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6"/>
  </p:notesMasterIdLst>
  <p:sldIdLst>
    <p:sldId id="257" r:id="rId2"/>
    <p:sldId id="259" r:id="rId3"/>
    <p:sldId id="260" r:id="rId4"/>
    <p:sldId id="261" r:id="rId5"/>
    <p:sldId id="262" r:id="rId6"/>
    <p:sldId id="300" r:id="rId7"/>
    <p:sldId id="301" r:id="rId8"/>
    <p:sldId id="264" r:id="rId9"/>
    <p:sldId id="265" r:id="rId10"/>
    <p:sldId id="266" r:id="rId11"/>
    <p:sldId id="267" r:id="rId12"/>
    <p:sldId id="268" r:id="rId13"/>
    <p:sldId id="270" r:id="rId14"/>
    <p:sldId id="271" r:id="rId15"/>
    <p:sldId id="272" r:id="rId16"/>
    <p:sldId id="273" r:id="rId17"/>
    <p:sldId id="30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303" r:id="rId32"/>
    <p:sldId id="287" r:id="rId33"/>
    <p:sldId id="288" r:id="rId34"/>
    <p:sldId id="289" r:id="rId35"/>
    <p:sldId id="290" r:id="rId36"/>
    <p:sldId id="291" r:id="rId37"/>
    <p:sldId id="292" r:id="rId38"/>
    <p:sldId id="294" r:id="rId39"/>
    <p:sldId id="295" r:id="rId40"/>
    <p:sldId id="293" r:id="rId41"/>
    <p:sldId id="296" r:id="rId42"/>
    <p:sldId id="305" r:id="rId43"/>
    <p:sldId id="306" r:id="rId44"/>
    <p:sldId id="304" r:id="rId45"/>
    <p:sldId id="298" r:id="rId46"/>
    <p:sldId id="299" r:id="rId47"/>
    <p:sldId id="269" r:id="rId48"/>
    <p:sldId id="307" r:id="rId49"/>
    <p:sldId id="308" r:id="rId50"/>
    <p:sldId id="309" r:id="rId51"/>
    <p:sldId id="310" r:id="rId52"/>
    <p:sldId id="311" r:id="rId53"/>
    <p:sldId id="312" r:id="rId54"/>
    <p:sldId id="31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55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224F2-E268-4331-916B-E936C3652F52}" type="datetimeFigureOut">
              <a:rPr lang="en-US" smtClean="0"/>
              <a:pPr/>
              <a:t>13-May-19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58F95-2FBC-4921-AD19-0BA1CF8607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B58F95-2FBC-4921-AD19-0BA1CF860782}"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B58F95-2FBC-4921-AD19-0BA1CF860782}"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13-May-19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13-May-19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ySQL_A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n.wikipedia.org/wiki/Michael_(Monty)_Widenius" TargetMode="External"/><Relationship Id="rId4" Type="http://schemas.openxmlformats.org/officeDocument/2006/relationships/hyperlink" Target="https://en.wikipedia.org/wiki/David_Axmark"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mysqltutorial.org/mysql-select-statement-query-data.aspx"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mysqltutorial.org/mysql-delete-statement.aspx" TargetMode="External"/><Relationship Id="rId5" Type="http://schemas.openxmlformats.org/officeDocument/2006/relationships/hyperlink" Target="http://www.mysqltutorial.org/mysql-update-data.aspx" TargetMode="External"/><Relationship Id="rId4" Type="http://schemas.openxmlformats.org/officeDocument/2006/relationships/hyperlink" Target="http://www.mysqltutorial.org/mysql-insert-statement.aspx"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pic>
        <p:nvPicPr>
          <p:cNvPr id="9" name="Picture 8" descr="74396755-stock-vector-indian-womans-hand-greeting-posture-of-namaste-vector-illustration.jpg"/>
          <p:cNvPicPr>
            <a:picLocks noChangeAspect="1"/>
          </p:cNvPicPr>
          <p:nvPr/>
        </p:nvPicPr>
        <p:blipFill>
          <a:blip r:embed="rId3" cstate="print"/>
          <a:stretch>
            <a:fillRect/>
          </a:stretch>
        </p:blipFill>
        <p:spPr>
          <a:xfrm>
            <a:off x="2590800" y="1447800"/>
            <a:ext cx="3657600" cy="3124200"/>
          </a:xfrm>
          <a:prstGeom prst="rect">
            <a:avLst/>
          </a:prstGeom>
        </p:spPr>
      </p:pic>
      <p:sp>
        <p:nvSpPr>
          <p:cNvPr id="10" name="TextBox 9"/>
          <p:cNvSpPr txBox="1"/>
          <p:nvPr/>
        </p:nvSpPr>
        <p:spPr>
          <a:xfrm>
            <a:off x="18288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533400" y="762000"/>
            <a:ext cx="7848600" cy="6463308"/>
          </a:xfrm>
          <a:prstGeom prst="rect">
            <a:avLst/>
          </a:prstGeom>
        </p:spPr>
        <p:txBody>
          <a:bodyPr wrap="square">
            <a:spAutoFit/>
          </a:bodyPr>
          <a:lstStyle/>
          <a:p>
            <a:r>
              <a:rPr lang="en-US" b="1" smtClean="0">
                <a:solidFill>
                  <a:srgbClr val="00B050"/>
                </a:solidFill>
              </a:rPr>
              <a:t>2. Data Manipulation Language (DML)  Statements:</a:t>
            </a:r>
          </a:p>
          <a:p>
            <a:endParaRPr lang="en-US" smtClean="0"/>
          </a:p>
          <a:p>
            <a:pPr>
              <a:buFont typeface="Wingdings" pitchFamily="2" charset="2"/>
              <a:buChar char="Ø"/>
            </a:pPr>
            <a:r>
              <a:rPr lang="en-US" smtClean="0"/>
              <a:t>   Data Manipulation Language (DML) Statements are used to manipulate         </a:t>
            </a:r>
          </a:p>
          <a:p>
            <a:r>
              <a:rPr lang="en-US" smtClean="0"/>
              <a:t>   the data in the database.</a:t>
            </a:r>
          </a:p>
          <a:p>
            <a:pPr>
              <a:buFont typeface="Wingdings" pitchFamily="2" charset="2"/>
              <a:buChar char="Ø"/>
            </a:pPr>
            <a:endParaRPr lang="en-US" smtClean="0"/>
          </a:p>
          <a:p>
            <a:r>
              <a:rPr lang="en-US" b="1" smtClean="0">
                <a:solidFill>
                  <a:srgbClr val="FFC000"/>
                </a:solidFill>
              </a:rPr>
              <a:t>Ex:</a:t>
            </a:r>
          </a:p>
          <a:p>
            <a:endParaRPr lang="en-US" smtClean="0"/>
          </a:p>
          <a:p>
            <a:r>
              <a:rPr lang="en-US" smtClean="0"/>
              <a:t>1.INSERT - Adding new data into a Table</a:t>
            </a:r>
            <a:br>
              <a:rPr lang="en-US" smtClean="0"/>
            </a:br>
            <a:r>
              <a:rPr lang="en-US" smtClean="0"/>
              <a:t>2.SELECT - Select and Read existing data from the Table</a:t>
            </a:r>
            <a:br>
              <a:rPr lang="en-US" smtClean="0"/>
            </a:br>
            <a:r>
              <a:rPr lang="en-US" smtClean="0"/>
              <a:t>3.UPDATE – Update the exisiting data in the Table</a:t>
            </a:r>
            <a:br>
              <a:rPr lang="en-US" smtClean="0"/>
            </a:br>
            <a:r>
              <a:rPr lang="en-US" smtClean="0"/>
              <a:t>4.DELETE – Delete the exisiting data in the Table</a:t>
            </a:r>
          </a:p>
          <a:p>
            <a:endParaRPr lang="en-US" smtClean="0"/>
          </a:p>
          <a:p>
            <a:r>
              <a:rPr lang="en-US" b="1" smtClean="0">
                <a:solidFill>
                  <a:srgbClr val="00B050"/>
                </a:solidFill>
              </a:rPr>
              <a:t>3. Data Control Language (DCL)  Statements:</a:t>
            </a:r>
          </a:p>
          <a:p>
            <a:endParaRPr lang="en-US" b="1" smtClean="0">
              <a:solidFill>
                <a:srgbClr val="00B050"/>
              </a:solidFill>
            </a:endParaRPr>
          </a:p>
          <a:p>
            <a:pPr>
              <a:buFont typeface="Wingdings" pitchFamily="2" charset="2"/>
              <a:buChar char="Ø"/>
            </a:pPr>
            <a:r>
              <a:rPr lang="en-US" smtClean="0"/>
              <a:t>   Data Control Langauge (DCL) Statements are used to control the database transaction.DCL statements allow you to control who has access to specific object in your database.</a:t>
            </a:r>
          </a:p>
          <a:p>
            <a:endParaRPr lang="en-US" smtClean="0"/>
          </a:p>
          <a:p>
            <a:r>
              <a:rPr lang="en-US" b="1" smtClean="0">
                <a:solidFill>
                  <a:srgbClr val="FFC000"/>
                </a:solidFill>
              </a:rPr>
              <a:t>Ex:</a:t>
            </a:r>
          </a:p>
          <a:p>
            <a:r>
              <a:rPr lang="en-US" smtClean="0"/>
              <a:t>GRANT – Grant permissions to commands and access privilleges to tables</a:t>
            </a:r>
          </a:p>
          <a:p>
            <a:r>
              <a:rPr lang="en-US" smtClean="0"/>
              <a:t>REVOKE – Revoke the permissions</a:t>
            </a:r>
          </a:p>
          <a:p>
            <a:endParaRPr lang="en-US" b="1" smtClean="0">
              <a:solidFill>
                <a:srgbClr val="00B050"/>
              </a:solidFill>
            </a:endParaRPr>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345639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Create New DataBase:</a:t>
            </a:r>
            <a:endParaRPr lang="en-US" sz="2400" b="1">
              <a:solidFill>
                <a:srgbClr val="FFCC00"/>
              </a:solidFill>
              <a:latin typeface="Arial" pitchFamily="34" charset="0"/>
              <a:cs typeface="Arial" pitchFamily="34" charset="0"/>
            </a:endParaRPr>
          </a:p>
        </p:txBody>
      </p:sp>
      <p:sp>
        <p:nvSpPr>
          <p:cNvPr id="7" name="Rectangle 6"/>
          <p:cNvSpPr/>
          <p:nvPr/>
        </p:nvSpPr>
        <p:spPr>
          <a:xfrm>
            <a:off x="381000" y="1143000"/>
            <a:ext cx="8686800" cy="646331"/>
          </a:xfrm>
          <a:prstGeom prst="rect">
            <a:avLst/>
          </a:prstGeom>
        </p:spPr>
        <p:txBody>
          <a:bodyPr wrap="square">
            <a:spAutoFit/>
          </a:bodyPr>
          <a:lstStyle/>
          <a:p>
            <a:pPr lvl="0" fontAlgn="base">
              <a:spcBef>
                <a:spcPct val="0"/>
              </a:spcBef>
              <a:spcAft>
                <a:spcPct val="0"/>
              </a:spcAft>
            </a:pPr>
            <a:r>
              <a:rPr lang="en-US" smtClean="0">
                <a:latin typeface="Open Sans"/>
                <a:cs typeface="Arial" pitchFamily="34" charset="0"/>
              </a:rPr>
              <a:t>To create a new database in MySQL, you should use the </a:t>
            </a:r>
            <a:r>
              <a:rPr lang="en-US" sz="1400" smtClean="0">
                <a:latin typeface="Courier New" pitchFamily="49" charset="0"/>
                <a:cs typeface="Courier New" pitchFamily="49" charset="0"/>
              </a:rPr>
              <a:t>CREATE DATABASE</a:t>
            </a:r>
            <a:r>
              <a:rPr lang="en-US" smtClean="0">
                <a:latin typeface="Open Sans"/>
                <a:cs typeface="Arial" pitchFamily="34" charset="0"/>
              </a:rPr>
              <a:t> statement with the following syntax:</a:t>
            </a:r>
            <a:endParaRPr lang="en-US" sz="800" smtClean="0">
              <a:latin typeface="Arial" pitchFamily="34" charset="0"/>
              <a:cs typeface="Arial" pitchFamily="34" charset="0"/>
            </a:endParaRPr>
          </a:p>
        </p:txBody>
      </p:sp>
      <p:sp>
        <p:nvSpPr>
          <p:cNvPr id="10" name="Rectangle 9"/>
          <p:cNvSpPr/>
          <p:nvPr/>
        </p:nvSpPr>
        <p:spPr>
          <a:xfrm>
            <a:off x="457200" y="1981200"/>
            <a:ext cx="7159625"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fontAlgn="t" latinLnBrk="1"/>
            <a:r>
              <a:rPr lang="en-US" b="1" smtClean="0">
                <a:solidFill>
                  <a:srgbClr val="0077AA"/>
                </a:solidFill>
                <a:latin typeface="inherit"/>
              </a:rPr>
              <a:t>Syntax :</a:t>
            </a:r>
          </a:p>
          <a:p>
            <a:pPr lvl="0" fontAlgn="t" latinLnBrk="1"/>
            <a:endParaRPr lang="en-US" smtClean="0">
              <a:solidFill>
                <a:srgbClr val="0077AA"/>
              </a:solidFill>
              <a:latin typeface="inherit"/>
            </a:endParaRPr>
          </a:p>
          <a:p>
            <a:pPr lvl="0" fontAlgn="t" latinLnBrk="1"/>
            <a:r>
              <a:rPr lang="en-US" smtClean="0">
                <a:solidFill>
                  <a:srgbClr val="00B050"/>
                </a:solidFill>
                <a:latin typeface="inherit"/>
              </a:rPr>
              <a:t>CREATE DATABASE </a:t>
            </a:r>
            <a:r>
              <a:rPr lang="en-US" smtClean="0">
                <a:latin typeface="inherit"/>
              </a:rPr>
              <a:t>[IF NOT EXISTS] database_name</a:t>
            </a:r>
          </a:p>
          <a:p>
            <a:pPr lvl="0" fontAlgn="t" latinLnBrk="1"/>
            <a:r>
              <a:rPr lang="en-US" smtClean="0">
                <a:latin typeface="inherit"/>
              </a:rPr>
              <a:t>[CHARACTER SET charset_name]</a:t>
            </a:r>
          </a:p>
          <a:p>
            <a:pPr lvl="0" fontAlgn="t" latinLnBrk="1"/>
            <a:r>
              <a:rPr lang="en-US" smtClean="0">
                <a:latin typeface="inherit"/>
              </a:rPr>
              <a:t>[COLLATE collation_name]</a:t>
            </a:r>
            <a:endParaRPr lang="en-US">
              <a:latin typeface="inherit"/>
            </a:endParaRPr>
          </a:p>
        </p:txBody>
      </p:sp>
      <p:sp>
        <p:nvSpPr>
          <p:cNvPr id="11" name="Rectangle 10"/>
          <p:cNvSpPr/>
          <p:nvPr/>
        </p:nvSpPr>
        <p:spPr>
          <a:xfrm>
            <a:off x="533400" y="3733800"/>
            <a:ext cx="4458208" cy="2862322"/>
          </a:xfrm>
          <a:prstGeom prst="rect">
            <a:avLst/>
          </a:prstGeom>
        </p:spPr>
        <p:txBody>
          <a:bodyPr wrap="none">
            <a:spAutoFit/>
          </a:bodyPr>
          <a:lstStyle/>
          <a:p>
            <a:r>
              <a:rPr lang="en-US" b="1" smtClean="0">
                <a:solidFill>
                  <a:srgbClr val="FFFF00"/>
                </a:solidFill>
              </a:rPr>
              <a:t>Ex:</a:t>
            </a:r>
          </a:p>
          <a:p>
            <a:endParaRPr lang="en-US" smtClean="0"/>
          </a:p>
          <a:p>
            <a:pPr>
              <a:buFont typeface="Wingdings" pitchFamily="2" charset="2"/>
              <a:buChar char="Ø"/>
            </a:pPr>
            <a:r>
              <a:rPr lang="en-US" smtClean="0"/>
              <a:t>SHOW DATABASES</a:t>
            </a:r>
          </a:p>
          <a:p>
            <a:pPr>
              <a:buFont typeface="Wingdings" pitchFamily="2" charset="2"/>
              <a:buChar char="Ø"/>
            </a:pPr>
            <a:endParaRPr lang="en-US" smtClean="0"/>
          </a:p>
          <a:p>
            <a:pPr>
              <a:buFont typeface="Wingdings" pitchFamily="2" charset="2"/>
              <a:buChar char="Ø"/>
            </a:pPr>
            <a:r>
              <a:rPr lang="en-US" smtClean="0"/>
              <a:t>CREATE DATABASE customers</a:t>
            </a:r>
          </a:p>
          <a:p>
            <a:pPr>
              <a:buFont typeface="Wingdings" pitchFamily="2" charset="2"/>
              <a:buChar char="Ø"/>
            </a:pPr>
            <a:endParaRPr lang="en-US" smtClean="0"/>
          </a:p>
          <a:p>
            <a:pPr>
              <a:buFont typeface="Wingdings" pitchFamily="2" charset="2"/>
              <a:buChar char="Ø"/>
            </a:pPr>
            <a:r>
              <a:rPr lang="en-US" smtClean="0"/>
              <a:t>SHOW CREATE DATABASE customers</a:t>
            </a:r>
          </a:p>
          <a:p>
            <a:pPr>
              <a:buFont typeface="Wingdings" pitchFamily="2" charset="2"/>
              <a:buChar char="Ø"/>
            </a:pPr>
            <a:endParaRPr lang="en-US" smtClean="0"/>
          </a:p>
          <a:p>
            <a:pPr>
              <a:buFont typeface="Wingdings" pitchFamily="2" charset="2"/>
              <a:buChar char="Ø"/>
            </a:pPr>
            <a:r>
              <a:rPr lang="en-US" smtClean="0"/>
              <a:t>USE customers</a:t>
            </a: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918619"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DROP a DataBase:</a:t>
            </a:r>
            <a:endParaRPr lang="en-US" sz="2400" b="1">
              <a:solidFill>
                <a:srgbClr val="FFCC00"/>
              </a:solidFill>
              <a:latin typeface="Arial" pitchFamily="34" charset="0"/>
              <a:cs typeface="Arial" pitchFamily="34" charset="0"/>
            </a:endParaRPr>
          </a:p>
        </p:txBody>
      </p:sp>
      <p:sp>
        <p:nvSpPr>
          <p:cNvPr id="7" name="Rectangle 6"/>
          <p:cNvSpPr/>
          <p:nvPr/>
        </p:nvSpPr>
        <p:spPr>
          <a:xfrm>
            <a:off x="304800" y="1295400"/>
            <a:ext cx="8534400" cy="1200329"/>
          </a:xfrm>
          <a:prstGeom prst="rect">
            <a:avLst/>
          </a:prstGeom>
        </p:spPr>
        <p:txBody>
          <a:bodyPr wrap="square">
            <a:spAutoFit/>
          </a:bodyPr>
          <a:lstStyle/>
          <a:p>
            <a:pPr lvl="0" fontAlgn="base">
              <a:spcBef>
                <a:spcPct val="0"/>
              </a:spcBef>
              <a:spcAft>
                <a:spcPct val="0"/>
              </a:spcAft>
            </a:pPr>
            <a:r>
              <a:rPr lang="en-US" smtClean="0">
                <a:latin typeface="Open Sans"/>
                <a:cs typeface="Arial" pitchFamily="34" charset="0"/>
              </a:rPr>
              <a:t>The </a:t>
            </a:r>
            <a:r>
              <a:rPr lang="en-US" sz="1400" smtClean="0">
                <a:latin typeface="Courier New" pitchFamily="49" charset="0"/>
                <a:cs typeface="Courier New" pitchFamily="49" charset="0"/>
              </a:rPr>
              <a:t>DROP DATABASE</a:t>
            </a:r>
            <a:r>
              <a:rPr lang="en-US" smtClean="0">
                <a:latin typeface="Open Sans"/>
                <a:cs typeface="Arial" pitchFamily="34" charset="0"/>
              </a:rPr>
              <a:t> statement drops all tables in the database and deletes the database permanently. Therefore, you should be very careful when using this statement.</a:t>
            </a:r>
            <a:endParaRPr lang="en-US" sz="800" smtClean="0">
              <a:latin typeface="Arial" pitchFamily="34" charset="0"/>
              <a:cs typeface="Arial" pitchFamily="34" charset="0"/>
            </a:endParaRPr>
          </a:p>
          <a:p>
            <a:pPr lvl="0" eaLnBrk="0" fontAlgn="base" hangingPunct="0">
              <a:spcBef>
                <a:spcPct val="0"/>
              </a:spcBef>
              <a:spcAft>
                <a:spcPct val="0"/>
              </a:spcAft>
            </a:pPr>
            <a:r>
              <a:rPr lang="en-US" smtClean="0">
                <a:latin typeface="Open Sans"/>
                <a:cs typeface="Arial" pitchFamily="34" charset="0"/>
              </a:rPr>
              <a:t>The following shows the syntax of the </a:t>
            </a:r>
            <a:r>
              <a:rPr lang="en-US" sz="1400" smtClean="0">
                <a:latin typeface="Courier New" pitchFamily="49" charset="0"/>
                <a:cs typeface="Courier New" pitchFamily="49" charset="0"/>
              </a:rPr>
              <a:t>DROP DATABASE</a:t>
            </a:r>
            <a:r>
              <a:rPr lang="en-US" smtClean="0">
                <a:latin typeface="Open Sans"/>
                <a:cs typeface="Arial" pitchFamily="34" charset="0"/>
              </a:rPr>
              <a:t> statement:</a:t>
            </a:r>
            <a:endParaRPr lang="en-US" sz="800" smtClean="0">
              <a:latin typeface="Arial" pitchFamily="34" charset="0"/>
              <a:cs typeface="Arial" pitchFamily="34" charset="0"/>
            </a:endParaRPr>
          </a:p>
        </p:txBody>
      </p:sp>
      <p:sp>
        <p:nvSpPr>
          <p:cNvPr id="9" name="Rectangle 8"/>
          <p:cNvSpPr/>
          <p:nvPr/>
        </p:nvSpPr>
        <p:spPr>
          <a:xfrm>
            <a:off x="457200" y="2971800"/>
            <a:ext cx="67818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t" latinLnBrk="1"/>
            <a:r>
              <a:rPr lang="en-US" b="1" smtClean="0">
                <a:solidFill>
                  <a:srgbClr val="0070C0"/>
                </a:solidFill>
                <a:latin typeface="inherit"/>
              </a:rPr>
              <a:t>Syntax:</a:t>
            </a:r>
          </a:p>
          <a:p>
            <a:pPr fontAlgn="t" latinLnBrk="1"/>
            <a:endParaRPr lang="en-US" smtClean="0">
              <a:solidFill>
                <a:schemeClr val="bg2"/>
              </a:solidFill>
              <a:latin typeface="inherit"/>
            </a:endParaRPr>
          </a:p>
          <a:p>
            <a:pPr fontAlgn="t" latinLnBrk="1"/>
            <a:r>
              <a:rPr lang="en-US" smtClean="0">
                <a:solidFill>
                  <a:srgbClr val="00B050"/>
                </a:solidFill>
                <a:latin typeface="inherit"/>
              </a:rPr>
              <a:t>DROP DATABASE </a:t>
            </a:r>
            <a:r>
              <a:rPr lang="en-US" smtClean="0">
                <a:solidFill>
                  <a:schemeClr val="bg2"/>
                </a:solidFill>
                <a:latin typeface="inherit"/>
              </a:rPr>
              <a:t>[IF EXISTS] database_name;</a:t>
            </a:r>
            <a:endParaRPr lang="en-US">
              <a:solidFill>
                <a:schemeClr val="bg2"/>
              </a:solidFill>
              <a:latin typeface="inherit"/>
            </a:endParaRPr>
          </a:p>
        </p:txBody>
      </p:sp>
      <p:sp>
        <p:nvSpPr>
          <p:cNvPr id="10" name="Rectangle 9"/>
          <p:cNvSpPr/>
          <p:nvPr/>
        </p:nvSpPr>
        <p:spPr>
          <a:xfrm>
            <a:off x="533400" y="3995678"/>
            <a:ext cx="4458208" cy="1754326"/>
          </a:xfrm>
          <a:prstGeom prst="rect">
            <a:avLst/>
          </a:prstGeom>
        </p:spPr>
        <p:txBody>
          <a:bodyPr wrap="square">
            <a:spAutoFit/>
          </a:bodyPr>
          <a:lstStyle/>
          <a:p>
            <a:r>
              <a:rPr lang="en-US" b="1" smtClean="0">
                <a:solidFill>
                  <a:srgbClr val="FFFF00"/>
                </a:solidFill>
              </a:rPr>
              <a:t>Ex:</a:t>
            </a:r>
          </a:p>
          <a:p>
            <a:endParaRPr lang="en-US" smtClean="0"/>
          </a:p>
          <a:p>
            <a:pPr>
              <a:buFont typeface="Wingdings" pitchFamily="2" charset="2"/>
              <a:buChar char="Ø"/>
            </a:pPr>
            <a:r>
              <a:rPr lang="en-US" smtClean="0"/>
              <a:t>SHOW DATABASES</a:t>
            </a:r>
          </a:p>
          <a:p>
            <a:pPr>
              <a:buFont typeface="Wingdings" pitchFamily="2" charset="2"/>
              <a:buChar char="Ø"/>
            </a:pPr>
            <a:endParaRPr lang="en-US" smtClean="0"/>
          </a:p>
          <a:p>
            <a:pPr>
              <a:buFont typeface="Wingdings" pitchFamily="2" charset="2"/>
              <a:buChar char="Ø"/>
            </a:pPr>
            <a:r>
              <a:rPr lang="en-US" smtClean="0"/>
              <a:t>DROP DATABASE customers</a:t>
            </a:r>
          </a:p>
          <a:p>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737481"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CREATE a Table :</a:t>
            </a:r>
            <a:endParaRPr lang="en-US" sz="2400" b="1">
              <a:solidFill>
                <a:srgbClr val="FFCC00"/>
              </a:solidFill>
              <a:latin typeface="Arial" pitchFamily="34" charset="0"/>
              <a:cs typeface="Arial" pitchFamily="34" charset="0"/>
            </a:endParaRPr>
          </a:p>
        </p:txBody>
      </p:sp>
      <p:sp>
        <p:nvSpPr>
          <p:cNvPr id="6" name="Rectangle 5"/>
          <p:cNvSpPr/>
          <p:nvPr/>
        </p:nvSpPr>
        <p:spPr>
          <a:xfrm>
            <a:off x="457200" y="1219200"/>
            <a:ext cx="8382000" cy="2031325"/>
          </a:xfrm>
          <a:prstGeom prst="rect">
            <a:avLst/>
          </a:prstGeom>
        </p:spPr>
        <p:txBody>
          <a:bodyPr wrap="square">
            <a:spAutoFit/>
          </a:bodyPr>
          <a:lstStyle/>
          <a:p>
            <a:r>
              <a:rPr lang="en-US" smtClean="0"/>
              <a:t>The MySQL CREATE TABLE command is used to create a new table into the database. A table creation command requires three things:</a:t>
            </a:r>
          </a:p>
          <a:p>
            <a:endParaRPr lang="en-US" smtClean="0"/>
          </a:p>
          <a:p>
            <a:r>
              <a:rPr lang="en-US" smtClean="0"/>
              <a:t>1. Name of the Table</a:t>
            </a:r>
          </a:p>
          <a:p>
            <a:r>
              <a:rPr lang="en-US" smtClean="0"/>
              <a:t>2. Name of Column</a:t>
            </a:r>
          </a:p>
          <a:p>
            <a:r>
              <a:rPr lang="en-US" smtClean="0"/>
              <a:t>3. Column Data Type Declaration, data_type(length) [NOT NULL] [DEFAULT value] [AUTO_INCREMENT] etc.</a:t>
            </a:r>
            <a:endParaRPr lang="en-US"/>
          </a:p>
        </p:txBody>
      </p:sp>
      <p:sp>
        <p:nvSpPr>
          <p:cNvPr id="7" name="Rectangle 6"/>
          <p:cNvSpPr/>
          <p:nvPr/>
        </p:nvSpPr>
        <p:spPr>
          <a:xfrm>
            <a:off x="533400" y="3429000"/>
            <a:ext cx="84582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CREATE</a:t>
            </a:r>
            <a:r>
              <a:rPr lang="en-US" smtClean="0"/>
              <a:t> </a:t>
            </a:r>
            <a:r>
              <a:rPr lang="en-US" b="1" smtClean="0"/>
              <a:t>TABLE</a:t>
            </a:r>
            <a:r>
              <a:rPr lang="en-US" smtClean="0"/>
              <a:t> table_name (column1 column1_type,column2 column2_type);   </a:t>
            </a:r>
            <a:endParaRPr lang="en-US"/>
          </a:p>
        </p:txBody>
      </p:sp>
      <p:sp>
        <p:nvSpPr>
          <p:cNvPr id="10" name="TextBox 9"/>
          <p:cNvSpPr txBox="1"/>
          <p:nvPr/>
        </p:nvSpPr>
        <p:spPr>
          <a:xfrm>
            <a:off x="609600" y="4495800"/>
            <a:ext cx="4648196" cy="2031325"/>
          </a:xfrm>
          <a:prstGeom prst="rect">
            <a:avLst/>
          </a:prstGeom>
          <a:noFill/>
        </p:spPr>
        <p:txBody>
          <a:bodyPr wrap="none" rtlCol="0">
            <a:spAutoFit/>
          </a:bodyPr>
          <a:lstStyle/>
          <a:p>
            <a:r>
              <a:rPr lang="en-US" b="1" smtClean="0">
                <a:solidFill>
                  <a:srgbClr val="0070C0"/>
                </a:solidFill>
              </a:rPr>
              <a:t>Ex:</a:t>
            </a:r>
          </a:p>
          <a:p>
            <a:endParaRPr lang="en-US" smtClean="0"/>
          </a:p>
          <a:p>
            <a:r>
              <a:rPr lang="en-US" smtClean="0"/>
              <a:t>CREATE TABLE fruits(</a:t>
            </a:r>
          </a:p>
          <a:p>
            <a:r>
              <a:rPr lang="en-US" smtClean="0"/>
              <a:t>id INT AUTO_INCREMENT PRIMARY KEY,</a:t>
            </a:r>
          </a:p>
          <a:p>
            <a:r>
              <a:rPr lang="en-US" smtClean="0"/>
              <a:t>fruit VARCHAR(10) NOT NULL,</a:t>
            </a:r>
          </a:p>
          <a:p>
            <a:r>
              <a:rPr lang="en-US" smtClean="0"/>
              <a:t>quantity INT,</a:t>
            </a:r>
          </a:p>
          <a:p>
            <a:r>
              <a:rPr lang="en-US" smtClean="0"/>
              <a:t>price FLOAT)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497030"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ALTER a Table :</a:t>
            </a:r>
            <a:endParaRPr lang="en-US" sz="2400" b="1">
              <a:solidFill>
                <a:srgbClr val="FFCC00"/>
              </a:solidFill>
              <a:latin typeface="Arial" pitchFamily="34" charset="0"/>
              <a:cs typeface="Arial" pitchFamily="34" charset="0"/>
            </a:endParaRPr>
          </a:p>
        </p:txBody>
      </p:sp>
      <p:sp>
        <p:nvSpPr>
          <p:cNvPr id="6" name="Rectangle 5"/>
          <p:cNvSpPr/>
          <p:nvPr/>
        </p:nvSpPr>
        <p:spPr>
          <a:xfrm>
            <a:off x="304800" y="1143000"/>
            <a:ext cx="8763000" cy="923330"/>
          </a:xfrm>
          <a:prstGeom prst="rect">
            <a:avLst/>
          </a:prstGeom>
        </p:spPr>
        <p:txBody>
          <a:bodyPr wrap="square">
            <a:spAutoFit/>
          </a:bodyPr>
          <a:lstStyle/>
          <a:p>
            <a:r>
              <a:rPr lang="en-US" smtClean="0"/>
              <a:t>	MySQL ALTER statement is used when you want to change the name of your table or any table column. It is also used to add or delete an existing column in a table and to modify column type.</a:t>
            </a:r>
            <a:endParaRPr lang="en-US"/>
          </a:p>
        </p:txBody>
      </p:sp>
      <p:sp>
        <p:nvSpPr>
          <p:cNvPr id="7" name="Rectangle 6"/>
          <p:cNvSpPr/>
          <p:nvPr/>
        </p:nvSpPr>
        <p:spPr>
          <a:xfrm>
            <a:off x="381000" y="2667000"/>
            <a:ext cx="46482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t>ALTER</a:t>
            </a:r>
            <a:r>
              <a:rPr lang="en-US" smtClean="0"/>
              <a:t> </a:t>
            </a:r>
            <a:r>
              <a:rPr lang="en-US" b="1" smtClean="0"/>
              <a:t>TABLE</a:t>
            </a:r>
            <a:r>
              <a:rPr lang="en-US" smtClean="0"/>
              <a:t> table_name  </a:t>
            </a:r>
          </a:p>
          <a:p>
            <a:r>
              <a:rPr lang="en-US" b="1" smtClean="0"/>
              <a:t>ADD</a:t>
            </a:r>
            <a:r>
              <a:rPr lang="en-US" smtClean="0"/>
              <a:t> new_column_name column_definition  </a:t>
            </a:r>
          </a:p>
          <a:p>
            <a:r>
              <a:rPr lang="en-US" smtClean="0"/>
              <a:t>[ </a:t>
            </a:r>
            <a:r>
              <a:rPr lang="en-US" b="1" smtClean="0"/>
              <a:t>FIRST</a:t>
            </a:r>
            <a:r>
              <a:rPr lang="en-US" smtClean="0"/>
              <a:t> | </a:t>
            </a:r>
            <a:r>
              <a:rPr lang="en-US" b="1" smtClean="0"/>
              <a:t>AFTER</a:t>
            </a:r>
            <a:r>
              <a:rPr lang="en-US" smtClean="0"/>
              <a:t> column_name ];  </a:t>
            </a:r>
            <a:endParaRPr lang="en-US"/>
          </a:p>
        </p:txBody>
      </p:sp>
      <p:sp>
        <p:nvSpPr>
          <p:cNvPr id="9" name="TextBox 8"/>
          <p:cNvSpPr txBox="1"/>
          <p:nvPr/>
        </p:nvSpPr>
        <p:spPr>
          <a:xfrm>
            <a:off x="304800" y="2209800"/>
            <a:ext cx="1082348" cy="369332"/>
          </a:xfrm>
          <a:prstGeom prst="rect">
            <a:avLst/>
          </a:prstGeom>
          <a:noFill/>
        </p:spPr>
        <p:txBody>
          <a:bodyPr wrap="none" rtlCol="0">
            <a:spAutoFit/>
          </a:bodyPr>
          <a:lstStyle/>
          <a:p>
            <a:r>
              <a:rPr lang="en-US" b="1" smtClean="0">
                <a:solidFill>
                  <a:srgbClr val="0070C0"/>
                </a:solidFill>
              </a:rPr>
              <a:t>Syntax :</a:t>
            </a:r>
            <a:endParaRPr lang="en-US" b="1">
              <a:solidFill>
                <a:srgbClr val="0070C0"/>
              </a:solidFill>
            </a:endParaRPr>
          </a:p>
        </p:txBody>
      </p:sp>
      <p:sp>
        <p:nvSpPr>
          <p:cNvPr id="10" name="Rectangle 9"/>
          <p:cNvSpPr/>
          <p:nvPr/>
        </p:nvSpPr>
        <p:spPr>
          <a:xfrm>
            <a:off x="381000" y="4382869"/>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t>ALTER</a:t>
            </a:r>
            <a:r>
              <a:rPr lang="en-US" smtClean="0"/>
              <a:t> </a:t>
            </a:r>
            <a:r>
              <a:rPr lang="en-US" b="1" smtClean="0"/>
              <a:t>TABLE</a:t>
            </a:r>
            <a:r>
              <a:rPr lang="en-US" smtClean="0"/>
              <a:t> table_name  </a:t>
            </a:r>
          </a:p>
          <a:p>
            <a:r>
              <a:rPr lang="en-US" b="1" smtClean="0"/>
              <a:t>MODIFY</a:t>
            </a:r>
            <a:r>
              <a:rPr lang="en-US" smtClean="0"/>
              <a:t> column_name column_definition  </a:t>
            </a:r>
          </a:p>
        </p:txBody>
      </p:sp>
      <p:sp>
        <p:nvSpPr>
          <p:cNvPr id="11" name="Rectangle 10"/>
          <p:cNvSpPr/>
          <p:nvPr/>
        </p:nvSpPr>
        <p:spPr>
          <a:xfrm>
            <a:off x="381000" y="5678269"/>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t>ALTER</a:t>
            </a:r>
            <a:r>
              <a:rPr lang="en-US" smtClean="0"/>
              <a:t> </a:t>
            </a:r>
            <a:r>
              <a:rPr lang="en-US" b="1" smtClean="0"/>
              <a:t>TABLE</a:t>
            </a:r>
            <a:r>
              <a:rPr lang="en-US" smtClean="0"/>
              <a:t> table_name  </a:t>
            </a:r>
          </a:p>
          <a:p>
            <a:r>
              <a:rPr lang="en-US" b="1" smtClean="0"/>
              <a:t>DROP</a:t>
            </a:r>
            <a:r>
              <a:rPr lang="en-US" smtClean="0"/>
              <a:t> </a:t>
            </a:r>
            <a:r>
              <a:rPr lang="en-US" b="1" smtClean="0"/>
              <a:t>COLUMN</a:t>
            </a:r>
            <a:r>
              <a:rPr lang="en-US" smtClean="0"/>
              <a:t> column_name;  </a:t>
            </a:r>
            <a:endParaRPr lang="en-US"/>
          </a:p>
        </p:txBody>
      </p:sp>
      <p:sp>
        <p:nvSpPr>
          <p:cNvPr id="13" name="TextBox 12"/>
          <p:cNvSpPr txBox="1"/>
          <p:nvPr/>
        </p:nvSpPr>
        <p:spPr>
          <a:xfrm>
            <a:off x="5181600" y="3048000"/>
            <a:ext cx="3809761" cy="369332"/>
          </a:xfrm>
          <a:prstGeom prst="rect">
            <a:avLst/>
          </a:prstGeom>
          <a:noFill/>
        </p:spPr>
        <p:txBody>
          <a:bodyPr wrap="none" rtlCol="0">
            <a:spAutoFit/>
          </a:bodyPr>
          <a:lstStyle/>
          <a:p>
            <a:r>
              <a:rPr lang="en-US" smtClean="0">
                <a:solidFill>
                  <a:srgbClr val="00B050"/>
                </a:solidFill>
              </a:rPr>
              <a:t>Adds New Column to existing Table</a:t>
            </a:r>
            <a:endParaRPr lang="en-US">
              <a:solidFill>
                <a:srgbClr val="00B050"/>
              </a:solidFill>
            </a:endParaRPr>
          </a:p>
        </p:txBody>
      </p:sp>
      <p:sp>
        <p:nvSpPr>
          <p:cNvPr id="14" name="TextBox 13"/>
          <p:cNvSpPr txBox="1"/>
          <p:nvPr/>
        </p:nvSpPr>
        <p:spPr>
          <a:xfrm>
            <a:off x="5105400" y="4419600"/>
            <a:ext cx="4228850" cy="369332"/>
          </a:xfrm>
          <a:prstGeom prst="rect">
            <a:avLst/>
          </a:prstGeom>
          <a:noFill/>
        </p:spPr>
        <p:txBody>
          <a:bodyPr wrap="none" rtlCol="0">
            <a:spAutoFit/>
          </a:bodyPr>
          <a:lstStyle/>
          <a:p>
            <a:r>
              <a:rPr lang="en-US" smtClean="0">
                <a:solidFill>
                  <a:srgbClr val="00B050"/>
                </a:solidFill>
              </a:rPr>
              <a:t>Modify exisiting Column Type in a Table</a:t>
            </a:r>
            <a:endParaRPr lang="en-US">
              <a:solidFill>
                <a:srgbClr val="00B050"/>
              </a:solidFill>
            </a:endParaRPr>
          </a:p>
        </p:txBody>
      </p:sp>
      <p:sp>
        <p:nvSpPr>
          <p:cNvPr id="15" name="TextBox 14"/>
          <p:cNvSpPr txBox="1"/>
          <p:nvPr/>
        </p:nvSpPr>
        <p:spPr>
          <a:xfrm>
            <a:off x="5181600" y="5791200"/>
            <a:ext cx="3553280" cy="369332"/>
          </a:xfrm>
          <a:prstGeom prst="rect">
            <a:avLst/>
          </a:prstGeom>
          <a:noFill/>
        </p:spPr>
        <p:txBody>
          <a:bodyPr wrap="none" rtlCol="0">
            <a:spAutoFit/>
          </a:bodyPr>
          <a:lstStyle/>
          <a:p>
            <a:r>
              <a:rPr lang="en-US" smtClean="0">
                <a:solidFill>
                  <a:srgbClr val="00B050"/>
                </a:solidFill>
              </a:rPr>
              <a:t>Drops existing Column in a Table</a:t>
            </a:r>
            <a:endParaRPr lang="en-US">
              <a:solidFill>
                <a:srgbClr val="00B05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228600" y="3352800"/>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t>ALTER</a:t>
            </a:r>
            <a:r>
              <a:rPr lang="en-US" smtClean="0"/>
              <a:t> </a:t>
            </a:r>
            <a:r>
              <a:rPr lang="en-US" b="1" smtClean="0"/>
              <a:t>TABLE</a:t>
            </a:r>
            <a:r>
              <a:rPr lang="en-US" smtClean="0"/>
              <a:t> table_name  </a:t>
            </a:r>
          </a:p>
          <a:p>
            <a:r>
              <a:rPr lang="en-US" b="1" smtClean="0"/>
              <a:t>RENAME</a:t>
            </a:r>
            <a:r>
              <a:rPr lang="en-US" smtClean="0"/>
              <a:t> </a:t>
            </a:r>
            <a:r>
              <a:rPr lang="en-US" b="1" smtClean="0"/>
              <a:t>TO</a:t>
            </a:r>
            <a:r>
              <a:rPr lang="en-US" smtClean="0"/>
              <a:t> new_table_name;  </a:t>
            </a:r>
            <a:endParaRPr lang="en-US"/>
          </a:p>
        </p:txBody>
      </p:sp>
      <p:sp>
        <p:nvSpPr>
          <p:cNvPr id="6" name="Rectangle 5"/>
          <p:cNvSpPr/>
          <p:nvPr/>
        </p:nvSpPr>
        <p:spPr>
          <a:xfrm>
            <a:off x="228600" y="1371600"/>
            <a:ext cx="52578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t>ALTER</a:t>
            </a:r>
            <a:r>
              <a:rPr lang="en-US" smtClean="0"/>
              <a:t> </a:t>
            </a:r>
            <a:r>
              <a:rPr lang="en-US" b="1" smtClean="0"/>
              <a:t>TABLE</a:t>
            </a:r>
            <a:r>
              <a:rPr lang="en-US" smtClean="0"/>
              <a:t> table_name  </a:t>
            </a:r>
          </a:p>
          <a:p>
            <a:r>
              <a:rPr lang="en-US" b="1" smtClean="0"/>
              <a:t>CHANGE</a:t>
            </a:r>
            <a:r>
              <a:rPr lang="en-US" smtClean="0"/>
              <a:t> </a:t>
            </a:r>
            <a:r>
              <a:rPr lang="en-US" b="1" smtClean="0"/>
              <a:t>COLUMN</a:t>
            </a:r>
            <a:r>
              <a:rPr lang="en-US" smtClean="0"/>
              <a:t> old_name new_name   </a:t>
            </a:r>
          </a:p>
          <a:p>
            <a:r>
              <a:rPr lang="en-US" smtClean="0"/>
              <a:t>column_definition  </a:t>
            </a:r>
          </a:p>
        </p:txBody>
      </p:sp>
      <p:sp>
        <p:nvSpPr>
          <p:cNvPr id="7" name="TextBox 6"/>
          <p:cNvSpPr txBox="1"/>
          <p:nvPr/>
        </p:nvSpPr>
        <p:spPr>
          <a:xfrm>
            <a:off x="5562600" y="1447800"/>
            <a:ext cx="3339376" cy="646331"/>
          </a:xfrm>
          <a:prstGeom prst="rect">
            <a:avLst/>
          </a:prstGeom>
          <a:noFill/>
        </p:spPr>
        <p:txBody>
          <a:bodyPr wrap="none" rtlCol="0">
            <a:spAutoFit/>
          </a:bodyPr>
          <a:lstStyle/>
          <a:p>
            <a:r>
              <a:rPr lang="en-US" smtClean="0">
                <a:solidFill>
                  <a:srgbClr val="00B050"/>
                </a:solidFill>
              </a:rPr>
              <a:t>Change existing Column name</a:t>
            </a:r>
          </a:p>
          <a:p>
            <a:r>
              <a:rPr lang="en-US" smtClean="0">
                <a:solidFill>
                  <a:srgbClr val="00B050"/>
                </a:solidFill>
              </a:rPr>
              <a:t> in a Table</a:t>
            </a:r>
            <a:endParaRPr lang="en-US">
              <a:solidFill>
                <a:srgbClr val="00B050"/>
              </a:solidFill>
            </a:endParaRPr>
          </a:p>
        </p:txBody>
      </p:sp>
      <p:sp>
        <p:nvSpPr>
          <p:cNvPr id="9" name="TextBox 8"/>
          <p:cNvSpPr txBox="1"/>
          <p:nvPr/>
        </p:nvSpPr>
        <p:spPr>
          <a:xfrm>
            <a:off x="5105400" y="3352800"/>
            <a:ext cx="3155736" cy="646331"/>
          </a:xfrm>
          <a:prstGeom prst="rect">
            <a:avLst/>
          </a:prstGeom>
          <a:noFill/>
        </p:spPr>
        <p:txBody>
          <a:bodyPr wrap="none" rtlCol="0">
            <a:spAutoFit/>
          </a:bodyPr>
          <a:lstStyle/>
          <a:p>
            <a:r>
              <a:rPr lang="en-US" smtClean="0">
                <a:solidFill>
                  <a:srgbClr val="00B050"/>
                </a:solidFill>
              </a:rPr>
              <a:t>Rename existing Table name</a:t>
            </a:r>
          </a:p>
          <a:p>
            <a:r>
              <a:rPr lang="en-US" smtClean="0">
                <a:solidFill>
                  <a:srgbClr val="00B050"/>
                </a:solidFill>
              </a:rPr>
              <a:t> in a database</a:t>
            </a:r>
            <a:endParaRPr lang="en-US">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316548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TRUNCATE a Table :</a:t>
            </a:r>
            <a:endParaRPr lang="en-US" sz="2400" b="1">
              <a:solidFill>
                <a:srgbClr val="FFCC00"/>
              </a:solidFill>
              <a:latin typeface="Arial" pitchFamily="34" charset="0"/>
              <a:cs typeface="Arial" pitchFamily="34" charset="0"/>
            </a:endParaRPr>
          </a:p>
        </p:txBody>
      </p:sp>
      <p:sp>
        <p:nvSpPr>
          <p:cNvPr id="6" name="Rectangle 5"/>
          <p:cNvSpPr/>
          <p:nvPr/>
        </p:nvSpPr>
        <p:spPr>
          <a:xfrm>
            <a:off x="457200" y="1295400"/>
            <a:ext cx="8153400" cy="646331"/>
          </a:xfrm>
          <a:prstGeom prst="rect">
            <a:avLst/>
          </a:prstGeom>
        </p:spPr>
        <p:txBody>
          <a:bodyPr wrap="square">
            <a:spAutoFit/>
          </a:bodyPr>
          <a:lstStyle/>
          <a:p>
            <a:r>
              <a:rPr lang="en-US" smtClean="0"/>
              <a:t>The TRUNCATE TABLE statement is used when you want to delete the complete data from a table without removing the table structure.</a:t>
            </a:r>
            <a:endParaRPr lang="en-US"/>
          </a:p>
        </p:txBody>
      </p:sp>
      <p:sp>
        <p:nvSpPr>
          <p:cNvPr id="7" name="Rectangle 6"/>
          <p:cNvSpPr/>
          <p:nvPr/>
        </p:nvSpPr>
        <p:spPr>
          <a:xfrm>
            <a:off x="533400" y="2667000"/>
            <a:ext cx="3779624"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smtClean="0">
                <a:solidFill>
                  <a:srgbClr val="0070C0"/>
                </a:solidFill>
              </a:rPr>
              <a:t>Syntax :</a:t>
            </a:r>
          </a:p>
          <a:p>
            <a:endParaRPr lang="en-US" b="1" smtClean="0"/>
          </a:p>
          <a:p>
            <a:r>
              <a:rPr lang="en-US" b="1" smtClean="0"/>
              <a:t>TRUNCATE</a:t>
            </a:r>
            <a:r>
              <a:rPr lang="en-US" smtClean="0"/>
              <a:t> </a:t>
            </a:r>
            <a:r>
              <a:rPr lang="en-US" b="1" smtClean="0"/>
              <a:t>TABLE</a:t>
            </a:r>
            <a:r>
              <a:rPr lang="en-US" smtClean="0"/>
              <a:t>  table_name;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378023"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DROP a Table :</a:t>
            </a:r>
            <a:endParaRPr lang="en-US" sz="2400" b="1">
              <a:solidFill>
                <a:srgbClr val="FFCC00"/>
              </a:solidFill>
              <a:latin typeface="Arial" pitchFamily="34" charset="0"/>
              <a:cs typeface="Arial" pitchFamily="34" charset="0"/>
            </a:endParaRPr>
          </a:p>
        </p:txBody>
      </p:sp>
      <p:sp>
        <p:nvSpPr>
          <p:cNvPr id="6" name="Rectangle 5"/>
          <p:cNvSpPr/>
          <p:nvPr/>
        </p:nvSpPr>
        <p:spPr>
          <a:xfrm>
            <a:off x="457200" y="1295400"/>
            <a:ext cx="8153400" cy="646331"/>
          </a:xfrm>
          <a:prstGeom prst="rect">
            <a:avLst/>
          </a:prstGeom>
        </p:spPr>
        <p:txBody>
          <a:bodyPr wrap="square">
            <a:spAutoFit/>
          </a:bodyPr>
          <a:lstStyle/>
          <a:p>
            <a:r>
              <a:rPr lang="en-US" smtClean="0"/>
              <a:t>The DROP TABLE statement is used when you want to delete the complete table including data and table structure.</a:t>
            </a:r>
            <a:endParaRPr lang="en-US"/>
          </a:p>
        </p:txBody>
      </p:sp>
      <p:sp>
        <p:nvSpPr>
          <p:cNvPr id="7" name="Rectangle 6"/>
          <p:cNvSpPr/>
          <p:nvPr/>
        </p:nvSpPr>
        <p:spPr>
          <a:xfrm>
            <a:off x="533400" y="2667000"/>
            <a:ext cx="3194016"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smtClean="0">
                <a:solidFill>
                  <a:srgbClr val="0070C0"/>
                </a:solidFill>
              </a:rPr>
              <a:t>Syntax :</a:t>
            </a:r>
          </a:p>
          <a:p>
            <a:endParaRPr lang="en-US" b="1" smtClean="0"/>
          </a:p>
          <a:p>
            <a:r>
              <a:rPr lang="en-US" b="1" smtClean="0"/>
              <a:t>DROP</a:t>
            </a:r>
            <a:r>
              <a:rPr lang="en-US" smtClean="0"/>
              <a:t> </a:t>
            </a:r>
            <a:r>
              <a:rPr lang="en-US" b="1" smtClean="0"/>
              <a:t>TABLE</a:t>
            </a:r>
            <a:r>
              <a:rPr lang="en-US" smtClean="0"/>
              <a:t>  table_name;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254143"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INSERT Data :</a:t>
            </a:r>
            <a:endParaRPr lang="en-US" sz="2400" b="1">
              <a:solidFill>
                <a:srgbClr val="FFCC00"/>
              </a:solidFill>
              <a:latin typeface="Arial" pitchFamily="34" charset="0"/>
              <a:cs typeface="Arial" pitchFamily="34" charset="0"/>
            </a:endParaRPr>
          </a:p>
        </p:txBody>
      </p:sp>
      <p:sp>
        <p:nvSpPr>
          <p:cNvPr id="6" name="TextBox 5"/>
          <p:cNvSpPr txBox="1"/>
          <p:nvPr/>
        </p:nvSpPr>
        <p:spPr>
          <a:xfrm>
            <a:off x="609600" y="1295400"/>
            <a:ext cx="6699655" cy="369332"/>
          </a:xfrm>
          <a:prstGeom prst="rect">
            <a:avLst/>
          </a:prstGeom>
          <a:noFill/>
        </p:spPr>
        <p:txBody>
          <a:bodyPr wrap="none" rtlCol="0">
            <a:spAutoFit/>
          </a:bodyPr>
          <a:lstStyle/>
          <a:p>
            <a:r>
              <a:rPr lang="en-US" smtClean="0"/>
              <a:t>INSERT statement is used to store data into a predefined Table.</a:t>
            </a:r>
            <a:endParaRPr lang="en-US"/>
          </a:p>
        </p:txBody>
      </p:sp>
      <p:sp>
        <p:nvSpPr>
          <p:cNvPr id="9" name="Rectangle 8"/>
          <p:cNvSpPr/>
          <p:nvPr/>
        </p:nvSpPr>
        <p:spPr>
          <a:xfrm>
            <a:off x="685800" y="2209800"/>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t" latinLnBrk="1"/>
            <a:r>
              <a:rPr lang="en-US" b="1" smtClean="0">
                <a:solidFill>
                  <a:srgbClr val="0077AA"/>
                </a:solidFill>
                <a:latin typeface="inherit"/>
              </a:rPr>
              <a:t>Syntax :</a:t>
            </a:r>
          </a:p>
          <a:p>
            <a:pPr fontAlgn="t" latinLnBrk="1"/>
            <a:endParaRPr lang="en-US" smtClean="0">
              <a:solidFill>
                <a:srgbClr val="0077AA"/>
              </a:solidFill>
              <a:latin typeface="inherit"/>
            </a:endParaRPr>
          </a:p>
          <a:p>
            <a:pPr fontAlgn="t" latinLnBrk="1"/>
            <a:r>
              <a:rPr lang="en-US" smtClean="0">
                <a:solidFill>
                  <a:schemeClr val="bg2"/>
                </a:solidFill>
                <a:latin typeface="inherit"/>
              </a:rPr>
              <a:t>INSERT </a:t>
            </a:r>
            <a:r>
              <a:rPr lang="en-US" smtClean="0">
                <a:solidFill>
                  <a:schemeClr val="bg2"/>
                </a:solidFill>
                <a:latin typeface="inherit"/>
              </a:rPr>
              <a:t>INTO table(c1,c2,...)</a:t>
            </a:r>
          </a:p>
          <a:p>
            <a:pPr fontAlgn="t" latinLnBrk="1"/>
            <a:r>
              <a:rPr lang="en-US" smtClean="0">
                <a:solidFill>
                  <a:schemeClr val="bg2"/>
                </a:solidFill>
                <a:latin typeface="inherit"/>
              </a:rPr>
              <a:t>VALUES (v1,v2,...);</a:t>
            </a:r>
            <a:endParaRPr lang="en-US">
              <a:solidFill>
                <a:schemeClr val="bg2"/>
              </a:solidFill>
              <a:latin typeface="inherit"/>
            </a:endParaRPr>
          </a:p>
        </p:txBody>
      </p:sp>
      <p:sp>
        <p:nvSpPr>
          <p:cNvPr id="10" name="Rectangle 9"/>
          <p:cNvSpPr/>
          <p:nvPr/>
        </p:nvSpPr>
        <p:spPr>
          <a:xfrm>
            <a:off x="685800" y="3810000"/>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t" latinLnBrk="1"/>
            <a:r>
              <a:rPr lang="en-US" b="1" smtClean="0">
                <a:solidFill>
                  <a:srgbClr val="0077AA"/>
                </a:solidFill>
                <a:latin typeface="inherit"/>
              </a:rPr>
              <a:t>Syntax :</a:t>
            </a:r>
          </a:p>
          <a:p>
            <a:pPr fontAlgn="t" latinLnBrk="1"/>
            <a:endParaRPr lang="en-US" smtClean="0">
              <a:solidFill>
                <a:srgbClr val="0077AA"/>
              </a:solidFill>
              <a:latin typeface="inherit"/>
            </a:endParaRPr>
          </a:p>
          <a:p>
            <a:pPr fontAlgn="t" latinLnBrk="1"/>
            <a:r>
              <a:rPr lang="en-US" smtClean="0">
                <a:solidFill>
                  <a:schemeClr val="bg2"/>
                </a:solidFill>
                <a:latin typeface="inherit"/>
              </a:rPr>
              <a:t>INSERT </a:t>
            </a:r>
            <a:r>
              <a:rPr lang="en-US" smtClean="0">
                <a:solidFill>
                  <a:schemeClr val="bg2"/>
                </a:solidFill>
                <a:latin typeface="inherit"/>
              </a:rPr>
              <a:t>INTO table(c1,c2,...)</a:t>
            </a:r>
          </a:p>
          <a:p>
            <a:pPr fontAlgn="t" latinLnBrk="1"/>
            <a:r>
              <a:rPr lang="en-US" smtClean="0">
                <a:solidFill>
                  <a:schemeClr val="bg2"/>
                </a:solidFill>
                <a:latin typeface="inherit"/>
              </a:rPr>
              <a:t>VALUES (</a:t>
            </a:r>
            <a:r>
              <a:rPr lang="en-US" smtClean="0">
                <a:solidFill>
                  <a:schemeClr val="bg2"/>
                </a:solidFill>
                <a:latin typeface="inherit"/>
              </a:rPr>
              <a:t>v1,v2</a:t>
            </a:r>
            <a:r>
              <a:rPr lang="en-US" smtClean="0">
                <a:solidFill>
                  <a:schemeClr val="bg2"/>
                </a:solidFill>
                <a:latin typeface="inherit"/>
              </a:rPr>
              <a:t>,...) , (v1,v2,…) , (v1,v2,…);</a:t>
            </a:r>
            <a:endParaRPr lang="en-US">
              <a:solidFill>
                <a:schemeClr val="bg2"/>
              </a:solidFill>
              <a:latin typeface="inherit"/>
            </a:endParaRPr>
          </a:p>
        </p:txBody>
      </p:sp>
      <p:sp>
        <p:nvSpPr>
          <p:cNvPr id="11" name="Rectangle 10"/>
          <p:cNvSpPr/>
          <p:nvPr/>
        </p:nvSpPr>
        <p:spPr>
          <a:xfrm>
            <a:off x="685800" y="5334000"/>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t" latinLnBrk="1"/>
            <a:r>
              <a:rPr lang="en-US" b="1" smtClean="0">
                <a:solidFill>
                  <a:srgbClr val="0077AA"/>
                </a:solidFill>
                <a:latin typeface="inherit"/>
              </a:rPr>
              <a:t>Syntax :</a:t>
            </a:r>
          </a:p>
          <a:p>
            <a:pPr fontAlgn="t" latinLnBrk="1"/>
            <a:endParaRPr lang="en-US" smtClean="0">
              <a:solidFill>
                <a:srgbClr val="0077AA"/>
              </a:solidFill>
              <a:latin typeface="inherit"/>
            </a:endParaRPr>
          </a:p>
          <a:p>
            <a:pPr fontAlgn="t" latinLnBrk="1"/>
            <a:r>
              <a:rPr lang="en-US" smtClean="0">
                <a:solidFill>
                  <a:schemeClr val="bg2"/>
                </a:solidFill>
                <a:latin typeface="inherit"/>
              </a:rPr>
              <a:t>INSERT </a:t>
            </a:r>
            <a:r>
              <a:rPr lang="en-US" smtClean="0">
                <a:solidFill>
                  <a:schemeClr val="bg2"/>
                </a:solidFill>
                <a:latin typeface="inherit"/>
              </a:rPr>
              <a:t>INTO </a:t>
            </a:r>
            <a:r>
              <a:rPr lang="en-US" smtClean="0">
                <a:solidFill>
                  <a:schemeClr val="bg2"/>
                </a:solidFill>
                <a:latin typeface="inherit"/>
              </a:rPr>
              <a:t>table</a:t>
            </a:r>
            <a:endParaRPr lang="en-US" smtClean="0">
              <a:solidFill>
                <a:schemeClr val="bg2"/>
              </a:solidFill>
              <a:latin typeface="inherit"/>
            </a:endParaRPr>
          </a:p>
          <a:p>
            <a:pPr fontAlgn="t" latinLnBrk="1"/>
            <a:r>
              <a:rPr lang="en-US" smtClean="0">
                <a:solidFill>
                  <a:schemeClr val="bg2"/>
                </a:solidFill>
                <a:latin typeface="inherit"/>
              </a:rPr>
              <a:t>VALUES (</a:t>
            </a:r>
            <a:r>
              <a:rPr lang="en-US" smtClean="0">
                <a:solidFill>
                  <a:schemeClr val="bg2"/>
                </a:solidFill>
                <a:latin typeface="inherit"/>
              </a:rPr>
              <a:t>v1,v2</a:t>
            </a:r>
            <a:r>
              <a:rPr lang="en-US" smtClean="0">
                <a:solidFill>
                  <a:schemeClr val="bg2"/>
                </a:solidFill>
                <a:latin typeface="inherit"/>
              </a:rPr>
              <a:t>,...);</a:t>
            </a:r>
            <a:endParaRPr lang="en-US">
              <a:solidFill>
                <a:schemeClr val="bg2"/>
              </a:solidFill>
              <a:latin typeface="inherit"/>
            </a:endParaRPr>
          </a:p>
        </p:txBody>
      </p:sp>
      <p:sp>
        <p:nvSpPr>
          <p:cNvPr id="12" name="TextBox 11"/>
          <p:cNvSpPr txBox="1"/>
          <p:nvPr/>
        </p:nvSpPr>
        <p:spPr>
          <a:xfrm>
            <a:off x="5486400" y="2743200"/>
            <a:ext cx="2941831" cy="369332"/>
          </a:xfrm>
          <a:prstGeom prst="rect">
            <a:avLst/>
          </a:prstGeom>
          <a:noFill/>
        </p:spPr>
        <p:txBody>
          <a:bodyPr wrap="none" rtlCol="0">
            <a:spAutoFit/>
          </a:bodyPr>
          <a:lstStyle/>
          <a:p>
            <a:r>
              <a:rPr lang="en-US" smtClean="0">
                <a:solidFill>
                  <a:srgbClr val="00B050"/>
                </a:solidFill>
              </a:rPr>
              <a:t>Inserting single row of data</a:t>
            </a:r>
            <a:endParaRPr lang="en-US">
              <a:solidFill>
                <a:srgbClr val="00B050"/>
              </a:solidFill>
            </a:endParaRPr>
          </a:p>
        </p:txBody>
      </p:sp>
      <p:sp>
        <p:nvSpPr>
          <p:cNvPr id="13" name="TextBox 12"/>
          <p:cNvSpPr txBox="1"/>
          <p:nvPr/>
        </p:nvSpPr>
        <p:spPr>
          <a:xfrm>
            <a:off x="5562600" y="4191000"/>
            <a:ext cx="3249608" cy="369332"/>
          </a:xfrm>
          <a:prstGeom prst="rect">
            <a:avLst/>
          </a:prstGeom>
          <a:noFill/>
        </p:spPr>
        <p:txBody>
          <a:bodyPr wrap="none" rtlCol="0">
            <a:spAutoFit/>
          </a:bodyPr>
          <a:lstStyle/>
          <a:p>
            <a:r>
              <a:rPr lang="en-US" smtClean="0">
                <a:solidFill>
                  <a:srgbClr val="00B050"/>
                </a:solidFill>
              </a:rPr>
              <a:t>Inserting multiple rows of data</a:t>
            </a:r>
            <a:endParaRPr lang="en-US">
              <a:solidFill>
                <a:srgbClr val="00B050"/>
              </a:solidFill>
            </a:endParaRPr>
          </a:p>
        </p:txBody>
      </p:sp>
      <p:sp>
        <p:nvSpPr>
          <p:cNvPr id="14" name="TextBox 13"/>
          <p:cNvSpPr txBox="1"/>
          <p:nvPr/>
        </p:nvSpPr>
        <p:spPr>
          <a:xfrm>
            <a:off x="5562600" y="5638800"/>
            <a:ext cx="3518912" cy="369332"/>
          </a:xfrm>
          <a:prstGeom prst="rect">
            <a:avLst/>
          </a:prstGeom>
          <a:noFill/>
        </p:spPr>
        <p:txBody>
          <a:bodyPr wrap="none" rtlCol="0">
            <a:spAutoFit/>
          </a:bodyPr>
          <a:lstStyle/>
          <a:p>
            <a:r>
              <a:rPr lang="en-US" smtClean="0">
                <a:solidFill>
                  <a:srgbClr val="00B050"/>
                </a:solidFill>
              </a:rPr>
              <a:t>Inserting values without columns</a:t>
            </a:r>
            <a:endParaRPr lang="en-US">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36917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UPDATE</a:t>
            </a:r>
            <a:r>
              <a:rPr lang="en-US" sz="2400" b="1" smtClean="0">
                <a:solidFill>
                  <a:srgbClr val="FFCC00"/>
                </a:solidFill>
                <a:latin typeface="Arial" pitchFamily="34" charset="0"/>
                <a:cs typeface="Arial" pitchFamily="34" charset="0"/>
              </a:rPr>
              <a:t> Data :</a:t>
            </a:r>
            <a:endParaRPr lang="en-US" sz="2400" b="1">
              <a:solidFill>
                <a:srgbClr val="FFCC00"/>
              </a:solidFill>
              <a:latin typeface="Arial" pitchFamily="34" charset="0"/>
              <a:cs typeface="Arial" pitchFamily="34" charset="0"/>
            </a:endParaRPr>
          </a:p>
        </p:txBody>
      </p:sp>
      <p:sp>
        <p:nvSpPr>
          <p:cNvPr id="6" name="TextBox 5"/>
          <p:cNvSpPr txBox="1"/>
          <p:nvPr/>
        </p:nvSpPr>
        <p:spPr>
          <a:xfrm>
            <a:off x="990600" y="1447800"/>
            <a:ext cx="6498510" cy="369332"/>
          </a:xfrm>
          <a:prstGeom prst="rect">
            <a:avLst/>
          </a:prstGeom>
          <a:noFill/>
        </p:spPr>
        <p:txBody>
          <a:bodyPr wrap="none" rtlCol="0">
            <a:spAutoFit/>
          </a:bodyPr>
          <a:lstStyle/>
          <a:p>
            <a:r>
              <a:rPr lang="en-US" smtClean="0"/>
              <a:t>UPDATE statement is used to modify exisiting data in a Table.</a:t>
            </a:r>
            <a:endParaRPr lang="en-US"/>
          </a:p>
        </p:txBody>
      </p:sp>
      <p:sp>
        <p:nvSpPr>
          <p:cNvPr id="9" name="Rectangle 8"/>
          <p:cNvSpPr/>
          <p:nvPr/>
        </p:nvSpPr>
        <p:spPr>
          <a:xfrm>
            <a:off x="762000" y="2362200"/>
            <a:ext cx="60198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t" latinLnBrk="1"/>
            <a:r>
              <a:rPr lang="en-US" b="1" smtClean="0">
                <a:solidFill>
                  <a:srgbClr val="0070C0"/>
                </a:solidFill>
                <a:latin typeface="inherit"/>
              </a:rPr>
              <a:t>Syntax :</a:t>
            </a:r>
          </a:p>
          <a:p>
            <a:pPr fontAlgn="t" latinLnBrk="1"/>
            <a:endParaRPr lang="en-US" smtClean="0">
              <a:solidFill>
                <a:schemeClr val="bg1"/>
              </a:solidFill>
              <a:latin typeface="inherit"/>
            </a:endParaRPr>
          </a:p>
          <a:p>
            <a:pPr fontAlgn="t" latinLnBrk="1"/>
            <a:r>
              <a:rPr lang="en-US" b="1" smtClean="0">
                <a:solidFill>
                  <a:schemeClr val="bg1"/>
                </a:solidFill>
                <a:latin typeface="inherit"/>
              </a:rPr>
              <a:t>UPDATE</a:t>
            </a:r>
            <a:r>
              <a:rPr lang="en-US" smtClean="0">
                <a:solidFill>
                  <a:schemeClr val="bg1"/>
                </a:solidFill>
                <a:latin typeface="inherit"/>
              </a:rPr>
              <a:t> table_name </a:t>
            </a:r>
            <a:endParaRPr lang="en-US" smtClean="0">
              <a:solidFill>
                <a:schemeClr val="bg1"/>
              </a:solidFill>
              <a:latin typeface="inherit"/>
            </a:endParaRPr>
          </a:p>
          <a:p>
            <a:pPr fontAlgn="t" latinLnBrk="1"/>
            <a:r>
              <a:rPr lang="en-US" b="1" smtClean="0">
                <a:solidFill>
                  <a:schemeClr val="bg1"/>
                </a:solidFill>
                <a:latin typeface="inherit"/>
              </a:rPr>
              <a:t>SET </a:t>
            </a:r>
          </a:p>
          <a:p>
            <a:pPr fontAlgn="t" latinLnBrk="1"/>
            <a:r>
              <a:rPr lang="en-US" smtClean="0">
                <a:solidFill>
                  <a:schemeClr val="bg1"/>
                </a:solidFill>
                <a:latin typeface="inherit"/>
              </a:rPr>
              <a:t>    column_name1 = expr1,</a:t>
            </a:r>
          </a:p>
          <a:p>
            <a:pPr fontAlgn="t" latinLnBrk="1"/>
            <a:r>
              <a:rPr lang="en-US" smtClean="0">
                <a:solidFill>
                  <a:schemeClr val="bg1"/>
                </a:solidFill>
                <a:latin typeface="inherit"/>
              </a:rPr>
              <a:t>    column_name2 = expr2,</a:t>
            </a:r>
          </a:p>
          <a:p>
            <a:pPr fontAlgn="t" latinLnBrk="1"/>
            <a:r>
              <a:rPr lang="en-US" smtClean="0">
                <a:solidFill>
                  <a:schemeClr val="bg1"/>
                </a:solidFill>
                <a:latin typeface="inherit"/>
              </a:rPr>
              <a:t>    ...</a:t>
            </a:r>
          </a:p>
          <a:p>
            <a:pPr fontAlgn="t" latinLnBrk="1"/>
            <a:r>
              <a:rPr lang="en-US" smtClean="0">
                <a:solidFill>
                  <a:schemeClr val="bg1"/>
                </a:solidFill>
                <a:latin typeface="inherit"/>
              </a:rPr>
              <a:t>[</a:t>
            </a:r>
            <a:r>
              <a:rPr lang="en-US" b="1" smtClean="0">
                <a:solidFill>
                  <a:schemeClr val="bg1"/>
                </a:solidFill>
                <a:latin typeface="inherit"/>
              </a:rPr>
              <a:t>WHERE </a:t>
            </a:r>
            <a:r>
              <a:rPr lang="en-US" smtClean="0">
                <a:solidFill>
                  <a:schemeClr val="bg1"/>
                </a:solidFill>
                <a:latin typeface="inherit"/>
              </a:rPr>
              <a:t>condition</a:t>
            </a:r>
            <a:r>
              <a:rPr lang="en-US" smtClean="0">
                <a:solidFill>
                  <a:schemeClr val="bg1"/>
                </a:solidFill>
                <a:latin typeface="inherit"/>
              </a:rPr>
              <a:t>];</a:t>
            </a:r>
            <a:endParaRPr lang="en-US">
              <a:solidFill>
                <a:schemeClr val="bg1"/>
              </a:solidFill>
              <a:latin typeface="inheri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8839200" cy="4247317"/>
          </a:xfrm>
          <a:prstGeom prst="rect">
            <a:avLst/>
          </a:prstGeom>
          <a:noFill/>
        </p:spPr>
        <p:txBody>
          <a:bodyPr wrap="square" lIns="91440" tIns="45720" rIns="91440" bIns="45720">
            <a:spAutoFit/>
          </a:bodyPr>
          <a:lstStyle/>
          <a:p>
            <a:pPr algn="ctr"/>
            <a:r>
              <a:rPr lang="en-US" sz="5400" smtClean="0">
                <a:ln w="18415" cmpd="sng">
                  <a:solidFill>
                    <a:srgbClr val="FFFFFF"/>
                  </a:solidFill>
                  <a:prstDash val="solid"/>
                </a:ln>
                <a:solidFill>
                  <a:srgbClr val="FFFFFF"/>
                </a:solidFill>
                <a:effectLst>
                  <a:outerShdw blurRad="63500" dir="3600000" algn="tl" rotWithShape="0">
                    <a:srgbClr val="000000">
                      <a:alpha val="70000"/>
                    </a:srgbClr>
                  </a:outerShdw>
                </a:effectLst>
              </a:rPr>
              <a:t>Welcome </a:t>
            </a:r>
          </a:p>
          <a:p>
            <a:pPr algn="ctr"/>
            <a:r>
              <a:rPr lang="en-US" sz="5400" smtClean="0">
                <a:ln w="18415" cmpd="sng">
                  <a:solidFill>
                    <a:srgbClr val="FFFFFF"/>
                  </a:solidFill>
                  <a:prstDash val="solid"/>
                </a:ln>
                <a:solidFill>
                  <a:srgbClr val="FFFFFF"/>
                </a:solidFill>
                <a:effectLst>
                  <a:outerShdw blurRad="63500" dir="3600000" algn="tl" rotWithShape="0">
                    <a:srgbClr val="000000">
                      <a:alpha val="70000"/>
                    </a:srgbClr>
                  </a:outerShdw>
                </a:effectLst>
              </a:rPr>
              <a:t>to  </a:t>
            </a:r>
          </a:p>
          <a:p>
            <a:pPr algn="ctr"/>
            <a:r>
              <a:rPr lang="en-US" sz="5400" smtClean="0">
                <a:ln w="18415" cmpd="sng">
                  <a:solidFill>
                    <a:srgbClr val="FFFFFF"/>
                  </a:solidFill>
                  <a:prstDash val="solid"/>
                </a:ln>
                <a:solidFill>
                  <a:srgbClr val="FFFFFF"/>
                </a:solidFill>
                <a:effectLst>
                  <a:outerShdw blurRad="63500" dir="3600000" algn="tl" rotWithShape="0">
                    <a:srgbClr val="000000">
                      <a:alpha val="70000"/>
                    </a:srgbClr>
                  </a:outerShdw>
                </a:effectLst>
              </a:rPr>
              <a:t>MySQL Database Tutorials</a:t>
            </a:r>
          </a:p>
          <a:p>
            <a:pPr algn="ctr"/>
            <a:r>
              <a:rPr lang="en-US" sz="5400" smtClean="0">
                <a:ln w="18415" cmpd="sng">
                  <a:solidFill>
                    <a:srgbClr val="FFFFFF"/>
                  </a:solidFill>
                  <a:prstDash val="solid"/>
                </a:ln>
                <a:solidFill>
                  <a:srgbClr val="FFFFFF"/>
                </a:solidFill>
                <a:effectLst>
                  <a:outerShdw blurRad="63500" dir="3600000" algn="tl" rotWithShape="0">
                    <a:srgbClr val="000000">
                      <a:alpha val="70000"/>
                    </a:srgbClr>
                  </a:outerShdw>
                </a:effectLst>
              </a:rPr>
              <a:t>in</a:t>
            </a:r>
          </a:p>
          <a:p>
            <a:pPr algn="ctr"/>
            <a:r>
              <a:rPr lang="en-US" sz="5400" smtClean="0">
                <a:ln w="18415" cmpd="sng">
                  <a:solidFill>
                    <a:srgbClr val="FFFFFF"/>
                  </a:solidFill>
                  <a:prstDash val="solid"/>
                </a:ln>
                <a:solidFill>
                  <a:srgbClr val="FFFFFF"/>
                </a:solidFill>
                <a:effectLst>
                  <a:outerShdw blurRad="63500" dir="3600000" algn="tl" rotWithShape="0">
                    <a:srgbClr val="000000">
                      <a:alpha val="70000"/>
                    </a:srgbClr>
                  </a:outerShdw>
                </a:effectLst>
              </a:rPr>
              <a:t>Telugu</a:t>
            </a:r>
            <a:endParaRPr lang="en-US" sz="5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233910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DELETE Data :</a:t>
            </a:r>
            <a:endParaRPr lang="en-US" sz="2400" b="1">
              <a:solidFill>
                <a:srgbClr val="FFCC00"/>
              </a:solidFill>
              <a:latin typeface="Arial" pitchFamily="34" charset="0"/>
              <a:cs typeface="Arial" pitchFamily="34" charset="0"/>
            </a:endParaRPr>
          </a:p>
        </p:txBody>
      </p:sp>
      <p:sp>
        <p:nvSpPr>
          <p:cNvPr id="6" name="Rectangle 5"/>
          <p:cNvSpPr/>
          <p:nvPr/>
        </p:nvSpPr>
        <p:spPr>
          <a:xfrm>
            <a:off x="533400" y="1219200"/>
            <a:ext cx="8153400" cy="923330"/>
          </a:xfrm>
          <a:prstGeom prst="rect">
            <a:avLst/>
          </a:prstGeom>
        </p:spPr>
        <p:txBody>
          <a:bodyPr wrap="square">
            <a:spAutoFit/>
          </a:bodyPr>
          <a:lstStyle/>
          <a:p>
            <a:r>
              <a:rPr lang="en-US" smtClean="0"/>
              <a:t>DELETE statement is used to delete data from the MySQL table within the database. By using delete statement, we can delete records on the basis of conditions.</a:t>
            </a:r>
            <a:endParaRPr lang="en-US"/>
          </a:p>
        </p:txBody>
      </p:sp>
      <p:sp>
        <p:nvSpPr>
          <p:cNvPr id="7" name="Rectangle 6"/>
          <p:cNvSpPr/>
          <p:nvPr/>
        </p:nvSpPr>
        <p:spPr>
          <a:xfrm>
            <a:off x="685800" y="2819400"/>
            <a:ext cx="54102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DELETE</a:t>
            </a:r>
            <a:r>
              <a:rPr lang="en-US" smtClean="0"/>
              <a:t> </a:t>
            </a:r>
            <a:r>
              <a:rPr lang="en-US" b="1" smtClean="0"/>
              <a:t>FROM</a:t>
            </a:r>
            <a:r>
              <a:rPr lang="en-US" smtClean="0"/>
              <a:t> table_name   </a:t>
            </a:r>
          </a:p>
          <a:p>
            <a:r>
              <a:rPr lang="en-US" b="1" smtClean="0"/>
              <a:t>[WHERE</a:t>
            </a:r>
            <a:r>
              <a:rPr lang="en-US" smtClean="0"/>
              <a:t> </a:t>
            </a:r>
            <a:r>
              <a:rPr lang="en-US" smtClean="0"/>
              <a:t> </a:t>
            </a:r>
            <a:r>
              <a:rPr lang="en-US" smtClean="0"/>
              <a:t>(Condition)];</a:t>
            </a:r>
            <a:r>
              <a:rPr lang="en-US" smtClean="0"/>
              <a:t>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233910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SELECT</a:t>
            </a:r>
            <a:r>
              <a:rPr lang="en-US" sz="2400" b="1" smtClean="0">
                <a:solidFill>
                  <a:srgbClr val="FFCC00"/>
                </a:solidFill>
                <a:latin typeface="Arial" pitchFamily="34" charset="0"/>
                <a:cs typeface="Arial" pitchFamily="34" charset="0"/>
              </a:rPr>
              <a:t> Data :</a:t>
            </a:r>
            <a:endParaRPr lang="en-US" sz="2400" b="1">
              <a:solidFill>
                <a:srgbClr val="FFCC00"/>
              </a:solidFill>
              <a:latin typeface="Arial" pitchFamily="34" charset="0"/>
              <a:cs typeface="Arial" pitchFamily="34" charset="0"/>
            </a:endParaRPr>
          </a:p>
        </p:txBody>
      </p:sp>
      <p:sp>
        <p:nvSpPr>
          <p:cNvPr id="6" name="Rectangle 5"/>
          <p:cNvSpPr/>
          <p:nvPr/>
        </p:nvSpPr>
        <p:spPr>
          <a:xfrm>
            <a:off x="838200" y="1219200"/>
            <a:ext cx="6553200" cy="369332"/>
          </a:xfrm>
          <a:prstGeom prst="rect">
            <a:avLst/>
          </a:prstGeom>
        </p:spPr>
        <p:txBody>
          <a:bodyPr wrap="square">
            <a:spAutoFit/>
          </a:bodyPr>
          <a:lstStyle/>
          <a:p>
            <a:r>
              <a:rPr lang="en-US" smtClean="0"/>
              <a:t>SELECT statement is used to </a:t>
            </a:r>
            <a:r>
              <a:rPr lang="en-US" smtClean="0"/>
              <a:t>fetch </a:t>
            </a:r>
            <a:r>
              <a:rPr lang="en-US" smtClean="0"/>
              <a:t>exisiting data from Tables</a:t>
            </a:r>
            <a:endParaRPr lang="en-US"/>
          </a:p>
        </p:txBody>
      </p:sp>
      <p:sp>
        <p:nvSpPr>
          <p:cNvPr id="7" name="Rectangle 6"/>
          <p:cNvSpPr/>
          <p:nvPr/>
        </p:nvSpPr>
        <p:spPr>
          <a:xfrm>
            <a:off x="533400" y="2286000"/>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a:t>
            </a:r>
          </a:p>
          <a:p>
            <a:endParaRPr lang="en-US" b="1" smtClean="0"/>
          </a:p>
          <a:p>
            <a:r>
              <a:rPr lang="en-US" b="1" smtClean="0"/>
              <a:t>SELECT</a:t>
            </a:r>
            <a:r>
              <a:rPr lang="en-US" smtClean="0"/>
              <a:t> expressions  </a:t>
            </a:r>
          </a:p>
          <a:p>
            <a:r>
              <a:rPr lang="en-US" b="1" smtClean="0"/>
              <a:t>FROM</a:t>
            </a:r>
            <a:r>
              <a:rPr lang="en-US" smtClean="0"/>
              <a:t> tables </a:t>
            </a:r>
            <a:endParaRPr lang="en-US"/>
          </a:p>
        </p:txBody>
      </p:sp>
      <p:sp>
        <p:nvSpPr>
          <p:cNvPr id="9" name="Rectangle 8"/>
          <p:cNvSpPr/>
          <p:nvPr/>
        </p:nvSpPr>
        <p:spPr>
          <a:xfrm>
            <a:off x="533400" y="3810000"/>
            <a:ext cx="4572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a:t>
            </a:r>
          </a:p>
          <a:p>
            <a:endParaRPr lang="en-US" b="1" smtClean="0"/>
          </a:p>
          <a:p>
            <a:r>
              <a:rPr lang="en-US" b="1" smtClean="0"/>
              <a:t>SELECT</a:t>
            </a:r>
            <a:r>
              <a:rPr lang="en-US" smtClean="0"/>
              <a:t> </a:t>
            </a:r>
            <a:r>
              <a:rPr lang="en-US" smtClean="0"/>
              <a:t>* </a:t>
            </a:r>
            <a:r>
              <a:rPr lang="en-US" smtClean="0"/>
              <a:t> </a:t>
            </a:r>
            <a:r>
              <a:rPr lang="en-US" b="1" smtClean="0"/>
              <a:t>FROM</a:t>
            </a:r>
            <a:r>
              <a:rPr lang="en-US" smtClean="0"/>
              <a:t> tables </a:t>
            </a:r>
            <a:endParaRPr lang="en-US"/>
          </a:p>
        </p:txBody>
      </p:sp>
      <p:sp>
        <p:nvSpPr>
          <p:cNvPr id="10" name="Rectangle 9"/>
          <p:cNvSpPr/>
          <p:nvPr/>
        </p:nvSpPr>
        <p:spPr>
          <a:xfrm>
            <a:off x="533400" y="5105400"/>
            <a:ext cx="4572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a:t>
            </a:r>
          </a:p>
          <a:p>
            <a:endParaRPr lang="en-US" b="1" smtClean="0"/>
          </a:p>
          <a:p>
            <a:r>
              <a:rPr lang="en-US" b="1" smtClean="0"/>
              <a:t>SELECT</a:t>
            </a:r>
            <a:r>
              <a:rPr lang="en-US" smtClean="0"/>
              <a:t> </a:t>
            </a:r>
            <a:r>
              <a:rPr lang="en-US" smtClean="0"/>
              <a:t>col1,col2</a:t>
            </a:r>
            <a:r>
              <a:rPr lang="en-US" smtClean="0"/>
              <a:t> </a:t>
            </a:r>
            <a:r>
              <a:rPr lang="en-US" smtClean="0"/>
              <a:t> </a:t>
            </a:r>
            <a:r>
              <a:rPr lang="en-US" b="1" smtClean="0"/>
              <a:t>FROM</a:t>
            </a:r>
            <a:r>
              <a:rPr lang="en-US" smtClean="0"/>
              <a:t> tables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3324180"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Imp Clauses :</a:t>
            </a:r>
            <a:endParaRPr lang="en-US" sz="2400" b="1">
              <a:solidFill>
                <a:srgbClr val="FFCC00"/>
              </a:solidFill>
              <a:latin typeface="Arial" pitchFamily="34" charset="0"/>
              <a:cs typeface="Arial" pitchFamily="34" charset="0"/>
            </a:endParaRPr>
          </a:p>
        </p:txBody>
      </p:sp>
      <p:sp>
        <p:nvSpPr>
          <p:cNvPr id="6" name="TextBox 5"/>
          <p:cNvSpPr txBox="1"/>
          <p:nvPr/>
        </p:nvSpPr>
        <p:spPr>
          <a:xfrm>
            <a:off x="304800" y="1524000"/>
            <a:ext cx="9296400" cy="4154984"/>
          </a:xfrm>
          <a:prstGeom prst="rect">
            <a:avLst/>
          </a:prstGeom>
          <a:noFill/>
        </p:spPr>
        <p:txBody>
          <a:bodyPr wrap="square" rtlCol="0">
            <a:spAutoFit/>
          </a:bodyPr>
          <a:lstStyle/>
          <a:p>
            <a:pPr>
              <a:buFont typeface="Wingdings" pitchFamily="2" charset="2"/>
              <a:buChar char="Ø"/>
            </a:pPr>
            <a:r>
              <a:rPr lang="en-US" sz="2400" b="1" smtClean="0">
                <a:solidFill>
                  <a:srgbClr val="0070C0"/>
                </a:solidFill>
              </a:rPr>
              <a:t>WHERE   </a:t>
            </a:r>
            <a:r>
              <a:rPr lang="en-US" sz="2400" b="1" smtClean="0">
                <a:solidFill>
                  <a:srgbClr val="0070C0"/>
                </a:solidFill>
                <a:sym typeface="Wingdings" pitchFamily="2" charset="2"/>
              </a:rPr>
              <a:t> </a:t>
            </a:r>
            <a:r>
              <a:rPr lang="en-US" sz="2400" b="1" smtClean="0">
                <a:sym typeface="Wingdings" pitchFamily="2" charset="2"/>
              </a:rPr>
              <a:t>used to filter the records based on condition</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DISTINCT </a:t>
            </a:r>
            <a:r>
              <a:rPr lang="en-US" sz="2400" b="1" smtClean="0">
                <a:solidFill>
                  <a:srgbClr val="0070C0"/>
                </a:solidFill>
                <a:sym typeface="Wingdings" pitchFamily="2" charset="2"/>
              </a:rPr>
              <a:t> </a:t>
            </a:r>
            <a:r>
              <a:rPr lang="en-US" sz="2400" b="1" smtClean="0">
                <a:sym typeface="Wingdings" pitchFamily="2" charset="2"/>
              </a:rPr>
              <a:t>used to identify unique items</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LIMIT </a:t>
            </a:r>
            <a:r>
              <a:rPr lang="en-US" sz="2400" b="1" smtClean="0">
                <a:solidFill>
                  <a:srgbClr val="0070C0"/>
                </a:solidFill>
                <a:sym typeface="Wingdings" pitchFamily="2" charset="2"/>
              </a:rPr>
              <a:t> </a:t>
            </a:r>
            <a:r>
              <a:rPr lang="en-US" sz="2400" b="1" smtClean="0">
                <a:sym typeface="Wingdings" pitchFamily="2" charset="2"/>
              </a:rPr>
              <a:t>used to limit the records to specified rows</a:t>
            </a:r>
            <a:endParaRPr lang="en-US" sz="2400" b="1" smtClean="0"/>
          </a:p>
          <a:p>
            <a:endParaRPr lang="en-US" sz="2400" b="1" smtClean="0">
              <a:solidFill>
                <a:srgbClr val="0070C0"/>
              </a:solidFill>
            </a:endParaRPr>
          </a:p>
          <a:p>
            <a:pPr>
              <a:buFont typeface="Wingdings" pitchFamily="2" charset="2"/>
              <a:buChar char="Ø"/>
            </a:pPr>
            <a:r>
              <a:rPr lang="en-US" sz="2400" b="1" smtClean="0">
                <a:solidFill>
                  <a:srgbClr val="0070C0"/>
                </a:solidFill>
              </a:rPr>
              <a:t>ORDER BY </a:t>
            </a:r>
            <a:r>
              <a:rPr lang="en-US" sz="2400" b="1" smtClean="0">
                <a:solidFill>
                  <a:srgbClr val="0070C0"/>
                </a:solidFill>
                <a:sym typeface="Wingdings" pitchFamily="2" charset="2"/>
              </a:rPr>
              <a:t> </a:t>
            </a:r>
            <a:r>
              <a:rPr lang="en-US" sz="2400" b="1" smtClean="0">
                <a:sym typeface="Wingdings" pitchFamily="2" charset="2"/>
              </a:rPr>
              <a:t>used to sort the records</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GROUP BY </a:t>
            </a:r>
            <a:r>
              <a:rPr lang="en-US" sz="2400" b="1" smtClean="0">
                <a:solidFill>
                  <a:srgbClr val="0070C0"/>
                </a:solidFill>
                <a:sym typeface="Wingdings" pitchFamily="2" charset="2"/>
              </a:rPr>
              <a:t> </a:t>
            </a:r>
            <a:r>
              <a:rPr lang="en-US" sz="2400" b="1" smtClean="0">
                <a:sym typeface="Wingdings" pitchFamily="2" charset="2"/>
              </a:rPr>
              <a:t>used to group the records</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HAVING </a:t>
            </a:r>
            <a:r>
              <a:rPr lang="en-US" sz="2400" b="1" smtClean="0">
                <a:solidFill>
                  <a:srgbClr val="0070C0"/>
                </a:solidFill>
                <a:sym typeface="Wingdings" pitchFamily="2" charset="2"/>
              </a:rPr>
              <a:t> </a:t>
            </a:r>
            <a:r>
              <a:rPr lang="en-US" sz="2400" b="1" smtClean="0">
                <a:sym typeface="Wingdings" pitchFamily="2" charset="2"/>
              </a:rPr>
              <a:t>used with group by clause with conditions</a:t>
            </a:r>
            <a:endParaRPr lang="en-US" sz="24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2613216"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WHERE</a:t>
            </a:r>
            <a:r>
              <a:rPr lang="en-US" sz="2400" b="1" smtClean="0">
                <a:solidFill>
                  <a:srgbClr val="FFCC00"/>
                </a:solidFill>
                <a:latin typeface="Arial" pitchFamily="34" charset="0"/>
                <a:cs typeface="Arial" pitchFamily="34" charset="0"/>
              </a:rPr>
              <a:t> Clause :</a:t>
            </a:r>
            <a:endParaRPr lang="en-US" sz="2400" b="1">
              <a:solidFill>
                <a:srgbClr val="FFCC00"/>
              </a:solidFill>
              <a:latin typeface="Arial" pitchFamily="34" charset="0"/>
              <a:cs typeface="Arial" pitchFamily="34" charset="0"/>
            </a:endParaRPr>
          </a:p>
        </p:txBody>
      </p:sp>
      <p:sp>
        <p:nvSpPr>
          <p:cNvPr id="6" name="Rectangle 5"/>
          <p:cNvSpPr/>
          <p:nvPr/>
        </p:nvSpPr>
        <p:spPr>
          <a:xfrm>
            <a:off x="685800" y="1295400"/>
            <a:ext cx="7848600" cy="923330"/>
          </a:xfrm>
          <a:prstGeom prst="rect">
            <a:avLst/>
          </a:prstGeom>
        </p:spPr>
        <p:txBody>
          <a:bodyPr wrap="square">
            <a:spAutoFit/>
          </a:bodyPr>
          <a:lstStyle/>
          <a:p>
            <a:r>
              <a:rPr lang="en-US" smtClean="0"/>
              <a:t>MySQL WHERE Clause is used with SELECT, INSERT, UPDATE and DELETE clause to filter the results. It specifies a specific position where you have to do the operation.</a:t>
            </a:r>
            <a:endParaRPr lang="en-US"/>
          </a:p>
        </p:txBody>
      </p:sp>
      <p:sp>
        <p:nvSpPr>
          <p:cNvPr id="7" name="Rectangle 6"/>
          <p:cNvSpPr/>
          <p:nvPr/>
        </p:nvSpPr>
        <p:spPr>
          <a:xfrm>
            <a:off x="762000" y="2438400"/>
            <a:ext cx="2428870"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smtClean="0">
                <a:solidFill>
                  <a:srgbClr val="0070C0"/>
                </a:solidFill>
              </a:rPr>
              <a:t>Syntax :</a:t>
            </a:r>
          </a:p>
          <a:p>
            <a:endParaRPr lang="en-US" b="1" smtClean="0"/>
          </a:p>
          <a:p>
            <a:r>
              <a:rPr lang="en-US" b="1" smtClean="0"/>
              <a:t>WHERE</a:t>
            </a:r>
            <a:r>
              <a:rPr lang="en-US" smtClean="0"/>
              <a:t> </a:t>
            </a:r>
            <a:r>
              <a:rPr lang="en-US" smtClean="0"/>
              <a:t>(conditions);</a:t>
            </a:r>
            <a:r>
              <a:rPr lang="en-US" smtClean="0"/>
              <a:t> </a:t>
            </a:r>
            <a:endParaRPr lang="en-US"/>
          </a:p>
        </p:txBody>
      </p:sp>
      <p:sp>
        <p:nvSpPr>
          <p:cNvPr id="9" name="Rectangle 8"/>
          <p:cNvSpPr/>
          <p:nvPr/>
        </p:nvSpPr>
        <p:spPr>
          <a:xfrm>
            <a:off x="685800" y="3581400"/>
            <a:ext cx="7010400" cy="1200329"/>
          </a:xfrm>
          <a:prstGeom prst="rect">
            <a:avLst/>
          </a:prstGeom>
        </p:spPr>
        <p:txBody>
          <a:bodyPr wrap="square">
            <a:spAutoFit/>
          </a:bodyPr>
          <a:lstStyle/>
          <a:p>
            <a:r>
              <a:rPr lang="en-US" smtClean="0">
                <a:solidFill>
                  <a:srgbClr val="0070C0"/>
                </a:solidFill>
              </a:rPr>
              <a:t>MySQL WHERE Clause with </a:t>
            </a:r>
            <a:r>
              <a:rPr lang="en-US" smtClean="0">
                <a:solidFill>
                  <a:srgbClr val="0070C0"/>
                </a:solidFill>
              </a:rPr>
              <a:t>single </a:t>
            </a:r>
            <a:r>
              <a:rPr lang="en-US" smtClean="0">
                <a:solidFill>
                  <a:srgbClr val="0070C0"/>
                </a:solidFill>
              </a:rPr>
              <a:t>condition</a:t>
            </a:r>
          </a:p>
          <a:p>
            <a:endParaRPr lang="en-US" smtClean="0"/>
          </a:p>
          <a:p>
            <a:r>
              <a:rPr lang="en-US" smtClean="0">
                <a:solidFill>
                  <a:srgbClr val="FFFF00"/>
                </a:solidFill>
              </a:rPr>
              <a:t>Ex: </a:t>
            </a:r>
            <a:r>
              <a:rPr lang="en-US" smtClean="0"/>
              <a:t>SELECT * FROM fruits WHERE fruit = ‘mango’</a:t>
            </a:r>
          </a:p>
          <a:p>
            <a:endParaRPr lang="en-US" smtClean="0"/>
          </a:p>
        </p:txBody>
      </p:sp>
      <p:sp>
        <p:nvSpPr>
          <p:cNvPr id="10" name="Rectangle 9"/>
          <p:cNvSpPr/>
          <p:nvPr/>
        </p:nvSpPr>
        <p:spPr>
          <a:xfrm>
            <a:off x="685800" y="4572000"/>
            <a:ext cx="7848600" cy="2862322"/>
          </a:xfrm>
          <a:prstGeom prst="rect">
            <a:avLst/>
          </a:prstGeom>
        </p:spPr>
        <p:txBody>
          <a:bodyPr wrap="square">
            <a:spAutoFit/>
          </a:bodyPr>
          <a:lstStyle/>
          <a:p>
            <a:r>
              <a:rPr lang="en-US" smtClean="0">
                <a:solidFill>
                  <a:srgbClr val="0070C0"/>
                </a:solidFill>
              </a:rPr>
              <a:t>MySQL WHERE Clause </a:t>
            </a:r>
            <a:r>
              <a:rPr lang="en-US" smtClean="0">
                <a:solidFill>
                  <a:srgbClr val="0070C0"/>
                </a:solidFill>
              </a:rPr>
              <a:t>with </a:t>
            </a:r>
            <a:r>
              <a:rPr lang="en-US" smtClean="0">
                <a:solidFill>
                  <a:srgbClr val="0070C0"/>
                </a:solidFill>
              </a:rPr>
              <a:t>multiple conditions</a:t>
            </a:r>
          </a:p>
          <a:p>
            <a:endParaRPr lang="en-US" smtClean="0"/>
          </a:p>
          <a:p>
            <a:r>
              <a:rPr lang="en-US" smtClean="0">
                <a:solidFill>
                  <a:srgbClr val="FFFF00"/>
                </a:solidFill>
              </a:rPr>
              <a:t>Ex: </a:t>
            </a:r>
            <a:r>
              <a:rPr lang="en-US" smtClean="0"/>
              <a:t>SELECT * FROM fruits WHERE (fruit = ‘mango’ AND place = ‘tirupati’)</a:t>
            </a:r>
          </a:p>
          <a:p>
            <a:endParaRPr lang="en-US" smtClean="0"/>
          </a:p>
          <a:p>
            <a:r>
              <a:rPr lang="en-US" smtClean="0"/>
              <a:t>SELECT * FROM fruits WHERE (fruit = ‘mango</a:t>
            </a:r>
            <a:r>
              <a:rPr lang="en-US" smtClean="0"/>
              <a:t>’ </a:t>
            </a:r>
            <a:r>
              <a:rPr lang="en-US" smtClean="0"/>
              <a:t>OR place </a:t>
            </a:r>
            <a:r>
              <a:rPr lang="en-US" smtClean="0"/>
              <a:t>= ‘</a:t>
            </a:r>
            <a:r>
              <a:rPr lang="en-US" smtClean="0"/>
              <a:t>tirupati</a:t>
            </a:r>
            <a:r>
              <a:rPr lang="en-US" smtClean="0"/>
              <a:t>’)</a:t>
            </a:r>
          </a:p>
          <a:p>
            <a:endParaRPr lang="en-US" smtClean="0"/>
          </a:p>
          <a:p>
            <a:r>
              <a:rPr lang="en-US" smtClean="0"/>
              <a:t>SELECT * FROM fruits WHERE (fruit </a:t>
            </a:r>
            <a:r>
              <a:rPr lang="en-US" smtClean="0"/>
              <a:t>= </a:t>
            </a:r>
            <a:r>
              <a:rPr lang="en-US" smtClean="0"/>
              <a:t>‘banana’) AND ((place = ‘delhi’) OR (place </a:t>
            </a:r>
            <a:r>
              <a:rPr lang="en-US" smtClean="0"/>
              <a:t>= ‘</a:t>
            </a:r>
            <a:r>
              <a:rPr lang="en-US" smtClean="0"/>
              <a:t>tirupati</a:t>
            </a:r>
            <a:r>
              <a:rPr lang="en-US" smtClean="0"/>
              <a:t>’))</a:t>
            </a:r>
            <a:endParaRPr lang="en-US" smtClean="0"/>
          </a:p>
          <a:p>
            <a:endParaRPr lang="en-US" smtClean="0"/>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2885726"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DISTINCT Clause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219200"/>
            <a:ext cx="7924800" cy="923330"/>
          </a:xfrm>
          <a:prstGeom prst="rect">
            <a:avLst/>
          </a:prstGeom>
        </p:spPr>
        <p:txBody>
          <a:bodyPr wrap="square">
            <a:spAutoFit/>
          </a:bodyPr>
          <a:lstStyle/>
          <a:p>
            <a:r>
              <a:rPr lang="en-US" smtClean="0"/>
              <a:t>MySQL DISTINCT clause is used to remove duplicate records from the table and fetch only the unique records. The DISTINCT clause is only used with the SELECT statement.</a:t>
            </a:r>
            <a:endParaRPr lang="en-US"/>
          </a:p>
        </p:txBody>
      </p:sp>
      <p:sp>
        <p:nvSpPr>
          <p:cNvPr id="7" name="Rectangle 6"/>
          <p:cNvSpPr/>
          <p:nvPr/>
        </p:nvSpPr>
        <p:spPr>
          <a:xfrm>
            <a:off x="609600" y="2362200"/>
            <a:ext cx="45720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SELECT</a:t>
            </a:r>
            <a:r>
              <a:rPr lang="en-US" smtClean="0"/>
              <a:t> </a:t>
            </a:r>
            <a:r>
              <a:rPr lang="en-US" b="1" smtClean="0"/>
              <a:t>DISTINCT</a:t>
            </a:r>
            <a:r>
              <a:rPr lang="en-US" smtClean="0"/>
              <a:t> </a:t>
            </a:r>
            <a:r>
              <a:rPr lang="en-US" smtClean="0"/>
              <a:t>column_names</a:t>
            </a:r>
            <a:r>
              <a:rPr lang="en-US" smtClean="0"/>
              <a:t>  </a:t>
            </a:r>
          </a:p>
          <a:p>
            <a:r>
              <a:rPr lang="en-US" b="1" smtClean="0"/>
              <a:t>FROM</a:t>
            </a:r>
            <a:r>
              <a:rPr lang="en-US" smtClean="0"/>
              <a:t> tables  </a:t>
            </a:r>
          </a:p>
          <a:p>
            <a:r>
              <a:rPr lang="en-US" smtClean="0"/>
              <a:t>[</a:t>
            </a:r>
            <a:r>
              <a:rPr lang="en-US" b="1" smtClean="0"/>
              <a:t>WHERE</a:t>
            </a:r>
            <a:r>
              <a:rPr lang="en-US" smtClean="0"/>
              <a:t> conditions];  </a:t>
            </a:r>
            <a:endParaRPr lang="en-US"/>
          </a:p>
        </p:txBody>
      </p:sp>
      <p:sp>
        <p:nvSpPr>
          <p:cNvPr id="9" name="Rectangle 8"/>
          <p:cNvSpPr/>
          <p:nvPr/>
        </p:nvSpPr>
        <p:spPr>
          <a:xfrm>
            <a:off x="609600" y="4343400"/>
            <a:ext cx="7010400" cy="1200329"/>
          </a:xfrm>
          <a:prstGeom prst="rect">
            <a:avLst/>
          </a:prstGeom>
        </p:spPr>
        <p:txBody>
          <a:bodyPr wrap="square">
            <a:spAutoFit/>
          </a:bodyPr>
          <a:lstStyle/>
          <a:p>
            <a:r>
              <a:rPr lang="en-US" smtClean="0">
                <a:solidFill>
                  <a:srgbClr val="0070C0"/>
                </a:solidFill>
              </a:rPr>
              <a:t>MySQL </a:t>
            </a:r>
            <a:r>
              <a:rPr lang="en-US" smtClean="0">
                <a:solidFill>
                  <a:srgbClr val="0070C0"/>
                </a:solidFill>
              </a:rPr>
              <a:t>DISTINCT Clause</a:t>
            </a:r>
          </a:p>
          <a:p>
            <a:endParaRPr lang="en-US" smtClean="0"/>
          </a:p>
          <a:p>
            <a:r>
              <a:rPr lang="en-US" smtClean="0">
                <a:solidFill>
                  <a:srgbClr val="FFFF00"/>
                </a:solidFill>
              </a:rPr>
              <a:t>Ex: </a:t>
            </a:r>
            <a:r>
              <a:rPr lang="en-US" smtClean="0"/>
              <a:t>SELECT DISTINCT fruit FROM fruits</a:t>
            </a:r>
          </a:p>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2353529"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LIMIT Clause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219200"/>
            <a:ext cx="8077200" cy="646331"/>
          </a:xfrm>
          <a:prstGeom prst="rect">
            <a:avLst/>
          </a:prstGeom>
        </p:spPr>
        <p:txBody>
          <a:bodyPr wrap="square">
            <a:spAutoFit/>
          </a:bodyPr>
          <a:lstStyle/>
          <a:p>
            <a:r>
              <a:rPr lang="en-US" smtClean="0"/>
              <a:t>MySQL LIMIT Clause </a:t>
            </a:r>
            <a:r>
              <a:rPr lang="en-US" smtClean="0"/>
              <a:t>is </a:t>
            </a:r>
            <a:r>
              <a:rPr lang="en-US" smtClean="0"/>
              <a:t>used to Limit the resultant records set to a specified number.</a:t>
            </a:r>
            <a:endParaRPr lang="en-US"/>
          </a:p>
        </p:txBody>
      </p:sp>
      <p:sp>
        <p:nvSpPr>
          <p:cNvPr id="7" name="Rectangle 6"/>
          <p:cNvSpPr/>
          <p:nvPr/>
        </p:nvSpPr>
        <p:spPr>
          <a:xfrm>
            <a:off x="609600" y="2362200"/>
            <a:ext cx="45720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SELECT</a:t>
            </a:r>
            <a:r>
              <a:rPr lang="en-US" smtClean="0"/>
              <a:t> </a:t>
            </a:r>
            <a:r>
              <a:rPr lang="en-US" smtClean="0"/>
              <a:t>column_names</a:t>
            </a:r>
            <a:r>
              <a:rPr lang="en-US" smtClean="0"/>
              <a:t>  </a:t>
            </a:r>
          </a:p>
          <a:p>
            <a:r>
              <a:rPr lang="en-US" b="1" smtClean="0"/>
              <a:t>FROM</a:t>
            </a:r>
            <a:r>
              <a:rPr lang="en-US" smtClean="0"/>
              <a:t> tables  </a:t>
            </a:r>
          </a:p>
          <a:p>
            <a:r>
              <a:rPr lang="en-US" b="1" smtClean="0"/>
              <a:t>LIMIT</a:t>
            </a:r>
            <a:r>
              <a:rPr lang="en-US" smtClean="0"/>
              <a:t> (no.of.rows)</a:t>
            </a:r>
            <a:r>
              <a:rPr lang="en-US" smtClean="0"/>
              <a:t> </a:t>
            </a:r>
            <a:endParaRPr lang="en-US"/>
          </a:p>
        </p:txBody>
      </p:sp>
      <p:sp>
        <p:nvSpPr>
          <p:cNvPr id="10" name="Rectangle 9"/>
          <p:cNvSpPr/>
          <p:nvPr/>
        </p:nvSpPr>
        <p:spPr>
          <a:xfrm>
            <a:off x="609600" y="4419600"/>
            <a:ext cx="4572000" cy="1200329"/>
          </a:xfrm>
          <a:prstGeom prst="rect">
            <a:avLst/>
          </a:prstGeom>
        </p:spPr>
        <p:txBody>
          <a:bodyPr>
            <a:spAutoFit/>
          </a:bodyPr>
          <a:lstStyle/>
          <a:p>
            <a:r>
              <a:rPr lang="en-US" smtClean="0">
                <a:solidFill>
                  <a:srgbClr val="0070C0"/>
                </a:solidFill>
              </a:rPr>
              <a:t>MySQL </a:t>
            </a:r>
            <a:r>
              <a:rPr lang="en-US" smtClean="0">
                <a:solidFill>
                  <a:srgbClr val="0070C0"/>
                </a:solidFill>
              </a:rPr>
              <a:t>LIMIT Clause</a:t>
            </a:r>
            <a:endParaRPr lang="en-US" smtClean="0">
              <a:solidFill>
                <a:srgbClr val="0070C0"/>
              </a:solidFill>
            </a:endParaRPr>
          </a:p>
          <a:p>
            <a:endParaRPr lang="en-US" smtClean="0"/>
          </a:p>
          <a:p>
            <a:r>
              <a:rPr lang="en-US" smtClean="0">
                <a:solidFill>
                  <a:srgbClr val="FFFF00"/>
                </a:solidFill>
              </a:rPr>
              <a:t>Ex: </a:t>
            </a:r>
            <a:r>
              <a:rPr lang="en-US" smtClean="0"/>
              <a:t>SELECT </a:t>
            </a:r>
            <a:r>
              <a:rPr lang="en-US" smtClean="0"/>
              <a:t>* FROM fruits LIMIT 5</a:t>
            </a:r>
            <a:endParaRPr lang="en-US" smtClean="0"/>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317189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ORDER BY Clause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219200"/>
            <a:ext cx="7772400" cy="646331"/>
          </a:xfrm>
          <a:prstGeom prst="rect">
            <a:avLst/>
          </a:prstGeom>
        </p:spPr>
        <p:txBody>
          <a:bodyPr wrap="square">
            <a:spAutoFit/>
          </a:bodyPr>
          <a:lstStyle/>
          <a:p>
            <a:r>
              <a:rPr lang="en-US" smtClean="0"/>
              <a:t>The MYSQL ORDER BY Clause is used to sort the records in ascending or descending order.</a:t>
            </a:r>
            <a:endParaRPr lang="en-US"/>
          </a:p>
        </p:txBody>
      </p:sp>
      <p:sp>
        <p:nvSpPr>
          <p:cNvPr id="9" name="Rectangle 8"/>
          <p:cNvSpPr/>
          <p:nvPr/>
        </p:nvSpPr>
        <p:spPr>
          <a:xfrm>
            <a:off x="609600" y="2590800"/>
            <a:ext cx="4724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SELECT</a:t>
            </a:r>
            <a:r>
              <a:rPr lang="en-US" smtClean="0"/>
              <a:t> expressions  </a:t>
            </a:r>
          </a:p>
          <a:p>
            <a:r>
              <a:rPr lang="en-US" b="1" smtClean="0"/>
              <a:t>FROM</a:t>
            </a:r>
            <a:r>
              <a:rPr lang="en-US" smtClean="0"/>
              <a:t> tables </a:t>
            </a:r>
            <a:r>
              <a:rPr lang="en-US" smtClean="0"/>
              <a:t> </a:t>
            </a:r>
            <a:r>
              <a:rPr lang="en-US" smtClean="0"/>
              <a:t> </a:t>
            </a:r>
          </a:p>
          <a:p>
            <a:r>
              <a:rPr lang="en-US" b="1" smtClean="0"/>
              <a:t>ORDER</a:t>
            </a:r>
            <a:r>
              <a:rPr lang="en-US" smtClean="0"/>
              <a:t> </a:t>
            </a:r>
            <a:r>
              <a:rPr lang="en-US" b="1" smtClean="0"/>
              <a:t>BY</a:t>
            </a:r>
            <a:r>
              <a:rPr lang="en-US" smtClean="0"/>
              <a:t> </a:t>
            </a:r>
            <a:r>
              <a:rPr lang="en-US" smtClean="0"/>
              <a:t>column_name</a:t>
            </a:r>
            <a:r>
              <a:rPr lang="en-US" smtClean="0"/>
              <a:t> [ </a:t>
            </a:r>
            <a:r>
              <a:rPr lang="en-US" b="1" smtClean="0"/>
              <a:t>ASC</a:t>
            </a:r>
            <a:r>
              <a:rPr lang="en-US" smtClean="0"/>
              <a:t> | </a:t>
            </a:r>
            <a:r>
              <a:rPr lang="en-US" b="1" smtClean="0"/>
              <a:t>DESC</a:t>
            </a:r>
            <a:r>
              <a:rPr lang="en-US" smtClean="0"/>
              <a:t> ];  </a:t>
            </a:r>
            <a:endParaRPr lang="en-US"/>
          </a:p>
        </p:txBody>
      </p:sp>
      <p:sp>
        <p:nvSpPr>
          <p:cNvPr id="10" name="Rectangle 9"/>
          <p:cNvSpPr/>
          <p:nvPr/>
        </p:nvSpPr>
        <p:spPr>
          <a:xfrm>
            <a:off x="609600" y="4419600"/>
            <a:ext cx="70866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ORDER BY Clause</a:t>
            </a:r>
            <a:endParaRPr lang="en-US" smtClean="0">
              <a:solidFill>
                <a:srgbClr val="0070C0"/>
              </a:solidFill>
            </a:endParaRPr>
          </a:p>
          <a:p>
            <a:endParaRPr lang="en-US" smtClean="0"/>
          </a:p>
          <a:p>
            <a:r>
              <a:rPr lang="en-US" smtClean="0">
                <a:solidFill>
                  <a:srgbClr val="FFFF00"/>
                </a:solidFill>
              </a:rPr>
              <a:t>Ex: </a:t>
            </a:r>
            <a:r>
              <a:rPr lang="en-US" smtClean="0"/>
              <a:t>SELECT </a:t>
            </a:r>
            <a:r>
              <a:rPr lang="en-US" smtClean="0"/>
              <a:t>* FROM fruits ORDER BY fruit</a:t>
            </a:r>
          </a:p>
          <a:p>
            <a:endParaRPr lang="en-US" smtClean="0"/>
          </a:p>
          <a:p>
            <a:r>
              <a:rPr lang="en-US" smtClean="0"/>
              <a:t>SELECT * FROM fruits ORDER </a:t>
            </a:r>
            <a:r>
              <a:rPr lang="en-US" smtClean="0"/>
              <a:t>BY </a:t>
            </a:r>
            <a:r>
              <a:rPr lang="en-US" smtClean="0"/>
              <a:t>fruit DESC</a:t>
            </a:r>
          </a:p>
          <a:p>
            <a:endParaRPr lang="en-US" smtClean="0"/>
          </a:p>
          <a:p>
            <a:r>
              <a:rPr lang="en-US" smtClean="0"/>
              <a:t>SELECT * FROM fruits ORDER </a:t>
            </a:r>
            <a:r>
              <a:rPr lang="en-US" smtClean="0"/>
              <a:t>BY </a:t>
            </a:r>
            <a:r>
              <a:rPr lang="en-US" smtClean="0"/>
              <a:t>place ASC </a:t>
            </a:r>
            <a:endParaRPr lang="en-US" smtClean="0"/>
          </a:p>
          <a:p>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3182346"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GROUP BY Clause :</a:t>
            </a:r>
            <a:endParaRPr lang="en-US" sz="2400" b="1">
              <a:solidFill>
                <a:srgbClr val="FFCC00"/>
              </a:solidFill>
              <a:latin typeface="Arial" pitchFamily="34" charset="0"/>
              <a:cs typeface="Arial" pitchFamily="34" charset="0"/>
            </a:endParaRPr>
          </a:p>
        </p:txBody>
      </p:sp>
      <p:sp>
        <p:nvSpPr>
          <p:cNvPr id="6" name="Rectangle 5"/>
          <p:cNvSpPr/>
          <p:nvPr/>
        </p:nvSpPr>
        <p:spPr>
          <a:xfrm>
            <a:off x="533400" y="1219200"/>
            <a:ext cx="8305800" cy="923330"/>
          </a:xfrm>
          <a:prstGeom prst="rect">
            <a:avLst/>
          </a:prstGeom>
        </p:spPr>
        <p:txBody>
          <a:bodyPr wrap="square">
            <a:spAutoFit/>
          </a:bodyPr>
          <a:lstStyle/>
          <a:p>
            <a:r>
              <a:rPr lang="en-US" smtClean="0"/>
              <a:t>The MYSQL GROUP BY Clause is used to collect data from multiple records and group the result by one or more column. It is generally used in a SELECT statement.</a:t>
            </a:r>
            <a:endParaRPr lang="en-US"/>
          </a:p>
        </p:txBody>
      </p:sp>
      <p:sp>
        <p:nvSpPr>
          <p:cNvPr id="7" name="Rectangle 6"/>
          <p:cNvSpPr/>
          <p:nvPr/>
        </p:nvSpPr>
        <p:spPr>
          <a:xfrm>
            <a:off x="685800" y="3581400"/>
            <a:ext cx="38100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SELECT</a:t>
            </a:r>
            <a:r>
              <a:rPr lang="en-US" smtClean="0"/>
              <a:t> </a:t>
            </a:r>
            <a:r>
              <a:rPr lang="en-US" smtClean="0"/>
              <a:t>col1,</a:t>
            </a:r>
            <a:r>
              <a:rPr lang="en-US" smtClean="0"/>
              <a:t> </a:t>
            </a:r>
            <a:r>
              <a:rPr lang="en-US" smtClean="0"/>
              <a:t>col2,</a:t>
            </a:r>
            <a:r>
              <a:rPr lang="en-US" smtClean="0"/>
              <a:t> ...</a:t>
            </a:r>
            <a:r>
              <a:rPr lang="en-US" smtClean="0"/>
              <a:t> </a:t>
            </a:r>
            <a:r>
              <a:rPr lang="en-US" smtClean="0"/>
              <a:t>,</a:t>
            </a:r>
            <a:r>
              <a:rPr lang="en-US" smtClean="0"/>
              <a:t> aggregate_function</a:t>
            </a:r>
            <a:r>
              <a:rPr lang="en-US" smtClean="0"/>
              <a:t> </a:t>
            </a:r>
            <a:r>
              <a:rPr lang="en-US" smtClean="0"/>
              <a:t>(column)</a:t>
            </a:r>
            <a:r>
              <a:rPr lang="en-US" smtClean="0"/>
              <a:t>    </a:t>
            </a:r>
            <a:r>
              <a:rPr lang="en-US" smtClean="0"/>
              <a:t> </a:t>
            </a:r>
            <a:r>
              <a:rPr lang="en-US" smtClean="0"/>
              <a:t>  </a:t>
            </a:r>
          </a:p>
          <a:p>
            <a:r>
              <a:rPr lang="en-US" b="1" smtClean="0"/>
              <a:t>FROM</a:t>
            </a:r>
            <a:r>
              <a:rPr lang="en-US" smtClean="0"/>
              <a:t> tables </a:t>
            </a:r>
            <a:r>
              <a:rPr lang="en-US" smtClean="0"/>
              <a:t> </a:t>
            </a:r>
            <a:r>
              <a:rPr lang="en-US" smtClean="0"/>
              <a:t> </a:t>
            </a:r>
          </a:p>
          <a:p>
            <a:r>
              <a:rPr lang="en-US" b="1" smtClean="0"/>
              <a:t>GROUP</a:t>
            </a:r>
            <a:r>
              <a:rPr lang="en-US" smtClean="0"/>
              <a:t> </a:t>
            </a:r>
            <a:r>
              <a:rPr lang="en-US" b="1" smtClean="0"/>
              <a:t>BY</a:t>
            </a:r>
            <a:r>
              <a:rPr lang="en-US" smtClean="0"/>
              <a:t> </a:t>
            </a:r>
            <a:r>
              <a:rPr lang="en-US" smtClean="0"/>
              <a:t>col1,col2…</a:t>
            </a:r>
            <a:r>
              <a:rPr lang="en-US" smtClean="0"/>
              <a:t>  </a:t>
            </a:r>
            <a:endParaRPr lang="en-US"/>
          </a:p>
        </p:txBody>
      </p:sp>
      <p:sp>
        <p:nvSpPr>
          <p:cNvPr id="9" name="Rectangle 8"/>
          <p:cNvSpPr/>
          <p:nvPr/>
        </p:nvSpPr>
        <p:spPr>
          <a:xfrm>
            <a:off x="685800" y="2438400"/>
            <a:ext cx="7924800" cy="646331"/>
          </a:xfrm>
          <a:prstGeom prst="rect">
            <a:avLst/>
          </a:prstGeom>
        </p:spPr>
        <p:txBody>
          <a:bodyPr wrap="square">
            <a:spAutoFit/>
          </a:bodyPr>
          <a:lstStyle/>
          <a:p>
            <a:r>
              <a:rPr lang="en-US" smtClean="0"/>
              <a:t>You can also use some aggregate functions like COUNT, SUM, MIN, MAX, AVG etc. on the grouped column.</a:t>
            </a:r>
            <a:endParaRPr lang="en-US"/>
          </a:p>
        </p:txBody>
      </p:sp>
      <p:sp>
        <p:nvSpPr>
          <p:cNvPr id="10" name="Rectangle 9"/>
          <p:cNvSpPr/>
          <p:nvPr/>
        </p:nvSpPr>
        <p:spPr>
          <a:xfrm>
            <a:off x="685800" y="5486400"/>
            <a:ext cx="6400800" cy="1200329"/>
          </a:xfrm>
          <a:prstGeom prst="rect">
            <a:avLst/>
          </a:prstGeom>
        </p:spPr>
        <p:txBody>
          <a:bodyPr wrap="square">
            <a:spAutoFit/>
          </a:bodyPr>
          <a:lstStyle/>
          <a:p>
            <a:r>
              <a:rPr lang="en-US" smtClean="0">
                <a:solidFill>
                  <a:srgbClr val="0070C0"/>
                </a:solidFill>
              </a:rPr>
              <a:t>MySQL </a:t>
            </a:r>
            <a:r>
              <a:rPr lang="en-US" smtClean="0">
                <a:solidFill>
                  <a:srgbClr val="0070C0"/>
                </a:solidFill>
              </a:rPr>
              <a:t>GROUP BY Clause</a:t>
            </a:r>
            <a:endParaRPr lang="en-US" smtClean="0">
              <a:solidFill>
                <a:srgbClr val="0070C0"/>
              </a:solidFill>
            </a:endParaRPr>
          </a:p>
          <a:p>
            <a:endParaRPr lang="en-US" smtClean="0"/>
          </a:p>
          <a:p>
            <a:r>
              <a:rPr lang="en-US" smtClean="0">
                <a:solidFill>
                  <a:srgbClr val="FFFF00"/>
                </a:solidFill>
              </a:rPr>
              <a:t>Ex: </a:t>
            </a:r>
            <a:r>
              <a:rPr lang="en-US" smtClean="0"/>
              <a:t>SELECT </a:t>
            </a:r>
            <a:r>
              <a:rPr lang="en-US" smtClean="0"/>
              <a:t>fruit,COUNT(fruit) FROM fruits GROUP BY fruit</a:t>
            </a:r>
            <a:endParaRPr lang="en-US" smtClean="0"/>
          </a:p>
          <a:p>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04800" y="533400"/>
            <a:ext cx="272664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HAVING Clause :</a:t>
            </a:r>
            <a:endParaRPr lang="en-US" sz="2400" b="1">
              <a:solidFill>
                <a:srgbClr val="FFCC00"/>
              </a:solidFill>
              <a:latin typeface="Arial" pitchFamily="34" charset="0"/>
              <a:cs typeface="Arial" pitchFamily="34" charset="0"/>
            </a:endParaRPr>
          </a:p>
        </p:txBody>
      </p:sp>
      <p:sp>
        <p:nvSpPr>
          <p:cNvPr id="6" name="Rectangle 5"/>
          <p:cNvSpPr/>
          <p:nvPr/>
        </p:nvSpPr>
        <p:spPr>
          <a:xfrm>
            <a:off x="533400" y="1295400"/>
            <a:ext cx="7620000" cy="646331"/>
          </a:xfrm>
          <a:prstGeom prst="rect">
            <a:avLst/>
          </a:prstGeom>
        </p:spPr>
        <p:txBody>
          <a:bodyPr wrap="square">
            <a:spAutoFit/>
          </a:bodyPr>
          <a:lstStyle/>
          <a:p>
            <a:r>
              <a:rPr lang="en-US" smtClean="0"/>
              <a:t>MySQL HAVING Clause is used with GROUP BY clause. It always returns the rows where condition is TRUE.</a:t>
            </a:r>
            <a:endParaRPr lang="en-US"/>
          </a:p>
        </p:txBody>
      </p:sp>
      <p:sp>
        <p:nvSpPr>
          <p:cNvPr id="7" name="Rectangle 6"/>
          <p:cNvSpPr/>
          <p:nvPr/>
        </p:nvSpPr>
        <p:spPr>
          <a:xfrm>
            <a:off x="533400" y="2438400"/>
            <a:ext cx="4800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SELECT</a:t>
            </a:r>
            <a:r>
              <a:rPr lang="en-US" smtClean="0"/>
              <a:t> </a:t>
            </a:r>
            <a:r>
              <a:rPr lang="en-US" smtClean="0"/>
              <a:t>col1,</a:t>
            </a:r>
            <a:r>
              <a:rPr lang="en-US" smtClean="0"/>
              <a:t> </a:t>
            </a:r>
            <a:r>
              <a:rPr lang="en-US" smtClean="0"/>
              <a:t>col2,</a:t>
            </a:r>
            <a:r>
              <a:rPr lang="en-US" smtClean="0"/>
              <a:t> ...</a:t>
            </a:r>
            <a:r>
              <a:rPr lang="en-US" smtClean="0"/>
              <a:t> </a:t>
            </a:r>
            <a:r>
              <a:rPr lang="en-US" smtClean="0"/>
              <a:t>,</a:t>
            </a:r>
            <a:r>
              <a:rPr lang="en-US" smtClean="0"/>
              <a:t> aggregate_function</a:t>
            </a:r>
            <a:r>
              <a:rPr lang="en-US" smtClean="0"/>
              <a:t> </a:t>
            </a:r>
            <a:r>
              <a:rPr lang="en-US" smtClean="0"/>
              <a:t>(column)</a:t>
            </a:r>
            <a:r>
              <a:rPr lang="en-US" smtClean="0"/>
              <a:t>    </a:t>
            </a:r>
            <a:r>
              <a:rPr lang="en-US" smtClean="0"/>
              <a:t> </a:t>
            </a:r>
            <a:r>
              <a:rPr lang="en-US" smtClean="0"/>
              <a:t>  </a:t>
            </a:r>
          </a:p>
          <a:p>
            <a:r>
              <a:rPr lang="en-US" b="1" smtClean="0"/>
              <a:t>FROM</a:t>
            </a:r>
            <a:r>
              <a:rPr lang="en-US" smtClean="0"/>
              <a:t> tables </a:t>
            </a:r>
            <a:r>
              <a:rPr lang="en-US" smtClean="0"/>
              <a:t> </a:t>
            </a:r>
            <a:r>
              <a:rPr lang="en-US" smtClean="0"/>
              <a:t> </a:t>
            </a:r>
          </a:p>
          <a:p>
            <a:r>
              <a:rPr lang="en-US" b="1" smtClean="0"/>
              <a:t>GROUP</a:t>
            </a:r>
            <a:r>
              <a:rPr lang="en-US" smtClean="0"/>
              <a:t> </a:t>
            </a:r>
            <a:r>
              <a:rPr lang="en-US" b="1" smtClean="0"/>
              <a:t>BY</a:t>
            </a:r>
            <a:r>
              <a:rPr lang="en-US" smtClean="0"/>
              <a:t> </a:t>
            </a:r>
            <a:r>
              <a:rPr lang="en-US" smtClean="0"/>
              <a:t>col1,col2…</a:t>
            </a:r>
          </a:p>
          <a:p>
            <a:r>
              <a:rPr lang="en-US" b="1" smtClean="0"/>
              <a:t>HAVING</a:t>
            </a:r>
            <a:r>
              <a:rPr lang="en-US" smtClean="0"/>
              <a:t> (condition)</a:t>
            </a:r>
            <a:r>
              <a:rPr lang="en-US" smtClean="0"/>
              <a:t>  </a:t>
            </a:r>
            <a:endParaRPr lang="en-US"/>
          </a:p>
        </p:txBody>
      </p:sp>
      <p:sp>
        <p:nvSpPr>
          <p:cNvPr id="9" name="Rectangle 8"/>
          <p:cNvSpPr/>
          <p:nvPr/>
        </p:nvSpPr>
        <p:spPr>
          <a:xfrm>
            <a:off x="457200" y="4876800"/>
            <a:ext cx="6400800" cy="1477328"/>
          </a:xfrm>
          <a:prstGeom prst="rect">
            <a:avLst/>
          </a:prstGeom>
        </p:spPr>
        <p:txBody>
          <a:bodyPr wrap="square">
            <a:spAutoFit/>
          </a:bodyPr>
          <a:lstStyle/>
          <a:p>
            <a:r>
              <a:rPr lang="en-US" smtClean="0">
                <a:solidFill>
                  <a:srgbClr val="0070C0"/>
                </a:solidFill>
              </a:rPr>
              <a:t>MySQL </a:t>
            </a:r>
            <a:r>
              <a:rPr lang="en-US" smtClean="0">
                <a:solidFill>
                  <a:srgbClr val="0070C0"/>
                </a:solidFill>
              </a:rPr>
              <a:t>HAVING Clause</a:t>
            </a:r>
            <a:endParaRPr lang="en-US" smtClean="0">
              <a:solidFill>
                <a:srgbClr val="0070C0"/>
              </a:solidFill>
            </a:endParaRPr>
          </a:p>
          <a:p>
            <a:endParaRPr lang="en-US" smtClean="0"/>
          </a:p>
          <a:p>
            <a:r>
              <a:rPr lang="en-US" smtClean="0">
                <a:solidFill>
                  <a:srgbClr val="FFFF00"/>
                </a:solidFill>
              </a:rPr>
              <a:t>Ex: </a:t>
            </a:r>
            <a:r>
              <a:rPr lang="en-US" smtClean="0"/>
              <a:t>SELECT </a:t>
            </a:r>
            <a:r>
              <a:rPr lang="en-US" smtClean="0"/>
              <a:t>fruit,COUNT(fruit) FROM fruits GROUP BY fruit HAVING (fruit = ‘mango’)</a:t>
            </a:r>
            <a:endParaRPr lang="en-US" smtClean="0"/>
          </a:p>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228600"/>
            <a:ext cx="3200748"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Conditions:</a:t>
            </a:r>
            <a:endParaRPr lang="en-US" sz="2400" b="1">
              <a:solidFill>
                <a:srgbClr val="FFCC00"/>
              </a:solidFill>
              <a:latin typeface="Arial" pitchFamily="34" charset="0"/>
              <a:cs typeface="Arial" pitchFamily="34" charset="0"/>
            </a:endParaRPr>
          </a:p>
        </p:txBody>
      </p:sp>
      <p:sp>
        <p:nvSpPr>
          <p:cNvPr id="6" name="TextBox 5"/>
          <p:cNvSpPr txBox="1"/>
          <p:nvPr/>
        </p:nvSpPr>
        <p:spPr>
          <a:xfrm>
            <a:off x="228600" y="914400"/>
            <a:ext cx="9296400" cy="5632311"/>
          </a:xfrm>
          <a:prstGeom prst="rect">
            <a:avLst/>
          </a:prstGeom>
          <a:noFill/>
        </p:spPr>
        <p:txBody>
          <a:bodyPr wrap="square" rtlCol="0">
            <a:spAutoFit/>
          </a:bodyPr>
          <a:lstStyle/>
          <a:p>
            <a:pPr>
              <a:buFont typeface="Wingdings" pitchFamily="2" charset="2"/>
              <a:buChar char="Ø"/>
            </a:pPr>
            <a:r>
              <a:rPr lang="en-US" sz="2400" b="1" smtClean="0">
                <a:solidFill>
                  <a:srgbClr val="0070C0"/>
                </a:solidFill>
              </a:rPr>
              <a:t>AND </a:t>
            </a:r>
            <a:r>
              <a:rPr lang="en-US" sz="2400" b="1" smtClean="0">
                <a:solidFill>
                  <a:srgbClr val="0070C0"/>
                </a:solidFill>
                <a:sym typeface="Wingdings" pitchFamily="2" charset="2"/>
              </a:rPr>
              <a:t> </a:t>
            </a:r>
            <a:r>
              <a:rPr lang="en-US" sz="2400" b="1" smtClean="0">
                <a:sym typeface="Wingdings" pitchFamily="2" charset="2"/>
              </a:rPr>
              <a:t>AND logic </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OR </a:t>
            </a:r>
            <a:r>
              <a:rPr lang="en-US" sz="2400" b="1" smtClean="0">
                <a:solidFill>
                  <a:srgbClr val="0070C0"/>
                </a:solidFill>
                <a:sym typeface="Wingdings" pitchFamily="2" charset="2"/>
              </a:rPr>
              <a:t> </a:t>
            </a:r>
            <a:r>
              <a:rPr lang="en-US" sz="2400" b="1" smtClean="0">
                <a:sym typeface="Wingdings" pitchFamily="2" charset="2"/>
              </a:rPr>
              <a:t>OR logic</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LIKE </a:t>
            </a:r>
            <a:r>
              <a:rPr lang="en-US" sz="2400" b="1" smtClean="0">
                <a:solidFill>
                  <a:srgbClr val="0070C0"/>
                </a:solidFill>
                <a:sym typeface="Wingdings" pitchFamily="2" charset="2"/>
              </a:rPr>
              <a:t> </a:t>
            </a:r>
            <a:r>
              <a:rPr lang="en-US" sz="2400" b="1" smtClean="0">
                <a:sym typeface="Wingdings" pitchFamily="2" charset="2"/>
              </a:rPr>
              <a:t>used for Pattern Matching</a:t>
            </a:r>
            <a:endParaRPr lang="en-US" sz="2400" b="1" smtClean="0"/>
          </a:p>
          <a:p>
            <a:endParaRPr lang="en-US" sz="2400" b="1" smtClean="0">
              <a:solidFill>
                <a:srgbClr val="0070C0"/>
              </a:solidFill>
            </a:endParaRPr>
          </a:p>
          <a:p>
            <a:pPr>
              <a:buFont typeface="Wingdings" pitchFamily="2" charset="2"/>
              <a:buChar char="Ø"/>
            </a:pPr>
            <a:r>
              <a:rPr lang="en-US" sz="2400" b="1" smtClean="0">
                <a:solidFill>
                  <a:srgbClr val="0070C0"/>
                </a:solidFill>
              </a:rPr>
              <a:t>IN </a:t>
            </a:r>
            <a:r>
              <a:rPr lang="en-US" sz="2400" b="1" smtClean="0">
                <a:solidFill>
                  <a:srgbClr val="0070C0"/>
                </a:solidFill>
                <a:sym typeface="Wingdings" pitchFamily="2" charset="2"/>
              </a:rPr>
              <a:t> </a:t>
            </a:r>
            <a:r>
              <a:rPr lang="en-US" sz="2400" b="1" smtClean="0">
                <a:sym typeface="Wingdings" pitchFamily="2" charset="2"/>
              </a:rPr>
              <a:t>used to avoid multiple OR conditions</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NOT IN</a:t>
            </a:r>
            <a:r>
              <a:rPr lang="en-US" sz="2400" b="1" smtClean="0">
                <a:solidFill>
                  <a:srgbClr val="0070C0"/>
                </a:solidFill>
                <a:sym typeface="Wingdings" pitchFamily="2" charset="2"/>
              </a:rPr>
              <a:t> </a:t>
            </a:r>
            <a:r>
              <a:rPr lang="en-US" sz="2400" b="1" smtClean="0">
                <a:sym typeface="Wingdings" pitchFamily="2" charset="2"/>
              </a:rPr>
              <a:t>Opposite to IN condition</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sym typeface="Wingdings" pitchFamily="2" charset="2"/>
              </a:rPr>
              <a:t>IS NULL </a:t>
            </a:r>
            <a:r>
              <a:rPr lang="en-US" sz="2400" b="1" smtClean="0">
                <a:sym typeface="Wingdings" pitchFamily="2" charset="2"/>
              </a:rPr>
              <a:t>used to check for empty values</a:t>
            </a:r>
          </a:p>
          <a:p>
            <a:pPr>
              <a:buFont typeface="Wingdings" pitchFamily="2" charset="2"/>
              <a:buChar char="Ø"/>
            </a:pPr>
            <a:endParaRPr lang="en-US" sz="2400" b="1" smtClean="0">
              <a:sym typeface="Wingdings" pitchFamily="2" charset="2"/>
            </a:endParaRPr>
          </a:p>
          <a:p>
            <a:pPr>
              <a:buFont typeface="Wingdings" pitchFamily="2" charset="2"/>
              <a:buChar char="Ø"/>
            </a:pPr>
            <a:r>
              <a:rPr lang="en-US" sz="2400" b="1" smtClean="0">
                <a:solidFill>
                  <a:srgbClr val="0070C0"/>
                </a:solidFill>
                <a:sym typeface="Wingdings" pitchFamily="2" charset="2"/>
              </a:rPr>
              <a:t>IS NOT </a:t>
            </a:r>
            <a:r>
              <a:rPr lang="en-US" sz="2400" b="1" smtClean="0">
                <a:solidFill>
                  <a:srgbClr val="0070C0"/>
                </a:solidFill>
                <a:sym typeface="Wingdings" pitchFamily="2" charset="2"/>
              </a:rPr>
              <a:t>NULL</a:t>
            </a:r>
            <a:r>
              <a:rPr lang="en-US" sz="2400" b="1" smtClean="0">
                <a:solidFill>
                  <a:srgbClr val="0070C0"/>
                </a:solidFill>
                <a:sym typeface="Wingdings" pitchFamily="2" charset="2"/>
              </a:rPr>
              <a:t> </a:t>
            </a:r>
            <a:r>
              <a:rPr lang="en-US" sz="2400" b="1" smtClean="0">
                <a:sym typeface="Wingdings" pitchFamily="2" charset="2"/>
              </a:rPr>
              <a:t>used to check </a:t>
            </a:r>
            <a:r>
              <a:rPr lang="en-US" sz="2400" b="1" smtClean="0">
                <a:sym typeface="Wingdings" pitchFamily="2" charset="2"/>
              </a:rPr>
              <a:t>for </a:t>
            </a:r>
            <a:r>
              <a:rPr lang="en-US" sz="2400" b="1" smtClean="0">
                <a:sym typeface="Wingdings" pitchFamily="2" charset="2"/>
              </a:rPr>
              <a:t>non empty </a:t>
            </a:r>
            <a:r>
              <a:rPr lang="en-US" sz="2400" b="1" smtClean="0">
                <a:sym typeface="Wingdings" pitchFamily="2" charset="2"/>
              </a:rPr>
              <a:t>values</a:t>
            </a:r>
            <a:endParaRPr lang="en-US" sz="2400" b="1" smtClean="0">
              <a:solidFill>
                <a:srgbClr val="0070C0"/>
              </a:solidFill>
              <a:sym typeface="Wingdings" pitchFamily="2" charset="2"/>
            </a:endParaRPr>
          </a:p>
          <a:p>
            <a:pPr>
              <a:buFont typeface="Wingdings" pitchFamily="2" charset="2"/>
              <a:buChar char="Ø"/>
            </a:pPr>
            <a:endParaRPr lang="en-US" sz="2400" b="1" smtClean="0">
              <a:solidFill>
                <a:srgbClr val="0070C0"/>
              </a:solidFill>
              <a:sym typeface="Wingdings" pitchFamily="2" charset="2"/>
            </a:endParaRPr>
          </a:p>
          <a:p>
            <a:pPr>
              <a:buFont typeface="Wingdings" pitchFamily="2" charset="2"/>
              <a:buChar char="Ø"/>
            </a:pPr>
            <a:r>
              <a:rPr lang="en-US" sz="2400" b="1" smtClean="0">
                <a:solidFill>
                  <a:srgbClr val="0070C0"/>
                </a:solidFill>
                <a:sym typeface="Wingdings" pitchFamily="2" charset="2"/>
              </a:rPr>
              <a:t>BETWEEN </a:t>
            </a:r>
            <a:r>
              <a:rPr lang="en-US" sz="2400" b="1" smtClean="0">
                <a:sym typeface="Wingdings" pitchFamily="2" charset="2"/>
              </a:rPr>
              <a:t>used </a:t>
            </a:r>
            <a:r>
              <a:rPr lang="en-US" sz="2400" b="1" smtClean="0">
                <a:sym typeface="Wingdings" pitchFamily="2" charset="2"/>
              </a:rPr>
              <a:t>to implement range</a:t>
            </a:r>
            <a:endParaRPr lang="en-US" sz="24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81000" y="1295400"/>
            <a:ext cx="184731" cy="369332"/>
          </a:xfrm>
          <a:prstGeom prst="rect">
            <a:avLst/>
          </a:prstGeom>
          <a:noFill/>
        </p:spPr>
        <p:txBody>
          <a:bodyPr wrap="none" rtlCol="0">
            <a:spAutoFit/>
          </a:bodyPr>
          <a:lstStyle/>
          <a:p>
            <a:endParaRPr lang="en-US"/>
          </a:p>
        </p:txBody>
      </p:sp>
      <p:sp>
        <p:nvSpPr>
          <p:cNvPr id="6" name="TextBox 5"/>
          <p:cNvSpPr txBox="1"/>
          <p:nvPr/>
        </p:nvSpPr>
        <p:spPr>
          <a:xfrm>
            <a:off x="228600" y="990600"/>
            <a:ext cx="336502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What is a Database ?</a:t>
            </a:r>
            <a:endParaRPr lang="en-US" sz="2400" b="1">
              <a:solidFill>
                <a:srgbClr val="FFCC00"/>
              </a:solidFill>
              <a:latin typeface="Arial" pitchFamily="34" charset="0"/>
              <a:cs typeface="Arial" pitchFamily="34" charset="0"/>
            </a:endParaRPr>
          </a:p>
        </p:txBody>
      </p:sp>
      <p:sp>
        <p:nvSpPr>
          <p:cNvPr id="7" name="Rectangle 6"/>
          <p:cNvSpPr/>
          <p:nvPr/>
        </p:nvSpPr>
        <p:spPr>
          <a:xfrm>
            <a:off x="609600" y="1600200"/>
            <a:ext cx="7696200" cy="646331"/>
          </a:xfrm>
          <a:prstGeom prst="rect">
            <a:avLst/>
          </a:prstGeom>
        </p:spPr>
        <p:txBody>
          <a:bodyPr wrap="square">
            <a:spAutoFit/>
          </a:bodyPr>
          <a:lstStyle/>
          <a:p>
            <a:pPr>
              <a:buFont typeface="Wingdings" pitchFamily="2" charset="2"/>
              <a:buChar char="Ø"/>
            </a:pPr>
            <a:r>
              <a:rPr lang="en-US" smtClean="0"/>
              <a:t> A </a:t>
            </a:r>
            <a:r>
              <a:rPr lang="en-US" b="1" smtClean="0"/>
              <a:t>Database</a:t>
            </a:r>
            <a:r>
              <a:rPr lang="en-US" smtClean="0"/>
              <a:t> is a collection of organized and structured data stored and accessed from a computer memory. </a:t>
            </a:r>
            <a:endParaRPr lang="en-US"/>
          </a:p>
        </p:txBody>
      </p:sp>
      <p:sp>
        <p:nvSpPr>
          <p:cNvPr id="9" name="TextBox 8"/>
          <p:cNvSpPr txBox="1"/>
          <p:nvPr/>
        </p:nvSpPr>
        <p:spPr>
          <a:xfrm>
            <a:off x="304800" y="2667000"/>
            <a:ext cx="6165470"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What is Organized and Structured Data ?</a:t>
            </a:r>
            <a:endParaRPr lang="en-US" sz="2400" b="1">
              <a:solidFill>
                <a:srgbClr val="FFCC00"/>
              </a:solidFill>
              <a:latin typeface="Arial" pitchFamily="34" charset="0"/>
              <a:cs typeface="Arial" pitchFamily="34" charset="0"/>
            </a:endParaRPr>
          </a:p>
        </p:txBody>
      </p:sp>
      <p:sp>
        <p:nvSpPr>
          <p:cNvPr id="10" name="Rectangle 9"/>
          <p:cNvSpPr/>
          <p:nvPr/>
        </p:nvSpPr>
        <p:spPr>
          <a:xfrm>
            <a:off x="609600" y="3429000"/>
            <a:ext cx="7696200" cy="646331"/>
          </a:xfrm>
          <a:prstGeom prst="rect">
            <a:avLst/>
          </a:prstGeom>
        </p:spPr>
        <p:txBody>
          <a:bodyPr wrap="square">
            <a:spAutoFit/>
          </a:bodyPr>
          <a:lstStyle/>
          <a:p>
            <a:pPr>
              <a:buFont typeface="Wingdings" pitchFamily="2" charset="2"/>
              <a:buChar char="Ø"/>
            </a:pPr>
            <a:r>
              <a:rPr lang="en-US" smtClean="0"/>
              <a:t> Raw Data is organized and stored in the form of Tables in a DB which consists of Rows and Columns related to each other.</a:t>
            </a:r>
            <a:endParaRPr lang="en-US"/>
          </a:p>
        </p:txBody>
      </p:sp>
      <p:pic>
        <p:nvPicPr>
          <p:cNvPr id="11" name="Picture 10" descr="table-512.png"/>
          <p:cNvPicPr>
            <a:picLocks noChangeAspect="1"/>
          </p:cNvPicPr>
          <p:nvPr/>
        </p:nvPicPr>
        <p:blipFill>
          <a:blip r:embed="rId3" cstate="print"/>
          <a:stretch>
            <a:fillRect/>
          </a:stretch>
        </p:blipFill>
        <p:spPr>
          <a:xfrm>
            <a:off x="2667000" y="3886200"/>
            <a:ext cx="3093720" cy="3093720"/>
          </a:xfrm>
          <a:prstGeom prst="rect">
            <a:avLst/>
          </a:prstGeom>
        </p:spPr>
      </p:pic>
      <p:sp>
        <p:nvSpPr>
          <p:cNvPr id="12" name="TextBox 11"/>
          <p:cNvSpPr txBox="1"/>
          <p:nvPr/>
        </p:nvSpPr>
        <p:spPr>
          <a:xfrm>
            <a:off x="2743200" y="4343400"/>
            <a:ext cx="990600" cy="307777"/>
          </a:xfrm>
          <a:prstGeom prst="rect">
            <a:avLst/>
          </a:prstGeom>
          <a:noFill/>
        </p:spPr>
        <p:txBody>
          <a:bodyPr wrap="square" rtlCol="0">
            <a:spAutoFit/>
          </a:bodyPr>
          <a:lstStyle/>
          <a:p>
            <a:r>
              <a:rPr lang="en-US" sz="1400" smtClean="0">
                <a:solidFill>
                  <a:srgbClr val="FFC000"/>
                </a:solidFill>
              </a:rPr>
              <a:t>Column-1</a:t>
            </a:r>
            <a:endParaRPr lang="en-US" sz="1400">
              <a:solidFill>
                <a:srgbClr val="FFC000"/>
              </a:solidFill>
            </a:endParaRPr>
          </a:p>
        </p:txBody>
      </p:sp>
      <p:sp>
        <p:nvSpPr>
          <p:cNvPr id="13" name="TextBox 12"/>
          <p:cNvSpPr txBox="1"/>
          <p:nvPr/>
        </p:nvSpPr>
        <p:spPr>
          <a:xfrm>
            <a:off x="3733800" y="4343400"/>
            <a:ext cx="990600" cy="307777"/>
          </a:xfrm>
          <a:prstGeom prst="rect">
            <a:avLst/>
          </a:prstGeom>
          <a:noFill/>
        </p:spPr>
        <p:txBody>
          <a:bodyPr wrap="square" rtlCol="0">
            <a:spAutoFit/>
          </a:bodyPr>
          <a:lstStyle/>
          <a:p>
            <a:r>
              <a:rPr lang="en-US" sz="1400" smtClean="0">
                <a:solidFill>
                  <a:srgbClr val="FFC000"/>
                </a:solidFill>
              </a:rPr>
              <a:t>Column-2</a:t>
            </a:r>
            <a:endParaRPr lang="en-US" sz="1400">
              <a:solidFill>
                <a:srgbClr val="FFC000"/>
              </a:solidFill>
            </a:endParaRPr>
          </a:p>
        </p:txBody>
      </p:sp>
      <p:sp>
        <p:nvSpPr>
          <p:cNvPr id="14" name="TextBox 13"/>
          <p:cNvSpPr txBox="1"/>
          <p:nvPr/>
        </p:nvSpPr>
        <p:spPr>
          <a:xfrm>
            <a:off x="4648200" y="4343400"/>
            <a:ext cx="990600" cy="307777"/>
          </a:xfrm>
          <a:prstGeom prst="rect">
            <a:avLst/>
          </a:prstGeom>
          <a:noFill/>
        </p:spPr>
        <p:txBody>
          <a:bodyPr wrap="square" rtlCol="0">
            <a:spAutoFit/>
          </a:bodyPr>
          <a:lstStyle/>
          <a:p>
            <a:r>
              <a:rPr lang="en-US" sz="1400" smtClean="0">
                <a:solidFill>
                  <a:srgbClr val="FFC000"/>
                </a:solidFill>
              </a:rPr>
              <a:t>Column-3</a:t>
            </a:r>
            <a:endParaRPr lang="en-US" sz="1400">
              <a:solidFill>
                <a:srgbClr val="FFC000"/>
              </a:solidFill>
            </a:endParaRPr>
          </a:p>
        </p:txBody>
      </p:sp>
      <p:sp>
        <p:nvSpPr>
          <p:cNvPr id="15" name="TextBox 14"/>
          <p:cNvSpPr txBox="1"/>
          <p:nvPr/>
        </p:nvSpPr>
        <p:spPr>
          <a:xfrm>
            <a:off x="1676400" y="46482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Row-1</a:t>
            </a:r>
            <a:endParaRPr lang="en-US" sz="1400">
              <a:solidFill>
                <a:srgbClr val="FFC000"/>
              </a:solidFill>
            </a:endParaRPr>
          </a:p>
        </p:txBody>
      </p:sp>
      <p:sp>
        <p:nvSpPr>
          <p:cNvPr id="16" name="TextBox 15"/>
          <p:cNvSpPr txBox="1"/>
          <p:nvPr/>
        </p:nvSpPr>
        <p:spPr>
          <a:xfrm>
            <a:off x="1676400" y="5105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Row-2</a:t>
            </a:r>
            <a:endParaRPr lang="en-US" sz="1400">
              <a:solidFill>
                <a:srgbClr val="FFC000"/>
              </a:solidFill>
            </a:endParaRPr>
          </a:p>
        </p:txBody>
      </p:sp>
      <p:sp>
        <p:nvSpPr>
          <p:cNvPr id="17" name="TextBox 16"/>
          <p:cNvSpPr txBox="1"/>
          <p:nvPr/>
        </p:nvSpPr>
        <p:spPr>
          <a:xfrm>
            <a:off x="1676400" y="5486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Row-3</a:t>
            </a:r>
            <a:endParaRPr lang="en-US" sz="1400">
              <a:solidFill>
                <a:srgbClr val="FFC000"/>
              </a:solidFill>
            </a:endParaRPr>
          </a:p>
        </p:txBody>
      </p:sp>
      <p:sp>
        <p:nvSpPr>
          <p:cNvPr id="18" name="TextBox 17"/>
          <p:cNvSpPr txBox="1"/>
          <p:nvPr/>
        </p:nvSpPr>
        <p:spPr>
          <a:xfrm>
            <a:off x="1676400" y="5867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Row-4</a:t>
            </a:r>
            <a:endParaRPr lang="en-US" sz="1400">
              <a:solidFill>
                <a:srgbClr val="FFC000"/>
              </a:solidFill>
            </a:endParaRPr>
          </a:p>
        </p:txBody>
      </p:sp>
      <p:sp>
        <p:nvSpPr>
          <p:cNvPr id="19" name="TextBox 18"/>
          <p:cNvSpPr txBox="1"/>
          <p:nvPr/>
        </p:nvSpPr>
        <p:spPr>
          <a:xfrm>
            <a:off x="1676400" y="63246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Row-5</a:t>
            </a:r>
            <a:endParaRPr lang="en-US" sz="1400">
              <a:solidFill>
                <a:srgbClr val="FFC000"/>
              </a:solidFill>
            </a:endParaRPr>
          </a:p>
        </p:txBody>
      </p:sp>
      <p:sp>
        <p:nvSpPr>
          <p:cNvPr id="20" name="TextBox 19"/>
          <p:cNvSpPr txBox="1"/>
          <p:nvPr/>
        </p:nvSpPr>
        <p:spPr>
          <a:xfrm>
            <a:off x="28956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1" name="TextBox 20"/>
          <p:cNvSpPr txBox="1"/>
          <p:nvPr/>
        </p:nvSpPr>
        <p:spPr>
          <a:xfrm>
            <a:off x="2895600" y="5040868"/>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2" name="TextBox 21"/>
          <p:cNvSpPr txBox="1"/>
          <p:nvPr/>
        </p:nvSpPr>
        <p:spPr>
          <a:xfrm>
            <a:off x="28956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3" name="TextBox 22"/>
          <p:cNvSpPr txBox="1"/>
          <p:nvPr/>
        </p:nvSpPr>
        <p:spPr>
          <a:xfrm>
            <a:off x="2895600" y="5802868"/>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4" name="TextBox 23"/>
          <p:cNvSpPr txBox="1"/>
          <p:nvPr/>
        </p:nvSpPr>
        <p:spPr>
          <a:xfrm>
            <a:off x="28956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5" name="TextBox 24"/>
          <p:cNvSpPr txBox="1"/>
          <p:nvPr/>
        </p:nvSpPr>
        <p:spPr>
          <a:xfrm>
            <a:off x="38100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6" name="TextBox 25"/>
          <p:cNvSpPr txBox="1"/>
          <p:nvPr/>
        </p:nvSpPr>
        <p:spPr>
          <a:xfrm>
            <a:off x="48006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7" name="TextBox 26"/>
          <p:cNvSpPr txBox="1"/>
          <p:nvPr/>
        </p:nvSpPr>
        <p:spPr>
          <a:xfrm>
            <a:off x="4800600" y="5029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8" name="TextBox 27"/>
          <p:cNvSpPr txBox="1"/>
          <p:nvPr/>
        </p:nvSpPr>
        <p:spPr>
          <a:xfrm>
            <a:off x="48006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9" name="TextBox 28"/>
          <p:cNvSpPr txBox="1"/>
          <p:nvPr/>
        </p:nvSpPr>
        <p:spPr>
          <a:xfrm>
            <a:off x="4800600" y="5791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3" name="TextBox 32"/>
          <p:cNvSpPr txBox="1"/>
          <p:nvPr/>
        </p:nvSpPr>
        <p:spPr>
          <a:xfrm>
            <a:off x="3810000" y="5029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4" name="TextBox 33"/>
          <p:cNvSpPr txBox="1"/>
          <p:nvPr/>
        </p:nvSpPr>
        <p:spPr>
          <a:xfrm>
            <a:off x="38100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5" name="TextBox 34"/>
          <p:cNvSpPr txBox="1"/>
          <p:nvPr/>
        </p:nvSpPr>
        <p:spPr>
          <a:xfrm>
            <a:off x="3810000" y="5791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6" name="TextBox 35"/>
          <p:cNvSpPr txBox="1"/>
          <p:nvPr/>
        </p:nvSpPr>
        <p:spPr>
          <a:xfrm>
            <a:off x="38100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7" name="TextBox 36"/>
          <p:cNvSpPr txBox="1"/>
          <p:nvPr/>
        </p:nvSpPr>
        <p:spPr>
          <a:xfrm>
            <a:off x="48006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3686266"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AND Condition:</a:t>
            </a:r>
            <a:endParaRPr lang="en-US" sz="2400" b="1">
              <a:solidFill>
                <a:srgbClr val="FFCC00"/>
              </a:solidFill>
              <a:latin typeface="Arial" pitchFamily="34" charset="0"/>
              <a:cs typeface="Arial" pitchFamily="34" charset="0"/>
            </a:endParaRPr>
          </a:p>
        </p:txBody>
      </p:sp>
      <p:sp>
        <p:nvSpPr>
          <p:cNvPr id="7" name="Rectangle 6"/>
          <p:cNvSpPr/>
          <p:nvPr/>
        </p:nvSpPr>
        <p:spPr>
          <a:xfrm>
            <a:off x="609600" y="1447800"/>
            <a:ext cx="8305800" cy="646331"/>
          </a:xfrm>
          <a:prstGeom prst="rect">
            <a:avLst/>
          </a:prstGeom>
        </p:spPr>
        <p:txBody>
          <a:bodyPr wrap="square">
            <a:spAutoFit/>
          </a:bodyPr>
          <a:lstStyle/>
          <a:p>
            <a:r>
              <a:rPr lang="en-US" smtClean="0"/>
              <a:t>The MySQL AND condition is used with SELECT, INSERT, UPDATE or DELETE statements to test two or more conditions in an individual query.</a:t>
            </a:r>
            <a:endParaRPr lang="en-US"/>
          </a:p>
        </p:txBody>
      </p:sp>
      <p:sp>
        <p:nvSpPr>
          <p:cNvPr id="9" name="Rectangle 8"/>
          <p:cNvSpPr/>
          <p:nvPr/>
        </p:nvSpPr>
        <p:spPr>
          <a:xfrm>
            <a:off x="609600" y="25146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WHERE</a:t>
            </a:r>
            <a:r>
              <a:rPr lang="en-US" smtClean="0"/>
              <a:t> condition1  </a:t>
            </a:r>
          </a:p>
          <a:p>
            <a:r>
              <a:rPr lang="en-US" smtClean="0"/>
              <a:t>AND condition2  </a:t>
            </a:r>
          </a:p>
          <a:p>
            <a:r>
              <a:rPr lang="en-US" smtClean="0"/>
              <a:t>...  </a:t>
            </a:r>
          </a:p>
          <a:p>
            <a:r>
              <a:rPr lang="en-US" smtClean="0"/>
              <a:t>AND condition_n;</a:t>
            </a:r>
            <a:endParaRPr lang="en-US"/>
          </a:p>
        </p:txBody>
      </p:sp>
      <p:sp>
        <p:nvSpPr>
          <p:cNvPr id="10" name="Rectangle 9"/>
          <p:cNvSpPr/>
          <p:nvPr/>
        </p:nvSpPr>
        <p:spPr>
          <a:xfrm>
            <a:off x="457200" y="4876800"/>
            <a:ext cx="8686800" cy="1754326"/>
          </a:xfrm>
          <a:prstGeom prst="rect">
            <a:avLst/>
          </a:prstGeom>
        </p:spPr>
        <p:txBody>
          <a:bodyPr wrap="square">
            <a:spAutoFit/>
          </a:bodyPr>
          <a:lstStyle/>
          <a:p>
            <a:r>
              <a:rPr lang="en-US" smtClean="0">
                <a:solidFill>
                  <a:srgbClr val="0070C0"/>
                </a:solidFill>
              </a:rPr>
              <a:t>MySQL </a:t>
            </a:r>
            <a:r>
              <a:rPr lang="en-US" smtClean="0">
                <a:solidFill>
                  <a:srgbClr val="0070C0"/>
                </a:solidFill>
              </a:rPr>
              <a:t>AND Condition</a:t>
            </a:r>
            <a:endParaRPr lang="en-US" smtClean="0">
              <a:solidFill>
                <a:srgbClr val="0070C0"/>
              </a:solidFill>
            </a:endParaRPr>
          </a:p>
          <a:p>
            <a:endParaRPr lang="en-US" smtClean="0"/>
          </a:p>
          <a:p>
            <a:r>
              <a:rPr lang="en-US" smtClean="0">
                <a:solidFill>
                  <a:srgbClr val="FFFF00"/>
                </a:solidFill>
              </a:rPr>
              <a:t>Ex</a:t>
            </a:r>
            <a:r>
              <a:rPr lang="en-US" smtClean="0">
                <a:solidFill>
                  <a:srgbClr val="FFFF00"/>
                </a:solidFill>
              </a:rPr>
              <a:t>: UPDATE fruits SET price = 180 WHERE (fruit = ‘mango’) AND (place = ‘pune’)</a:t>
            </a:r>
          </a:p>
          <a:p>
            <a:endParaRPr lang="en-US" smtClean="0">
              <a:solidFill>
                <a:srgbClr val="FFFF00"/>
              </a:solidFill>
            </a:endParaRPr>
          </a:p>
          <a:p>
            <a:r>
              <a:rPr lang="en-US" smtClean="0">
                <a:solidFill>
                  <a:srgbClr val="FFFF00"/>
                </a:solidFill>
              </a:rPr>
              <a:t>SELECT * FROM fruits WHERE (fruit = ‘banana’) AND (place = ‘delhi’)</a:t>
            </a:r>
            <a:endParaRPr lang="en-US" smtClean="0"/>
          </a:p>
          <a:p>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349089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OR Condition:</a:t>
            </a:r>
            <a:endParaRPr lang="en-US" sz="2400" b="1">
              <a:solidFill>
                <a:srgbClr val="FFCC00"/>
              </a:solidFill>
              <a:latin typeface="Arial" pitchFamily="34" charset="0"/>
              <a:cs typeface="Arial" pitchFamily="34" charset="0"/>
            </a:endParaRPr>
          </a:p>
        </p:txBody>
      </p:sp>
      <p:sp>
        <p:nvSpPr>
          <p:cNvPr id="7" name="Rectangle 6"/>
          <p:cNvSpPr/>
          <p:nvPr/>
        </p:nvSpPr>
        <p:spPr>
          <a:xfrm>
            <a:off x="609600" y="1447800"/>
            <a:ext cx="8305800" cy="646331"/>
          </a:xfrm>
          <a:prstGeom prst="rect">
            <a:avLst/>
          </a:prstGeom>
        </p:spPr>
        <p:txBody>
          <a:bodyPr wrap="square">
            <a:spAutoFit/>
          </a:bodyPr>
          <a:lstStyle/>
          <a:p>
            <a:r>
              <a:rPr lang="en-US" smtClean="0"/>
              <a:t>The </a:t>
            </a:r>
            <a:r>
              <a:rPr lang="en-US" smtClean="0"/>
              <a:t>MySQL </a:t>
            </a:r>
            <a:r>
              <a:rPr lang="en-US" smtClean="0"/>
              <a:t>OR condition </a:t>
            </a:r>
            <a:r>
              <a:rPr lang="en-US" smtClean="0"/>
              <a:t>is used with SELECT, INSERT, UPDATE or DELETE statements to test two or more conditions in an individual query.</a:t>
            </a:r>
            <a:endParaRPr lang="en-US"/>
          </a:p>
        </p:txBody>
      </p:sp>
      <p:sp>
        <p:nvSpPr>
          <p:cNvPr id="9" name="Rectangle 8"/>
          <p:cNvSpPr/>
          <p:nvPr/>
        </p:nvSpPr>
        <p:spPr>
          <a:xfrm>
            <a:off x="609600" y="25146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WHERE</a:t>
            </a:r>
            <a:r>
              <a:rPr lang="en-US" smtClean="0"/>
              <a:t> condition1  </a:t>
            </a:r>
          </a:p>
          <a:p>
            <a:r>
              <a:rPr lang="en-US" smtClean="0"/>
              <a:t>OR</a:t>
            </a:r>
            <a:r>
              <a:rPr lang="en-US" smtClean="0"/>
              <a:t> condition2  </a:t>
            </a:r>
          </a:p>
          <a:p>
            <a:r>
              <a:rPr lang="en-US" smtClean="0"/>
              <a:t>...  </a:t>
            </a:r>
          </a:p>
          <a:p>
            <a:r>
              <a:rPr lang="en-US" smtClean="0"/>
              <a:t>OR</a:t>
            </a:r>
            <a:r>
              <a:rPr lang="en-US" smtClean="0"/>
              <a:t> condition_n;</a:t>
            </a:r>
            <a:endParaRPr lang="en-US"/>
          </a:p>
        </p:txBody>
      </p:sp>
      <p:sp>
        <p:nvSpPr>
          <p:cNvPr id="10" name="Rectangle 9"/>
          <p:cNvSpPr/>
          <p:nvPr/>
        </p:nvSpPr>
        <p:spPr>
          <a:xfrm>
            <a:off x="457200" y="4876800"/>
            <a:ext cx="8686800" cy="1754326"/>
          </a:xfrm>
          <a:prstGeom prst="rect">
            <a:avLst/>
          </a:prstGeom>
        </p:spPr>
        <p:txBody>
          <a:bodyPr wrap="square">
            <a:spAutoFit/>
          </a:bodyPr>
          <a:lstStyle/>
          <a:p>
            <a:r>
              <a:rPr lang="en-US" smtClean="0">
                <a:solidFill>
                  <a:srgbClr val="0070C0"/>
                </a:solidFill>
              </a:rPr>
              <a:t>MySQL </a:t>
            </a:r>
            <a:r>
              <a:rPr lang="en-US" smtClean="0">
                <a:solidFill>
                  <a:srgbClr val="0070C0"/>
                </a:solidFill>
              </a:rPr>
              <a:t>OR Condition</a:t>
            </a:r>
            <a:endParaRPr lang="en-US" smtClean="0">
              <a:solidFill>
                <a:srgbClr val="0070C0"/>
              </a:solidFill>
            </a:endParaRPr>
          </a:p>
          <a:p>
            <a:endParaRPr lang="en-US" smtClean="0"/>
          </a:p>
          <a:p>
            <a:r>
              <a:rPr lang="en-US" smtClean="0">
                <a:solidFill>
                  <a:srgbClr val="FFFF00"/>
                </a:solidFill>
              </a:rPr>
              <a:t>Ex</a:t>
            </a:r>
            <a:r>
              <a:rPr lang="en-US" smtClean="0">
                <a:solidFill>
                  <a:srgbClr val="FFFF00"/>
                </a:solidFill>
              </a:rPr>
              <a:t>: UPDATE fruits SET price = 180 WHERE (fruit = ‘mango’) OR (place = ‘pune’)</a:t>
            </a:r>
          </a:p>
          <a:p>
            <a:endParaRPr lang="en-US" smtClean="0">
              <a:solidFill>
                <a:srgbClr val="FFFF00"/>
              </a:solidFill>
            </a:endParaRPr>
          </a:p>
          <a:p>
            <a:r>
              <a:rPr lang="en-US" smtClean="0">
                <a:solidFill>
                  <a:srgbClr val="FFFF00"/>
                </a:solidFill>
              </a:rPr>
              <a:t>SELECT * FROM fruits WHERE (fruit = ‘banana’) OR (place = ‘delhi’)</a:t>
            </a:r>
            <a:endParaRPr lang="en-US" smtClean="0"/>
          </a:p>
          <a:p>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3729739"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LIKE Condition:</a:t>
            </a:r>
            <a:endParaRPr lang="en-US" sz="2400" b="1">
              <a:solidFill>
                <a:srgbClr val="FFCC00"/>
              </a:solidFill>
              <a:latin typeface="Arial" pitchFamily="34" charset="0"/>
              <a:cs typeface="Arial" pitchFamily="34" charset="0"/>
            </a:endParaRPr>
          </a:p>
        </p:txBody>
      </p:sp>
      <p:sp>
        <p:nvSpPr>
          <p:cNvPr id="6" name="Rectangle 5"/>
          <p:cNvSpPr/>
          <p:nvPr/>
        </p:nvSpPr>
        <p:spPr>
          <a:xfrm>
            <a:off x="838200" y="1600200"/>
            <a:ext cx="7239000" cy="646331"/>
          </a:xfrm>
          <a:prstGeom prst="rect">
            <a:avLst/>
          </a:prstGeom>
        </p:spPr>
        <p:txBody>
          <a:bodyPr wrap="square">
            <a:spAutoFit/>
          </a:bodyPr>
          <a:lstStyle/>
          <a:p>
            <a:r>
              <a:rPr lang="en-US" smtClean="0"/>
              <a:t>LIKE condition is used to perform pattern matching to find the correct result.</a:t>
            </a:r>
            <a:endParaRPr lang="en-US"/>
          </a:p>
        </p:txBody>
      </p:sp>
      <p:sp>
        <p:nvSpPr>
          <p:cNvPr id="7" name="Rectangle 6"/>
          <p:cNvSpPr/>
          <p:nvPr/>
        </p:nvSpPr>
        <p:spPr>
          <a:xfrm>
            <a:off x="609600" y="2514600"/>
            <a:ext cx="4572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WHERE</a:t>
            </a:r>
            <a:r>
              <a:rPr lang="en-US" smtClean="0"/>
              <a:t> </a:t>
            </a:r>
            <a:r>
              <a:rPr lang="en-US" smtClean="0"/>
              <a:t>column_name LIKE ‘pattern’;</a:t>
            </a:r>
            <a:endParaRPr lang="en-US"/>
          </a:p>
        </p:txBody>
      </p:sp>
      <p:sp>
        <p:nvSpPr>
          <p:cNvPr id="9" name="Rectangle 8"/>
          <p:cNvSpPr/>
          <p:nvPr/>
        </p:nvSpPr>
        <p:spPr>
          <a:xfrm>
            <a:off x="381000" y="4267200"/>
            <a:ext cx="86868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LIKE Condition</a:t>
            </a:r>
            <a:endParaRPr lang="en-US" smtClean="0">
              <a:solidFill>
                <a:srgbClr val="0070C0"/>
              </a:solidFill>
            </a:endParaRPr>
          </a:p>
          <a:p>
            <a:endParaRPr lang="en-US" smtClean="0"/>
          </a:p>
          <a:p>
            <a:r>
              <a:rPr lang="en-US" smtClean="0">
                <a:solidFill>
                  <a:srgbClr val="FFFF00"/>
                </a:solidFill>
              </a:rPr>
              <a:t>Ex: SELECT * FROM fruits WHERE fruit LIKE ‘ma%’</a:t>
            </a:r>
          </a:p>
          <a:p>
            <a:endParaRPr lang="en-US" smtClean="0">
              <a:solidFill>
                <a:srgbClr val="FFFF00"/>
              </a:solidFill>
            </a:endParaRPr>
          </a:p>
          <a:p>
            <a:r>
              <a:rPr lang="en-US" smtClean="0">
                <a:solidFill>
                  <a:srgbClr val="FFFF00"/>
                </a:solidFill>
              </a:rPr>
              <a:t>SELECT * FROM fruits WHERE fruit </a:t>
            </a:r>
            <a:r>
              <a:rPr lang="en-US" smtClean="0">
                <a:solidFill>
                  <a:srgbClr val="FFFF00"/>
                </a:solidFill>
              </a:rPr>
              <a:t>LIKE </a:t>
            </a:r>
            <a:r>
              <a:rPr lang="en-US" smtClean="0">
                <a:solidFill>
                  <a:srgbClr val="FFFF00"/>
                </a:solidFill>
              </a:rPr>
              <a:t>‘%na’</a:t>
            </a:r>
          </a:p>
          <a:p>
            <a:endParaRPr lang="en-US" smtClean="0">
              <a:solidFill>
                <a:srgbClr val="FFFF00"/>
              </a:solidFill>
            </a:endParaRPr>
          </a:p>
          <a:p>
            <a:r>
              <a:rPr lang="en-US" smtClean="0">
                <a:solidFill>
                  <a:srgbClr val="FFFF00"/>
                </a:solidFill>
              </a:rPr>
              <a:t>SELECT * FROM fruits WHERE fruit LIKE </a:t>
            </a:r>
            <a:r>
              <a:rPr lang="en-US" smtClean="0">
                <a:solidFill>
                  <a:srgbClr val="FFFF00"/>
                </a:solidFill>
              </a:rPr>
              <a:t>‘</a:t>
            </a:r>
            <a:r>
              <a:rPr lang="en-US" smtClean="0">
                <a:solidFill>
                  <a:srgbClr val="FFFF00"/>
                </a:solidFill>
              </a:rPr>
              <a:t>ma_go’</a:t>
            </a:r>
            <a:endParaRPr lang="en-US" smtClean="0"/>
          </a:p>
          <a:p>
            <a:endParaRPr lang="en-US" smtClean="0"/>
          </a:p>
        </p:txBody>
      </p:sp>
      <p:sp>
        <p:nvSpPr>
          <p:cNvPr id="10" name="TextBox 9"/>
          <p:cNvSpPr txBox="1"/>
          <p:nvPr/>
        </p:nvSpPr>
        <p:spPr>
          <a:xfrm>
            <a:off x="5791200" y="2667000"/>
            <a:ext cx="1633781" cy="923330"/>
          </a:xfrm>
          <a:prstGeom prst="rect">
            <a:avLst/>
          </a:prstGeom>
          <a:noFill/>
        </p:spPr>
        <p:txBody>
          <a:bodyPr wrap="none" rtlCol="0">
            <a:spAutoFit/>
          </a:bodyPr>
          <a:lstStyle/>
          <a:p>
            <a:r>
              <a:rPr lang="en-US" smtClean="0">
                <a:solidFill>
                  <a:srgbClr val="0070C0"/>
                </a:solidFill>
              </a:rPr>
              <a:t>WILD CARDS</a:t>
            </a:r>
          </a:p>
          <a:p>
            <a:pPr marL="342900" indent="-342900">
              <a:buAutoNum type="arabicParenR"/>
            </a:pPr>
            <a:r>
              <a:rPr lang="en-US" smtClean="0"/>
              <a:t>%</a:t>
            </a:r>
          </a:p>
          <a:p>
            <a:pPr marL="342900" indent="-342900">
              <a:buAutoNum type="arabicParenR"/>
            </a:pPr>
            <a:r>
              <a:rPr lang="en-US" smtClean="0"/>
              <a:t>_</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4771691"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IN &amp; NOT IN Condition:</a:t>
            </a:r>
            <a:endParaRPr lang="en-US" sz="2400" b="1">
              <a:solidFill>
                <a:srgbClr val="FFCC00"/>
              </a:solidFill>
              <a:latin typeface="Arial" pitchFamily="34" charset="0"/>
              <a:cs typeface="Arial" pitchFamily="34" charset="0"/>
            </a:endParaRPr>
          </a:p>
        </p:txBody>
      </p:sp>
      <p:sp>
        <p:nvSpPr>
          <p:cNvPr id="6" name="Rectangle 5"/>
          <p:cNvSpPr/>
          <p:nvPr/>
        </p:nvSpPr>
        <p:spPr>
          <a:xfrm>
            <a:off x="609600" y="1524000"/>
            <a:ext cx="7924800" cy="646331"/>
          </a:xfrm>
          <a:prstGeom prst="rect">
            <a:avLst/>
          </a:prstGeom>
        </p:spPr>
        <p:txBody>
          <a:bodyPr wrap="square">
            <a:spAutoFit/>
          </a:bodyPr>
          <a:lstStyle/>
          <a:p>
            <a:r>
              <a:rPr lang="en-US" smtClean="0"/>
              <a:t>The MySQL IN condition is used to reduce the use of multiple OR conditions in a SELECT, INSERT, UPDATE and DELETE statement.</a:t>
            </a:r>
            <a:endParaRPr lang="en-US"/>
          </a:p>
        </p:txBody>
      </p:sp>
      <p:sp>
        <p:nvSpPr>
          <p:cNvPr id="7" name="Rectangle 6"/>
          <p:cNvSpPr/>
          <p:nvPr/>
        </p:nvSpPr>
        <p:spPr>
          <a:xfrm>
            <a:off x="609600" y="2514600"/>
            <a:ext cx="57912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WHERE</a:t>
            </a:r>
            <a:r>
              <a:rPr lang="en-US" smtClean="0"/>
              <a:t> </a:t>
            </a:r>
            <a:r>
              <a:rPr lang="en-US" smtClean="0"/>
              <a:t>column_name </a:t>
            </a:r>
            <a:r>
              <a:rPr lang="en-US" b="1" smtClean="0"/>
              <a:t>IN </a:t>
            </a:r>
            <a:r>
              <a:rPr lang="en-US" smtClean="0"/>
              <a:t>(value1,value2…);</a:t>
            </a:r>
            <a:endParaRPr lang="en-US"/>
          </a:p>
        </p:txBody>
      </p:sp>
      <p:sp>
        <p:nvSpPr>
          <p:cNvPr id="9" name="Rectangle 8"/>
          <p:cNvSpPr/>
          <p:nvPr/>
        </p:nvSpPr>
        <p:spPr>
          <a:xfrm>
            <a:off x="381000" y="4267200"/>
            <a:ext cx="86868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IN &amp; NOT IN Condition</a:t>
            </a:r>
            <a:endParaRPr lang="en-US" smtClean="0">
              <a:solidFill>
                <a:srgbClr val="0070C0"/>
              </a:solidFill>
            </a:endParaRPr>
          </a:p>
          <a:p>
            <a:endParaRPr lang="en-US" smtClean="0"/>
          </a:p>
          <a:p>
            <a:r>
              <a:rPr lang="en-US" smtClean="0">
                <a:solidFill>
                  <a:srgbClr val="FFFF00"/>
                </a:solidFill>
              </a:rPr>
              <a:t>Ex: SELECT * FROM fruits WHERE fruit IN (‘apple’,’banana’,’sapota’)</a:t>
            </a:r>
          </a:p>
          <a:p>
            <a:endParaRPr lang="en-US" smtClean="0">
              <a:solidFill>
                <a:srgbClr val="FFFF00"/>
              </a:solidFill>
            </a:endParaRPr>
          </a:p>
          <a:p>
            <a:r>
              <a:rPr lang="en-US" smtClean="0">
                <a:solidFill>
                  <a:srgbClr val="FFFF00"/>
                </a:solidFill>
              </a:rPr>
              <a:t>SELECT * FROM fruits </a:t>
            </a:r>
            <a:r>
              <a:rPr lang="en-US" smtClean="0">
                <a:solidFill>
                  <a:srgbClr val="FFFF00"/>
                </a:solidFill>
              </a:rPr>
              <a:t>WHERE </a:t>
            </a:r>
            <a:r>
              <a:rPr lang="en-US" smtClean="0">
                <a:solidFill>
                  <a:srgbClr val="FFFF00"/>
                </a:solidFill>
              </a:rPr>
              <a:t>fruit NOT </a:t>
            </a:r>
            <a:r>
              <a:rPr lang="en-US" smtClean="0">
                <a:solidFill>
                  <a:srgbClr val="FFFF00"/>
                </a:solidFill>
              </a:rPr>
              <a:t>IN (‘apple’,’banana’,’sapota’)</a:t>
            </a:r>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6536661"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IS NULL &amp; IS NOT NULL Condition:</a:t>
            </a:r>
            <a:endParaRPr lang="en-US" sz="2400" b="1">
              <a:solidFill>
                <a:srgbClr val="FFCC00"/>
              </a:solidFill>
              <a:latin typeface="Arial" pitchFamily="34" charset="0"/>
              <a:cs typeface="Arial" pitchFamily="34" charset="0"/>
            </a:endParaRPr>
          </a:p>
        </p:txBody>
      </p:sp>
      <p:sp>
        <p:nvSpPr>
          <p:cNvPr id="6" name="Rectangle 5"/>
          <p:cNvSpPr/>
          <p:nvPr/>
        </p:nvSpPr>
        <p:spPr>
          <a:xfrm>
            <a:off x="609600" y="1524000"/>
            <a:ext cx="8153400" cy="923330"/>
          </a:xfrm>
          <a:prstGeom prst="rect">
            <a:avLst/>
          </a:prstGeom>
        </p:spPr>
        <p:txBody>
          <a:bodyPr wrap="square">
            <a:spAutoFit/>
          </a:bodyPr>
          <a:lstStyle/>
          <a:p>
            <a:r>
              <a:rPr lang="en-US" smtClean="0"/>
              <a:t>MySQL IS NULL condition is used to check if there is a NULL value in the expression. It is used with SELECT, INSERT, UPDATE and DELETE statement.</a:t>
            </a:r>
            <a:endParaRPr lang="en-US"/>
          </a:p>
        </p:txBody>
      </p:sp>
      <p:sp>
        <p:nvSpPr>
          <p:cNvPr id="7" name="Rectangle 6"/>
          <p:cNvSpPr/>
          <p:nvPr/>
        </p:nvSpPr>
        <p:spPr>
          <a:xfrm>
            <a:off x="609600" y="2743200"/>
            <a:ext cx="3810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WHERE</a:t>
            </a:r>
            <a:r>
              <a:rPr lang="en-US" smtClean="0"/>
              <a:t> </a:t>
            </a:r>
            <a:r>
              <a:rPr lang="en-US" smtClean="0"/>
              <a:t>column_name IS NULL;</a:t>
            </a:r>
            <a:endParaRPr lang="en-US"/>
          </a:p>
        </p:txBody>
      </p:sp>
      <p:sp>
        <p:nvSpPr>
          <p:cNvPr id="9" name="Rectangle 8"/>
          <p:cNvSpPr/>
          <p:nvPr/>
        </p:nvSpPr>
        <p:spPr>
          <a:xfrm>
            <a:off x="381000" y="4267200"/>
            <a:ext cx="7848600" cy="2862322"/>
          </a:xfrm>
          <a:prstGeom prst="rect">
            <a:avLst/>
          </a:prstGeom>
        </p:spPr>
        <p:txBody>
          <a:bodyPr wrap="square">
            <a:spAutoFit/>
          </a:bodyPr>
          <a:lstStyle/>
          <a:p>
            <a:r>
              <a:rPr lang="en-US" smtClean="0">
                <a:solidFill>
                  <a:srgbClr val="0070C0"/>
                </a:solidFill>
              </a:rPr>
              <a:t>MySQL </a:t>
            </a:r>
            <a:r>
              <a:rPr lang="en-US" smtClean="0">
                <a:solidFill>
                  <a:srgbClr val="0070C0"/>
                </a:solidFill>
              </a:rPr>
              <a:t>IS NULL &amp; IS NOT NULL Condition</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smtClean="0">
                <a:solidFill>
                  <a:srgbClr val="FFFF00"/>
                </a:solidFill>
              </a:rPr>
              <a:t>SELECT * FROM fruits WHERE fruit IS NULL</a:t>
            </a:r>
          </a:p>
          <a:p>
            <a:endParaRPr lang="en-US" smtClean="0">
              <a:solidFill>
                <a:srgbClr val="FFFF00"/>
              </a:solidFill>
            </a:endParaRPr>
          </a:p>
          <a:p>
            <a:r>
              <a:rPr lang="en-US" smtClean="0">
                <a:solidFill>
                  <a:srgbClr val="FFFF00"/>
                </a:solidFill>
              </a:rPr>
              <a:t>SELECT * FROM fruits </a:t>
            </a:r>
            <a:r>
              <a:rPr lang="en-US" smtClean="0">
                <a:solidFill>
                  <a:srgbClr val="FFFF00"/>
                </a:solidFill>
              </a:rPr>
              <a:t>WHERE </a:t>
            </a:r>
            <a:r>
              <a:rPr lang="en-US" smtClean="0">
                <a:solidFill>
                  <a:srgbClr val="FFFF00"/>
                </a:solidFill>
              </a:rPr>
              <a:t>fruit IS NOT NULL</a:t>
            </a:r>
          </a:p>
          <a:p>
            <a:endParaRPr lang="en-US" smtClean="0">
              <a:solidFill>
                <a:srgbClr val="FFFF00"/>
              </a:solidFill>
            </a:endParaRPr>
          </a:p>
          <a:p>
            <a:endParaRPr lang="en-US" smtClean="0">
              <a:solidFill>
                <a:srgbClr val="FFFF00"/>
              </a:solidFill>
            </a:endParaRPr>
          </a:p>
          <a:p>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4568110"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BETWEEN Condition:</a:t>
            </a:r>
            <a:endParaRPr lang="en-US" sz="2400" b="1">
              <a:solidFill>
                <a:srgbClr val="FFCC00"/>
              </a:solidFill>
              <a:latin typeface="Arial" pitchFamily="34" charset="0"/>
              <a:cs typeface="Arial" pitchFamily="34" charset="0"/>
            </a:endParaRPr>
          </a:p>
        </p:txBody>
      </p:sp>
      <p:sp>
        <p:nvSpPr>
          <p:cNvPr id="6" name="Rectangle 5"/>
          <p:cNvSpPr/>
          <p:nvPr/>
        </p:nvSpPr>
        <p:spPr>
          <a:xfrm>
            <a:off x="685800" y="1524000"/>
            <a:ext cx="8305800" cy="923330"/>
          </a:xfrm>
          <a:prstGeom prst="rect">
            <a:avLst/>
          </a:prstGeom>
        </p:spPr>
        <p:txBody>
          <a:bodyPr wrap="square">
            <a:spAutoFit/>
          </a:bodyPr>
          <a:lstStyle/>
          <a:p>
            <a:r>
              <a:rPr lang="en-US" smtClean="0"/>
              <a:t>The MYSQL BETWEEN condition specifies how to retrieve values from an expression within a specific range. It is used with SELECT, INSERT, UPDATE and DELETE statement.</a:t>
            </a:r>
            <a:endParaRPr lang="en-US"/>
          </a:p>
        </p:txBody>
      </p:sp>
      <p:sp>
        <p:nvSpPr>
          <p:cNvPr id="7" name="Rectangle 6"/>
          <p:cNvSpPr/>
          <p:nvPr/>
        </p:nvSpPr>
        <p:spPr>
          <a:xfrm>
            <a:off x="685800" y="2819400"/>
            <a:ext cx="6096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WHERE</a:t>
            </a:r>
            <a:r>
              <a:rPr lang="en-US" smtClean="0"/>
              <a:t> </a:t>
            </a:r>
            <a:r>
              <a:rPr lang="en-US" smtClean="0"/>
              <a:t>column_name </a:t>
            </a:r>
            <a:r>
              <a:rPr lang="en-US" b="1" smtClean="0"/>
              <a:t>BETWEEN</a:t>
            </a:r>
            <a:r>
              <a:rPr lang="en-US" smtClean="0"/>
              <a:t> (from) AND (to);</a:t>
            </a:r>
            <a:endParaRPr lang="en-US"/>
          </a:p>
        </p:txBody>
      </p:sp>
      <p:sp>
        <p:nvSpPr>
          <p:cNvPr id="9" name="Rectangle 8"/>
          <p:cNvSpPr/>
          <p:nvPr/>
        </p:nvSpPr>
        <p:spPr>
          <a:xfrm>
            <a:off x="381000" y="4267201"/>
            <a:ext cx="7848600" cy="2585323"/>
          </a:xfrm>
          <a:prstGeom prst="rect">
            <a:avLst/>
          </a:prstGeom>
        </p:spPr>
        <p:txBody>
          <a:bodyPr wrap="square">
            <a:spAutoFit/>
          </a:bodyPr>
          <a:lstStyle/>
          <a:p>
            <a:r>
              <a:rPr lang="en-US" smtClean="0">
                <a:solidFill>
                  <a:srgbClr val="0070C0"/>
                </a:solidFill>
              </a:rPr>
              <a:t>MySQL </a:t>
            </a:r>
            <a:r>
              <a:rPr lang="en-US" smtClean="0">
                <a:solidFill>
                  <a:srgbClr val="0070C0"/>
                </a:solidFill>
              </a:rPr>
              <a:t>BETWEEN Condition</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smtClean="0">
                <a:solidFill>
                  <a:srgbClr val="FFFF00"/>
                </a:solidFill>
              </a:rPr>
              <a:t>SELECT * FROM fruits WHERE id BETWEEN 1 AND 5</a:t>
            </a: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838200"/>
            <a:ext cx="4575933"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Aggregate Functions:</a:t>
            </a:r>
            <a:endParaRPr lang="en-US" sz="2400" b="1">
              <a:solidFill>
                <a:srgbClr val="FFCC00"/>
              </a:solidFill>
              <a:latin typeface="Arial" pitchFamily="34" charset="0"/>
              <a:cs typeface="Arial" pitchFamily="34" charset="0"/>
            </a:endParaRPr>
          </a:p>
        </p:txBody>
      </p:sp>
      <p:sp>
        <p:nvSpPr>
          <p:cNvPr id="6" name="TextBox 5"/>
          <p:cNvSpPr txBox="1"/>
          <p:nvPr/>
        </p:nvSpPr>
        <p:spPr>
          <a:xfrm>
            <a:off x="228600" y="1600200"/>
            <a:ext cx="8610600" cy="3785652"/>
          </a:xfrm>
          <a:prstGeom prst="rect">
            <a:avLst/>
          </a:prstGeom>
          <a:noFill/>
        </p:spPr>
        <p:txBody>
          <a:bodyPr wrap="square" rtlCol="0">
            <a:spAutoFit/>
          </a:bodyPr>
          <a:lstStyle/>
          <a:p>
            <a:pPr>
              <a:buFont typeface="Wingdings" pitchFamily="2" charset="2"/>
              <a:buChar char="Ø"/>
            </a:pPr>
            <a:r>
              <a:rPr lang="en-US" sz="2400" b="1" smtClean="0">
                <a:solidFill>
                  <a:srgbClr val="0070C0"/>
                </a:solidFill>
              </a:rPr>
              <a:t>COUNT( ) </a:t>
            </a:r>
            <a:r>
              <a:rPr lang="en-US" sz="2400" b="1" smtClean="0">
                <a:solidFill>
                  <a:srgbClr val="0070C0"/>
                </a:solidFill>
                <a:sym typeface="Wingdings" pitchFamily="2" charset="2"/>
              </a:rPr>
              <a:t> </a:t>
            </a:r>
            <a:r>
              <a:rPr lang="en-US" sz="2400" b="1" smtClean="0">
                <a:sym typeface="Wingdings" pitchFamily="2" charset="2"/>
              </a:rPr>
              <a:t>used to count the items in a column</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SUM ( ) </a:t>
            </a:r>
            <a:r>
              <a:rPr lang="en-US" sz="2400" b="1" smtClean="0">
                <a:solidFill>
                  <a:srgbClr val="0070C0"/>
                </a:solidFill>
                <a:sym typeface="Wingdings" pitchFamily="2" charset="2"/>
              </a:rPr>
              <a:t> </a:t>
            </a:r>
            <a:r>
              <a:rPr lang="en-US" sz="2400" b="1" smtClean="0">
                <a:sym typeface="Wingdings" pitchFamily="2" charset="2"/>
              </a:rPr>
              <a:t>used to add the items in a column</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rPr>
              <a:t>AVG ( ) </a:t>
            </a:r>
            <a:r>
              <a:rPr lang="en-US" sz="2400" b="1" smtClean="0">
                <a:solidFill>
                  <a:srgbClr val="0070C0"/>
                </a:solidFill>
                <a:sym typeface="Wingdings" pitchFamily="2" charset="2"/>
              </a:rPr>
              <a:t> </a:t>
            </a:r>
            <a:r>
              <a:rPr lang="en-US" sz="2400" b="1" smtClean="0">
                <a:sym typeface="Wingdings" pitchFamily="2" charset="2"/>
              </a:rPr>
              <a:t>used to get the average of items in a column </a:t>
            </a:r>
            <a:endParaRPr lang="en-US" sz="2400" b="1" smtClean="0"/>
          </a:p>
          <a:p>
            <a:endParaRPr lang="en-US" sz="2400" b="1" smtClean="0">
              <a:solidFill>
                <a:srgbClr val="0070C0"/>
              </a:solidFill>
            </a:endParaRPr>
          </a:p>
          <a:p>
            <a:pPr>
              <a:buFont typeface="Wingdings" pitchFamily="2" charset="2"/>
              <a:buChar char="Ø"/>
            </a:pPr>
            <a:r>
              <a:rPr lang="en-US" sz="2400" b="1" smtClean="0">
                <a:solidFill>
                  <a:srgbClr val="0070C0"/>
                </a:solidFill>
              </a:rPr>
              <a:t>MIN ( ) </a:t>
            </a:r>
            <a:r>
              <a:rPr lang="en-US" sz="2400" b="1" smtClean="0">
                <a:solidFill>
                  <a:srgbClr val="0070C0"/>
                </a:solidFill>
                <a:sym typeface="Wingdings" pitchFamily="2" charset="2"/>
              </a:rPr>
              <a:t> </a:t>
            </a:r>
            <a:r>
              <a:rPr lang="en-US" sz="2400" b="1" smtClean="0">
                <a:sym typeface="Wingdings" pitchFamily="2" charset="2"/>
              </a:rPr>
              <a:t>used to find minimum value in a column</a:t>
            </a:r>
            <a:endParaRPr lang="en-US" sz="2400" b="1" smtClean="0"/>
          </a:p>
          <a:p>
            <a:pPr>
              <a:buFont typeface="Wingdings" pitchFamily="2" charset="2"/>
              <a:buChar char="Ø"/>
            </a:pPr>
            <a:endParaRPr lang="en-US" sz="2400" b="1" smtClean="0">
              <a:solidFill>
                <a:srgbClr val="0070C0"/>
              </a:solidFill>
            </a:endParaRPr>
          </a:p>
          <a:p>
            <a:pPr>
              <a:buFont typeface="Wingdings" pitchFamily="2" charset="2"/>
              <a:buChar char="Ø"/>
            </a:pPr>
            <a:r>
              <a:rPr lang="en-US" sz="2400" b="1" smtClean="0">
                <a:solidFill>
                  <a:srgbClr val="0070C0"/>
                </a:solidFill>
                <a:sym typeface="Wingdings" pitchFamily="2" charset="2"/>
              </a:rPr>
              <a:t>MAX ( ) </a:t>
            </a:r>
            <a:r>
              <a:rPr lang="en-US" sz="2400" b="1" smtClean="0">
                <a:sym typeface="Wingdings" pitchFamily="2" charset="2"/>
              </a:rPr>
              <a:t>used to find maximum value in a column</a:t>
            </a:r>
            <a:endParaRPr lang="en-US" sz="2400" b="1" smtClean="0"/>
          </a:p>
          <a:p>
            <a:pPr>
              <a:buFont typeface="Wingdings" pitchFamily="2" charset="2"/>
              <a:buChar char="Ø"/>
            </a:pPr>
            <a:endParaRPr lang="en-US" sz="2400" b="1" smtClean="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381000" y="914400"/>
            <a:ext cx="76962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p>
          <a:p>
            <a:r>
              <a:rPr lang="en-US" b="1" smtClean="0"/>
              <a:t>SELECT</a:t>
            </a:r>
            <a:r>
              <a:rPr lang="en-US" smtClean="0"/>
              <a:t> </a:t>
            </a:r>
            <a:r>
              <a:rPr lang="en-US" smtClean="0"/>
              <a:t>FUNCTION(column)</a:t>
            </a:r>
            <a:r>
              <a:rPr lang="en-US" smtClean="0"/>
              <a:t> </a:t>
            </a:r>
            <a:r>
              <a:rPr lang="en-US" smtClean="0"/>
              <a:t> </a:t>
            </a:r>
            <a:r>
              <a:rPr lang="en-US" b="1" smtClean="0"/>
              <a:t>FROM</a:t>
            </a:r>
            <a:r>
              <a:rPr lang="en-US" smtClean="0"/>
              <a:t> </a:t>
            </a:r>
            <a:r>
              <a:rPr lang="en-US" smtClean="0"/>
              <a:t>table_name</a:t>
            </a:r>
          </a:p>
          <a:p>
            <a:endParaRPr lang="en-US" smtClean="0"/>
          </a:p>
          <a:p>
            <a:r>
              <a:rPr lang="en-US" b="1" smtClean="0"/>
              <a:t>SELECT</a:t>
            </a:r>
            <a:r>
              <a:rPr lang="en-US" smtClean="0"/>
              <a:t> </a:t>
            </a:r>
            <a:r>
              <a:rPr lang="en-US" smtClean="0"/>
              <a:t>FUNCTION(column</a:t>
            </a:r>
            <a:r>
              <a:rPr lang="en-US" smtClean="0"/>
              <a:t>) </a:t>
            </a:r>
            <a:r>
              <a:rPr lang="en-US" b="1" smtClean="0"/>
              <a:t>AS </a:t>
            </a:r>
            <a:r>
              <a:rPr lang="en-US" smtClean="0"/>
              <a:t>alias_name</a:t>
            </a:r>
            <a:r>
              <a:rPr lang="en-US" smtClean="0"/>
              <a:t>  </a:t>
            </a:r>
            <a:r>
              <a:rPr lang="en-US" b="1" smtClean="0"/>
              <a:t>FROM</a:t>
            </a:r>
            <a:r>
              <a:rPr lang="en-US" smtClean="0"/>
              <a:t> table_name  </a:t>
            </a:r>
            <a:endParaRPr lang="en-US"/>
          </a:p>
        </p:txBody>
      </p:sp>
      <p:sp>
        <p:nvSpPr>
          <p:cNvPr id="6" name="Rectangle 5"/>
          <p:cNvSpPr/>
          <p:nvPr/>
        </p:nvSpPr>
        <p:spPr>
          <a:xfrm>
            <a:off x="381000" y="2590800"/>
            <a:ext cx="7848600" cy="6740307"/>
          </a:xfrm>
          <a:prstGeom prst="rect">
            <a:avLst/>
          </a:prstGeom>
        </p:spPr>
        <p:txBody>
          <a:bodyPr wrap="square">
            <a:spAutoFit/>
          </a:bodyPr>
          <a:lstStyle/>
          <a:p>
            <a:r>
              <a:rPr lang="en-US" smtClean="0">
                <a:solidFill>
                  <a:srgbClr val="0070C0"/>
                </a:solidFill>
              </a:rPr>
              <a:t>MySQL </a:t>
            </a:r>
            <a:r>
              <a:rPr lang="en-US" smtClean="0">
                <a:solidFill>
                  <a:srgbClr val="0070C0"/>
                </a:solidFill>
              </a:rPr>
              <a:t>Aggregate Functions :</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smtClean="0">
                <a:solidFill>
                  <a:srgbClr val="FFFF00"/>
                </a:solidFill>
              </a:rPr>
              <a:t>SELECT COUNT(fruit) FROM fruits</a:t>
            </a:r>
          </a:p>
          <a:p>
            <a:endParaRPr lang="en-US" smtClean="0">
              <a:solidFill>
                <a:srgbClr val="FFFF00"/>
              </a:solidFill>
            </a:endParaRPr>
          </a:p>
          <a:p>
            <a:r>
              <a:rPr lang="en-US" smtClean="0">
                <a:solidFill>
                  <a:srgbClr val="FFFF00"/>
                </a:solidFill>
              </a:rPr>
              <a:t>SELECT </a:t>
            </a:r>
            <a:r>
              <a:rPr lang="en-US" smtClean="0">
                <a:solidFill>
                  <a:srgbClr val="FFFF00"/>
                </a:solidFill>
              </a:rPr>
              <a:t>COUNT(fruit) AS FRUIT_COUNT </a:t>
            </a:r>
            <a:r>
              <a:rPr lang="en-US" smtClean="0">
                <a:solidFill>
                  <a:srgbClr val="FFFF00"/>
                </a:solidFill>
              </a:rPr>
              <a:t>FROM </a:t>
            </a:r>
            <a:r>
              <a:rPr lang="en-US" smtClean="0">
                <a:solidFill>
                  <a:srgbClr val="FFFF00"/>
                </a:solidFill>
              </a:rPr>
              <a:t>fruits</a:t>
            </a:r>
          </a:p>
          <a:p>
            <a:endParaRPr lang="en-US" smtClean="0">
              <a:solidFill>
                <a:srgbClr val="FFFF00"/>
              </a:solidFill>
            </a:endParaRPr>
          </a:p>
          <a:p>
            <a:r>
              <a:rPr lang="en-US" smtClean="0">
                <a:solidFill>
                  <a:srgbClr val="FFFF00"/>
                </a:solidFill>
              </a:rPr>
              <a:t>SELECT </a:t>
            </a:r>
            <a:r>
              <a:rPr lang="en-US" smtClean="0">
                <a:solidFill>
                  <a:srgbClr val="FFFF00"/>
                </a:solidFill>
              </a:rPr>
              <a:t>SUM(price) </a:t>
            </a:r>
            <a:r>
              <a:rPr lang="en-US" smtClean="0">
                <a:solidFill>
                  <a:srgbClr val="FFFF00"/>
                </a:solidFill>
              </a:rPr>
              <a:t>FROM </a:t>
            </a:r>
            <a:r>
              <a:rPr lang="en-US" smtClean="0">
                <a:solidFill>
                  <a:srgbClr val="FFFF00"/>
                </a:solidFill>
              </a:rPr>
              <a:t>fruits</a:t>
            </a:r>
          </a:p>
          <a:p>
            <a:endParaRPr lang="en-US" smtClean="0">
              <a:solidFill>
                <a:srgbClr val="FFFF00"/>
              </a:solidFill>
            </a:endParaRPr>
          </a:p>
          <a:p>
            <a:r>
              <a:rPr lang="en-US" smtClean="0">
                <a:solidFill>
                  <a:srgbClr val="FFFF00"/>
                </a:solidFill>
              </a:rPr>
              <a:t>SELECT </a:t>
            </a:r>
            <a:r>
              <a:rPr lang="en-US" smtClean="0">
                <a:solidFill>
                  <a:srgbClr val="FFFF00"/>
                </a:solidFill>
              </a:rPr>
              <a:t>AVG(price) </a:t>
            </a:r>
            <a:r>
              <a:rPr lang="en-US" smtClean="0">
                <a:solidFill>
                  <a:srgbClr val="FFFF00"/>
                </a:solidFill>
              </a:rPr>
              <a:t>FROM </a:t>
            </a:r>
            <a:r>
              <a:rPr lang="en-US" smtClean="0">
                <a:solidFill>
                  <a:srgbClr val="FFFF00"/>
                </a:solidFill>
              </a:rPr>
              <a:t>fruits</a:t>
            </a:r>
          </a:p>
          <a:p>
            <a:endParaRPr lang="en-US" smtClean="0">
              <a:solidFill>
                <a:srgbClr val="FFFF00"/>
              </a:solidFill>
            </a:endParaRPr>
          </a:p>
          <a:p>
            <a:r>
              <a:rPr lang="en-US" smtClean="0">
                <a:solidFill>
                  <a:srgbClr val="FFFF00"/>
                </a:solidFill>
              </a:rPr>
              <a:t>SELECT </a:t>
            </a:r>
            <a:r>
              <a:rPr lang="en-US" smtClean="0">
                <a:solidFill>
                  <a:srgbClr val="FFFF00"/>
                </a:solidFill>
              </a:rPr>
              <a:t>MAX(quantity) </a:t>
            </a:r>
            <a:r>
              <a:rPr lang="en-US" smtClean="0">
                <a:solidFill>
                  <a:srgbClr val="FFFF00"/>
                </a:solidFill>
              </a:rPr>
              <a:t>FROM </a:t>
            </a:r>
            <a:r>
              <a:rPr lang="en-US" smtClean="0">
                <a:solidFill>
                  <a:srgbClr val="FFFF00"/>
                </a:solidFill>
              </a:rPr>
              <a:t>fruits</a:t>
            </a:r>
          </a:p>
          <a:p>
            <a:endParaRPr lang="en-US" smtClean="0">
              <a:solidFill>
                <a:srgbClr val="FFFF00"/>
              </a:solidFill>
            </a:endParaRPr>
          </a:p>
          <a:p>
            <a:r>
              <a:rPr lang="en-US" smtClean="0">
                <a:solidFill>
                  <a:srgbClr val="FFFF00"/>
                </a:solidFill>
              </a:rPr>
              <a:t>SELECT </a:t>
            </a:r>
            <a:r>
              <a:rPr lang="en-US" smtClean="0">
                <a:solidFill>
                  <a:srgbClr val="FFFF00"/>
                </a:solidFill>
              </a:rPr>
              <a:t>MIN(quantity) </a:t>
            </a:r>
            <a:r>
              <a:rPr lang="en-US" smtClean="0">
                <a:solidFill>
                  <a:srgbClr val="FFFF00"/>
                </a:solidFill>
              </a:rPr>
              <a:t>FROM fruits</a:t>
            </a: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381000" y="1447800"/>
            <a:ext cx="8458200" cy="5093702"/>
          </a:xfrm>
          <a:prstGeom prst="rect">
            <a:avLst/>
          </a:prstGeom>
        </p:spPr>
        <p:txBody>
          <a:bodyPr wrap="square">
            <a:spAutoFit/>
          </a:bodyPr>
          <a:lstStyle/>
          <a:p>
            <a:pPr lvl="0" fontAlgn="base">
              <a:spcBef>
                <a:spcPct val="0"/>
              </a:spcBef>
              <a:spcAft>
                <a:spcPct val="0"/>
              </a:spcAft>
            </a:pPr>
            <a:r>
              <a:rPr lang="en-US" sz="2000" smtClean="0">
                <a:latin typeface="Open Sans"/>
                <a:cs typeface="Arial" pitchFamily="34" charset="0"/>
              </a:rPr>
              <a:t>	A </a:t>
            </a:r>
            <a:r>
              <a:rPr lang="en-US" sz="2000" smtClean="0">
                <a:latin typeface="Open Sans"/>
                <a:cs typeface="Arial" pitchFamily="34" charset="0"/>
              </a:rPr>
              <a:t>primary key is a column or a set of columns that uniquely identifies each row in the table. You must follow the rules below when you define a primary key for a </a:t>
            </a:r>
            <a:r>
              <a:rPr lang="en-US" sz="2000" smtClean="0">
                <a:latin typeface="Open Sans"/>
                <a:cs typeface="Arial" pitchFamily="34" charset="0"/>
              </a:rPr>
              <a:t>table</a:t>
            </a:r>
            <a:r>
              <a:rPr lang="en-US" sz="2000" smtClean="0">
                <a:latin typeface="Open Sans"/>
                <a:cs typeface="Arial" pitchFamily="34" charset="0"/>
              </a:rPr>
              <a:t>:</a:t>
            </a:r>
          </a:p>
          <a:p>
            <a:pPr lvl="0" fontAlgn="base">
              <a:spcBef>
                <a:spcPct val="0"/>
              </a:spcBef>
              <a:spcAft>
                <a:spcPct val="0"/>
              </a:spcAft>
            </a:pPr>
            <a:endParaRPr lang="en-US" sz="2000" smtClean="0">
              <a:latin typeface="Open Sans"/>
              <a:cs typeface="Arial" pitchFamily="34" charset="0"/>
            </a:endParaRPr>
          </a:p>
          <a:p>
            <a:pPr lvl="0" fontAlgn="base">
              <a:spcBef>
                <a:spcPct val="0"/>
              </a:spcBef>
              <a:spcAft>
                <a:spcPct val="0"/>
              </a:spcAft>
              <a:buFont typeface="Wingdings" pitchFamily="2" charset="2"/>
              <a:buChar char="Ø"/>
            </a:pPr>
            <a:endParaRPr lang="en-US" sz="900" smtClean="0">
              <a:latin typeface="Arial" pitchFamily="34" charset="0"/>
              <a:cs typeface="Arial" pitchFamily="34" charset="0"/>
            </a:endParaRPr>
          </a:p>
          <a:p>
            <a:pPr lvl="1" eaLnBrk="0" fontAlgn="base" hangingPunct="0">
              <a:spcBef>
                <a:spcPct val="0"/>
              </a:spcBef>
              <a:spcAft>
                <a:spcPct val="0"/>
              </a:spcAft>
              <a:buFont typeface="Wingdings" pitchFamily="2" charset="2"/>
              <a:buChar char="Ø"/>
            </a:pPr>
            <a:r>
              <a:rPr lang="en-US" sz="2000" smtClean="0">
                <a:latin typeface="Open Sans"/>
                <a:cs typeface="Arial" pitchFamily="34" charset="0"/>
              </a:rPr>
              <a:t>         A </a:t>
            </a:r>
            <a:r>
              <a:rPr lang="en-US" sz="2000" smtClean="0">
                <a:latin typeface="Open Sans"/>
                <a:cs typeface="Arial" pitchFamily="34" charset="0"/>
              </a:rPr>
              <a:t>primary key must contain unique values. If the primary </a:t>
            </a:r>
            <a:r>
              <a:rPr lang="en-US" sz="2000" smtClean="0">
                <a:latin typeface="Open Sans"/>
                <a:cs typeface="Arial" pitchFamily="34" charset="0"/>
              </a:rPr>
              <a:t>key  </a:t>
            </a:r>
            <a:r>
              <a:rPr lang="en-US" sz="2000" smtClean="0">
                <a:latin typeface="Open Sans"/>
                <a:cs typeface="Arial" pitchFamily="34" charset="0"/>
              </a:rPr>
              <a:t> 	consists </a:t>
            </a:r>
            <a:r>
              <a:rPr lang="en-US" sz="2000" smtClean="0">
                <a:latin typeface="Open Sans"/>
                <a:cs typeface="Arial" pitchFamily="34" charset="0"/>
              </a:rPr>
              <a:t>of multiple columns, the combination of values in </a:t>
            </a:r>
            <a:r>
              <a:rPr lang="en-US" sz="2000" smtClean="0">
                <a:latin typeface="Open Sans"/>
                <a:cs typeface="Arial" pitchFamily="34" charset="0"/>
              </a:rPr>
              <a:t>these </a:t>
            </a:r>
            <a:r>
              <a:rPr lang="en-US" sz="2000" smtClean="0">
                <a:latin typeface="Open Sans"/>
                <a:cs typeface="Arial" pitchFamily="34" charset="0"/>
              </a:rPr>
              <a:t>	columns </a:t>
            </a:r>
            <a:r>
              <a:rPr lang="en-US" sz="2000" smtClean="0">
                <a:latin typeface="Open Sans"/>
                <a:cs typeface="Arial" pitchFamily="34" charset="0"/>
              </a:rPr>
              <a:t>must be </a:t>
            </a:r>
            <a:r>
              <a:rPr lang="en-US" sz="2000" smtClean="0">
                <a:latin typeface="Open Sans"/>
                <a:cs typeface="Arial" pitchFamily="34" charset="0"/>
              </a:rPr>
              <a:t>unique</a:t>
            </a:r>
            <a:r>
              <a:rPr lang="en-US" sz="2000" smtClean="0">
                <a:latin typeface="Open Sans"/>
                <a:cs typeface="Arial" pitchFamily="34" charset="0"/>
              </a:rPr>
              <a:t>.</a:t>
            </a:r>
          </a:p>
          <a:p>
            <a:pPr lvl="1" eaLnBrk="0" fontAlgn="base" hangingPunct="0">
              <a:spcBef>
                <a:spcPct val="0"/>
              </a:spcBef>
              <a:spcAft>
                <a:spcPct val="0"/>
              </a:spcAft>
            </a:pPr>
            <a:endParaRPr lang="en-US" sz="2000" smtClean="0">
              <a:latin typeface="Open Sans"/>
              <a:cs typeface="Arial" pitchFamily="34" charset="0"/>
            </a:endParaRPr>
          </a:p>
          <a:p>
            <a:pPr lvl="1" eaLnBrk="0" fontAlgn="base" hangingPunct="0">
              <a:spcBef>
                <a:spcPct val="0"/>
              </a:spcBef>
              <a:spcAft>
                <a:spcPct val="0"/>
              </a:spcAft>
              <a:buFont typeface="Wingdings" pitchFamily="2" charset="2"/>
              <a:buChar char="Ø"/>
            </a:pPr>
            <a:r>
              <a:rPr lang="en-US" sz="2000" smtClean="0">
                <a:latin typeface="Open Sans"/>
                <a:cs typeface="Arial" pitchFamily="34" charset="0"/>
              </a:rPr>
              <a:t>         A </a:t>
            </a:r>
            <a:r>
              <a:rPr lang="en-US" sz="2000" smtClean="0">
                <a:latin typeface="Open Sans"/>
                <a:cs typeface="Arial" pitchFamily="34" charset="0"/>
              </a:rPr>
              <a:t>primary key column cannot contain </a:t>
            </a:r>
            <a:r>
              <a:rPr lang="en-US" sz="1600" smtClean="0">
                <a:latin typeface="Courier New" pitchFamily="49" charset="0"/>
                <a:cs typeface="Courier New" pitchFamily="49" charset="0"/>
              </a:rPr>
              <a:t>NULL</a:t>
            </a:r>
            <a:r>
              <a:rPr lang="en-US" sz="2000" smtClean="0">
                <a:latin typeface="Open Sans"/>
                <a:cs typeface="Arial" pitchFamily="34" charset="0"/>
              </a:rPr>
              <a:t> values. It </a:t>
            </a:r>
            <a:r>
              <a:rPr lang="en-US" sz="2000" smtClean="0">
                <a:latin typeface="Open Sans"/>
                <a:cs typeface="Arial" pitchFamily="34" charset="0"/>
              </a:rPr>
              <a:t>means </a:t>
            </a:r>
            <a:r>
              <a:rPr lang="en-US" sz="2000" smtClean="0">
                <a:latin typeface="Open Sans"/>
                <a:cs typeface="Arial" pitchFamily="34" charset="0"/>
              </a:rPr>
              <a:t>	that </a:t>
            </a:r>
            <a:r>
              <a:rPr lang="en-US" sz="2000" smtClean="0">
                <a:latin typeface="Open Sans"/>
                <a:cs typeface="Arial" pitchFamily="34" charset="0"/>
              </a:rPr>
              <a:t>you have to declare the primary key column with the </a:t>
            </a:r>
            <a:r>
              <a:rPr lang="en-US" sz="1600" smtClean="0">
                <a:latin typeface="Courier New" pitchFamily="49" charset="0"/>
                <a:cs typeface="Courier New" pitchFamily="49" charset="0"/>
              </a:rPr>
              <a:t>NOT </a:t>
            </a:r>
            <a:r>
              <a:rPr lang="en-US" sz="1600" smtClean="0">
                <a:latin typeface="Courier New" pitchFamily="49" charset="0"/>
                <a:cs typeface="Courier New" pitchFamily="49" charset="0"/>
              </a:rPr>
              <a:t>	NULL</a:t>
            </a:r>
            <a:r>
              <a:rPr lang="en-US" sz="2000" smtClean="0">
                <a:latin typeface="Open Sans"/>
                <a:cs typeface="Arial" pitchFamily="34" charset="0"/>
              </a:rPr>
              <a:t>  attribute. If you don’t, MySQL will force the primary </a:t>
            </a:r>
            <a:r>
              <a:rPr lang="en-US" sz="2000" smtClean="0">
                <a:latin typeface="Open Sans"/>
                <a:cs typeface="Arial" pitchFamily="34" charset="0"/>
              </a:rPr>
              <a:t>key </a:t>
            </a:r>
            <a:r>
              <a:rPr lang="en-US" sz="2000" smtClean="0">
                <a:latin typeface="Open Sans"/>
                <a:cs typeface="Arial" pitchFamily="34" charset="0"/>
              </a:rPr>
              <a:t>	column </a:t>
            </a:r>
            <a:r>
              <a:rPr lang="en-US" sz="2000" smtClean="0">
                <a:latin typeface="Open Sans"/>
                <a:cs typeface="Arial" pitchFamily="34" charset="0"/>
              </a:rPr>
              <a:t>as </a:t>
            </a:r>
            <a:r>
              <a:rPr lang="en-US" sz="1600" smtClean="0">
                <a:latin typeface="Courier New" pitchFamily="49" charset="0"/>
                <a:cs typeface="Courier New" pitchFamily="49" charset="0"/>
              </a:rPr>
              <a:t>NOT NULL</a:t>
            </a:r>
            <a:r>
              <a:rPr lang="en-US" sz="2000" smtClean="0">
                <a:latin typeface="Open Sans"/>
                <a:cs typeface="Arial" pitchFamily="34" charset="0"/>
              </a:rPr>
              <a:t>  </a:t>
            </a:r>
            <a:r>
              <a:rPr lang="en-US" sz="2000" smtClean="0">
                <a:latin typeface="Open Sans"/>
                <a:cs typeface="Arial" pitchFamily="34" charset="0"/>
              </a:rPr>
              <a:t>implicitly</a:t>
            </a:r>
            <a:r>
              <a:rPr lang="en-US" sz="2000" smtClean="0">
                <a:latin typeface="Open Sans"/>
                <a:cs typeface="Arial" pitchFamily="34" charset="0"/>
              </a:rPr>
              <a:t>.</a:t>
            </a:r>
          </a:p>
          <a:p>
            <a:pPr lvl="1" eaLnBrk="0" fontAlgn="base" hangingPunct="0">
              <a:spcBef>
                <a:spcPct val="0"/>
              </a:spcBef>
              <a:spcAft>
                <a:spcPct val="0"/>
              </a:spcAft>
            </a:pPr>
            <a:endParaRPr lang="en-US" sz="2000" smtClean="0">
              <a:latin typeface="Open Sans"/>
              <a:cs typeface="Arial" pitchFamily="34" charset="0"/>
            </a:endParaRPr>
          </a:p>
          <a:p>
            <a:pPr lvl="1" eaLnBrk="0" fontAlgn="base" hangingPunct="0">
              <a:spcBef>
                <a:spcPct val="0"/>
              </a:spcBef>
              <a:spcAft>
                <a:spcPct val="0"/>
              </a:spcAft>
              <a:buFont typeface="Wingdings" pitchFamily="2" charset="2"/>
              <a:buChar char="Ø"/>
            </a:pPr>
            <a:r>
              <a:rPr lang="en-US" sz="2000" smtClean="0">
                <a:latin typeface="Open Sans"/>
                <a:cs typeface="Arial" pitchFamily="34" charset="0"/>
              </a:rPr>
              <a:t>         A </a:t>
            </a:r>
            <a:r>
              <a:rPr lang="en-US" sz="2000" smtClean="0">
                <a:latin typeface="Open Sans"/>
                <a:cs typeface="Arial" pitchFamily="34" charset="0"/>
              </a:rPr>
              <a:t>table has only one primary key.</a:t>
            </a:r>
          </a:p>
          <a:p>
            <a:pPr lvl="0" eaLnBrk="0" fontAlgn="base" hangingPunct="0">
              <a:spcBef>
                <a:spcPct val="0"/>
              </a:spcBef>
              <a:spcAft>
                <a:spcPct val="0"/>
              </a:spcAft>
            </a:pPr>
            <a:endParaRPr lang="en-US" sz="3600" smtClean="0">
              <a:latin typeface="Arial" pitchFamily="34" charset="0"/>
              <a:cs typeface="Arial" pitchFamily="34" charset="0"/>
            </a:endParaRPr>
          </a:p>
        </p:txBody>
      </p:sp>
      <p:sp>
        <p:nvSpPr>
          <p:cNvPr id="7" name="TextBox 6"/>
          <p:cNvSpPr txBox="1"/>
          <p:nvPr/>
        </p:nvSpPr>
        <p:spPr>
          <a:xfrm>
            <a:off x="228600" y="685800"/>
            <a:ext cx="339471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Primary Key :</a:t>
            </a:r>
            <a:endParaRPr lang="en-US" sz="2400" b="1">
              <a:solidFill>
                <a:srgbClr val="FFCC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685800"/>
            <a:ext cx="337387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Foriegn Key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371600"/>
            <a:ext cx="7239000" cy="646331"/>
          </a:xfrm>
          <a:prstGeom prst="rect">
            <a:avLst/>
          </a:prstGeom>
        </p:spPr>
        <p:txBody>
          <a:bodyPr wrap="square">
            <a:spAutoFit/>
          </a:bodyPr>
          <a:lstStyle/>
          <a:p>
            <a:r>
              <a:rPr lang="en-US" smtClean="0"/>
              <a:t>	A</a:t>
            </a:r>
            <a:r>
              <a:rPr lang="en-US" smtClean="0"/>
              <a:t> </a:t>
            </a:r>
            <a:r>
              <a:rPr lang="en-US" b="1" smtClean="0"/>
              <a:t>foreign key</a:t>
            </a:r>
            <a:r>
              <a:rPr lang="en-US" smtClean="0"/>
              <a:t> is </a:t>
            </a:r>
            <a:r>
              <a:rPr lang="en-US" smtClean="0"/>
              <a:t>a </a:t>
            </a:r>
            <a:r>
              <a:rPr lang="en-US" smtClean="0"/>
              <a:t>column </a:t>
            </a:r>
            <a:r>
              <a:rPr lang="en-US" smtClean="0"/>
              <a:t>in a table that matches </a:t>
            </a:r>
            <a:r>
              <a:rPr lang="en-US" smtClean="0"/>
              <a:t>another </a:t>
            </a:r>
            <a:r>
              <a:rPr lang="en-US" smtClean="0"/>
              <a:t>column </a:t>
            </a:r>
            <a:r>
              <a:rPr lang="en-US" smtClean="0"/>
              <a:t>of another table.</a:t>
            </a:r>
            <a:endParaRPr lang="en-US"/>
          </a:p>
        </p:txBody>
      </p:sp>
      <p:sp>
        <p:nvSpPr>
          <p:cNvPr id="7" name="Rectangle 6"/>
          <p:cNvSpPr/>
          <p:nvPr/>
        </p:nvSpPr>
        <p:spPr>
          <a:xfrm>
            <a:off x="457200" y="2667000"/>
            <a:ext cx="8229600" cy="3170099"/>
          </a:xfrm>
          <a:prstGeom prst="rect">
            <a:avLst/>
          </a:prstGeom>
        </p:spPr>
        <p:txBody>
          <a:bodyPr wrap="square">
            <a:spAutoFit/>
          </a:bodyPr>
          <a:lstStyle/>
          <a:p>
            <a:pPr lvl="1" fontAlgn="base">
              <a:spcBef>
                <a:spcPct val="0"/>
              </a:spcBef>
              <a:spcAft>
                <a:spcPct val="0"/>
              </a:spcAft>
              <a:buFont typeface="Wingdings" pitchFamily="2" charset="2"/>
              <a:buChar char="Ø"/>
            </a:pPr>
            <a:r>
              <a:rPr lang="en-US" sz="2000" smtClean="0">
                <a:latin typeface="Arial" pitchFamily="34" charset="0"/>
                <a:cs typeface="Arial" pitchFamily="34" charset="0"/>
              </a:rPr>
              <a:t>      The</a:t>
            </a:r>
            <a:r>
              <a:rPr lang="en-US" sz="2000" smtClean="0">
                <a:latin typeface="Arial" pitchFamily="34" charset="0"/>
                <a:cs typeface="Arial" pitchFamily="34" charset="0"/>
              </a:rPr>
              <a:t> </a:t>
            </a:r>
            <a:r>
              <a:rPr lang="en-US" sz="2000" smtClean="0">
                <a:latin typeface="Arial" pitchFamily="34" charset="0"/>
                <a:cs typeface="Arial" pitchFamily="34" charset="0"/>
              </a:rPr>
              <a:t>primary key</a:t>
            </a:r>
            <a:r>
              <a:rPr lang="en-US" sz="2000" smtClean="0">
                <a:latin typeface="Arial" pitchFamily="34" charset="0"/>
                <a:cs typeface="Arial" pitchFamily="34" charset="0"/>
              </a:rPr>
              <a:t> table is called </a:t>
            </a:r>
            <a:r>
              <a:rPr lang="en-US" sz="2000" i="1" smtClean="0">
                <a:latin typeface="Arial" pitchFamily="34" charset="0"/>
                <a:cs typeface="Arial" pitchFamily="34" charset="0"/>
              </a:rPr>
              <a:t>parent table</a:t>
            </a:r>
            <a:r>
              <a:rPr lang="en-US" sz="2000" smtClean="0">
                <a:latin typeface="Arial" pitchFamily="34" charset="0"/>
                <a:cs typeface="Arial" pitchFamily="34" charset="0"/>
              </a:rPr>
              <a:t> or </a:t>
            </a:r>
            <a:r>
              <a:rPr lang="en-US" sz="2000" i="1" smtClean="0">
                <a:latin typeface="Arial" pitchFamily="34" charset="0"/>
                <a:cs typeface="Arial" pitchFamily="34" charset="0"/>
              </a:rPr>
              <a:t>referenced table</a:t>
            </a:r>
            <a:r>
              <a:rPr lang="en-US" sz="2000" smtClean="0">
                <a:latin typeface="Arial" pitchFamily="34" charset="0"/>
                <a:cs typeface="Arial" pitchFamily="34" charset="0"/>
              </a:rPr>
              <a:t>, and the</a:t>
            </a:r>
            <a:r>
              <a:rPr lang="en-US" sz="2000" smtClean="0">
                <a:latin typeface="Arial" pitchFamily="34" charset="0"/>
                <a:cs typeface="Arial" pitchFamily="34" charset="0"/>
              </a:rPr>
              <a:t> </a:t>
            </a:r>
            <a:r>
              <a:rPr lang="en-US" sz="2000" smtClean="0">
                <a:latin typeface="Arial" pitchFamily="34" charset="0"/>
                <a:cs typeface="Arial" pitchFamily="34" charset="0"/>
              </a:rPr>
              <a:t>foreign key </a:t>
            </a:r>
            <a:r>
              <a:rPr lang="en-US" sz="2000" smtClean="0">
                <a:latin typeface="Arial" pitchFamily="34" charset="0"/>
                <a:cs typeface="Arial" pitchFamily="34" charset="0"/>
              </a:rPr>
              <a:t> table is known as </a:t>
            </a:r>
            <a:r>
              <a:rPr lang="en-US" sz="2000" i="1" smtClean="0">
                <a:latin typeface="Arial" pitchFamily="34" charset="0"/>
                <a:cs typeface="Arial" pitchFamily="34" charset="0"/>
              </a:rPr>
              <a:t>child </a:t>
            </a:r>
            <a:r>
              <a:rPr lang="en-US" sz="2000" i="1" smtClean="0">
                <a:latin typeface="Arial" pitchFamily="34" charset="0"/>
                <a:cs typeface="Arial" pitchFamily="34" charset="0"/>
              </a:rPr>
              <a:t>table </a:t>
            </a:r>
            <a:r>
              <a:rPr lang="en-US" sz="2000" smtClean="0">
                <a:latin typeface="Arial" pitchFamily="34" charset="0"/>
                <a:cs typeface="Arial" pitchFamily="34" charset="0"/>
              </a:rPr>
              <a:t>or</a:t>
            </a:r>
            <a:r>
              <a:rPr lang="en-US" sz="2000" smtClean="0">
                <a:latin typeface="Arial" pitchFamily="34" charset="0"/>
                <a:cs typeface="Arial" pitchFamily="34" charset="0"/>
              </a:rPr>
              <a:t> </a:t>
            </a:r>
            <a:r>
              <a:rPr lang="en-US" sz="2000" i="1" smtClean="0">
                <a:latin typeface="Arial" pitchFamily="34" charset="0"/>
                <a:cs typeface="Arial" pitchFamily="34" charset="0"/>
              </a:rPr>
              <a:t>referencing </a:t>
            </a:r>
            <a:r>
              <a:rPr lang="en-US" sz="2000" i="1" smtClean="0">
                <a:latin typeface="Arial" pitchFamily="34" charset="0"/>
                <a:cs typeface="Arial" pitchFamily="34" charset="0"/>
              </a:rPr>
              <a:t>table</a:t>
            </a:r>
            <a:r>
              <a:rPr lang="en-US" sz="2000" smtClean="0">
                <a:latin typeface="Arial" pitchFamily="34" charset="0"/>
                <a:cs typeface="Arial" pitchFamily="34" charset="0"/>
              </a:rPr>
              <a:t>.</a:t>
            </a:r>
          </a:p>
          <a:p>
            <a:pPr lvl="0" fontAlgn="base">
              <a:spcBef>
                <a:spcPct val="0"/>
              </a:spcBef>
              <a:spcAft>
                <a:spcPct val="0"/>
              </a:spcAft>
              <a:buFont typeface="Wingdings" pitchFamily="2" charset="2"/>
              <a:buChar char="Ø"/>
            </a:pPr>
            <a:endParaRPr lang="en-US" sz="2000" smtClean="0">
              <a:latin typeface="Arial" pitchFamily="34" charset="0"/>
              <a:cs typeface="Arial" pitchFamily="34" charset="0"/>
            </a:endParaRPr>
          </a:p>
          <a:p>
            <a:pPr lvl="1" eaLnBrk="0" fontAlgn="base" hangingPunct="0">
              <a:spcBef>
                <a:spcPct val="0"/>
              </a:spcBef>
              <a:spcAft>
                <a:spcPct val="0"/>
              </a:spcAft>
              <a:buFont typeface="Wingdings" pitchFamily="2" charset="2"/>
              <a:buChar char="Ø"/>
            </a:pPr>
            <a:r>
              <a:rPr lang="en-US" sz="2000" smtClean="0">
                <a:latin typeface="Arial" pitchFamily="34" charset="0"/>
                <a:cs typeface="Arial" pitchFamily="34" charset="0"/>
              </a:rPr>
              <a:t>       A </a:t>
            </a:r>
            <a:r>
              <a:rPr lang="en-US" sz="2000" smtClean="0">
                <a:latin typeface="Arial" pitchFamily="34" charset="0"/>
                <a:cs typeface="Arial" pitchFamily="34" charset="0"/>
              </a:rPr>
              <a:t>foreign key can be a column or a set of columns. The columns in the child table often refer to the primary key columns in the parent </a:t>
            </a:r>
            <a:r>
              <a:rPr lang="en-US" sz="2000" smtClean="0">
                <a:latin typeface="Arial" pitchFamily="34" charset="0"/>
                <a:cs typeface="Arial" pitchFamily="34" charset="0"/>
              </a:rPr>
              <a:t>table</a:t>
            </a:r>
            <a:r>
              <a:rPr lang="en-US" sz="2000" smtClean="0">
                <a:latin typeface="Arial" pitchFamily="34" charset="0"/>
                <a:cs typeface="Arial" pitchFamily="34" charset="0"/>
              </a:rPr>
              <a:t>.</a:t>
            </a:r>
          </a:p>
          <a:p>
            <a:pPr lvl="0" eaLnBrk="0" fontAlgn="base" hangingPunct="0">
              <a:spcBef>
                <a:spcPct val="0"/>
              </a:spcBef>
              <a:spcAft>
                <a:spcPct val="0"/>
              </a:spcAft>
              <a:buFont typeface="Wingdings" pitchFamily="2" charset="2"/>
              <a:buChar char="Ø"/>
            </a:pPr>
            <a:endParaRPr lang="en-US" sz="2000" smtClean="0">
              <a:latin typeface="Arial" pitchFamily="34" charset="0"/>
              <a:cs typeface="Arial" pitchFamily="34" charset="0"/>
            </a:endParaRPr>
          </a:p>
          <a:p>
            <a:pPr lvl="1" eaLnBrk="0" fontAlgn="base" hangingPunct="0">
              <a:spcBef>
                <a:spcPct val="0"/>
              </a:spcBef>
              <a:spcAft>
                <a:spcPct val="0"/>
              </a:spcAft>
              <a:buFont typeface="Wingdings" pitchFamily="2" charset="2"/>
              <a:buChar char="Ø"/>
            </a:pPr>
            <a:r>
              <a:rPr lang="en-US" sz="2000" smtClean="0">
                <a:latin typeface="Arial" pitchFamily="34" charset="0"/>
                <a:cs typeface="Arial" pitchFamily="34" charset="0"/>
              </a:rPr>
              <a:t>       A </a:t>
            </a:r>
            <a:r>
              <a:rPr lang="en-US" sz="2000" smtClean="0">
                <a:latin typeface="Arial" pitchFamily="34" charset="0"/>
                <a:cs typeface="Arial" pitchFamily="34" charset="0"/>
              </a:rPr>
              <a:t>table may have more than one foreign key, and each foreign key in the child table may refer to a different parent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76200" y="1219200"/>
            <a:ext cx="9296400" cy="5663089"/>
          </a:xfrm>
          <a:prstGeom prst="rect">
            <a:avLst/>
          </a:prstGeom>
        </p:spPr>
        <p:txBody>
          <a:bodyPr wrap="square">
            <a:spAutoFit/>
          </a:bodyPr>
          <a:lstStyle/>
          <a:p>
            <a:r>
              <a:rPr lang="en-US" sz="1400" b="1" smtClean="0">
                <a:solidFill>
                  <a:srgbClr val="0070C0"/>
                </a:solidFill>
              </a:rPr>
              <a:t>Relational Database Management System (RDBMS):</a:t>
            </a:r>
            <a:r>
              <a:rPr lang="en-US" sz="1400" smtClean="0"/>
              <a:t> MySQL is a relational database management system.</a:t>
            </a:r>
          </a:p>
          <a:p>
            <a:endParaRPr lang="en-US" sz="1400" smtClean="0"/>
          </a:p>
          <a:p>
            <a:r>
              <a:rPr lang="en-US" sz="1400" b="1" smtClean="0">
                <a:solidFill>
                  <a:srgbClr val="0070C0"/>
                </a:solidFill>
              </a:rPr>
              <a:t>Easy to use:</a:t>
            </a:r>
            <a:r>
              <a:rPr lang="en-US" sz="1400" smtClean="0"/>
              <a:t> MySQL is easy to use. You have to get only the basic knowledge of SQL. You can build and interact </a:t>
            </a:r>
          </a:p>
          <a:p>
            <a:r>
              <a:rPr lang="en-US" sz="1400" smtClean="0"/>
              <a:t>	    with MySQL with only a few simple SQL statements.</a:t>
            </a:r>
          </a:p>
          <a:p>
            <a:endParaRPr lang="en-US" sz="1400" smtClean="0"/>
          </a:p>
          <a:p>
            <a:r>
              <a:rPr lang="en-US" sz="1400" b="1" smtClean="0">
                <a:solidFill>
                  <a:srgbClr val="0070C0"/>
                </a:solidFill>
              </a:rPr>
              <a:t>Secure:</a:t>
            </a:r>
            <a:r>
              <a:rPr lang="en-US" sz="1400" smtClean="0"/>
              <a:t> MySQL consist of a solid data security layer that protects sensitive data from intruders. Passwords are</a:t>
            </a:r>
          </a:p>
          <a:p>
            <a:r>
              <a:rPr lang="en-US" sz="1400" smtClean="0"/>
              <a:t>              encrypted in MySQL.</a:t>
            </a:r>
          </a:p>
          <a:p>
            <a:endParaRPr lang="en-US" sz="1400" smtClean="0"/>
          </a:p>
          <a:p>
            <a:r>
              <a:rPr lang="en-US" sz="1400" b="1" smtClean="0">
                <a:solidFill>
                  <a:srgbClr val="0070C0"/>
                </a:solidFill>
              </a:rPr>
              <a:t>Client/ Server Architecture:</a:t>
            </a:r>
            <a:r>
              <a:rPr lang="en-US" sz="1400" smtClean="0"/>
              <a:t> MySQL follows a client /server architecture. There is a database server (MySQL) </a:t>
            </a:r>
          </a:p>
          <a:p>
            <a:r>
              <a:rPr lang="en-US" sz="1400" smtClean="0"/>
              <a:t>		           and arbitrarily many clients (application programs), which communicate with the</a:t>
            </a:r>
          </a:p>
          <a:p>
            <a:r>
              <a:rPr lang="en-US" sz="1400" smtClean="0"/>
              <a:t>		           server; that is, they query data, save changes, etc.</a:t>
            </a:r>
          </a:p>
          <a:p>
            <a:r>
              <a:rPr lang="en-US" sz="1400" b="1" smtClean="0">
                <a:solidFill>
                  <a:srgbClr val="0070C0"/>
                </a:solidFill>
              </a:rPr>
              <a:t>Open Source:</a:t>
            </a:r>
            <a:r>
              <a:rPr lang="en-US" sz="1400" smtClean="0"/>
              <a:t> MySQL is free to use and you can download it from MySQL official website.</a:t>
            </a:r>
          </a:p>
          <a:p>
            <a:endParaRPr lang="en-US" sz="1400" b="1" smtClean="0">
              <a:solidFill>
                <a:srgbClr val="0070C0"/>
              </a:solidFill>
            </a:endParaRPr>
          </a:p>
          <a:p>
            <a:r>
              <a:rPr lang="en-US" sz="1400" b="1" smtClean="0">
                <a:solidFill>
                  <a:srgbClr val="0070C0"/>
                </a:solidFill>
              </a:rPr>
              <a:t>Scalable:</a:t>
            </a:r>
            <a:r>
              <a:rPr lang="en-US" sz="1400" smtClean="0">
                <a:solidFill>
                  <a:srgbClr val="0070C0"/>
                </a:solidFill>
              </a:rPr>
              <a:t> </a:t>
            </a:r>
            <a:r>
              <a:rPr lang="en-US" sz="1400" smtClean="0"/>
              <a:t>MySQL can handle almost any amount of data, up to as much as 50 million rows or more. The default </a:t>
            </a:r>
          </a:p>
          <a:p>
            <a:r>
              <a:rPr lang="en-US" sz="1400" smtClean="0"/>
              <a:t>                 file size limit is about 4 GB.</a:t>
            </a:r>
          </a:p>
          <a:p>
            <a:endParaRPr lang="en-US" sz="1400" smtClean="0"/>
          </a:p>
          <a:p>
            <a:r>
              <a:rPr lang="en-US" sz="1400" b="1" smtClean="0">
                <a:solidFill>
                  <a:srgbClr val="0070C0"/>
                </a:solidFill>
              </a:rPr>
              <a:t>Compatibale on many operating systems:</a:t>
            </a:r>
            <a:r>
              <a:rPr lang="en-US" sz="1400" smtClean="0"/>
              <a:t> MySQL is compatible to run on many operating systems</a:t>
            </a:r>
          </a:p>
          <a:p>
            <a:endParaRPr lang="en-US" sz="1400" smtClean="0"/>
          </a:p>
          <a:p>
            <a:r>
              <a:rPr lang="en-US" sz="1400" b="1" smtClean="0">
                <a:solidFill>
                  <a:srgbClr val="0070C0"/>
                </a:solidFill>
              </a:rPr>
              <a:t>Allows Roll-back:</a:t>
            </a:r>
            <a:r>
              <a:rPr lang="en-US" sz="1400" smtClean="0"/>
              <a:t> MySQL allows transactions to be rolled back, commit and crash recovery.</a:t>
            </a:r>
          </a:p>
          <a:p>
            <a:endParaRPr lang="en-US" sz="1400" smtClean="0"/>
          </a:p>
          <a:p>
            <a:r>
              <a:rPr lang="en-US" sz="1400" b="1" smtClean="0">
                <a:solidFill>
                  <a:srgbClr val="0070C0"/>
                </a:solidFill>
              </a:rPr>
              <a:t>High Performance:</a:t>
            </a:r>
            <a:r>
              <a:rPr lang="en-US" sz="1400" smtClean="0">
                <a:solidFill>
                  <a:srgbClr val="0070C0"/>
                </a:solidFill>
              </a:rPr>
              <a:t> </a:t>
            </a:r>
            <a:r>
              <a:rPr lang="en-US" sz="1400" smtClean="0"/>
              <a:t>MySQL is faster, more reliable and cheaper because of its unique storage engine architecture.</a:t>
            </a:r>
          </a:p>
          <a:p>
            <a:endParaRPr lang="en-US" sz="1400" smtClean="0"/>
          </a:p>
          <a:p>
            <a:r>
              <a:rPr lang="en-US" sz="1400" smtClean="0">
                <a:solidFill>
                  <a:srgbClr val="FFFF00"/>
                </a:solidFill>
              </a:rPr>
              <a:t>MySQL was created by a Swedish company, </a:t>
            </a:r>
            <a:r>
              <a:rPr lang="en-US" sz="1400" smtClean="0">
                <a:solidFill>
                  <a:srgbClr val="FFFF00"/>
                </a:solidFill>
                <a:hlinkClick r:id="rId3" tooltip="MySQL AB"/>
              </a:rPr>
              <a:t>MySQL AB</a:t>
            </a:r>
            <a:r>
              <a:rPr lang="en-US" sz="1400" smtClean="0">
                <a:solidFill>
                  <a:srgbClr val="FFFF00"/>
                </a:solidFill>
              </a:rPr>
              <a:t>, founded by </a:t>
            </a:r>
            <a:r>
              <a:rPr lang="en-US" sz="1400" smtClean="0">
                <a:solidFill>
                  <a:srgbClr val="FFFF00"/>
                </a:solidFill>
                <a:hlinkClick r:id="rId4" tooltip="David Axmark"/>
              </a:rPr>
              <a:t>David Axmark</a:t>
            </a:r>
            <a:r>
              <a:rPr lang="en-US" sz="1400" smtClean="0">
                <a:solidFill>
                  <a:srgbClr val="FFFF00"/>
                </a:solidFill>
              </a:rPr>
              <a:t>, Allan Larsson and </a:t>
            </a:r>
            <a:r>
              <a:rPr lang="en-US" sz="1400" smtClean="0">
                <a:solidFill>
                  <a:srgbClr val="FFFF00"/>
                </a:solidFill>
                <a:hlinkClick r:id="rId5" tooltip="Michael (Monty) Widenius"/>
              </a:rPr>
              <a:t>Michael "Monty" Widenius</a:t>
            </a:r>
            <a:r>
              <a:rPr lang="en-US" sz="1400" smtClean="0">
                <a:solidFill>
                  <a:srgbClr val="FFFF00"/>
                </a:solidFill>
              </a:rPr>
              <a:t>. Original development of MySQL by Widenius and Axmark began in 1994. The first version of MySQL appeared on 23 May 1995.</a:t>
            </a:r>
          </a:p>
        </p:txBody>
      </p:sp>
      <p:sp>
        <p:nvSpPr>
          <p:cNvPr id="6" name="TextBox 5"/>
          <p:cNvSpPr txBox="1"/>
          <p:nvPr/>
        </p:nvSpPr>
        <p:spPr>
          <a:xfrm>
            <a:off x="152400" y="533400"/>
            <a:ext cx="3388300"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Introduction :</a:t>
            </a:r>
            <a:endParaRPr lang="en-US" sz="2400" b="1">
              <a:solidFill>
                <a:srgbClr val="FFCC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2559" y="259080"/>
            <a:ext cx="762000" cy="762000"/>
          </a:xfrm>
          <a:prstGeom prst="rect">
            <a:avLst/>
          </a:prstGeom>
        </p:spPr>
      </p:pic>
      <p:sp>
        <p:nvSpPr>
          <p:cNvPr id="8" name="Rectangle 7"/>
          <p:cNvSpPr/>
          <p:nvPr/>
        </p:nvSpPr>
        <p:spPr>
          <a:xfrm>
            <a:off x="6089959" y="645789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2559" y="1021080"/>
            <a:ext cx="5480218"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Primary Key &amp; Foreign Key:</a:t>
            </a:r>
            <a:endParaRPr lang="en-US" sz="2400" b="1">
              <a:solidFill>
                <a:srgbClr val="FFCC00"/>
              </a:solidFill>
              <a:latin typeface="Arial" pitchFamily="34" charset="0"/>
              <a:cs typeface="Arial" pitchFamily="34" charset="0"/>
            </a:endParaRPr>
          </a:p>
        </p:txBody>
      </p:sp>
      <p:graphicFrame>
        <p:nvGraphicFramePr>
          <p:cNvPr id="6" name="Table 5"/>
          <p:cNvGraphicFramePr>
            <a:graphicFrameLocks noGrp="1"/>
          </p:cNvGraphicFramePr>
          <p:nvPr/>
        </p:nvGraphicFramePr>
        <p:xfrm>
          <a:off x="685800" y="1905000"/>
          <a:ext cx="6096000" cy="2194560"/>
        </p:xfrm>
        <a:graphic>
          <a:graphicData uri="http://schemas.openxmlformats.org/drawingml/2006/table">
            <a:tbl>
              <a:tblPr>
                <a:tableStyleId>{3C2FFA5D-87B4-456A-9821-1D502468CF0F}</a:tableStyleId>
              </a:tblPr>
              <a:tblGrid>
                <a:gridCol w="2032000"/>
                <a:gridCol w="2032000"/>
                <a:gridCol w="2032000"/>
              </a:tblGrid>
              <a:tr h="335280">
                <a:tc>
                  <a:txBody>
                    <a:bodyPr/>
                    <a:lstStyle/>
                    <a:p>
                      <a:pPr algn="ctr"/>
                      <a:r>
                        <a:rPr lang="en-US" b="1" smtClean="0"/>
                        <a:t>Student_id </a:t>
                      </a:r>
                      <a:r>
                        <a:rPr lang="en-US" b="1" smtClean="0">
                          <a:solidFill>
                            <a:srgbClr val="FF0000"/>
                          </a:solidFill>
                        </a:rPr>
                        <a:t>(PK)</a:t>
                      </a:r>
                      <a:endParaRPr lang="en-US" b="1">
                        <a:solidFill>
                          <a:srgbClr val="FF0000"/>
                        </a:solidFill>
                      </a:endParaRPr>
                    </a:p>
                  </a:txBody>
                  <a:tcPr anchor="ctr"/>
                </a:tc>
                <a:tc>
                  <a:txBody>
                    <a:bodyPr/>
                    <a:lstStyle/>
                    <a:p>
                      <a:pPr algn="ctr"/>
                      <a:r>
                        <a:rPr lang="en-US" b="1" smtClean="0"/>
                        <a:t>Student_name</a:t>
                      </a:r>
                      <a:endParaRPr lang="en-US" b="1"/>
                    </a:p>
                  </a:txBody>
                  <a:tcPr anchor="ctr"/>
                </a:tc>
                <a:tc>
                  <a:txBody>
                    <a:bodyPr/>
                    <a:lstStyle/>
                    <a:p>
                      <a:pPr algn="ctr"/>
                      <a:r>
                        <a:rPr lang="en-US" b="1" smtClean="0"/>
                        <a:t>Branch</a:t>
                      </a:r>
                      <a:endParaRPr lang="en-US" b="1"/>
                    </a:p>
                  </a:txBody>
                  <a:tcPr anchor="ctr"/>
                </a:tc>
              </a:tr>
              <a:tr h="0">
                <a:tc>
                  <a:txBody>
                    <a:bodyPr/>
                    <a:lstStyle/>
                    <a:p>
                      <a:pPr algn="ctr"/>
                      <a:r>
                        <a:rPr lang="en-US"/>
                        <a:t>1</a:t>
                      </a:r>
                    </a:p>
                  </a:txBody>
                  <a:tcPr anchor="ctr"/>
                </a:tc>
                <a:tc>
                  <a:txBody>
                    <a:bodyPr/>
                    <a:lstStyle/>
                    <a:p>
                      <a:pPr algn="ctr"/>
                      <a:r>
                        <a:rPr lang="en-US"/>
                        <a:t>sriram</a:t>
                      </a:r>
                    </a:p>
                  </a:txBody>
                  <a:tcPr anchor="ctr"/>
                </a:tc>
                <a:tc>
                  <a:txBody>
                    <a:bodyPr/>
                    <a:lstStyle/>
                    <a:p>
                      <a:pPr algn="ctr"/>
                      <a:r>
                        <a:rPr lang="en-US"/>
                        <a:t>cse</a:t>
                      </a:r>
                    </a:p>
                  </a:txBody>
                  <a:tcPr anchor="ctr"/>
                </a:tc>
              </a:tr>
              <a:tr h="0">
                <a:tc>
                  <a:txBody>
                    <a:bodyPr/>
                    <a:lstStyle/>
                    <a:p>
                      <a:pPr algn="ctr"/>
                      <a:r>
                        <a:rPr lang="en-US"/>
                        <a:t>2</a:t>
                      </a:r>
                    </a:p>
                  </a:txBody>
                  <a:tcPr anchor="ctr"/>
                </a:tc>
                <a:tc>
                  <a:txBody>
                    <a:bodyPr/>
                    <a:lstStyle/>
                    <a:p>
                      <a:pPr algn="ctr"/>
                      <a:r>
                        <a:rPr lang="en-US"/>
                        <a:t>siva</a:t>
                      </a:r>
                    </a:p>
                  </a:txBody>
                  <a:tcPr anchor="ctr"/>
                </a:tc>
                <a:tc>
                  <a:txBody>
                    <a:bodyPr/>
                    <a:lstStyle/>
                    <a:p>
                      <a:pPr algn="ctr"/>
                      <a:r>
                        <a:rPr lang="en-US"/>
                        <a:t>ece</a:t>
                      </a:r>
                    </a:p>
                  </a:txBody>
                  <a:tcPr anchor="ctr"/>
                </a:tc>
              </a:tr>
              <a:tr h="0">
                <a:tc>
                  <a:txBody>
                    <a:bodyPr/>
                    <a:lstStyle/>
                    <a:p>
                      <a:pPr algn="ctr"/>
                      <a:r>
                        <a:rPr lang="en-US"/>
                        <a:t>3</a:t>
                      </a:r>
                    </a:p>
                  </a:txBody>
                  <a:tcPr anchor="ctr"/>
                </a:tc>
                <a:tc>
                  <a:txBody>
                    <a:bodyPr/>
                    <a:lstStyle/>
                    <a:p>
                      <a:pPr algn="ctr"/>
                      <a:r>
                        <a:rPr lang="en-US"/>
                        <a:t>virat</a:t>
                      </a:r>
                    </a:p>
                  </a:txBody>
                  <a:tcPr anchor="ctr"/>
                </a:tc>
                <a:tc>
                  <a:txBody>
                    <a:bodyPr/>
                    <a:lstStyle/>
                    <a:p>
                      <a:pPr algn="ctr"/>
                      <a:r>
                        <a:rPr lang="en-US"/>
                        <a:t>eee</a:t>
                      </a:r>
                    </a:p>
                  </a:txBody>
                  <a:tcPr anchor="ctr"/>
                </a:tc>
              </a:tr>
              <a:tr h="0">
                <a:tc>
                  <a:txBody>
                    <a:bodyPr/>
                    <a:lstStyle/>
                    <a:p>
                      <a:pPr algn="ctr"/>
                      <a:r>
                        <a:rPr lang="en-US"/>
                        <a:t>4</a:t>
                      </a:r>
                    </a:p>
                  </a:txBody>
                  <a:tcPr anchor="ctr"/>
                </a:tc>
                <a:tc>
                  <a:txBody>
                    <a:bodyPr/>
                    <a:lstStyle/>
                    <a:p>
                      <a:pPr algn="ctr"/>
                      <a:r>
                        <a:rPr lang="en-US"/>
                        <a:t>chandra</a:t>
                      </a:r>
                    </a:p>
                  </a:txBody>
                  <a:tcPr anchor="ctr"/>
                </a:tc>
                <a:tc>
                  <a:txBody>
                    <a:bodyPr/>
                    <a:lstStyle/>
                    <a:p>
                      <a:pPr algn="ctr"/>
                      <a:r>
                        <a:rPr lang="en-US"/>
                        <a:t>cse</a:t>
                      </a:r>
                    </a:p>
                  </a:txBody>
                  <a:tcPr anchor="ctr"/>
                </a:tc>
              </a:tr>
              <a:tr h="0">
                <a:tc>
                  <a:txBody>
                    <a:bodyPr/>
                    <a:lstStyle/>
                    <a:p>
                      <a:pPr algn="ctr"/>
                      <a:r>
                        <a:rPr lang="en-US"/>
                        <a:t>5</a:t>
                      </a:r>
                    </a:p>
                  </a:txBody>
                  <a:tcPr anchor="ctr"/>
                </a:tc>
                <a:tc>
                  <a:txBody>
                    <a:bodyPr/>
                    <a:lstStyle/>
                    <a:p>
                      <a:pPr algn="ctr"/>
                      <a:r>
                        <a:rPr lang="en-US"/>
                        <a:t>raghava</a:t>
                      </a:r>
                    </a:p>
                  </a:txBody>
                  <a:tcPr anchor="ctr"/>
                </a:tc>
                <a:tc>
                  <a:txBody>
                    <a:bodyPr/>
                    <a:lstStyle/>
                    <a:p>
                      <a:pPr algn="ctr"/>
                      <a:r>
                        <a:rPr lang="en-US"/>
                        <a:t>ece</a:t>
                      </a:r>
                    </a:p>
                  </a:txBody>
                  <a:tcPr anchor="ctr"/>
                </a:tc>
              </a:tr>
            </a:tbl>
          </a:graphicData>
        </a:graphic>
      </p:graphicFrame>
      <p:graphicFrame>
        <p:nvGraphicFramePr>
          <p:cNvPr id="11" name="Table 10"/>
          <p:cNvGraphicFramePr>
            <a:graphicFrameLocks noGrp="1"/>
          </p:cNvGraphicFramePr>
          <p:nvPr/>
        </p:nvGraphicFramePr>
        <p:xfrm>
          <a:off x="685800" y="4800600"/>
          <a:ext cx="6096000" cy="1463040"/>
        </p:xfrm>
        <a:graphic>
          <a:graphicData uri="http://schemas.openxmlformats.org/drawingml/2006/table">
            <a:tbl>
              <a:tblPr>
                <a:tableStyleId>{69C7853C-536D-4A76-A0AE-DD22124D55A5}</a:tableStyleId>
              </a:tblPr>
              <a:tblGrid>
                <a:gridCol w="2032000"/>
                <a:gridCol w="2032000"/>
                <a:gridCol w="2032000"/>
              </a:tblGrid>
              <a:tr h="0">
                <a:tc>
                  <a:txBody>
                    <a:bodyPr/>
                    <a:lstStyle/>
                    <a:p>
                      <a:pPr algn="ctr"/>
                      <a:r>
                        <a:rPr lang="en-US" b="1" smtClean="0"/>
                        <a:t>Book_id</a:t>
                      </a:r>
                      <a:endParaRPr lang="en-US" b="1"/>
                    </a:p>
                  </a:txBody>
                  <a:tcPr anchor="ctr"/>
                </a:tc>
                <a:tc>
                  <a:txBody>
                    <a:bodyPr/>
                    <a:lstStyle/>
                    <a:p>
                      <a:pPr algn="ctr"/>
                      <a:r>
                        <a:rPr lang="en-US" b="1" smtClean="0"/>
                        <a:t>Book_name</a:t>
                      </a:r>
                      <a:endParaRPr lang="en-US" b="1"/>
                    </a:p>
                  </a:txBody>
                  <a:tcPr anchor="ctr"/>
                </a:tc>
                <a:tc>
                  <a:txBody>
                    <a:bodyPr/>
                    <a:lstStyle/>
                    <a:p>
                      <a:pPr algn="ctr"/>
                      <a:r>
                        <a:rPr lang="en-US" b="1" smtClean="0"/>
                        <a:t>Student_id </a:t>
                      </a:r>
                      <a:r>
                        <a:rPr lang="en-US" b="1" smtClean="0">
                          <a:solidFill>
                            <a:srgbClr val="FF0000"/>
                          </a:solidFill>
                        </a:rPr>
                        <a:t>(FK)</a:t>
                      </a:r>
                      <a:endParaRPr lang="en-US" b="1">
                        <a:solidFill>
                          <a:srgbClr val="FF0000"/>
                        </a:solidFill>
                      </a:endParaRPr>
                    </a:p>
                  </a:txBody>
                  <a:tcPr anchor="ctr"/>
                </a:tc>
              </a:tr>
              <a:tr h="320040">
                <a:tc>
                  <a:txBody>
                    <a:bodyPr/>
                    <a:lstStyle/>
                    <a:p>
                      <a:pPr algn="ctr"/>
                      <a:r>
                        <a:rPr lang="en-US"/>
                        <a:t>10</a:t>
                      </a:r>
                    </a:p>
                  </a:txBody>
                  <a:tcPr anchor="ctr"/>
                </a:tc>
                <a:tc>
                  <a:txBody>
                    <a:bodyPr/>
                    <a:lstStyle/>
                    <a:p>
                      <a:pPr algn="ctr"/>
                      <a:r>
                        <a:rPr lang="en-US"/>
                        <a:t>edc</a:t>
                      </a:r>
                    </a:p>
                  </a:txBody>
                  <a:tcPr anchor="ctr"/>
                </a:tc>
                <a:tc>
                  <a:txBody>
                    <a:bodyPr/>
                    <a:lstStyle/>
                    <a:p>
                      <a:pPr algn="ctr"/>
                      <a:r>
                        <a:rPr lang="en-US"/>
                        <a:t>2</a:t>
                      </a:r>
                    </a:p>
                  </a:txBody>
                  <a:tcPr anchor="ctr"/>
                </a:tc>
              </a:tr>
              <a:tr h="0">
                <a:tc>
                  <a:txBody>
                    <a:bodyPr/>
                    <a:lstStyle/>
                    <a:p>
                      <a:pPr algn="ctr"/>
                      <a:r>
                        <a:rPr lang="en-US"/>
                        <a:t>11</a:t>
                      </a:r>
                    </a:p>
                  </a:txBody>
                  <a:tcPr anchor="ctr"/>
                </a:tc>
                <a:tc>
                  <a:txBody>
                    <a:bodyPr/>
                    <a:lstStyle/>
                    <a:p>
                      <a:pPr algn="ctr"/>
                      <a:r>
                        <a:rPr lang="en-US"/>
                        <a:t>mcs</a:t>
                      </a:r>
                    </a:p>
                  </a:txBody>
                  <a:tcPr anchor="ctr"/>
                </a:tc>
                <a:tc>
                  <a:txBody>
                    <a:bodyPr/>
                    <a:lstStyle/>
                    <a:p>
                      <a:pPr algn="ctr"/>
                      <a:r>
                        <a:rPr lang="en-US"/>
                        <a:t>5</a:t>
                      </a:r>
                    </a:p>
                  </a:txBody>
                  <a:tcPr anchor="ctr"/>
                </a:tc>
              </a:tr>
              <a:tr h="0">
                <a:tc>
                  <a:txBody>
                    <a:bodyPr/>
                    <a:lstStyle/>
                    <a:p>
                      <a:pPr algn="ctr"/>
                      <a:r>
                        <a:rPr lang="en-US"/>
                        <a:t>12</a:t>
                      </a:r>
                    </a:p>
                  </a:txBody>
                  <a:tcPr anchor="ctr"/>
                </a:tc>
                <a:tc>
                  <a:txBody>
                    <a:bodyPr/>
                    <a:lstStyle/>
                    <a:p>
                      <a:pPr algn="ctr"/>
                      <a:r>
                        <a:rPr lang="en-US"/>
                        <a:t>co&amp;os</a:t>
                      </a:r>
                    </a:p>
                  </a:txBody>
                  <a:tcPr anchor="ctr"/>
                </a:tc>
                <a:tc>
                  <a:txBody>
                    <a:bodyPr/>
                    <a:lstStyle/>
                    <a:p>
                      <a:pPr algn="ctr"/>
                      <a:r>
                        <a:rPr lang="en-US"/>
                        <a:t>4</a:t>
                      </a:r>
                    </a:p>
                  </a:txBody>
                  <a:tcPr anchor="ctr"/>
                </a:tc>
              </a:tr>
            </a:tbl>
          </a:graphicData>
        </a:graphic>
      </p:graphicFrame>
      <p:sp>
        <p:nvSpPr>
          <p:cNvPr id="13" name="TextBox 12"/>
          <p:cNvSpPr txBox="1"/>
          <p:nvPr/>
        </p:nvSpPr>
        <p:spPr>
          <a:xfrm>
            <a:off x="2667000" y="1524000"/>
            <a:ext cx="3771097" cy="369332"/>
          </a:xfrm>
          <a:prstGeom prst="rect">
            <a:avLst/>
          </a:prstGeom>
          <a:noFill/>
        </p:spPr>
        <p:txBody>
          <a:bodyPr wrap="none" rtlCol="0">
            <a:spAutoFit/>
          </a:bodyPr>
          <a:lstStyle/>
          <a:p>
            <a:r>
              <a:rPr lang="en-US" b="1" smtClean="0">
                <a:solidFill>
                  <a:srgbClr val="0070C0"/>
                </a:solidFill>
              </a:rPr>
              <a:t>STUDENTS TABLE (parent table)</a:t>
            </a:r>
            <a:endParaRPr lang="en-US" b="1">
              <a:solidFill>
                <a:srgbClr val="0070C0"/>
              </a:solidFill>
            </a:endParaRPr>
          </a:p>
        </p:txBody>
      </p:sp>
      <p:sp>
        <p:nvSpPr>
          <p:cNvPr id="14" name="TextBox 13"/>
          <p:cNvSpPr txBox="1"/>
          <p:nvPr/>
        </p:nvSpPr>
        <p:spPr>
          <a:xfrm>
            <a:off x="2743200" y="4419600"/>
            <a:ext cx="3373616" cy="369332"/>
          </a:xfrm>
          <a:prstGeom prst="rect">
            <a:avLst/>
          </a:prstGeom>
          <a:noFill/>
        </p:spPr>
        <p:txBody>
          <a:bodyPr wrap="none" rtlCol="0">
            <a:spAutoFit/>
          </a:bodyPr>
          <a:lstStyle/>
          <a:p>
            <a:r>
              <a:rPr lang="en-US" b="1" smtClean="0">
                <a:solidFill>
                  <a:srgbClr val="0070C0"/>
                </a:solidFill>
              </a:rPr>
              <a:t>LIBRARY TABLE (child table)</a:t>
            </a:r>
            <a:endParaRPr lang="en-US" b="1">
              <a:solidFill>
                <a:srgbClr val="0070C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381000"/>
            <a:ext cx="317952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Table Joins:</a:t>
            </a:r>
            <a:endParaRPr lang="en-US" sz="2400" b="1">
              <a:solidFill>
                <a:srgbClr val="FFCC00"/>
              </a:solidFill>
              <a:latin typeface="Arial" pitchFamily="34" charset="0"/>
              <a:cs typeface="Arial" pitchFamily="34" charset="0"/>
            </a:endParaRPr>
          </a:p>
        </p:txBody>
      </p:sp>
      <p:sp>
        <p:nvSpPr>
          <p:cNvPr id="6" name="Rectangle 5"/>
          <p:cNvSpPr/>
          <p:nvPr/>
        </p:nvSpPr>
        <p:spPr>
          <a:xfrm>
            <a:off x="457200" y="1295400"/>
            <a:ext cx="8458200" cy="3139321"/>
          </a:xfrm>
          <a:prstGeom prst="rect">
            <a:avLst/>
          </a:prstGeom>
        </p:spPr>
        <p:txBody>
          <a:bodyPr wrap="square">
            <a:spAutoFit/>
          </a:bodyPr>
          <a:lstStyle/>
          <a:p>
            <a:r>
              <a:rPr lang="en-US" smtClean="0"/>
              <a:t>	MySQL </a:t>
            </a:r>
            <a:r>
              <a:rPr lang="en-US" smtClean="0"/>
              <a:t>JOINS are used with SELECT statement. It is used to retrieve data from multiple tables. It is performed whenever you need to fetch records from two or more </a:t>
            </a:r>
            <a:r>
              <a:rPr lang="en-US" smtClean="0"/>
              <a:t>tables</a:t>
            </a:r>
            <a:r>
              <a:rPr lang="en-US" smtClean="0"/>
              <a:t>.</a:t>
            </a:r>
          </a:p>
          <a:p>
            <a:endParaRPr lang="en-US" smtClean="0"/>
          </a:p>
          <a:p>
            <a:r>
              <a:rPr lang="en-US" smtClean="0"/>
              <a:t>There are three types of MySQL </a:t>
            </a:r>
            <a:r>
              <a:rPr lang="en-US" smtClean="0"/>
              <a:t>joins</a:t>
            </a:r>
            <a:r>
              <a:rPr lang="en-US" smtClean="0"/>
              <a:t>:</a:t>
            </a:r>
          </a:p>
          <a:p>
            <a:endParaRPr lang="en-US" smtClean="0"/>
          </a:p>
          <a:p>
            <a:r>
              <a:rPr lang="en-US" smtClean="0">
                <a:solidFill>
                  <a:srgbClr val="0070C0"/>
                </a:solidFill>
              </a:rPr>
              <a:t>1. MySQL </a:t>
            </a:r>
            <a:r>
              <a:rPr lang="en-US" smtClean="0">
                <a:solidFill>
                  <a:srgbClr val="0070C0"/>
                </a:solidFill>
              </a:rPr>
              <a:t>INNER </a:t>
            </a:r>
            <a:r>
              <a:rPr lang="en-US" smtClean="0">
                <a:solidFill>
                  <a:srgbClr val="0070C0"/>
                </a:solidFill>
              </a:rPr>
              <a:t>JOIN </a:t>
            </a:r>
            <a:r>
              <a:rPr lang="en-US" smtClean="0"/>
              <a:t>(</a:t>
            </a:r>
            <a:r>
              <a:rPr lang="en-US" smtClean="0"/>
              <a:t>also called as </a:t>
            </a:r>
            <a:r>
              <a:rPr lang="en-US" smtClean="0"/>
              <a:t>simple </a:t>
            </a:r>
            <a:r>
              <a:rPr lang="en-US" smtClean="0"/>
              <a:t>join</a:t>
            </a:r>
            <a:r>
              <a:rPr lang="en-US" smtClean="0"/>
              <a:t>)</a:t>
            </a:r>
          </a:p>
          <a:p>
            <a:endParaRPr lang="en-US" smtClean="0"/>
          </a:p>
          <a:p>
            <a:r>
              <a:rPr lang="en-US" smtClean="0">
                <a:solidFill>
                  <a:srgbClr val="0070C0"/>
                </a:solidFill>
              </a:rPr>
              <a:t>2. MySQL </a:t>
            </a:r>
            <a:r>
              <a:rPr lang="en-US" smtClean="0">
                <a:solidFill>
                  <a:srgbClr val="0070C0"/>
                </a:solidFill>
              </a:rPr>
              <a:t>LEFT OUTER </a:t>
            </a:r>
            <a:r>
              <a:rPr lang="en-US" smtClean="0">
                <a:solidFill>
                  <a:srgbClr val="0070C0"/>
                </a:solidFill>
              </a:rPr>
              <a:t>JOIN </a:t>
            </a:r>
            <a:r>
              <a:rPr lang="en-US" smtClean="0"/>
              <a:t>(also called as </a:t>
            </a:r>
            <a:r>
              <a:rPr lang="en-US" smtClean="0"/>
              <a:t>LEFT </a:t>
            </a:r>
            <a:r>
              <a:rPr lang="en-US" smtClean="0"/>
              <a:t>JOIN</a:t>
            </a:r>
            <a:r>
              <a:rPr lang="en-US" smtClean="0"/>
              <a:t>)</a:t>
            </a:r>
          </a:p>
          <a:p>
            <a:endParaRPr lang="en-US" smtClean="0"/>
          </a:p>
          <a:p>
            <a:r>
              <a:rPr lang="en-US" smtClean="0">
                <a:solidFill>
                  <a:srgbClr val="0070C0"/>
                </a:solidFill>
              </a:rPr>
              <a:t>3. MySQL </a:t>
            </a:r>
            <a:r>
              <a:rPr lang="en-US" smtClean="0">
                <a:solidFill>
                  <a:srgbClr val="0070C0"/>
                </a:solidFill>
              </a:rPr>
              <a:t>RIGHT OUTER </a:t>
            </a:r>
            <a:r>
              <a:rPr lang="en-US" smtClean="0">
                <a:solidFill>
                  <a:srgbClr val="0070C0"/>
                </a:solidFill>
              </a:rPr>
              <a:t>JOIN </a:t>
            </a:r>
            <a:r>
              <a:rPr lang="en-US" smtClean="0"/>
              <a:t>(</a:t>
            </a:r>
            <a:r>
              <a:rPr lang="en-US" smtClean="0"/>
              <a:t>also called as </a:t>
            </a:r>
            <a:r>
              <a:rPr lang="en-US" smtClean="0"/>
              <a:t>RIGHT </a:t>
            </a:r>
            <a:r>
              <a:rPr lang="en-US" smtClean="0"/>
              <a:t>JOIN)</a:t>
            </a:r>
            <a:endParaRPr lang="en-US"/>
          </a:p>
        </p:txBody>
      </p:sp>
      <p:pic>
        <p:nvPicPr>
          <p:cNvPr id="5122" name="Picture 2" descr="mysql join 1"/>
          <p:cNvPicPr>
            <a:picLocks noChangeAspect="1" noChangeArrowheads="1"/>
          </p:cNvPicPr>
          <p:nvPr/>
        </p:nvPicPr>
        <p:blipFill>
          <a:blip r:embed="rId3" cstate="print"/>
          <a:srcRect/>
          <a:stretch>
            <a:fillRect/>
          </a:stretch>
        </p:blipFill>
        <p:spPr bwMode="auto">
          <a:xfrm>
            <a:off x="457200" y="4648200"/>
            <a:ext cx="2438400" cy="1476375"/>
          </a:xfrm>
          <a:prstGeom prst="rect">
            <a:avLst/>
          </a:prstGeom>
          <a:noFill/>
        </p:spPr>
      </p:pic>
      <p:pic>
        <p:nvPicPr>
          <p:cNvPr id="5124" name="Picture 4" descr="mysql join 4"/>
          <p:cNvPicPr>
            <a:picLocks noChangeAspect="1" noChangeArrowheads="1"/>
          </p:cNvPicPr>
          <p:nvPr/>
        </p:nvPicPr>
        <p:blipFill>
          <a:blip r:embed="rId4" cstate="print"/>
          <a:srcRect/>
          <a:stretch>
            <a:fillRect/>
          </a:stretch>
        </p:blipFill>
        <p:spPr bwMode="auto">
          <a:xfrm>
            <a:off x="3505200" y="4648200"/>
            <a:ext cx="2438400" cy="1476375"/>
          </a:xfrm>
          <a:prstGeom prst="rect">
            <a:avLst/>
          </a:prstGeom>
          <a:noFill/>
        </p:spPr>
      </p:pic>
      <p:pic>
        <p:nvPicPr>
          <p:cNvPr id="5126" name="Picture 6" descr="mysql join 7"/>
          <p:cNvPicPr>
            <a:picLocks noChangeAspect="1" noChangeArrowheads="1"/>
          </p:cNvPicPr>
          <p:nvPr/>
        </p:nvPicPr>
        <p:blipFill>
          <a:blip r:embed="rId5" cstate="print"/>
          <a:srcRect/>
          <a:stretch>
            <a:fillRect/>
          </a:stretch>
        </p:blipFill>
        <p:spPr bwMode="auto">
          <a:xfrm>
            <a:off x="6477000" y="4648200"/>
            <a:ext cx="2438400" cy="1476375"/>
          </a:xfrm>
          <a:prstGeom prst="rect">
            <a:avLst/>
          </a:prstGeom>
          <a:noFill/>
        </p:spPr>
      </p:pic>
      <p:sp>
        <p:nvSpPr>
          <p:cNvPr id="9" name="Rectangle 8"/>
          <p:cNvSpPr/>
          <p:nvPr/>
        </p:nvSpPr>
        <p:spPr>
          <a:xfrm>
            <a:off x="838200" y="6248400"/>
            <a:ext cx="1556836" cy="369332"/>
          </a:xfrm>
          <a:prstGeom prst="rect">
            <a:avLst/>
          </a:prstGeom>
        </p:spPr>
        <p:txBody>
          <a:bodyPr wrap="none">
            <a:spAutoFit/>
          </a:bodyPr>
          <a:lstStyle/>
          <a:p>
            <a:r>
              <a:rPr lang="en-US" b="1" smtClean="0">
                <a:solidFill>
                  <a:srgbClr val="0070C0"/>
                </a:solidFill>
              </a:rPr>
              <a:t>INNER JOIN </a:t>
            </a:r>
            <a:endParaRPr lang="en-US" b="1"/>
          </a:p>
        </p:txBody>
      </p:sp>
      <p:sp>
        <p:nvSpPr>
          <p:cNvPr id="10" name="Rectangle 9"/>
          <p:cNvSpPr/>
          <p:nvPr/>
        </p:nvSpPr>
        <p:spPr>
          <a:xfrm>
            <a:off x="3962400" y="6248400"/>
            <a:ext cx="1428596" cy="369332"/>
          </a:xfrm>
          <a:prstGeom prst="rect">
            <a:avLst/>
          </a:prstGeom>
        </p:spPr>
        <p:txBody>
          <a:bodyPr wrap="none">
            <a:spAutoFit/>
          </a:bodyPr>
          <a:lstStyle/>
          <a:p>
            <a:r>
              <a:rPr lang="en-US" b="1" smtClean="0">
                <a:solidFill>
                  <a:srgbClr val="0070C0"/>
                </a:solidFill>
              </a:rPr>
              <a:t>LEFT </a:t>
            </a:r>
            <a:r>
              <a:rPr lang="en-US" b="1" smtClean="0">
                <a:solidFill>
                  <a:srgbClr val="0070C0"/>
                </a:solidFill>
              </a:rPr>
              <a:t>JOIN </a:t>
            </a:r>
            <a:endParaRPr lang="en-US" b="1"/>
          </a:p>
        </p:txBody>
      </p:sp>
      <p:sp>
        <p:nvSpPr>
          <p:cNvPr id="11" name="Rectangle 10"/>
          <p:cNvSpPr/>
          <p:nvPr/>
        </p:nvSpPr>
        <p:spPr>
          <a:xfrm>
            <a:off x="7010400" y="6248400"/>
            <a:ext cx="1569660" cy="369332"/>
          </a:xfrm>
          <a:prstGeom prst="rect">
            <a:avLst/>
          </a:prstGeom>
        </p:spPr>
        <p:txBody>
          <a:bodyPr wrap="none">
            <a:spAutoFit/>
          </a:bodyPr>
          <a:lstStyle/>
          <a:p>
            <a:r>
              <a:rPr lang="en-US" b="1" smtClean="0">
                <a:solidFill>
                  <a:srgbClr val="0070C0"/>
                </a:solidFill>
              </a:rPr>
              <a:t>RIGHT </a:t>
            </a:r>
            <a:r>
              <a:rPr lang="en-US" b="1" smtClean="0">
                <a:solidFill>
                  <a:srgbClr val="0070C0"/>
                </a:solidFill>
              </a:rPr>
              <a:t>JOIN </a:t>
            </a:r>
            <a:endParaRPr lang="en-US"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381000"/>
            <a:ext cx="327288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INNER JOIN:</a:t>
            </a:r>
            <a:endParaRPr lang="en-US" sz="2400" b="1">
              <a:solidFill>
                <a:srgbClr val="FFCC00"/>
              </a:solidFill>
              <a:latin typeface="Arial" pitchFamily="34" charset="0"/>
              <a:cs typeface="Arial" pitchFamily="34" charset="0"/>
            </a:endParaRPr>
          </a:p>
        </p:txBody>
      </p:sp>
      <p:sp>
        <p:nvSpPr>
          <p:cNvPr id="6" name="Rectangle 5"/>
          <p:cNvSpPr/>
          <p:nvPr/>
        </p:nvSpPr>
        <p:spPr>
          <a:xfrm>
            <a:off x="609600" y="1219200"/>
            <a:ext cx="8001000" cy="646331"/>
          </a:xfrm>
          <a:prstGeom prst="rect">
            <a:avLst/>
          </a:prstGeom>
        </p:spPr>
        <p:txBody>
          <a:bodyPr wrap="square">
            <a:spAutoFit/>
          </a:bodyPr>
          <a:lstStyle/>
          <a:p>
            <a:r>
              <a:rPr lang="en-US" smtClean="0"/>
              <a:t>	The </a:t>
            </a:r>
            <a:r>
              <a:rPr lang="en-US" smtClean="0"/>
              <a:t>MySQL INNER JOIN is used to return all rows from multiple tables where the join condition is satisfied. It is the most common type of join.</a:t>
            </a:r>
            <a:endParaRPr lang="en-US"/>
          </a:p>
        </p:txBody>
      </p:sp>
      <p:sp>
        <p:nvSpPr>
          <p:cNvPr id="7" name="Rectangle 6"/>
          <p:cNvSpPr/>
          <p:nvPr/>
        </p:nvSpPr>
        <p:spPr>
          <a:xfrm>
            <a:off x="609600" y="23622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SELECT</a:t>
            </a:r>
            <a:r>
              <a:rPr lang="en-US" smtClean="0"/>
              <a:t> columns  </a:t>
            </a:r>
          </a:p>
          <a:p>
            <a:r>
              <a:rPr lang="en-US" b="1" smtClean="0"/>
              <a:t>FROM</a:t>
            </a:r>
            <a:r>
              <a:rPr lang="en-US" smtClean="0"/>
              <a:t> table1   </a:t>
            </a:r>
          </a:p>
          <a:p>
            <a:r>
              <a:rPr lang="en-US" b="1" smtClean="0"/>
              <a:t>INNER</a:t>
            </a:r>
            <a:r>
              <a:rPr lang="en-US" smtClean="0"/>
              <a:t> </a:t>
            </a:r>
            <a:r>
              <a:rPr lang="en-US" b="1" smtClean="0"/>
              <a:t>JOIN</a:t>
            </a:r>
            <a:r>
              <a:rPr lang="en-US" smtClean="0"/>
              <a:t> table2  </a:t>
            </a:r>
          </a:p>
          <a:p>
            <a:r>
              <a:rPr lang="en-US" b="1" smtClean="0"/>
              <a:t>ON</a:t>
            </a:r>
            <a:r>
              <a:rPr lang="en-US" smtClean="0"/>
              <a:t> table1.</a:t>
            </a:r>
            <a:r>
              <a:rPr lang="en-US" b="1" smtClean="0"/>
              <a:t>column</a:t>
            </a:r>
            <a:r>
              <a:rPr lang="en-US" smtClean="0"/>
              <a:t> = table2.</a:t>
            </a:r>
            <a:r>
              <a:rPr lang="en-US" b="1" smtClean="0"/>
              <a:t>column</a:t>
            </a:r>
            <a:r>
              <a:rPr lang="en-US" smtClean="0"/>
              <a:t>;  </a:t>
            </a:r>
            <a:endParaRPr lang="en-US"/>
          </a:p>
        </p:txBody>
      </p:sp>
      <p:sp>
        <p:nvSpPr>
          <p:cNvPr id="9" name="Rectangle 8"/>
          <p:cNvSpPr/>
          <p:nvPr/>
        </p:nvSpPr>
        <p:spPr>
          <a:xfrm>
            <a:off x="381000" y="4267201"/>
            <a:ext cx="86106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INNER JOIN</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b="1" smtClean="0"/>
              <a:t>SELECT</a:t>
            </a:r>
            <a:r>
              <a:rPr lang="en-US" smtClean="0"/>
              <a:t> </a:t>
            </a:r>
            <a:r>
              <a:rPr lang="en-US" smtClean="0"/>
              <a:t>students.student_id, students.student_name, library.book_name</a:t>
            </a:r>
          </a:p>
          <a:p>
            <a:r>
              <a:rPr lang="en-US" b="1" smtClean="0"/>
              <a:t>FROM</a:t>
            </a:r>
            <a:r>
              <a:rPr lang="en-US" smtClean="0"/>
              <a:t> students</a:t>
            </a:r>
          </a:p>
          <a:p>
            <a:r>
              <a:rPr lang="en-US" b="1" smtClean="0"/>
              <a:t>INNER JOIN </a:t>
            </a:r>
            <a:r>
              <a:rPr lang="en-US" smtClean="0"/>
              <a:t>library</a:t>
            </a:r>
          </a:p>
          <a:p>
            <a:r>
              <a:rPr lang="en-US" b="1" smtClean="0"/>
              <a:t>ON </a:t>
            </a:r>
            <a:r>
              <a:rPr lang="en-US" smtClean="0"/>
              <a:t>students.student_id = library.student_id</a:t>
            </a:r>
          </a:p>
        </p:txBody>
      </p:sp>
      <p:cxnSp>
        <p:nvCxnSpPr>
          <p:cNvPr id="11" name="Straight Arrow Connector 10"/>
          <p:cNvCxnSpPr/>
          <p:nvPr/>
        </p:nvCxnSpPr>
        <p:spPr>
          <a:xfrm>
            <a:off x="4419600" y="39624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3810000"/>
            <a:ext cx="2078326" cy="369332"/>
          </a:xfrm>
          <a:prstGeom prst="rect">
            <a:avLst/>
          </a:prstGeom>
          <a:noFill/>
        </p:spPr>
        <p:txBody>
          <a:bodyPr wrap="none" rtlCol="0">
            <a:spAutoFit/>
          </a:bodyPr>
          <a:lstStyle/>
          <a:p>
            <a:r>
              <a:rPr lang="en-US" smtClean="0"/>
              <a:t>JOIN PREDICATE</a:t>
            </a:r>
            <a:endParaRPr lang="en-US"/>
          </a:p>
        </p:txBody>
      </p:sp>
      <p:pic>
        <p:nvPicPr>
          <p:cNvPr id="10" name="Picture 2" descr="mysql join 1"/>
          <p:cNvPicPr>
            <a:picLocks noChangeAspect="1" noChangeArrowheads="1"/>
          </p:cNvPicPr>
          <p:nvPr/>
        </p:nvPicPr>
        <p:blipFill>
          <a:blip r:embed="rId3" cstate="print"/>
          <a:srcRect/>
          <a:stretch>
            <a:fillRect/>
          </a:stretch>
        </p:blipFill>
        <p:spPr bwMode="auto">
          <a:xfrm>
            <a:off x="2819400" y="4191000"/>
            <a:ext cx="1981200" cy="119955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0" y="533400"/>
            <a:ext cx="4244303"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LEFT OUTER JOIN:</a:t>
            </a:r>
            <a:endParaRPr lang="en-US" sz="2400" b="1">
              <a:solidFill>
                <a:srgbClr val="FFCC00"/>
              </a:solidFill>
              <a:latin typeface="Arial" pitchFamily="34" charset="0"/>
              <a:cs typeface="Arial" pitchFamily="34" charset="0"/>
            </a:endParaRPr>
          </a:p>
        </p:txBody>
      </p:sp>
      <p:sp>
        <p:nvSpPr>
          <p:cNvPr id="7" name="Rectangle 6"/>
          <p:cNvSpPr/>
          <p:nvPr/>
        </p:nvSpPr>
        <p:spPr>
          <a:xfrm>
            <a:off x="609600" y="23622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SELECT</a:t>
            </a:r>
            <a:r>
              <a:rPr lang="en-US" smtClean="0"/>
              <a:t> columns  </a:t>
            </a:r>
          </a:p>
          <a:p>
            <a:r>
              <a:rPr lang="en-US" b="1" smtClean="0"/>
              <a:t>FROM</a:t>
            </a:r>
            <a:r>
              <a:rPr lang="en-US" smtClean="0"/>
              <a:t> table1   </a:t>
            </a:r>
          </a:p>
          <a:p>
            <a:r>
              <a:rPr lang="en-US" b="1" smtClean="0"/>
              <a:t>LEFT</a:t>
            </a:r>
            <a:r>
              <a:rPr lang="en-US" b="1" smtClean="0"/>
              <a:t> </a:t>
            </a:r>
            <a:r>
              <a:rPr lang="en-US" b="1" smtClean="0"/>
              <a:t>[OUTER] JOIN</a:t>
            </a:r>
            <a:r>
              <a:rPr lang="en-US" smtClean="0"/>
              <a:t> table2  </a:t>
            </a:r>
          </a:p>
          <a:p>
            <a:r>
              <a:rPr lang="en-US" b="1" smtClean="0"/>
              <a:t>ON</a:t>
            </a:r>
            <a:r>
              <a:rPr lang="en-US" smtClean="0"/>
              <a:t> table1.</a:t>
            </a:r>
            <a:r>
              <a:rPr lang="en-US" b="1" smtClean="0"/>
              <a:t>column</a:t>
            </a:r>
            <a:r>
              <a:rPr lang="en-US" smtClean="0"/>
              <a:t> = table2.</a:t>
            </a:r>
            <a:r>
              <a:rPr lang="en-US" b="1" smtClean="0"/>
              <a:t>column</a:t>
            </a:r>
            <a:r>
              <a:rPr lang="en-US" smtClean="0"/>
              <a:t>;  </a:t>
            </a:r>
            <a:endParaRPr lang="en-US"/>
          </a:p>
        </p:txBody>
      </p:sp>
      <p:sp>
        <p:nvSpPr>
          <p:cNvPr id="9" name="Rectangle 8"/>
          <p:cNvSpPr/>
          <p:nvPr/>
        </p:nvSpPr>
        <p:spPr>
          <a:xfrm>
            <a:off x="381000" y="4267201"/>
            <a:ext cx="86106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LEFT JOIN</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b="1" smtClean="0"/>
              <a:t>SELECT</a:t>
            </a:r>
            <a:r>
              <a:rPr lang="en-US" smtClean="0"/>
              <a:t> </a:t>
            </a:r>
            <a:r>
              <a:rPr lang="en-US" smtClean="0"/>
              <a:t>students.student_id, students.student_name, library.book_name</a:t>
            </a:r>
          </a:p>
          <a:p>
            <a:r>
              <a:rPr lang="en-US" b="1" smtClean="0"/>
              <a:t>FROM</a:t>
            </a:r>
            <a:r>
              <a:rPr lang="en-US" smtClean="0"/>
              <a:t> students</a:t>
            </a:r>
          </a:p>
          <a:p>
            <a:r>
              <a:rPr lang="en-US" b="1" smtClean="0"/>
              <a:t>LEFT JOIN </a:t>
            </a:r>
            <a:r>
              <a:rPr lang="en-US" smtClean="0"/>
              <a:t>library</a:t>
            </a:r>
          </a:p>
          <a:p>
            <a:r>
              <a:rPr lang="en-US" b="1" smtClean="0"/>
              <a:t>ON </a:t>
            </a:r>
            <a:r>
              <a:rPr lang="en-US" smtClean="0"/>
              <a:t>students.student_id = library.student_id</a:t>
            </a:r>
          </a:p>
        </p:txBody>
      </p:sp>
      <p:cxnSp>
        <p:nvCxnSpPr>
          <p:cNvPr id="11" name="Straight Arrow Connector 10"/>
          <p:cNvCxnSpPr/>
          <p:nvPr/>
        </p:nvCxnSpPr>
        <p:spPr>
          <a:xfrm>
            <a:off x="4419600" y="39624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3810000"/>
            <a:ext cx="2078326" cy="369332"/>
          </a:xfrm>
          <a:prstGeom prst="rect">
            <a:avLst/>
          </a:prstGeom>
          <a:noFill/>
        </p:spPr>
        <p:txBody>
          <a:bodyPr wrap="none" rtlCol="0">
            <a:spAutoFit/>
          </a:bodyPr>
          <a:lstStyle/>
          <a:p>
            <a:r>
              <a:rPr lang="en-US" smtClean="0"/>
              <a:t>JOIN PREDICATE</a:t>
            </a:r>
            <a:endParaRPr lang="en-US"/>
          </a:p>
        </p:txBody>
      </p:sp>
      <p:sp>
        <p:nvSpPr>
          <p:cNvPr id="10" name="Rectangle 9"/>
          <p:cNvSpPr/>
          <p:nvPr/>
        </p:nvSpPr>
        <p:spPr>
          <a:xfrm>
            <a:off x="304800" y="1143000"/>
            <a:ext cx="8229600" cy="923330"/>
          </a:xfrm>
          <a:prstGeom prst="rect">
            <a:avLst/>
          </a:prstGeom>
        </p:spPr>
        <p:txBody>
          <a:bodyPr wrap="square">
            <a:spAutoFit/>
          </a:bodyPr>
          <a:lstStyle/>
          <a:p>
            <a:r>
              <a:rPr lang="en-US" smtClean="0"/>
              <a:t>	The </a:t>
            </a:r>
            <a:r>
              <a:rPr lang="en-US" smtClean="0"/>
              <a:t>LEFT OUTER JOIN returns all rows from the left hand table specified in the ON condition and only those rows from the other table where the join condition is fulfilled.</a:t>
            </a:r>
            <a:endParaRPr lang="en-US"/>
          </a:p>
        </p:txBody>
      </p:sp>
      <p:pic>
        <p:nvPicPr>
          <p:cNvPr id="13" name="Picture 4" descr="mysql join 4"/>
          <p:cNvPicPr>
            <a:picLocks noChangeAspect="1" noChangeArrowheads="1"/>
          </p:cNvPicPr>
          <p:nvPr/>
        </p:nvPicPr>
        <p:blipFill>
          <a:blip r:embed="rId3" cstate="print"/>
          <a:srcRect/>
          <a:stretch>
            <a:fillRect/>
          </a:stretch>
        </p:blipFill>
        <p:spPr bwMode="auto">
          <a:xfrm>
            <a:off x="2667000" y="4191000"/>
            <a:ext cx="1981200" cy="1199554"/>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0" y="685800"/>
            <a:ext cx="4433458"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RIGHT OUTER JOIN:</a:t>
            </a:r>
            <a:endParaRPr lang="en-US" sz="2400" b="1">
              <a:solidFill>
                <a:srgbClr val="FFCC00"/>
              </a:solidFill>
              <a:latin typeface="Arial" pitchFamily="34" charset="0"/>
              <a:cs typeface="Arial" pitchFamily="34" charset="0"/>
            </a:endParaRPr>
          </a:p>
        </p:txBody>
      </p:sp>
      <p:sp>
        <p:nvSpPr>
          <p:cNvPr id="7" name="Rectangle 6"/>
          <p:cNvSpPr/>
          <p:nvPr/>
        </p:nvSpPr>
        <p:spPr>
          <a:xfrm>
            <a:off x="609600" y="23622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solidFill>
                  <a:srgbClr val="0070C0"/>
                </a:solidFill>
              </a:rPr>
              <a:t>Syntax :</a:t>
            </a:r>
          </a:p>
          <a:p>
            <a:endParaRPr lang="en-US" b="1" smtClean="0"/>
          </a:p>
          <a:p>
            <a:r>
              <a:rPr lang="en-US" b="1" smtClean="0"/>
              <a:t>SELECT</a:t>
            </a:r>
            <a:r>
              <a:rPr lang="en-US" smtClean="0"/>
              <a:t> columns  </a:t>
            </a:r>
          </a:p>
          <a:p>
            <a:r>
              <a:rPr lang="en-US" b="1" smtClean="0"/>
              <a:t>FROM</a:t>
            </a:r>
            <a:r>
              <a:rPr lang="en-US" smtClean="0"/>
              <a:t> table1   </a:t>
            </a:r>
          </a:p>
          <a:p>
            <a:r>
              <a:rPr lang="en-US" b="1" smtClean="0"/>
              <a:t>RIGHT [OUTER]</a:t>
            </a:r>
            <a:r>
              <a:rPr lang="en-US" smtClean="0"/>
              <a:t> </a:t>
            </a:r>
            <a:r>
              <a:rPr lang="en-US" b="1" smtClean="0"/>
              <a:t>JOIN</a:t>
            </a:r>
            <a:r>
              <a:rPr lang="en-US" smtClean="0"/>
              <a:t> table2  </a:t>
            </a:r>
          </a:p>
          <a:p>
            <a:r>
              <a:rPr lang="en-US" b="1" smtClean="0"/>
              <a:t>ON</a:t>
            </a:r>
            <a:r>
              <a:rPr lang="en-US" smtClean="0"/>
              <a:t> table1.</a:t>
            </a:r>
            <a:r>
              <a:rPr lang="en-US" b="1" smtClean="0"/>
              <a:t>column</a:t>
            </a:r>
            <a:r>
              <a:rPr lang="en-US" smtClean="0"/>
              <a:t> = table2.</a:t>
            </a:r>
            <a:r>
              <a:rPr lang="en-US" b="1" smtClean="0"/>
              <a:t>column</a:t>
            </a:r>
            <a:r>
              <a:rPr lang="en-US" smtClean="0"/>
              <a:t>;  </a:t>
            </a:r>
            <a:endParaRPr lang="en-US"/>
          </a:p>
        </p:txBody>
      </p:sp>
      <p:sp>
        <p:nvSpPr>
          <p:cNvPr id="9" name="Rectangle 8"/>
          <p:cNvSpPr/>
          <p:nvPr/>
        </p:nvSpPr>
        <p:spPr>
          <a:xfrm>
            <a:off x="381000" y="4267201"/>
            <a:ext cx="8610600" cy="2308324"/>
          </a:xfrm>
          <a:prstGeom prst="rect">
            <a:avLst/>
          </a:prstGeom>
        </p:spPr>
        <p:txBody>
          <a:bodyPr wrap="square">
            <a:spAutoFit/>
          </a:bodyPr>
          <a:lstStyle/>
          <a:p>
            <a:r>
              <a:rPr lang="en-US" smtClean="0">
                <a:solidFill>
                  <a:srgbClr val="0070C0"/>
                </a:solidFill>
              </a:rPr>
              <a:t>MySQL </a:t>
            </a:r>
            <a:r>
              <a:rPr lang="en-US" smtClean="0">
                <a:solidFill>
                  <a:srgbClr val="0070C0"/>
                </a:solidFill>
              </a:rPr>
              <a:t>RIGHT JOIN</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b="1" smtClean="0"/>
              <a:t>SELECT</a:t>
            </a:r>
            <a:r>
              <a:rPr lang="en-US" smtClean="0"/>
              <a:t> </a:t>
            </a:r>
            <a:r>
              <a:rPr lang="en-US" smtClean="0"/>
              <a:t>students.student_id, students.student_name, library.book_name</a:t>
            </a:r>
          </a:p>
          <a:p>
            <a:r>
              <a:rPr lang="en-US" b="1" smtClean="0"/>
              <a:t>FROM</a:t>
            </a:r>
            <a:r>
              <a:rPr lang="en-US" smtClean="0"/>
              <a:t> students</a:t>
            </a:r>
          </a:p>
          <a:p>
            <a:r>
              <a:rPr lang="en-US" b="1" smtClean="0"/>
              <a:t>RIGHT JOIN </a:t>
            </a:r>
            <a:r>
              <a:rPr lang="en-US" smtClean="0"/>
              <a:t>library</a:t>
            </a:r>
          </a:p>
          <a:p>
            <a:r>
              <a:rPr lang="en-US" b="1" smtClean="0"/>
              <a:t>ON </a:t>
            </a:r>
            <a:r>
              <a:rPr lang="en-US" smtClean="0"/>
              <a:t>students.student_id = library.student_id</a:t>
            </a:r>
          </a:p>
        </p:txBody>
      </p:sp>
      <p:cxnSp>
        <p:nvCxnSpPr>
          <p:cNvPr id="11" name="Straight Arrow Connector 10"/>
          <p:cNvCxnSpPr/>
          <p:nvPr/>
        </p:nvCxnSpPr>
        <p:spPr>
          <a:xfrm>
            <a:off x="4419600" y="39624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3810000"/>
            <a:ext cx="2078326" cy="369332"/>
          </a:xfrm>
          <a:prstGeom prst="rect">
            <a:avLst/>
          </a:prstGeom>
          <a:noFill/>
        </p:spPr>
        <p:txBody>
          <a:bodyPr wrap="none" rtlCol="0">
            <a:spAutoFit/>
          </a:bodyPr>
          <a:lstStyle/>
          <a:p>
            <a:r>
              <a:rPr lang="en-US" smtClean="0"/>
              <a:t>JOIN PREDICATE</a:t>
            </a:r>
            <a:endParaRPr lang="en-US"/>
          </a:p>
        </p:txBody>
      </p:sp>
      <p:sp>
        <p:nvSpPr>
          <p:cNvPr id="10" name="Rectangle 9"/>
          <p:cNvSpPr/>
          <p:nvPr/>
        </p:nvSpPr>
        <p:spPr>
          <a:xfrm>
            <a:off x="457200" y="1143000"/>
            <a:ext cx="8305800" cy="923330"/>
          </a:xfrm>
          <a:prstGeom prst="rect">
            <a:avLst/>
          </a:prstGeom>
        </p:spPr>
        <p:txBody>
          <a:bodyPr wrap="square">
            <a:spAutoFit/>
          </a:bodyPr>
          <a:lstStyle/>
          <a:p>
            <a:r>
              <a:rPr lang="en-US" smtClean="0"/>
              <a:t>	The </a:t>
            </a:r>
            <a:r>
              <a:rPr lang="en-US" smtClean="0"/>
              <a:t>MySQL Right Outer Join returns all rows from the RIGHT-hand table specified in the ON condition and only those rows from the other table </a:t>
            </a:r>
            <a:r>
              <a:rPr lang="en-US" smtClean="0"/>
              <a:t>where </a:t>
            </a:r>
            <a:r>
              <a:rPr lang="en-US" smtClean="0"/>
              <a:t>the </a:t>
            </a:r>
            <a:r>
              <a:rPr lang="en-US" smtClean="0"/>
              <a:t>join condition is fulfilled.</a:t>
            </a:r>
            <a:endParaRPr lang="en-US"/>
          </a:p>
        </p:txBody>
      </p:sp>
      <p:pic>
        <p:nvPicPr>
          <p:cNvPr id="13" name="Picture 6" descr="mysql join 7"/>
          <p:cNvPicPr>
            <a:picLocks noChangeAspect="1" noChangeArrowheads="1"/>
          </p:cNvPicPr>
          <p:nvPr/>
        </p:nvPicPr>
        <p:blipFill>
          <a:blip r:embed="rId3" cstate="print"/>
          <a:srcRect/>
          <a:stretch>
            <a:fillRect/>
          </a:stretch>
        </p:blipFill>
        <p:spPr bwMode="auto">
          <a:xfrm>
            <a:off x="2743199" y="4191000"/>
            <a:ext cx="2013647" cy="12192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0" y="762000"/>
            <a:ext cx="4987327"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DATE &amp; TIME Data Type:</a:t>
            </a:r>
            <a:endParaRPr lang="en-US" sz="2400" b="1">
              <a:solidFill>
                <a:srgbClr val="FFCC00"/>
              </a:solidFill>
              <a:latin typeface="Arial" pitchFamily="34" charset="0"/>
              <a:cs typeface="Arial" pitchFamily="34" charset="0"/>
            </a:endParaRPr>
          </a:p>
        </p:txBody>
      </p:sp>
      <p:pic>
        <p:nvPicPr>
          <p:cNvPr id="6" name="Picture 5" descr="date.png"/>
          <p:cNvPicPr>
            <a:picLocks noChangeAspect="1"/>
          </p:cNvPicPr>
          <p:nvPr/>
        </p:nvPicPr>
        <p:blipFill>
          <a:blip r:embed="rId3" cstate="print"/>
          <a:stretch>
            <a:fillRect/>
          </a:stretch>
        </p:blipFill>
        <p:spPr>
          <a:xfrm>
            <a:off x="457200" y="1600200"/>
            <a:ext cx="4119561" cy="1524000"/>
          </a:xfrm>
          <a:prstGeom prst="rect">
            <a:avLst/>
          </a:prstGeom>
        </p:spPr>
      </p:pic>
      <p:sp>
        <p:nvSpPr>
          <p:cNvPr id="7" name="Rectangle 6"/>
          <p:cNvSpPr/>
          <p:nvPr/>
        </p:nvSpPr>
        <p:spPr>
          <a:xfrm>
            <a:off x="76200" y="3276600"/>
            <a:ext cx="9067800" cy="4862870"/>
          </a:xfrm>
          <a:prstGeom prst="rect">
            <a:avLst/>
          </a:prstGeom>
        </p:spPr>
        <p:txBody>
          <a:bodyPr wrap="square">
            <a:spAutoFit/>
          </a:bodyPr>
          <a:lstStyle/>
          <a:p>
            <a:r>
              <a:rPr lang="en-US" smtClean="0">
                <a:solidFill>
                  <a:srgbClr val="0070C0"/>
                </a:solidFill>
              </a:rPr>
              <a:t>MySQL </a:t>
            </a:r>
            <a:r>
              <a:rPr lang="en-US" smtClean="0">
                <a:solidFill>
                  <a:srgbClr val="0070C0"/>
                </a:solidFill>
              </a:rPr>
              <a:t>DATE &amp; TIME </a:t>
            </a:r>
            <a:endParaRPr lang="en-US" smtClean="0">
              <a:solidFill>
                <a:srgbClr val="0070C0"/>
              </a:solidFill>
            </a:endParaRPr>
          </a:p>
          <a:p>
            <a:endParaRPr lang="en-US" smtClean="0"/>
          </a:p>
          <a:p>
            <a:r>
              <a:rPr lang="en-US" smtClean="0">
                <a:solidFill>
                  <a:srgbClr val="FFFF00"/>
                </a:solidFill>
              </a:rPr>
              <a:t>Ex: </a:t>
            </a:r>
          </a:p>
          <a:p>
            <a:endParaRPr lang="en-US" sz="1600" smtClean="0">
              <a:solidFill>
                <a:srgbClr val="FFFF00"/>
              </a:solidFill>
            </a:endParaRPr>
          </a:p>
          <a:p>
            <a:r>
              <a:rPr lang="en-US" sz="1600" smtClean="0">
                <a:solidFill>
                  <a:srgbClr val="FFFF00"/>
                </a:solidFill>
              </a:rPr>
              <a:t>SELECT * FROM library WHERE booked_date BETWEEN (‘2019-5-1’) AND (‘2019-5-10’)</a:t>
            </a:r>
          </a:p>
          <a:p>
            <a:endParaRPr lang="en-US" sz="1600" smtClean="0">
              <a:solidFill>
                <a:srgbClr val="FFFF00"/>
              </a:solidFill>
            </a:endParaRPr>
          </a:p>
          <a:p>
            <a:r>
              <a:rPr lang="en-US" sz="1600" smtClean="0">
                <a:solidFill>
                  <a:srgbClr val="FFFF00"/>
                </a:solidFill>
              </a:rPr>
              <a:t>SELECT * FROM library </a:t>
            </a:r>
            <a:r>
              <a:rPr lang="en-US" sz="1600" smtClean="0">
                <a:solidFill>
                  <a:srgbClr val="FFFF00"/>
                </a:solidFill>
              </a:rPr>
              <a:t>WHERE </a:t>
            </a:r>
            <a:r>
              <a:rPr lang="en-US" sz="1600" smtClean="0">
                <a:solidFill>
                  <a:srgbClr val="FFFF00"/>
                </a:solidFill>
              </a:rPr>
              <a:t>booked_time </a:t>
            </a:r>
            <a:r>
              <a:rPr lang="en-US" sz="1600" smtClean="0">
                <a:solidFill>
                  <a:srgbClr val="FFFF00"/>
                </a:solidFill>
              </a:rPr>
              <a:t>BETWEEN </a:t>
            </a:r>
            <a:r>
              <a:rPr lang="en-US" sz="1600" smtClean="0">
                <a:solidFill>
                  <a:srgbClr val="FFFF00"/>
                </a:solidFill>
              </a:rPr>
              <a:t>(‘10:40:00’) </a:t>
            </a:r>
            <a:r>
              <a:rPr lang="en-US" sz="1600" smtClean="0">
                <a:solidFill>
                  <a:srgbClr val="FFFF00"/>
                </a:solidFill>
              </a:rPr>
              <a:t>AND </a:t>
            </a:r>
            <a:r>
              <a:rPr lang="en-US" sz="1600" smtClean="0">
                <a:solidFill>
                  <a:srgbClr val="FFFF00"/>
                </a:solidFill>
              </a:rPr>
              <a:t>(‘12:30:00’</a:t>
            </a:r>
            <a:r>
              <a:rPr lang="en-US" smtClean="0">
                <a:solidFill>
                  <a:srgbClr val="FFFF00"/>
                </a:solidFill>
              </a:rPr>
              <a:t>)</a:t>
            </a:r>
          </a:p>
          <a:p>
            <a:endParaRPr lang="en-US" smtClean="0">
              <a:solidFill>
                <a:srgbClr val="FFFF00"/>
              </a:solidFill>
            </a:endParaRPr>
          </a:p>
          <a:p>
            <a:r>
              <a:rPr lang="en-US" sz="1600" smtClean="0">
                <a:solidFill>
                  <a:srgbClr val="FFFF00"/>
                </a:solidFill>
              </a:rPr>
              <a:t>SELECT * FROM library </a:t>
            </a:r>
            <a:r>
              <a:rPr lang="en-US" sz="1600" smtClean="0">
                <a:solidFill>
                  <a:srgbClr val="FFFF00"/>
                </a:solidFill>
              </a:rPr>
              <a:t>WHERE </a:t>
            </a:r>
            <a:r>
              <a:rPr lang="en-US" sz="1600" smtClean="0">
                <a:solidFill>
                  <a:srgbClr val="FFFF00"/>
                </a:solidFill>
              </a:rPr>
              <a:t>booked_datetime </a:t>
            </a:r>
            <a:r>
              <a:rPr lang="en-US" sz="1600" smtClean="0">
                <a:solidFill>
                  <a:srgbClr val="FFFF00"/>
                </a:solidFill>
              </a:rPr>
              <a:t>BETWEEN </a:t>
            </a:r>
            <a:r>
              <a:rPr lang="en-US" sz="1600" smtClean="0">
                <a:solidFill>
                  <a:srgbClr val="FFFF00"/>
                </a:solidFill>
              </a:rPr>
              <a:t>(‘</a:t>
            </a:r>
            <a:r>
              <a:rPr lang="en-US" sz="1600" smtClean="0">
                <a:solidFill>
                  <a:srgbClr val="FFFF00"/>
                </a:solidFill>
              </a:rPr>
              <a:t>2019-5-1 </a:t>
            </a:r>
            <a:r>
              <a:rPr lang="en-US" sz="1600" smtClean="0">
                <a:solidFill>
                  <a:srgbClr val="FFFF00"/>
                </a:solidFill>
              </a:rPr>
              <a:t>10:40:00</a:t>
            </a:r>
            <a:r>
              <a:rPr lang="en-US" sz="1600" smtClean="0">
                <a:solidFill>
                  <a:srgbClr val="FFFF00"/>
                </a:solidFill>
              </a:rPr>
              <a:t>’) </a:t>
            </a:r>
            <a:r>
              <a:rPr lang="en-US" sz="1600" smtClean="0">
                <a:solidFill>
                  <a:srgbClr val="FFFF00"/>
                </a:solidFill>
              </a:rPr>
              <a:t>AND </a:t>
            </a:r>
            <a:r>
              <a:rPr lang="en-US" sz="1600" smtClean="0">
                <a:solidFill>
                  <a:srgbClr val="FFFF00"/>
                </a:solidFill>
              </a:rPr>
              <a:t>(‘</a:t>
            </a:r>
            <a:r>
              <a:rPr lang="en-US" sz="1600" smtClean="0">
                <a:solidFill>
                  <a:srgbClr val="FFFF00"/>
                </a:solidFill>
              </a:rPr>
              <a:t>2019-5-10 </a:t>
            </a:r>
            <a:r>
              <a:rPr lang="en-US" sz="1600" smtClean="0">
                <a:solidFill>
                  <a:srgbClr val="FFFF00"/>
                </a:solidFill>
              </a:rPr>
              <a:t>12:30:00’)</a:t>
            </a:r>
          </a:p>
          <a:p>
            <a:endParaRPr lang="en-US" sz="1600" smtClean="0">
              <a:solidFill>
                <a:srgbClr val="FFFF00"/>
              </a:solidFill>
            </a:endParaRPr>
          </a:p>
          <a:p>
            <a:r>
              <a:rPr lang="en-US" sz="1600" smtClean="0">
                <a:solidFill>
                  <a:srgbClr val="FFFF00"/>
                </a:solidFill>
              </a:rPr>
              <a:t>ALTER TABLE library add booked_timestamp TIMESTAMP DEFAULT CURRENT_TIMESTAMP</a:t>
            </a:r>
            <a:endParaRPr lang="en-US" sz="1600"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solidFill>
                <a:srgbClr val="FFFF00"/>
              </a:solidFill>
            </a:endParaRPr>
          </a:p>
          <a:p>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762000"/>
            <a:ext cx="318792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Comments :</a:t>
            </a:r>
            <a:endParaRPr lang="en-US" sz="2400" b="1">
              <a:solidFill>
                <a:srgbClr val="FFCC00"/>
              </a:solidFill>
              <a:latin typeface="Arial" pitchFamily="34" charset="0"/>
              <a:cs typeface="Arial" pitchFamily="34" charset="0"/>
            </a:endParaRPr>
          </a:p>
        </p:txBody>
      </p:sp>
      <p:sp>
        <p:nvSpPr>
          <p:cNvPr id="6" name="TextBox 5"/>
          <p:cNvSpPr txBox="1"/>
          <p:nvPr/>
        </p:nvSpPr>
        <p:spPr>
          <a:xfrm>
            <a:off x="246564" y="1981200"/>
            <a:ext cx="8864350" cy="2739211"/>
          </a:xfrm>
          <a:prstGeom prst="rect">
            <a:avLst/>
          </a:prstGeom>
          <a:noFill/>
        </p:spPr>
        <p:txBody>
          <a:bodyPr wrap="none" rtlCol="0">
            <a:spAutoFit/>
          </a:bodyPr>
          <a:lstStyle/>
          <a:p>
            <a:r>
              <a:rPr lang="en-US" sz="2000" smtClean="0"/>
              <a:t>Comments are very useful to DBA and others, which explains about QUERY.</a:t>
            </a:r>
          </a:p>
          <a:p>
            <a:endParaRPr lang="en-US" sz="2000" smtClean="0"/>
          </a:p>
          <a:p>
            <a:r>
              <a:rPr lang="en-US" sz="2000" smtClean="0"/>
              <a:t>Comments are very much recommended and it’s a good practise.</a:t>
            </a:r>
          </a:p>
          <a:p>
            <a:endParaRPr lang="en-US" sz="2000" smtClean="0"/>
          </a:p>
          <a:p>
            <a:r>
              <a:rPr lang="en-US" sz="2000" smtClean="0"/>
              <a:t>In MySQL there two types of comments :</a:t>
            </a:r>
          </a:p>
          <a:p>
            <a:endParaRPr lang="en-US" b="1" smtClean="0">
              <a:solidFill>
                <a:srgbClr val="00B050"/>
              </a:solidFill>
            </a:endParaRPr>
          </a:p>
          <a:p>
            <a:pPr marL="342900" indent="-342900">
              <a:buAutoNum type="arabicPeriod"/>
            </a:pPr>
            <a:r>
              <a:rPr lang="en-US" b="1" smtClean="0">
                <a:solidFill>
                  <a:srgbClr val="00B050"/>
                </a:solidFill>
              </a:rPr>
              <a:t>Single Line Comment    ( ‘ # ’ or “ - - ”)</a:t>
            </a:r>
          </a:p>
          <a:p>
            <a:pPr marL="342900" indent="-342900"/>
            <a:endParaRPr lang="en-US" b="1" smtClean="0">
              <a:solidFill>
                <a:srgbClr val="00B050"/>
              </a:solidFill>
            </a:endParaRPr>
          </a:p>
          <a:p>
            <a:pPr marL="342900" indent="-342900"/>
            <a:r>
              <a:rPr lang="en-US" b="1" smtClean="0">
                <a:solidFill>
                  <a:srgbClr val="00B050"/>
                </a:solidFill>
              </a:rPr>
              <a:t>2.   Multi Line Comment     (/*    */)</a:t>
            </a:r>
            <a:endParaRPr lang="en-US" b="1">
              <a:solidFill>
                <a:srgbClr val="00B05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609600"/>
            <a:ext cx="3425168"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Sub-Queries :</a:t>
            </a:r>
            <a:endParaRPr lang="en-US" sz="2400" b="1">
              <a:solidFill>
                <a:srgbClr val="FFCC00"/>
              </a:solidFill>
              <a:latin typeface="Arial" pitchFamily="34" charset="0"/>
              <a:cs typeface="Arial" pitchFamily="34" charset="0"/>
            </a:endParaRPr>
          </a:p>
        </p:txBody>
      </p:sp>
      <p:sp>
        <p:nvSpPr>
          <p:cNvPr id="6" name="Rectangle 5"/>
          <p:cNvSpPr/>
          <p:nvPr/>
        </p:nvSpPr>
        <p:spPr>
          <a:xfrm>
            <a:off x="457200" y="1295400"/>
            <a:ext cx="8077200" cy="1754326"/>
          </a:xfrm>
          <a:prstGeom prst="rect">
            <a:avLst/>
          </a:prstGeom>
        </p:spPr>
        <p:txBody>
          <a:bodyPr wrap="square">
            <a:spAutoFit/>
          </a:bodyPr>
          <a:lstStyle/>
          <a:p>
            <a:pPr lvl="0" fontAlgn="base">
              <a:spcBef>
                <a:spcPct val="0"/>
              </a:spcBef>
              <a:spcAft>
                <a:spcPct val="0"/>
              </a:spcAft>
            </a:pPr>
            <a:r>
              <a:rPr lang="en-US" smtClean="0">
                <a:latin typeface="Arial" pitchFamily="34" charset="0"/>
                <a:cs typeface="Arial" pitchFamily="34" charset="0"/>
              </a:rPr>
              <a:t>	MySQL sub-query </a:t>
            </a:r>
            <a:r>
              <a:rPr lang="en-US" smtClean="0">
                <a:latin typeface="Arial" pitchFamily="34" charset="0"/>
                <a:cs typeface="Arial" pitchFamily="34" charset="0"/>
              </a:rPr>
              <a:t>is a query nested within another query such as </a:t>
            </a:r>
            <a:r>
              <a:rPr lang="en-US" smtClean="0">
                <a:latin typeface="Arial" pitchFamily="34" charset="0"/>
                <a:cs typeface="Arial" pitchFamily="34" charset="0"/>
                <a:hlinkClick r:id="rId3"/>
              </a:rPr>
              <a:t>SELECT</a:t>
            </a:r>
            <a:r>
              <a:rPr lang="en-US" smtClean="0">
                <a:latin typeface="Arial" pitchFamily="34" charset="0"/>
                <a:cs typeface="Arial" pitchFamily="34" charset="0"/>
              </a:rPr>
              <a:t>, </a:t>
            </a:r>
            <a:r>
              <a:rPr lang="en-US" smtClean="0">
                <a:latin typeface="Arial" pitchFamily="34" charset="0"/>
                <a:cs typeface="Arial" pitchFamily="34" charset="0"/>
                <a:hlinkClick r:id="rId4"/>
              </a:rPr>
              <a:t>INSERT</a:t>
            </a:r>
            <a:r>
              <a:rPr lang="en-US" smtClean="0">
                <a:latin typeface="Arial" pitchFamily="34" charset="0"/>
                <a:cs typeface="Arial" pitchFamily="34" charset="0"/>
              </a:rPr>
              <a:t>, </a:t>
            </a:r>
            <a:r>
              <a:rPr lang="en-US" smtClean="0">
                <a:latin typeface="Arial" pitchFamily="34" charset="0"/>
                <a:cs typeface="Arial" pitchFamily="34" charset="0"/>
                <a:hlinkClick r:id="rId5"/>
              </a:rPr>
              <a:t>UPDATE</a:t>
            </a:r>
            <a:r>
              <a:rPr lang="en-US" smtClean="0">
                <a:latin typeface="Arial" pitchFamily="34" charset="0"/>
                <a:cs typeface="Arial" pitchFamily="34" charset="0"/>
                <a:hlinkClick r:id="rId5" tooltip="MySQL Update"/>
              </a:rPr>
              <a:t> </a:t>
            </a:r>
            <a:r>
              <a:rPr lang="en-US" smtClean="0">
                <a:latin typeface="Arial" pitchFamily="34" charset="0"/>
                <a:cs typeface="Arial" pitchFamily="34" charset="0"/>
              </a:rPr>
              <a:t>or </a:t>
            </a:r>
            <a:r>
              <a:rPr lang="en-US" smtClean="0">
                <a:latin typeface="Arial" pitchFamily="34" charset="0"/>
                <a:cs typeface="Arial" pitchFamily="34" charset="0"/>
                <a:hlinkClick r:id="rId6"/>
              </a:rPr>
              <a:t>DELETE</a:t>
            </a:r>
            <a:r>
              <a:rPr lang="en-US" smtClean="0">
                <a:latin typeface="Arial" pitchFamily="34" charset="0"/>
                <a:cs typeface="Arial" pitchFamily="34" charset="0"/>
              </a:rPr>
              <a:t>. In addition, a </a:t>
            </a:r>
            <a:r>
              <a:rPr lang="en-US" smtClean="0">
                <a:latin typeface="Arial" pitchFamily="34" charset="0"/>
                <a:cs typeface="Arial" pitchFamily="34" charset="0"/>
              </a:rPr>
              <a:t>MySQL </a:t>
            </a:r>
            <a:r>
              <a:rPr lang="en-US" smtClean="0">
                <a:latin typeface="Arial" pitchFamily="34" charset="0"/>
                <a:cs typeface="Arial" pitchFamily="34" charset="0"/>
              </a:rPr>
              <a:t>sub-query </a:t>
            </a:r>
            <a:r>
              <a:rPr lang="en-US" smtClean="0">
                <a:latin typeface="Arial" pitchFamily="34" charset="0"/>
                <a:cs typeface="Arial" pitchFamily="34" charset="0"/>
              </a:rPr>
              <a:t>can be nested inside </a:t>
            </a:r>
            <a:r>
              <a:rPr lang="en-US" smtClean="0">
                <a:latin typeface="Arial" pitchFamily="34" charset="0"/>
                <a:cs typeface="Arial" pitchFamily="34" charset="0"/>
              </a:rPr>
              <a:t>another </a:t>
            </a:r>
            <a:r>
              <a:rPr lang="en-US" smtClean="0">
                <a:latin typeface="Arial" pitchFamily="34" charset="0"/>
                <a:cs typeface="Arial" pitchFamily="34" charset="0"/>
              </a:rPr>
              <a:t>sub-query.</a:t>
            </a:r>
          </a:p>
          <a:p>
            <a:pPr lvl="0" fontAlgn="base">
              <a:spcBef>
                <a:spcPct val="0"/>
              </a:spcBef>
              <a:spcAft>
                <a:spcPct val="0"/>
              </a:spcAft>
            </a:pPr>
            <a:endParaRPr lang="en-US" smtClean="0">
              <a:latin typeface="Arial" pitchFamily="34" charset="0"/>
              <a:cs typeface="Arial" pitchFamily="34" charset="0"/>
            </a:endParaRPr>
          </a:p>
          <a:p>
            <a:pPr lvl="0" eaLnBrk="0" fontAlgn="base" hangingPunct="0">
              <a:spcBef>
                <a:spcPct val="0"/>
              </a:spcBef>
              <a:spcAft>
                <a:spcPct val="0"/>
              </a:spcAft>
            </a:pPr>
            <a:r>
              <a:rPr lang="en-US" smtClean="0">
                <a:latin typeface="Arial" pitchFamily="34" charset="0"/>
                <a:cs typeface="Arial" pitchFamily="34" charset="0"/>
              </a:rPr>
              <a:t>	</a:t>
            </a:r>
            <a:r>
              <a:rPr lang="en-US" smtClean="0">
                <a:latin typeface="Arial" pitchFamily="34" charset="0"/>
                <a:cs typeface="Arial" pitchFamily="34" charset="0"/>
              </a:rPr>
              <a:t>Sub-query </a:t>
            </a:r>
            <a:r>
              <a:rPr lang="en-US" smtClean="0">
                <a:latin typeface="Arial" pitchFamily="34" charset="0"/>
                <a:cs typeface="Arial" pitchFamily="34" charset="0"/>
              </a:rPr>
              <a:t>is called </a:t>
            </a:r>
            <a:r>
              <a:rPr lang="en-US" smtClean="0">
                <a:latin typeface="Arial" pitchFamily="34" charset="0"/>
                <a:cs typeface="Arial" pitchFamily="34" charset="0"/>
              </a:rPr>
              <a:t>an </a:t>
            </a:r>
            <a:r>
              <a:rPr lang="en-US" smtClean="0">
                <a:latin typeface="Arial" pitchFamily="34" charset="0"/>
                <a:cs typeface="Arial" pitchFamily="34" charset="0"/>
              </a:rPr>
              <a:t>INNER QUERY while </a:t>
            </a:r>
            <a:r>
              <a:rPr lang="en-US" smtClean="0">
                <a:latin typeface="Arial" pitchFamily="34" charset="0"/>
                <a:cs typeface="Arial" pitchFamily="34" charset="0"/>
              </a:rPr>
              <a:t>the query that contains </a:t>
            </a:r>
            <a:r>
              <a:rPr lang="en-US" smtClean="0">
                <a:latin typeface="Arial" pitchFamily="34" charset="0"/>
                <a:cs typeface="Arial" pitchFamily="34" charset="0"/>
              </a:rPr>
              <a:t>the </a:t>
            </a:r>
            <a:r>
              <a:rPr lang="en-US" smtClean="0">
                <a:latin typeface="Arial" pitchFamily="34" charset="0"/>
                <a:cs typeface="Arial" pitchFamily="34" charset="0"/>
              </a:rPr>
              <a:t>sub-query </a:t>
            </a:r>
            <a:r>
              <a:rPr lang="en-US" smtClean="0">
                <a:latin typeface="Arial" pitchFamily="34" charset="0"/>
                <a:cs typeface="Arial" pitchFamily="34" charset="0"/>
              </a:rPr>
              <a:t>is called </a:t>
            </a:r>
            <a:r>
              <a:rPr lang="en-US" smtClean="0">
                <a:latin typeface="Arial" pitchFamily="34" charset="0"/>
                <a:cs typeface="Arial" pitchFamily="34" charset="0"/>
              </a:rPr>
              <a:t>an </a:t>
            </a:r>
            <a:r>
              <a:rPr lang="en-US" smtClean="0">
                <a:latin typeface="Arial" pitchFamily="34" charset="0"/>
                <a:cs typeface="Arial" pitchFamily="34" charset="0"/>
              </a:rPr>
              <a:t>OUTER QUERY.</a:t>
            </a:r>
            <a:endParaRPr lang="en-US" smtClean="0">
              <a:latin typeface="Arial" pitchFamily="34" charset="0"/>
              <a:cs typeface="Arial" pitchFamily="34" charset="0"/>
            </a:endParaRPr>
          </a:p>
        </p:txBody>
      </p:sp>
      <p:sp>
        <p:nvSpPr>
          <p:cNvPr id="7" name="Rectangle 6"/>
          <p:cNvSpPr/>
          <p:nvPr/>
        </p:nvSpPr>
        <p:spPr>
          <a:xfrm>
            <a:off x="228600" y="3429000"/>
            <a:ext cx="8382000" cy="1969770"/>
          </a:xfrm>
          <a:prstGeom prst="rect">
            <a:avLst/>
          </a:prstGeom>
        </p:spPr>
        <p:txBody>
          <a:bodyPr wrap="square">
            <a:spAutoFit/>
          </a:bodyPr>
          <a:lstStyle/>
          <a:p>
            <a:r>
              <a:rPr lang="en-US" smtClean="0">
                <a:solidFill>
                  <a:srgbClr val="0070C0"/>
                </a:solidFill>
              </a:rPr>
              <a:t>MySQL </a:t>
            </a:r>
            <a:r>
              <a:rPr lang="en-US" smtClean="0">
                <a:solidFill>
                  <a:srgbClr val="0070C0"/>
                </a:solidFill>
              </a:rPr>
              <a:t>SUB-QUERY</a:t>
            </a:r>
            <a:endParaRPr lang="en-US" smtClean="0">
              <a:solidFill>
                <a:srgbClr val="0070C0"/>
              </a:solidFill>
            </a:endParaRPr>
          </a:p>
          <a:p>
            <a:endParaRPr lang="en-US" smtClean="0"/>
          </a:p>
          <a:p>
            <a:r>
              <a:rPr lang="en-US" smtClean="0">
                <a:solidFill>
                  <a:srgbClr val="FFFF00"/>
                </a:solidFill>
              </a:rPr>
              <a:t>Ex: </a:t>
            </a:r>
          </a:p>
          <a:p>
            <a:endParaRPr lang="en-US" sz="1600" smtClean="0">
              <a:solidFill>
                <a:srgbClr val="FFFF00"/>
              </a:solidFill>
            </a:endParaRPr>
          </a:p>
          <a:p>
            <a:r>
              <a:rPr lang="en-US" sz="1600" smtClean="0">
                <a:solidFill>
                  <a:srgbClr val="FFFF00"/>
                </a:solidFill>
              </a:rPr>
              <a:t>SELECT * FROM fruits WHERE price &gt; ( SELECT AVG(price) FROM fruits )</a:t>
            </a:r>
          </a:p>
          <a:p>
            <a:endParaRPr lang="en-US" smtClean="0">
              <a:solidFill>
                <a:srgbClr val="FFFF00"/>
              </a:solidFill>
            </a:endParaRPr>
          </a:p>
          <a:p>
            <a:endParaRPr lang="en-US" smtClean="0"/>
          </a:p>
        </p:txBody>
      </p:sp>
      <p:cxnSp>
        <p:nvCxnSpPr>
          <p:cNvPr id="10" name="Straight Arrow Connector 9"/>
          <p:cNvCxnSpPr/>
          <p:nvPr/>
        </p:nvCxnSpPr>
        <p:spPr>
          <a:xfrm>
            <a:off x="5715000" y="48006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524000" y="4800600"/>
            <a:ext cx="381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43000" y="5562600"/>
            <a:ext cx="1873270"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OUTER QUERY</a:t>
            </a:r>
          </a:p>
          <a:p>
            <a:pPr algn="ctr"/>
            <a:r>
              <a:rPr lang="en-US" smtClean="0"/>
              <a:t>(OR)</a:t>
            </a:r>
          </a:p>
          <a:p>
            <a:r>
              <a:rPr lang="en-US" smtClean="0"/>
              <a:t>MAIN QUERY</a:t>
            </a:r>
            <a:endParaRPr lang="en-US"/>
          </a:p>
        </p:txBody>
      </p:sp>
      <p:sp>
        <p:nvSpPr>
          <p:cNvPr id="14" name="TextBox 13"/>
          <p:cNvSpPr txBox="1"/>
          <p:nvPr/>
        </p:nvSpPr>
        <p:spPr>
          <a:xfrm>
            <a:off x="5257800" y="5562600"/>
            <a:ext cx="1783502"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INNER QUERY</a:t>
            </a:r>
          </a:p>
          <a:p>
            <a:pPr algn="ctr"/>
            <a:r>
              <a:rPr lang="en-US" smtClean="0"/>
              <a:t>(OR)</a:t>
            </a:r>
          </a:p>
          <a:p>
            <a:r>
              <a:rPr lang="en-US" smtClean="0"/>
              <a:t>SUB QUERY</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228600" y="457200"/>
            <a:ext cx="2462597"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Views :</a:t>
            </a:r>
            <a:endParaRPr lang="en-US" sz="2400" b="1">
              <a:solidFill>
                <a:srgbClr val="FFCC00"/>
              </a:solidFill>
              <a:latin typeface="Arial" pitchFamily="34" charset="0"/>
              <a:cs typeface="Arial" pitchFamily="34" charset="0"/>
            </a:endParaRPr>
          </a:p>
        </p:txBody>
      </p:sp>
      <p:sp>
        <p:nvSpPr>
          <p:cNvPr id="6" name="Rectangle 5"/>
          <p:cNvSpPr/>
          <p:nvPr/>
        </p:nvSpPr>
        <p:spPr>
          <a:xfrm>
            <a:off x="762000" y="1295400"/>
            <a:ext cx="5275868" cy="369332"/>
          </a:xfrm>
          <a:prstGeom prst="rect">
            <a:avLst/>
          </a:prstGeom>
        </p:spPr>
        <p:txBody>
          <a:bodyPr wrap="none">
            <a:spAutoFit/>
          </a:bodyPr>
          <a:lstStyle/>
          <a:p>
            <a:r>
              <a:rPr lang="en-US" smtClean="0"/>
              <a:t>MySQL View </a:t>
            </a:r>
            <a:r>
              <a:rPr lang="en-US" smtClean="0"/>
              <a:t>is a virtual table created by a query</a:t>
            </a:r>
            <a:endParaRPr lang="en-US"/>
          </a:p>
        </p:txBody>
      </p:sp>
      <p:sp>
        <p:nvSpPr>
          <p:cNvPr id="7" name="Rectangle 6"/>
          <p:cNvSpPr/>
          <p:nvPr/>
        </p:nvSpPr>
        <p:spPr>
          <a:xfrm>
            <a:off x="152400" y="4114800"/>
            <a:ext cx="8610600" cy="3139321"/>
          </a:xfrm>
          <a:prstGeom prst="rect">
            <a:avLst/>
          </a:prstGeom>
        </p:spPr>
        <p:txBody>
          <a:bodyPr wrap="square">
            <a:spAutoFit/>
          </a:bodyPr>
          <a:lstStyle/>
          <a:p>
            <a:r>
              <a:rPr lang="en-US" smtClean="0">
                <a:solidFill>
                  <a:srgbClr val="0070C0"/>
                </a:solidFill>
              </a:rPr>
              <a:t>MySQL </a:t>
            </a:r>
            <a:r>
              <a:rPr lang="en-US" smtClean="0">
                <a:solidFill>
                  <a:srgbClr val="0070C0"/>
                </a:solidFill>
              </a:rPr>
              <a:t>Views</a:t>
            </a:r>
            <a:endParaRPr lang="en-US" smtClean="0">
              <a:solidFill>
                <a:srgbClr val="0070C0"/>
              </a:solidFill>
            </a:endParaRPr>
          </a:p>
          <a:p>
            <a:endParaRPr lang="en-US" smtClean="0"/>
          </a:p>
          <a:p>
            <a:r>
              <a:rPr lang="en-US" smtClean="0">
                <a:solidFill>
                  <a:srgbClr val="FFFF00"/>
                </a:solidFill>
              </a:rPr>
              <a:t>Ex: </a:t>
            </a:r>
          </a:p>
          <a:p>
            <a:endParaRPr lang="en-US" smtClean="0">
              <a:solidFill>
                <a:srgbClr val="FFFF00"/>
              </a:solidFill>
            </a:endParaRPr>
          </a:p>
          <a:p>
            <a:r>
              <a:rPr lang="en-US" b="1" smtClean="0"/>
              <a:t>CREATE VIEW sample AS SELECT</a:t>
            </a:r>
            <a:r>
              <a:rPr lang="en-US" smtClean="0"/>
              <a:t> * </a:t>
            </a:r>
            <a:r>
              <a:rPr lang="en-US" b="1" smtClean="0"/>
              <a:t>FROM</a:t>
            </a:r>
            <a:r>
              <a:rPr lang="en-US" smtClean="0"/>
              <a:t> fruits </a:t>
            </a:r>
            <a:r>
              <a:rPr lang="en-US" b="1" smtClean="0"/>
              <a:t>WHERE price &lt; 200</a:t>
            </a:r>
          </a:p>
          <a:p>
            <a:endParaRPr lang="en-US" b="1" smtClean="0"/>
          </a:p>
          <a:p>
            <a:r>
              <a:rPr lang="en-US" b="1" smtClean="0"/>
              <a:t>ALTER </a:t>
            </a:r>
            <a:r>
              <a:rPr lang="en-US" b="1" smtClean="0"/>
              <a:t>VIEW sample AS SELECT</a:t>
            </a:r>
            <a:r>
              <a:rPr lang="en-US" smtClean="0"/>
              <a:t> * </a:t>
            </a:r>
            <a:r>
              <a:rPr lang="en-US" b="1" smtClean="0"/>
              <a:t>FROM</a:t>
            </a:r>
            <a:r>
              <a:rPr lang="en-US" smtClean="0"/>
              <a:t> fruits </a:t>
            </a:r>
            <a:r>
              <a:rPr lang="en-US" b="1" smtClean="0"/>
              <a:t>WHERE </a:t>
            </a:r>
            <a:r>
              <a:rPr lang="en-US" b="1" smtClean="0"/>
              <a:t>price </a:t>
            </a:r>
            <a:r>
              <a:rPr lang="en-US" b="1" smtClean="0"/>
              <a:t>&gt; 200</a:t>
            </a:r>
          </a:p>
          <a:p>
            <a:endParaRPr lang="en-US" b="1" smtClean="0"/>
          </a:p>
          <a:p>
            <a:r>
              <a:rPr lang="en-US" b="1" smtClean="0"/>
              <a:t>DROP VIEW sample</a:t>
            </a:r>
            <a:endParaRPr lang="en-US" smtClean="0"/>
          </a:p>
          <a:p>
            <a:endParaRPr lang="en-US" smtClean="0"/>
          </a:p>
          <a:p>
            <a:endParaRPr lang="en-US" smtClean="0"/>
          </a:p>
        </p:txBody>
      </p:sp>
      <p:sp>
        <p:nvSpPr>
          <p:cNvPr id="9" name="Rectangle 8"/>
          <p:cNvSpPr/>
          <p:nvPr/>
        </p:nvSpPr>
        <p:spPr>
          <a:xfrm>
            <a:off x="457200" y="1981200"/>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b="1" smtClean="0"/>
              <a:t>Syntax :</a:t>
            </a:r>
          </a:p>
          <a:p>
            <a:endParaRPr lang="en-US" b="1" smtClean="0"/>
          </a:p>
          <a:p>
            <a:r>
              <a:rPr lang="en-US" b="1" smtClean="0"/>
              <a:t>CREATE</a:t>
            </a:r>
            <a:r>
              <a:rPr lang="en-US" smtClean="0"/>
              <a:t> </a:t>
            </a:r>
            <a:r>
              <a:rPr lang="en-US" smtClean="0"/>
              <a:t> </a:t>
            </a:r>
            <a:r>
              <a:rPr lang="en-US" b="1" smtClean="0"/>
              <a:t>VIEW</a:t>
            </a:r>
            <a:r>
              <a:rPr lang="en-US" smtClean="0"/>
              <a:t> view_name </a:t>
            </a:r>
            <a:r>
              <a:rPr lang="en-US" b="1" smtClean="0"/>
              <a:t>AS</a:t>
            </a:r>
            <a:r>
              <a:rPr lang="en-US" smtClean="0"/>
              <a:t>  </a:t>
            </a:r>
          </a:p>
          <a:p>
            <a:r>
              <a:rPr lang="en-US" b="1" smtClean="0"/>
              <a:t>SELECT</a:t>
            </a:r>
            <a:r>
              <a:rPr lang="en-US" smtClean="0"/>
              <a:t> columns  </a:t>
            </a:r>
          </a:p>
          <a:p>
            <a:r>
              <a:rPr lang="en-US" b="1" smtClean="0"/>
              <a:t>FROM</a:t>
            </a:r>
            <a:r>
              <a:rPr lang="en-US" smtClean="0"/>
              <a:t> tables  </a:t>
            </a:r>
          </a:p>
          <a:p>
            <a:r>
              <a:rPr lang="en-US" smtClean="0"/>
              <a:t>[</a:t>
            </a:r>
            <a:r>
              <a:rPr lang="en-US" b="1" smtClean="0"/>
              <a:t>WHERE</a:t>
            </a:r>
            <a:r>
              <a:rPr lang="en-US" smtClean="0"/>
              <a:t> conditions];  </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0" y="609600"/>
            <a:ext cx="4350102"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Stored Procedures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371600"/>
            <a:ext cx="7772400" cy="646331"/>
          </a:xfrm>
          <a:prstGeom prst="rect">
            <a:avLst/>
          </a:prstGeom>
        </p:spPr>
        <p:txBody>
          <a:bodyPr wrap="square">
            <a:spAutoFit/>
          </a:bodyPr>
          <a:lstStyle/>
          <a:p>
            <a:r>
              <a:rPr lang="en-US" smtClean="0"/>
              <a:t>	A Stored Procedure </a:t>
            </a:r>
            <a:r>
              <a:rPr lang="en-US" smtClean="0"/>
              <a:t>is a segment of declarative SQL statements stored inside </a:t>
            </a:r>
            <a:r>
              <a:rPr lang="en-US" smtClean="0"/>
              <a:t>the </a:t>
            </a:r>
            <a:r>
              <a:rPr lang="en-US" smtClean="0"/>
              <a:t>database.</a:t>
            </a:r>
            <a:endParaRPr lang="en-US"/>
          </a:p>
        </p:txBody>
      </p:sp>
      <p:sp>
        <p:nvSpPr>
          <p:cNvPr id="7" name="Rectangle 6"/>
          <p:cNvSpPr/>
          <p:nvPr/>
        </p:nvSpPr>
        <p:spPr>
          <a:xfrm>
            <a:off x="152400" y="2286000"/>
            <a:ext cx="8229600" cy="20928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 </a:t>
            </a:r>
          </a:p>
          <a:p>
            <a:endParaRPr lang="en-US" sz="1600" b="1" smtClean="0"/>
          </a:p>
          <a:p>
            <a:r>
              <a:rPr lang="en-US" sz="1600" b="1" smtClean="0"/>
              <a:t>CREATE</a:t>
            </a:r>
            <a:r>
              <a:rPr lang="en-US" sz="1600" smtClean="0"/>
              <a:t> </a:t>
            </a:r>
            <a:r>
              <a:rPr lang="en-US" sz="1600" b="1" smtClean="0"/>
              <a:t>PROCEDURE</a:t>
            </a:r>
            <a:r>
              <a:rPr lang="en-US" sz="1600" smtClean="0"/>
              <a:t> procedure_name[ (parameter datatype [, parameter datatype]) ]</a:t>
            </a:r>
            <a:r>
              <a:rPr lang="en-US" sz="1600" smtClean="0"/>
              <a:t> </a:t>
            </a:r>
            <a:r>
              <a:rPr lang="en-US" sz="1600" smtClean="0"/>
              <a:t>DELIMITER $$</a:t>
            </a:r>
            <a:r>
              <a:rPr lang="en-US" sz="1600" smtClean="0"/>
              <a:t> </a:t>
            </a:r>
          </a:p>
          <a:p>
            <a:r>
              <a:rPr lang="en-US" sz="1600" b="1" smtClean="0"/>
              <a:t>BEGIN</a:t>
            </a:r>
            <a:r>
              <a:rPr lang="en-US" sz="1600" smtClean="0"/>
              <a:t>  </a:t>
            </a:r>
          </a:p>
          <a:p>
            <a:r>
              <a:rPr lang="en-US" sz="1600" smtClean="0"/>
              <a:t>    Declaration_section  </a:t>
            </a:r>
          </a:p>
          <a:p>
            <a:r>
              <a:rPr lang="en-US" sz="1600" smtClean="0"/>
              <a:t>    Executable_section  </a:t>
            </a:r>
          </a:p>
          <a:p>
            <a:r>
              <a:rPr lang="en-US" sz="1600" b="1" smtClean="0"/>
              <a:t>END</a:t>
            </a:r>
            <a:r>
              <a:rPr lang="en-US" sz="1600" smtClean="0"/>
              <a:t> </a:t>
            </a:r>
            <a:r>
              <a:rPr lang="en-US" sz="1600" smtClean="0"/>
              <a:t>$$</a:t>
            </a:r>
            <a:r>
              <a:rPr lang="en-US" sz="1600" smtClean="0"/>
              <a:t> </a:t>
            </a:r>
            <a:endParaRPr lang="en-US" sz="1600"/>
          </a:p>
        </p:txBody>
      </p:sp>
      <p:sp>
        <p:nvSpPr>
          <p:cNvPr id="9" name="Rectangle 8"/>
          <p:cNvSpPr/>
          <p:nvPr/>
        </p:nvSpPr>
        <p:spPr>
          <a:xfrm>
            <a:off x="152400" y="4572000"/>
            <a:ext cx="8534400" cy="2031325"/>
          </a:xfrm>
          <a:prstGeom prst="rect">
            <a:avLst/>
          </a:prstGeom>
        </p:spPr>
        <p:txBody>
          <a:bodyPr wrap="square">
            <a:spAutoFit/>
          </a:bodyPr>
          <a:lstStyle/>
          <a:p>
            <a:r>
              <a:rPr lang="en-US" b="1" smtClean="0">
                <a:solidFill>
                  <a:srgbClr val="FFFF00"/>
                </a:solidFill>
              </a:rPr>
              <a:t>EX :</a:t>
            </a:r>
          </a:p>
          <a:p>
            <a:endParaRPr lang="en-US" smtClean="0"/>
          </a:p>
          <a:p>
            <a:r>
              <a:rPr lang="en-US" smtClean="0"/>
              <a:t>DELIMITER $$</a:t>
            </a:r>
          </a:p>
          <a:p>
            <a:r>
              <a:rPr lang="en-US" b="1" smtClean="0"/>
              <a:t>CREATE PROCEDURE </a:t>
            </a:r>
            <a:r>
              <a:rPr lang="en-US" smtClean="0"/>
              <a:t>test(from_time </a:t>
            </a:r>
            <a:r>
              <a:rPr lang="en-US" smtClean="0"/>
              <a:t>TIME,to_time TIME) </a:t>
            </a:r>
          </a:p>
          <a:p>
            <a:r>
              <a:rPr lang="en-US" smtClean="0"/>
              <a:t>BEGIN</a:t>
            </a:r>
          </a:p>
          <a:p>
            <a:r>
              <a:rPr lang="en-US" smtClean="0"/>
              <a:t>select </a:t>
            </a:r>
            <a:r>
              <a:rPr lang="en-US" smtClean="0"/>
              <a:t>* </a:t>
            </a:r>
            <a:r>
              <a:rPr lang="en-US" smtClean="0"/>
              <a:t>from </a:t>
            </a:r>
            <a:r>
              <a:rPr lang="en-US" smtClean="0"/>
              <a:t>library where </a:t>
            </a:r>
            <a:r>
              <a:rPr lang="en-US" smtClean="0"/>
              <a:t>booked_time between from_time AND </a:t>
            </a:r>
            <a:r>
              <a:rPr lang="en-US" smtClean="0"/>
              <a:t>to_time</a:t>
            </a:r>
            <a:r>
              <a:rPr lang="en-US" smtClean="0"/>
              <a:t>;</a:t>
            </a:r>
          </a:p>
          <a:p>
            <a:r>
              <a:rPr lang="en-US" smtClean="0"/>
              <a:t>END </a:t>
            </a:r>
            <a:r>
              <a:rPr lang="en-US" smtClean="0"/>
              <a: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374897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DB  Installation :</a:t>
            </a:r>
            <a:endParaRPr lang="en-US" sz="2400" b="1">
              <a:solidFill>
                <a:srgbClr val="FFCC00"/>
              </a:solidFill>
              <a:latin typeface="Arial" pitchFamily="34" charset="0"/>
              <a:cs typeface="Arial" pitchFamily="34" charset="0"/>
            </a:endParaRPr>
          </a:p>
        </p:txBody>
      </p:sp>
      <p:sp>
        <p:nvSpPr>
          <p:cNvPr id="6" name="TextBox 5"/>
          <p:cNvSpPr txBox="1"/>
          <p:nvPr/>
        </p:nvSpPr>
        <p:spPr>
          <a:xfrm>
            <a:off x="685800" y="1371600"/>
            <a:ext cx="8161145" cy="369332"/>
          </a:xfrm>
          <a:prstGeom prst="rect">
            <a:avLst/>
          </a:prstGeom>
          <a:noFill/>
        </p:spPr>
        <p:txBody>
          <a:bodyPr wrap="none" rtlCol="0">
            <a:spAutoFit/>
          </a:bodyPr>
          <a:lstStyle/>
          <a:p>
            <a:r>
              <a:rPr lang="en-US" smtClean="0"/>
              <a:t>Open the link of MySQL website : </a:t>
            </a:r>
            <a:r>
              <a:rPr lang="en-US" smtClean="0">
                <a:hlinkClick r:id="rId3"/>
              </a:rPr>
              <a:t>https://dev.mysql.com/downloads/installer/</a:t>
            </a:r>
            <a:r>
              <a:rPr lang="en-US" smtClean="0"/>
              <a:t>    </a:t>
            </a:r>
          </a:p>
        </p:txBody>
      </p:sp>
      <p:pic>
        <p:nvPicPr>
          <p:cNvPr id="7" name="Picture 6" descr="ww.png"/>
          <p:cNvPicPr>
            <a:picLocks noChangeAspect="1"/>
          </p:cNvPicPr>
          <p:nvPr/>
        </p:nvPicPr>
        <p:blipFill>
          <a:blip r:embed="rId4" cstate="print"/>
          <a:stretch>
            <a:fillRect/>
          </a:stretch>
        </p:blipFill>
        <p:spPr>
          <a:xfrm>
            <a:off x="457200" y="1752600"/>
            <a:ext cx="8153400" cy="2246196"/>
          </a:xfrm>
          <a:prstGeom prst="rect">
            <a:avLst/>
          </a:prstGeom>
        </p:spPr>
      </p:pic>
      <p:pic>
        <p:nvPicPr>
          <p:cNvPr id="9" name="Picture 8" descr="ww.png"/>
          <p:cNvPicPr>
            <a:picLocks noChangeAspect="1"/>
          </p:cNvPicPr>
          <p:nvPr/>
        </p:nvPicPr>
        <p:blipFill>
          <a:blip r:embed="rId5" cstate="print"/>
          <a:stretch>
            <a:fillRect/>
          </a:stretch>
        </p:blipFill>
        <p:spPr>
          <a:xfrm>
            <a:off x="457200" y="4038600"/>
            <a:ext cx="8153400" cy="2484683"/>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3"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228600"/>
            <a:ext cx="2979534"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MySQL Functions:</a:t>
            </a:r>
            <a:endParaRPr lang="en-US" sz="2400" b="1">
              <a:solidFill>
                <a:srgbClr val="FFCC00"/>
              </a:solidFill>
              <a:latin typeface="Arial" pitchFamily="34" charset="0"/>
              <a:cs typeface="Arial" pitchFamily="34" charset="0"/>
            </a:endParaRPr>
          </a:p>
        </p:txBody>
      </p:sp>
      <p:sp>
        <p:nvSpPr>
          <p:cNvPr id="6" name="TextBox 5"/>
          <p:cNvSpPr txBox="1"/>
          <p:nvPr/>
        </p:nvSpPr>
        <p:spPr>
          <a:xfrm>
            <a:off x="457200" y="838200"/>
            <a:ext cx="7840673" cy="646331"/>
          </a:xfrm>
          <a:prstGeom prst="rect">
            <a:avLst/>
          </a:prstGeom>
          <a:noFill/>
        </p:spPr>
        <p:txBody>
          <a:bodyPr wrap="none" rtlCol="0">
            <a:spAutoFit/>
          </a:bodyPr>
          <a:lstStyle/>
          <a:p>
            <a:r>
              <a:rPr lang="en-US" smtClean="0"/>
              <a:t>	We can define our own custom functions in MySQL and use those</a:t>
            </a:r>
          </a:p>
          <a:p>
            <a:r>
              <a:rPr lang="en-US" smtClean="0"/>
              <a:t>Functions as and when required.</a:t>
            </a:r>
            <a:endParaRPr lang="en-US"/>
          </a:p>
        </p:txBody>
      </p:sp>
      <p:sp>
        <p:nvSpPr>
          <p:cNvPr id="7" name="Rectangle 6"/>
          <p:cNvSpPr/>
          <p:nvPr/>
        </p:nvSpPr>
        <p:spPr>
          <a:xfrm>
            <a:off x="152400" y="1524000"/>
            <a:ext cx="8763000" cy="261610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0070C0"/>
                </a:solidFill>
              </a:rPr>
              <a:t>Syntax :</a:t>
            </a:r>
          </a:p>
          <a:p>
            <a:endParaRPr lang="en-US" b="1" smtClean="0">
              <a:solidFill>
                <a:srgbClr val="0070C0"/>
              </a:solidFill>
            </a:endParaRPr>
          </a:p>
          <a:p>
            <a:r>
              <a:rPr lang="en-US" sz="1600" b="1" smtClean="0"/>
              <a:t>DELIMITER $$</a:t>
            </a:r>
          </a:p>
          <a:p>
            <a:r>
              <a:rPr lang="en-US" sz="1600" b="1" smtClean="0"/>
              <a:t>CREATE</a:t>
            </a:r>
            <a:r>
              <a:rPr lang="en-US" sz="1600" smtClean="0"/>
              <a:t> </a:t>
            </a:r>
            <a:r>
              <a:rPr lang="en-US" sz="1600" b="1" smtClean="0"/>
              <a:t>FUNCTION</a:t>
            </a:r>
            <a:r>
              <a:rPr lang="en-US" sz="1600" smtClean="0"/>
              <a:t> function_name [ (parameter datatype [, parameter datatype])</a:t>
            </a:r>
            <a:r>
              <a:rPr lang="en-US" sz="1600" smtClean="0"/>
              <a:t> </a:t>
            </a:r>
            <a:r>
              <a:rPr lang="en-US" sz="1600" smtClean="0"/>
              <a:t>]</a:t>
            </a:r>
            <a:r>
              <a:rPr lang="en-US" sz="1600" smtClean="0"/>
              <a:t> </a:t>
            </a:r>
          </a:p>
          <a:p>
            <a:r>
              <a:rPr lang="en-US" sz="1600" b="1" smtClean="0"/>
              <a:t>RETURNS</a:t>
            </a:r>
            <a:r>
              <a:rPr lang="en-US" sz="1600" smtClean="0"/>
              <a:t> return_datatype  </a:t>
            </a:r>
          </a:p>
          <a:p>
            <a:r>
              <a:rPr lang="en-US" sz="1600" b="1" smtClean="0"/>
              <a:t>BEGIN</a:t>
            </a:r>
            <a:r>
              <a:rPr lang="en-US" sz="1600" smtClean="0"/>
              <a:t>  </a:t>
            </a:r>
          </a:p>
          <a:p>
            <a:r>
              <a:rPr lang="en-US" sz="1600" smtClean="0"/>
              <a:t>Declaration_section  </a:t>
            </a:r>
          </a:p>
          <a:p>
            <a:r>
              <a:rPr lang="en-US" sz="1600" smtClean="0"/>
              <a:t>Executable_section</a:t>
            </a:r>
            <a:r>
              <a:rPr lang="en-US" sz="1600" smtClean="0"/>
              <a:t> </a:t>
            </a:r>
            <a:endParaRPr lang="en-US" sz="1600" smtClean="0"/>
          </a:p>
          <a:p>
            <a:r>
              <a:rPr lang="en-US" sz="1600" smtClean="0"/>
              <a:t>RETURN variable</a:t>
            </a:r>
            <a:r>
              <a:rPr lang="en-US" sz="1600" smtClean="0"/>
              <a:t> </a:t>
            </a:r>
          </a:p>
          <a:p>
            <a:r>
              <a:rPr lang="en-US" sz="1600" b="1" smtClean="0"/>
              <a:t>END</a:t>
            </a:r>
            <a:r>
              <a:rPr lang="en-US" sz="1600" smtClean="0"/>
              <a:t> $$</a:t>
            </a:r>
            <a:r>
              <a:rPr lang="en-US" sz="1600" smtClean="0"/>
              <a:t>  </a:t>
            </a:r>
            <a:endParaRPr lang="en-US" sz="1600"/>
          </a:p>
        </p:txBody>
      </p:sp>
      <p:sp>
        <p:nvSpPr>
          <p:cNvPr id="9" name="Rectangle 8"/>
          <p:cNvSpPr/>
          <p:nvPr/>
        </p:nvSpPr>
        <p:spPr>
          <a:xfrm>
            <a:off x="152400" y="4272677"/>
            <a:ext cx="8991600" cy="2585323"/>
          </a:xfrm>
          <a:prstGeom prst="rect">
            <a:avLst/>
          </a:prstGeom>
        </p:spPr>
        <p:txBody>
          <a:bodyPr wrap="square">
            <a:spAutoFit/>
          </a:bodyPr>
          <a:lstStyle/>
          <a:p>
            <a:r>
              <a:rPr lang="en-US" b="1" smtClean="0">
                <a:solidFill>
                  <a:srgbClr val="FFFF00"/>
                </a:solidFill>
              </a:rPr>
              <a:t>EX :</a:t>
            </a:r>
          </a:p>
          <a:p>
            <a:r>
              <a:rPr lang="en-US" smtClean="0"/>
              <a:t>DELIMITER </a:t>
            </a:r>
            <a:r>
              <a:rPr lang="en-US" smtClean="0"/>
              <a:t>$$</a:t>
            </a:r>
          </a:p>
          <a:p>
            <a:r>
              <a:rPr lang="en-US" b="1" smtClean="0"/>
              <a:t>CREATE </a:t>
            </a:r>
            <a:r>
              <a:rPr lang="en-US" b="1" smtClean="0"/>
              <a:t>FUNCTION </a:t>
            </a:r>
            <a:r>
              <a:rPr lang="en-US" smtClean="0"/>
              <a:t>test(book varchar(10</a:t>
            </a:r>
            <a:r>
              <a:rPr lang="en-US" smtClean="0"/>
              <a:t>)) </a:t>
            </a:r>
            <a:endParaRPr lang="en-US" smtClean="0"/>
          </a:p>
          <a:p>
            <a:r>
              <a:rPr lang="en-US" b="1" smtClean="0"/>
              <a:t>RETURNS</a:t>
            </a:r>
            <a:r>
              <a:rPr lang="en-US" smtClean="0"/>
              <a:t> VARCHAR(10)</a:t>
            </a:r>
          </a:p>
          <a:p>
            <a:r>
              <a:rPr lang="en-US" b="1" smtClean="0"/>
              <a:t>BEGIN</a:t>
            </a:r>
            <a:r>
              <a:rPr lang="en-US" smtClean="0"/>
              <a:t> </a:t>
            </a:r>
          </a:p>
          <a:p>
            <a:r>
              <a:rPr lang="en-US" b="1" smtClean="0"/>
              <a:t>DECLARE</a:t>
            </a:r>
            <a:r>
              <a:rPr lang="en-US" smtClean="0"/>
              <a:t> </a:t>
            </a:r>
            <a:r>
              <a:rPr lang="en-US" smtClean="0"/>
              <a:t>booked_at TIME </a:t>
            </a:r>
            <a:r>
              <a:rPr lang="en-US" smtClean="0"/>
              <a:t>DEFAULT </a:t>
            </a:r>
            <a:r>
              <a:rPr lang="en-US" smtClean="0"/>
              <a:t>" ";</a:t>
            </a:r>
          </a:p>
          <a:p>
            <a:r>
              <a:rPr lang="en-US" b="1" smtClean="0"/>
              <a:t>SELECT</a:t>
            </a:r>
            <a:r>
              <a:rPr lang="en-US" smtClean="0"/>
              <a:t> </a:t>
            </a:r>
            <a:r>
              <a:rPr lang="en-US" smtClean="0"/>
              <a:t>booked_time </a:t>
            </a:r>
            <a:r>
              <a:rPr lang="en-US" b="1" smtClean="0"/>
              <a:t>INTO</a:t>
            </a:r>
            <a:r>
              <a:rPr lang="en-US" smtClean="0"/>
              <a:t> booked_at FROM library where </a:t>
            </a:r>
            <a:r>
              <a:rPr lang="en-US" smtClean="0"/>
              <a:t>book_name </a:t>
            </a:r>
            <a:r>
              <a:rPr lang="en-US" smtClean="0"/>
              <a:t>= book;</a:t>
            </a:r>
          </a:p>
          <a:p>
            <a:r>
              <a:rPr lang="en-US" b="1" smtClean="0"/>
              <a:t>RETURN</a:t>
            </a:r>
            <a:r>
              <a:rPr lang="en-US" smtClean="0"/>
              <a:t> </a:t>
            </a:r>
            <a:r>
              <a:rPr lang="en-US" smtClean="0"/>
              <a:t>booked_at</a:t>
            </a:r>
            <a:r>
              <a:rPr lang="en-US" smtClean="0"/>
              <a:t>;</a:t>
            </a:r>
          </a:p>
          <a:p>
            <a:r>
              <a:rPr lang="en-US" smtClean="0"/>
              <a:t>END </a:t>
            </a:r>
            <a:r>
              <a:rPr lang="en-US" smtClean="0"/>
              <a:t>$$</a:t>
            </a:r>
            <a:endParaRPr lang="en-US" sz="16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228600"/>
            <a:ext cx="3655168"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 ER Model &amp; Diagrams :</a:t>
            </a:r>
            <a:endParaRPr lang="en-US" sz="2400" b="1">
              <a:solidFill>
                <a:srgbClr val="FFCC00"/>
              </a:solidFill>
              <a:latin typeface="Arial" pitchFamily="34" charset="0"/>
              <a:cs typeface="Arial" pitchFamily="34" charset="0"/>
            </a:endParaRPr>
          </a:p>
        </p:txBody>
      </p:sp>
      <p:sp>
        <p:nvSpPr>
          <p:cNvPr id="6" name="Rectangle 5"/>
          <p:cNvSpPr/>
          <p:nvPr/>
        </p:nvSpPr>
        <p:spPr>
          <a:xfrm>
            <a:off x="609600" y="1143000"/>
            <a:ext cx="7848600" cy="2585323"/>
          </a:xfrm>
          <a:prstGeom prst="rect">
            <a:avLst/>
          </a:prstGeom>
        </p:spPr>
        <p:txBody>
          <a:bodyPr wrap="square">
            <a:spAutoFit/>
          </a:bodyPr>
          <a:lstStyle/>
          <a:p>
            <a:r>
              <a:rPr lang="en-US" b="1" smtClean="0">
                <a:solidFill>
                  <a:srgbClr val="0070C0"/>
                </a:solidFill>
              </a:rPr>
              <a:t>What is the </a:t>
            </a:r>
            <a:r>
              <a:rPr lang="en-US" b="1" smtClean="0">
                <a:solidFill>
                  <a:srgbClr val="0070C0"/>
                </a:solidFill>
              </a:rPr>
              <a:t>ER </a:t>
            </a:r>
            <a:r>
              <a:rPr lang="en-US" b="1" smtClean="0">
                <a:solidFill>
                  <a:srgbClr val="0070C0"/>
                </a:solidFill>
              </a:rPr>
              <a:t>Model ?</a:t>
            </a:r>
          </a:p>
          <a:p>
            <a:endParaRPr lang="en-US" b="1" smtClean="0"/>
          </a:p>
          <a:p>
            <a:pPr>
              <a:buFont typeface="Wingdings" pitchFamily="2" charset="2"/>
              <a:buChar char="Ø"/>
            </a:pPr>
            <a:r>
              <a:rPr lang="en-US" smtClean="0"/>
              <a:t>The ER or (Entity Relational Model) is a high-level conceptual data model diagram. Entity-Relation model is based on the notion of real-world entities and the relationship between </a:t>
            </a:r>
            <a:r>
              <a:rPr lang="en-US" smtClean="0"/>
              <a:t>them</a:t>
            </a:r>
            <a:r>
              <a:rPr lang="en-US" smtClean="0"/>
              <a:t>.</a:t>
            </a:r>
          </a:p>
          <a:p>
            <a:pPr>
              <a:buFont typeface="Wingdings" pitchFamily="2" charset="2"/>
              <a:buChar char="Ø"/>
            </a:pPr>
            <a:endParaRPr lang="en-US" smtClean="0"/>
          </a:p>
          <a:p>
            <a:pPr>
              <a:buFont typeface="Wingdings" pitchFamily="2" charset="2"/>
              <a:buChar char="Ø"/>
            </a:pPr>
            <a:r>
              <a:rPr lang="en-US" smtClean="0"/>
              <a:t>ER modeling helps you to analyze data requirements systematically to produce a well-designed database. So, it is considered a best practice to complete ER modeling before implementing your database.</a:t>
            </a:r>
            <a:endParaRPr lang="en-US"/>
          </a:p>
        </p:txBody>
      </p:sp>
      <p:sp>
        <p:nvSpPr>
          <p:cNvPr id="7" name="Rectangle 6"/>
          <p:cNvSpPr/>
          <p:nvPr/>
        </p:nvSpPr>
        <p:spPr>
          <a:xfrm>
            <a:off x="533400" y="4114800"/>
            <a:ext cx="8153400" cy="1477328"/>
          </a:xfrm>
          <a:prstGeom prst="rect">
            <a:avLst/>
          </a:prstGeom>
        </p:spPr>
        <p:txBody>
          <a:bodyPr wrap="square">
            <a:spAutoFit/>
          </a:bodyPr>
          <a:lstStyle/>
          <a:p>
            <a:r>
              <a:rPr lang="en-US" b="1" smtClean="0">
                <a:solidFill>
                  <a:srgbClr val="0070C0"/>
                </a:solidFill>
              </a:rPr>
              <a:t>What is </a:t>
            </a:r>
            <a:r>
              <a:rPr lang="en-US" b="1" smtClean="0">
                <a:solidFill>
                  <a:srgbClr val="0070C0"/>
                </a:solidFill>
              </a:rPr>
              <a:t>ER </a:t>
            </a:r>
            <a:r>
              <a:rPr lang="en-US" b="1" smtClean="0">
                <a:solidFill>
                  <a:srgbClr val="0070C0"/>
                </a:solidFill>
              </a:rPr>
              <a:t>Diagrams ?</a:t>
            </a:r>
          </a:p>
          <a:p>
            <a:endParaRPr lang="en-US" b="1" smtClean="0"/>
          </a:p>
          <a:p>
            <a:pPr>
              <a:buFont typeface="Wingdings" pitchFamily="2" charset="2"/>
              <a:buChar char="Ø"/>
            </a:pPr>
            <a:r>
              <a:rPr lang="en-US" smtClean="0"/>
              <a:t>Entity </a:t>
            </a:r>
            <a:r>
              <a:rPr lang="en-US" smtClean="0"/>
              <a:t>Relationship (ER) diagram </a:t>
            </a:r>
            <a:r>
              <a:rPr lang="en-US" smtClean="0"/>
              <a:t>displays the relationships of entity set stored in a database. In other words, we can say that ER diagrams help you to explain the logical structure </a:t>
            </a:r>
            <a:r>
              <a:rPr lang="en-US" smtClean="0"/>
              <a:t>of </a:t>
            </a:r>
            <a:r>
              <a:rPr lang="en-US" smtClean="0"/>
              <a:t>databases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pic>
        <p:nvPicPr>
          <p:cNvPr id="70658" name="Picture 2" descr="https://www.guru99.com/images/1/100518_0621_ERDiagramTu1.png"/>
          <p:cNvPicPr>
            <a:picLocks noChangeAspect="1" noChangeArrowheads="1"/>
          </p:cNvPicPr>
          <p:nvPr/>
        </p:nvPicPr>
        <p:blipFill>
          <a:blip r:embed="rId3" cstate="print"/>
          <a:srcRect/>
          <a:stretch>
            <a:fillRect/>
          </a:stretch>
        </p:blipFill>
        <p:spPr bwMode="auto">
          <a:xfrm>
            <a:off x="3429000" y="1600200"/>
            <a:ext cx="4800600" cy="4676776"/>
          </a:xfrm>
          <a:prstGeom prst="rect">
            <a:avLst/>
          </a:prstGeom>
          <a:noFill/>
        </p:spPr>
      </p:pic>
      <p:sp>
        <p:nvSpPr>
          <p:cNvPr id="9" name="Rectangle 8"/>
          <p:cNvSpPr/>
          <p:nvPr/>
        </p:nvSpPr>
        <p:spPr>
          <a:xfrm>
            <a:off x="152400" y="457200"/>
            <a:ext cx="7848600" cy="2031325"/>
          </a:xfrm>
          <a:prstGeom prst="rect">
            <a:avLst/>
          </a:prstGeom>
        </p:spPr>
        <p:txBody>
          <a:bodyPr wrap="square">
            <a:spAutoFit/>
          </a:bodyPr>
          <a:lstStyle/>
          <a:p>
            <a:r>
              <a:rPr lang="en-US" b="1" smtClean="0">
                <a:solidFill>
                  <a:srgbClr val="0070C0"/>
                </a:solidFill>
              </a:rPr>
              <a:t>Components of the </a:t>
            </a:r>
            <a:r>
              <a:rPr lang="en-US" b="1" smtClean="0">
                <a:solidFill>
                  <a:srgbClr val="0070C0"/>
                </a:solidFill>
              </a:rPr>
              <a:t>ER </a:t>
            </a:r>
            <a:r>
              <a:rPr lang="en-US" b="1" smtClean="0">
                <a:solidFill>
                  <a:srgbClr val="0070C0"/>
                </a:solidFill>
              </a:rPr>
              <a:t>Diagram</a:t>
            </a:r>
          </a:p>
          <a:p>
            <a:endParaRPr lang="en-US" b="1" smtClean="0"/>
          </a:p>
          <a:p>
            <a:r>
              <a:rPr lang="en-US" smtClean="0"/>
              <a:t>ER </a:t>
            </a:r>
            <a:r>
              <a:rPr lang="en-US" smtClean="0"/>
              <a:t>model is based on three basic </a:t>
            </a:r>
            <a:r>
              <a:rPr lang="en-US" smtClean="0"/>
              <a:t>concepts</a:t>
            </a:r>
            <a:r>
              <a:rPr lang="en-US" smtClean="0"/>
              <a:t>:</a:t>
            </a:r>
          </a:p>
          <a:p>
            <a:endParaRPr lang="en-US" smtClean="0"/>
          </a:p>
          <a:p>
            <a:pPr>
              <a:buFont typeface="Arial" pitchFamily="34" charset="0"/>
              <a:buChar char="•"/>
            </a:pPr>
            <a:r>
              <a:rPr lang="en-US" b="1" smtClean="0">
                <a:solidFill>
                  <a:srgbClr val="00B050"/>
                </a:solidFill>
              </a:rPr>
              <a:t> Entities (Tables)</a:t>
            </a:r>
            <a:endParaRPr lang="en-US" b="1" smtClean="0">
              <a:solidFill>
                <a:srgbClr val="00B050"/>
              </a:solidFill>
            </a:endParaRPr>
          </a:p>
          <a:p>
            <a:pPr>
              <a:buFont typeface="Arial" pitchFamily="34" charset="0"/>
              <a:buChar char="•"/>
            </a:pPr>
            <a:r>
              <a:rPr lang="en-US" b="1" smtClean="0">
                <a:solidFill>
                  <a:srgbClr val="00B050"/>
                </a:solidFill>
              </a:rPr>
              <a:t> Attributes (Columns)</a:t>
            </a:r>
            <a:endParaRPr lang="en-US" b="1" smtClean="0">
              <a:solidFill>
                <a:srgbClr val="00B050"/>
              </a:solidFill>
            </a:endParaRPr>
          </a:p>
          <a:p>
            <a:pPr>
              <a:buFont typeface="Arial" pitchFamily="34" charset="0"/>
              <a:buChar char="•"/>
            </a:pPr>
            <a:r>
              <a:rPr lang="en-US" b="1" smtClean="0">
                <a:solidFill>
                  <a:srgbClr val="00B050"/>
                </a:solidFill>
              </a:rPr>
              <a:t> Relationships</a:t>
            </a:r>
            <a:endParaRPr lang="en-US" b="1">
              <a:solidFill>
                <a:srgbClr val="00B05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Rectangle 4"/>
          <p:cNvSpPr/>
          <p:nvPr/>
        </p:nvSpPr>
        <p:spPr>
          <a:xfrm>
            <a:off x="152400" y="381000"/>
            <a:ext cx="8229600" cy="5909310"/>
          </a:xfrm>
          <a:prstGeom prst="rect">
            <a:avLst/>
          </a:prstGeom>
        </p:spPr>
        <p:txBody>
          <a:bodyPr wrap="square">
            <a:spAutoFit/>
          </a:bodyPr>
          <a:lstStyle/>
          <a:p>
            <a:r>
              <a:rPr lang="en-US" b="1" smtClean="0">
                <a:solidFill>
                  <a:srgbClr val="0070C0"/>
                </a:solidFill>
              </a:rPr>
              <a:t>Why use ER </a:t>
            </a:r>
            <a:r>
              <a:rPr lang="en-US" b="1" smtClean="0">
                <a:solidFill>
                  <a:srgbClr val="0070C0"/>
                </a:solidFill>
              </a:rPr>
              <a:t>Diagrams</a:t>
            </a:r>
            <a:r>
              <a:rPr lang="en-US" b="1" smtClean="0">
                <a:solidFill>
                  <a:srgbClr val="0070C0"/>
                </a:solidFill>
              </a:rPr>
              <a:t>?</a:t>
            </a:r>
          </a:p>
          <a:p>
            <a:endParaRPr lang="en-US" b="1" smtClean="0"/>
          </a:p>
          <a:p>
            <a:endParaRPr lang="en-US" smtClean="0"/>
          </a:p>
          <a:p>
            <a:pPr>
              <a:buFont typeface="Wingdings" pitchFamily="2" charset="2"/>
              <a:buChar char="Ø"/>
            </a:pPr>
            <a:r>
              <a:rPr lang="en-US" smtClean="0"/>
              <a:t>Helps you to define terms related to entity </a:t>
            </a:r>
            <a:r>
              <a:rPr lang="en-US" smtClean="0"/>
              <a:t>relationship </a:t>
            </a:r>
            <a:r>
              <a:rPr lang="en-US" smtClean="0"/>
              <a:t>modeling</a:t>
            </a:r>
          </a:p>
          <a:p>
            <a:pPr>
              <a:buFont typeface="Wingdings" pitchFamily="2" charset="2"/>
              <a:buChar char="Ø"/>
            </a:pPr>
            <a:endParaRPr lang="en-US" smtClean="0"/>
          </a:p>
          <a:p>
            <a:pPr>
              <a:buFont typeface="Wingdings" pitchFamily="2" charset="2"/>
              <a:buChar char="Ø"/>
            </a:pPr>
            <a:r>
              <a:rPr lang="en-US" smtClean="0"/>
              <a:t>Provide a preview of how all your tables should connect, what fields are going to be on </a:t>
            </a:r>
            <a:r>
              <a:rPr lang="en-US" smtClean="0"/>
              <a:t>each </a:t>
            </a:r>
            <a:r>
              <a:rPr lang="en-US" smtClean="0"/>
              <a:t>table</a:t>
            </a:r>
          </a:p>
          <a:p>
            <a:pPr>
              <a:buFont typeface="Wingdings" pitchFamily="2" charset="2"/>
              <a:buChar char="Ø"/>
            </a:pPr>
            <a:endParaRPr lang="en-US" smtClean="0"/>
          </a:p>
          <a:p>
            <a:pPr>
              <a:buFont typeface="Wingdings" pitchFamily="2" charset="2"/>
              <a:buChar char="Ø"/>
            </a:pPr>
            <a:r>
              <a:rPr lang="en-US" smtClean="0"/>
              <a:t>Helps to describe entities, attributes</a:t>
            </a:r>
            <a:r>
              <a:rPr lang="en-US" smtClean="0"/>
              <a:t>, </a:t>
            </a:r>
            <a:r>
              <a:rPr lang="en-US" smtClean="0"/>
              <a:t>relationships</a:t>
            </a:r>
          </a:p>
          <a:p>
            <a:pPr>
              <a:buFont typeface="Wingdings" pitchFamily="2" charset="2"/>
              <a:buChar char="Ø"/>
            </a:pPr>
            <a:endParaRPr lang="en-US" smtClean="0"/>
          </a:p>
          <a:p>
            <a:pPr>
              <a:buFont typeface="Wingdings" pitchFamily="2" charset="2"/>
              <a:buChar char="Ø"/>
            </a:pPr>
            <a:r>
              <a:rPr lang="en-US" smtClean="0"/>
              <a:t>ER diagrams are translatable into relational tables which allows you to build </a:t>
            </a:r>
            <a:r>
              <a:rPr lang="en-US" smtClean="0"/>
              <a:t>databases </a:t>
            </a:r>
            <a:r>
              <a:rPr lang="en-US" smtClean="0"/>
              <a:t>quickly</a:t>
            </a:r>
          </a:p>
          <a:p>
            <a:pPr>
              <a:buFont typeface="Wingdings" pitchFamily="2" charset="2"/>
              <a:buChar char="Ø"/>
            </a:pPr>
            <a:endParaRPr lang="en-US" smtClean="0"/>
          </a:p>
          <a:p>
            <a:pPr>
              <a:buFont typeface="Wingdings" pitchFamily="2" charset="2"/>
              <a:buChar char="Ø"/>
            </a:pPr>
            <a:r>
              <a:rPr lang="en-US" smtClean="0"/>
              <a:t>ER diagrams can be used by database designers as a blueprint for implementing data in specific </a:t>
            </a:r>
            <a:r>
              <a:rPr lang="en-US" smtClean="0"/>
              <a:t>software </a:t>
            </a:r>
            <a:r>
              <a:rPr lang="en-US" smtClean="0"/>
              <a:t>applications</a:t>
            </a:r>
          </a:p>
          <a:p>
            <a:pPr>
              <a:buFont typeface="Wingdings" pitchFamily="2" charset="2"/>
              <a:buChar char="Ø"/>
            </a:pPr>
            <a:endParaRPr lang="en-US" smtClean="0"/>
          </a:p>
          <a:p>
            <a:pPr>
              <a:buFont typeface="Wingdings" pitchFamily="2" charset="2"/>
              <a:buChar char="Ø"/>
            </a:pPr>
            <a:r>
              <a:rPr lang="en-US" smtClean="0"/>
              <a:t>The database designer gains a better understanding of the information to be contained in the database with the help of </a:t>
            </a:r>
            <a:r>
              <a:rPr lang="en-US" smtClean="0"/>
              <a:t>ERP </a:t>
            </a:r>
            <a:r>
              <a:rPr lang="en-US" smtClean="0"/>
              <a:t>diagram</a:t>
            </a:r>
          </a:p>
          <a:p>
            <a:pPr>
              <a:buFont typeface="Wingdings" pitchFamily="2" charset="2"/>
              <a:buChar char="Ø"/>
            </a:pPr>
            <a:endParaRPr lang="en-US" smtClean="0"/>
          </a:p>
          <a:p>
            <a:pPr>
              <a:buFont typeface="Wingdings" pitchFamily="2" charset="2"/>
              <a:buChar char="Ø"/>
            </a:pPr>
            <a:r>
              <a:rPr lang="en-US" smtClean="0"/>
              <a:t>ERD is allowed you to communicate with the logical structure of the database to users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914400"/>
            <a:ext cx="3904467"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Command Mode :</a:t>
            </a:r>
            <a:endParaRPr lang="en-US" sz="2400" b="1">
              <a:solidFill>
                <a:srgbClr val="FFCC00"/>
              </a:solidFill>
              <a:latin typeface="Arial" pitchFamily="34" charset="0"/>
              <a:cs typeface="Arial" pitchFamily="34" charset="0"/>
            </a:endParaRPr>
          </a:p>
        </p:txBody>
      </p:sp>
      <p:sp>
        <p:nvSpPr>
          <p:cNvPr id="6" name="TextBox 5"/>
          <p:cNvSpPr txBox="1"/>
          <p:nvPr/>
        </p:nvSpPr>
        <p:spPr>
          <a:xfrm>
            <a:off x="228600" y="1676400"/>
            <a:ext cx="6293133" cy="4555093"/>
          </a:xfrm>
          <a:prstGeom prst="rect">
            <a:avLst/>
          </a:prstGeom>
          <a:noFill/>
        </p:spPr>
        <p:txBody>
          <a:bodyPr wrap="none" rtlCol="0">
            <a:spAutoFit/>
          </a:bodyPr>
          <a:lstStyle/>
          <a:p>
            <a:r>
              <a:rPr lang="en-US" sz="2000" b="1" smtClean="0">
                <a:solidFill>
                  <a:srgbClr val="0070C0"/>
                </a:solidFill>
              </a:rPr>
              <a:t>Setup :</a:t>
            </a:r>
          </a:p>
          <a:p>
            <a:endParaRPr lang="en-US" smtClean="0"/>
          </a:p>
          <a:p>
            <a:pPr marL="342900" indent="-342900">
              <a:buAutoNum type="arabicParenR"/>
            </a:pPr>
            <a:r>
              <a:rPr lang="en-US" smtClean="0"/>
              <a:t>Right click My Computer</a:t>
            </a:r>
          </a:p>
          <a:p>
            <a:pPr marL="342900" indent="-342900">
              <a:buAutoNum type="arabicParenR"/>
            </a:pPr>
            <a:r>
              <a:rPr lang="en-US" smtClean="0"/>
              <a:t>Click on Advanced system settings</a:t>
            </a:r>
          </a:p>
          <a:p>
            <a:pPr marL="342900" indent="-342900">
              <a:buAutoNum type="arabicParenR"/>
            </a:pPr>
            <a:r>
              <a:rPr lang="en-US" smtClean="0"/>
              <a:t>Click on Environmental Variables</a:t>
            </a:r>
          </a:p>
          <a:p>
            <a:pPr marL="342900" indent="-342900">
              <a:buAutoNum type="arabicParenR"/>
            </a:pPr>
            <a:r>
              <a:rPr lang="en-US" smtClean="0"/>
              <a:t>Under system variables select path</a:t>
            </a:r>
          </a:p>
          <a:p>
            <a:pPr marL="342900" indent="-342900">
              <a:buAutoNum type="arabicParenR"/>
            </a:pPr>
            <a:r>
              <a:rPr lang="en-US" smtClean="0"/>
              <a:t>click New button and add the path to MySQL Executable</a:t>
            </a:r>
          </a:p>
          <a:p>
            <a:pPr marL="342900" indent="-342900">
              <a:buAutoNum type="arabicParenR"/>
            </a:pPr>
            <a:r>
              <a:rPr lang="en-US" smtClean="0"/>
              <a:t>Restart PC</a:t>
            </a:r>
          </a:p>
          <a:p>
            <a:pPr marL="342900" indent="-342900">
              <a:buAutoNum type="arabicParenR"/>
            </a:pPr>
            <a:endParaRPr lang="en-US" smtClean="0"/>
          </a:p>
          <a:p>
            <a:pPr marL="342900" indent="-342900">
              <a:buAutoNum type="arabicParenR"/>
            </a:pPr>
            <a:endParaRPr lang="en-US" smtClean="0"/>
          </a:p>
          <a:p>
            <a:pPr marL="342900" indent="-342900"/>
            <a:r>
              <a:rPr lang="en-US" smtClean="0"/>
              <a:t>Goto command mode</a:t>
            </a:r>
          </a:p>
          <a:p>
            <a:pPr marL="342900" indent="-342900"/>
            <a:endParaRPr lang="en-US" smtClean="0"/>
          </a:p>
          <a:p>
            <a:pPr marL="342900" indent="-342900"/>
            <a:r>
              <a:rPr lang="en-US" smtClean="0"/>
              <a:t>C:/&gt; mysql –u (username) –p enter</a:t>
            </a:r>
          </a:p>
          <a:p>
            <a:pPr marL="342900" indent="-342900"/>
            <a:r>
              <a:rPr lang="en-US" smtClean="0"/>
              <a:t>Enter password : </a:t>
            </a:r>
          </a:p>
          <a:p>
            <a:pPr marL="342900" indent="-342900"/>
            <a:endParaRPr lang="en-US" smtClean="0"/>
          </a:p>
          <a:p>
            <a:pPr marL="342900" indent="-342900"/>
            <a:r>
              <a:rPr lang="en-US" smtClean="0"/>
              <a:t>Mysql&gt;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381000" y="1295400"/>
            <a:ext cx="184731" cy="369332"/>
          </a:xfrm>
          <a:prstGeom prst="rect">
            <a:avLst/>
          </a:prstGeom>
          <a:noFill/>
        </p:spPr>
        <p:txBody>
          <a:bodyPr wrap="none" rtlCol="0">
            <a:spAutoFit/>
          </a:bodyPr>
          <a:lstStyle/>
          <a:p>
            <a:endParaRPr lang="en-US"/>
          </a:p>
        </p:txBody>
      </p:sp>
      <p:pic>
        <p:nvPicPr>
          <p:cNvPr id="11" name="Picture 10" descr="table-512.png"/>
          <p:cNvPicPr>
            <a:picLocks noChangeAspect="1"/>
          </p:cNvPicPr>
          <p:nvPr/>
        </p:nvPicPr>
        <p:blipFill>
          <a:blip r:embed="rId3" cstate="print"/>
          <a:stretch>
            <a:fillRect/>
          </a:stretch>
        </p:blipFill>
        <p:spPr>
          <a:xfrm>
            <a:off x="2667000" y="3886200"/>
            <a:ext cx="3093720" cy="3093720"/>
          </a:xfrm>
          <a:prstGeom prst="rect">
            <a:avLst/>
          </a:prstGeom>
        </p:spPr>
      </p:pic>
      <p:sp>
        <p:nvSpPr>
          <p:cNvPr id="12" name="TextBox 11"/>
          <p:cNvSpPr txBox="1"/>
          <p:nvPr/>
        </p:nvSpPr>
        <p:spPr>
          <a:xfrm>
            <a:off x="2743200" y="4343400"/>
            <a:ext cx="990600" cy="307777"/>
          </a:xfrm>
          <a:prstGeom prst="rect">
            <a:avLst/>
          </a:prstGeom>
          <a:noFill/>
        </p:spPr>
        <p:txBody>
          <a:bodyPr wrap="square" rtlCol="0">
            <a:spAutoFit/>
          </a:bodyPr>
          <a:lstStyle/>
          <a:p>
            <a:r>
              <a:rPr lang="en-US" sz="1400" smtClean="0">
                <a:solidFill>
                  <a:srgbClr val="FFC000"/>
                </a:solidFill>
              </a:rPr>
              <a:t>Column-1</a:t>
            </a:r>
            <a:endParaRPr lang="en-US" sz="1400">
              <a:solidFill>
                <a:srgbClr val="FFC000"/>
              </a:solidFill>
            </a:endParaRPr>
          </a:p>
        </p:txBody>
      </p:sp>
      <p:sp>
        <p:nvSpPr>
          <p:cNvPr id="13" name="TextBox 12"/>
          <p:cNvSpPr txBox="1"/>
          <p:nvPr/>
        </p:nvSpPr>
        <p:spPr>
          <a:xfrm>
            <a:off x="3733800" y="4343400"/>
            <a:ext cx="990600" cy="307777"/>
          </a:xfrm>
          <a:prstGeom prst="rect">
            <a:avLst/>
          </a:prstGeom>
          <a:noFill/>
        </p:spPr>
        <p:txBody>
          <a:bodyPr wrap="square" rtlCol="0">
            <a:spAutoFit/>
          </a:bodyPr>
          <a:lstStyle/>
          <a:p>
            <a:r>
              <a:rPr lang="en-US" sz="1400" smtClean="0">
                <a:solidFill>
                  <a:srgbClr val="FFC000"/>
                </a:solidFill>
              </a:rPr>
              <a:t>Column-2</a:t>
            </a:r>
            <a:endParaRPr lang="en-US" sz="1400">
              <a:solidFill>
                <a:srgbClr val="FFC000"/>
              </a:solidFill>
            </a:endParaRPr>
          </a:p>
        </p:txBody>
      </p:sp>
      <p:sp>
        <p:nvSpPr>
          <p:cNvPr id="14" name="TextBox 13"/>
          <p:cNvSpPr txBox="1"/>
          <p:nvPr/>
        </p:nvSpPr>
        <p:spPr>
          <a:xfrm>
            <a:off x="4648200" y="4343400"/>
            <a:ext cx="990600" cy="307777"/>
          </a:xfrm>
          <a:prstGeom prst="rect">
            <a:avLst/>
          </a:prstGeom>
          <a:noFill/>
        </p:spPr>
        <p:txBody>
          <a:bodyPr wrap="square" rtlCol="0">
            <a:spAutoFit/>
          </a:bodyPr>
          <a:lstStyle/>
          <a:p>
            <a:r>
              <a:rPr lang="en-US" sz="1400" smtClean="0">
                <a:solidFill>
                  <a:srgbClr val="FFC000"/>
                </a:solidFill>
              </a:rPr>
              <a:t>Column-3</a:t>
            </a:r>
            <a:endParaRPr lang="en-US" sz="1400">
              <a:solidFill>
                <a:srgbClr val="FFC000"/>
              </a:solidFill>
            </a:endParaRPr>
          </a:p>
        </p:txBody>
      </p:sp>
      <p:sp>
        <p:nvSpPr>
          <p:cNvPr id="15" name="TextBox 14"/>
          <p:cNvSpPr txBox="1"/>
          <p:nvPr/>
        </p:nvSpPr>
        <p:spPr>
          <a:xfrm>
            <a:off x="1676400" y="46482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Row-1</a:t>
            </a:r>
            <a:endParaRPr lang="en-US" sz="1400">
              <a:solidFill>
                <a:srgbClr val="FFC000"/>
              </a:solidFill>
            </a:endParaRPr>
          </a:p>
        </p:txBody>
      </p:sp>
      <p:sp>
        <p:nvSpPr>
          <p:cNvPr id="16" name="TextBox 15"/>
          <p:cNvSpPr txBox="1"/>
          <p:nvPr/>
        </p:nvSpPr>
        <p:spPr>
          <a:xfrm>
            <a:off x="1676400" y="5105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Row-2</a:t>
            </a:r>
            <a:endParaRPr lang="en-US" sz="1400">
              <a:solidFill>
                <a:srgbClr val="FFC000"/>
              </a:solidFill>
            </a:endParaRPr>
          </a:p>
        </p:txBody>
      </p:sp>
      <p:sp>
        <p:nvSpPr>
          <p:cNvPr id="17" name="TextBox 16"/>
          <p:cNvSpPr txBox="1"/>
          <p:nvPr/>
        </p:nvSpPr>
        <p:spPr>
          <a:xfrm>
            <a:off x="1676400" y="5486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Row-3</a:t>
            </a:r>
            <a:endParaRPr lang="en-US" sz="1400">
              <a:solidFill>
                <a:srgbClr val="FFC000"/>
              </a:solidFill>
            </a:endParaRPr>
          </a:p>
        </p:txBody>
      </p:sp>
      <p:sp>
        <p:nvSpPr>
          <p:cNvPr id="18" name="TextBox 17"/>
          <p:cNvSpPr txBox="1"/>
          <p:nvPr/>
        </p:nvSpPr>
        <p:spPr>
          <a:xfrm>
            <a:off x="1676400" y="58674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Row-4</a:t>
            </a:r>
            <a:endParaRPr lang="en-US" sz="1400">
              <a:solidFill>
                <a:srgbClr val="FFC000"/>
              </a:solidFill>
            </a:endParaRPr>
          </a:p>
        </p:txBody>
      </p:sp>
      <p:sp>
        <p:nvSpPr>
          <p:cNvPr id="19" name="TextBox 18"/>
          <p:cNvSpPr txBox="1"/>
          <p:nvPr/>
        </p:nvSpPr>
        <p:spPr>
          <a:xfrm>
            <a:off x="1676400" y="6324600"/>
            <a:ext cx="762000" cy="30777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smtClean="0">
                <a:solidFill>
                  <a:srgbClr val="FFC000"/>
                </a:solidFill>
              </a:rPr>
              <a:t>Row-5</a:t>
            </a:r>
            <a:endParaRPr lang="en-US" sz="1400">
              <a:solidFill>
                <a:srgbClr val="FFC000"/>
              </a:solidFill>
            </a:endParaRPr>
          </a:p>
        </p:txBody>
      </p:sp>
      <p:sp>
        <p:nvSpPr>
          <p:cNvPr id="20" name="TextBox 19"/>
          <p:cNvSpPr txBox="1"/>
          <p:nvPr/>
        </p:nvSpPr>
        <p:spPr>
          <a:xfrm>
            <a:off x="28956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1" name="TextBox 20"/>
          <p:cNvSpPr txBox="1"/>
          <p:nvPr/>
        </p:nvSpPr>
        <p:spPr>
          <a:xfrm>
            <a:off x="2895600" y="5040868"/>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2" name="TextBox 21"/>
          <p:cNvSpPr txBox="1"/>
          <p:nvPr/>
        </p:nvSpPr>
        <p:spPr>
          <a:xfrm>
            <a:off x="28956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3" name="TextBox 22"/>
          <p:cNvSpPr txBox="1"/>
          <p:nvPr/>
        </p:nvSpPr>
        <p:spPr>
          <a:xfrm>
            <a:off x="2895600" y="5802868"/>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4" name="TextBox 23"/>
          <p:cNvSpPr txBox="1"/>
          <p:nvPr/>
        </p:nvSpPr>
        <p:spPr>
          <a:xfrm>
            <a:off x="28956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5" name="TextBox 24"/>
          <p:cNvSpPr txBox="1"/>
          <p:nvPr/>
        </p:nvSpPr>
        <p:spPr>
          <a:xfrm>
            <a:off x="38100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6" name="TextBox 25"/>
          <p:cNvSpPr txBox="1"/>
          <p:nvPr/>
        </p:nvSpPr>
        <p:spPr>
          <a:xfrm>
            <a:off x="4800600" y="4648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7" name="TextBox 26"/>
          <p:cNvSpPr txBox="1"/>
          <p:nvPr/>
        </p:nvSpPr>
        <p:spPr>
          <a:xfrm>
            <a:off x="4800600" y="5029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8" name="TextBox 27"/>
          <p:cNvSpPr txBox="1"/>
          <p:nvPr/>
        </p:nvSpPr>
        <p:spPr>
          <a:xfrm>
            <a:off x="48006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29" name="TextBox 28"/>
          <p:cNvSpPr txBox="1"/>
          <p:nvPr/>
        </p:nvSpPr>
        <p:spPr>
          <a:xfrm>
            <a:off x="4800600" y="5791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3" name="TextBox 32"/>
          <p:cNvSpPr txBox="1"/>
          <p:nvPr/>
        </p:nvSpPr>
        <p:spPr>
          <a:xfrm>
            <a:off x="3810000" y="5029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4" name="TextBox 33"/>
          <p:cNvSpPr txBox="1"/>
          <p:nvPr/>
        </p:nvSpPr>
        <p:spPr>
          <a:xfrm>
            <a:off x="3810000" y="5410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5" name="TextBox 34"/>
          <p:cNvSpPr txBox="1"/>
          <p:nvPr/>
        </p:nvSpPr>
        <p:spPr>
          <a:xfrm>
            <a:off x="3810000" y="5791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6" name="TextBox 35"/>
          <p:cNvSpPr txBox="1"/>
          <p:nvPr/>
        </p:nvSpPr>
        <p:spPr>
          <a:xfrm>
            <a:off x="38100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7" name="TextBox 36"/>
          <p:cNvSpPr txBox="1"/>
          <p:nvPr/>
        </p:nvSpPr>
        <p:spPr>
          <a:xfrm>
            <a:off x="4800600" y="6172200"/>
            <a:ext cx="762000" cy="369332"/>
          </a:xfrm>
          <a:prstGeom prst="rect">
            <a:avLst/>
          </a:prstGeom>
          <a:noFill/>
        </p:spPr>
        <p:txBody>
          <a:bodyPr wrap="square" rtlCol="0">
            <a:spAutoFit/>
          </a:bodyPr>
          <a:lstStyle/>
          <a:p>
            <a:r>
              <a:rPr lang="en-US" smtClean="0">
                <a:solidFill>
                  <a:schemeClr val="bg2"/>
                </a:solidFill>
              </a:rPr>
              <a:t>Data</a:t>
            </a:r>
            <a:endParaRPr lang="en-US">
              <a:solidFill>
                <a:schemeClr val="bg2"/>
              </a:solidFill>
            </a:endParaRPr>
          </a:p>
        </p:txBody>
      </p:sp>
      <p:sp>
        <p:nvSpPr>
          <p:cNvPr id="38" name="TextBox 37"/>
          <p:cNvSpPr txBox="1"/>
          <p:nvPr/>
        </p:nvSpPr>
        <p:spPr>
          <a:xfrm>
            <a:off x="914400" y="1524000"/>
            <a:ext cx="7443191" cy="2031325"/>
          </a:xfrm>
          <a:prstGeom prst="rect">
            <a:avLst/>
          </a:prstGeom>
          <a:noFill/>
        </p:spPr>
        <p:txBody>
          <a:bodyPr wrap="none" rtlCol="0">
            <a:spAutoFit/>
          </a:bodyPr>
          <a:lstStyle/>
          <a:p>
            <a:r>
              <a:rPr lang="en-US" smtClean="0"/>
              <a:t>Data Types refers to which type of Data that can handle by MySQL DB.</a:t>
            </a:r>
          </a:p>
          <a:p>
            <a:endParaRPr lang="en-US" smtClean="0"/>
          </a:p>
          <a:p>
            <a:r>
              <a:rPr lang="en-US" smtClean="0"/>
              <a:t>Mainly 3 Data Types:</a:t>
            </a:r>
          </a:p>
          <a:p>
            <a:endParaRPr lang="en-US" smtClean="0"/>
          </a:p>
          <a:p>
            <a:pPr marL="342900" indent="-342900">
              <a:buAutoNum type="arabicPeriod"/>
            </a:pPr>
            <a:r>
              <a:rPr lang="en-US" b="1" smtClean="0">
                <a:solidFill>
                  <a:srgbClr val="0070C0"/>
                </a:solidFill>
              </a:rPr>
              <a:t>Numeric Data Types </a:t>
            </a:r>
          </a:p>
          <a:p>
            <a:pPr marL="342900" indent="-342900">
              <a:buAutoNum type="arabicPeriod"/>
            </a:pPr>
            <a:r>
              <a:rPr lang="en-US" b="1" smtClean="0">
                <a:solidFill>
                  <a:srgbClr val="0070C0"/>
                </a:solidFill>
              </a:rPr>
              <a:t>String Data Types</a:t>
            </a:r>
          </a:p>
          <a:p>
            <a:pPr marL="342900" indent="-342900">
              <a:buAutoNum type="arabicPeriod"/>
            </a:pPr>
            <a:r>
              <a:rPr lang="en-US" b="1" smtClean="0">
                <a:solidFill>
                  <a:srgbClr val="0070C0"/>
                </a:solidFill>
              </a:rPr>
              <a:t>Date and Time Data Types</a:t>
            </a:r>
          </a:p>
        </p:txBody>
      </p:sp>
      <p:sp>
        <p:nvSpPr>
          <p:cNvPr id="39" name="TextBox 38"/>
          <p:cNvSpPr txBox="1"/>
          <p:nvPr/>
        </p:nvSpPr>
        <p:spPr>
          <a:xfrm>
            <a:off x="152400" y="533400"/>
            <a:ext cx="313143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Data Types :</a:t>
            </a:r>
            <a:endParaRPr lang="en-US" sz="2400" b="1">
              <a:solidFill>
                <a:srgbClr val="FFCC00"/>
              </a:solidFill>
              <a:latin typeface="Arial" pitchFamily="34" charset="0"/>
              <a:cs typeface="Arial" pitchFamily="34" charset="0"/>
            </a:endParaRPr>
          </a:p>
        </p:txBody>
      </p:sp>
      <p:sp>
        <p:nvSpPr>
          <p:cNvPr id="40" name="TextBox 39"/>
          <p:cNvSpPr txBox="1"/>
          <p:nvPr/>
        </p:nvSpPr>
        <p:spPr>
          <a:xfrm>
            <a:off x="3657600" y="3810000"/>
            <a:ext cx="1023229" cy="400110"/>
          </a:xfrm>
          <a:prstGeom prst="rect">
            <a:avLst/>
          </a:prstGeom>
          <a:noFill/>
        </p:spPr>
        <p:txBody>
          <a:bodyPr wrap="none" rtlCol="0">
            <a:spAutoFit/>
          </a:bodyPr>
          <a:lstStyle/>
          <a:p>
            <a:r>
              <a:rPr lang="en-US" sz="2000" b="1" smtClean="0">
                <a:solidFill>
                  <a:srgbClr val="FFC000"/>
                </a:solidFill>
              </a:rPr>
              <a:t>TABLE</a:t>
            </a:r>
            <a:endParaRPr lang="en-US" sz="2000" b="1">
              <a:solidFill>
                <a:srgbClr val="FFC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3"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pic>
        <p:nvPicPr>
          <p:cNvPr id="10" name="Picture 9" descr="MySQL-Data-Types-768x532.jpg"/>
          <p:cNvPicPr>
            <a:picLocks noChangeAspect="1"/>
          </p:cNvPicPr>
          <p:nvPr/>
        </p:nvPicPr>
        <p:blipFill>
          <a:blip r:embed="rId4" cstate="print"/>
          <a:stretch>
            <a:fillRect/>
          </a:stretch>
        </p:blipFill>
        <p:spPr>
          <a:xfrm>
            <a:off x="533400" y="1143000"/>
            <a:ext cx="8049787" cy="52387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sql_PNG9.png"/>
          <p:cNvPicPr>
            <a:picLocks noChangeAspect="1"/>
          </p:cNvPicPr>
          <p:nvPr/>
        </p:nvPicPr>
        <p:blipFill>
          <a:blip r:embed="rId2" cstate="print"/>
          <a:stretch>
            <a:fillRect/>
          </a:stretch>
        </p:blipFill>
        <p:spPr>
          <a:xfrm>
            <a:off x="4038600" y="76200"/>
            <a:ext cx="762000" cy="762000"/>
          </a:xfrm>
          <a:prstGeom prst="rect">
            <a:avLst/>
          </a:prstGeom>
        </p:spPr>
      </p:pic>
      <p:sp>
        <p:nvSpPr>
          <p:cNvPr id="8" name="Rectangle 7"/>
          <p:cNvSpPr/>
          <p:nvPr/>
        </p:nvSpPr>
        <p:spPr>
          <a:xfrm>
            <a:off x="6096000" y="6477000"/>
            <a:ext cx="3054041" cy="400110"/>
          </a:xfrm>
          <a:prstGeom prst="rect">
            <a:avLst/>
          </a:prstGeom>
        </p:spPr>
        <p:txBody>
          <a:bodyPr wrap="none">
            <a:spAutoFit/>
          </a:bodyPr>
          <a:lstStyle/>
          <a:p>
            <a:pPr algn="ctr"/>
            <a:r>
              <a:rPr lang="en-US" sz="2000" b="1" i="1" spc="50" smtClean="0">
                <a:ln w="11430"/>
                <a:solidFill>
                  <a:srgbClr val="FF6600"/>
                </a:solidFill>
                <a:effectLst>
                  <a:outerShdw blurRad="76200" dist="50800" dir="5400000" algn="tl" rotWithShape="0">
                    <a:srgbClr val="000000">
                      <a:alpha val="65000"/>
                    </a:srgbClr>
                  </a:outerShdw>
                </a:effectLst>
              </a:rPr>
              <a:t>The Software Services</a:t>
            </a:r>
            <a:endParaRPr lang="en-US" sz="2000" b="1" i="1" spc="50">
              <a:ln w="11430"/>
              <a:solidFill>
                <a:srgbClr val="FF6600"/>
              </a:solidFill>
              <a:effectLst>
                <a:outerShdw blurRad="76200" dist="50800" dir="5400000" algn="tl" rotWithShape="0">
                  <a:srgbClr val="000000">
                    <a:alpha val="65000"/>
                  </a:srgbClr>
                </a:outerShdw>
              </a:effectLst>
            </a:endParaRPr>
          </a:p>
        </p:txBody>
      </p:sp>
      <p:sp>
        <p:nvSpPr>
          <p:cNvPr id="5" name="TextBox 4"/>
          <p:cNvSpPr txBox="1"/>
          <p:nvPr/>
        </p:nvSpPr>
        <p:spPr>
          <a:xfrm>
            <a:off x="152400" y="533400"/>
            <a:ext cx="3086935" cy="461665"/>
          </a:xfrm>
          <a:prstGeom prst="rect">
            <a:avLst/>
          </a:prstGeom>
          <a:noFill/>
        </p:spPr>
        <p:txBody>
          <a:bodyPr wrap="none" rtlCol="0">
            <a:spAutoFit/>
          </a:bodyPr>
          <a:lstStyle/>
          <a:p>
            <a:r>
              <a:rPr lang="en-US" sz="2400" b="1" smtClean="0">
                <a:solidFill>
                  <a:srgbClr val="FFCC00"/>
                </a:solidFill>
                <a:latin typeface="Arial" pitchFamily="34" charset="0"/>
                <a:cs typeface="Arial" pitchFamily="34" charset="0"/>
              </a:rPr>
              <a:t>MySQL Statements:</a:t>
            </a:r>
            <a:endParaRPr lang="en-US" sz="2400" b="1">
              <a:solidFill>
                <a:srgbClr val="FFCC00"/>
              </a:solidFill>
              <a:latin typeface="Arial" pitchFamily="34" charset="0"/>
              <a:cs typeface="Arial" pitchFamily="34" charset="0"/>
            </a:endParaRPr>
          </a:p>
        </p:txBody>
      </p:sp>
      <p:sp>
        <p:nvSpPr>
          <p:cNvPr id="6" name="Rectangle 5"/>
          <p:cNvSpPr/>
          <p:nvPr/>
        </p:nvSpPr>
        <p:spPr>
          <a:xfrm>
            <a:off x="457200" y="1143000"/>
            <a:ext cx="7002879" cy="1477328"/>
          </a:xfrm>
          <a:prstGeom prst="rect">
            <a:avLst/>
          </a:prstGeom>
        </p:spPr>
        <p:txBody>
          <a:bodyPr wrap="none">
            <a:spAutoFit/>
          </a:bodyPr>
          <a:lstStyle/>
          <a:p>
            <a:r>
              <a:rPr lang="en-US" b="1" smtClean="0"/>
              <a:t>MySQL Statements are broadly classified into 3 types namely :</a:t>
            </a:r>
          </a:p>
          <a:p>
            <a:endParaRPr lang="en-US" b="1" smtClean="0">
              <a:solidFill>
                <a:srgbClr val="0070C0"/>
              </a:solidFill>
            </a:endParaRPr>
          </a:p>
          <a:p>
            <a:pPr marL="342900" indent="-342900">
              <a:buAutoNum type="arabicPeriod"/>
            </a:pPr>
            <a:r>
              <a:rPr lang="en-US" b="1" smtClean="0">
                <a:solidFill>
                  <a:srgbClr val="0070C0"/>
                </a:solidFill>
              </a:rPr>
              <a:t>Data Definition Language (DDL)  Statements</a:t>
            </a:r>
          </a:p>
          <a:p>
            <a:pPr marL="342900" indent="-342900">
              <a:buAutoNum type="arabicPeriod"/>
            </a:pPr>
            <a:r>
              <a:rPr lang="en-US" b="1" smtClean="0">
                <a:solidFill>
                  <a:srgbClr val="0070C0"/>
                </a:solidFill>
              </a:rPr>
              <a:t>Data Manipulation Language (DML) Statements</a:t>
            </a:r>
          </a:p>
          <a:p>
            <a:pPr marL="342900" indent="-342900">
              <a:buAutoNum type="arabicPeriod"/>
            </a:pPr>
            <a:r>
              <a:rPr lang="en-US" b="1" smtClean="0">
                <a:solidFill>
                  <a:srgbClr val="0070C0"/>
                </a:solidFill>
              </a:rPr>
              <a:t>Data Control Language (DCL) Statements</a:t>
            </a:r>
          </a:p>
        </p:txBody>
      </p:sp>
      <p:sp>
        <p:nvSpPr>
          <p:cNvPr id="7" name="Rectangle 6"/>
          <p:cNvSpPr/>
          <p:nvPr/>
        </p:nvSpPr>
        <p:spPr>
          <a:xfrm>
            <a:off x="304800" y="2743200"/>
            <a:ext cx="8458200" cy="4247317"/>
          </a:xfrm>
          <a:prstGeom prst="rect">
            <a:avLst/>
          </a:prstGeom>
        </p:spPr>
        <p:txBody>
          <a:bodyPr wrap="square">
            <a:spAutoFit/>
          </a:bodyPr>
          <a:lstStyle/>
          <a:p>
            <a:pPr marL="342900" indent="-342900">
              <a:buAutoNum type="arabicPeriod"/>
            </a:pPr>
            <a:r>
              <a:rPr lang="en-US" b="1" smtClean="0">
                <a:solidFill>
                  <a:srgbClr val="00B050"/>
                </a:solidFill>
              </a:rPr>
              <a:t>Data Definition Language (DDL)  Statements:</a:t>
            </a:r>
          </a:p>
          <a:p>
            <a:pPr marL="342900" indent="-342900"/>
            <a:r>
              <a:rPr lang="en-US" b="1" smtClean="0">
                <a:solidFill>
                  <a:srgbClr val="00B050"/>
                </a:solidFill>
              </a:rPr>
              <a:t> </a:t>
            </a:r>
          </a:p>
          <a:p>
            <a:pPr marL="342900" indent="-342900">
              <a:buFont typeface="Wingdings" pitchFamily="2" charset="2"/>
              <a:buChar char="Ø"/>
            </a:pPr>
            <a:r>
              <a:rPr lang="en-US" smtClean="0"/>
              <a:t>Data Definition Language (DDL) statements are used to define the database structure or schema.</a:t>
            </a:r>
          </a:p>
          <a:p>
            <a:r>
              <a:rPr lang="en-US" b="1" smtClean="0">
                <a:solidFill>
                  <a:srgbClr val="FFC000"/>
                </a:solidFill>
              </a:rPr>
              <a:t>Ex:</a:t>
            </a:r>
          </a:p>
          <a:p>
            <a:endParaRPr lang="en-US" b="1" smtClean="0">
              <a:solidFill>
                <a:srgbClr val="FFC000"/>
              </a:solidFill>
            </a:endParaRPr>
          </a:p>
          <a:p>
            <a:r>
              <a:rPr lang="en-US" smtClean="0"/>
              <a:t>CREATE - to create objects in the database</a:t>
            </a:r>
          </a:p>
          <a:p>
            <a:r>
              <a:rPr lang="en-US" smtClean="0"/>
              <a:t>ALTER - alters the structure of the database</a:t>
            </a:r>
          </a:p>
          <a:p>
            <a:r>
              <a:rPr lang="en-US" smtClean="0"/>
              <a:t>DROP - delete objects from the database</a:t>
            </a:r>
          </a:p>
          <a:p>
            <a:r>
              <a:rPr lang="en-US" smtClean="0"/>
              <a:t>TRUNCATE - remove all records from a table, including all spaces allocated for 		        the records are removed</a:t>
            </a:r>
          </a:p>
          <a:p>
            <a:r>
              <a:rPr lang="en-US" smtClean="0"/>
              <a:t>COMMENT - add comments to the data dictionary</a:t>
            </a:r>
          </a:p>
          <a:p>
            <a:r>
              <a:rPr lang="en-US" smtClean="0"/>
              <a:t>RENAME - rename an object</a:t>
            </a:r>
          </a:p>
          <a:p>
            <a:pPr marL="342900" indent="-342900"/>
            <a:endParaRPr lang="en-US" b="1" smtClean="0">
              <a:solidFill>
                <a:srgbClr val="00B050"/>
              </a:solidFill>
            </a:endParaRPr>
          </a:p>
          <a:p>
            <a:pPr marL="342900" indent="-342900">
              <a:buAutoNum type="arabicPeriod"/>
            </a:pPr>
            <a:endParaRPr lang="en-US" b="1" smtClean="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7427</TotalTime>
  <Words>2636</Words>
  <Application>Microsoft Office PowerPoint</Application>
  <PresentationFormat>On-screen Show (4:3)</PresentationFormat>
  <Paragraphs>772</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Veera Raghava</dc:creator>
  <cp:lastModifiedBy>Veera Raghava</cp:lastModifiedBy>
  <cp:revision>315</cp:revision>
  <dcterms:created xsi:type="dcterms:W3CDTF">2006-08-16T00:00:00Z</dcterms:created>
  <dcterms:modified xsi:type="dcterms:W3CDTF">2019-05-17T03:16:47Z</dcterms:modified>
</cp:coreProperties>
</file>