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74" r:id="rId11"/>
    <p:sldId id="273" r:id="rId12"/>
    <p:sldId id="275" r:id="rId13"/>
    <p:sldId id="265" r:id="rId14"/>
    <p:sldId id="276" r:id="rId15"/>
    <p:sldId id="266" r:id="rId16"/>
    <p:sldId id="267" r:id="rId17"/>
    <p:sldId id="277" r:id="rId18"/>
    <p:sldId id="278" r:id="rId19"/>
    <p:sldId id="279" r:id="rId20"/>
    <p:sldId id="268" r:id="rId21"/>
    <p:sldId id="269" r:id="rId22"/>
    <p:sldId id="270" r:id="rId23"/>
    <p:sldId id="271" r:id="rId24"/>
    <p:sldId id="280" r:id="rId25"/>
    <p:sldId id="281" r:id="rId26"/>
    <p:sldId id="282" r:id="rId27"/>
    <p:sldId id="283" r:id="rId28"/>
    <p:sldId id="285" r:id="rId29"/>
    <p:sldId id="305" r:id="rId30"/>
    <p:sldId id="286" r:id="rId31"/>
    <p:sldId id="287" r:id="rId32"/>
    <p:sldId id="288" r:id="rId33"/>
    <p:sldId id="306" r:id="rId34"/>
    <p:sldId id="289" r:id="rId35"/>
    <p:sldId id="307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7" autoAdjust="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22-Jun-19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74396755-stock-vector-indian-womans-hand-greeting-posture-of-namaste-vector-illust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676400"/>
            <a:ext cx="3657600" cy="3124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105400"/>
            <a:ext cx="5486400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i="1" spc="5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	Yours ! </a:t>
            </a:r>
          </a:p>
          <a:p>
            <a:r>
              <a:rPr lang="en-US" sz="3200" b="1" i="1" spc="50" smtClean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	Veera Raghava </a:t>
            </a:r>
            <a:endParaRPr lang="en-US" sz="3200" b="1" i="1" spc="50">
              <a:ln w="11430"/>
              <a:solidFill>
                <a:srgbClr val="00206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381000"/>
            <a:ext cx="43434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8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Series Examples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1905000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Menlo"/>
                <a:cs typeface="Arial" pitchFamily="34" charset="0"/>
              </a:rPr>
              <a:t>Ex:-3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880000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#import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the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pandas and numpy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library and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aliasing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as pd and np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numpy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np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[</a:t>
            </a:r>
            <a:r>
              <a:rPr lang="en-US" smtClean="0">
                <a:solidFill>
                  <a:srgbClr val="008800"/>
                </a:solidFill>
                <a:latin typeface="Menlo"/>
                <a:cs typeface="Arial" pitchFamily="34" charset="0"/>
              </a:rPr>
              <a:t>4,8.5,20,’apple’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]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   # Python List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Series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)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(s)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 </a:t>
            </a: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Series Examples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1905000"/>
            <a:ext cx="81534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Menlo"/>
                <a:cs typeface="Arial" pitchFamily="34" charset="0"/>
              </a:rPr>
              <a:t>Ex:-4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880000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#import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the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pandas and numpy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library and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aliasing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as pd and np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numpy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np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data = {'a' : 0., 'b' : 1., 'c' : 2</a:t>
            </a:r>
            <a:r>
              <a:rPr lang="en-US" smtClean="0"/>
              <a:t>.} </a:t>
            </a:r>
            <a:r>
              <a:rPr lang="en-US" smtClean="0"/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# Python Dictionary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Series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)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(s)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Series Examples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1905000"/>
            <a:ext cx="81534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Menlo"/>
                <a:cs typeface="Arial" pitchFamily="34" charset="0"/>
              </a:rPr>
              <a:t>Ex:-5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880000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#import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the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pandas and numpy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library and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aliasing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as pd and np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numpy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np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data </a:t>
            </a:r>
            <a:r>
              <a:rPr lang="en-US" smtClean="0"/>
              <a:t>= </a:t>
            </a:r>
            <a:r>
              <a:rPr lang="en-US" smtClean="0"/>
              <a:t>45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# Scalar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Series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/>
              <a:t>index</a:t>
            </a:r>
            <a:r>
              <a:rPr lang="en-US" smtClean="0"/>
              <a:t>=[0, 1, 2, </a:t>
            </a:r>
            <a:r>
              <a:rPr lang="en-US" smtClean="0"/>
              <a:t>3</a:t>
            </a:r>
            <a:r>
              <a:rPr lang="en-US" smtClean="0"/>
              <a:t>])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(s)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Pandas Series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79052"/>
            <a:ext cx="1905000" cy="114014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1828800"/>
            <a:ext cx="81534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Menlo"/>
                <a:cs typeface="Arial" pitchFamily="34" charset="0"/>
              </a:rPr>
              <a:t>Ex:-1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880000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#import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the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pandas and numpy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library and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aliasing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as pd and np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numpy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np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data </a:t>
            </a:r>
            <a:r>
              <a:rPr lang="en-US" smtClean="0"/>
              <a:t>= </a:t>
            </a:r>
            <a:r>
              <a:rPr lang="en-US" smtClean="0"/>
              <a:t>[10,20,30,40,50,60]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Series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</a:t>
            </a:r>
            <a:r>
              <a:rPr lang="en-US" smtClean="0"/>
              <a:t>)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(s[0])  # Indexing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s[1:4]) 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#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Slicing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[-2:]) 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# Slicing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Accessing Pandas Series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79052"/>
            <a:ext cx="1905000" cy="114014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1828800"/>
            <a:ext cx="81534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Menlo"/>
                <a:cs typeface="Arial" pitchFamily="34" charset="0"/>
              </a:rPr>
              <a:t>Ex:-1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880000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#import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the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pandas and numpy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library and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aliasing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as pd and np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numpy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np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data </a:t>
            </a:r>
            <a:r>
              <a:rPr lang="en-US" smtClean="0"/>
              <a:t>= </a:t>
            </a:r>
            <a:r>
              <a:rPr lang="en-US" smtClean="0"/>
              <a:t>[10,20,30,40,50,60]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Series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data, </a:t>
            </a:r>
            <a:r>
              <a:rPr lang="en-US" smtClean="0"/>
              <a:t>index = ['a','b','c','d</a:t>
            </a:r>
            <a:r>
              <a:rPr lang="en-US" smtClean="0"/>
              <a:t>',</a:t>
            </a:r>
            <a:r>
              <a:rPr lang="en-US" smtClean="0"/>
              <a:t>'e‘,’f’])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(s[‘a’])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s[[’a’,’b’,’c’]])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s[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’a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’:’c’])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Pandas DataFrame ?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6764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	A Pandas Data frame </a:t>
            </a:r>
            <a:r>
              <a:rPr lang="en-US" smtClean="0"/>
              <a:t>is a two-dimensional data structure, i.e., data is aligned in a tabular fashion in rows </a:t>
            </a:r>
            <a:r>
              <a:rPr lang="en-US" smtClean="0"/>
              <a:t>and </a:t>
            </a:r>
            <a:r>
              <a:rPr lang="en-US" smtClean="0"/>
              <a:t>columns.Its simply like a SQL table or Excel Spreadsheet.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667000"/>
            <a:ext cx="83820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Verdana" pitchFamily="34" charset="0"/>
                <a:cs typeface="Arial" pitchFamily="34" charset="0"/>
              </a:rPr>
              <a:t>How to Create Pandas DataFrame ?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chemeClr val="accent1"/>
                </a:solidFill>
              </a:rPr>
              <a:t>pandas.DataFrame( data, index, columns, dtype, copy)</a:t>
            </a:r>
            <a:endParaRPr lang="en-US" sz="110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3733800"/>
            <a:ext cx="8382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smtClean="0"/>
              <a:t>Data</a:t>
            </a:r>
            <a:r>
              <a:rPr lang="en-US" sz="1600" smtClean="0"/>
              <a:t> :- data </a:t>
            </a:r>
            <a:r>
              <a:rPr lang="en-US" sz="1600" smtClean="0"/>
              <a:t>takes various forms like ndarray</a:t>
            </a:r>
            <a:r>
              <a:rPr lang="en-US" sz="1600" smtClean="0"/>
              <a:t>, </a:t>
            </a:r>
            <a:r>
              <a:rPr lang="en-US" sz="1600" smtClean="0"/>
              <a:t>series, lists</a:t>
            </a:r>
            <a:r>
              <a:rPr lang="en-US" sz="1600" smtClean="0"/>
              <a:t>, dict, constants and also another </a:t>
            </a:r>
            <a:r>
              <a:rPr lang="en-US" sz="1600" smtClean="0"/>
              <a:t>DataFrame</a:t>
            </a:r>
            <a:r>
              <a:rPr lang="en-US" sz="1600" smtClean="0"/>
              <a:t>.</a:t>
            </a:r>
          </a:p>
          <a:p>
            <a:endParaRPr lang="en-US" sz="1600" smtClean="0"/>
          </a:p>
          <a:p>
            <a:r>
              <a:rPr lang="en-US" sz="1600" b="1" smtClean="0"/>
              <a:t>Index</a:t>
            </a:r>
            <a:r>
              <a:rPr lang="en-US" sz="1600" smtClean="0"/>
              <a:t> :- For </a:t>
            </a:r>
            <a:r>
              <a:rPr lang="en-US" sz="1600" smtClean="0"/>
              <a:t>the row labels, the Index to be used for the </a:t>
            </a:r>
            <a:r>
              <a:rPr lang="en-US" sz="1600" smtClean="0"/>
              <a:t>resulting </a:t>
            </a:r>
            <a:r>
              <a:rPr lang="en-US" sz="1600" smtClean="0"/>
              <a:t>frame.Optional </a:t>
            </a:r>
            <a:r>
              <a:rPr lang="en-US" sz="1600" smtClean="0"/>
              <a:t>Default np.arrange(n) if no index is </a:t>
            </a:r>
            <a:r>
              <a:rPr lang="en-US" sz="1600" smtClean="0"/>
              <a:t>passed</a:t>
            </a:r>
            <a:r>
              <a:rPr lang="en-US" sz="1600" smtClean="0"/>
              <a:t>.</a:t>
            </a:r>
          </a:p>
          <a:p>
            <a:endParaRPr lang="en-US" sz="1600" smtClean="0"/>
          </a:p>
          <a:p>
            <a:r>
              <a:rPr lang="en-US" sz="1600" b="1" smtClean="0"/>
              <a:t>Columns</a:t>
            </a:r>
            <a:r>
              <a:rPr lang="en-US" sz="1600" smtClean="0"/>
              <a:t> :- For </a:t>
            </a:r>
            <a:r>
              <a:rPr lang="en-US" sz="1600" smtClean="0"/>
              <a:t>column labels, the optional default syntax is - np.arrange(n). This is only true if no index is </a:t>
            </a:r>
            <a:r>
              <a:rPr lang="en-US" sz="1600" smtClean="0"/>
              <a:t>passed</a:t>
            </a:r>
            <a:r>
              <a:rPr lang="en-US" sz="1600" smtClean="0"/>
              <a:t>.</a:t>
            </a:r>
          </a:p>
          <a:p>
            <a:endParaRPr lang="en-US" sz="1600" smtClean="0"/>
          </a:p>
          <a:p>
            <a:r>
              <a:rPr lang="en-US" sz="1600" b="1" smtClean="0"/>
              <a:t>Dtype</a:t>
            </a:r>
            <a:r>
              <a:rPr lang="en-US" sz="1600" smtClean="0"/>
              <a:t> :- Data </a:t>
            </a:r>
            <a:r>
              <a:rPr lang="en-US" sz="1600" smtClean="0"/>
              <a:t>type of each </a:t>
            </a:r>
            <a:r>
              <a:rPr lang="en-US" sz="1600" smtClean="0"/>
              <a:t>column</a:t>
            </a:r>
            <a:r>
              <a:rPr lang="en-US" sz="1600" smtClean="0"/>
              <a:t>.</a:t>
            </a:r>
          </a:p>
          <a:p>
            <a:endParaRPr lang="en-US" sz="1600" smtClean="0"/>
          </a:p>
          <a:p>
            <a:r>
              <a:rPr lang="en-US" sz="1600" b="1" smtClean="0"/>
              <a:t>Copy</a:t>
            </a:r>
            <a:r>
              <a:rPr lang="en-US" sz="1600" smtClean="0"/>
              <a:t> :- used </a:t>
            </a:r>
            <a:r>
              <a:rPr lang="en-US" sz="1600" smtClean="0"/>
              <a:t>for copying of data, if the default is False.</a:t>
            </a:r>
          </a:p>
          <a:p>
            <a:endParaRPr lang="en-US" sz="1400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DataFrame Examples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9052"/>
            <a:ext cx="2362200" cy="11401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9812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Menlo"/>
                <a:cs typeface="Arial" pitchFamily="34" charset="0"/>
              </a:rPr>
              <a:t>Ex:-1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88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[</a:t>
            </a:r>
            <a:r>
              <a:rPr lang="en-US" smtClean="0">
                <a:solidFill>
                  <a:srgbClr val="006666"/>
                </a:solidFill>
                <a:latin typeface="Menlo"/>
                <a:cs typeface="Arial" pitchFamily="34" charset="0"/>
              </a:rPr>
              <a:t>1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6666"/>
                </a:solidFill>
                <a:latin typeface="Menlo"/>
                <a:cs typeface="Arial" pitchFamily="34" charset="0"/>
              </a:rPr>
              <a:t>2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6666"/>
                </a:solidFill>
                <a:latin typeface="Menlo"/>
                <a:cs typeface="Arial" pitchFamily="34" charset="0"/>
              </a:rPr>
              <a:t>3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6666"/>
                </a:solidFill>
                <a:latin typeface="Menlo"/>
                <a:cs typeface="Arial" pitchFamily="34" charset="0"/>
              </a:rPr>
              <a:t>4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6666"/>
                </a:solidFill>
                <a:latin typeface="Menlo"/>
                <a:cs typeface="Arial" pitchFamily="34" charset="0"/>
              </a:rPr>
              <a:t>5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]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# Python List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df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DataFrame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)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88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(df)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 </a:t>
            </a: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DataFrame Examples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9052"/>
            <a:ext cx="2362200" cy="11401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9812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Menlo"/>
                <a:cs typeface="Arial" pitchFamily="34" charset="0"/>
              </a:rPr>
              <a:t>Ex:-2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88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/>
              <a:t>[ [‘sriram',</a:t>
            </a:r>
            <a:r>
              <a:rPr lang="en-US" smtClean="0"/>
              <a:t>10</a:t>
            </a:r>
            <a:r>
              <a:rPr lang="en-US" smtClean="0"/>
              <a:t>], [‘siva',5], [‘virat',1] ]  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# Python Nested List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df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DataFrame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data,</a:t>
            </a:r>
            <a:r>
              <a:rPr lang="en-US" smtClean="0"/>
              <a:t>columns</a:t>
            </a:r>
            <a:r>
              <a:rPr lang="en-US" smtClean="0"/>
              <a:t>=['Name','Age</a:t>
            </a:r>
            <a:r>
              <a:rPr lang="en-US" smtClean="0"/>
              <a:t>']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)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# custom column labels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88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(df)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 </a:t>
            </a: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DataFrame Examples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9052"/>
            <a:ext cx="2362200" cy="11401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9812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Menlo"/>
                <a:cs typeface="Arial" pitchFamily="34" charset="0"/>
              </a:rPr>
              <a:t>Ex:-3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88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/>
              <a:t>{ 'Name':[‘sriram', ‘siva', ‘virat'], 'Age':[10,5,1] }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# Python Dictionary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df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DataFrame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data,</a:t>
            </a:r>
            <a:r>
              <a:rPr lang="en-US" smtClean="0"/>
              <a:t>columns</a:t>
            </a:r>
            <a:r>
              <a:rPr lang="en-US" smtClean="0"/>
              <a:t>=['Name','Age</a:t>
            </a:r>
            <a:r>
              <a:rPr lang="en-US" smtClean="0"/>
              <a:t>']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)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# custom column labels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# custom index labels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df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DataFrame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data,</a:t>
            </a:r>
            <a:r>
              <a:rPr lang="en-US" smtClean="0"/>
              <a:t>columns=['Name',</a:t>
            </a:r>
            <a:r>
              <a:rPr lang="en-US" smtClean="0"/>
              <a:t>'Age</a:t>
            </a:r>
            <a:r>
              <a:rPr lang="en-US" smtClean="0"/>
              <a:t>'],index=[‘first’,’second’,’third’]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)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88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(df)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 </a:t>
            </a: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DataFrame Examples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9052"/>
            <a:ext cx="2362200" cy="11401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19812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Menlo"/>
                <a:cs typeface="Arial" pitchFamily="34" charset="0"/>
              </a:rPr>
              <a:t>Ex:-4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88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/>
              <a:t>[{'a': 1, 'b': 2},{'a': 5, 'b': 10, 'c': </a:t>
            </a:r>
            <a:r>
              <a:rPr lang="en-US" smtClean="0"/>
              <a:t>20</a:t>
            </a:r>
            <a:r>
              <a:rPr lang="en-US" smtClean="0"/>
              <a:t>}]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# Python List of Dictionaries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df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DataFrame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(df)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 </a:t>
            </a: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76200"/>
            <a:ext cx="3048000" cy="114014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2057400"/>
            <a:ext cx="84582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Welcome </a:t>
            </a:r>
          </a:p>
          <a:p>
            <a:pPr algn="ctr"/>
            <a:r>
              <a:rPr lang="en-US" sz="72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 </a:t>
            </a:r>
          </a:p>
          <a:p>
            <a:pPr algn="ctr"/>
            <a:r>
              <a:rPr lang="en-US" sz="7200" b="1" cap="none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Pandas Tutorial</a:t>
            </a:r>
            <a:endParaRPr lang="en-US" sz="7200" b="1" cap="none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0" y="63246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chemeClr val="accent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chemeClr val="accent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Pandas Panel ?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79052"/>
            <a:ext cx="2133600" cy="114014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19812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	A</a:t>
            </a:r>
            <a:r>
              <a:rPr lang="en-US" smtClean="0"/>
              <a:t> </a:t>
            </a:r>
            <a:r>
              <a:rPr lang="en-US" smtClean="0"/>
              <a:t>Pandas </a:t>
            </a:r>
            <a:r>
              <a:rPr lang="en-US" b="1" smtClean="0"/>
              <a:t>Panel</a:t>
            </a:r>
            <a:r>
              <a:rPr lang="en-US" smtClean="0"/>
              <a:t> is a 3D container of data. The term </a:t>
            </a:r>
            <a:r>
              <a:rPr lang="en-US" b="1" smtClean="0"/>
              <a:t>Panel data</a:t>
            </a:r>
            <a:r>
              <a:rPr lang="en-US" smtClean="0"/>
              <a:t> is derived from econometrics </a:t>
            </a:r>
            <a:r>
              <a:rPr lang="en-US" smtClean="0"/>
              <a:t>and </a:t>
            </a:r>
            <a:r>
              <a:rPr lang="en-US" smtClean="0"/>
              <a:t>hence the </a:t>
            </a:r>
            <a:r>
              <a:rPr lang="en-US" smtClean="0"/>
              <a:t>name pandas − </a:t>
            </a:r>
            <a:r>
              <a:rPr lang="en-US" b="1" smtClean="0"/>
              <a:t>pan(el)-da(ta)</a:t>
            </a:r>
            <a:r>
              <a:rPr lang="en-US" smtClean="0"/>
              <a:t>-</a:t>
            </a:r>
            <a:r>
              <a:rPr lang="en-US" smtClean="0"/>
              <a:t>s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smtClean="0"/>
              <a:t>The names for the 3 axes are intended to give some semantic meaning to describing operations involving panel data</a:t>
            </a:r>
            <a:r>
              <a:rPr lang="en-US" smtClean="0"/>
              <a:t>. 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They </a:t>
            </a:r>
            <a:r>
              <a:rPr lang="en-US" smtClean="0"/>
              <a:t>are </a:t>
            </a:r>
            <a:r>
              <a:rPr lang="en-US" smtClean="0"/>
              <a:t>−</a:t>
            </a:r>
          </a:p>
          <a:p>
            <a:endParaRPr lang="en-US" smtClean="0"/>
          </a:p>
          <a:p>
            <a:r>
              <a:rPr lang="en-US" b="1" smtClean="0"/>
              <a:t>items</a:t>
            </a:r>
            <a:r>
              <a:rPr lang="en-US" smtClean="0"/>
              <a:t> − </a:t>
            </a:r>
            <a:r>
              <a:rPr lang="en-US" b="1" smtClean="0"/>
              <a:t>axis 0</a:t>
            </a:r>
            <a:r>
              <a:rPr lang="en-US" smtClean="0"/>
              <a:t>, each item corresponds to a DataFrame contained </a:t>
            </a:r>
            <a:r>
              <a:rPr lang="en-US" smtClean="0"/>
              <a:t>inside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b="1" smtClean="0"/>
              <a:t>major_axis</a:t>
            </a:r>
            <a:r>
              <a:rPr lang="en-US" smtClean="0"/>
              <a:t> − </a:t>
            </a:r>
            <a:r>
              <a:rPr lang="en-US" b="1" smtClean="0"/>
              <a:t>axis 1</a:t>
            </a:r>
            <a:r>
              <a:rPr lang="en-US" smtClean="0"/>
              <a:t>, it is the index (rows) of each of the </a:t>
            </a:r>
            <a:r>
              <a:rPr lang="en-US" smtClean="0"/>
              <a:t>DataFrames</a:t>
            </a:r>
            <a:r>
              <a:rPr lang="en-US" smtClean="0"/>
              <a:t>.</a:t>
            </a:r>
          </a:p>
          <a:p>
            <a:endParaRPr lang="en-US" smtClean="0"/>
          </a:p>
          <a:p>
            <a:r>
              <a:rPr lang="en-US" b="1" smtClean="0"/>
              <a:t>minor_axis</a:t>
            </a:r>
            <a:r>
              <a:rPr lang="en-US" smtClean="0"/>
              <a:t> − </a:t>
            </a:r>
            <a:r>
              <a:rPr lang="en-US" b="1" smtClean="0"/>
              <a:t>axis 2</a:t>
            </a:r>
            <a:r>
              <a:rPr lang="en-US" smtClean="0"/>
              <a:t>, it is the columns of each of the DataFrames.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79052"/>
            <a:ext cx="2209800" cy="114014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1981200"/>
            <a:ext cx="83820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Verdana" pitchFamily="34" charset="0"/>
                <a:cs typeface="Arial" pitchFamily="34" charset="0"/>
              </a:rPr>
              <a:t>How to Create Pandas Panel ?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chemeClr val="accent1"/>
                </a:solidFill>
              </a:rPr>
              <a:t>pandas.Panel(data, items, major_axis, minor_axis, dtype, copy)</a:t>
            </a:r>
            <a:endParaRPr lang="en-US" sz="110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Pandas Panel ?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30480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/>
              <a:t>Data</a:t>
            </a:r>
            <a:r>
              <a:rPr lang="en-US" smtClean="0"/>
              <a:t> :- Data </a:t>
            </a:r>
            <a:r>
              <a:rPr lang="en-US" smtClean="0"/>
              <a:t>takes various forms like ndarray, </a:t>
            </a:r>
            <a:r>
              <a:rPr lang="en-US" smtClean="0"/>
              <a:t>series</a:t>
            </a:r>
            <a:r>
              <a:rPr lang="en-US" smtClean="0"/>
              <a:t>, </a:t>
            </a:r>
            <a:r>
              <a:rPr lang="en-US" smtClean="0"/>
              <a:t>lists, dict, constants and also </a:t>
            </a:r>
            <a:r>
              <a:rPr lang="en-US" smtClean="0"/>
              <a:t>another </a:t>
            </a:r>
            <a:r>
              <a:rPr lang="en-US" smtClean="0"/>
              <a:t>DataFrame</a:t>
            </a:r>
          </a:p>
          <a:p>
            <a:endParaRPr lang="en-US" smtClean="0"/>
          </a:p>
          <a:p>
            <a:r>
              <a:rPr lang="en-US" b="1" smtClean="0"/>
              <a:t>Items</a:t>
            </a:r>
            <a:r>
              <a:rPr lang="en-US" smtClean="0"/>
              <a:t> :- axis=0</a:t>
            </a:r>
          </a:p>
          <a:p>
            <a:endParaRPr lang="en-US" smtClean="0"/>
          </a:p>
          <a:p>
            <a:r>
              <a:rPr lang="en-US" b="1" smtClean="0"/>
              <a:t>major_axis</a:t>
            </a:r>
            <a:r>
              <a:rPr lang="en-US" smtClean="0"/>
              <a:t> :- </a:t>
            </a:r>
            <a:r>
              <a:rPr lang="en-US" smtClean="0"/>
              <a:t>axis=1</a:t>
            </a:r>
            <a:endParaRPr lang="en-US" smtClean="0"/>
          </a:p>
          <a:p>
            <a:endParaRPr lang="en-US" smtClean="0"/>
          </a:p>
          <a:p>
            <a:r>
              <a:rPr lang="en-US" b="1" smtClean="0"/>
              <a:t>minor_axis</a:t>
            </a:r>
            <a:r>
              <a:rPr lang="en-US" smtClean="0"/>
              <a:t> :- axis=2</a:t>
            </a:r>
          </a:p>
          <a:p>
            <a:r>
              <a:rPr lang="en-US" smtClean="0"/>
              <a:t> </a:t>
            </a:r>
            <a:endParaRPr lang="en-US" smtClean="0"/>
          </a:p>
          <a:p>
            <a:r>
              <a:rPr lang="en-US" b="1" smtClean="0"/>
              <a:t>Dtype</a:t>
            </a:r>
            <a:r>
              <a:rPr lang="en-US" smtClean="0"/>
              <a:t> :- </a:t>
            </a:r>
            <a:r>
              <a:rPr lang="en-US" smtClean="0"/>
              <a:t>Data type of each column</a:t>
            </a:r>
            <a:endParaRPr lang="en-US" smtClean="0"/>
          </a:p>
          <a:p>
            <a:endParaRPr lang="en-US" smtClean="0"/>
          </a:p>
          <a:p>
            <a:r>
              <a:rPr lang="en-US" b="1" smtClean="0"/>
              <a:t>Copy</a:t>
            </a:r>
            <a:r>
              <a:rPr lang="en-US" smtClean="0"/>
              <a:t> :- </a:t>
            </a:r>
            <a:r>
              <a:rPr lang="en-US" smtClean="0"/>
              <a:t>Copy data. Default, </a:t>
            </a:r>
            <a:r>
              <a:rPr lang="en-US" b="1" smtClean="0"/>
              <a:t>false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Panel Example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85800" y="2133600"/>
            <a:ext cx="6324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880000"/>
                </a:solidFill>
                <a:latin typeface="Menlo"/>
                <a:cs typeface="Arial" pitchFamily="34" charset="0"/>
              </a:rPr>
              <a:t>Ex: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880000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880000"/>
                </a:solidFill>
                <a:latin typeface="Menlo"/>
                <a:cs typeface="Arial" pitchFamily="34" charset="0"/>
              </a:rPr>
              <a:t># </a:t>
            </a:r>
            <a:r>
              <a:rPr lang="en-US" smtClean="0">
                <a:solidFill>
                  <a:srgbClr val="880000"/>
                </a:solidFill>
                <a:latin typeface="Menlo"/>
                <a:cs typeface="Arial" pitchFamily="34" charset="0"/>
              </a:rPr>
              <a:t>creating </a:t>
            </a:r>
            <a:r>
              <a:rPr lang="en-US" smtClean="0">
                <a:solidFill>
                  <a:srgbClr val="880000"/>
                </a:solidFill>
                <a:latin typeface="Menlo"/>
                <a:cs typeface="Arial" pitchFamily="34" charset="0"/>
              </a:rPr>
              <a:t>an </a:t>
            </a:r>
            <a:r>
              <a:rPr lang="en-US" smtClean="0">
                <a:solidFill>
                  <a:srgbClr val="880000"/>
                </a:solidFill>
                <a:latin typeface="Menlo"/>
                <a:cs typeface="Arial" pitchFamily="34" charset="0"/>
              </a:rPr>
              <a:t>panel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88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88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numpy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np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np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random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rand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006666"/>
                </a:solidFill>
                <a:latin typeface="Menlo"/>
                <a:cs typeface="Arial" pitchFamily="34" charset="0"/>
              </a:rPr>
              <a:t>2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6666"/>
                </a:solidFill>
                <a:latin typeface="Menlo"/>
                <a:cs typeface="Arial" pitchFamily="34" charset="0"/>
              </a:rPr>
              <a:t>4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6666"/>
                </a:solidFill>
                <a:latin typeface="Menlo"/>
                <a:cs typeface="Arial" pitchFamily="34" charset="0"/>
              </a:rPr>
              <a:t>4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)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Panel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)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(p)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 </a:t>
            </a: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pd.read_csv( )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1" y="20574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	A DataFrame can be created and loaded into a variable from a spreadsheet which is in CSV format.</a:t>
            </a:r>
          </a:p>
          <a:p>
            <a:endParaRPr lang="en-US" smtClean="0"/>
          </a:p>
          <a:p>
            <a:r>
              <a:rPr lang="en-US" smtClean="0"/>
              <a:t>	With this pd.read_csv() method we can load bulk data into a DataFrame.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4191000"/>
            <a:ext cx="3525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Ex: </a:t>
            </a:r>
          </a:p>
          <a:p>
            <a:endParaRPr lang="en-US" smtClean="0"/>
          </a:p>
          <a:p>
            <a:r>
              <a:rPr lang="en-US" smtClean="0"/>
              <a:t>d</a:t>
            </a:r>
            <a:r>
              <a:rPr lang="en-US" smtClean="0"/>
              <a:t>f = </a:t>
            </a:r>
            <a:r>
              <a:rPr lang="en-US" b="1" smtClean="0">
                <a:solidFill>
                  <a:schemeClr val="accent1"/>
                </a:solidFill>
              </a:rPr>
              <a:t>pd.read_csv</a:t>
            </a:r>
            <a:r>
              <a:rPr lang="en-US" smtClean="0"/>
              <a:t>(‘filename.csv’)</a:t>
            </a:r>
          </a:p>
          <a:p>
            <a:endParaRPr lang="en-US" smtClean="0"/>
          </a:p>
          <a:p>
            <a:r>
              <a:rPr lang="en-US" smtClean="0"/>
              <a:t>print(df)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Viewing DF Data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52400" y="1981200"/>
            <a:ext cx="8743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df.head ( ) </a:t>
            </a:r>
            <a:r>
              <a:rPr lang="en-US" smtClean="0">
                <a:sym typeface="Wingdings" pitchFamily="2" charset="2"/>
              </a:rPr>
              <a:t> This method is used to view </a:t>
            </a:r>
            <a:r>
              <a:rPr lang="en-US" b="1" smtClean="0">
                <a:sym typeface="Wingdings" pitchFamily="2" charset="2"/>
              </a:rPr>
              <a:t>first 5 rows </a:t>
            </a:r>
            <a:r>
              <a:rPr lang="en-US" smtClean="0">
                <a:sym typeface="Wingdings" pitchFamily="2" charset="2"/>
              </a:rPr>
              <a:t>of a Dataframe.</a:t>
            </a: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	</a:t>
            </a:r>
          </a:p>
          <a:p>
            <a:r>
              <a:rPr lang="en-US" smtClean="0">
                <a:sym typeface="Wingdings" pitchFamily="2" charset="2"/>
              </a:rPr>
              <a:t>	         Alternatley we can pass no.of rows to be viewed starting from 1</a:t>
            </a:r>
            <a:r>
              <a:rPr lang="en-US" baseline="30000" smtClean="0">
                <a:sym typeface="Wingdings" pitchFamily="2" charset="2"/>
              </a:rPr>
              <a:t>st</a:t>
            </a:r>
            <a:r>
              <a:rPr lang="en-US" smtClean="0">
                <a:sym typeface="Wingdings" pitchFamily="2" charset="2"/>
              </a:rPr>
              <a:t> row.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36576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df.tail </a:t>
            </a:r>
            <a:r>
              <a:rPr lang="en-US" b="1" smtClean="0">
                <a:solidFill>
                  <a:schemeClr val="accent1"/>
                </a:solidFill>
              </a:rPr>
              <a:t>( ) </a:t>
            </a:r>
            <a:r>
              <a:rPr lang="en-US" smtClean="0">
                <a:sym typeface="Wingdings" pitchFamily="2" charset="2"/>
              </a:rPr>
              <a:t> This method is used to </a:t>
            </a:r>
            <a:r>
              <a:rPr lang="en-US" smtClean="0">
                <a:sym typeface="Wingdings" pitchFamily="2" charset="2"/>
              </a:rPr>
              <a:t>view </a:t>
            </a:r>
            <a:r>
              <a:rPr lang="en-US" b="1" smtClean="0">
                <a:sym typeface="Wingdings" pitchFamily="2" charset="2"/>
              </a:rPr>
              <a:t>last </a:t>
            </a:r>
            <a:r>
              <a:rPr lang="en-US" b="1" smtClean="0">
                <a:sym typeface="Wingdings" pitchFamily="2" charset="2"/>
              </a:rPr>
              <a:t>5 rows </a:t>
            </a:r>
            <a:r>
              <a:rPr lang="en-US" smtClean="0">
                <a:sym typeface="Wingdings" pitchFamily="2" charset="2"/>
              </a:rPr>
              <a:t>of a Dataframe.</a:t>
            </a:r>
          </a:p>
          <a:p>
            <a:r>
              <a:rPr lang="en-US" smtClean="0">
                <a:sym typeface="Wingdings" pitchFamily="2" charset="2"/>
              </a:rPr>
              <a:t>		</a:t>
            </a:r>
          </a:p>
          <a:p>
            <a:r>
              <a:rPr lang="en-US" smtClean="0">
                <a:sym typeface="Wingdings" pitchFamily="2" charset="2"/>
              </a:rPr>
              <a:t>	         Alternatley we can pass no.of rows to </a:t>
            </a:r>
            <a:r>
              <a:rPr lang="en-US" smtClean="0">
                <a:sym typeface="Wingdings" pitchFamily="2" charset="2"/>
              </a:rPr>
              <a:t>be </a:t>
            </a:r>
            <a:r>
              <a:rPr lang="en-US" smtClean="0">
                <a:sym typeface="Wingdings" pitchFamily="2" charset="2"/>
              </a:rPr>
              <a:t>viewed from last row.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smtClean="0"/>
              <a:t>Inspecting DF Columns &amp; Shape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3962400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d</a:t>
            </a:r>
            <a:r>
              <a:rPr lang="en-US" b="1" smtClean="0">
                <a:solidFill>
                  <a:schemeClr val="accent1"/>
                </a:solidFill>
              </a:rPr>
              <a:t>f.shape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Shape can be</a:t>
            </a:r>
            <a:r>
              <a:rPr lang="en-US" smtClean="0"/>
              <a:t> used to inspect the shape of the DataFrame, which</a:t>
            </a:r>
          </a:p>
          <a:p>
            <a:r>
              <a:rPr lang="en-US" smtClean="0"/>
              <a:t>	 </a:t>
            </a:r>
            <a:r>
              <a:rPr lang="en-US" smtClean="0"/>
              <a:t>    refers to no of rows and no of columns.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" y="25908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df.columns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sym typeface="Wingdings" pitchFamily="2" charset="2"/>
              </a:rPr>
              <a:t>Displays the list of Columns name in a DataFrame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 Basic Information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79052"/>
            <a:ext cx="2590800" cy="11401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2362200"/>
            <a:ext cx="86950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df.info( )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info method is used to know the basic information of entire DataFrame.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	it returns :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1. columns names , </a:t>
            </a: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2. no of records in each column,</a:t>
            </a: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3. null or not null,</a:t>
            </a: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4. data type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 Description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2362200"/>
            <a:ext cx="78357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df.describe( )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describe method is used to know statistics of DataFrame.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	it returns following calculations for each column in DataFrame :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1. count</a:t>
            </a: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2. mean</a:t>
            </a: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3. standard deviation</a:t>
            </a: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4. minimum value</a:t>
            </a: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5. 25 % value</a:t>
            </a: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6. 50% value</a:t>
            </a: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7. 75% value</a:t>
            </a:r>
          </a:p>
          <a:p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8. maximum value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DF Columns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9052"/>
            <a:ext cx="2514600" cy="114014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09600" y="2438400"/>
            <a:ext cx="8077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chemeClr val="accent1"/>
                </a:solidFill>
                <a:ea typeface="Times New Roman" pitchFamily="18" charset="0"/>
                <a:cs typeface="Calibri" pitchFamily="34" charset="0"/>
              </a:rPr>
              <a:t>df.rename</a:t>
            </a:r>
            <a:r>
              <a:rPr lang="en-US" smtClean="0">
                <a:ea typeface="Times New Roman" pitchFamily="18" charset="0"/>
                <a:cs typeface="Calibri" pitchFamily="34" charset="0"/>
              </a:rPr>
              <a:t>(</a:t>
            </a:r>
            <a:r>
              <a:rPr lang="en-US" smtClean="0">
                <a:solidFill>
                  <a:srgbClr val="111111"/>
                </a:solidFill>
                <a:ea typeface="Times New Roman" pitchFamily="18" charset="0"/>
                <a:cs typeface="Courier New" pitchFamily="49" charset="0"/>
              </a:rPr>
              <a:t>columns={</a:t>
            </a:r>
            <a:r>
              <a:rPr lang="en-US" smtClean="0">
                <a:solidFill>
                  <a:srgbClr val="739200"/>
                </a:solidFill>
                <a:ea typeface="Times New Roman" pitchFamily="18" charset="0"/>
                <a:cs typeface="Courier New" pitchFamily="49" charset="0"/>
              </a:rPr>
              <a:t>'exiting col name'</a:t>
            </a:r>
            <a:r>
              <a:rPr lang="en-US" smtClean="0">
                <a:solidFill>
                  <a:srgbClr val="111111"/>
                </a:solidFill>
                <a:ea typeface="Times New Roman" pitchFamily="18" charset="0"/>
                <a:cs typeface="Courier New" pitchFamily="49" charset="0"/>
              </a:rPr>
              <a:t>: </a:t>
            </a:r>
            <a:r>
              <a:rPr lang="en-US" smtClean="0">
                <a:solidFill>
                  <a:srgbClr val="739200"/>
                </a:solidFill>
                <a:ea typeface="Times New Roman" pitchFamily="18" charset="0"/>
                <a:cs typeface="Courier New" pitchFamily="49" charset="0"/>
              </a:rPr>
              <a:t>'new </a:t>
            </a:r>
            <a:r>
              <a:rPr lang="en-US" smtClean="0">
                <a:solidFill>
                  <a:srgbClr val="739200"/>
                </a:solidFill>
                <a:ea typeface="Times New Roman" pitchFamily="18" charset="0"/>
                <a:cs typeface="Courier New" pitchFamily="49" charset="0"/>
              </a:rPr>
              <a:t>col </a:t>
            </a:r>
            <a:r>
              <a:rPr lang="en-US" smtClean="0">
                <a:solidFill>
                  <a:srgbClr val="739200"/>
                </a:solidFill>
                <a:ea typeface="Times New Roman" pitchFamily="18" charset="0"/>
                <a:cs typeface="Courier New" pitchFamily="49" charset="0"/>
              </a:rPr>
              <a:t>name’</a:t>
            </a:r>
            <a:r>
              <a:rPr lang="en-US" smtClean="0">
                <a:solidFill>
                  <a:srgbClr val="111111"/>
                </a:solidFill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mtClean="0">
                <a:ea typeface="Times New Roman" pitchFamily="18" charset="0"/>
                <a:cs typeface="Courier New" pitchFamily="49" charset="0"/>
              </a:rPr>
              <a:t>,</a:t>
            </a:r>
            <a:r>
              <a:rPr lang="en-US" smtClean="0">
                <a:solidFill>
                  <a:srgbClr val="111111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mtClean="0">
                <a:solidFill>
                  <a:srgbClr val="111111"/>
                </a:solidFill>
                <a:ea typeface="Times New Roman" pitchFamily="18" charset="0"/>
                <a:cs typeface="Courier New" pitchFamily="49" charset="0"/>
              </a:rPr>
              <a:t>inplace=</a:t>
            </a:r>
            <a:r>
              <a:rPr lang="en-US" smtClean="0">
                <a:solidFill>
                  <a:srgbClr val="739200"/>
                </a:solidFill>
                <a:ea typeface="Times New Roman" pitchFamily="18" charset="0"/>
                <a:cs typeface="Courier New" pitchFamily="49" charset="0"/>
              </a:rPr>
              <a:t>True</a:t>
            </a:r>
            <a:r>
              <a:rPr lang="en-US" smtClean="0">
                <a:solidFill>
                  <a:srgbClr val="111111"/>
                </a:solidFill>
                <a:ea typeface="Times New Roman" pitchFamily="18" charset="0"/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111111"/>
              </a:solidFill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111111"/>
                </a:solidFill>
                <a:cs typeface="Courier New" pitchFamily="49" charset="0"/>
              </a:rPr>
              <a:t>	rename method is used to modify column names.</a:t>
            </a:r>
            <a:endParaRPr lang="en-US" smtClean="0"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800" y="4267200"/>
            <a:ext cx="68580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ea typeface="Times New Roman" pitchFamily="18" charset="0"/>
                <a:cs typeface="Courier New" pitchFamily="49" charset="0"/>
              </a:rPr>
              <a:t># </a:t>
            </a:r>
            <a:r>
              <a:rPr lang="en-US" smtClean="0">
                <a:ea typeface="Times New Roman" pitchFamily="18" charset="0"/>
                <a:cs typeface="Courier New" pitchFamily="49" charset="0"/>
              </a:rPr>
              <a:t>coverting </a:t>
            </a:r>
            <a:r>
              <a:rPr lang="en-US" smtClean="0">
                <a:ea typeface="Times New Roman" pitchFamily="18" charset="0"/>
                <a:cs typeface="Courier New" pitchFamily="49" charset="0"/>
              </a:rPr>
              <a:t>all column </a:t>
            </a:r>
            <a:r>
              <a:rPr lang="en-US" smtClean="0">
                <a:ea typeface="Times New Roman" pitchFamily="18" charset="0"/>
                <a:cs typeface="Courier New" pitchFamily="49" charset="0"/>
              </a:rPr>
              <a:t>name to </a:t>
            </a:r>
            <a:r>
              <a:rPr lang="en-US" smtClean="0">
                <a:ea typeface="Times New Roman" pitchFamily="18" charset="0"/>
                <a:cs typeface="Courier New" pitchFamily="49" charset="0"/>
              </a:rPr>
              <a:t>small </a:t>
            </a:r>
            <a:r>
              <a:rPr lang="en-US" smtClean="0">
                <a:ea typeface="Times New Roman" pitchFamily="18" charset="0"/>
                <a:cs typeface="Courier New" pitchFamily="49" charset="0"/>
              </a:rPr>
              <a:t>case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111111"/>
              </a:solidFill>
              <a:ea typeface="Times New Roman" pitchFamily="18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chemeClr val="accent1"/>
                </a:solidFill>
                <a:ea typeface="Times New Roman" pitchFamily="18" charset="0"/>
                <a:cs typeface="Courier New" pitchFamily="49" charset="0"/>
              </a:rPr>
              <a:t>df.columns </a:t>
            </a:r>
            <a:r>
              <a:rPr lang="en-US" b="1" smtClean="0">
                <a:solidFill>
                  <a:schemeClr val="accent1"/>
                </a:solidFill>
                <a:ea typeface="Times New Roman" pitchFamily="18" charset="0"/>
                <a:cs typeface="Courier New" pitchFamily="49" charset="0"/>
              </a:rPr>
              <a:t>= [col.lower() for col in </a:t>
            </a:r>
            <a:r>
              <a:rPr lang="en-US" b="1" smtClean="0">
                <a:solidFill>
                  <a:schemeClr val="accent1"/>
                </a:solidFill>
                <a:ea typeface="Times New Roman" pitchFamily="18" charset="0"/>
                <a:cs typeface="Courier New" pitchFamily="49" charset="0"/>
              </a:rPr>
              <a:t>df.columns</a:t>
            </a:r>
            <a:r>
              <a:rPr lang="en-US" b="1" smtClean="0">
                <a:solidFill>
                  <a:schemeClr val="accent1"/>
                </a:solidFill>
                <a:ea typeface="Times New Roman" pitchFamily="18" charset="0"/>
                <a:cs typeface="Courier New" pitchFamily="49" charset="0"/>
              </a:rPr>
              <a:t>]</a:t>
            </a:r>
            <a:endParaRPr lang="en-US" b="1" smtClean="0">
              <a:solidFill>
                <a:schemeClr val="accent1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r>
              <a:rPr lang="en-US" smtClean="0"/>
              <a:t>Dropping</a:t>
            </a:r>
            <a:r>
              <a:rPr lang="en-US" smtClean="0"/>
              <a:t> DF Rows &amp; Columns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133600"/>
            <a:ext cx="7921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The DataFrame Columns can be handled by various methods given below.</a:t>
            </a:r>
          </a:p>
          <a:p>
            <a:endParaRPr lang="en-US" smtClean="0"/>
          </a:p>
          <a:p>
            <a:r>
              <a:rPr lang="en-US" b="1" smtClean="0">
                <a:solidFill>
                  <a:schemeClr val="accent1"/>
                </a:solidFill>
              </a:rPr>
              <a:t>df.drop( ) </a:t>
            </a:r>
            <a:r>
              <a:rPr lang="en-US" smtClean="0">
                <a:sym typeface="Wingdings" pitchFamily="2" charset="2"/>
              </a:rPr>
              <a:t> This method is used to drop the rows or columns by specifying</a:t>
            </a:r>
          </a:p>
          <a:p>
            <a:r>
              <a:rPr lang="en-US" smtClean="0">
                <a:sym typeface="Wingdings" pitchFamily="2" charset="2"/>
              </a:rPr>
              <a:t>	 </a:t>
            </a:r>
            <a:r>
              <a:rPr lang="en-US" smtClean="0">
                <a:sym typeface="Wingdings" pitchFamily="2" charset="2"/>
              </a:rPr>
              <a:t>     row index no or column no or row label or column label.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3733800"/>
            <a:ext cx="3657600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chemeClr val="accent1"/>
                </a:solidFill>
                <a:cs typeface="Courier New" pitchFamily="49" charset="0"/>
              </a:rPr>
              <a:t>df.drop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( 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labels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, </a:t>
            </a:r>
            <a:endParaRPr lang="en-US" b="1" smtClean="0">
              <a:solidFill>
                <a:srgbClr val="B27D12"/>
              </a:solidFill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	axis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258F8F"/>
                </a:solidFill>
                <a:cs typeface="Courier New" pitchFamily="49" charset="0"/>
              </a:rPr>
              <a:t>0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, </a:t>
            </a:r>
            <a:endParaRPr lang="en-US" b="1" smtClean="0">
              <a:solidFill>
                <a:srgbClr val="B27D12"/>
              </a:solidFill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	index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, </a:t>
            </a:r>
            <a:endParaRPr lang="en-US" b="1" smtClean="0">
              <a:solidFill>
                <a:srgbClr val="B27D12"/>
              </a:solidFill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	columns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, </a:t>
            </a:r>
            <a:endParaRPr lang="en-US" b="1" smtClean="0">
              <a:solidFill>
                <a:srgbClr val="B27D12"/>
              </a:solidFill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	level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, </a:t>
            </a:r>
            <a:endParaRPr lang="en-US" b="1" smtClean="0">
              <a:solidFill>
                <a:srgbClr val="B27D12"/>
              </a:solidFill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	inplace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cs typeface="Courier New" pitchFamily="49" charset="0"/>
              </a:rPr>
              <a:t>False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, </a:t>
            </a:r>
            <a:endParaRPr lang="en-US" b="1" smtClean="0">
              <a:solidFill>
                <a:srgbClr val="B27D12"/>
              </a:solidFill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	errors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65CA"/>
                </a:solidFill>
                <a:cs typeface="Courier New" pitchFamily="49" charset="0"/>
              </a:rPr>
              <a:t>'raise'</a:t>
            </a:r>
            <a:r>
              <a:rPr lang="en-US" b="1" smtClean="0">
                <a:solidFill>
                  <a:srgbClr val="B27D12"/>
                </a:solidFill>
                <a:cs typeface="Courier New" pitchFamily="49" charset="0"/>
              </a:rPr>
              <a:t>, )</a:t>
            </a:r>
            <a:r>
              <a:rPr lang="en-US" sz="800" smtClean="0">
                <a:cs typeface="Arial" pitchFamily="34" charset="0"/>
              </a:rPr>
              <a:t> </a:t>
            </a:r>
            <a:endParaRPr lang="en-US" sz="4000" smtClean="0"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3581400"/>
            <a:ext cx="4114800" cy="24314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accent1"/>
                </a:solidFill>
                <a:cs typeface="Courier New" pitchFamily="49" charset="0"/>
              </a:rPr>
              <a:t>Drop </a:t>
            </a:r>
            <a:r>
              <a:rPr lang="en-US" smtClean="0">
                <a:solidFill>
                  <a:schemeClr val="accent1"/>
                </a:solidFill>
                <a:cs typeface="Courier New" pitchFamily="49" charset="0"/>
              </a:rPr>
              <a:t>columns 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df.drop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(['B', 'C'], 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axis=1</a:t>
            </a:r>
            <a:r>
              <a:rPr lang="en-US" smtClean="0">
                <a:solidFill>
                  <a:srgbClr val="000000"/>
                </a:solidFill>
                <a:cs typeface="Courier New" pitchFamily="49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df.drop(columns=['B', </a:t>
            </a:r>
            <a:r>
              <a:rPr lang="en-US" smtClean="0"/>
              <a:t>'C</a:t>
            </a:r>
            <a:r>
              <a:rPr lang="en-US" smtClean="0"/>
              <a:t>'])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accent1"/>
                </a:solidFill>
              </a:rPr>
              <a:t>Drop rows 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/>
              <a:t>df.drop([0, 1</a:t>
            </a:r>
            <a:r>
              <a:rPr lang="en-US" smtClean="0"/>
              <a:t>])</a:t>
            </a:r>
            <a:r>
              <a:rPr lang="en-US" smtClean="0"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smtClean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Pandas ?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676400"/>
            <a:ext cx="8153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smtClean="0"/>
              <a:t>  Pandas </a:t>
            </a:r>
            <a:r>
              <a:rPr lang="en-US" smtClean="0"/>
              <a:t>is an </a:t>
            </a:r>
            <a:r>
              <a:rPr lang="en-US" b="1" smtClean="0"/>
              <a:t>open-source Python Library </a:t>
            </a:r>
            <a:r>
              <a:rPr lang="en-US" smtClean="0"/>
              <a:t>which provides </a:t>
            </a:r>
            <a:r>
              <a:rPr lang="en-US" b="1" smtClean="0"/>
              <a:t>high-performance data manipulation and data analysis</a:t>
            </a:r>
            <a:r>
              <a:rPr lang="en-US" smtClean="0"/>
              <a:t> tool with its powerful data structures.it was built on NumPy.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  The name Pandas is derived from the word </a:t>
            </a:r>
            <a:r>
              <a:rPr lang="en-US" b="1" smtClean="0"/>
              <a:t>Panel Data </a:t>
            </a:r>
            <a:r>
              <a:rPr lang="en-US" smtClean="0"/>
              <a:t>– an Econometrics from Multidimensional data.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  </a:t>
            </a:r>
            <a:r>
              <a:rPr lang="en-US" b="1" smtClean="0"/>
              <a:t>Wes McKinney </a:t>
            </a:r>
            <a:r>
              <a:rPr lang="en-US" smtClean="0"/>
              <a:t>developed pandas in 2008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  Pandas can accomplish important tasks in typical stages of </a:t>
            </a:r>
            <a:r>
              <a:rPr lang="en-US" b="1" smtClean="0"/>
              <a:t>Data Science Project </a:t>
            </a:r>
            <a:r>
              <a:rPr lang="en-US" smtClean="0"/>
              <a:t>which consists of data collection,data preprocessing, data cleaning, data manipulation and data analysis tasks which rounds upto 80% of Data Science project.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  Pandas is extensivley used in wide range of fields like scientific applications, data science, machine learning, academics, commercial domains including finance, economics, statistics and analytics etc.</a:t>
            </a:r>
            <a:endParaRPr lang="en-US"/>
          </a:p>
        </p:txBody>
      </p:sp>
      <p:pic>
        <p:nvPicPr>
          <p:cNvPr id="5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Duplicate Data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79052"/>
            <a:ext cx="2057400" cy="114014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2286000"/>
            <a:ext cx="8040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chemeClr val="accent1"/>
                </a:solidFill>
                <a:ea typeface="Calibri" pitchFamily="34" charset="0"/>
                <a:cs typeface="Calibri" pitchFamily="34" charset="0"/>
              </a:rPr>
              <a:t>df.drop_duplicates</a:t>
            </a:r>
            <a:r>
              <a:rPr lang="en-US" b="1" smtClean="0">
                <a:solidFill>
                  <a:schemeClr val="accent1"/>
                </a:solidFill>
                <a:ea typeface="Calibri" pitchFamily="34" charset="0"/>
                <a:cs typeface="Calibri" pitchFamily="34" charset="0"/>
              </a:rPr>
              <a:t>() </a:t>
            </a:r>
            <a:r>
              <a:rPr lang="en-US" smtClean="0">
                <a:ea typeface="Calibri" pitchFamily="34" charset="0"/>
                <a:cs typeface="Calibri" pitchFamily="34" charset="0"/>
                <a:sym typeface="Wingdings" pitchFamily="2" charset="2"/>
              </a:rPr>
              <a:t> is used to handle duplicate records in a DataFrame.</a:t>
            </a:r>
            <a:endParaRPr lang="en-US" sz="3200" smtClean="0"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7239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Ex: </a:t>
            </a:r>
          </a:p>
          <a:p>
            <a:endParaRPr lang="en-US" smtClean="0"/>
          </a:p>
          <a:p>
            <a:r>
              <a:rPr lang="en-US" smtClean="0"/>
              <a:t>df1 = df.append(df)  # duplicating existing data into a DF </a:t>
            </a:r>
          </a:p>
          <a:p>
            <a:endParaRPr lang="en-US" smtClean="0"/>
          </a:p>
          <a:p>
            <a:r>
              <a:rPr lang="en-US" smtClean="0"/>
              <a:t>df1.shape</a:t>
            </a:r>
          </a:p>
          <a:p>
            <a:endParaRPr lang="en-US" smtClean="0"/>
          </a:p>
          <a:p>
            <a:r>
              <a:rPr lang="en-US" smtClean="0"/>
              <a:t>df1 = df1.</a:t>
            </a:r>
            <a:r>
              <a:rPr lang="en-US" b="1" smtClean="0">
                <a:solidFill>
                  <a:schemeClr val="accent1"/>
                </a:solidFill>
              </a:rPr>
              <a:t>drop_duplicates</a:t>
            </a:r>
            <a:r>
              <a:rPr lang="en-US" smtClean="0"/>
              <a:t>()</a:t>
            </a:r>
          </a:p>
          <a:p>
            <a:endParaRPr lang="en-US" smtClean="0"/>
          </a:p>
          <a:p>
            <a:r>
              <a:rPr lang="en-US" smtClean="0"/>
              <a:t>print(df1)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Missing Data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9052"/>
            <a:ext cx="2362200" cy="1140148"/>
          </a:xfrm>
          <a:prstGeom prst="rect">
            <a:avLst/>
          </a:prstGeom>
          <a:noFill/>
        </p:spPr>
      </p:pic>
      <p:sp>
        <p:nvSpPr>
          <p:cNvPr id="54273" name="Rectangle 1"/>
          <p:cNvSpPr>
            <a:spLocks noChangeArrowheads="1"/>
          </p:cNvSpPr>
          <p:nvPr/>
        </p:nvSpPr>
        <p:spPr bwMode="auto">
          <a:xfrm>
            <a:off x="152400" y="1794303"/>
            <a:ext cx="8915400" cy="4708981"/>
          </a:xfrm>
          <a:prstGeom prst="rect">
            <a:avLst/>
          </a:prstGeom>
          <a:solidFill>
            <a:srgbClr val="F7F6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	When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exploring data, you’ll most likely encounter missing or null values, which are essentially placeholders for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non-existent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values</a:t>
            </a:r>
            <a:r>
              <a:rPr lang="en-US" smtClean="0">
                <a:cs typeface="Arial" pitchFamily="34" charset="0"/>
              </a:rPr>
              <a:t> </a:t>
            </a:r>
            <a:r>
              <a:rPr lang="en-US" smtClean="0">
                <a:cs typeface="Arial" pitchFamily="34" charset="0"/>
              </a:rPr>
              <a:t>which is undesirable for Data Science Projects</a:t>
            </a:r>
            <a:r>
              <a:rPr lang="en-US" b="1" smtClean="0">
                <a:cs typeface="Arial" pitchFamily="34" charset="0"/>
              </a:rPr>
              <a:t>.”Quality of the Data plays vital role”</a:t>
            </a:r>
            <a:endParaRPr kumimoji="0" lang="en-US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mtClean="0"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	Most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commonly you'll see Python's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DB1348"/>
                </a:solidFill>
                <a:effectLst/>
                <a:cs typeface="Courier New" pitchFamily="49" charset="0"/>
              </a:rPr>
              <a:t>None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 or NumPy's 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DB1348"/>
                </a:solidFill>
                <a:effectLst/>
                <a:cs typeface="Courier New" pitchFamily="49" charset="0"/>
              </a:rPr>
              <a:t>np.nan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, each of which are handled differently in some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situations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mtClean="0">
                <a:cs typeface="Arial" pitchFamily="34" charset="0"/>
              </a:rPr>
              <a:t>Missing Data can be handled by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two </a:t>
            </a:r>
            <a:r>
              <a:rPr lang="en-US" smtClean="0">
                <a:cs typeface="Arial" pitchFamily="34" charset="0"/>
              </a:rPr>
              <a:t>methods</a:t>
            </a:r>
            <a:r>
              <a:rPr lang="en-US" smtClean="0"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Method -1 )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Get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rid of rows or columns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with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nulls by</a:t>
            </a:r>
            <a:r>
              <a:rPr kumimoji="0" lang="en-US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dropping them.</a:t>
            </a:r>
            <a:r>
              <a:rPr kumimoji="0" lang="en-US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cs typeface="Arial" pitchFamily="34" charset="0"/>
              </a:rPr>
              <a:t>Method -2 )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Replace or Fill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nulls with non-null values, a technique known as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imputation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The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first step is to check which cells in our DataFrame are null: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rgbClr val="11111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cs typeface="Arial" pitchFamily="34" charset="0"/>
              </a:rPr>
              <a:t>df.isnull() </a:t>
            </a:r>
            <a:r>
              <a:rPr kumimoji="0" lang="en-US" b="0" i="0" u="none" strike="noStrike" cap="none" normalizeH="0" baseline="0" smtClean="0">
                <a:ln>
                  <a:noFill/>
                </a:ln>
                <a:solidFill>
                  <a:srgbClr val="111111"/>
                </a:solidFill>
                <a:effectLst/>
                <a:cs typeface="Arial" pitchFamily="34" charset="0"/>
                <a:sym typeface="Wingdings" pitchFamily="2" charset="2"/>
              </a:rPr>
              <a:t> is used to find null values in a dataframe</a:t>
            </a:r>
            <a:endParaRPr lang="en-US" smtClean="0">
              <a:solidFill>
                <a:srgbClr val="111111"/>
              </a:solidFill>
              <a:cs typeface="Arial" pitchFamily="34" charset="0"/>
              <a:sym typeface="Wingdings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smtClean="0">
                <a:ln>
                  <a:noFill/>
                </a:ln>
                <a:solidFill>
                  <a:schemeClr val="accent1"/>
                </a:solidFill>
                <a:effectLst/>
                <a:cs typeface="Arial" pitchFamily="34" charset="0"/>
                <a:sym typeface="Wingdings" pitchFamily="2" charset="2"/>
              </a:rPr>
              <a:t>df.isnull().sum()</a:t>
            </a:r>
            <a:r>
              <a:rPr kumimoji="0" lang="en-US" b="1" i="0" u="none" strike="noStrike" cap="none" normalizeH="0" smtClean="0">
                <a:ln>
                  <a:noFill/>
                </a:ln>
                <a:solidFill>
                  <a:schemeClr val="accent1"/>
                </a:solidFill>
                <a:effectLst/>
                <a:cs typeface="Arial" pitchFamily="34" charset="0"/>
                <a:sym typeface="Wingdings" pitchFamily="2" charset="2"/>
              </a:rPr>
              <a:t> </a:t>
            </a:r>
            <a:r>
              <a:rPr kumimoji="0" lang="en-US" b="0" i="0" u="none" strike="noStrike" cap="none" normalizeH="0" smtClean="0">
                <a:ln>
                  <a:noFill/>
                </a:ln>
                <a:solidFill>
                  <a:srgbClr val="111111"/>
                </a:solidFill>
                <a:effectLst/>
                <a:cs typeface="Arial" pitchFamily="34" charset="0"/>
                <a:sym typeface="Wingdings" pitchFamily="2" charset="2"/>
              </a:rPr>
              <a:t> is used to know the sum of total null values in each column.</a:t>
            </a: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9052"/>
            <a:ext cx="2362200" cy="1140148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Missing Data :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695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	After finding the Null Values we should use one of the above said methods</a:t>
            </a:r>
          </a:p>
          <a:p>
            <a:r>
              <a:rPr lang="en-US" smtClean="0"/>
              <a:t>to handle missing data.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30480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cs typeface="Arial" pitchFamily="34" charset="0"/>
              </a:rPr>
              <a:t>Method -1 ) </a:t>
            </a:r>
            <a:r>
              <a:rPr lang="en-US" smtClean="0">
                <a:cs typeface="Arial" pitchFamily="34" charset="0"/>
              </a:rPr>
              <a:t>Get rid of rows or columns with nulls by dropping </a:t>
            </a:r>
            <a:r>
              <a:rPr lang="en-US" smtClean="0">
                <a:cs typeface="Arial" pitchFamily="34" charset="0"/>
              </a:rPr>
              <a:t>them</a:t>
            </a:r>
            <a:r>
              <a:rPr lang="en-US" smtClean="0">
                <a:cs typeface="Arial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chemeClr val="accent3"/>
                </a:solidFill>
                <a:cs typeface="Arial" pitchFamily="34" charset="0"/>
              </a:rPr>
              <a:t>df.dropna() </a:t>
            </a:r>
            <a:r>
              <a:rPr lang="en-US" smtClean="0">
                <a:cs typeface="Arial" pitchFamily="34" charset="0"/>
                <a:sym typeface="Wingdings" pitchFamily="2" charset="2"/>
              </a:rPr>
              <a:t> is used to simply drop the nulls from dataframe.</a:t>
            </a:r>
            <a:r>
              <a:rPr lang="en-US" smtClean="0"/>
              <a:t> This </a:t>
            </a:r>
            <a:r>
              <a:rPr lang="en-US" smtClean="0"/>
              <a:t>operation </a:t>
            </a:r>
            <a:r>
              <a:rPr lang="en-US" smtClean="0"/>
              <a:t>	         	          will </a:t>
            </a:r>
            <a:r>
              <a:rPr lang="en-US" smtClean="0"/>
              <a:t>delete any row with at least a single </a:t>
            </a:r>
            <a:r>
              <a:rPr lang="en-US" smtClean="0"/>
              <a:t>null </a:t>
            </a:r>
            <a:r>
              <a:rPr lang="en-US" smtClean="0"/>
              <a:t>value</a:t>
            </a:r>
            <a:r>
              <a:rPr lang="en-US" smtClean="0">
                <a:cs typeface="Arial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648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cs typeface="Arial" pitchFamily="34" charset="0"/>
              </a:rPr>
              <a:t>Other than just dropping rows, you can also drop columns with null values by setting </a:t>
            </a:r>
            <a:r>
              <a:rPr lang="en-US" smtClean="0">
                <a:solidFill>
                  <a:srgbClr val="DB1348"/>
                </a:solidFill>
                <a:cs typeface="Courier New" pitchFamily="49" charset="0"/>
              </a:rPr>
              <a:t>axis=1</a:t>
            </a:r>
            <a:r>
              <a:rPr lang="en-US" smtClean="0">
                <a:solidFill>
                  <a:srgbClr val="333333"/>
                </a:solidFill>
                <a:cs typeface="Arial" pitchFamily="34" charset="0"/>
              </a:rPr>
              <a:t>:</a:t>
            </a:r>
            <a:r>
              <a:rPr lang="en-US" smtClean="0">
                <a:cs typeface="Arial" pitchFamily="34" charset="0"/>
              </a:rPr>
              <a:t> </a:t>
            </a:r>
            <a:endParaRPr lang="en-US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chemeClr val="accent3"/>
                </a:solidFill>
                <a:cs typeface="Arial" pitchFamily="34" charset="0"/>
              </a:rPr>
              <a:t>d</a:t>
            </a:r>
            <a:r>
              <a:rPr lang="en-US" b="1" smtClean="0">
                <a:solidFill>
                  <a:schemeClr val="accent3"/>
                </a:solidFill>
                <a:cs typeface="Arial" pitchFamily="34" charset="0"/>
              </a:rPr>
              <a:t>f.dropna(axis=1)</a:t>
            </a:r>
            <a:endParaRPr lang="en-US" b="1" smtClean="0">
              <a:solidFill>
                <a:schemeClr val="accent3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9052"/>
            <a:ext cx="2362200" cy="1140148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Missing Data :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981200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cs typeface="Arial" pitchFamily="34" charset="0"/>
              </a:rPr>
              <a:t>Method </a:t>
            </a:r>
            <a:r>
              <a:rPr lang="en-US" b="1" smtClean="0">
                <a:solidFill>
                  <a:srgbClr val="C00000"/>
                </a:solidFill>
                <a:cs typeface="Arial" pitchFamily="34" charset="0"/>
              </a:rPr>
              <a:t>-2 </a:t>
            </a:r>
            <a:r>
              <a:rPr lang="en-US" b="1" smtClean="0">
                <a:solidFill>
                  <a:srgbClr val="C00000"/>
                </a:solidFill>
                <a:cs typeface="Arial" pitchFamily="34" charset="0"/>
              </a:rPr>
              <a:t>) </a:t>
            </a:r>
            <a:r>
              <a:rPr lang="en-US" smtClean="0">
                <a:cs typeface="Arial" pitchFamily="34" charset="0"/>
              </a:rPr>
              <a:t>Replace or Fill nulls with non-null values, a technique </a:t>
            </a:r>
            <a:r>
              <a:rPr lang="en-US" smtClean="0">
                <a:cs typeface="Arial" pitchFamily="34" charset="0"/>
              </a:rPr>
              <a:t>known </a:t>
            </a:r>
            <a:r>
              <a:rPr lang="en-US" smtClean="0">
                <a:cs typeface="Arial" pitchFamily="34" charset="0"/>
              </a:rPr>
              <a:t>		      as</a:t>
            </a:r>
            <a:r>
              <a:rPr lang="en-US" smtClean="0">
                <a:cs typeface="Arial" pitchFamily="34" charset="0"/>
              </a:rPr>
              <a:t> </a:t>
            </a:r>
            <a:r>
              <a:rPr lang="en-US" b="1" smtClean="0">
                <a:cs typeface="Arial" pitchFamily="34" charset="0"/>
              </a:rPr>
              <a:t>imputation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cs typeface="Arial" pitchFamily="34" charset="0"/>
              </a:rPr>
              <a:t>	</a:t>
            </a:r>
            <a:r>
              <a:rPr lang="en-US" smtClean="0">
                <a:cs typeface="Arial" pitchFamily="34" charset="0"/>
              </a:rPr>
              <a:t>      In this method we will fill or replace null values with mean or with desired 	     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chemeClr val="accent3"/>
                </a:solidFill>
                <a:cs typeface="Arial" pitchFamily="34" charset="0"/>
              </a:rPr>
              <a:t>df.fillna() </a:t>
            </a:r>
            <a:r>
              <a:rPr lang="en-US" smtClean="0">
                <a:cs typeface="Arial" pitchFamily="34" charset="0"/>
                <a:sym typeface="Wingdings" pitchFamily="2" charset="2"/>
              </a:rPr>
              <a:t> is used to fill the nulls by given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mtClean="0">
              <a:cs typeface="Arial" pitchFamily="34" charset="0"/>
              <a:sym typeface="Wingdings" pitchFamily="2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chemeClr val="accent3"/>
                </a:solidFill>
              </a:rPr>
              <a:t>df.replace</a:t>
            </a:r>
            <a:r>
              <a:rPr lang="en-US" smtClean="0"/>
              <a:t>(to_replace = np.nan, </a:t>
            </a:r>
            <a:r>
              <a:rPr lang="en-US" smtClean="0"/>
              <a:t>value </a:t>
            </a:r>
            <a:r>
              <a:rPr lang="en-US" smtClean="0"/>
              <a:t>= -99) </a:t>
            </a:r>
            <a:r>
              <a:rPr lang="en-US" smtClean="0">
                <a:sym typeface="Wingdings" pitchFamily="2" charset="2"/>
              </a:rPr>
              <a:t> is used to replace an old value with new one</a:t>
            </a:r>
            <a:endParaRPr lang="en-US" smtClean="0"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5181600"/>
            <a:ext cx="83820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smtClean="0"/>
              <a:t>Note :- </a:t>
            </a:r>
            <a:r>
              <a:rPr lang="en-US" smtClean="0"/>
              <a:t>Which method to use to handle missing data will depend upon the type of                       data and importance of data.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DF Columns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79052"/>
            <a:ext cx="2286000" cy="11401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2133600"/>
            <a:ext cx="8648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	To select a particular column or more coulmns in a DataFrame we will use</a:t>
            </a:r>
          </a:p>
          <a:p>
            <a:endParaRPr lang="en-US" smtClean="0"/>
          </a:p>
          <a:p>
            <a:r>
              <a:rPr lang="en-US" smtClean="0"/>
              <a:t>t</a:t>
            </a:r>
            <a:r>
              <a:rPr lang="en-US" smtClean="0"/>
              <a:t>he SQUARE BRACKETS [  ]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3581400"/>
            <a:ext cx="7560083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 :</a:t>
            </a:r>
          </a:p>
          <a:p>
            <a:endParaRPr lang="en-US" smtClean="0"/>
          </a:p>
          <a:p>
            <a:r>
              <a:rPr lang="en-US" smtClean="0"/>
              <a:t>df</a:t>
            </a:r>
            <a:r>
              <a:rPr lang="en-US" smtClean="0">
                <a:solidFill>
                  <a:schemeClr val="accent3"/>
                </a:solidFill>
              </a:rPr>
              <a:t>[</a:t>
            </a:r>
            <a:r>
              <a:rPr lang="en-US" smtClean="0"/>
              <a:t> ‘column name’</a:t>
            </a:r>
            <a:r>
              <a:rPr lang="en-US" smtClean="0">
                <a:solidFill>
                  <a:schemeClr val="accent3"/>
                </a:solidFill>
              </a:rPr>
              <a:t>]</a:t>
            </a:r>
            <a:r>
              <a:rPr lang="en-US" smtClean="0">
                <a:sym typeface="Wingdings" pitchFamily="2" charset="2"/>
              </a:rPr>
              <a:t> selects the sepecified column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x</a:t>
            </a:r>
            <a:r>
              <a:rPr lang="en-US" smtClean="0"/>
              <a:t> = df</a:t>
            </a:r>
            <a:r>
              <a:rPr lang="en-US" smtClean="0">
                <a:solidFill>
                  <a:schemeClr val="accent3"/>
                </a:solidFill>
              </a:rPr>
              <a:t>[</a:t>
            </a:r>
            <a:r>
              <a:rPr lang="en-US" smtClean="0"/>
              <a:t> ‘column </a:t>
            </a:r>
            <a:r>
              <a:rPr lang="en-US" smtClean="0"/>
              <a:t>name</a:t>
            </a:r>
            <a:r>
              <a:rPr lang="en-US" smtClean="0"/>
              <a:t>’</a:t>
            </a:r>
            <a:r>
              <a:rPr lang="en-US" smtClean="0">
                <a:solidFill>
                  <a:schemeClr val="accent3"/>
                </a:solidFill>
              </a:rPr>
              <a:t>]</a:t>
            </a:r>
            <a:r>
              <a:rPr lang="en-US" smtClean="0">
                <a:sym typeface="Wingdings" pitchFamily="2" charset="2"/>
              </a:rPr>
              <a:t> result will be displayed in Series format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y = df</a:t>
            </a:r>
            <a:r>
              <a:rPr lang="en-US" smtClean="0">
                <a:solidFill>
                  <a:schemeClr val="accent3"/>
                </a:solidFill>
              </a:rPr>
              <a:t>[[</a:t>
            </a:r>
            <a:r>
              <a:rPr lang="en-US" smtClean="0"/>
              <a:t> </a:t>
            </a:r>
            <a:r>
              <a:rPr lang="en-US" smtClean="0"/>
              <a:t>‘column </a:t>
            </a:r>
            <a:r>
              <a:rPr lang="en-US" smtClean="0"/>
              <a:t>name</a:t>
            </a:r>
            <a:r>
              <a:rPr lang="en-US" smtClean="0"/>
              <a:t>’</a:t>
            </a:r>
            <a:r>
              <a:rPr lang="en-US" smtClean="0">
                <a:solidFill>
                  <a:schemeClr val="accent3"/>
                </a:solidFill>
              </a:rPr>
              <a:t>]]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result will be displayed in Dataframe format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a = df</a:t>
            </a:r>
            <a:r>
              <a:rPr lang="en-US" smtClean="0">
                <a:solidFill>
                  <a:schemeClr val="accent3"/>
                </a:solidFill>
                <a:sym typeface="Wingdings" pitchFamily="2" charset="2"/>
              </a:rPr>
              <a:t>[[</a:t>
            </a:r>
            <a:r>
              <a:rPr lang="en-US" smtClean="0">
                <a:sym typeface="Wingdings" pitchFamily="2" charset="2"/>
              </a:rPr>
              <a:t>‘c1’,’c2’,’c3’</a:t>
            </a:r>
            <a:r>
              <a:rPr lang="en-US" smtClean="0">
                <a:solidFill>
                  <a:schemeClr val="accent3"/>
                </a:solidFill>
                <a:sym typeface="Wingdings" pitchFamily="2" charset="2"/>
              </a:rPr>
              <a:t>]]</a:t>
            </a:r>
            <a:r>
              <a:rPr lang="en-US" smtClean="0">
                <a:sym typeface="Wingdings" pitchFamily="2" charset="2"/>
              </a:rPr>
              <a:t> selects multiple columns and result is in DF format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Selecting DF Rows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79052"/>
            <a:ext cx="2286000" cy="11401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1676400"/>
            <a:ext cx="79047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	To select a particular row or more rows in a DataFrame we will use</a:t>
            </a:r>
          </a:p>
          <a:p>
            <a:endParaRPr lang="en-US" smtClean="0"/>
          </a:p>
          <a:p>
            <a:pPr marL="800100" lvl="1" indent="-342900">
              <a:buAutoNum type="arabicParenR"/>
            </a:pPr>
            <a:r>
              <a:rPr lang="en-US" b="1" smtClean="0">
                <a:solidFill>
                  <a:schemeClr val="accent3"/>
                </a:solidFill>
              </a:rPr>
              <a:t>df.loc[ ]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select rows using label index</a:t>
            </a:r>
          </a:p>
          <a:p>
            <a:pPr marL="800100" lvl="1" indent="-342900">
              <a:buAutoNum type="arabicParenR"/>
            </a:pPr>
            <a:r>
              <a:rPr lang="en-US" b="1" smtClean="0">
                <a:solidFill>
                  <a:schemeClr val="accent3"/>
                </a:solidFill>
                <a:sym typeface="Wingdings" pitchFamily="2" charset="2"/>
              </a:rPr>
              <a:t>df.iloc[ ]</a:t>
            </a:r>
            <a:r>
              <a:rPr lang="en-US" smtClean="0">
                <a:sym typeface="Wingdings" pitchFamily="2" charset="2"/>
              </a:rPr>
              <a:t>  select rows using numeric or integer index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819400"/>
            <a:ext cx="81534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 :</a:t>
            </a:r>
          </a:p>
          <a:p>
            <a:endParaRPr lang="en-US" smtClean="0"/>
          </a:p>
          <a:p>
            <a:r>
              <a:rPr lang="en-US" smtClean="0"/>
              <a:t>d</a:t>
            </a:r>
            <a:r>
              <a:rPr lang="en-US" smtClean="0"/>
              <a:t>f.</a:t>
            </a:r>
            <a:r>
              <a:rPr lang="en-US" b="1" smtClean="0">
                <a:solidFill>
                  <a:schemeClr val="accent3"/>
                </a:solidFill>
              </a:rPr>
              <a:t>loc</a:t>
            </a:r>
            <a:r>
              <a:rPr lang="en-US" smtClean="0">
                <a:solidFill>
                  <a:schemeClr val="accent3"/>
                </a:solidFill>
              </a:rPr>
              <a:t>[</a:t>
            </a:r>
            <a:r>
              <a:rPr lang="en-US" smtClean="0"/>
              <a:t> ‘row name’</a:t>
            </a:r>
            <a:r>
              <a:rPr lang="en-US" smtClean="0">
                <a:solidFill>
                  <a:schemeClr val="accent3"/>
                </a:solidFill>
              </a:rPr>
              <a:t>]</a:t>
            </a:r>
            <a:r>
              <a:rPr lang="en-US" smtClean="0">
                <a:sym typeface="Wingdings" pitchFamily="2" charset="2"/>
              </a:rPr>
              <a:t> selects the sepecified row , result is in Series format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/>
              <a:t>df.</a:t>
            </a:r>
            <a:r>
              <a:rPr lang="en-US" b="1" smtClean="0">
                <a:solidFill>
                  <a:schemeClr val="accent3"/>
                </a:solidFill>
              </a:rPr>
              <a:t>loc</a:t>
            </a:r>
            <a:r>
              <a:rPr lang="en-US" smtClean="0">
                <a:solidFill>
                  <a:schemeClr val="accent3"/>
                </a:solidFill>
              </a:rPr>
              <a:t>[[‘</a:t>
            </a:r>
            <a:r>
              <a:rPr lang="en-US" smtClean="0"/>
              <a:t>row </a:t>
            </a:r>
            <a:r>
              <a:rPr lang="en-US" smtClean="0"/>
              <a:t>name</a:t>
            </a:r>
            <a:r>
              <a:rPr lang="en-US" smtClean="0"/>
              <a:t>’</a:t>
            </a:r>
            <a:r>
              <a:rPr lang="en-US" smtClean="0">
                <a:solidFill>
                  <a:schemeClr val="accent3"/>
                </a:solidFill>
              </a:rPr>
              <a:t>]]</a:t>
            </a:r>
            <a:r>
              <a:rPr lang="en-US" smtClean="0">
                <a:sym typeface="Wingdings" pitchFamily="2" charset="2"/>
              </a:rPr>
              <a:t> selects the sepecified row , result is </a:t>
            </a:r>
            <a:r>
              <a:rPr lang="en-US" smtClean="0">
                <a:sym typeface="Wingdings" pitchFamily="2" charset="2"/>
              </a:rPr>
              <a:t>in </a:t>
            </a:r>
            <a:r>
              <a:rPr lang="en-US" smtClean="0">
                <a:sym typeface="Wingdings" pitchFamily="2" charset="2"/>
              </a:rPr>
              <a:t>DF format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df.</a:t>
            </a:r>
            <a:r>
              <a:rPr lang="en-US" b="1" smtClean="0">
                <a:solidFill>
                  <a:schemeClr val="accent3"/>
                </a:solidFill>
              </a:rPr>
              <a:t>set_index</a:t>
            </a:r>
            <a:r>
              <a:rPr lang="en-US" smtClean="0"/>
              <a:t>(</a:t>
            </a:r>
            <a:r>
              <a:rPr lang="en-US" smtClean="0"/>
              <a:t>'Id</a:t>
            </a:r>
            <a:r>
              <a:rPr lang="en-US" smtClean="0"/>
              <a:t>') </a:t>
            </a:r>
            <a:r>
              <a:rPr lang="en-US" smtClean="0">
                <a:sym typeface="Wingdings" pitchFamily="2" charset="2"/>
              </a:rPr>
              <a:t> this method id used to set custom index.</a:t>
            </a:r>
            <a:endParaRPr lang="en-US" smtClean="0"/>
          </a:p>
          <a:p>
            <a:endParaRPr lang="en-US" smtClean="0"/>
          </a:p>
          <a:p>
            <a:r>
              <a:rPr lang="en-US" smtClean="0">
                <a:sym typeface="Wingdings" pitchFamily="2" charset="2"/>
              </a:rPr>
              <a:t>a = df.</a:t>
            </a:r>
            <a:r>
              <a:rPr lang="en-US" b="1" smtClean="0">
                <a:solidFill>
                  <a:schemeClr val="accent3"/>
                </a:solidFill>
                <a:sym typeface="Wingdings" pitchFamily="2" charset="2"/>
              </a:rPr>
              <a:t>loc</a:t>
            </a:r>
            <a:r>
              <a:rPr lang="en-US" smtClean="0">
                <a:solidFill>
                  <a:schemeClr val="accent3"/>
                </a:solidFill>
                <a:sym typeface="Wingdings" pitchFamily="2" charset="2"/>
              </a:rPr>
              <a:t>[</a:t>
            </a:r>
            <a:r>
              <a:rPr lang="en-US" smtClean="0">
                <a:sym typeface="Wingdings" pitchFamily="2" charset="2"/>
              </a:rPr>
              <a:t>‘r1’:’r2’</a:t>
            </a:r>
            <a:r>
              <a:rPr lang="en-US" smtClean="0">
                <a:solidFill>
                  <a:schemeClr val="accent3"/>
                </a:solidFill>
                <a:sym typeface="Wingdings" pitchFamily="2" charset="2"/>
              </a:rPr>
              <a:t>]</a:t>
            </a:r>
            <a:r>
              <a:rPr lang="en-US" smtClean="0">
                <a:sym typeface="Wingdings" pitchFamily="2" charset="2"/>
              </a:rPr>
              <a:t> selects multiple rows and result is in DF format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a </a:t>
            </a:r>
            <a:r>
              <a:rPr lang="en-US" smtClean="0">
                <a:sym typeface="Wingdings" pitchFamily="2" charset="2"/>
              </a:rPr>
              <a:t>= </a:t>
            </a:r>
            <a:r>
              <a:rPr lang="en-US" smtClean="0">
                <a:sym typeface="Wingdings" pitchFamily="2" charset="2"/>
              </a:rPr>
              <a:t>df.</a:t>
            </a:r>
            <a:r>
              <a:rPr lang="en-US" b="1" smtClean="0">
                <a:solidFill>
                  <a:schemeClr val="accent3"/>
                </a:solidFill>
                <a:sym typeface="Wingdings" pitchFamily="2" charset="2"/>
              </a:rPr>
              <a:t>iloc</a:t>
            </a:r>
            <a:r>
              <a:rPr lang="en-US" smtClean="0">
                <a:solidFill>
                  <a:schemeClr val="accent3"/>
                </a:solidFill>
                <a:sym typeface="Wingdings" pitchFamily="2" charset="2"/>
              </a:rPr>
              <a:t>[</a:t>
            </a:r>
            <a:r>
              <a:rPr lang="en-US" smtClean="0">
                <a:sym typeface="Wingdings" pitchFamily="2" charset="2"/>
              </a:rPr>
              <a:t>0</a:t>
            </a:r>
            <a:r>
              <a:rPr lang="en-US" smtClean="0">
                <a:solidFill>
                  <a:schemeClr val="accent3"/>
                </a:solidFill>
                <a:sym typeface="Wingdings" pitchFamily="2" charset="2"/>
              </a:rPr>
              <a:t>]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sym typeface="Wingdings" pitchFamily="2" charset="2"/>
              </a:rPr>
              <a:t>selects a row </a:t>
            </a:r>
            <a:r>
              <a:rPr lang="en-US" smtClean="0">
                <a:sym typeface="Wingdings" pitchFamily="2" charset="2"/>
              </a:rPr>
              <a:t>and result is </a:t>
            </a:r>
            <a:r>
              <a:rPr lang="en-US" smtClean="0">
                <a:sym typeface="Wingdings" pitchFamily="2" charset="2"/>
              </a:rPr>
              <a:t>in </a:t>
            </a:r>
            <a:r>
              <a:rPr lang="en-US" smtClean="0">
                <a:sym typeface="Wingdings" pitchFamily="2" charset="2"/>
              </a:rPr>
              <a:t>Series format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smtClean="0">
                <a:sym typeface="Wingdings" pitchFamily="2" charset="2"/>
              </a:rPr>
              <a:t>a </a:t>
            </a:r>
            <a:r>
              <a:rPr lang="en-US" smtClean="0">
                <a:sym typeface="Wingdings" pitchFamily="2" charset="2"/>
              </a:rPr>
              <a:t>= </a:t>
            </a:r>
            <a:r>
              <a:rPr lang="en-US" smtClean="0">
                <a:sym typeface="Wingdings" pitchFamily="2" charset="2"/>
              </a:rPr>
              <a:t>df.</a:t>
            </a:r>
            <a:r>
              <a:rPr lang="en-US" b="1" smtClean="0">
                <a:solidFill>
                  <a:schemeClr val="accent3"/>
                </a:solidFill>
                <a:sym typeface="Wingdings" pitchFamily="2" charset="2"/>
              </a:rPr>
              <a:t>iloc</a:t>
            </a:r>
            <a:r>
              <a:rPr lang="en-US" smtClean="0">
                <a:solidFill>
                  <a:schemeClr val="accent3"/>
                </a:solidFill>
                <a:sym typeface="Wingdings" pitchFamily="2" charset="2"/>
              </a:rPr>
              <a:t>[</a:t>
            </a:r>
            <a:r>
              <a:rPr lang="en-US" smtClean="0">
                <a:sym typeface="Wingdings" pitchFamily="2" charset="2"/>
              </a:rPr>
              <a:t>0:5</a:t>
            </a:r>
            <a:r>
              <a:rPr lang="en-US" smtClean="0">
                <a:solidFill>
                  <a:schemeClr val="accent3"/>
                </a:solidFill>
                <a:sym typeface="Wingdings" pitchFamily="2" charset="2"/>
              </a:rPr>
              <a:t>]</a:t>
            </a:r>
            <a:r>
              <a:rPr lang="en-US" smtClean="0">
                <a:sym typeface="Wingdings" pitchFamily="2" charset="2"/>
              </a:rPr>
              <a:t> selects </a:t>
            </a:r>
            <a:r>
              <a:rPr lang="en-US" smtClean="0">
                <a:sym typeface="Wingdings" pitchFamily="2" charset="2"/>
              </a:rPr>
              <a:t>a </a:t>
            </a:r>
            <a:r>
              <a:rPr lang="en-US" smtClean="0">
                <a:sym typeface="Wingdings" pitchFamily="2" charset="2"/>
              </a:rPr>
              <a:t>multiple rows </a:t>
            </a:r>
            <a:r>
              <a:rPr lang="en-US" smtClean="0">
                <a:sym typeface="Wingdings" pitchFamily="2" charset="2"/>
              </a:rPr>
              <a:t>and result is </a:t>
            </a:r>
            <a:r>
              <a:rPr lang="en-US" smtClean="0">
                <a:sym typeface="Wingdings" pitchFamily="2" charset="2"/>
              </a:rPr>
              <a:t>in </a:t>
            </a:r>
            <a:r>
              <a:rPr lang="en-US" smtClean="0">
                <a:sym typeface="Wingdings" pitchFamily="2" charset="2"/>
              </a:rPr>
              <a:t>DF format</a:t>
            </a:r>
            <a:endParaRPr lang="en-US" sz="200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Slicing a DataFrame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3054" y="1905000"/>
            <a:ext cx="884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	To slice and extract some part of the Dataframe then we should use of both </a:t>
            </a:r>
          </a:p>
          <a:p>
            <a:r>
              <a:rPr lang="en-US" smtClean="0"/>
              <a:t>row index and column index.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819400"/>
            <a:ext cx="81534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 :</a:t>
            </a:r>
          </a:p>
          <a:p>
            <a:endParaRPr lang="en-US" smtClean="0"/>
          </a:p>
          <a:p>
            <a:r>
              <a:rPr lang="en-US" b="1" smtClean="0">
                <a:solidFill>
                  <a:schemeClr val="accent3"/>
                </a:solidFill>
              </a:rPr>
              <a:t>d</a:t>
            </a:r>
            <a:r>
              <a:rPr lang="en-US" b="1" smtClean="0">
                <a:solidFill>
                  <a:schemeClr val="accent3"/>
                </a:solidFill>
              </a:rPr>
              <a:t>f.loc[ [‘row names’],[’column names’] ]</a:t>
            </a:r>
            <a:r>
              <a:rPr lang="en-US" smtClean="0">
                <a:sym typeface="Wingdings" pitchFamily="2" charset="2"/>
              </a:rPr>
              <a:t> slices the selected portion of DF 					and gives result in DF format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b="1" smtClean="0">
                <a:solidFill>
                  <a:schemeClr val="accent3"/>
                </a:solidFill>
              </a:rPr>
              <a:t>df.loc</a:t>
            </a:r>
            <a:r>
              <a:rPr lang="en-US" b="1" smtClean="0">
                <a:solidFill>
                  <a:schemeClr val="accent3"/>
                </a:solidFill>
              </a:rPr>
              <a:t>[ </a:t>
            </a:r>
            <a:r>
              <a:rPr lang="en-US" b="1" smtClean="0">
                <a:solidFill>
                  <a:schemeClr val="accent3"/>
                </a:solidFill>
              </a:rPr>
              <a:t>r1:r3, c1:c4 ]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sym typeface="Wingdings" pitchFamily="2" charset="2"/>
              </a:rPr>
              <a:t>slices the selected </a:t>
            </a:r>
            <a:r>
              <a:rPr lang="en-US" smtClean="0">
                <a:sym typeface="Wingdings" pitchFamily="2" charset="2"/>
              </a:rPr>
              <a:t>portion </a:t>
            </a:r>
            <a:r>
              <a:rPr lang="en-US" smtClean="0">
                <a:sym typeface="Wingdings" pitchFamily="2" charset="2"/>
              </a:rPr>
              <a:t>of DF and gives result </a:t>
            </a:r>
            <a:r>
              <a:rPr lang="en-US" smtClean="0">
                <a:sym typeface="Wingdings" pitchFamily="2" charset="2"/>
              </a:rPr>
              <a:t>in </a:t>
            </a:r>
            <a:r>
              <a:rPr lang="en-US" smtClean="0">
                <a:sym typeface="Wingdings" pitchFamily="2" charset="2"/>
              </a:rPr>
              <a:t>DF </a:t>
            </a:r>
            <a:r>
              <a:rPr lang="en-US" smtClean="0">
                <a:sym typeface="Wingdings" pitchFamily="2" charset="2"/>
              </a:rPr>
              <a:t>		         format</a:t>
            </a:r>
          </a:p>
          <a:p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Conditional Selection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79052"/>
            <a:ext cx="2514600" cy="11401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2057400"/>
            <a:ext cx="725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 can select the data from a Dataframe based on certain conditions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819400"/>
            <a:ext cx="81534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 :</a:t>
            </a:r>
          </a:p>
          <a:p>
            <a:endParaRPr lang="en-US" smtClean="0"/>
          </a:p>
          <a:p>
            <a:r>
              <a:rPr lang="en-US" b="1" smtClean="0">
                <a:solidFill>
                  <a:schemeClr val="accent3"/>
                </a:solidFill>
              </a:rPr>
              <a:t>df[ df</a:t>
            </a:r>
            <a:r>
              <a:rPr lang="en-US" b="1" smtClean="0">
                <a:solidFill>
                  <a:schemeClr val="accent3"/>
                </a:solidFill>
              </a:rPr>
              <a:t>['OvertimePay'] </a:t>
            </a:r>
            <a:r>
              <a:rPr lang="en-US" b="1" smtClean="0">
                <a:solidFill>
                  <a:schemeClr val="accent3"/>
                </a:solidFill>
              </a:rPr>
              <a:t>&gt; </a:t>
            </a:r>
            <a:r>
              <a:rPr lang="en-US" b="1" smtClean="0">
                <a:solidFill>
                  <a:schemeClr val="accent3"/>
                </a:solidFill>
              </a:rPr>
              <a:t>5000</a:t>
            </a:r>
            <a:r>
              <a:rPr lang="en-US" b="1" smtClean="0">
                <a:solidFill>
                  <a:schemeClr val="accent3"/>
                </a:solidFill>
              </a:rPr>
              <a:t> </a:t>
            </a:r>
            <a:r>
              <a:rPr lang="en-US" b="1" smtClean="0">
                <a:solidFill>
                  <a:schemeClr val="accent3"/>
                </a:solidFill>
              </a:rPr>
              <a:t>]</a:t>
            </a:r>
            <a:r>
              <a:rPr lang="en-US" smtClean="0">
                <a:sym typeface="Wingdings" pitchFamily="2" charset="2"/>
              </a:rPr>
              <a:t> selects the records whose overtime pay is 			        greater than 5000.</a:t>
            </a:r>
          </a:p>
          <a:p>
            <a:endParaRPr lang="en-US" smtClean="0">
              <a:sym typeface="Wingdings" pitchFamily="2" charset="2"/>
            </a:endParaRPr>
          </a:p>
          <a:p>
            <a:r>
              <a:rPr lang="en-US" b="1" smtClean="0">
                <a:solidFill>
                  <a:schemeClr val="accent3"/>
                </a:solidFill>
              </a:rPr>
              <a:t>df[(df['OvertimePay'] &gt; 5000) &amp; (df['JobTitle'] == 'Transit Operator')]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>
                <a:sym typeface="Wingdings" pitchFamily="2" charset="2"/>
              </a:rPr>
              <a:t>selects the records whose </a:t>
            </a:r>
            <a:r>
              <a:rPr lang="en-US" smtClean="0">
                <a:sym typeface="Wingdings" pitchFamily="2" charset="2"/>
              </a:rPr>
              <a:t>overtime </a:t>
            </a:r>
            <a:r>
              <a:rPr lang="en-US" smtClean="0">
                <a:sym typeface="Wingdings" pitchFamily="2" charset="2"/>
              </a:rPr>
              <a:t>pay is greater </a:t>
            </a:r>
            <a:r>
              <a:rPr lang="en-US" smtClean="0">
                <a:sym typeface="Wingdings" pitchFamily="2" charset="2"/>
              </a:rPr>
              <a:t>than </a:t>
            </a:r>
            <a:r>
              <a:rPr lang="en-US" smtClean="0">
                <a:sym typeface="Wingdings" pitchFamily="2" charset="2"/>
              </a:rPr>
              <a:t>5000 and job is transit operator.</a:t>
            </a:r>
          </a:p>
          <a:p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Applying Functions to DF :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79052"/>
            <a:ext cx="1752600" cy="11401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38200" y="2133600"/>
            <a:ext cx="724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 can apply custom functions to a Dataframe using </a:t>
            </a:r>
            <a:r>
              <a:rPr lang="en-US" b="1" smtClean="0">
                <a:solidFill>
                  <a:schemeClr val="accent3"/>
                </a:solidFill>
              </a:rPr>
              <a:t>.apply() </a:t>
            </a:r>
            <a:r>
              <a:rPr lang="en-US" smtClean="0"/>
              <a:t>method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2971800"/>
            <a:ext cx="2938625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 :</a:t>
            </a:r>
          </a:p>
          <a:p>
            <a:endParaRPr lang="en-US" smtClean="0"/>
          </a:p>
          <a:p>
            <a:r>
              <a:rPr lang="en-US" smtClean="0"/>
              <a:t>def </a:t>
            </a:r>
            <a:r>
              <a:rPr lang="en-US" b="1" smtClean="0">
                <a:solidFill>
                  <a:srgbClr val="0070C0"/>
                </a:solidFill>
              </a:rPr>
              <a:t>ot</a:t>
            </a:r>
            <a:r>
              <a:rPr lang="en-US" smtClean="0"/>
              <a:t>(ot_pay):</a:t>
            </a:r>
          </a:p>
          <a:p>
            <a:r>
              <a:rPr lang="en-US" smtClean="0"/>
              <a:t>    if ot_pay &gt; 1000:</a:t>
            </a:r>
          </a:p>
          <a:p>
            <a:r>
              <a:rPr lang="en-US" smtClean="0"/>
              <a:t>        return('good ot pay')</a:t>
            </a:r>
          </a:p>
          <a:p>
            <a:r>
              <a:rPr lang="en-US" smtClean="0"/>
              <a:t>    else:</a:t>
            </a:r>
          </a:p>
          <a:p>
            <a:r>
              <a:rPr lang="en-US" smtClean="0"/>
              <a:t>        return('bad ot </a:t>
            </a:r>
            <a:r>
              <a:rPr lang="en-US" smtClean="0"/>
              <a:t>pay</a:t>
            </a:r>
            <a:r>
              <a:rPr lang="en-US" smtClean="0"/>
              <a:t>')</a:t>
            </a:r>
          </a:p>
          <a:p>
            <a:endParaRPr lang="en-US" smtClean="0"/>
          </a:p>
          <a:p>
            <a:r>
              <a:rPr lang="en-US" smtClean="0"/>
              <a:t>df['OvertimePay'].</a:t>
            </a:r>
            <a:r>
              <a:rPr lang="en-US" b="1" smtClean="0">
                <a:solidFill>
                  <a:srgbClr val="0070C0"/>
                </a:solidFill>
              </a:rPr>
              <a:t>apply</a:t>
            </a:r>
            <a:r>
              <a:rPr lang="en-US" smtClean="0"/>
              <a:t>(ot)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Spliting and Joining of DF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79052"/>
            <a:ext cx="1676400" cy="11401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1828800"/>
            <a:ext cx="808009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We can split the Dataframe by selecting required Columns in a DF and make </a:t>
            </a:r>
          </a:p>
          <a:p>
            <a:r>
              <a:rPr lang="en-US" smtClean="0"/>
              <a:t>Separate DF’s</a:t>
            </a:r>
          </a:p>
          <a:p>
            <a:endParaRPr lang="en-US" smtClean="0"/>
          </a:p>
          <a:p>
            <a:r>
              <a:rPr lang="en-US" smtClean="0"/>
              <a:t>We can join 2 Dataframes using pd.concat(), pd.merge(), df1.join(df2)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3200400"/>
            <a:ext cx="456407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Ex:</a:t>
            </a:r>
          </a:p>
          <a:p>
            <a:endParaRPr lang="en-US" smtClean="0"/>
          </a:p>
          <a:p>
            <a:r>
              <a:rPr lang="en-US" smtClean="0"/>
              <a:t># </a:t>
            </a:r>
            <a:r>
              <a:rPr lang="en-US" smtClean="0"/>
              <a:t>Concatenating the dataframes</a:t>
            </a:r>
            <a:endParaRPr lang="en-US" smtClean="0"/>
          </a:p>
          <a:p>
            <a:r>
              <a:rPr lang="en-US" b="1" smtClean="0">
                <a:solidFill>
                  <a:schemeClr val="accent1"/>
                </a:solidFill>
              </a:rPr>
              <a:t>pd.concat</a:t>
            </a:r>
            <a:r>
              <a:rPr lang="en-US" smtClean="0"/>
              <a:t>([df1, df2, </a:t>
            </a:r>
            <a:r>
              <a:rPr lang="en-US" smtClean="0"/>
              <a:t>df3</a:t>
            </a:r>
            <a:r>
              <a:rPr lang="en-US" smtClean="0"/>
              <a:t>])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# Merging the dataframes   </a:t>
            </a:r>
          </a:p>
          <a:p>
            <a:r>
              <a:rPr lang="en-US" b="1" smtClean="0">
                <a:solidFill>
                  <a:schemeClr val="accent1"/>
                </a:solidFill>
              </a:rPr>
              <a:t>pd.merge</a:t>
            </a:r>
            <a:r>
              <a:rPr lang="en-US" smtClean="0"/>
              <a:t>(df1, df2, </a:t>
            </a:r>
            <a:r>
              <a:rPr lang="en-US" smtClean="0"/>
              <a:t>how ='inner', </a:t>
            </a:r>
            <a:r>
              <a:rPr lang="en-US" smtClean="0"/>
              <a:t>on </a:t>
            </a:r>
            <a:r>
              <a:rPr lang="en-US" smtClean="0"/>
              <a:t>=‘key')</a:t>
            </a:r>
          </a:p>
          <a:p>
            <a:endParaRPr lang="en-US" smtClean="0"/>
          </a:p>
          <a:p>
            <a:pPr fontAlgn="base"/>
            <a:r>
              <a:rPr lang="en-US" smtClean="0"/>
              <a:t># Joining the dataframes                       </a:t>
            </a:r>
          </a:p>
          <a:p>
            <a:pPr fontAlgn="base"/>
            <a:r>
              <a:rPr lang="en-US" smtClean="0">
                <a:solidFill>
                  <a:schemeClr val="accent1"/>
                </a:solidFill>
              </a:rPr>
              <a:t>df1</a:t>
            </a:r>
            <a:r>
              <a:rPr lang="en-US" b="1" smtClean="0">
                <a:solidFill>
                  <a:schemeClr val="accent1"/>
                </a:solidFill>
              </a:rPr>
              <a:t>.join</a:t>
            </a:r>
            <a:r>
              <a:rPr lang="en-US" smtClean="0"/>
              <a:t>(df2) 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Pandas ?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752600"/>
            <a:ext cx="8229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Fast and efficient DataFrame object with default and customized indexing.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Tools for loading data into in-memory data objects from different file formats.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Data cleaning, handling of missing data, duplicated data.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Reshaping and pivoting of data sets.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Label and Numeric-based slicing, indexing and subsetting of large data sets.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Columns from a data structure can be deleted or inserted.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Group by data for aggregation and transformations.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High performance merging and joining of data.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Time Series functionality and built in data visualizations.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/>
          </a:p>
        </p:txBody>
      </p:sp>
      <p:pic>
        <p:nvPicPr>
          <p:cNvPr id="5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Visualization of DF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79052"/>
            <a:ext cx="1905000" cy="114014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1828800"/>
            <a:ext cx="93795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Pandas comes with in built plotting capability by using Matplotlib Plotting library.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Data Visulizations are very important in Data Science Projects.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Data Visualization makes us understand the data quickly and efficiently.</a:t>
            </a:r>
          </a:p>
          <a:p>
            <a:pPr>
              <a:buFont typeface="Wingdings" pitchFamily="2" charset="2"/>
              <a:buChar char="Ø"/>
            </a:pPr>
            <a:endParaRPr lang="en-US" smtClean="0"/>
          </a:p>
          <a:p>
            <a:pPr>
              <a:buFont typeface="Wingdings" pitchFamily="2" charset="2"/>
              <a:buChar char="Ø"/>
            </a:pPr>
            <a:r>
              <a:rPr lang="en-US" smtClean="0"/>
              <a:t>A Diagram can convey more meaning when compared to 1000 written or spoken words.  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3886200"/>
            <a:ext cx="762000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cs typeface="Courier New" pitchFamily="49" charset="0"/>
              </a:rPr>
              <a:t>Syntax 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chemeClr val="accent1"/>
                </a:solidFill>
                <a:cs typeface="Courier New" pitchFamily="49" charset="0"/>
              </a:rPr>
              <a:t>df.plot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kind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65CA"/>
                </a:solidFill>
                <a:latin typeface="Courier New" pitchFamily="49" charset="0"/>
                <a:cs typeface="Courier New" pitchFamily="49" charset="0"/>
              </a:rPr>
              <a:t>'line'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ax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subplots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sharex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sharey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layout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figsize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use_index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title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grid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legend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logx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logy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loglog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xticks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yticks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ylim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rot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fontsize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colormap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yerr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xerr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secondary_y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sort_columns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smtClean="0">
                <a:solidFill>
                  <a:srgbClr val="007427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**</a:t>
            </a:r>
            <a:r>
              <a:rPr lang="en-US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kwds</a:t>
            </a:r>
            <a:r>
              <a:rPr lang="en-US" b="1" smtClean="0">
                <a:solidFill>
                  <a:srgbClr val="B27D12"/>
                </a:solidFill>
                <a:latin typeface="Courier New" pitchFamily="49" charset="0"/>
                <a:cs typeface="Courier New" pitchFamily="49" charset="0"/>
              </a:rPr>
              <a:t>, )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 </a:t>
            </a:r>
            <a:endParaRPr lang="en-US" sz="40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 Plotting Examples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79052"/>
            <a:ext cx="2590800" cy="114014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2400" y="2819400"/>
            <a:ext cx="8604087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Ex:-1 Line Plot</a:t>
            </a:r>
          </a:p>
          <a:p>
            <a:endParaRPr lang="en-US" b="1" smtClean="0">
              <a:solidFill>
                <a:srgbClr val="C00000"/>
              </a:solidFill>
            </a:endParaRPr>
          </a:p>
          <a:p>
            <a:r>
              <a:rPr lang="en-US" sz="1600" b="1" smtClean="0">
                <a:solidFill>
                  <a:schemeClr val="accent1"/>
                </a:solidFill>
              </a:rPr>
              <a:t>df.plot</a:t>
            </a:r>
            <a:r>
              <a:rPr lang="en-US" sz="1600" smtClean="0">
                <a:solidFill>
                  <a:schemeClr val="tx1"/>
                </a:solidFill>
              </a:rPr>
              <a:t>(kind</a:t>
            </a:r>
            <a:r>
              <a:rPr lang="en-US" sz="1600" b="1" smtClean="0">
                <a:solidFill>
                  <a:schemeClr val="tx1"/>
                </a:solidFill>
              </a:rPr>
              <a:t> = ‘</a:t>
            </a:r>
            <a:r>
              <a:rPr lang="en-US" sz="1600" b="1" smtClean="0">
                <a:solidFill>
                  <a:schemeClr val="accent1"/>
                </a:solidFill>
              </a:rPr>
              <a:t>line</a:t>
            </a:r>
            <a:r>
              <a:rPr lang="en-US" sz="1600" b="1" smtClean="0">
                <a:solidFill>
                  <a:schemeClr val="tx1"/>
                </a:solidFill>
              </a:rPr>
              <a:t>’,</a:t>
            </a:r>
            <a:r>
              <a:rPr lang="en-US" sz="1600" smtClean="0">
                <a:solidFill>
                  <a:schemeClr val="tx1"/>
                </a:solidFill>
              </a:rPr>
              <a:t>x </a:t>
            </a:r>
            <a:r>
              <a:rPr lang="en-US" sz="1600" smtClean="0">
                <a:solidFill>
                  <a:schemeClr val="tx1"/>
                </a:solidFill>
              </a:rPr>
              <a:t>= 'TotalPayBenefits',y = 'BasePay',title='BasePay </a:t>
            </a:r>
            <a:r>
              <a:rPr lang="en-US" sz="1600" smtClean="0">
                <a:solidFill>
                  <a:schemeClr val="tx1"/>
                </a:solidFill>
              </a:rPr>
              <a:t>vs </a:t>
            </a:r>
            <a:r>
              <a:rPr lang="en-US" sz="1600" smtClean="0">
                <a:solidFill>
                  <a:schemeClr val="tx1"/>
                </a:solidFill>
              </a:rPr>
              <a:t>TotalPayBenefits</a:t>
            </a:r>
            <a:r>
              <a:rPr lang="en-US" sz="1600" smtClean="0">
                <a:solidFill>
                  <a:schemeClr val="tx1"/>
                </a:solidFill>
              </a:rPr>
              <a:t>')</a:t>
            </a:r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4114800"/>
            <a:ext cx="8884227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Ex:-2 Scatter Plot</a:t>
            </a:r>
          </a:p>
          <a:p>
            <a:endParaRPr lang="en-US" b="1" smtClean="0">
              <a:solidFill>
                <a:srgbClr val="C00000"/>
              </a:solidFill>
            </a:endParaRPr>
          </a:p>
          <a:p>
            <a:r>
              <a:rPr lang="en-US" sz="1600" b="1" smtClean="0">
                <a:solidFill>
                  <a:schemeClr val="accent1"/>
                </a:solidFill>
              </a:rPr>
              <a:t>df.plot</a:t>
            </a:r>
            <a:r>
              <a:rPr lang="en-US" sz="1600" smtClean="0">
                <a:solidFill>
                  <a:schemeClr val="tx1"/>
                </a:solidFill>
              </a:rPr>
              <a:t>(kind</a:t>
            </a:r>
            <a:r>
              <a:rPr lang="en-US" sz="1600" b="1" smtClean="0">
                <a:solidFill>
                  <a:schemeClr val="tx1"/>
                </a:solidFill>
              </a:rPr>
              <a:t> = ‘</a:t>
            </a:r>
            <a:r>
              <a:rPr lang="en-US" sz="1600" b="1" smtClean="0">
                <a:solidFill>
                  <a:schemeClr val="accent1"/>
                </a:solidFill>
              </a:rPr>
              <a:t>scatter</a:t>
            </a:r>
            <a:r>
              <a:rPr lang="en-US" sz="1600" b="1" smtClean="0">
                <a:solidFill>
                  <a:schemeClr val="tx1"/>
                </a:solidFill>
              </a:rPr>
              <a:t>’,</a:t>
            </a:r>
            <a:r>
              <a:rPr lang="en-US" sz="1600" smtClean="0">
                <a:solidFill>
                  <a:schemeClr val="tx1"/>
                </a:solidFill>
              </a:rPr>
              <a:t>x </a:t>
            </a:r>
            <a:r>
              <a:rPr lang="en-US" sz="1600" smtClean="0">
                <a:solidFill>
                  <a:schemeClr val="tx1"/>
                </a:solidFill>
              </a:rPr>
              <a:t>= 'TotalPayBenefits',y = 'BasePay',title='BasePay </a:t>
            </a:r>
            <a:r>
              <a:rPr lang="en-US" sz="1600" smtClean="0">
                <a:solidFill>
                  <a:schemeClr val="tx1"/>
                </a:solidFill>
              </a:rPr>
              <a:t>vs </a:t>
            </a:r>
            <a:r>
              <a:rPr lang="en-US" sz="1600" smtClean="0">
                <a:solidFill>
                  <a:schemeClr val="tx1"/>
                </a:solidFill>
              </a:rPr>
              <a:t>TotalPayBenefits</a:t>
            </a:r>
            <a:r>
              <a:rPr lang="en-US" sz="1600" smtClean="0">
                <a:solidFill>
                  <a:schemeClr val="tx1"/>
                </a:solidFill>
              </a:rPr>
              <a:t>')</a:t>
            </a:r>
          </a:p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5562600"/>
            <a:ext cx="8152360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Ex:-3 Bar Plot</a:t>
            </a:r>
          </a:p>
          <a:p>
            <a:endParaRPr lang="en-US" b="1" smtClean="0">
              <a:solidFill>
                <a:srgbClr val="C00000"/>
              </a:solidFill>
            </a:endParaRPr>
          </a:p>
          <a:p>
            <a:r>
              <a:rPr lang="en-US" sz="1600" b="1" smtClean="0">
                <a:solidFill>
                  <a:schemeClr val="accent1"/>
                </a:solidFill>
              </a:rPr>
              <a:t>df.plot</a:t>
            </a:r>
            <a:r>
              <a:rPr lang="en-US" sz="1600" smtClean="0">
                <a:solidFill>
                  <a:schemeClr val="tx1"/>
                </a:solidFill>
              </a:rPr>
              <a:t>(kind=</a:t>
            </a:r>
            <a:r>
              <a:rPr lang="en-US" sz="1600" smtClean="0">
                <a:solidFill>
                  <a:schemeClr val="accent1"/>
                </a:solidFill>
              </a:rPr>
              <a:t>'bar</a:t>
            </a:r>
            <a:r>
              <a:rPr lang="en-US" sz="1600" smtClean="0">
                <a:solidFill>
                  <a:schemeClr val="tx1"/>
                </a:solidFill>
              </a:rPr>
              <a:t>',x = 'JobTitle',y = 'BasePay',title</a:t>
            </a:r>
            <a:r>
              <a:rPr lang="en-US" sz="1600" smtClean="0">
                <a:solidFill>
                  <a:schemeClr val="tx1"/>
                </a:solidFill>
              </a:rPr>
              <a:t>=</a:t>
            </a:r>
            <a:r>
              <a:rPr lang="en-US" sz="1600" smtClean="0">
                <a:solidFill>
                  <a:schemeClr val="tx1"/>
                </a:solidFill>
              </a:rPr>
              <a:t>'BasePay </a:t>
            </a:r>
            <a:r>
              <a:rPr lang="en-US" sz="1600" smtClean="0">
                <a:solidFill>
                  <a:schemeClr val="tx1"/>
                </a:solidFill>
              </a:rPr>
              <a:t>vs </a:t>
            </a:r>
            <a:r>
              <a:rPr lang="en-US" sz="1600" smtClean="0">
                <a:solidFill>
                  <a:schemeClr val="tx1"/>
                </a:solidFill>
              </a:rPr>
              <a:t>'JobTitle </a:t>
            </a:r>
            <a:r>
              <a:rPr lang="en-US" sz="1600" smtClean="0">
                <a:solidFill>
                  <a:schemeClr val="tx1"/>
                </a:solidFill>
              </a:rPr>
              <a:t>',</a:t>
            </a:r>
            <a:r>
              <a:rPr lang="en-US" sz="1600" smtClean="0">
                <a:solidFill>
                  <a:schemeClr val="tx1"/>
                </a:solidFill>
              </a:rPr>
              <a:t>figsize=(10,10))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 need to import required matplotlib plotting libraries</a:t>
            </a:r>
          </a:p>
          <a:p>
            <a:endParaRPr lang="en-US" smtClean="0"/>
          </a:p>
          <a:p>
            <a:r>
              <a:rPr lang="en-US" b="1" smtClean="0">
                <a:solidFill>
                  <a:schemeClr val="accent1"/>
                </a:solidFill>
              </a:rPr>
              <a:t>import matplotlib.pyplot as plt</a:t>
            </a:r>
          </a:p>
          <a:p>
            <a:r>
              <a:rPr lang="en-US" b="1" smtClean="0">
                <a:solidFill>
                  <a:schemeClr val="accent1"/>
                </a:solidFill>
              </a:rPr>
              <a:t>%</a:t>
            </a:r>
            <a:r>
              <a:rPr lang="en-US" b="1" smtClean="0">
                <a:solidFill>
                  <a:schemeClr val="accent1"/>
                </a:solidFill>
              </a:rPr>
              <a:t>matplotlib </a:t>
            </a:r>
            <a:r>
              <a:rPr lang="en-US" b="1" smtClean="0">
                <a:solidFill>
                  <a:schemeClr val="accent1"/>
                </a:solidFill>
              </a:rPr>
              <a:t>inline </a:t>
            </a:r>
            <a:r>
              <a:rPr lang="en-US" smtClean="0"/>
              <a:t>( this code makes plots to display inside jupyter notebook)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 Plotting Examples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52400" y="1981200"/>
            <a:ext cx="8915400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Ex:-4 Area Plot</a:t>
            </a:r>
          </a:p>
          <a:p>
            <a:endParaRPr lang="en-US" b="1" smtClean="0">
              <a:solidFill>
                <a:srgbClr val="C00000"/>
              </a:solidFill>
            </a:endParaRPr>
          </a:p>
          <a:p>
            <a:r>
              <a:rPr lang="en-US" sz="1600" b="1" smtClean="0">
                <a:solidFill>
                  <a:schemeClr val="accent1"/>
                </a:solidFill>
              </a:rPr>
              <a:t>df.plot</a:t>
            </a:r>
            <a:r>
              <a:rPr lang="en-US" sz="1600" smtClean="0">
                <a:solidFill>
                  <a:schemeClr val="tx1"/>
                </a:solidFill>
              </a:rPr>
              <a:t>(kind</a:t>
            </a:r>
            <a:r>
              <a:rPr lang="en-US" sz="1600" b="1" smtClean="0">
                <a:solidFill>
                  <a:schemeClr val="tx1"/>
                </a:solidFill>
              </a:rPr>
              <a:t> </a:t>
            </a:r>
            <a:r>
              <a:rPr lang="en-US" sz="1600" b="1" smtClean="0">
                <a:solidFill>
                  <a:schemeClr val="tx1"/>
                </a:solidFill>
              </a:rPr>
              <a:t>= </a:t>
            </a:r>
            <a:r>
              <a:rPr lang="en-US" sz="1600" b="1" smtClean="0">
                <a:solidFill>
                  <a:schemeClr val="tx1"/>
                </a:solidFill>
              </a:rPr>
              <a:t>‘</a:t>
            </a:r>
            <a:r>
              <a:rPr lang="en-US" sz="1600" b="1" smtClean="0">
                <a:solidFill>
                  <a:schemeClr val="accent1"/>
                </a:solidFill>
              </a:rPr>
              <a:t>area</a:t>
            </a:r>
            <a:r>
              <a:rPr lang="en-US" sz="1600" b="1" smtClean="0">
                <a:solidFill>
                  <a:schemeClr val="tx1"/>
                </a:solidFill>
              </a:rPr>
              <a:t>’,</a:t>
            </a:r>
            <a:r>
              <a:rPr lang="en-US" sz="1600" smtClean="0">
                <a:solidFill>
                  <a:schemeClr val="tx1"/>
                </a:solidFill>
              </a:rPr>
              <a:t>x = 'TotalPayBenefits',y = 'BasePay',title='BasePay vs TotalPayBenefits')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3374648"/>
            <a:ext cx="8915400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Ex:-5 Box Plot</a:t>
            </a:r>
          </a:p>
          <a:p>
            <a:endParaRPr lang="en-US" b="1" smtClean="0">
              <a:solidFill>
                <a:srgbClr val="C00000"/>
              </a:solidFill>
            </a:endParaRPr>
          </a:p>
          <a:p>
            <a:r>
              <a:rPr lang="en-US" sz="1600" b="1" smtClean="0">
                <a:solidFill>
                  <a:schemeClr val="accent1"/>
                </a:solidFill>
              </a:rPr>
              <a:t>df.plot</a:t>
            </a:r>
            <a:r>
              <a:rPr lang="en-US" sz="1600" smtClean="0">
                <a:solidFill>
                  <a:schemeClr val="tx1"/>
                </a:solidFill>
              </a:rPr>
              <a:t>(kind</a:t>
            </a:r>
            <a:r>
              <a:rPr lang="en-US" sz="1600" smtClean="0">
                <a:solidFill>
                  <a:schemeClr val="tx1"/>
                </a:solidFill>
              </a:rPr>
              <a:t>=</a:t>
            </a:r>
            <a:r>
              <a:rPr lang="en-US" sz="1600" smtClean="0">
                <a:solidFill>
                  <a:schemeClr val="accent1"/>
                </a:solidFill>
              </a:rPr>
              <a:t>‘box’</a:t>
            </a:r>
            <a:r>
              <a:rPr lang="en-US" sz="1600" smtClean="0">
                <a:solidFill>
                  <a:schemeClr val="tx1"/>
                </a:solidFill>
              </a:rPr>
              <a:t>,x </a:t>
            </a:r>
            <a:r>
              <a:rPr lang="en-US" sz="1600" smtClean="0">
                <a:solidFill>
                  <a:schemeClr val="tx1"/>
                </a:solidFill>
              </a:rPr>
              <a:t>= 'JobTitle',y = 'BasePay',title='BasePay vs </a:t>
            </a:r>
            <a:r>
              <a:rPr lang="en-US" sz="1600" smtClean="0">
                <a:solidFill>
                  <a:schemeClr val="tx1"/>
                </a:solidFill>
              </a:rPr>
              <a:t>'JobTitle </a:t>
            </a:r>
            <a:r>
              <a:rPr lang="en-US" sz="1600" smtClean="0">
                <a:solidFill>
                  <a:schemeClr val="tx1"/>
                </a:solidFill>
              </a:rPr>
              <a:t>')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4648200"/>
            <a:ext cx="8915400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Ex:-6 Histogram Plot</a:t>
            </a:r>
          </a:p>
          <a:p>
            <a:endParaRPr lang="en-US" b="1" smtClean="0">
              <a:solidFill>
                <a:srgbClr val="C00000"/>
              </a:solidFill>
            </a:endParaRPr>
          </a:p>
          <a:p>
            <a:r>
              <a:rPr lang="en-US" sz="1600" b="1" smtClean="0">
                <a:solidFill>
                  <a:schemeClr val="accent1"/>
                </a:solidFill>
              </a:rPr>
              <a:t>df.plot</a:t>
            </a:r>
            <a:r>
              <a:rPr lang="en-US" sz="1600" smtClean="0">
                <a:solidFill>
                  <a:schemeClr val="tx1"/>
                </a:solidFill>
              </a:rPr>
              <a:t>(kind</a:t>
            </a:r>
            <a:r>
              <a:rPr lang="en-US" sz="1600" smtClean="0">
                <a:solidFill>
                  <a:schemeClr val="tx1"/>
                </a:solidFill>
              </a:rPr>
              <a:t>=</a:t>
            </a:r>
            <a:r>
              <a:rPr lang="en-US" sz="1600" smtClean="0">
                <a:solidFill>
                  <a:schemeClr val="accent1"/>
                </a:solidFill>
              </a:rPr>
              <a:t>‘hist’</a:t>
            </a:r>
            <a:r>
              <a:rPr lang="en-US" sz="1600" smtClean="0">
                <a:solidFill>
                  <a:schemeClr val="tx1"/>
                </a:solidFill>
              </a:rPr>
              <a:t>)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5867400"/>
            <a:ext cx="872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Apart from above plots Pandas has lot more plots for wide variety visualizations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install Pandas ?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1676400"/>
            <a:ext cx="6779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Pandas is an open source python package and freely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4572000"/>
            <a:ext cx="475867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 – 2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Install using PIP command at Python Prompt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Arial" pitchFamily="34" charset="0"/>
                <a:cs typeface="Arial" pitchFamily="34" charset="0"/>
              </a:rPr>
              <a:t>pip install pandas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286000"/>
            <a:ext cx="670138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 – 1 :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mtClean="0">
                <a:latin typeface="Arial" pitchFamily="34" charset="0"/>
                <a:cs typeface="Arial" pitchFamily="34" charset="0"/>
              </a:rPr>
              <a:t>Install Anaconda (A Python Package Management Software)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			---Recommended Method---</a:t>
            </a:r>
          </a:p>
          <a:p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b="1" smtClean="0">
                <a:latin typeface="Arial" pitchFamily="34" charset="0"/>
                <a:cs typeface="Arial" pitchFamily="34" charset="0"/>
              </a:rPr>
              <a:t>https://www.anaconda.com/distribution/</a:t>
            </a:r>
          </a:p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79052"/>
            <a:ext cx="2438400" cy="11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Basic Data Structures in Pandas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2057400"/>
            <a:ext cx="73532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Pandas deals with 3 types of Data Structures which are given below</a:t>
            </a:r>
          </a:p>
          <a:p>
            <a:endParaRPr lang="en-US" smtClean="0"/>
          </a:p>
          <a:p>
            <a:pPr marL="342900" indent="-342900">
              <a:buAutoNum type="arabicPeriod"/>
            </a:pPr>
            <a:r>
              <a:rPr lang="en-US" smtClean="0"/>
              <a:t>Series</a:t>
            </a:r>
          </a:p>
          <a:p>
            <a:pPr marL="342900" indent="-342900">
              <a:buAutoNum type="arabicPeriod"/>
            </a:pPr>
            <a:r>
              <a:rPr lang="en-US" smtClean="0"/>
              <a:t>DataFrame</a:t>
            </a:r>
          </a:p>
          <a:p>
            <a:pPr marL="342900" indent="-342900">
              <a:buAutoNum type="arabicPeriod"/>
            </a:pPr>
            <a:r>
              <a:rPr lang="en-US" smtClean="0"/>
              <a:t>Panel</a:t>
            </a:r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3657600"/>
          <a:ext cx="7010400" cy="2189584"/>
        </p:xfrm>
        <a:graphic>
          <a:graphicData uri="http://schemas.openxmlformats.org/drawingml/2006/table">
            <a:tbl>
              <a:tblPr/>
              <a:tblGrid>
                <a:gridCol w="2336800"/>
                <a:gridCol w="2336800"/>
                <a:gridCol w="2336800"/>
              </a:tblGrid>
              <a:tr h="2822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Data Structure</a:t>
                      </a:r>
                    </a:p>
                  </a:txBody>
                  <a:tcPr marL="41469" marR="41469" marT="41469" marB="4146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Dimensions</a:t>
                      </a:r>
                    </a:p>
                  </a:txBody>
                  <a:tcPr marL="41469" marR="41469" marT="41469" marB="4146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>
                          <a:solidFill>
                            <a:srgbClr val="C00000"/>
                          </a:solidFill>
                        </a:rPr>
                        <a:t>Description</a:t>
                      </a:r>
                    </a:p>
                  </a:txBody>
                  <a:tcPr marL="41469" marR="41469" marT="41469" marB="41469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/>
                        <a:t>Series</a:t>
                      </a:r>
                    </a:p>
                  </a:txBody>
                  <a:tcPr marL="41469" marR="41469" marT="41469" marB="414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/>
                        <a:t>1</a:t>
                      </a:r>
                    </a:p>
                  </a:txBody>
                  <a:tcPr marL="41469" marR="41469" marT="41469" marB="414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/>
                        <a:t>1D </a:t>
                      </a:r>
                      <a:r>
                        <a:rPr lang="en-US" sz="1200" smtClean="0"/>
                        <a:t>labeled</a:t>
                      </a:r>
                      <a:endParaRPr lang="en-US" sz="1200"/>
                    </a:p>
                  </a:txBody>
                  <a:tcPr marL="41469" marR="41469" marT="41469" marB="414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76549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/>
                        <a:t>Data Frames</a:t>
                      </a:r>
                    </a:p>
                  </a:txBody>
                  <a:tcPr marL="41469" marR="41469" marT="41469" marB="414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/>
                        <a:t>2</a:t>
                      </a:r>
                    </a:p>
                  </a:txBody>
                  <a:tcPr marL="41469" marR="41469" marT="41469" marB="414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smtClean="0"/>
                        <a:t>2D labeled (Rows &amp; Columns)</a:t>
                      </a:r>
                      <a:endParaRPr lang="en-US" sz="1200"/>
                    </a:p>
                  </a:txBody>
                  <a:tcPr marL="41469" marR="41469" marT="41469" marB="414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131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/>
                        <a:t>Panel</a:t>
                      </a:r>
                    </a:p>
                  </a:txBody>
                  <a:tcPr marL="41469" marR="41469" marT="41469" marB="414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/>
                        <a:t>3</a:t>
                      </a:r>
                    </a:p>
                  </a:txBody>
                  <a:tcPr marL="41469" marR="41469" marT="41469" marB="414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smtClean="0"/>
                        <a:t>3D labeled </a:t>
                      </a:r>
                      <a:endParaRPr lang="en-US" sz="1200"/>
                    </a:p>
                  </a:txBody>
                  <a:tcPr marL="41469" marR="41469" marT="41469" marB="4146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2000" y="60198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mtClean="0"/>
              <a:t>DataFrame is a container of Series, Panel is a container of DataFrame.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Pandas Series ?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79052"/>
            <a:ext cx="2209800" cy="1140148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09600" y="17526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	Series </a:t>
            </a:r>
            <a:r>
              <a:rPr lang="en-US" smtClean="0"/>
              <a:t>is a one-dimensional labeled array capable of holding data of any type (integer, string, float, python objects, etc.). The axis labels are collectively called index.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600" y="2743200"/>
            <a:ext cx="83820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Verdana" pitchFamily="34" charset="0"/>
                <a:cs typeface="Arial" pitchFamily="34" charset="0"/>
              </a:rPr>
              <a:t>How to Create Pandas Series ?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Verdana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pandas.Series</a:t>
            </a:r>
            <a:r>
              <a:rPr lang="en-US" sz="2000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( data, index, dtype, copy</a:t>
            </a:r>
            <a:r>
              <a:rPr lang="en-US" sz="2000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) </a:t>
            </a:r>
            <a:endParaRPr lang="en-US" sz="110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3886200"/>
            <a:ext cx="8382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t"/>
            <a:r>
              <a:rPr lang="en-US" sz="1600" b="1" smtClean="0">
                <a:solidFill>
                  <a:srgbClr val="000000"/>
                </a:solidFill>
              </a:rPr>
              <a:t>Data</a:t>
            </a:r>
            <a:r>
              <a:rPr lang="en-US" sz="1600" smtClean="0">
                <a:solidFill>
                  <a:srgbClr val="000000"/>
                </a:solidFill>
              </a:rPr>
              <a:t> :- data </a:t>
            </a:r>
            <a:r>
              <a:rPr lang="en-US" sz="1600" smtClean="0">
                <a:solidFill>
                  <a:srgbClr val="000000"/>
                </a:solidFill>
              </a:rPr>
              <a:t>takes various forms like ndarray</a:t>
            </a:r>
            <a:r>
              <a:rPr lang="en-US" sz="1600" smtClean="0">
                <a:solidFill>
                  <a:srgbClr val="000000"/>
                </a:solidFill>
              </a:rPr>
              <a:t>, </a:t>
            </a:r>
            <a:r>
              <a:rPr lang="en-US" sz="1600" smtClean="0">
                <a:solidFill>
                  <a:srgbClr val="000000"/>
                </a:solidFill>
              </a:rPr>
              <a:t>list,dict, constants</a:t>
            </a:r>
          </a:p>
          <a:p>
            <a:pPr algn="just" fontAlgn="t"/>
            <a:endParaRPr lang="en-US" sz="1600" smtClean="0">
              <a:solidFill>
                <a:srgbClr val="000000"/>
              </a:solidFill>
            </a:endParaRPr>
          </a:p>
          <a:p>
            <a:pPr algn="just" fontAlgn="t"/>
            <a:r>
              <a:rPr lang="en-US" sz="1600" b="1" smtClean="0">
                <a:solidFill>
                  <a:srgbClr val="000000"/>
                </a:solidFill>
              </a:rPr>
              <a:t>Index</a:t>
            </a:r>
            <a:r>
              <a:rPr lang="en-US" sz="1600" smtClean="0">
                <a:solidFill>
                  <a:srgbClr val="000000"/>
                </a:solidFill>
              </a:rPr>
              <a:t> </a:t>
            </a:r>
            <a:r>
              <a:rPr lang="en-US" sz="1600" smtClean="0">
                <a:solidFill>
                  <a:srgbClr val="000000"/>
                </a:solidFill>
              </a:rPr>
              <a:t>:- Index </a:t>
            </a:r>
            <a:r>
              <a:rPr lang="en-US" sz="1600" smtClean="0">
                <a:solidFill>
                  <a:srgbClr val="000000"/>
                </a:solidFill>
              </a:rPr>
              <a:t>values must be unique and hashable, same length as data. Default </a:t>
            </a:r>
            <a:r>
              <a:rPr lang="en-US" sz="1600" b="1" smtClean="0">
                <a:solidFill>
                  <a:srgbClr val="000000"/>
                </a:solidFill>
              </a:rPr>
              <a:t>np.arrange(n)</a:t>
            </a:r>
            <a:r>
              <a:rPr lang="en-US" sz="1600" smtClean="0">
                <a:solidFill>
                  <a:srgbClr val="000000"/>
                </a:solidFill>
              </a:rPr>
              <a:t> if no index is </a:t>
            </a:r>
            <a:r>
              <a:rPr lang="en-US" sz="1600" smtClean="0">
                <a:solidFill>
                  <a:srgbClr val="000000"/>
                </a:solidFill>
              </a:rPr>
              <a:t>passed</a:t>
            </a:r>
            <a:r>
              <a:rPr lang="en-US" sz="1600" smtClean="0">
                <a:solidFill>
                  <a:srgbClr val="000000"/>
                </a:solidFill>
              </a:rPr>
              <a:t>.</a:t>
            </a:r>
          </a:p>
          <a:p>
            <a:pPr algn="just" fontAlgn="t"/>
            <a:endParaRPr lang="en-US" sz="1600" smtClean="0">
              <a:solidFill>
                <a:srgbClr val="000000"/>
              </a:solidFill>
            </a:endParaRPr>
          </a:p>
          <a:p>
            <a:pPr algn="just" fontAlgn="t"/>
            <a:r>
              <a:rPr lang="en-US" sz="1600" b="1" smtClean="0">
                <a:solidFill>
                  <a:srgbClr val="000000"/>
                </a:solidFill>
              </a:rPr>
              <a:t>Dtype</a:t>
            </a:r>
            <a:r>
              <a:rPr lang="en-US" sz="1600" smtClean="0">
                <a:solidFill>
                  <a:srgbClr val="000000"/>
                </a:solidFill>
              </a:rPr>
              <a:t> :- dtype </a:t>
            </a:r>
            <a:r>
              <a:rPr lang="en-US" sz="1600" smtClean="0">
                <a:solidFill>
                  <a:srgbClr val="000000"/>
                </a:solidFill>
              </a:rPr>
              <a:t>is for data type. If None, data type will </a:t>
            </a:r>
            <a:r>
              <a:rPr lang="en-US" sz="1600" smtClean="0">
                <a:solidFill>
                  <a:srgbClr val="000000"/>
                </a:solidFill>
              </a:rPr>
              <a:t>be </a:t>
            </a:r>
            <a:r>
              <a:rPr lang="en-US" sz="1600" smtClean="0">
                <a:solidFill>
                  <a:srgbClr val="000000"/>
                </a:solidFill>
              </a:rPr>
              <a:t>inferred</a:t>
            </a:r>
          </a:p>
          <a:p>
            <a:pPr algn="just" fontAlgn="t"/>
            <a:endParaRPr lang="en-US" sz="1600" smtClean="0">
              <a:solidFill>
                <a:srgbClr val="000000"/>
              </a:solidFill>
            </a:endParaRPr>
          </a:p>
          <a:p>
            <a:pPr algn="just" fontAlgn="t"/>
            <a:r>
              <a:rPr lang="en-US" sz="1600" b="1" smtClean="0">
                <a:solidFill>
                  <a:srgbClr val="000000"/>
                </a:solidFill>
              </a:rPr>
              <a:t>Copy</a:t>
            </a:r>
            <a:r>
              <a:rPr lang="en-US" sz="1600" smtClean="0">
                <a:solidFill>
                  <a:srgbClr val="000000"/>
                </a:solidFill>
              </a:rPr>
              <a:t> :- Copy </a:t>
            </a:r>
            <a:r>
              <a:rPr lang="en-US" sz="1600" smtClean="0">
                <a:solidFill>
                  <a:srgbClr val="000000"/>
                </a:solidFill>
              </a:rPr>
              <a:t>data. Default False</a:t>
            </a:r>
          </a:p>
          <a:p>
            <a:pPr algn="just" fontAlgn="t"/>
            <a:endParaRPr lang="en-US" smtClean="0">
              <a:solidFill>
                <a:srgbClr val="000000"/>
              </a:solidFill>
            </a:endParaRPr>
          </a:p>
          <a:p>
            <a:pPr algn="just" fontAlgn="t"/>
            <a:endParaRPr lang="en-US" smtClean="0">
              <a:solidFill>
                <a:srgbClr val="000000"/>
              </a:solidFill>
            </a:endParaRPr>
          </a:p>
          <a:p>
            <a:pPr algn="just" fontAlgn="t"/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Series Examples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1905000"/>
            <a:ext cx="8153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Menlo"/>
                <a:cs typeface="Arial" pitchFamily="34" charset="0"/>
              </a:rPr>
              <a:t>Ex:-1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880000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#import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the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pandas and numpy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library and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aliasing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as pd and np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numpy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np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np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array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([</a:t>
            </a:r>
            <a:r>
              <a:rPr lang="en-US" smtClean="0">
                <a:solidFill>
                  <a:srgbClr val="008800"/>
                </a:solidFill>
                <a:latin typeface="Menlo"/>
                <a:cs typeface="Arial" pitchFamily="34" charset="0"/>
              </a:rPr>
              <a:t>'a'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8800"/>
                </a:solidFill>
                <a:latin typeface="Menlo"/>
                <a:cs typeface="Arial" pitchFamily="34" charset="0"/>
              </a:rPr>
              <a:t>'b'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8800"/>
                </a:solidFill>
                <a:latin typeface="Menlo"/>
                <a:cs typeface="Arial" pitchFamily="34" charset="0"/>
              </a:rPr>
              <a:t>'c'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8800"/>
                </a:solidFill>
                <a:latin typeface="Menlo"/>
                <a:cs typeface="Arial" pitchFamily="34" charset="0"/>
              </a:rPr>
              <a:t>'d</a:t>
            </a:r>
            <a:r>
              <a:rPr lang="en-US" smtClean="0">
                <a:solidFill>
                  <a:srgbClr val="008800"/>
                </a:solidFill>
                <a:latin typeface="Menlo"/>
                <a:cs typeface="Arial" pitchFamily="34" charset="0"/>
              </a:rPr>
              <a:t>'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])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  # NumPy  Array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Series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)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(s)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print(type(s))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80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Series Examples :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410200" y="6400800"/>
            <a:ext cx="48915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i="1" spc="50" smtClean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The Software Services </a:t>
            </a:r>
            <a:endParaRPr lang="en-US" sz="2400" b="1" i="1" spc="5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2" descr="Image result for python pandas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79052"/>
            <a:ext cx="3048000" cy="1140148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33400" y="1905000"/>
            <a:ext cx="815340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C00000"/>
                </a:solidFill>
                <a:latin typeface="Menlo"/>
                <a:cs typeface="Arial" pitchFamily="34" charset="0"/>
              </a:rPr>
              <a:t>Ex:-2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880000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#import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the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pandas and numpy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library and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aliasing </a:t>
            </a:r>
            <a:r>
              <a:rPr lang="en-US" smtClean="0">
                <a:solidFill>
                  <a:schemeClr val="accent1"/>
                </a:solidFill>
                <a:latin typeface="Menlo"/>
                <a:cs typeface="Arial" pitchFamily="34" charset="0"/>
              </a:rPr>
              <a:t>as pd and np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pandas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import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numpy </a:t>
            </a: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as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np </a:t>
            </a: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np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array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([</a:t>
            </a:r>
            <a:r>
              <a:rPr lang="en-US" smtClean="0">
                <a:solidFill>
                  <a:srgbClr val="008800"/>
                </a:solidFill>
                <a:latin typeface="Menlo"/>
                <a:cs typeface="Arial" pitchFamily="34" charset="0"/>
              </a:rPr>
              <a:t>'a'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8800"/>
                </a:solidFill>
                <a:latin typeface="Menlo"/>
                <a:cs typeface="Arial" pitchFamily="34" charset="0"/>
              </a:rPr>
              <a:t>'b'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8800"/>
                </a:solidFill>
                <a:latin typeface="Menlo"/>
                <a:cs typeface="Arial" pitchFamily="34" charset="0"/>
              </a:rPr>
              <a:t>'c'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,</a:t>
            </a:r>
            <a:r>
              <a:rPr lang="en-US" smtClean="0">
                <a:solidFill>
                  <a:srgbClr val="008800"/>
                </a:solidFill>
                <a:latin typeface="Menlo"/>
                <a:cs typeface="Arial" pitchFamily="34" charset="0"/>
              </a:rPr>
              <a:t>'d</a:t>
            </a:r>
            <a:r>
              <a:rPr lang="en-US" smtClean="0">
                <a:solidFill>
                  <a:srgbClr val="008800"/>
                </a:solidFill>
                <a:latin typeface="Menlo"/>
                <a:cs typeface="Arial" pitchFamily="34" charset="0"/>
              </a:rPr>
              <a:t>'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])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  # NumPy  Array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s 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=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pd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.</a:t>
            </a:r>
            <a:r>
              <a:rPr lang="en-US" smtClean="0">
                <a:solidFill>
                  <a:srgbClr val="7F0055"/>
                </a:solidFill>
                <a:latin typeface="Menlo"/>
                <a:cs typeface="Arial" pitchFamily="34" charset="0"/>
              </a:rPr>
              <a:t>Series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(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data</a:t>
            </a:r>
            <a:r>
              <a:rPr lang="en-US" smtClean="0"/>
              <a:t>,index</a:t>
            </a:r>
            <a:r>
              <a:rPr lang="en-US" smtClean="0"/>
              <a:t>=[</a:t>
            </a:r>
            <a:r>
              <a:rPr lang="en-US" smtClean="0"/>
              <a:t>10,11,12,13</a:t>
            </a:r>
            <a:r>
              <a:rPr lang="en-US" smtClean="0"/>
              <a:t>])</a:t>
            </a:r>
            <a:r>
              <a:rPr lang="en-US" smtClean="0">
                <a:solidFill>
                  <a:srgbClr val="666600"/>
                </a:solidFill>
                <a:latin typeface="Menlo"/>
                <a:cs typeface="Arial" pitchFamily="34" charset="0"/>
              </a:rPr>
              <a:t>)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 # custom index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313131"/>
              </a:solidFill>
              <a:latin typeface="Menlo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88"/>
                </a:solidFill>
                <a:latin typeface="Menlo"/>
                <a:cs typeface="Arial" pitchFamily="34" charset="0"/>
              </a:rPr>
              <a:t>print</a:t>
            </a:r>
            <a:r>
              <a:rPr lang="en-US" smtClean="0">
                <a:solidFill>
                  <a:srgbClr val="313131"/>
                </a:solidFill>
                <a:latin typeface="Menlo"/>
                <a:cs typeface="Arial" pitchFamily="34" charset="0"/>
              </a:rPr>
              <a:t> (s)</a:t>
            </a:r>
            <a:r>
              <a:rPr lang="en-US" sz="80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440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2028</TotalTime>
  <Words>2304</Words>
  <Application>Microsoft Office PowerPoint</Application>
  <PresentationFormat>On-screen Show (4:3)</PresentationFormat>
  <Paragraphs>572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Median</vt:lpstr>
      <vt:lpstr>Slide 1</vt:lpstr>
      <vt:lpstr>Slide 2</vt:lpstr>
      <vt:lpstr>What is Pandas ?</vt:lpstr>
      <vt:lpstr>Why Pandas ?</vt:lpstr>
      <vt:lpstr>How to install Pandas ?</vt:lpstr>
      <vt:lpstr>Basic Data Structures in Pandas</vt:lpstr>
      <vt:lpstr>What is Pandas Series ?</vt:lpstr>
      <vt:lpstr>Series Examples :</vt:lpstr>
      <vt:lpstr>Series Examples :</vt:lpstr>
      <vt:lpstr>Series Examples :</vt:lpstr>
      <vt:lpstr>Series Examples :</vt:lpstr>
      <vt:lpstr>Series Examples :</vt:lpstr>
      <vt:lpstr>Accessing Pandas Series </vt:lpstr>
      <vt:lpstr>Accessing Pandas Series </vt:lpstr>
      <vt:lpstr>What is Pandas DataFrame ?</vt:lpstr>
      <vt:lpstr>DataFrame Examples :</vt:lpstr>
      <vt:lpstr>DataFrame Examples :</vt:lpstr>
      <vt:lpstr>DataFrame Examples :</vt:lpstr>
      <vt:lpstr>DataFrame Examples :</vt:lpstr>
      <vt:lpstr>What is Pandas Panel ?</vt:lpstr>
      <vt:lpstr>What is Pandas Panel ?</vt:lpstr>
      <vt:lpstr>Panel Example :</vt:lpstr>
      <vt:lpstr>pd.read_csv( )</vt:lpstr>
      <vt:lpstr>Viewing DF Data :</vt:lpstr>
      <vt:lpstr>Inspecting DF Columns &amp; Shape :</vt:lpstr>
      <vt:lpstr>DF Basic Information :</vt:lpstr>
      <vt:lpstr>DF Description :</vt:lpstr>
      <vt:lpstr>Handling DF Columns :</vt:lpstr>
      <vt:lpstr>Dropping DF Rows &amp; Columns :</vt:lpstr>
      <vt:lpstr>Handling Duplicate Data :</vt:lpstr>
      <vt:lpstr>Handling Missing Data :</vt:lpstr>
      <vt:lpstr>Handling Missing Data :</vt:lpstr>
      <vt:lpstr>Handling Missing Data :</vt:lpstr>
      <vt:lpstr>Selecting DF Columns :</vt:lpstr>
      <vt:lpstr>Selecting DF Rows :</vt:lpstr>
      <vt:lpstr>Slicing a DataFrame :</vt:lpstr>
      <vt:lpstr>Conditional Selection :</vt:lpstr>
      <vt:lpstr>Applying Functions to DF : </vt:lpstr>
      <vt:lpstr>Spliting and Joining of DF :</vt:lpstr>
      <vt:lpstr>Data Visualization of DF :</vt:lpstr>
      <vt:lpstr>DF Plotting Examples :</vt:lpstr>
      <vt:lpstr>DF Plotting Examples :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Veera Raghava</dc:creator>
  <cp:lastModifiedBy>Veera Raghava</cp:lastModifiedBy>
  <cp:revision>125</cp:revision>
  <dcterms:created xsi:type="dcterms:W3CDTF">2006-08-16T00:00:00Z</dcterms:created>
  <dcterms:modified xsi:type="dcterms:W3CDTF">2019-06-23T12:29:48Z</dcterms:modified>
</cp:coreProperties>
</file>