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Lst>
  <p:sldIdLst>
    <p:sldId id="333" r:id="rId2"/>
    <p:sldId id="257" r:id="rId3"/>
    <p:sldId id="258" r:id="rId4"/>
    <p:sldId id="259" r:id="rId5"/>
    <p:sldId id="260" r:id="rId6"/>
    <p:sldId id="261" r:id="rId7"/>
    <p:sldId id="262" r:id="rId8"/>
    <p:sldId id="263" r:id="rId9"/>
    <p:sldId id="264" r:id="rId10"/>
    <p:sldId id="325" r:id="rId11"/>
    <p:sldId id="265" r:id="rId12"/>
    <p:sldId id="266" r:id="rId13"/>
    <p:sldId id="267" r:id="rId14"/>
    <p:sldId id="268" r:id="rId15"/>
    <p:sldId id="269" r:id="rId16"/>
    <p:sldId id="326" r:id="rId17"/>
    <p:sldId id="270" r:id="rId18"/>
    <p:sldId id="327" r:id="rId19"/>
    <p:sldId id="271" r:id="rId20"/>
    <p:sldId id="328" r:id="rId21"/>
    <p:sldId id="272" r:id="rId22"/>
    <p:sldId id="329" r:id="rId23"/>
    <p:sldId id="273" r:id="rId24"/>
    <p:sldId id="274" r:id="rId25"/>
    <p:sldId id="330" r:id="rId26"/>
    <p:sldId id="275" r:id="rId27"/>
    <p:sldId id="276" r:id="rId28"/>
    <p:sldId id="331" r:id="rId29"/>
    <p:sldId id="278" r:id="rId30"/>
    <p:sldId id="332" r:id="rId31"/>
    <p:sldId id="279" r:id="rId32"/>
    <p:sldId id="280" r:id="rId33"/>
    <p:sldId id="281" r:id="rId34"/>
    <p:sldId id="282" r:id="rId35"/>
    <p:sldId id="283" r:id="rId36"/>
    <p:sldId id="284" r:id="rId37"/>
    <p:sldId id="285" r:id="rId38"/>
    <p:sldId id="286" r:id="rId39"/>
    <p:sldId id="287" r:id="rId40"/>
    <p:sldId id="334" r:id="rId41"/>
    <p:sldId id="288" r:id="rId42"/>
    <p:sldId id="289" r:id="rId43"/>
    <p:sldId id="290" r:id="rId44"/>
    <p:sldId id="291" r:id="rId45"/>
    <p:sldId id="292" r:id="rId46"/>
    <p:sldId id="293" r:id="rId47"/>
    <p:sldId id="294" r:id="rId48"/>
    <p:sldId id="295" r:id="rId49"/>
    <p:sldId id="335" r:id="rId50"/>
    <p:sldId id="336" r:id="rId51"/>
    <p:sldId id="337" r:id="rId52"/>
    <p:sldId id="296" r:id="rId53"/>
    <p:sldId id="300" r:id="rId54"/>
    <p:sldId id="301" r:id="rId55"/>
    <p:sldId id="302" r:id="rId56"/>
    <p:sldId id="303" r:id="rId57"/>
    <p:sldId id="304" r:id="rId58"/>
    <p:sldId id="305" r:id="rId59"/>
    <p:sldId id="306" r:id="rId60"/>
    <p:sldId id="307" r:id="rId61"/>
    <p:sldId id="338" r:id="rId62"/>
    <p:sldId id="339" r:id="rId63"/>
    <p:sldId id="340" r:id="rId64"/>
    <p:sldId id="341" r:id="rId65"/>
    <p:sldId id="342" r:id="rId66"/>
    <p:sldId id="343" r:id="rId67"/>
    <p:sldId id="309" r:id="rId68"/>
    <p:sldId id="346" r:id="rId69"/>
    <p:sldId id="310" r:id="rId70"/>
    <p:sldId id="311" r:id="rId71"/>
    <p:sldId id="312" r:id="rId72"/>
    <p:sldId id="313" r:id="rId73"/>
    <p:sldId id="344" r:id="rId74"/>
    <p:sldId id="345" r:id="rId75"/>
    <p:sldId id="314" r:id="rId76"/>
    <p:sldId id="315" r:id="rId77"/>
    <p:sldId id="316" r:id="rId78"/>
    <p:sldId id="317" r:id="rId79"/>
    <p:sldId id="318" r:id="rId80"/>
    <p:sldId id="319" r:id="rId81"/>
    <p:sldId id="320" r:id="rId82"/>
    <p:sldId id="321" r:id="rId83"/>
    <p:sldId id="322" r:id="rId84"/>
    <p:sldId id="323" r:id="rId85"/>
    <p:sldId id="324"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a:t>Click to edit Master title style</a:t>
            </a:r>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0" name="Date Placeholder 9"/>
          <p:cNvSpPr>
            <a:spLocks noGrp="1"/>
          </p:cNvSpPr>
          <p:nvPr>
            <p:ph type="dt" sz="half" idx="10"/>
          </p:nvPr>
        </p:nvSpPr>
        <p:spPr>
          <a:xfrm>
            <a:off x="5562600" y="6509004"/>
            <a:ext cx="3002280" cy="274320"/>
          </a:xfrm>
        </p:spPr>
        <p:txBody>
          <a:bodyPr vert="horz" rtlCol="0"/>
          <a:lstStyle/>
          <a:p>
            <a:fld id="{1D8BD707-D9CF-40AE-B4C6-C98DA3205C09}" type="datetimeFigureOut">
              <a:rPr lang="en-US" smtClean="0"/>
              <a:pPr/>
              <a:t>22-Jul-19</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a:t>Click to edit Master title style</a:t>
            </a:r>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p>
            <a:fld id="{1D8BD707-D9CF-40AE-B4C6-C98DA3205C09}" type="datetimeFigureOut">
              <a:rPr lang="en-US" smtClean="0"/>
              <a:pPr/>
              <a:t>22-Jul-19</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22-Jul-19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22-Jul-19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22-Jul-19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a:t>Click to edit Master title style</a:t>
            </a:r>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p>
            <a:fld id="{1D8BD707-D9CF-40AE-B4C6-C98DA3205C09}" type="datetimeFigureOut">
              <a:rPr lang="en-US" smtClean="0"/>
              <a:pPr/>
              <a:t>22-Jul-19</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a:t>Click to edit Master title style</a:t>
            </a:r>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p>
            <a:fld id="{1D8BD707-D9CF-40AE-B4C6-C98DA3205C09}" type="datetimeFigureOut">
              <a:rPr lang="en-US" smtClean="0"/>
              <a:pPr/>
              <a:t>22-Jul-19</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D8BD707-D9CF-40AE-B4C6-C98DA3205C09}" type="datetimeFigureOut">
              <a:rPr lang="en-US" smtClean="0"/>
              <a:pPr/>
              <a:t>22-Jul-19</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a:t>Click to edit Master title style</a:t>
            </a:r>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dk1" tx1="lt1" bg2="dk2" tx2="lt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hyperlink" Target="https://www.apachefriends.org/download.html"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hyperlink" Target="https://www.flipkart.com/"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pic>
        <p:nvPicPr>
          <p:cNvPr id="3" name="Picture 2" descr="74396755-stock-vector-indian-womans-hand-greeting-posture-of-namaste-vector-illustration.jpg"/>
          <p:cNvPicPr>
            <a:picLocks noChangeAspect="1"/>
          </p:cNvPicPr>
          <p:nvPr/>
        </p:nvPicPr>
        <p:blipFill>
          <a:blip r:embed="rId3" cstate="print"/>
          <a:stretch>
            <a:fillRect/>
          </a:stretch>
        </p:blipFill>
        <p:spPr>
          <a:xfrm>
            <a:off x="2743200" y="1600200"/>
            <a:ext cx="3657600" cy="3124200"/>
          </a:xfrm>
          <a:prstGeom prst="rect">
            <a:avLst/>
          </a:prstGeom>
        </p:spPr>
      </p:pic>
      <p:sp>
        <p:nvSpPr>
          <p:cNvPr id="4" name="TextBox 3"/>
          <p:cNvSpPr txBox="1"/>
          <p:nvPr/>
        </p:nvSpPr>
        <p:spPr>
          <a:xfrm>
            <a:off x="1981200" y="48768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p>
        </p:txBody>
      </p:sp>
      <p:sp>
        <p:nvSpPr>
          <p:cNvPr id="5" name="Rectangle 4"/>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pic>
        <p:nvPicPr>
          <p:cNvPr id="3" name="Picture 2" descr="74396755-stock-vector-indian-womans-hand-greeting-posture-of-namaste-vector-illustration.jpg"/>
          <p:cNvPicPr>
            <a:picLocks noChangeAspect="1"/>
          </p:cNvPicPr>
          <p:nvPr/>
        </p:nvPicPr>
        <p:blipFill>
          <a:blip r:embed="rId3" cstate="print"/>
          <a:stretch>
            <a:fillRect/>
          </a:stretch>
        </p:blipFill>
        <p:spPr>
          <a:xfrm>
            <a:off x="2743200" y="1600200"/>
            <a:ext cx="3657600" cy="3124200"/>
          </a:xfrm>
          <a:prstGeom prst="rect">
            <a:avLst/>
          </a:prstGeom>
        </p:spPr>
      </p:pic>
      <p:sp>
        <p:nvSpPr>
          <p:cNvPr id="4" name="TextBox 3"/>
          <p:cNvSpPr txBox="1"/>
          <p:nvPr/>
        </p:nvSpPr>
        <p:spPr>
          <a:xfrm>
            <a:off x="1981200" y="48768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p>
        </p:txBody>
      </p:sp>
      <p:sp>
        <p:nvSpPr>
          <p:cNvPr id="5" name="Rectangle 4"/>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5" name="TextBox 4"/>
          <p:cNvSpPr txBox="1"/>
          <p:nvPr/>
        </p:nvSpPr>
        <p:spPr>
          <a:xfrm>
            <a:off x="381000" y="990600"/>
            <a:ext cx="64008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Inheritence Concept of OOP :</a:t>
            </a:r>
          </a:p>
        </p:txBody>
      </p:sp>
      <p:sp>
        <p:nvSpPr>
          <p:cNvPr id="6" name="Rectangle 5"/>
          <p:cNvSpPr/>
          <p:nvPr/>
        </p:nvSpPr>
        <p:spPr>
          <a:xfrm>
            <a:off x="533400" y="1447800"/>
            <a:ext cx="8305800" cy="1754326"/>
          </a:xfrm>
          <a:prstGeom prst="rect">
            <a:avLst/>
          </a:prstGeom>
        </p:spPr>
        <p:txBody>
          <a:bodyPr wrap="square">
            <a:spAutoFit/>
          </a:bodyPr>
          <a:lstStyle/>
          <a:p>
            <a:r>
              <a:rPr lang="en-US">
                <a:latin typeface="Arial" pitchFamily="34" charset="0"/>
                <a:cs typeface="Arial" pitchFamily="34" charset="0"/>
              </a:rPr>
              <a:t>Inheritance allows us to define a class that inherits all the methods and properties from another class.</a:t>
            </a:r>
          </a:p>
          <a:p>
            <a:endParaRPr lang="en-US">
              <a:latin typeface="Arial" pitchFamily="34" charset="0"/>
              <a:cs typeface="Arial" pitchFamily="34" charset="0"/>
            </a:endParaRPr>
          </a:p>
          <a:p>
            <a:r>
              <a:rPr lang="en-US" b="1">
                <a:solidFill>
                  <a:schemeClr val="accent6">
                    <a:lumMod val="50000"/>
                  </a:schemeClr>
                </a:solidFill>
                <a:latin typeface="Arial" pitchFamily="34" charset="0"/>
                <a:cs typeface="Arial" pitchFamily="34" charset="0"/>
              </a:rPr>
              <a:t>Parent class</a:t>
            </a:r>
            <a:r>
              <a:rPr lang="en-US">
                <a:latin typeface="Arial" pitchFamily="34" charset="0"/>
                <a:cs typeface="Arial" pitchFamily="34" charset="0"/>
              </a:rPr>
              <a:t> is the class being inherited from, also called </a:t>
            </a:r>
            <a:r>
              <a:rPr lang="en-US">
                <a:solidFill>
                  <a:schemeClr val="accent6">
                    <a:lumMod val="50000"/>
                  </a:schemeClr>
                </a:solidFill>
                <a:latin typeface="Arial" pitchFamily="34" charset="0"/>
                <a:cs typeface="Arial" pitchFamily="34" charset="0"/>
              </a:rPr>
              <a:t>Base class</a:t>
            </a:r>
            <a:r>
              <a:rPr lang="en-US">
                <a:latin typeface="Arial" pitchFamily="34" charset="0"/>
                <a:cs typeface="Arial" pitchFamily="34" charset="0"/>
              </a:rPr>
              <a:t>.</a:t>
            </a:r>
          </a:p>
          <a:p>
            <a:r>
              <a:rPr lang="en-US" b="1">
                <a:solidFill>
                  <a:schemeClr val="accent6">
                    <a:lumMod val="50000"/>
                  </a:schemeClr>
                </a:solidFill>
                <a:latin typeface="Arial" pitchFamily="34" charset="0"/>
                <a:cs typeface="Arial" pitchFamily="34" charset="0"/>
              </a:rPr>
              <a:t>Child class</a:t>
            </a:r>
            <a:r>
              <a:rPr lang="en-US">
                <a:latin typeface="Arial" pitchFamily="34" charset="0"/>
                <a:cs typeface="Arial" pitchFamily="34" charset="0"/>
              </a:rPr>
              <a:t> is the class that inherits from another class, also called </a:t>
            </a:r>
            <a:r>
              <a:rPr lang="en-US">
                <a:solidFill>
                  <a:schemeClr val="accent6">
                    <a:lumMod val="50000"/>
                  </a:schemeClr>
                </a:solidFill>
                <a:latin typeface="Arial" pitchFamily="34" charset="0"/>
                <a:cs typeface="Arial" pitchFamily="34" charset="0"/>
              </a:rPr>
              <a:t>Derived class</a:t>
            </a:r>
            <a:r>
              <a:rPr lang="en-US">
                <a:latin typeface="Arial" pitchFamily="34" charset="0"/>
                <a:cs typeface="Arial" pitchFamily="34" charset="0"/>
              </a:rPr>
              <a:t>.</a:t>
            </a:r>
          </a:p>
        </p:txBody>
      </p:sp>
      <p:sp>
        <p:nvSpPr>
          <p:cNvPr id="9" name="TextBox 8"/>
          <p:cNvSpPr txBox="1"/>
          <p:nvPr/>
        </p:nvSpPr>
        <p:spPr>
          <a:xfrm>
            <a:off x="457200" y="3657600"/>
            <a:ext cx="2689198" cy="2308324"/>
          </a:xfrm>
          <a:prstGeom prst="rect">
            <a:avLst/>
          </a:prstGeom>
          <a:noFill/>
          <a:ln>
            <a:solidFill>
              <a:schemeClr val="bg1"/>
            </a:solidFill>
          </a:ln>
        </p:spPr>
        <p:txBody>
          <a:bodyPr wrap="none" rtlCol="0">
            <a:spAutoFit/>
          </a:bodyPr>
          <a:lstStyle/>
          <a:p>
            <a:r>
              <a:rPr lang="en-US"/>
              <a:t>Syntax :</a:t>
            </a:r>
          </a:p>
          <a:p>
            <a:endParaRPr lang="en-US"/>
          </a:p>
          <a:p>
            <a:r>
              <a:rPr lang="en-US"/>
              <a:t>Class parent:</a:t>
            </a:r>
          </a:p>
          <a:p>
            <a:r>
              <a:rPr lang="en-US"/>
              <a:t>	body</a:t>
            </a:r>
          </a:p>
          <a:p>
            <a:r>
              <a:rPr lang="en-US"/>
              <a:t>Class child(parent)</a:t>
            </a:r>
          </a:p>
          <a:p>
            <a:r>
              <a:rPr lang="en-US"/>
              <a:t>	body</a:t>
            </a:r>
          </a:p>
          <a:p>
            <a:r>
              <a:rPr lang="en-US"/>
              <a:t>Class grandchild(child)</a:t>
            </a:r>
          </a:p>
          <a:p>
            <a:r>
              <a:rPr lang="en-US"/>
              <a:t>	body</a:t>
            </a:r>
          </a:p>
        </p:txBody>
      </p:sp>
      <p:sp>
        <p:nvSpPr>
          <p:cNvPr id="10" name="Oval 9"/>
          <p:cNvSpPr/>
          <p:nvPr/>
        </p:nvSpPr>
        <p:spPr>
          <a:xfrm>
            <a:off x="5257800" y="3124200"/>
            <a:ext cx="14478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father</a:t>
            </a:r>
          </a:p>
        </p:txBody>
      </p:sp>
      <p:sp>
        <p:nvSpPr>
          <p:cNvPr id="11" name="Oval 10"/>
          <p:cNvSpPr/>
          <p:nvPr/>
        </p:nvSpPr>
        <p:spPr>
          <a:xfrm>
            <a:off x="5257800" y="4191000"/>
            <a:ext cx="14478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child</a:t>
            </a:r>
          </a:p>
        </p:txBody>
      </p:sp>
      <p:sp>
        <p:nvSpPr>
          <p:cNvPr id="12" name="Oval 11"/>
          <p:cNvSpPr/>
          <p:nvPr/>
        </p:nvSpPr>
        <p:spPr>
          <a:xfrm>
            <a:off x="5105400" y="5181600"/>
            <a:ext cx="19050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grandchild</a:t>
            </a:r>
          </a:p>
        </p:txBody>
      </p:sp>
      <p:cxnSp>
        <p:nvCxnSpPr>
          <p:cNvPr id="14" name="Straight Arrow Connector 13"/>
          <p:cNvCxnSpPr>
            <a:stCxn id="10" idx="4"/>
            <a:endCxn id="11" idx="0"/>
          </p:cNvCxnSpPr>
          <p:nvPr/>
        </p:nvCxnSpPr>
        <p:spPr>
          <a:xfrm>
            <a:off x="5981700" y="3657600"/>
            <a:ext cx="0" cy="5334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019800" y="4724400"/>
            <a:ext cx="0" cy="4572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315200" y="3048000"/>
            <a:ext cx="14478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mother</a:t>
            </a:r>
          </a:p>
        </p:txBody>
      </p:sp>
      <p:cxnSp>
        <p:nvCxnSpPr>
          <p:cNvPr id="18" name="Straight Arrow Connector 17"/>
          <p:cNvCxnSpPr>
            <a:stCxn id="16" idx="4"/>
            <a:endCxn id="11" idx="6"/>
          </p:cNvCxnSpPr>
          <p:nvPr/>
        </p:nvCxnSpPr>
        <p:spPr>
          <a:xfrm flipH="1">
            <a:off x="6705600" y="3581400"/>
            <a:ext cx="1333500" cy="8763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124200" y="3733800"/>
            <a:ext cx="2964273" cy="369332"/>
          </a:xfrm>
          <a:prstGeom prst="rect">
            <a:avLst/>
          </a:prstGeom>
          <a:noFill/>
        </p:spPr>
        <p:txBody>
          <a:bodyPr wrap="none" rtlCol="0">
            <a:spAutoFit/>
          </a:bodyPr>
          <a:lstStyle/>
          <a:p>
            <a:r>
              <a:rPr lang="en-US" b="1">
                <a:solidFill>
                  <a:srgbClr val="00B050"/>
                </a:solidFill>
              </a:rPr>
              <a:t>Single Level Inheritance</a:t>
            </a:r>
          </a:p>
        </p:txBody>
      </p:sp>
      <p:sp>
        <p:nvSpPr>
          <p:cNvPr id="25" name="TextBox 24"/>
          <p:cNvSpPr txBox="1"/>
          <p:nvPr/>
        </p:nvSpPr>
        <p:spPr>
          <a:xfrm>
            <a:off x="3276600" y="4724400"/>
            <a:ext cx="2885726" cy="369332"/>
          </a:xfrm>
          <a:prstGeom prst="rect">
            <a:avLst/>
          </a:prstGeom>
          <a:noFill/>
        </p:spPr>
        <p:txBody>
          <a:bodyPr wrap="none" rtlCol="0">
            <a:spAutoFit/>
          </a:bodyPr>
          <a:lstStyle/>
          <a:p>
            <a:r>
              <a:rPr lang="en-US" b="1">
                <a:solidFill>
                  <a:srgbClr val="00B050"/>
                </a:solidFill>
              </a:rPr>
              <a:t>Multi Level Inheritance</a:t>
            </a:r>
          </a:p>
        </p:txBody>
      </p:sp>
      <p:sp>
        <p:nvSpPr>
          <p:cNvPr id="32" name="Freeform 31"/>
          <p:cNvSpPr/>
          <p:nvPr/>
        </p:nvSpPr>
        <p:spPr>
          <a:xfrm>
            <a:off x="5867400" y="3733800"/>
            <a:ext cx="1828800" cy="351049"/>
          </a:xfrm>
          <a:custGeom>
            <a:avLst/>
            <a:gdLst>
              <a:gd name="connsiteX0" fmla="*/ 8626 w 1828800"/>
              <a:gd name="connsiteY0" fmla="*/ 3638 h 351049"/>
              <a:gd name="connsiteX1" fmla="*/ 897147 w 1828800"/>
              <a:gd name="connsiteY1" fmla="*/ 12265 h 351049"/>
              <a:gd name="connsiteX2" fmla="*/ 940279 w 1828800"/>
              <a:gd name="connsiteY2" fmla="*/ 20891 h 351049"/>
              <a:gd name="connsiteX3" fmla="*/ 1000664 w 1828800"/>
              <a:gd name="connsiteY3" fmla="*/ 29518 h 351049"/>
              <a:gd name="connsiteX4" fmla="*/ 1052422 w 1828800"/>
              <a:gd name="connsiteY4" fmla="*/ 38144 h 351049"/>
              <a:gd name="connsiteX5" fmla="*/ 1155939 w 1828800"/>
              <a:gd name="connsiteY5" fmla="*/ 64023 h 351049"/>
              <a:gd name="connsiteX6" fmla="*/ 1276709 w 1828800"/>
              <a:gd name="connsiteY6" fmla="*/ 89903 h 351049"/>
              <a:gd name="connsiteX7" fmla="*/ 1354347 w 1828800"/>
              <a:gd name="connsiteY7" fmla="*/ 107155 h 351049"/>
              <a:gd name="connsiteX8" fmla="*/ 1457864 w 1828800"/>
              <a:gd name="connsiteY8" fmla="*/ 124408 h 351049"/>
              <a:gd name="connsiteX9" fmla="*/ 1509622 w 1828800"/>
              <a:gd name="connsiteY9" fmla="*/ 133035 h 351049"/>
              <a:gd name="connsiteX10" fmla="*/ 1578634 w 1828800"/>
              <a:gd name="connsiteY10" fmla="*/ 150287 h 351049"/>
              <a:gd name="connsiteX11" fmla="*/ 1656271 w 1828800"/>
              <a:gd name="connsiteY11" fmla="*/ 176167 h 351049"/>
              <a:gd name="connsiteX12" fmla="*/ 1682151 w 1828800"/>
              <a:gd name="connsiteY12" fmla="*/ 184793 h 351049"/>
              <a:gd name="connsiteX13" fmla="*/ 1777041 w 1828800"/>
              <a:gd name="connsiteY13" fmla="*/ 210672 h 351049"/>
              <a:gd name="connsiteX14" fmla="*/ 1802920 w 1828800"/>
              <a:gd name="connsiteY14" fmla="*/ 227925 h 351049"/>
              <a:gd name="connsiteX15" fmla="*/ 1828800 w 1828800"/>
              <a:gd name="connsiteY15" fmla="*/ 288310 h 351049"/>
              <a:gd name="connsiteX16" fmla="*/ 1820173 w 1828800"/>
              <a:gd name="connsiteY16" fmla="*/ 331442 h 351049"/>
              <a:gd name="connsiteX17" fmla="*/ 1785668 w 1828800"/>
              <a:gd name="connsiteY17" fmla="*/ 348695 h 351049"/>
              <a:gd name="connsiteX18" fmla="*/ 1630392 w 1828800"/>
              <a:gd name="connsiteY18" fmla="*/ 340069 h 351049"/>
              <a:gd name="connsiteX19" fmla="*/ 1509622 w 1828800"/>
              <a:gd name="connsiteY19" fmla="*/ 322816 h 351049"/>
              <a:gd name="connsiteX20" fmla="*/ 1449237 w 1828800"/>
              <a:gd name="connsiteY20" fmla="*/ 314189 h 351049"/>
              <a:gd name="connsiteX21" fmla="*/ 1199071 w 1828800"/>
              <a:gd name="connsiteY21" fmla="*/ 305563 h 351049"/>
              <a:gd name="connsiteX22" fmla="*/ 1043796 w 1828800"/>
              <a:gd name="connsiteY22" fmla="*/ 288310 h 351049"/>
              <a:gd name="connsiteX23" fmla="*/ 992037 w 1828800"/>
              <a:gd name="connsiteY23" fmla="*/ 279684 h 351049"/>
              <a:gd name="connsiteX24" fmla="*/ 879894 w 1828800"/>
              <a:gd name="connsiteY24" fmla="*/ 253804 h 351049"/>
              <a:gd name="connsiteX25" fmla="*/ 845388 w 1828800"/>
              <a:gd name="connsiteY25" fmla="*/ 245178 h 351049"/>
              <a:gd name="connsiteX26" fmla="*/ 802256 w 1828800"/>
              <a:gd name="connsiteY26" fmla="*/ 236552 h 351049"/>
              <a:gd name="connsiteX27" fmla="*/ 733245 w 1828800"/>
              <a:gd name="connsiteY27" fmla="*/ 219299 h 351049"/>
              <a:gd name="connsiteX28" fmla="*/ 646981 w 1828800"/>
              <a:gd name="connsiteY28" fmla="*/ 210672 h 351049"/>
              <a:gd name="connsiteX29" fmla="*/ 612475 w 1828800"/>
              <a:gd name="connsiteY29" fmla="*/ 202046 h 351049"/>
              <a:gd name="connsiteX30" fmla="*/ 552090 w 1828800"/>
              <a:gd name="connsiteY30" fmla="*/ 193420 h 351049"/>
              <a:gd name="connsiteX31" fmla="*/ 500332 w 1828800"/>
              <a:gd name="connsiteY31" fmla="*/ 176167 h 351049"/>
              <a:gd name="connsiteX32" fmla="*/ 448573 w 1828800"/>
              <a:gd name="connsiteY32" fmla="*/ 167540 h 351049"/>
              <a:gd name="connsiteX33" fmla="*/ 422694 w 1828800"/>
              <a:gd name="connsiteY33" fmla="*/ 158914 h 351049"/>
              <a:gd name="connsiteX34" fmla="*/ 353683 w 1828800"/>
              <a:gd name="connsiteY34" fmla="*/ 150287 h 351049"/>
              <a:gd name="connsiteX35" fmla="*/ 293298 w 1828800"/>
              <a:gd name="connsiteY35" fmla="*/ 133035 h 351049"/>
              <a:gd name="connsiteX36" fmla="*/ 241539 w 1828800"/>
              <a:gd name="connsiteY36" fmla="*/ 115782 h 351049"/>
              <a:gd name="connsiteX37" fmla="*/ 163901 w 1828800"/>
              <a:gd name="connsiteY37" fmla="*/ 89903 h 351049"/>
              <a:gd name="connsiteX38" fmla="*/ 112143 w 1828800"/>
              <a:gd name="connsiteY38" fmla="*/ 72650 h 351049"/>
              <a:gd name="connsiteX39" fmla="*/ 0 w 1828800"/>
              <a:gd name="connsiteY39" fmla="*/ 46770 h 351049"/>
              <a:gd name="connsiteX40" fmla="*/ 8626 w 1828800"/>
              <a:gd name="connsiteY40" fmla="*/ 12265 h 351049"/>
              <a:gd name="connsiteX41" fmla="*/ 69011 w 1828800"/>
              <a:gd name="connsiteY41" fmla="*/ 3638 h 351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828800" h="351049">
                <a:moveTo>
                  <a:pt x="8626" y="3638"/>
                </a:moveTo>
                <a:lnTo>
                  <a:pt x="897147" y="12265"/>
                </a:lnTo>
                <a:cubicBezTo>
                  <a:pt x="911807" y="12536"/>
                  <a:pt x="925816" y="18481"/>
                  <a:pt x="940279" y="20891"/>
                </a:cubicBezTo>
                <a:cubicBezTo>
                  <a:pt x="960335" y="24234"/>
                  <a:pt x="980568" y="26426"/>
                  <a:pt x="1000664" y="29518"/>
                </a:cubicBezTo>
                <a:cubicBezTo>
                  <a:pt x="1017951" y="32178"/>
                  <a:pt x="1035320" y="34479"/>
                  <a:pt x="1052422" y="38144"/>
                </a:cubicBezTo>
                <a:cubicBezTo>
                  <a:pt x="1087200" y="45596"/>
                  <a:pt x="1121161" y="56570"/>
                  <a:pt x="1155939" y="64023"/>
                </a:cubicBezTo>
                <a:lnTo>
                  <a:pt x="1276709" y="89903"/>
                </a:lnTo>
                <a:cubicBezTo>
                  <a:pt x="1302588" y="95654"/>
                  <a:pt x="1328305" y="102195"/>
                  <a:pt x="1354347" y="107155"/>
                </a:cubicBezTo>
                <a:cubicBezTo>
                  <a:pt x="1388711" y="113700"/>
                  <a:pt x="1423358" y="118657"/>
                  <a:pt x="1457864" y="124408"/>
                </a:cubicBezTo>
                <a:cubicBezTo>
                  <a:pt x="1475117" y="127284"/>
                  <a:pt x="1492653" y="128793"/>
                  <a:pt x="1509622" y="133035"/>
                </a:cubicBezTo>
                <a:cubicBezTo>
                  <a:pt x="1532626" y="138786"/>
                  <a:pt x="1556139" y="142788"/>
                  <a:pt x="1578634" y="150287"/>
                </a:cubicBezTo>
                <a:lnTo>
                  <a:pt x="1656271" y="176167"/>
                </a:lnTo>
                <a:cubicBezTo>
                  <a:pt x="1664898" y="179043"/>
                  <a:pt x="1673329" y="182588"/>
                  <a:pt x="1682151" y="184793"/>
                </a:cubicBezTo>
                <a:cubicBezTo>
                  <a:pt x="1759983" y="204251"/>
                  <a:pt x="1728667" y="194548"/>
                  <a:pt x="1777041" y="210672"/>
                </a:cubicBezTo>
                <a:cubicBezTo>
                  <a:pt x="1785667" y="216423"/>
                  <a:pt x="1795589" y="220594"/>
                  <a:pt x="1802920" y="227925"/>
                </a:cubicBezTo>
                <a:cubicBezTo>
                  <a:pt x="1822778" y="247783"/>
                  <a:pt x="1822200" y="261912"/>
                  <a:pt x="1828800" y="288310"/>
                </a:cubicBezTo>
                <a:cubicBezTo>
                  <a:pt x="1825924" y="302687"/>
                  <a:pt x="1828695" y="319511"/>
                  <a:pt x="1820173" y="331442"/>
                </a:cubicBezTo>
                <a:cubicBezTo>
                  <a:pt x="1812699" y="341906"/>
                  <a:pt x="1798514" y="348111"/>
                  <a:pt x="1785668" y="348695"/>
                </a:cubicBezTo>
                <a:cubicBezTo>
                  <a:pt x="1733883" y="351049"/>
                  <a:pt x="1682151" y="342944"/>
                  <a:pt x="1630392" y="340069"/>
                </a:cubicBezTo>
                <a:cubicBezTo>
                  <a:pt x="1539467" y="324914"/>
                  <a:pt x="1617594" y="337212"/>
                  <a:pt x="1509622" y="322816"/>
                </a:cubicBezTo>
                <a:cubicBezTo>
                  <a:pt x="1489468" y="320129"/>
                  <a:pt x="1469538" y="315317"/>
                  <a:pt x="1449237" y="314189"/>
                </a:cubicBezTo>
                <a:cubicBezTo>
                  <a:pt x="1365927" y="309561"/>
                  <a:pt x="1282460" y="308438"/>
                  <a:pt x="1199071" y="305563"/>
                </a:cubicBezTo>
                <a:cubicBezTo>
                  <a:pt x="1117993" y="285294"/>
                  <a:pt x="1201645" y="304095"/>
                  <a:pt x="1043796" y="288310"/>
                </a:cubicBezTo>
                <a:cubicBezTo>
                  <a:pt x="1026392" y="286570"/>
                  <a:pt x="1009290" y="282559"/>
                  <a:pt x="992037" y="279684"/>
                </a:cubicBezTo>
                <a:cubicBezTo>
                  <a:pt x="902966" y="249993"/>
                  <a:pt x="978434" y="271720"/>
                  <a:pt x="879894" y="253804"/>
                </a:cubicBezTo>
                <a:cubicBezTo>
                  <a:pt x="868229" y="251683"/>
                  <a:pt x="856962" y="247750"/>
                  <a:pt x="845388" y="245178"/>
                </a:cubicBezTo>
                <a:cubicBezTo>
                  <a:pt x="831075" y="241998"/>
                  <a:pt x="816543" y="239849"/>
                  <a:pt x="802256" y="236552"/>
                </a:cubicBezTo>
                <a:cubicBezTo>
                  <a:pt x="779152" y="231220"/>
                  <a:pt x="756839" y="221659"/>
                  <a:pt x="733245" y="219299"/>
                </a:cubicBezTo>
                <a:lnTo>
                  <a:pt x="646981" y="210672"/>
                </a:lnTo>
                <a:cubicBezTo>
                  <a:pt x="635479" y="207797"/>
                  <a:pt x="624140" y="204167"/>
                  <a:pt x="612475" y="202046"/>
                </a:cubicBezTo>
                <a:cubicBezTo>
                  <a:pt x="592470" y="198409"/>
                  <a:pt x="571902" y="197992"/>
                  <a:pt x="552090" y="193420"/>
                </a:cubicBezTo>
                <a:cubicBezTo>
                  <a:pt x="534370" y="189331"/>
                  <a:pt x="518270" y="179157"/>
                  <a:pt x="500332" y="176167"/>
                </a:cubicBezTo>
                <a:cubicBezTo>
                  <a:pt x="483079" y="173291"/>
                  <a:pt x="465647" y="171334"/>
                  <a:pt x="448573" y="167540"/>
                </a:cubicBezTo>
                <a:cubicBezTo>
                  <a:pt x="439697" y="165567"/>
                  <a:pt x="431640" y="160541"/>
                  <a:pt x="422694" y="158914"/>
                </a:cubicBezTo>
                <a:cubicBezTo>
                  <a:pt x="399885" y="154767"/>
                  <a:pt x="376687" y="153163"/>
                  <a:pt x="353683" y="150287"/>
                </a:cubicBezTo>
                <a:cubicBezTo>
                  <a:pt x="266668" y="121284"/>
                  <a:pt x="401667" y="165545"/>
                  <a:pt x="293298" y="133035"/>
                </a:cubicBezTo>
                <a:cubicBezTo>
                  <a:pt x="275879" y="127809"/>
                  <a:pt x="258792" y="121533"/>
                  <a:pt x="241539" y="115782"/>
                </a:cubicBezTo>
                <a:lnTo>
                  <a:pt x="163901" y="89903"/>
                </a:lnTo>
                <a:lnTo>
                  <a:pt x="112143" y="72650"/>
                </a:lnTo>
                <a:cubicBezTo>
                  <a:pt x="28908" y="51841"/>
                  <a:pt x="66383" y="60048"/>
                  <a:pt x="0" y="46770"/>
                </a:cubicBezTo>
                <a:cubicBezTo>
                  <a:pt x="2875" y="35268"/>
                  <a:pt x="1220" y="21523"/>
                  <a:pt x="8626" y="12265"/>
                </a:cubicBezTo>
                <a:cubicBezTo>
                  <a:pt x="18437" y="0"/>
                  <a:pt x="59539" y="3638"/>
                  <a:pt x="69011" y="3638"/>
                </a:cubicBezTo>
              </a:path>
            </a:pathLst>
          </a:cu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nvSpPr>
        <p:spPr>
          <a:xfrm>
            <a:off x="6581119" y="4495800"/>
            <a:ext cx="2562881" cy="369332"/>
          </a:xfrm>
          <a:prstGeom prst="rect">
            <a:avLst/>
          </a:prstGeom>
          <a:noFill/>
        </p:spPr>
        <p:txBody>
          <a:bodyPr wrap="none" rtlCol="0">
            <a:spAutoFit/>
          </a:bodyPr>
          <a:lstStyle/>
          <a:p>
            <a:r>
              <a:rPr lang="en-US" b="1">
                <a:solidFill>
                  <a:srgbClr val="00B050"/>
                </a:solidFill>
              </a:rPr>
              <a:t>Multiple Inheritance</a:t>
            </a:r>
          </a:p>
        </p:txBody>
      </p:sp>
      <p:cxnSp>
        <p:nvCxnSpPr>
          <p:cNvPr id="35" name="Straight Connector 34"/>
          <p:cNvCxnSpPr>
            <a:stCxn id="32" idx="22"/>
            <a:endCxn id="32" idx="22"/>
          </p:cNvCxnSpPr>
          <p:nvPr/>
        </p:nvCxnSpPr>
        <p:spPr>
          <a:xfrm>
            <a:off x="6911196" y="402211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2" idx="16"/>
          </p:cNvCxnSpPr>
          <p:nvPr/>
        </p:nvCxnSpPr>
        <p:spPr>
          <a:xfrm>
            <a:off x="7687573" y="4065242"/>
            <a:ext cx="8627" cy="50675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533400" y="394692"/>
            <a:ext cx="6934200" cy="6186309"/>
          </a:xfrm>
          <a:prstGeom prst="rect">
            <a:avLst/>
          </a:prstGeom>
          <a:noFill/>
        </p:spPr>
        <p:txBody>
          <a:bodyPr wrap="square" rtlCol="0">
            <a:spAutoFit/>
          </a:bodyPr>
          <a:lstStyle/>
          <a:p>
            <a:r>
              <a:rPr lang="en-US" b="1">
                <a:solidFill>
                  <a:schemeClr val="accent6">
                    <a:lumMod val="50000"/>
                  </a:schemeClr>
                </a:solidFill>
                <a:latin typeface="Arial" pitchFamily="34" charset="0"/>
                <a:cs typeface="Arial" pitchFamily="34" charset="0"/>
              </a:rPr>
              <a:t>Ex: Single Level Inheritance</a:t>
            </a:r>
          </a:p>
          <a:p>
            <a:r>
              <a:rPr lang="en-US" b="1">
                <a:latin typeface="Arial" pitchFamily="34" charset="0"/>
                <a:cs typeface="Arial" pitchFamily="34" charset="0"/>
              </a:rPr>
              <a:t>class </a:t>
            </a:r>
            <a:r>
              <a:rPr lang="en-US">
                <a:solidFill>
                  <a:srgbClr val="00B050"/>
                </a:solidFill>
                <a:latin typeface="Arial" pitchFamily="34" charset="0"/>
                <a:cs typeface="Arial" pitchFamily="34" charset="0"/>
              </a:rPr>
              <a:t>father</a:t>
            </a:r>
            <a:r>
              <a:rPr lang="en-US">
                <a:latin typeface="Arial" pitchFamily="34" charset="0"/>
                <a:cs typeface="Arial" pitchFamily="34" charset="0"/>
              </a:rPr>
              <a:t>:</a:t>
            </a:r>
            <a:br>
              <a:rPr lang="en-US">
                <a:latin typeface="Arial" pitchFamily="34" charset="0"/>
                <a:cs typeface="Arial" pitchFamily="34" charset="0"/>
              </a:rPr>
            </a:br>
            <a:r>
              <a:rPr lang="en-US">
                <a:latin typeface="Arial" pitchFamily="34" charset="0"/>
                <a:cs typeface="Arial" pitchFamily="34" charset="0"/>
              </a:rPr>
              <a:t>    </a:t>
            </a:r>
            <a:r>
              <a:rPr lang="en-US" b="1">
                <a:latin typeface="Arial" pitchFamily="34" charset="0"/>
                <a:cs typeface="Arial" pitchFamily="34" charset="0"/>
              </a:rPr>
              <a:t>def </a:t>
            </a:r>
            <a:r>
              <a:rPr lang="en-US">
                <a:latin typeface="Arial" pitchFamily="34" charset="0"/>
                <a:cs typeface="Arial" pitchFamily="34" charset="0"/>
              </a:rPr>
              <a:t>feature1(self):</a:t>
            </a:r>
            <a:br>
              <a:rPr lang="en-US">
                <a:latin typeface="Arial" pitchFamily="34" charset="0"/>
                <a:cs typeface="Arial" pitchFamily="34" charset="0"/>
              </a:rPr>
            </a:br>
            <a:r>
              <a:rPr lang="en-US">
                <a:latin typeface="Arial" pitchFamily="34" charset="0"/>
                <a:cs typeface="Arial" pitchFamily="34" charset="0"/>
              </a:rPr>
              <a:t>        </a:t>
            </a:r>
            <a:r>
              <a:rPr lang="en-US" b="1">
                <a:latin typeface="Arial" pitchFamily="34" charset="0"/>
                <a:cs typeface="Arial" pitchFamily="34" charset="0"/>
              </a:rPr>
              <a:t>return</a:t>
            </a:r>
            <a:r>
              <a:rPr lang="en-US">
                <a:latin typeface="Arial" pitchFamily="34" charset="0"/>
                <a:cs typeface="Arial" pitchFamily="34" charset="0"/>
              </a:rPr>
              <a:t>(</a:t>
            </a:r>
            <a:r>
              <a:rPr lang="en-US" b="1">
                <a:latin typeface="Arial" pitchFamily="34" charset="0"/>
                <a:cs typeface="Arial" pitchFamily="34" charset="0"/>
              </a:rPr>
              <a:t>'i have feature 1'</a:t>
            </a:r>
            <a:r>
              <a:rPr lang="en-US">
                <a:latin typeface="Arial" pitchFamily="34" charset="0"/>
                <a:cs typeface="Arial" pitchFamily="34" charset="0"/>
              </a:rPr>
              <a:t>)</a:t>
            </a:r>
            <a:br>
              <a:rPr lang="en-US">
                <a:latin typeface="Arial" pitchFamily="34" charset="0"/>
                <a:cs typeface="Arial" pitchFamily="34" charset="0"/>
              </a:rPr>
            </a:br>
            <a:r>
              <a:rPr lang="en-US">
                <a:latin typeface="Arial" pitchFamily="34" charset="0"/>
                <a:cs typeface="Arial" pitchFamily="34" charset="0"/>
              </a:rPr>
              <a:t>    </a:t>
            </a:r>
            <a:r>
              <a:rPr lang="en-US" b="1">
                <a:latin typeface="Arial" pitchFamily="34" charset="0"/>
                <a:cs typeface="Arial" pitchFamily="34" charset="0"/>
              </a:rPr>
              <a:t>def </a:t>
            </a:r>
            <a:r>
              <a:rPr lang="en-US">
                <a:latin typeface="Arial" pitchFamily="34" charset="0"/>
                <a:cs typeface="Arial" pitchFamily="34" charset="0"/>
              </a:rPr>
              <a:t>feature2(self):</a:t>
            </a:r>
            <a:br>
              <a:rPr lang="en-US">
                <a:latin typeface="Arial" pitchFamily="34" charset="0"/>
                <a:cs typeface="Arial" pitchFamily="34" charset="0"/>
              </a:rPr>
            </a:br>
            <a:r>
              <a:rPr lang="en-US">
                <a:latin typeface="Arial" pitchFamily="34" charset="0"/>
                <a:cs typeface="Arial" pitchFamily="34" charset="0"/>
              </a:rPr>
              <a:t>        </a:t>
            </a:r>
            <a:r>
              <a:rPr lang="en-US" b="1">
                <a:latin typeface="Arial" pitchFamily="34" charset="0"/>
                <a:cs typeface="Arial" pitchFamily="34" charset="0"/>
              </a:rPr>
              <a:t>return</a:t>
            </a:r>
            <a:r>
              <a:rPr lang="en-US">
                <a:latin typeface="Arial" pitchFamily="34" charset="0"/>
                <a:cs typeface="Arial" pitchFamily="34" charset="0"/>
              </a:rPr>
              <a:t>(</a:t>
            </a:r>
            <a:r>
              <a:rPr lang="en-US" b="1">
                <a:latin typeface="Arial" pitchFamily="34" charset="0"/>
                <a:cs typeface="Arial" pitchFamily="34" charset="0"/>
              </a:rPr>
              <a:t>'i have feature 2'</a:t>
            </a:r>
            <a:r>
              <a:rPr lang="en-US">
                <a:latin typeface="Arial" pitchFamily="34" charset="0"/>
                <a:cs typeface="Arial" pitchFamily="34" charset="0"/>
              </a:rPr>
              <a:t>)</a:t>
            </a:r>
            <a:br>
              <a:rPr lang="en-US">
                <a:latin typeface="Arial" pitchFamily="34" charset="0"/>
                <a:cs typeface="Arial" pitchFamily="34" charset="0"/>
              </a:rPr>
            </a:br>
            <a:br>
              <a:rPr lang="en-US">
                <a:latin typeface="Arial" pitchFamily="34" charset="0"/>
                <a:cs typeface="Arial" pitchFamily="34" charset="0"/>
              </a:rPr>
            </a:br>
            <a:r>
              <a:rPr lang="en-US" b="1">
                <a:latin typeface="Arial" pitchFamily="34" charset="0"/>
                <a:cs typeface="Arial" pitchFamily="34" charset="0"/>
              </a:rPr>
              <a:t>class </a:t>
            </a:r>
            <a:r>
              <a:rPr lang="en-US">
                <a:solidFill>
                  <a:srgbClr val="00B050"/>
                </a:solidFill>
                <a:latin typeface="Arial" pitchFamily="34" charset="0"/>
                <a:cs typeface="Arial" pitchFamily="34" charset="0"/>
              </a:rPr>
              <a:t>child(father)</a:t>
            </a:r>
            <a:r>
              <a:rPr lang="en-US">
                <a:latin typeface="Arial" pitchFamily="34" charset="0"/>
                <a:cs typeface="Arial" pitchFamily="34" charset="0"/>
              </a:rPr>
              <a:t>:</a:t>
            </a:r>
            <a:br>
              <a:rPr lang="en-US">
                <a:latin typeface="Arial" pitchFamily="34" charset="0"/>
                <a:cs typeface="Arial" pitchFamily="34" charset="0"/>
              </a:rPr>
            </a:br>
            <a:r>
              <a:rPr lang="en-US">
                <a:latin typeface="Arial" pitchFamily="34" charset="0"/>
                <a:cs typeface="Arial" pitchFamily="34" charset="0"/>
              </a:rPr>
              <a:t>    </a:t>
            </a:r>
            <a:r>
              <a:rPr lang="en-US" b="1">
                <a:latin typeface="Arial" pitchFamily="34" charset="0"/>
                <a:cs typeface="Arial" pitchFamily="34" charset="0"/>
              </a:rPr>
              <a:t>def </a:t>
            </a:r>
            <a:r>
              <a:rPr lang="en-US">
                <a:latin typeface="Arial" pitchFamily="34" charset="0"/>
                <a:cs typeface="Arial" pitchFamily="34" charset="0"/>
              </a:rPr>
              <a:t>feature3(self):</a:t>
            </a:r>
            <a:br>
              <a:rPr lang="en-US">
                <a:latin typeface="Arial" pitchFamily="34" charset="0"/>
                <a:cs typeface="Arial" pitchFamily="34" charset="0"/>
              </a:rPr>
            </a:br>
            <a:r>
              <a:rPr lang="en-US">
                <a:latin typeface="Arial" pitchFamily="34" charset="0"/>
                <a:cs typeface="Arial" pitchFamily="34" charset="0"/>
              </a:rPr>
              <a:t>        </a:t>
            </a:r>
            <a:r>
              <a:rPr lang="en-US" b="1">
                <a:latin typeface="Arial" pitchFamily="34" charset="0"/>
                <a:cs typeface="Arial" pitchFamily="34" charset="0"/>
              </a:rPr>
              <a:t>return</a:t>
            </a:r>
            <a:r>
              <a:rPr lang="en-US">
                <a:latin typeface="Arial" pitchFamily="34" charset="0"/>
                <a:cs typeface="Arial" pitchFamily="34" charset="0"/>
              </a:rPr>
              <a:t>(</a:t>
            </a:r>
            <a:r>
              <a:rPr lang="en-US" b="1">
                <a:latin typeface="Arial" pitchFamily="34" charset="0"/>
                <a:cs typeface="Arial" pitchFamily="34" charset="0"/>
              </a:rPr>
              <a:t>'i have feature 3'</a:t>
            </a:r>
            <a:r>
              <a:rPr lang="en-US">
                <a:latin typeface="Arial" pitchFamily="34" charset="0"/>
                <a:cs typeface="Arial" pitchFamily="34" charset="0"/>
              </a:rPr>
              <a:t>)</a:t>
            </a:r>
            <a:br>
              <a:rPr lang="en-US">
                <a:latin typeface="Arial" pitchFamily="34" charset="0"/>
                <a:cs typeface="Arial" pitchFamily="34" charset="0"/>
              </a:rPr>
            </a:br>
            <a:r>
              <a:rPr lang="en-US">
                <a:latin typeface="Arial" pitchFamily="34" charset="0"/>
                <a:cs typeface="Arial" pitchFamily="34" charset="0"/>
              </a:rPr>
              <a:t>    </a:t>
            </a:r>
            <a:r>
              <a:rPr lang="en-US" b="1">
                <a:latin typeface="Arial" pitchFamily="34" charset="0"/>
                <a:cs typeface="Arial" pitchFamily="34" charset="0"/>
              </a:rPr>
              <a:t>def </a:t>
            </a:r>
            <a:r>
              <a:rPr lang="en-US">
                <a:latin typeface="Arial" pitchFamily="34" charset="0"/>
                <a:cs typeface="Arial" pitchFamily="34" charset="0"/>
              </a:rPr>
              <a:t>feature4(self):</a:t>
            </a:r>
            <a:br>
              <a:rPr lang="en-US">
                <a:latin typeface="Arial" pitchFamily="34" charset="0"/>
                <a:cs typeface="Arial" pitchFamily="34" charset="0"/>
              </a:rPr>
            </a:br>
            <a:r>
              <a:rPr lang="en-US">
                <a:latin typeface="Arial" pitchFamily="34" charset="0"/>
                <a:cs typeface="Arial" pitchFamily="34" charset="0"/>
              </a:rPr>
              <a:t>        </a:t>
            </a:r>
            <a:r>
              <a:rPr lang="en-US" b="1">
                <a:latin typeface="Arial" pitchFamily="34" charset="0"/>
                <a:cs typeface="Arial" pitchFamily="34" charset="0"/>
              </a:rPr>
              <a:t>return</a:t>
            </a:r>
            <a:r>
              <a:rPr lang="en-US">
                <a:latin typeface="Arial" pitchFamily="34" charset="0"/>
                <a:cs typeface="Arial" pitchFamily="34" charset="0"/>
              </a:rPr>
              <a:t>(</a:t>
            </a:r>
            <a:r>
              <a:rPr lang="en-US" b="1">
                <a:latin typeface="Arial" pitchFamily="34" charset="0"/>
                <a:cs typeface="Arial" pitchFamily="34" charset="0"/>
              </a:rPr>
              <a:t>'i have feature 4'</a:t>
            </a:r>
            <a:r>
              <a:rPr lang="en-US">
                <a:latin typeface="Arial" pitchFamily="34" charset="0"/>
                <a:cs typeface="Arial" pitchFamily="34" charset="0"/>
              </a:rPr>
              <a:t>)</a:t>
            </a:r>
            <a:br>
              <a:rPr lang="en-US">
                <a:latin typeface="Arial" pitchFamily="34" charset="0"/>
                <a:cs typeface="Arial" pitchFamily="34" charset="0"/>
              </a:rPr>
            </a:br>
            <a:br>
              <a:rPr lang="en-US">
                <a:latin typeface="Arial" pitchFamily="34" charset="0"/>
                <a:cs typeface="Arial" pitchFamily="34" charset="0"/>
              </a:rPr>
            </a:br>
            <a:r>
              <a:rPr lang="en-US">
                <a:latin typeface="Arial" pitchFamily="34" charset="0"/>
                <a:cs typeface="Arial" pitchFamily="34" charset="0"/>
              </a:rPr>
              <a:t>a = father()</a:t>
            </a:r>
            <a:br>
              <a:rPr lang="en-US">
                <a:latin typeface="Arial" pitchFamily="34" charset="0"/>
                <a:cs typeface="Arial" pitchFamily="34" charset="0"/>
              </a:rPr>
            </a:br>
            <a:r>
              <a:rPr lang="en-US">
                <a:latin typeface="Arial" pitchFamily="34" charset="0"/>
                <a:cs typeface="Arial" pitchFamily="34" charset="0"/>
              </a:rPr>
              <a:t>b = child()</a:t>
            </a:r>
            <a:br>
              <a:rPr lang="en-US">
                <a:latin typeface="Arial" pitchFamily="34" charset="0"/>
                <a:cs typeface="Arial" pitchFamily="34" charset="0"/>
              </a:rPr>
            </a:br>
            <a:r>
              <a:rPr lang="en-US">
                <a:latin typeface="Arial" pitchFamily="34" charset="0"/>
                <a:cs typeface="Arial" pitchFamily="34" charset="0"/>
              </a:rPr>
              <a:t>print(</a:t>
            </a:r>
            <a:r>
              <a:rPr lang="en-US" b="1">
                <a:latin typeface="Arial" pitchFamily="34" charset="0"/>
                <a:cs typeface="Arial" pitchFamily="34" charset="0"/>
              </a:rPr>
              <a:t>“father class feature" </a:t>
            </a:r>
            <a:r>
              <a:rPr lang="en-US">
                <a:latin typeface="Arial" pitchFamily="34" charset="0"/>
                <a:cs typeface="Arial" pitchFamily="34" charset="0"/>
              </a:rPr>
              <a:t>,a.feature1())</a:t>
            </a:r>
            <a:br>
              <a:rPr lang="en-US">
                <a:latin typeface="Arial" pitchFamily="34" charset="0"/>
                <a:cs typeface="Arial" pitchFamily="34" charset="0"/>
              </a:rPr>
            </a:br>
            <a:r>
              <a:rPr lang="en-US">
                <a:latin typeface="Arial" pitchFamily="34" charset="0"/>
                <a:cs typeface="Arial" pitchFamily="34" charset="0"/>
              </a:rPr>
              <a:t>print(</a:t>
            </a:r>
            <a:r>
              <a:rPr lang="en-US" b="1">
                <a:latin typeface="Arial" pitchFamily="34" charset="0"/>
                <a:cs typeface="Arial" pitchFamily="34" charset="0"/>
              </a:rPr>
              <a:t>“father class feature" </a:t>
            </a:r>
            <a:r>
              <a:rPr lang="en-US">
                <a:latin typeface="Arial" pitchFamily="34" charset="0"/>
                <a:cs typeface="Arial" pitchFamily="34" charset="0"/>
              </a:rPr>
              <a:t>,a.feature2())</a:t>
            </a:r>
            <a:br>
              <a:rPr lang="en-US">
                <a:latin typeface="Arial" pitchFamily="34" charset="0"/>
                <a:cs typeface="Arial" pitchFamily="34" charset="0"/>
              </a:rPr>
            </a:br>
            <a:br>
              <a:rPr lang="en-US">
                <a:latin typeface="Arial" pitchFamily="34" charset="0"/>
                <a:cs typeface="Arial" pitchFamily="34" charset="0"/>
              </a:rPr>
            </a:br>
            <a:r>
              <a:rPr lang="en-US">
                <a:latin typeface="Arial" pitchFamily="34" charset="0"/>
                <a:cs typeface="Arial" pitchFamily="34" charset="0"/>
              </a:rPr>
              <a:t>print(</a:t>
            </a:r>
            <a:r>
              <a:rPr lang="en-US" b="1">
                <a:latin typeface="Arial" pitchFamily="34" charset="0"/>
                <a:cs typeface="Arial" pitchFamily="34" charset="0"/>
              </a:rPr>
              <a:t>"child class feature"</a:t>
            </a:r>
            <a:r>
              <a:rPr lang="en-US">
                <a:latin typeface="Arial" pitchFamily="34" charset="0"/>
                <a:cs typeface="Arial" pitchFamily="34" charset="0"/>
              </a:rPr>
              <a:t>,b.feature1())</a:t>
            </a:r>
            <a:br>
              <a:rPr lang="en-US">
                <a:latin typeface="Arial" pitchFamily="34" charset="0"/>
                <a:cs typeface="Arial" pitchFamily="34" charset="0"/>
              </a:rPr>
            </a:br>
            <a:r>
              <a:rPr lang="en-US">
                <a:latin typeface="Arial" pitchFamily="34" charset="0"/>
                <a:cs typeface="Arial" pitchFamily="34" charset="0"/>
              </a:rPr>
              <a:t>print(</a:t>
            </a:r>
            <a:r>
              <a:rPr lang="en-US" b="1">
                <a:latin typeface="Arial" pitchFamily="34" charset="0"/>
                <a:cs typeface="Arial" pitchFamily="34" charset="0"/>
              </a:rPr>
              <a:t>"child class feature"</a:t>
            </a:r>
            <a:r>
              <a:rPr lang="en-US">
                <a:latin typeface="Arial" pitchFamily="34" charset="0"/>
                <a:cs typeface="Arial" pitchFamily="34" charset="0"/>
              </a:rPr>
              <a:t>,b.feature2())</a:t>
            </a:r>
            <a:br>
              <a:rPr lang="en-US">
                <a:latin typeface="Arial" pitchFamily="34" charset="0"/>
                <a:cs typeface="Arial" pitchFamily="34" charset="0"/>
              </a:rPr>
            </a:br>
            <a:r>
              <a:rPr lang="en-US">
                <a:latin typeface="Arial" pitchFamily="34" charset="0"/>
                <a:cs typeface="Arial" pitchFamily="34" charset="0"/>
              </a:rPr>
              <a:t>print(</a:t>
            </a:r>
            <a:r>
              <a:rPr lang="en-US" b="1">
                <a:latin typeface="Arial" pitchFamily="34" charset="0"/>
                <a:cs typeface="Arial" pitchFamily="34" charset="0"/>
              </a:rPr>
              <a:t>"child class feature"</a:t>
            </a:r>
            <a:r>
              <a:rPr lang="en-US">
                <a:latin typeface="Arial" pitchFamily="34" charset="0"/>
                <a:cs typeface="Arial" pitchFamily="34" charset="0"/>
              </a:rPr>
              <a:t>,b.feature3())</a:t>
            </a:r>
            <a:br>
              <a:rPr lang="en-US">
                <a:latin typeface="Arial" pitchFamily="34" charset="0"/>
                <a:cs typeface="Arial" pitchFamily="34" charset="0"/>
              </a:rPr>
            </a:br>
            <a:r>
              <a:rPr lang="en-US">
                <a:latin typeface="Arial" pitchFamily="34" charset="0"/>
                <a:cs typeface="Arial" pitchFamily="34" charset="0"/>
              </a:rPr>
              <a:t>print(</a:t>
            </a:r>
            <a:r>
              <a:rPr lang="en-US" b="1">
                <a:latin typeface="Arial" pitchFamily="34" charset="0"/>
                <a:cs typeface="Arial" pitchFamily="34" charset="0"/>
              </a:rPr>
              <a:t>"child class feature"</a:t>
            </a:r>
            <a:r>
              <a:rPr lang="en-US">
                <a:latin typeface="Arial" pitchFamily="34" charset="0"/>
                <a:cs typeface="Arial" pitchFamily="34" charset="0"/>
              </a:rPr>
              <a:t>,b.feature4())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457200" y="228600"/>
            <a:ext cx="6934200" cy="6863417"/>
          </a:xfrm>
          <a:prstGeom prst="rect">
            <a:avLst/>
          </a:prstGeom>
          <a:noFill/>
        </p:spPr>
        <p:txBody>
          <a:bodyPr wrap="square" rtlCol="0">
            <a:spAutoFit/>
          </a:bodyPr>
          <a:lstStyle/>
          <a:p>
            <a:r>
              <a:rPr lang="en-US" b="1">
                <a:solidFill>
                  <a:schemeClr val="accent6">
                    <a:lumMod val="50000"/>
                  </a:schemeClr>
                </a:solidFill>
                <a:latin typeface="Arial" pitchFamily="34" charset="0"/>
                <a:cs typeface="Arial" pitchFamily="34" charset="0"/>
              </a:rPr>
              <a:t>Ex: Multi Level Inheritance</a:t>
            </a:r>
          </a:p>
          <a:p>
            <a:endParaRPr lang="en-US">
              <a:latin typeface="Arial" pitchFamily="34" charset="0"/>
              <a:cs typeface="Arial" pitchFamily="34" charset="0"/>
            </a:endParaRPr>
          </a:p>
          <a:p>
            <a:r>
              <a:rPr lang="en-US" b="1">
                <a:latin typeface="Arial" pitchFamily="34" charset="0"/>
                <a:cs typeface="Arial" pitchFamily="34" charset="0"/>
              </a:rPr>
              <a:t>class </a:t>
            </a:r>
            <a:r>
              <a:rPr lang="en-US">
                <a:solidFill>
                  <a:srgbClr val="00B050"/>
                </a:solidFill>
                <a:latin typeface="Arial" pitchFamily="34" charset="0"/>
                <a:cs typeface="Arial" pitchFamily="34" charset="0"/>
              </a:rPr>
              <a:t>grandchild(child)</a:t>
            </a:r>
            <a:r>
              <a:rPr lang="en-US">
                <a:latin typeface="Arial" pitchFamily="34" charset="0"/>
                <a:cs typeface="Arial" pitchFamily="34" charset="0"/>
              </a:rPr>
              <a:t>:</a:t>
            </a:r>
            <a:br>
              <a:rPr lang="en-US">
                <a:latin typeface="Arial" pitchFamily="34" charset="0"/>
                <a:cs typeface="Arial" pitchFamily="34" charset="0"/>
              </a:rPr>
            </a:br>
            <a:r>
              <a:rPr lang="en-US">
                <a:latin typeface="Arial" pitchFamily="34" charset="0"/>
                <a:cs typeface="Arial" pitchFamily="34" charset="0"/>
              </a:rPr>
              <a:t>    </a:t>
            </a:r>
            <a:r>
              <a:rPr lang="en-US" b="1">
                <a:latin typeface="Arial" pitchFamily="34" charset="0"/>
                <a:cs typeface="Arial" pitchFamily="34" charset="0"/>
              </a:rPr>
              <a:t>def </a:t>
            </a:r>
            <a:r>
              <a:rPr lang="en-US">
                <a:latin typeface="Arial" pitchFamily="34" charset="0"/>
                <a:cs typeface="Arial" pitchFamily="34" charset="0"/>
              </a:rPr>
              <a:t>feature5(self):</a:t>
            </a:r>
            <a:br>
              <a:rPr lang="en-US">
                <a:latin typeface="Arial" pitchFamily="34" charset="0"/>
                <a:cs typeface="Arial" pitchFamily="34" charset="0"/>
              </a:rPr>
            </a:br>
            <a:r>
              <a:rPr lang="en-US">
                <a:latin typeface="Arial" pitchFamily="34" charset="0"/>
                <a:cs typeface="Arial" pitchFamily="34" charset="0"/>
              </a:rPr>
              <a:t>        </a:t>
            </a:r>
            <a:r>
              <a:rPr lang="en-US" b="1">
                <a:latin typeface="Arial" pitchFamily="34" charset="0"/>
                <a:cs typeface="Arial" pitchFamily="34" charset="0"/>
              </a:rPr>
              <a:t>return</a:t>
            </a:r>
            <a:r>
              <a:rPr lang="en-US">
                <a:latin typeface="Arial" pitchFamily="34" charset="0"/>
                <a:cs typeface="Arial" pitchFamily="34" charset="0"/>
              </a:rPr>
              <a:t>(</a:t>
            </a:r>
            <a:r>
              <a:rPr lang="en-US" b="1">
                <a:latin typeface="Arial" pitchFamily="34" charset="0"/>
                <a:cs typeface="Arial" pitchFamily="34" charset="0"/>
              </a:rPr>
              <a:t>'i have feature 5'</a:t>
            </a:r>
            <a:r>
              <a:rPr lang="en-US">
                <a:latin typeface="Arial" pitchFamily="34" charset="0"/>
                <a:cs typeface="Arial" pitchFamily="34" charset="0"/>
              </a:rPr>
              <a:t>)</a:t>
            </a:r>
            <a:br>
              <a:rPr lang="en-US">
                <a:latin typeface="Arial" pitchFamily="34" charset="0"/>
                <a:cs typeface="Arial" pitchFamily="34" charset="0"/>
              </a:rPr>
            </a:br>
            <a:r>
              <a:rPr lang="en-US">
                <a:latin typeface="Arial" pitchFamily="34" charset="0"/>
                <a:cs typeface="Arial" pitchFamily="34" charset="0"/>
              </a:rPr>
              <a:t>    </a:t>
            </a:r>
            <a:r>
              <a:rPr lang="en-US" b="1">
                <a:latin typeface="Arial" pitchFamily="34" charset="0"/>
                <a:cs typeface="Arial" pitchFamily="34" charset="0"/>
              </a:rPr>
              <a:t>def </a:t>
            </a:r>
            <a:r>
              <a:rPr lang="en-US">
                <a:latin typeface="Arial" pitchFamily="34" charset="0"/>
                <a:cs typeface="Arial" pitchFamily="34" charset="0"/>
              </a:rPr>
              <a:t>feature6(self):</a:t>
            </a:r>
            <a:br>
              <a:rPr lang="en-US">
                <a:latin typeface="Arial" pitchFamily="34" charset="0"/>
                <a:cs typeface="Arial" pitchFamily="34" charset="0"/>
              </a:rPr>
            </a:br>
            <a:r>
              <a:rPr lang="en-US">
                <a:latin typeface="Arial" pitchFamily="34" charset="0"/>
                <a:cs typeface="Arial" pitchFamily="34" charset="0"/>
              </a:rPr>
              <a:t>        </a:t>
            </a:r>
            <a:r>
              <a:rPr lang="en-US" b="1">
                <a:latin typeface="Arial" pitchFamily="34" charset="0"/>
                <a:cs typeface="Arial" pitchFamily="34" charset="0"/>
              </a:rPr>
              <a:t>return</a:t>
            </a:r>
            <a:r>
              <a:rPr lang="en-US">
                <a:latin typeface="Arial" pitchFamily="34" charset="0"/>
                <a:cs typeface="Arial" pitchFamily="34" charset="0"/>
              </a:rPr>
              <a:t>(</a:t>
            </a:r>
            <a:r>
              <a:rPr lang="en-US" b="1">
                <a:latin typeface="Arial" pitchFamily="34" charset="0"/>
                <a:cs typeface="Arial" pitchFamily="34" charset="0"/>
              </a:rPr>
              <a:t>'i have feature 6’</a:t>
            </a:r>
            <a:r>
              <a:rPr lang="en-US">
                <a:latin typeface="Arial" pitchFamily="34" charset="0"/>
                <a:cs typeface="Arial" pitchFamily="34" charset="0"/>
              </a:rPr>
              <a:t>) </a:t>
            </a:r>
            <a:br>
              <a:rPr lang="en-US">
                <a:latin typeface="Arial" pitchFamily="34" charset="0"/>
                <a:cs typeface="Arial" pitchFamily="34" charset="0"/>
              </a:rPr>
            </a:br>
            <a:br>
              <a:rPr lang="en-US">
                <a:latin typeface="Arial" pitchFamily="34" charset="0"/>
                <a:cs typeface="Arial" pitchFamily="34" charset="0"/>
              </a:rPr>
            </a:br>
            <a:r>
              <a:rPr lang="en-US">
                <a:latin typeface="Arial" pitchFamily="34" charset="0"/>
                <a:cs typeface="Arial" pitchFamily="34" charset="0"/>
              </a:rPr>
              <a:t>a = father()</a:t>
            </a:r>
            <a:br>
              <a:rPr lang="en-US">
                <a:latin typeface="Arial" pitchFamily="34" charset="0"/>
                <a:cs typeface="Arial" pitchFamily="34" charset="0"/>
              </a:rPr>
            </a:br>
            <a:r>
              <a:rPr lang="en-US">
                <a:latin typeface="Arial" pitchFamily="34" charset="0"/>
                <a:cs typeface="Arial" pitchFamily="34" charset="0"/>
              </a:rPr>
              <a:t>b = child()</a:t>
            </a:r>
          </a:p>
          <a:p>
            <a:r>
              <a:rPr lang="en-US">
                <a:latin typeface="Arial" pitchFamily="34" charset="0"/>
                <a:cs typeface="Arial" pitchFamily="34" charset="0"/>
              </a:rPr>
              <a:t>c = grandchild()</a:t>
            </a:r>
            <a:br>
              <a:rPr lang="en-US">
                <a:latin typeface="Arial" pitchFamily="34" charset="0"/>
                <a:cs typeface="Arial" pitchFamily="34" charset="0"/>
              </a:rPr>
            </a:br>
            <a:r>
              <a:rPr lang="en-US" sz="1600">
                <a:latin typeface="Arial" pitchFamily="34" charset="0"/>
                <a:cs typeface="Arial" pitchFamily="34" charset="0"/>
              </a:rPr>
              <a:t>print(</a:t>
            </a:r>
            <a:r>
              <a:rPr lang="en-US" sz="1600" b="1">
                <a:latin typeface="Arial" pitchFamily="34" charset="0"/>
                <a:cs typeface="Arial" pitchFamily="34" charset="0"/>
              </a:rPr>
              <a:t>“father class feature" </a:t>
            </a:r>
            <a:r>
              <a:rPr lang="en-US" sz="1600">
                <a:latin typeface="Arial" pitchFamily="34" charset="0"/>
                <a:cs typeface="Arial" pitchFamily="34" charset="0"/>
              </a:rPr>
              <a:t>,a.feature1())</a:t>
            </a:r>
            <a:br>
              <a:rPr lang="en-US" sz="1600">
                <a:latin typeface="Arial" pitchFamily="34" charset="0"/>
                <a:cs typeface="Arial" pitchFamily="34" charset="0"/>
              </a:rPr>
            </a:br>
            <a:r>
              <a:rPr lang="en-US" sz="1600">
                <a:latin typeface="Arial" pitchFamily="34" charset="0"/>
                <a:cs typeface="Arial" pitchFamily="34" charset="0"/>
              </a:rPr>
              <a:t>print(</a:t>
            </a:r>
            <a:r>
              <a:rPr lang="en-US" sz="1600" b="1">
                <a:latin typeface="Arial" pitchFamily="34" charset="0"/>
                <a:cs typeface="Arial" pitchFamily="34" charset="0"/>
              </a:rPr>
              <a:t>“father class feature" </a:t>
            </a:r>
            <a:r>
              <a:rPr lang="en-US" sz="1600">
                <a:latin typeface="Arial" pitchFamily="34" charset="0"/>
                <a:cs typeface="Arial" pitchFamily="34" charset="0"/>
              </a:rPr>
              <a:t>,a.feature2())</a:t>
            </a:r>
            <a:br>
              <a:rPr lang="en-US" sz="1600">
                <a:latin typeface="Arial" pitchFamily="34" charset="0"/>
                <a:cs typeface="Arial" pitchFamily="34" charset="0"/>
              </a:rPr>
            </a:br>
            <a:br>
              <a:rPr lang="en-US" sz="1600">
                <a:latin typeface="Arial" pitchFamily="34" charset="0"/>
                <a:cs typeface="Arial" pitchFamily="34" charset="0"/>
              </a:rPr>
            </a:br>
            <a:r>
              <a:rPr lang="en-US" sz="1600">
                <a:latin typeface="Arial" pitchFamily="34" charset="0"/>
                <a:cs typeface="Arial" pitchFamily="34" charset="0"/>
              </a:rPr>
              <a:t>print(</a:t>
            </a:r>
            <a:r>
              <a:rPr lang="en-US" sz="1600" b="1">
                <a:latin typeface="Arial" pitchFamily="34" charset="0"/>
                <a:cs typeface="Arial" pitchFamily="34" charset="0"/>
              </a:rPr>
              <a:t>"child class feature"</a:t>
            </a:r>
            <a:r>
              <a:rPr lang="en-US" sz="1600">
                <a:latin typeface="Arial" pitchFamily="34" charset="0"/>
                <a:cs typeface="Arial" pitchFamily="34" charset="0"/>
              </a:rPr>
              <a:t>,b.feature1())</a:t>
            </a:r>
            <a:br>
              <a:rPr lang="en-US" sz="1600">
                <a:latin typeface="Arial" pitchFamily="34" charset="0"/>
                <a:cs typeface="Arial" pitchFamily="34" charset="0"/>
              </a:rPr>
            </a:br>
            <a:r>
              <a:rPr lang="en-US" sz="1600">
                <a:latin typeface="Arial" pitchFamily="34" charset="0"/>
                <a:cs typeface="Arial" pitchFamily="34" charset="0"/>
              </a:rPr>
              <a:t>print(</a:t>
            </a:r>
            <a:r>
              <a:rPr lang="en-US" sz="1600" b="1">
                <a:latin typeface="Arial" pitchFamily="34" charset="0"/>
                <a:cs typeface="Arial" pitchFamily="34" charset="0"/>
              </a:rPr>
              <a:t>"child class feature"</a:t>
            </a:r>
            <a:r>
              <a:rPr lang="en-US" sz="1600">
                <a:latin typeface="Arial" pitchFamily="34" charset="0"/>
                <a:cs typeface="Arial" pitchFamily="34" charset="0"/>
              </a:rPr>
              <a:t>,b.feature2())</a:t>
            </a:r>
            <a:br>
              <a:rPr lang="en-US" sz="1600">
                <a:latin typeface="Arial" pitchFamily="34" charset="0"/>
                <a:cs typeface="Arial" pitchFamily="34" charset="0"/>
              </a:rPr>
            </a:br>
            <a:r>
              <a:rPr lang="en-US" sz="1600">
                <a:latin typeface="Arial" pitchFamily="34" charset="0"/>
                <a:cs typeface="Arial" pitchFamily="34" charset="0"/>
              </a:rPr>
              <a:t>print(</a:t>
            </a:r>
            <a:r>
              <a:rPr lang="en-US" sz="1600" b="1">
                <a:latin typeface="Arial" pitchFamily="34" charset="0"/>
                <a:cs typeface="Arial" pitchFamily="34" charset="0"/>
              </a:rPr>
              <a:t>"child class feature"</a:t>
            </a:r>
            <a:r>
              <a:rPr lang="en-US" sz="1600">
                <a:latin typeface="Arial" pitchFamily="34" charset="0"/>
                <a:cs typeface="Arial" pitchFamily="34" charset="0"/>
              </a:rPr>
              <a:t>,b.feature3())</a:t>
            </a:r>
            <a:br>
              <a:rPr lang="en-US" sz="1600">
                <a:latin typeface="Arial" pitchFamily="34" charset="0"/>
                <a:cs typeface="Arial" pitchFamily="34" charset="0"/>
              </a:rPr>
            </a:br>
            <a:r>
              <a:rPr lang="en-US" sz="1600">
                <a:latin typeface="Arial" pitchFamily="34" charset="0"/>
                <a:cs typeface="Arial" pitchFamily="34" charset="0"/>
              </a:rPr>
              <a:t>print(</a:t>
            </a:r>
            <a:r>
              <a:rPr lang="en-US" sz="1600" b="1">
                <a:latin typeface="Arial" pitchFamily="34" charset="0"/>
                <a:cs typeface="Arial" pitchFamily="34" charset="0"/>
              </a:rPr>
              <a:t>"child class feature"</a:t>
            </a:r>
            <a:r>
              <a:rPr lang="en-US" sz="1600">
                <a:latin typeface="Arial" pitchFamily="34" charset="0"/>
                <a:cs typeface="Arial" pitchFamily="34" charset="0"/>
              </a:rPr>
              <a:t>,b.feature4())</a:t>
            </a:r>
          </a:p>
          <a:p>
            <a:endParaRPr lang="en-US" sz="1600">
              <a:latin typeface="Arial" pitchFamily="34" charset="0"/>
              <a:cs typeface="Arial" pitchFamily="34" charset="0"/>
            </a:endParaRPr>
          </a:p>
          <a:p>
            <a:r>
              <a:rPr lang="en-US" sz="1600">
                <a:latin typeface="Arial" pitchFamily="34" charset="0"/>
                <a:cs typeface="Arial" pitchFamily="34" charset="0"/>
              </a:rPr>
              <a:t>print(</a:t>
            </a:r>
            <a:r>
              <a:rPr lang="en-US" sz="1600" b="1">
                <a:latin typeface="Arial" pitchFamily="34" charset="0"/>
                <a:cs typeface="Arial" pitchFamily="34" charset="0"/>
              </a:rPr>
              <a:t>“grandchild class feature"</a:t>
            </a:r>
            <a:r>
              <a:rPr lang="en-US" sz="1600">
                <a:latin typeface="Arial" pitchFamily="34" charset="0"/>
                <a:cs typeface="Arial" pitchFamily="34" charset="0"/>
              </a:rPr>
              <a:t>,b.feature1())</a:t>
            </a:r>
            <a:br>
              <a:rPr lang="en-US" sz="1600">
                <a:latin typeface="Arial" pitchFamily="34" charset="0"/>
                <a:cs typeface="Arial" pitchFamily="34" charset="0"/>
              </a:rPr>
            </a:br>
            <a:r>
              <a:rPr lang="en-US" sz="1600">
                <a:latin typeface="Arial" pitchFamily="34" charset="0"/>
                <a:cs typeface="Arial" pitchFamily="34" charset="0"/>
              </a:rPr>
              <a:t>print(</a:t>
            </a:r>
            <a:r>
              <a:rPr lang="en-US" sz="1600" b="1">
                <a:latin typeface="Arial" pitchFamily="34" charset="0"/>
                <a:cs typeface="Arial" pitchFamily="34" charset="0"/>
              </a:rPr>
              <a:t>“grandchild class feature"</a:t>
            </a:r>
            <a:r>
              <a:rPr lang="en-US" sz="1600">
                <a:latin typeface="Arial" pitchFamily="34" charset="0"/>
                <a:cs typeface="Arial" pitchFamily="34" charset="0"/>
              </a:rPr>
              <a:t>,b.feature2())</a:t>
            </a:r>
            <a:br>
              <a:rPr lang="en-US" sz="1600">
                <a:latin typeface="Arial" pitchFamily="34" charset="0"/>
                <a:cs typeface="Arial" pitchFamily="34" charset="0"/>
              </a:rPr>
            </a:br>
            <a:r>
              <a:rPr lang="en-US" sz="1600">
                <a:latin typeface="Arial" pitchFamily="34" charset="0"/>
                <a:cs typeface="Arial" pitchFamily="34" charset="0"/>
              </a:rPr>
              <a:t>print(</a:t>
            </a:r>
            <a:r>
              <a:rPr lang="en-US" sz="1600" b="1">
                <a:latin typeface="Arial" pitchFamily="34" charset="0"/>
                <a:cs typeface="Arial" pitchFamily="34" charset="0"/>
              </a:rPr>
              <a:t>“grandchild class feature"</a:t>
            </a:r>
            <a:r>
              <a:rPr lang="en-US" sz="1600">
                <a:latin typeface="Arial" pitchFamily="34" charset="0"/>
                <a:cs typeface="Arial" pitchFamily="34" charset="0"/>
              </a:rPr>
              <a:t>,b.feature3())</a:t>
            </a:r>
            <a:br>
              <a:rPr lang="en-US" sz="1600">
                <a:latin typeface="Arial" pitchFamily="34" charset="0"/>
                <a:cs typeface="Arial" pitchFamily="34" charset="0"/>
              </a:rPr>
            </a:br>
            <a:r>
              <a:rPr lang="en-US" sz="1600">
                <a:latin typeface="Arial" pitchFamily="34" charset="0"/>
                <a:cs typeface="Arial" pitchFamily="34" charset="0"/>
              </a:rPr>
              <a:t>print(</a:t>
            </a:r>
            <a:r>
              <a:rPr lang="en-US" sz="1600" b="1">
                <a:latin typeface="Arial" pitchFamily="34" charset="0"/>
                <a:cs typeface="Arial" pitchFamily="34" charset="0"/>
              </a:rPr>
              <a:t>“grandchild class feature"</a:t>
            </a:r>
            <a:r>
              <a:rPr lang="en-US" sz="1600">
                <a:latin typeface="Arial" pitchFamily="34" charset="0"/>
                <a:cs typeface="Arial" pitchFamily="34" charset="0"/>
              </a:rPr>
              <a:t>,b.feature4())</a:t>
            </a:r>
          </a:p>
          <a:p>
            <a:r>
              <a:rPr lang="en-US" sz="1600">
                <a:latin typeface="Arial" pitchFamily="34" charset="0"/>
                <a:cs typeface="Arial" pitchFamily="34" charset="0"/>
              </a:rPr>
              <a:t>print(</a:t>
            </a:r>
            <a:r>
              <a:rPr lang="en-US" sz="1600" b="1">
                <a:latin typeface="Arial" pitchFamily="34" charset="0"/>
                <a:cs typeface="Arial" pitchFamily="34" charset="0"/>
              </a:rPr>
              <a:t>“grandchild class feature"</a:t>
            </a:r>
            <a:r>
              <a:rPr lang="en-US" sz="1600">
                <a:latin typeface="Arial" pitchFamily="34" charset="0"/>
                <a:cs typeface="Arial" pitchFamily="34" charset="0"/>
              </a:rPr>
              <a:t>,b.feature5())</a:t>
            </a:r>
          </a:p>
          <a:p>
            <a:r>
              <a:rPr lang="en-US" sz="1600">
                <a:latin typeface="Arial" pitchFamily="34" charset="0"/>
                <a:cs typeface="Arial" pitchFamily="34" charset="0"/>
              </a:rPr>
              <a:t>print(</a:t>
            </a:r>
            <a:r>
              <a:rPr lang="en-US" sz="1600" b="1">
                <a:latin typeface="Arial" pitchFamily="34" charset="0"/>
                <a:cs typeface="Arial" pitchFamily="34" charset="0"/>
              </a:rPr>
              <a:t>“grandchild class feature"</a:t>
            </a:r>
            <a:r>
              <a:rPr lang="en-US" sz="1600">
                <a:latin typeface="Arial" pitchFamily="34" charset="0"/>
                <a:cs typeface="Arial" pitchFamily="34" charset="0"/>
              </a:rPr>
              <a:t>,b.feature6())</a:t>
            </a:r>
          </a:p>
          <a:p>
            <a:endParaRPr lang="en-US">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457200" y="228600"/>
            <a:ext cx="6934200" cy="6555641"/>
          </a:xfrm>
          <a:prstGeom prst="rect">
            <a:avLst/>
          </a:prstGeom>
          <a:noFill/>
        </p:spPr>
        <p:txBody>
          <a:bodyPr wrap="square" rtlCol="0">
            <a:spAutoFit/>
          </a:bodyPr>
          <a:lstStyle/>
          <a:p>
            <a:r>
              <a:rPr lang="en-US" b="1">
                <a:solidFill>
                  <a:schemeClr val="accent6">
                    <a:lumMod val="50000"/>
                  </a:schemeClr>
                </a:solidFill>
                <a:latin typeface="Arial" pitchFamily="34" charset="0"/>
                <a:cs typeface="Arial" pitchFamily="34" charset="0"/>
              </a:rPr>
              <a:t>Ex: Multiple Inheritance</a:t>
            </a:r>
          </a:p>
          <a:p>
            <a:endParaRPr lang="en-US">
              <a:latin typeface="Arial" pitchFamily="34" charset="0"/>
              <a:cs typeface="Arial" pitchFamily="34" charset="0"/>
            </a:endParaRPr>
          </a:p>
          <a:p>
            <a:r>
              <a:rPr lang="en-US" b="1">
                <a:latin typeface="Arial" pitchFamily="34" charset="0"/>
                <a:cs typeface="Arial" pitchFamily="34" charset="0"/>
              </a:rPr>
              <a:t>class </a:t>
            </a:r>
            <a:r>
              <a:rPr lang="en-US">
                <a:solidFill>
                  <a:srgbClr val="00B050"/>
                </a:solidFill>
                <a:latin typeface="Arial" pitchFamily="34" charset="0"/>
                <a:cs typeface="Arial" pitchFamily="34" charset="0"/>
              </a:rPr>
              <a:t>mother</a:t>
            </a:r>
            <a:r>
              <a:rPr lang="en-US">
                <a:latin typeface="Arial" pitchFamily="34" charset="0"/>
                <a:cs typeface="Arial" pitchFamily="34" charset="0"/>
              </a:rPr>
              <a:t>:</a:t>
            </a:r>
            <a:br>
              <a:rPr lang="en-US">
                <a:latin typeface="Arial" pitchFamily="34" charset="0"/>
                <a:cs typeface="Arial" pitchFamily="34" charset="0"/>
              </a:rPr>
            </a:br>
            <a:r>
              <a:rPr lang="en-US">
                <a:latin typeface="Arial" pitchFamily="34" charset="0"/>
                <a:cs typeface="Arial" pitchFamily="34" charset="0"/>
              </a:rPr>
              <a:t>    </a:t>
            </a:r>
            <a:r>
              <a:rPr lang="en-US" b="1">
                <a:latin typeface="Arial" pitchFamily="34" charset="0"/>
                <a:cs typeface="Arial" pitchFamily="34" charset="0"/>
              </a:rPr>
              <a:t>def mother_</a:t>
            </a:r>
            <a:r>
              <a:rPr lang="en-US">
                <a:latin typeface="Arial" pitchFamily="34" charset="0"/>
                <a:cs typeface="Arial" pitchFamily="34" charset="0"/>
              </a:rPr>
              <a:t>feature1(self):</a:t>
            </a:r>
            <a:br>
              <a:rPr lang="en-US">
                <a:latin typeface="Arial" pitchFamily="34" charset="0"/>
                <a:cs typeface="Arial" pitchFamily="34" charset="0"/>
              </a:rPr>
            </a:br>
            <a:r>
              <a:rPr lang="en-US">
                <a:latin typeface="Arial" pitchFamily="34" charset="0"/>
                <a:cs typeface="Arial" pitchFamily="34" charset="0"/>
              </a:rPr>
              <a:t>        </a:t>
            </a:r>
            <a:r>
              <a:rPr lang="en-US" b="1">
                <a:latin typeface="Arial" pitchFamily="34" charset="0"/>
                <a:cs typeface="Arial" pitchFamily="34" charset="0"/>
              </a:rPr>
              <a:t>return</a:t>
            </a:r>
            <a:r>
              <a:rPr lang="en-US">
                <a:latin typeface="Arial" pitchFamily="34" charset="0"/>
                <a:cs typeface="Arial" pitchFamily="34" charset="0"/>
              </a:rPr>
              <a:t>(</a:t>
            </a:r>
            <a:r>
              <a:rPr lang="en-US" b="1">
                <a:latin typeface="Arial" pitchFamily="34" charset="0"/>
                <a:cs typeface="Arial" pitchFamily="34" charset="0"/>
              </a:rPr>
              <a:t>'i have feature M-1'</a:t>
            </a:r>
            <a:r>
              <a:rPr lang="en-US">
                <a:latin typeface="Arial" pitchFamily="34" charset="0"/>
                <a:cs typeface="Arial" pitchFamily="34" charset="0"/>
              </a:rPr>
              <a:t>)</a:t>
            </a:r>
            <a:br>
              <a:rPr lang="en-US">
                <a:latin typeface="Arial" pitchFamily="34" charset="0"/>
                <a:cs typeface="Arial" pitchFamily="34" charset="0"/>
              </a:rPr>
            </a:br>
            <a:r>
              <a:rPr lang="en-US">
                <a:latin typeface="Arial" pitchFamily="34" charset="0"/>
                <a:cs typeface="Arial" pitchFamily="34" charset="0"/>
              </a:rPr>
              <a:t>    </a:t>
            </a:r>
            <a:r>
              <a:rPr lang="en-US" b="1">
                <a:latin typeface="Arial" pitchFamily="34" charset="0"/>
                <a:cs typeface="Arial" pitchFamily="34" charset="0"/>
              </a:rPr>
              <a:t>def mother_</a:t>
            </a:r>
            <a:r>
              <a:rPr lang="en-US">
                <a:latin typeface="Arial" pitchFamily="34" charset="0"/>
                <a:cs typeface="Arial" pitchFamily="34" charset="0"/>
              </a:rPr>
              <a:t>feature2(self):</a:t>
            </a:r>
            <a:br>
              <a:rPr lang="en-US">
                <a:latin typeface="Arial" pitchFamily="34" charset="0"/>
                <a:cs typeface="Arial" pitchFamily="34" charset="0"/>
              </a:rPr>
            </a:br>
            <a:r>
              <a:rPr lang="en-US">
                <a:latin typeface="Arial" pitchFamily="34" charset="0"/>
                <a:cs typeface="Arial" pitchFamily="34" charset="0"/>
              </a:rPr>
              <a:t>        </a:t>
            </a:r>
            <a:r>
              <a:rPr lang="en-US" b="1">
                <a:latin typeface="Arial" pitchFamily="34" charset="0"/>
                <a:cs typeface="Arial" pitchFamily="34" charset="0"/>
              </a:rPr>
              <a:t>return</a:t>
            </a:r>
            <a:r>
              <a:rPr lang="en-US">
                <a:latin typeface="Arial" pitchFamily="34" charset="0"/>
                <a:cs typeface="Arial" pitchFamily="34" charset="0"/>
              </a:rPr>
              <a:t>(</a:t>
            </a:r>
            <a:r>
              <a:rPr lang="en-US" b="1">
                <a:latin typeface="Arial" pitchFamily="34" charset="0"/>
                <a:cs typeface="Arial" pitchFamily="34" charset="0"/>
              </a:rPr>
              <a:t>'i have feature M-2’</a:t>
            </a:r>
            <a:r>
              <a:rPr lang="en-US">
                <a:latin typeface="Arial" pitchFamily="34" charset="0"/>
                <a:cs typeface="Arial" pitchFamily="34" charset="0"/>
              </a:rPr>
              <a:t>)</a:t>
            </a:r>
            <a:endParaRPr lang="en-US" b="1">
              <a:latin typeface="Arial" pitchFamily="34" charset="0"/>
              <a:cs typeface="Arial" pitchFamily="34" charset="0"/>
            </a:endParaRPr>
          </a:p>
          <a:p>
            <a:endParaRPr lang="en-US" b="1">
              <a:latin typeface="Arial" pitchFamily="34" charset="0"/>
              <a:cs typeface="Arial" pitchFamily="34" charset="0"/>
            </a:endParaRPr>
          </a:p>
          <a:p>
            <a:r>
              <a:rPr lang="en-US" b="1">
                <a:latin typeface="Arial" pitchFamily="34" charset="0"/>
                <a:cs typeface="Arial" pitchFamily="34" charset="0"/>
              </a:rPr>
              <a:t>class </a:t>
            </a:r>
            <a:r>
              <a:rPr lang="en-US">
                <a:solidFill>
                  <a:srgbClr val="00B050"/>
                </a:solidFill>
                <a:latin typeface="Arial" pitchFamily="34" charset="0"/>
                <a:cs typeface="Arial" pitchFamily="34" charset="0"/>
              </a:rPr>
              <a:t>child(father,mother)</a:t>
            </a:r>
            <a:r>
              <a:rPr lang="en-US">
                <a:latin typeface="Arial" pitchFamily="34" charset="0"/>
                <a:cs typeface="Arial" pitchFamily="34" charset="0"/>
              </a:rPr>
              <a:t>:</a:t>
            </a:r>
            <a:br>
              <a:rPr lang="en-US">
                <a:latin typeface="Arial" pitchFamily="34" charset="0"/>
                <a:cs typeface="Arial" pitchFamily="34" charset="0"/>
              </a:rPr>
            </a:br>
            <a:r>
              <a:rPr lang="en-US">
                <a:latin typeface="Arial" pitchFamily="34" charset="0"/>
                <a:cs typeface="Arial" pitchFamily="34" charset="0"/>
              </a:rPr>
              <a:t>    </a:t>
            </a:r>
            <a:r>
              <a:rPr lang="en-US" b="1">
                <a:latin typeface="Arial" pitchFamily="34" charset="0"/>
                <a:cs typeface="Arial" pitchFamily="34" charset="0"/>
              </a:rPr>
              <a:t>def </a:t>
            </a:r>
            <a:r>
              <a:rPr lang="en-US">
                <a:latin typeface="Arial" pitchFamily="34" charset="0"/>
                <a:cs typeface="Arial" pitchFamily="34" charset="0"/>
              </a:rPr>
              <a:t>feature5(self):</a:t>
            </a:r>
            <a:br>
              <a:rPr lang="en-US">
                <a:latin typeface="Arial" pitchFamily="34" charset="0"/>
                <a:cs typeface="Arial" pitchFamily="34" charset="0"/>
              </a:rPr>
            </a:br>
            <a:r>
              <a:rPr lang="en-US">
                <a:latin typeface="Arial" pitchFamily="34" charset="0"/>
                <a:cs typeface="Arial" pitchFamily="34" charset="0"/>
              </a:rPr>
              <a:t>        </a:t>
            </a:r>
            <a:r>
              <a:rPr lang="en-US" b="1">
                <a:latin typeface="Arial" pitchFamily="34" charset="0"/>
                <a:cs typeface="Arial" pitchFamily="34" charset="0"/>
              </a:rPr>
              <a:t>return</a:t>
            </a:r>
            <a:r>
              <a:rPr lang="en-US">
                <a:latin typeface="Arial" pitchFamily="34" charset="0"/>
                <a:cs typeface="Arial" pitchFamily="34" charset="0"/>
              </a:rPr>
              <a:t>(</a:t>
            </a:r>
            <a:r>
              <a:rPr lang="en-US" b="1">
                <a:latin typeface="Arial" pitchFamily="34" charset="0"/>
                <a:cs typeface="Arial" pitchFamily="34" charset="0"/>
              </a:rPr>
              <a:t>'i have feature 5'</a:t>
            </a:r>
            <a:r>
              <a:rPr lang="en-US">
                <a:latin typeface="Arial" pitchFamily="34" charset="0"/>
                <a:cs typeface="Arial" pitchFamily="34" charset="0"/>
              </a:rPr>
              <a:t>)</a:t>
            </a:r>
            <a:br>
              <a:rPr lang="en-US">
                <a:latin typeface="Arial" pitchFamily="34" charset="0"/>
                <a:cs typeface="Arial" pitchFamily="34" charset="0"/>
              </a:rPr>
            </a:br>
            <a:r>
              <a:rPr lang="en-US">
                <a:latin typeface="Arial" pitchFamily="34" charset="0"/>
                <a:cs typeface="Arial" pitchFamily="34" charset="0"/>
              </a:rPr>
              <a:t>    </a:t>
            </a:r>
            <a:r>
              <a:rPr lang="en-US" b="1">
                <a:latin typeface="Arial" pitchFamily="34" charset="0"/>
                <a:cs typeface="Arial" pitchFamily="34" charset="0"/>
              </a:rPr>
              <a:t>def </a:t>
            </a:r>
            <a:r>
              <a:rPr lang="en-US">
                <a:latin typeface="Arial" pitchFamily="34" charset="0"/>
                <a:cs typeface="Arial" pitchFamily="34" charset="0"/>
              </a:rPr>
              <a:t>feature6(self):</a:t>
            </a:r>
            <a:br>
              <a:rPr lang="en-US">
                <a:latin typeface="Arial" pitchFamily="34" charset="0"/>
                <a:cs typeface="Arial" pitchFamily="34" charset="0"/>
              </a:rPr>
            </a:br>
            <a:r>
              <a:rPr lang="en-US">
                <a:latin typeface="Arial" pitchFamily="34" charset="0"/>
                <a:cs typeface="Arial" pitchFamily="34" charset="0"/>
              </a:rPr>
              <a:t>        </a:t>
            </a:r>
            <a:r>
              <a:rPr lang="en-US" b="1">
                <a:latin typeface="Arial" pitchFamily="34" charset="0"/>
                <a:cs typeface="Arial" pitchFamily="34" charset="0"/>
              </a:rPr>
              <a:t>return</a:t>
            </a:r>
            <a:r>
              <a:rPr lang="en-US">
                <a:latin typeface="Arial" pitchFamily="34" charset="0"/>
                <a:cs typeface="Arial" pitchFamily="34" charset="0"/>
              </a:rPr>
              <a:t>(</a:t>
            </a:r>
            <a:r>
              <a:rPr lang="en-US" b="1">
                <a:latin typeface="Arial" pitchFamily="34" charset="0"/>
                <a:cs typeface="Arial" pitchFamily="34" charset="0"/>
              </a:rPr>
              <a:t>'i have feature 6’</a:t>
            </a:r>
            <a:r>
              <a:rPr lang="en-US">
                <a:latin typeface="Arial" pitchFamily="34" charset="0"/>
                <a:cs typeface="Arial" pitchFamily="34" charset="0"/>
              </a:rPr>
              <a:t>) </a:t>
            </a:r>
            <a:br>
              <a:rPr lang="en-US">
                <a:latin typeface="Arial" pitchFamily="34" charset="0"/>
                <a:cs typeface="Arial" pitchFamily="34" charset="0"/>
              </a:rPr>
            </a:br>
            <a:br>
              <a:rPr lang="en-US">
                <a:latin typeface="Arial" pitchFamily="34" charset="0"/>
                <a:cs typeface="Arial" pitchFamily="34" charset="0"/>
              </a:rPr>
            </a:br>
            <a:r>
              <a:rPr lang="en-US">
                <a:latin typeface="Arial" pitchFamily="34" charset="0"/>
                <a:cs typeface="Arial" pitchFamily="34" charset="0"/>
              </a:rPr>
              <a:t>a = father()</a:t>
            </a:r>
          </a:p>
          <a:p>
            <a:r>
              <a:rPr lang="en-US">
                <a:latin typeface="Arial" pitchFamily="34" charset="0"/>
                <a:cs typeface="Arial" pitchFamily="34" charset="0"/>
              </a:rPr>
              <a:t>c = mother()</a:t>
            </a:r>
            <a:br>
              <a:rPr lang="en-US">
                <a:latin typeface="Arial" pitchFamily="34" charset="0"/>
                <a:cs typeface="Arial" pitchFamily="34" charset="0"/>
              </a:rPr>
            </a:br>
            <a:r>
              <a:rPr lang="en-US">
                <a:latin typeface="Arial" pitchFamily="34" charset="0"/>
                <a:cs typeface="Arial" pitchFamily="34" charset="0"/>
              </a:rPr>
              <a:t>b = child()</a:t>
            </a:r>
            <a:br>
              <a:rPr lang="en-US">
                <a:latin typeface="Arial" pitchFamily="34" charset="0"/>
                <a:cs typeface="Arial" pitchFamily="34" charset="0"/>
              </a:rPr>
            </a:br>
            <a:br>
              <a:rPr lang="en-US" sz="1600">
                <a:latin typeface="Arial" pitchFamily="34" charset="0"/>
                <a:cs typeface="Arial" pitchFamily="34" charset="0"/>
              </a:rPr>
            </a:br>
            <a:r>
              <a:rPr lang="en-US" sz="1600">
                <a:latin typeface="Arial" pitchFamily="34" charset="0"/>
                <a:cs typeface="Arial" pitchFamily="34" charset="0"/>
              </a:rPr>
              <a:t>print(</a:t>
            </a:r>
            <a:r>
              <a:rPr lang="en-US" sz="1600" b="1">
                <a:latin typeface="Arial" pitchFamily="34" charset="0"/>
                <a:cs typeface="Arial" pitchFamily="34" charset="0"/>
              </a:rPr>
              <a:t>"child class feature"</a:t>
            </a:r>
            <a:r>
              <a:rPr lang="en-US" sz="1600">
                <a:latin typeface="Arial" pitchFamily="34" charset="0"/>
                <a:cs typeface="Arial" pitchFamily="34" charset="0"/>
              </a:rPr>
              <a:t>,b.feature1())</a:t>
            </a:r>
            <a:br>
              <a:rPr lang="en-US" sz="1600">
                <a:latin typeface="Arial" pitchFamily="34" charset="0"/>
                <a:cs typeface="Arial" pitchFamily="34" charset="0"/>
              </a:rPr>
            </a:br>
            <a:r>
              <a:rPr lang="en-US" sz="1600">
                <a:latin typeface="Arial" pitchFamily="34" charset="0"/>
                <a:cs typeface="Arial" pitchFamily="34" charset="0"/>
              </a:rPr>
              <a:t>print(</a:t>
            </a:r>
            <a:r>
              <a:rPr lang="en-US" sz="1600" b="1">
                <a:latin typeface="Arial" pitchFamily="34" charset="0"/>
                <a:cs typeface="Arial" pitchFamily="34" charset="0"/>
              </a:rPr>
              <a:t>"child class feature"</a:t>
            </a:r>
            <a:r>
              <a:rPr lang="en-US" sz="1600">
                <a:latin typeface="Arial" pitchFamily="34" charset="0"/>
                <a:cs typeface="Arial" pitchFamily="34" charset="0"/>
              </a:rPr>
              <a:t>,b.feature2())</a:t>
            </a:r>
            <a:br>
              <a:rPr lang="en-US" sz="1600">
                <a:latin typeface="Arial" pitchFamily="34" charset="0"/>
                <a:cs typeface="Arial" pitchFamily="34" charset="0"/>
              </a:rPr>
            </a:br>
            <a:r>
              <a:rPr lang="en-US" sz="1600">
                <a:latin typeface="Arial" pitchFamily="34" charset="0"/>
                <a:cs typeface="Arial" pitchFamily="34" charset="0"/>
              </a:rPr>
              <a:t>print(</a:t>
            </a:r>
            <a:r>
              <a:rPr lang="en-US" sz="1600" b="1">
                <a:latin typeface="Arial" pitchFamily="34" charset="0"/>
                <a:cs typeface="Arial" pitchFamily="34" charset="0"/>
              </a:rPr>
              <a:t>"child class feature"</a:t>
            </a:r>
            <a:r>
              <a:rPr lang="en-US" sz="1600">
                <a:latin typeface="Arial" pitchFamily="34" charset="0"/>
                <a:cs typeface="Arial" pitchFamily="34" charset="0"/>
              </a:rPr>
              <a:t>,b.mother_feature1())</a:t>
            </a:r>
            <a:br>
              <a:rPr lang="en-US" sz="1600">
                <a:latin typeface="Arial" pitchFamily="34" charset="0"/>
                <a:cs typeface="Arial" pitchFamily="34" charset="0"/>
              </a:rPr>
            </a:br>
            <a:r>
              <a:rPr lang="en-US" sz="1600">
                <a:latin typeface="Arial" pitchFamily="34" charset="0"/>
                <a:cs typeface="Arial" pitchFamily="34" charset="0"/>
              </a:rPr>
              <a:t>print(</a:t>
            </a:r>
            <a:r>
              <a:rPr lang="en-US" sz="1600" b="1">
                <a:latin typeface="Arial" pitchFamily="34" charset="0"/>
                <a:cs typeface="Arial" pitchFamily="34" charset="0"/>
              </a:rPr>
              <a:t>"child class feature"</a:t>
            </a:r>
            <a:r>
              <a:rPr lang="en-US" sz="1600">
                <a:latin typeface="Arial" pitchFamily="34" charset="0"/>
                <a:cs typeface="Arial" pitchFamily="34" charset="0"/>
              </a:rPr>
              <a:t>,b.mother_feature2())</a:t>
            </a:r>
          </a:p>
          <a:p>
            <a:endParaRPr lang="en-US" sz="1600">
              <a:latin typeface="Arial" pitchFamily="34" charset="0"/>
              <a:cs typeface="Arial" pitchFamily="34" charset="0"/>
            </a:endParaRPr>
          </a:p>
          <a:p>
            <a:endParaRPr lang="en-US">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381000" y="990600"/>
            <a:ext cx="64008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Polymorphism Concept of OOP :</a:t>
            </a:r>
          </a:p>
        </p:txBody>
      </p:sp>
      <p:sp>
        <p:nvSpPr>
          <p:cNvPr id="5" name="Rectangle 4"/>
          <p:cNvSpPr/>
          <p:nvPr/>
        </p:nvSpPr>
        <p:spPr>
          <a:xfrm>
            <a:off x="457200" y="1371600"/>
            <a:ext cx="8229600" cy="4801314"/>
          </a:xfrm>
          <a:prstGeom prst="rect">
            <a:avLst/>
          </a:prstGeom>
        </p:spPr>
        <p:txBody>
          <a:bodyPr wrap="square">
            <a:spAutoFit/>
          </a:bodyPr>
          <a:lstStyle/>
          <a:p>
            <a:r>
              <a:rPr lang="en-US">
                <a:latin typeface="Arial" pitchFamily="34" charset="0"/>
                <a:cs typeface="Arial" pitchFamily="34" charset="0"/>
              </a:rPr>
              <a:t>Polymorphism =&gt; Poly means (many) and morphism means (forms).</a:t>
            </a:r>
          </a:p>
          <a:p>
            <a:endParaRPr lang="en-US">
              <a:latin typeface="Arial" pitchFamily="34" charset="0"/>
              <a:cs typeface="Arial" pitchFamily="34" charset="0"/>
            </a:endParaRPr>
          </a:p>
          <a:p>
            <a:r>
              <a:rPr lang="en-US">
                <a:latin typeface="Arial" pitchFamily="34" charset="0"/>
                <a:cs typeface="Arial" pitchFamily="34" charset="0"/>
              </a:rPr>
              <a:t>In OOP, the one and same operator or method is used for performing different operations which are called “</a:t>
            </a:r>
            <a:r>
              <a:rPr lang="en-US" b="1">
                <a:latin typeface="Arial" pitchFamily="34" charset="0"/>
                <a:cs typeface="Arial" pitchFamily="34" charset="0"/>
              </a:rPr>
              <a:t>Operator Overloading</a:t>
            </a:r>
            <a:r>
              <a:rPr lang="en-US">
                <a:latin typeface="Arial" pitchFamily="34" charset="0"/>
                <a:cs typeface="Arial" pitchFamily="34" charset="0"/>
              </a:rPr>
              <a:t>” and “</a:t>
            </a:r>
            <a:r>
              <a:rPr lang="en-US" b="1">
                <a:latin typeface="Arial" pitchFamily="34" charset="0"/>
                <a:cs typeface="Arial" pitchFamily="34" charset="0"/>
              </a:rPr>
              <a:t>Method Overloading</a:t>
            </a:r>
            <a:r>
              <a:rPr lang="en-US">
                <a:latin typeface="Arial" pitchFamily="34" charset="0"/>
                <a:cs typeface="Arial" pitchFamily="34" charset="0"/>
              </a:rPr>
              <a:t>”</a:t>
            </a:r>
          </a:p>
          <a:p>
            <a:endParaRPr lang="en-US">
              <a:latin typeface="Arial" pitchFamily="34" charset="0"/>
              <a:cs typeface="Arial" pitchFamily="34" charset="0"/>
            </a:endParaRPr>
          </a:p>
          <a:p>
            <a:r>
              <a:rPr lang="en-US" b="1">
                <a:latin typeface="Arial" pitchFamily="34" charset="0"/>
                <a:cs typeface="Arial" pitchFamily="34" charset="0"/>
              </a:rPr>
              <a:t>Ex: </a:t>
            </a:r>
            <a:r>
              <a:rPr lang="en-US">
                <a:latin typeface="Arial" pitchFamily="34" charset="0"/>
                <a:cs typeface="Arial" pitchFamily="34" charset="0"/>
              </a:rPr>
              <a:t>‘+’ operator is used as addition if both inputs are numbers and when the inputs are strings then the same ‘+’ operator is used as string concatenation operator.</a:t>
            </a:r>
          </a:p>
          <a:p>
            <a:endParaRPr lang="en-US">
              <a:latin typeface="Arial" pitchFamily="34" charset="0"/>
              <a:cs typeface="Arial" pitchFamily="34" charset="0"/>
            </a:endParaRPr>
          </a:p>
          <a:p>
            <a:r>
              <a:rPr lang="en-US">
                <a:latin typeface="Arial" pitchFamily="34" charset="0"/>
                <a:cs typeface="Arial" pitchFamily="34" charset="0"/>
              </a:rPr>
              <a:t>a = 10</a:t>
            </a:r>
          </a:p>
          <a:p>
            <a:r>
              <a:rPr lang="en-US">
                <a:latin typeface="Arial" pitchFamily="34" charset="0"/>
                <a:cs typeface="Arial" pitchFamily="34" charset="0"/>
              </a:rPr>
              <a:t>b = 20</a:t>
            </a:r>
          </a:p>
          <a:p>
            <a:r>
              <a:rPr lang="en-US">
                <a:latin typeface="Arial" pitchFamily="34" charset="0"/>
                <a:cs typeface="Arial" pitchFamily="34" charset="0"/>
              </a:rPr>
              <a:t>print (a+b) = 30</a:t>
            </a:r>
          </a:p>
          <a:p>
            <a:endParaRPr lang="en-US">
              <a:latin typeface="Arial" pitchFamily="34" charset="0"/>
              <a:cs typeface="Arial" pitchFamily="34" charset="0"/>
            </a:endParaRPr>
          </a:p>
          <a:p>
            <a:r>
              <a:rPr lang="en-US">
                <a:latin typeface="Arial" pitchFamily="34" charset="0"/>
                <a:cs typeface="Arial" pitchFamily="34" charset="0"/>
              </a:rPr>
              <a:t>a = ‘Hello’</a:t>
            </a:r>
          </a:p>
          <a:p>
            <a:r>
              <a:rPr lang="en-US">
                <a:latin typeface="Arial" pitchFamily="34" charset="0"/>
                <a:cs typeface="Arial" pitchFamily="34" charset="0"/>
              </a:rPr>
              <a:t>b = ‘World’</a:t>
            </a:r>
          </a:p>
          <a:p>
            <a:r>
              <a:rPr lang="en-US">
                <a:latin typeface="Arial" pitchFamily="34" charset="0"/>
                <a:cs typeface="Arial" pitchFamily="34" charset="0"/>
              </a:rPr>
              <a:t>print(a+b) = Hello World</a:t>
            </a:r>
          </a:p>
        </p:txBody>
      </p:sp>
      <p:sp>
        <p:nvSpPr>
          <p:cNvPr id="6" name="Freeform 5"/>
          <p:cNvSpPr/>
          <p:nvPr/>
        </p:nvSpPr>
        <p:spPr>
          <a:xfrm>
            <a:off x="4339087" y="3985404"/>
            <a:ext cx="508958" cy="517585"/>
          </a:xfrm>
          <a:custGeom>
            <a:avLst/>
            <a:gdLst>
              <a:gd name="connsiteX0" fmla="*/ 215660 w 508958"/>
              <a:gd name="connsiteY0" fmla="*/ 43132 h 517585"/>
              <a:gd name="connsiteX1" fmla="*/ 146649 w 508958"/>
              <a:gd name="connsiteY1" fmla="*/ 51758 h 517585"/>
              <a:gd name="connsiteX2" fmla="*/ 120770 w 508958"/>
              <a:gd name="connsiteY2" fmla="*/ 60385 h 517585"/>
              <a:gd name="connsiteX3" fmla="*/ 77638 w 508958"/>
              <a:gd name="connsiteY3" fmla="*/ 69011 h 517585"/>
              <a:gd name="connsiteX4" fmla="*/ 51758 w 508958"/>
              <a:gd name="connsiteY4" fmla="*/ 94890 h 517585"/>
              <a:gd name="connsiteX5" fmla="*/ 17253 w 508958"/>
              <a:gd name="connsiteY5" fmla="*/ 155275 h 517585"/>
              <a:gd name="connsiteX6" fmla="*/ 0 w 508958"/>
              <a:gd name="connsiteY6" fmla="*/ 224287 h 517585"/>
              <a:gd name="connsiteX7" fmla="*/ 8626 w 508958"/>
              <a:gd name="connsiteY7" fmla="*/ 439947 h 517585"/>
              <a:gd name="connsiteX8" fmla="*/ 25879 w 508958"/>
              <a:gd name="connsiteY8" fmla="*/ 491705 h 517585"/>
              <a:gd name="connsiteX9" fmla="*/ 43132 w 508958"/>
              <a:gd name="connsiteY9" fmla="*/ 517585 h 517585"/>
              <a:gd name="connsiteX10" fmla="*/ 362309 w 508958"/>
              <a:gd name="connsiteY10" fmla="*/ 508958 h 517585"/>
              <a:gd name="connsiteX11" fmla="*/ 414068 w 508958"/>
              <a:gd name="connsiteY11" fmla="*/ 500332 h 517585"/>
              <a:gd name="connsiteX12" fmla="*/ 465826 w 508958"/>
              <a:gd name="connsiteY12" fmla="*/ 465826 h 517585"/>
              <a:gd name="connsiteX13" fmla="*/ 500332 w 508958"/>
              <a:gd name="connsiteY13" fmla="*/ 388188 h 517585"/>
              <a:gd name="connsiteX14" fmla="*/ 508958 w 508958"/>
              <a:gd name="connsiteY14" fmla="*/ 362309 h 517585"/>
              <a:gd name="connsiteX15" fmla="*/ 500332 w 508958"/>
              <a:gd name="connsiteY15" fmla="*/ 86264 h 517585"/>
              <a:gd name="connsiteX16" fmla="*/ 483079 w 508958"/>
              <a:gd name="connsiteY16" fmla="*/ 60385 h 517585"/>
              <a:gd name="connsiteX17" fmla="*/ 448573 w 508958"/>
              <a:gd name="connsiteY17" fmla="*/ 17253 h 517585"/>
              <a:gd name="connsiteX18" fmla="*/ 379562 w 508958"/>
              <a:gd name="connsiteY18" fmla="*/ 0 h 517585"/>
              <a:gd name="connsiteX19" fmla="*/ 276045 w 508958"/>
              <a:gd name="connsiteY19" fmla="*/ 8626 h 517585"/>
              <a:gd name="connsiteX20" fmla="*/ 241539 w 508958"/>
              <a:gd name="connsiteY20" fmla="*/ 17253 h 517585"/>
              <a:gd name="connsiteX21" fmla="*/ 172528 w 508958"/>
              <a:gd name="connsiteY21" fmla="*/ 25879 h 517585"/>
              <a:gd name="connsiteX22" fmla="*/ 146649 w 508958"/>
              <a:gd name="connsiteY22" fmla="*/ 60385 h 517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8958" h="517585">
                <a:moveTo>
                  <a:pt x="215660" y="43132"/>
                </a:moveTo>
                <a:cubicBezTo>
                  <a:pt x="192656" y="46007"/>
                  <a:pt x="169458" y="47611"/>
                  <a:pt x="146649" y="51758"/>
                </a:cubicBezTo>
                <a:cubicBezTo>
                  <a:pt x="137703" y="53385"/>
                  <a:pt x="129592" y="58180"/>
                  <a:pt x="120770" y="60385"/>
                </a:cubicBezTo>
                <a:cubicBezTo>
                  <a:pt x="106546" y="63941"/>
                  <a:pt x="92015" y="66136"/>
                  <a:pt x="77638" y="69011"/>
                </a:cubicBezTo>
                <a:cubicBezTo>
                  <a:pt x="69011" y="77637"/>
                  <a:pt x="59568" y="85518"/>
                  <a:pt x="51758" y="94890"/>
                </a:cubicBezTo>
                <a:cubicBezTo>
                  <a:pt x="41241" y="107510"/>
                  <a:pt x="21940" y="141213"/>
                  <a:pt x="17253" y="155275"/>
                </a:cubicBezTo>
                <a:cubicBezTo>
                  <a:pt x="9755" y="177770"/>
                  <a:pt x="0" y="224287"/>
                  <a:pt x="0" y="224287"/>
                </a:cubicBezTo>
                <a:cubicBezTo>
                  <a:pt x="2875" y="296174"/>
                  <a:pt x="1696" y="368337"/>
                  <a:pt x="8626" y="439947"/>
                </a:cubicBezTo>
                <a:cubicBezTo>
                  <a:pt x="10378" y="458048"/>
                  <a:pt x="15791" y="476573"/>
                  <a:pt x="25879" y="491705"/>
                </a:cubicBezTo>
                <a:lnTo>
                  <a:pt x="43132" y="517585"/>
                </a:lnTo>
                <a:lnTo>
                  <a:pt x="362309" y="508958"/>
                </a:lnTo>
                <a:cubicBezTo>
                  <a:pt x="379781" y="508145"/>
                  <a:pt x="397922" y="507059"/>
                  <a:pt x="414068" y="500332"/>
                </a:cubicBezTo>
                <a:cubicBezTo>
                  <a:pt x="433208" y="492357"/>
                  <a:pt x="465826" y="465826"/>
                  <a:pt x="465826" y="465826"/>
                </a:cubicBezTo>
                <a:cubicBezTo>
                  <a:pt x="493167" y="424816"/>
                  <a:pt x="479801" y="449782"/>
                  <a:pt x="500332" y="388188"/>
                </a:cubicBezTo>
                <a:lnTo>
                  <a:pt x="508958" y="362309"/>
                </a:lnTo>
                <a:cubicBezTo>
                  <a:pt x="506083" y="270294"/>
                  <a:pt x="508194" y="177988"/>
                  <a:pt x="500332" y="86264"/>
                </a:cubicBezTo>
                <a:cubicBezTo>
                  <a:pt x="499447" y="75934"/>
                  <a:pt x="487715" y="69658"/>
                  <a:pt x="483079" y="60385"/>
                </a:cubicBezTo>
                <a:cubicBezTo>
                  <a:pt x="469330" y="32887"/>
                  <a:pt x="484122" y="30180"/>
                  <a:pt x="448573" y="17253"/>
                </a:cubicBezTo>
                <a:cubicBezTo>
                  <a:pt x="426289" y="9150"/>
                  <a:pt x="379562" y="0"/>
                  <a:pt x="379562" y="0"/>
                </a:cubicBezTo>
                <a:cubicBezTo>
                  <a:pt x="345056" y="2875"/>
                  <a:pt x="310403" y="4331"/>
                  <a:pt x="276045" y="8626"/>
                </a:cubicBezTo>
                <a:cubicBezTo>
                  <a:pt x="264281" y="10097"/>
                  <a:pt x="253234" y="15304"/>
                  <a:pt x="241539" y="17253"/>
                </a:cubicBezTo>
                <a:cubicBezTo>
                  <a:pt x="218672" y="21064"/>
                  <a:pt x="195532" y="23004"/>
                  <a:pt x="172528" y="25879"/>
                </a:cubicBezTo>
                <a:cubicBezTo>
                  <a:pt x="153019" y="55142"/>
                  <a:pt x="162606" y="44427"/>
                  <a:pt x="146649" y="60385"/>
                </a:cubicBezTo>
              </a:path>
            </a:pathLst>
          </a:cu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6"/>
          <p:cNvSpPr/>
          <p:nvPr/>
        </p:nvSpPr>
        <p:spPr>
          <a:xfrm>
            <a:off x="4597878" y="4511614"/>
            <a:ext cx="50322" cy="669986"/>
          </a:xfrm>
          <a:custGeom>
            <a:avLst/>
            <a:gdLst>
              <a:gd name="connsiteX0" fmla="*/ 0 w 26100"/>
              <a:gd name="connsiteY0" fmla="*/ 0 h 586596"/>
              <a:gd name="connsiteX1" fmla="*/ 8627 w 26100"/>
              <a:gd name="connsiteY1" fmla="*/ 138023 h 586596"/>
              <a:gd name="connsiteX2" fmla="*/ 17253 w 26100"/>
              <a:gd name="connsiteY2" fmla="*/ 224287 h 586596"/>
              <a:gd name="connsiteX3" fmla="*/ 25879 w 26100"/>
              <a:gd name="connsiteY3" fmla="*/ 586596 h 586596"/>
            </a:gdLst>
            <a:ahLst/>
            <a:cxnLst>
              <a:cxn ang="0">
                <a:pos x="connsiteX0" y="connsiteY0"/>
              </a:cxn>
              <a:cxn ang="0">
                <a:pos x="connsiteX1" y="connsiteY1"/>
              </a:cxn>
              <a:cxn ang="0">
                <a:pos x="connsiteX2" y="connsiteY2"/>
              </a:cxn>
              <a:cxn ang="0">
                <a:pos x="connsiteX3" y="connsiteY3"/>
              </a:cxn>
            </a:cxnLst>
            <a:rect l="l" t="t" r="r" b="b"/>
            <a:pathLst>
              <a:path w="26100" h="586596">
                <a:moveTo>
                  <a:pt x="0" y="0"/>
                </a:moveTo>
                <a:cubicBezTo>
                  <a:pt x="2876" y="46008"/>
                  <a:pt x="5091" y="92061"/>
                  <a:pt x="8627" y="138023"/>
                </a:cubicBezTo>
                <a:cubicBezTo>
                  <a:pt x="10843" y="166836"/>
                  <a:pt x="16075" y="195413"/>
                  <a:pt x="17253" y="224287"/>
                </a:cubicBezTo>
                <a:cubicBezTo>
                  <a:pt x="26100" y="441051"/>
                  <a:pt x="25879" y="458402"/>
                  <a:pt x="25879" y="586596"/>
                </a:cubicBezTo>
              </a:path>
            </a:pathLst>
          </a:cu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Freeform 7"/>
          <p:cNvSpPr/>
          <p:nvPr/>
        </p:nvSpPr>
        <p:spPr>
          <a:xfrm>
            <a:off x="4261449" y="5119757"/>
            <a:ext cx="353701" cy="533334"/>
          </a:xfrm>
          <a:custGeom>
            <a:avLst/>
            <a:gdLst>
              <a:gd name="connsiteX0" fmla="*/ 345057 w 353701"/>
              <a:gd name="connsiteY0" fmla="*/ 12960 h 533334"/>
              <a:gd name="connsiteX1" fmla="*/ 267419 w 353701"/>
              <a:gd name="connsiteY1" fmla="*/ 107851 h 533334"/>
              <a:gd name="connsiteX2" fmla="*/ 232913 w 353701"/>
              <a:gd name="connsiteY2" fmla="*/ 150983 h 533334"/>
              <a:gd name="connsiteX3" fmla="*/ 207034 w 353701"/>
              <a:gd name="connsiteY3" fmla="*/ 176862 h 533334"/>
              <a:gd name="connsiteX4" fmla="*/ 189781 w 353701"/>
              <a:gd name="connsiteY4" fmla="*/ 202741 h 533334"/>
              <a:gd name="connsiteX5" fmla="*/ 163902 w 353701"/>
              <a:gd name="connsiteY5" fmla="*/ 237247 h 533334"/>
              <a:gd name="connsiteX6" fmla="*/ 112143 w 353701"/>
              <a:gd name="connsiteY6" fmla="*/ 289005 h 533334"/>
              <a:gd name="connsiteX7" fmla="*/ 103517 w 353701"/>
              <a:gd name="connsiteY7" fmla="*/ 314885 h 533334"/>
              <a:gd name="connsiteX8" fmla="*/ 69011 w 353701"/>
              <a:gd name="connsiteY8" fmla="*/ 349390 h 533334"/>
              <a:gd name="connsiteX9" fmla="*/ 43132 w 353701"/>
              <a:gd name="connsiteY9" fmla="*/ 401149 h 533334"/>
              <a:gd name="connsiteX10" fmla="*/ 34506 w 353701"/>
              <a:gd name="connsiteY10" fmla="*/ 435654 h 533334"/>
              <a:gd name="connsiteX11" fmla="*/ 25879 w 353701"/>
              <a:gd name="connsiteY11" fmla="*/ 461534 h 533334"/>
              <a:gd name="connsiteX12" fmla="*/ 0 w 353701"/>
              <a:gd name="connsiteY12" fmla="*/ 530545 h 533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3701" h="533334">
                <a:moveTo>
                  <a:pt x="345057" y="12960"/>
                </a:moveTo>
                <a:cubicBezTo>
                  <a:pt x="270018" y="69238"/>
                  <a:pt x="353701" y="0"/>
                  <a:pt x="267419" y="107851"/>
                </a:cubicBezTo>
                <a:cubicBezTo>
                  <a:pt x="255917" y="122228"/>
                  <a:pt x="245037" y="137127"/>
                  <a:pt x="232913" y="150983"/>
                </a:cubicBezTo>
                <a:cubicBezTo>
                  <a:pt x="224880" y="160164"/>
                  <a:pt x="214844" y="167490"/>
                  <a:pt x="207034" y="176862"/>
                </a:cubicBezTo>
                <a:cubicBezTo>
                  <a:pt x="200397" y="184827"/>
                  <a:pt x="195807" y="194305"/>
                  <a:pt x="189781" y="202741"/>
                </a:cubicBezTo>
                <a:cubicBezTo>
                  <a:pt x="181424" y="214440"/>
                  <a:pt x="173520" y="226560"/>
                  <a:pt x="163902" y="237247"/>
                </a:cubicBezTo>
                <a:cubicBezTo>
                  <a:pt x="147580" y="255383"/>
                  <a:pt x="112143" y="289005"/>
                  <a:pt x="112143" y="289005"/>
                </a:cubicBezTo>
                <a:cubicBezTo>
                  <a:pt x="109268" y="297632"/>
                  <a:pt x="108802" y="307486"/>
                  <a:pt x="103517" y="314885"/>
                </a:cubicBezTo>
                <a:cubicBezTo>
                  <a:pt x="94063" y="328121"/>
                  <a:pt x="79597" y="337040"/>
                  <a:pt x="69011" y="349390"/>
                </a:cubicBezTo>
                <a:cubicBezTo>
                  <a:pt x="52810" y="368291"/>
                  <a:pt x="49692" y="378190"/>
                  <a:pt x="43132" y="401149"/>
                </a:cubicBezTo>
                <a:cubicBezTo>
                  <a:pt x="39875" y="412548"/>
                  <a:pt x="37763" y="424255"/>
                  <a:pt x="34506" y="435654"/>
                </a:cubicBezTo>
                <a:cubicBezTo>
                  <a:pt x="32008" y="444397"/>
                  <a:pt x="28272" y="452761"/>
                  <a:pt x="25879" y="461534"/>
                </a:cubicBezTo>
                <a:cubicBezTo>
                  <a:pt x="6297" y="533334"/>
                  <a:pt x="32536" y="530545"/>
                  <a:pt x="0" y="530545"/>
                </a:cubicBezTo>
              </a:path>
            </a:pathLst>
          </a:cu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reeform 8"/>
          <p:cNvSpPr/>
          <p:nvPr/>
        </p:nvSpPr>
        <p:spPr>
          <a:xfrm>
            <a:off x="4615132" y="5141343"/>
            <a:ext cx="356076" cy="508959"/>
          </a:xfrm>
          <a:custGeom>
            <a:avLst/>
            <a:gdLst>
              <a:gd name="connsiteX0" fmla="*/ 0 w 356076"/>
              <a:gd name="connsiteY0" fmla="*/ 0 h 508959"/>
              <a:gd name="connsiteX1" fmla="*/ 25879 w 356076"/>
              <a:gd name="connsiteY1" fmla="*/ 8627 h 508959"/>
              <a:gd name="connsiteX2" fmla="*/ 129396 w 356076"/>
              <a:gd name="connsiteY2" fmla="*/ 129397 h 508959"/>
              <a:gd name="connsiteX3" fmla="*/ 146649 w 356076"/>
              <a:gd name="connsiteY3" fmla="*/ 155276 h 508959"/>
              <a:gd name="connsiteX4" fmla="*/ 163902 w 356076"/>
              <a:gd name="connsiteY4" fmla="*/ 189782 h 508959"/>
              <a:gd name="connsiteX5" fmla="*/ 198408 w 356076"/>
              <a:gd name="connsiteY5" fmla="*/ 241540 h 508959"/>
              <a:gd name="connsiteX6" fmla="*/ 232913 w 356076"/>
              <a:gd name="connsiteY6" fmla="*/ 293299 h 508959"/>
              <a:gd name="connsiteX7" fmla="*/ 258793 w 356076"/>
              <a:gd name="connsiteY7" fmla="*/ 379563 h 508959"/>
              <a:gd name="connsiteX8" fmla="*/ 284672 w 356076"/>
              <a:gd name="connsiteY8" fmla="*/ 405442 h 508959"/>
              <a:gd name="connsiteX9" fmla="*/ 327804 w 356076"/>
              <a:gd name="connsiteY9" fmla="*/ 483080 h 508959"/>
              <a:gd name="connsiteX10" fmla="*/ 353683 w 356076"/>
              <a:gd name="connsiteY10" fmla="*/ 508959 h 508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6076" h="508959">
                <a:moveTo>
                  <a:pt x="0" y="0"/>
                </a:moveTo>
                <a:cubicBezTo>
                  <a:pt x="8626" y="2876"/>
                  <a:pt x="18701" y="3044"/>
                  <a:pt x="25879" y="8627"/>
                </a:cubicBezTo>
                <a:cubicBezTo>
                  <a:pt x="67219" y="40781"/>
                  <a:pt x="99240" y="87932"/>
                  <a:pt x="129396" y="129397"/>
                </a:cubicBezTo>
                <a:cubicBezTo>
                  <a:pt x="135494" y="137782"/>
                  <a:pt x="141505" y="146274"/>
                  <a:pt x="146649" y="155276"/>
                </a:cubicBezTo>
                <a:cubicBezTo>
                  <a:pt x="153029" y="166441"/>
                  <a:pt x="157286" y="178755"/>
                  <a:pt x="163902" y="189782"/>
                </a:cubicBezTo>
                <a:cubicBezTo>
                  <a:pt x="174570" y="207562"/>
                  <a:pt x="198408" y="241540"/>
                  <a:pt x="198408" y="241540"/>
                </a:cubicBezTo>
                <a:cubicBezTo>
                  <a:pt x="225338" y="322332"/>
                  <a:pt x="181223" y="202842"/>
                  <a:pt x="232913" y="293299"/>
                </a:cubicBezTo>
                <a:cubicBezTo>
                  <a:pt x="248550" y="320663"/>
                  <a:pt x="233805" y="354575"/>
                  <a:pt x="258793" y="379563"/>
                </a:cubicBezTo>
                <a:lnTo>
                  <a:pt x="284672" y="405442"/>
                </a:lnTo>
                <a:cubicBezTo>
                  <a:pt x="293661" y="432410"/>
                  <a:pt x="302379" y="466130"/>
                  <a:pt x="327804" y="483080"/>
                </a:cubicBezTo>
                <a:cubicBezTo>
                  <a:pt x="356076" y="501927"/>
                  <a:pt x="353683" y="489965"/>
                  <a:pt x="353683" y="508959"/>
                </a:cubicBezTo>
              </a:path>
            </a:pathLst>
          </a:cu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Freeform 9"/>
          <p:cNvSpPr/>
          <p:nvPr/>
        </p:nvSpPr>
        <p:spPr>
          <a:xfrm>
            <a:off x="4182216" y="4537494"/>
            <a:ext cx="441542" cy="603849"/>
          </a:xfrm>
          <a:custGeom>
            <a:avLst/>
            <a:gdLst>
              <a:gd name="connsiteX0" fmla="*/ 441542 w 441542"/>
              <a:gd name="connsiteY0" fmla="*/ 0 h 603849"/>
              <a:gd name="connsiteX1" fmla="*/ 415663 w 441542"/>
              <a:gd name="connsiteY1" fmla="*/ 34506 h 603849"/>
              <a:gd name="connsiteX2" fmla="*/ 398410 w 441542"/>
              <a:gd name="connsiteY2" fmla="*/ 60385 h 603849"/>
              <a:gd name="connsiteX3" fmla="*/ 372531 w 441542"/>
              <a:gd name="connsiteY3" fmla="*/ 86264 h 603849"/>
              <a:gd name="connsiteX4" fmla="*/ 338026 w 441542"/>
              <a:gd name="connsiteY4" fmla="*/ 138023 h 603849"/>
              <a:gd name="connsiteX5" fmla="*/ 286267 w 441542"/>
              <a:gd name="connsiteY5" fmla="*/ 189781 h 603849"/>
              <a:gd name="connsiteX6" fmla="*/ 260388 w 441542"/>
              <a:gd name="connsiteY6" fmla="*/ 207034 h 603849"/>
              <a:gd name="connsiteX7" fmla="*/ 217256 w 441542"/>
              <a:gd name="connsiteY7" fmla="*/ 267419 h 603849"/>
              <a:gd name="connsiteX8" fmla="*/ 165497 w 441542"/>
              <a:gd name="connsiteY8" fmla="*/ 319178 h 603849"/>
              <a:gd name="connsiteX9" fmla="*/ 130992 w 441542"/>
              <a:gd name="connsiteY9" fmla="*/ 362310 h 603849"/>
              <a:gd name="connsiteX10" fmla="*/ 122365 w 441542"/>
              <a:gd name="connsiteY10" fmla="*/ 388189 h 603849"/>
              <a:gd name="connsiteX11" fmla="*/ 96486 w 441542"/>
              <a:gd name="connsiteY11" fmla="*/ 414068 h 603849"/>
              <a:gd name="connsiteX12" fmla="*/ 61980 w 441542"/>
              <a:gd name="connsiteY12" fmla="*/ 465827 h 603849"/>
              <a:gd name="connsiteX13" fmla="*/ 53354 w 441542"/>
              <a:gd name="connsiteY13" fmla="*/ 491706 h 603849"/>
              <a:gd name="connsiteX14" fmla="*/ 36101 w 441542"/>
              <a:gd name="connsiteY14" fmla="*/ 517585 h 603849"/>
              <a:gd name="connsiteX15" fmla="*/ 18848 w 441542"/>
              <a:gd name="connsiteY15" fmla="*/ 569344 h 603849"/>
              <a:gd name="connsiteX16" fmla="*/ 1595 w 441542"/>
              <a:gd name="connsiteY16" fmla="*/ 603849 h 60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1542" h="603849">
                <a:moveTo>
                  <a:pt x="441542" y="0"/>
                </a:moveTo>
                <a:cubicBezTo>
                  <a:pt x="432916" y="11502"/>
                  <a:pt x="424020" y="22807"/>
                  <a:pt x="415663" y="34506"/>
                </a:cubicBezTo>
                <a:cubicBezTo>
                  <a:pt x="409637" y="42942"/>
                  <a:pt x="405047" y="52420"/>
                  <a:pt x="398410" y="60385"/>
                </a:cubicBezTo>
                <a:cubicBezTo>
                  <a:pt x="390600" y="69757"/>
                  <a:pt x="380021" y="76634"/>
                  <a:pt x="372531" y="86264"/>
                </a:cubicBezTo>
                <a:cubicBezTo>
                  <a:pt x="359801" y="102632"/>
                  <a:pt x="352688" y="123361"/>
                  <a:pt x="338026" y="138023"/>
                </a:cubicBezTo>
                <a:cubicBezTo>
                  <a:pt x="320773" y="155276"/>
                  <a:pt x="306568" y="176247"/>
                  <a:pt x="286267" y="189781"/>
                </a:cubicBezTo>
                <a:cubicBezTo>
                  <a:pt x="277641" y="195532"/>
                  <a:pt x="267719" y="199703"/>
                  <a:pt x="260388" y="207034"/>
                </a:cubicBezTo>
                <a:cubicBezTo>
                  <a:pt x="208934" y="258489"/>
                  <a:pt x="256441" y="223336"/>
                  <a:pt x="217256" y="267419"/>
                </a:cubicBezTo>
                <a:cubicBezTo>
                  <a:pt x="201046" y="285655"/>
                  <a:pt x="165497" y="319178"/>
                  <a:pt x="165497" y="319178"/>
                </a:cubicBezTo>
                <a:cubicBezTo>
                  <a:pt x="143816" y="384223"/>
                  <a:pt x="175584" y="306571"/>
                  <a:pt x="130992" y="362310"/>
                </a:cubicBezTo>
                <a:cubicBezTo>
                  <a:pt x="125312" y="369410"/>
                  <a:pt x="127409" y="380623"/>
                  <a:pt x="122365" y="388189"/>
                </a:cubicBezTo>
                <a:cubicBezTo>
                  <a:pt x="115598" y="398340"/>
                  <a:pt x="103976" y="404438"/>
                  <a:pt x="96486" y="414068"/>
                </a:cubicBezTo>
                <a:cubicBezTo>
                  <a:pt x="83756" y="430436"/>
                  <a:pt x="61980" y="465827"/>
                  <a:pt x="61980" y="465827"/>
                </a:cubicBezTo>
                <a:cubicBezTo>
                  <a:pt x="59105" y="474453"/>
                  <a:pt x="57420" y="483573"/>
                  <a:pt x="53354" y="491706"/>
                </a:cubicBezTo>
                <a:cubicBezTo>
                  <a:pt x="48717" y="500979"/>
                  <a:pt x="40312" y="508111"/>
                  <a:pt x="36101" y="517585"/>
                </a:cubicBezTo>
                <a:cubicBezTo>
                  <a:pt x="28715" y="534204"/>
                  <a:pt x="28936" y="554212"/>
                  <a:pt x="18848" y="569344"/>
                </a:cubicBezTo>
                <a:cubicBezTo>
                  <a:pt x="0" y="597615"/>
                  <a:pt x="1595" y="584855"/>
                  <a:pt x="1595" y="603849"/>
                </a:cubicBezTo>
              </a:path>
            </a:pathLst>
          </a:cu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Freeform 10"/>
          <p:cNvSpPr/>
          <p:nvPr/>
        </p:nvSpPr>
        <p:spPr>
          <a:xfrm>
            <a:off x="4632385" y="4563374"/>
            <a:ext cx="374126" cy="552090"/>
          </a:xfrm>
          <a:custGeom>
            <a:avLst/>
            <a:gdLst>
              <a:gd name="connsiteX0" fmla="*/ 0 w 374126"/>
              <a:gd name="connsiteY0" fmla="*/ 0 h 552090"/>
              <a:gd name="connsiteX1" fmla="*/ 25879 w 374126"/>
              <a:gd name="connsiteY1" fmla="*/ 17252 h 552090"/>
              <a:gd name="connsiteX2" fmla="*/ 34506 w 374126"/>
              <a:gd name="connsiteY2" fmla="*/ 43132 h 552090"/>
              <a:gd name="connsiteX3" fmla="*/ 86264 w 374126"/>
              <a:gd name="connsiteY3" fmla="*/ 94890 h 552090"/>
              <a:gd name="connsiteX4" fmla="*/ 120770 w 374126"/>
              <a:gd name="connsiteY4" fmla="*/ 155275 h 552090"/>
              <a:gd name="connsiteX5" fmla="*/ 138023 w 374126"/>
              <a:gd name="connsiteY5" fmla="*/ 181154 h 552090"/>
              <a:gd name="connsiteX6" fmla="*/ 163902 w 374126"/>
              <a:gd name="connsiteY6" fmla="*/ 189781 h 552090"/>
              <a:gd name="connsiteX7" fmla="*/ 198407 w 374126"/>
              <a:gd name="connsiteY7" fmla="*/ 241539 h 552090"/>
              <a:gd name="connsiteX8" fmla="*/ 207034 w 374126"/>
              <a:gd name="connsiteY8" fmla="*/ 267418 h 552090"/>
              <a:gd name="connsiteX9" fmla="*/ 224287 w 374126"/>
              <a:gd name="connsiteY9" fmla="*/ 293298 h 552090"/>
              <a:gd name="connsiteX10" fmla="*/ 241540 w 374126"/>
              <a:gd name="connsiteY10" fmla="*/ 327803 h 552090"/>
              <a:gd name="connsiteX11" fmla="*/ 267419 w 374126"/>
              <a:gd name="connsiteY11" fmla="*/ 345056 h 552090"/>
              <a:gd name="connsiteX12" fmla="*/ 284672 w 374126"/>
              <a:gd name="connsiteY12" fmla="*/ 370935 h 552090"/>
              <a:gd name="connsiteX13" fmla="*/ 293298 w 374126"/>
              <a:gd name="connsiteY13" fmla="*/ 396815 h 552090"/>
              <a:gd name="connsiteX14" fmla="*/ 319177 w 374126"/>
              <a:gd name="connsiteY14" fmla="*/ 422694 h 552090"/>
              <a:gd name="connsiteX15" fmla="*/ 345057 w 374126"/>
              <a:gd name="connsiteY15" fmla="*/ 483079 h 552090"/>
              <a:gd name="connsiteX16" fmla="*/ 353683 w 374126"/>
              <a:gd name="connsiteY16" fmla="*/ 508958 h 552090"/>
              <a:gd name="connsiteX17" fmla="*/ 370936 w 374126"/>
              <a:gd name="connsiteY17" fmla="*/ 552090 h 552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126" h="552090">
                <a:moveTo>
                  <a:pt x="0" y="0"/>
                </a:moveTo>
                <a:cubicBezTo>
                  <a:pt x="8626" y="5751"/>
                  <a:pt x="19402" y="9156"/>
                  <a:pt x="25879" y="17252"/>
                </a:cubicBezTo>
                <a:cubicBezTo>
                  <a:pt x="31560" y="24353"/>
                  <a:pt x="29994" y="35237"/>
                  <a:pt x="34506" y="43132"/>
                </a:cubicBezTo>
                <a:cubicBezTo>
                  <a:pt x="54259" y="77700"/>
                  <a:pt x="57326" y="75597"/>
                  <a:pt x="86264" y="94890"/>
                </a:cubicBezTo>
                <a:cubicBezTo>
                  <a:pt x="128298" y="157940"/>
                  <a:pt x="76991" y="78662"/>
                  <a:pt x="120770" y="155275"/>
                </a:cubicBezTo>
                <a:cubicBezTo>
                  <a:pt x="125914" y="164277"/>
                  <a:pt x="129927" y="174677"/>
                  <a:pt x="138023" y="181154"/>
                </a:cubicBezTo>
                <a:cubicBezTo>
                  <a:pt x="145123" y="186834"/>
                  <a:pt x="155276" y="186905"/>
                  <a:pt x="163902" y="189781"/>
                </a:cubicBezTo>
                <a:cubicBezTo>
                  <a:pt x="184412" y="251312"/>
                  <a:pt x="155330" y="176925"/>
                  <a:pt x="198407" y="241539"/>
                </a:cubicBezTo>
                <a:cubicBezTo>
                  <a:pt x="203451" y="249105"/>
                  <a:pt x="202967" y="259285"/>
                  <a:pt x="207034" y="267418"/>
                </a:cubicBezTo>
                <a:cubicBezTo>
                  <a:pt x="211671" y="276691"/>
                  <a:pt x="219143" y="284296"/>
                  <a:pt x="224287" y="293298"/>
                </a:cubicBezTo>
                <a:cubicBezTo>
                  <a:pt x="230667" y="304463"/>
                  <a:pt x="233308" y="317924"/>
                  <a:pt x="241540" y="327803"/>
                </a:cubicBezTo>
                <a:cubicBezTo>
                  <a:pt x="248177" y="335768"/>
                  <a:pt x="258793" y="339305"/>
                  <a:pt x="267419" y="345056"/>
                </a:cubicBezTo>
                <a:cubicBezTo>
                  <a:pt x="273170" y="353682"/>
                  <a:pt x="280036" y="361662"/>
                  <a:pt x="284672" y="370935"/>
                </a:cubicBezTo>
                <a:cubicBezTo>
                  <a:pt x="288739" y="379068"/>
                  <a:pt x="288254" y="389249"/>
                  <a:pt x="293298" y="396815"/>
                </a:cubicBezTo>
                <a:cubicBezTo>
                  <a:pt x="300065" y="406966"/>
                  <a:pt x="310551" y="414068"/>
                  <a:pt x="319177" y="422694"/>
                </a:cubicBezTo>
                <a:cubicBezTo>
                  <a:pt x="339412" y="483394"/>
                  <a:pt x="313073" y="408448"/>
                  <a:pt x="345057" y="483079"/>
                </a:cubicBezTo>
                <a:cubicBezTo>
                  <a:pt x="348639" y="491437"/>
                  <a:pt x="349617" y="500825"/>
                  <a:pt x="353683" y="508958"/>
                </a:cubicBezTo>
                <a:cubicBezTo>
                  <a:pt x="374126" y="549844"/>
                  <a:pt x="370936" y="518799"/>
                  <a:pt x="370936" y="552090"/>
                </a:cubicBezTo>
              </a:path>
            </a:pathLst>
          </a:cu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p:cNvSpPr/>
          <p:nvPr/>
        </p:nvSpPr>
        <p:spPr>
          <a:xfrm>
            <a:off x="6400800" y="3657600"/>
            <a:ext cx="1074333" cy="461665"/>
          </a:xfrm>
          <a:prstGeom prst="rect">
            <a:avLst/>
          </a:prstGeom>
          <a:noFill/>
          <a:ln>
            <a:solidFill>
              <a:schemeClr val="bg1"/>
            </a:solidFill>
          </a:ln>
        </p:spPr>
        <p:txBody>
          <a:bodyPr wrap="none" lIns="91440" tIns="45720" rIns="91440" bIns="45720">
            <a:spAutoFit/>
          </a:bodyPr>
          <a:lstStyle/>
          <a:p>
            <a:pPr algn="ctr"/>
            <a:r>
              <a:rPr lang="en-US" sz="24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Father</a:t>
            </a:r>
            <a:endParaRPr lang="en-US" sz="2400"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6467440" y="4191000"/>
            <a:ext cx="1143263" cy="461665"/>
          </a:xfrm>
          <a:prstGeom prst="rect">
            <a:avLst/>
          </a:prstGeom>
          <a:noFill/>
          <a:ln>
            <a:solidFill>
              <a:schemeClr val="bg1"/>
            </a:solidFill>
          </a:ln>
        </p:spPr>
        <p:txBody>
          <a:bodyPr wrap="none" lIns="91440" tIns="45720" rIns="91440" bIns="45720">
            <a:spAutoFit/>
          </a:bodyPr>
          <a:lstStyle/>
          <a:p>
            <a:pPr algn="ctr"/>
            <a:r>
              <a:rPr lang="en-US" sz="24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Mother</a:t>
            </a:r>
            <a:endParaRPr lang="en-US" sz="2400"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13"/>
          <p:cNvSpPr/>
          <p:nvPr/>
        </p:nvSpPr>
        <p:spPr>
          <a:xfrm>
            <a:off x="6509920" y="4800600"/>
            <a:ext cx="1058303" cy="461665"/>
          </a:xfrm>
          <a:prstGeom prst="rect">
            <a:avLst/>
          </a:prstGeom>
          <a:noFill/>
          <a:ln>
            <a:solidFill>
              <a:schemeClr val="bg1"/>
            </a:solidFill>
          </a:ln>
        </p:spPr>
        <p:txBody>
          <a:bodyPr wrap="none" lIns="91440" tIns="45720" rIns="91440" bIns="45720">
            <a:spAutoFit/>
          </a:bodyPr>
          <a:lstStyle/>
          <a:p>
            <a:pPr algn="ctr"/>
            <a:r>
              <a:rPr lang="en-US" sz="24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Friend</a:t>
            </a:r>
            <a:endParaRPr lang="en-US" sz="2400"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ectangle 14"/>
          <p:cNvSpPr/>
          <p:nvPr/>
        </p:nvSpPr>
        <p:spPr>
          <a:xfrm>
            <a:off x="6398736" y="5410200"/>
            <a:ext cx="1280672" cy="461665"/>
          </a:xfrm>
          <a:prstGeom prst="rect">
            <a:avLst/>
          </a:prstGeom>
          <a:noFill/>
          <a:ln>
            <a:solidFill>
              <a:schemeClr val="bg1"/>
            </a:solidFill>
          </a:ln>
        </p:spPr>
        <p:txBody>
          <a:bodyPr wrap="none" lIns="91440" tIns="45720" rIns="91440" bIns="45720">
            <a:spAutoFit/>
          </a:bodyPr>
          <a:lstStyle/>
          <a:p>
            <a:pPr algn="ctr"/>
            <a:r>
              <a:rPr lang="en-US" sz="24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Teacher</a:t>
            </a:r>
            <a:endParaRPr lang="en-US" sz="2400"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Rectangle 15"/>
          <p:cNvSpPr/>
          <p:nvPr/>
        </p:nvSpPr>
        <p:spPr>
          <a:xfrm>
            <a:off x="6612511" y="5943600"/>
            <a:ext cx="955711" cy="461665"/>
          </a:xfrm>
          <a:prstGeom prst="rect">
            <a:avLst/>
          </a:prstGeom>
          <a:noFill/>
          <a:ln>
            <a:solidFill>
              <a:schemeClr val="bg1"/>
            </a:solidFill>
          </a:ln>
        </p:spPr>
        <p:txBody>
          <a:bodyPr wrap="none" lIns="91440" tIns="45720" rIns="91440" bIns="45720">
            <a:spAutoFit/>
          </a:bodyPr>
          <a:lstStyle/>
          <a:p>
            <a:pPr algn="ctr"/>
            <a:r>
              <a:rPr lang="en-US" sz="24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Lover</a:t>
            </a:r>
            <a:endParaRPr lang="en-US" sz="2400"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18" name="Straight Arrow Connector 17"/>
          <p:cNvCxnSpPr/>
          <p:nvPr/>
        </p:nvCxnSpPr>
        <p:spPr>
          <a:xfrm flipV="1">
            <a:off x="4953000" y="3886200"/>
            <a:ext cx="1447800" cy="8382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1"/>
          </p:cNvCxnSpPr>
          <p:nvPr/>
        </p:nvCxnSpPr>
        <p:spPr>
          <a:xfrm flipV="1">
            <a:off x="5029200" y="4421833"/>
            <a:ext cx="1438240" cy="45496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4" idx="1"/>
          </p:cNvCxnSpPr>
          <p:nvPr/>
        </p:nvCxnSpPr>
        <p:spPr>
          <a:xfrm>
            <a:off x="5105400" y="5029200"/>
            <a:ext cx="1404520" cy="2233"/>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5" idx="1"/>
          </p:cNvCxnSpPr>
          <p:nvPr/>
        </p:nvCxnSpPr>
        <p:spPr>
          <a:xfrm>
            <a:off x="5105400" y="5181600"/>
            <a:ext cx="1293336" cy="459433"/>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6" idx="1"/>
          </p:cNvCxnSpPr>
          <p:nvPr/>
        </p:nvCxnSpPr>
        <p:spPr>
          <a:xfrm>
            <a:off x="5029200" y="5334000"/>
            <a:ext cx="1583311" cy="840433"/>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800600" y="3657600"/>
            <a:ext cx="1453500" cy="369332"/>
          </a:xfrm>
          <a:prstGeom prst="rect">
            <a:avLst/>
          </a:prstGeom>
          <a:noFill/>
        </p:spPr>
        <p:txBody>
          <a:bodyPr wrap="square" lIns="91440" tIns="45720" rIns="91440" bIns="45720">
            <a:spAutoFit/>
          </a:bodyPr>
          <a:lstStyle/>
          <a:p>
            <a:pPr algn="ctr"/>
            <a:r>
              <a:rPr lang="en-US" b="1">
                <a:ln w="10541" cmpd="sng">
                  <a:solidFill>
                    <a:schemeClr val="accent1">
                      <a:shade val="88000"/>
                      <a:satMod val="110000"/>
                    </a:schemeClr>
                  </a:solidFill>
                  <a:prstDash val="solid"/>
                </a:ln>
                <a:solidFill>
                  <a:srgbClr val="00B050"/>
                </a:solidFill>
                <a:latin typeface="Arial" pitchFamily="34" charset="0"/>
                <a:cs typeface="Arial" pitchFamily="34" charset="0"/>
              </a:rPr>
              <a:t>Behaviours</a:t>
            </a:r>
            <a:endParaRPr lang="en-US" b="1" cap="none" spc="0">
              <a:ln w="10541" cmpd="sng">
                <a:solidFill>
                  <a:schemeClr val="accent1">
                    <a:shade val="88000"/>
                    <a:satMod val="110000"/>
                  </a:schemeClr>
                </a:solidFill>
                <a:prstDash val="solid"/>
              </a:ln>
              <a:solidFill>
                <a:srgbClr val="00B050"/>
              </a:solidFill>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pic>
        <p:nvPicPr>
          <p:cNvPr id="3" name="Picture 2" descr="74396755-stock-vector-indian-womans-hand-greeting-posture-of-namaste-vector-illustration.jpg"/>
          <p:cNvPicPr>
            <a:picLocks noChangeAspect="1"/>
          </p:cNvPicPr>
          <p:nvPr/>
        </p:nvPicPr>
        <p:blipFill>
          <a:blip r:embed="rId3" cstate="print"/>
          <a:stretch>
            <a:fillRect/>
          </a:stretch>
        </p:blipFill>
        <p:spPr>
          <a:xfrm>
            <a:off x="2743200" y="1600200"/>
            <a:ext cx="3657600" cy="3124200"/>
          </a:xfrm>
          <a:prstGeom prst="rect">
            <a:avLst/>
          </a:prstGeom>
        </p:spPr>
      </p:pic>
      <p:sp>
        <p:nvSpPr>
          <p:cNvPr id="4" name="TextBox 3"/>
          <p:cNvSpPr txBox="1"/>
          <p:nvPr/>
        </p:nvSpPr>
        <p:spPr>
          <a:xfrm>
            <a:off x="1981200" y="48768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p>
        </p:txBody>
      </p:sp>
      <p:sp>
        <p:nvSpPr>
          <p:cNvPr id="5" name="Rectangle 4"/>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228600" y="609600"/>
            <a:ext cx="39624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Operator Overloading in OOP :</a:t>
            </a:r>
          </a:p>
        </p:txBody>
      </p:sp>
      <p:sp>
        <p:nvSpPr>
          <p:cNvPr id="5" name="TextBox 4"/>
          <p:cNvSpPr txBox="1"/>
          <p:nvPr/>
        </p:nvSpPr>
        <p:spPr>
          <a:xfrm>
            <a:off x="609600" y="1143000"/>
            <a:ext cx="7672934" cy="369332"/>
          </a:xfrm>
          <a:prstGeom prst="rect">
            <a:avLst/>
          </a:prstGeom>
          <a:noFill/>
        </p:spPr>
        <p:txBody>
          <a:bodyPr wrap="none" rtlCol="0">
            <a:spAutoFit/>
          </a:bodyPr>
          <a:lstStyle/>
          <a:p>
            <a:r>
              <a:rPr lang="en-US">
                <a:latin typeface="Arial" pitchFamily="34" charset="0"/>
                <a:cs typeface="Arial" pitchFamily="34" charset="0"/>
              </a:rPr>
              <a:t>One and the same operator is used for performing different operations.</a:t>
            </a:r>
          </a:p>
        </p:txBody>
      </p:sp>
      <p:sp>
        <p:nvSpPr>
          <p:cNvPr id="8" name="Rectangle 7"/>
          <p:cNvSpPr/>
          <p:nvPr/>
        </p:nvSpPr>
        <p:spPr>
          <a:xfrm>
            <a:off x="228600" y="1447800"/>
            <a:ext cx="8305800" cy="5262979"/>
          </a:xfrm>
          <a:prstGeom prst="rect">
            <a:avLst/>
          </a:prstGeom>
        </p:spPr>
        <p:txBody>
          <a:bodyPr wrap="square">
            <a:spAutoFit/>
          </a:bodyPr>
          <a:lstStyle/>
          <a:p>
            <a:r>
              <a:rPr lang="en-US" sz="1600">
                <a:latin typeface="Courier New" pitchFamily="49" charset="0"/>
                <a:cs typeface="Courier New" pitchFamily="49" charset="0"/>
              </a:rPr>
              <a:t>a = 10</a:t>
            </a:r>
            <a:br>
              <a:rPr lang="en-US" sz="1600">
                <a:latin typeface="Courier New" pitchFamily="49" charset="0"/>
                <a:cs typeface="Courier New" pitchFamily="49" charset="0"/>
              </a:rPr>
            </a:br>
            <a:r>
              <a:rPr lang="en-US" sz="1600">
                <a:latin typeface="Courier New" pitchFamily="49" charset="0"/>
                <a:cs typeface="Courier New" pitchFamily="49" charset="0"/>
              </a:rPr>
              <a:t>b = 20</a:t>
            </a:r>
            <a:br>
              <a:rPr lang="en-US" sz="1600">
                <a:latin typeface="Courier New" pitchFamily="49" charset="0"/>
                <a:cs typeface="Courier New" pitchFamily="49" charset="0"/>
              </a:rPr>
            </a:br>
            <a:r>
              <a:rPr lang="en-US" sz="1600">
                <a:latin typeface="Courier New" pitchFamily="49" charset="0"/>
                <a:cs typeface="Courier New" pitchFamily="49" charset="0"/>
              </a:rPr>
              <a:t>print(a+b)</a:t>
            </a:r>
          </a:p>
          <a:p>
            <a:br>
              <a:rPr lang="en-US" sz="1600">
                <a:latin typeface="Courier New" pitchFamily="49" charset="0"/>
                <a:cs typeface="Courier New" pitchFamily="49" charset="0"/>
              </a:rPr>
            </a:br>
            <a:r>
              <a:rPr lang="en-US" sz="1600">
                <a:latin typeface="Courier New" pitchFamily="49" charset="0"/>
                <a:cs typeface="Courier New" pitchFamily="49" charset="0"/>
              </a:rPr>
              <a:t>x = </a:t>
            </a:r>
            <a:r>
              <a:rPr lang="en-US" sz="1600" b="1">
                <a:latin typeface="Courier New" pitchFamily="49" charset="0"/>
                <a:cs typeface="Courier New" pitchFamily="49" charset="0"/>
              </a:rPr>
              <a:t>"hello"</a:t>
            </a:r>
            <a:br>
              <a:rPr lang="en-US" sz="1600" b="1">
                <a:latin typeface="Courier New" pitchFamily="49" charset="0"/>
                <a:cs typeface="Courier New" pitchFamily="49" charset="0"/>
              </a:rPr>
            </a:br>
            <a:r>
              <a:rPr lang="en-US" sz="1600">
                <a:latin typeface="Courier New" pitchFamily="49" charset="0"/>
                <a:cs typeface="Courier New" pitchFamily="49" charset="0"/>
              </a:rPr>
              <a:t>y = </a:t>
            </a:r>
            <a:r>
              <a:rPr lang="en-US" sz="1600" b="1">
                <a:latin typeface="Courier New" pitchFamily="49" charset="0"/>
                <a:cs typeface="Courier New" pitchFamily="49" charset="0"/>
              </a:rPr>
              <a:t>"world"</a:t>
            </a:r>
            <a:br>
              <a:rPr lang="en-US" sz="1600" b="1">
                <a:latin typeface="Courier New" pitchFamily="49" charset="0"/>
                <a:cs typeface="Courier New" pitchFamily="49" charset="0"/>
              </a:rPr>
            </a:br>
            <a:r>
              <a:rPr lang="en-US" sz="1600">
                <a:latin typeface="Courier New" pitchFamily="49" charset="0"/>
                <a:cs typeface="Courier New" pitchFamily="49" charset="0"/>
              </a:rPr>
              <a:t>print(x+y)</a:t>
            </a:r>
          </a:p>
          <a:p>
            <a:br>
              <a:rPr lang="en-US" sz="1600">
                <a:latin typeface="Courier New" pitchFamily="49" charset="0"/>
                <a:cs typeface="Courier New" pitchFamily="49" charset="0"/>
              </a:rPr>
            </a:br>
            <a:r>
              <a:rPr lang="en-US" sz="1600" b="1">
                <a:latin typeface="Courier New" pitchFamily="49" charset="0"/>
                <a:cs typeface="Courier New" pitchFamily="49" charset="0"/>
              </a:rPr>
              <a:t>class </a:t>
            </a:r>
            <a:r>
              <a:rPr lang="en-US" sz="1600">
                <a:latin typeface="Courier New" pitchFamily="49" charset="0"/>
                <a:cs typeface="Courier New" pitchFamily="49" charset="0"/>
              </a:rPr>
              <a:t>name:</a:t>
            </a:r>
            <a:br>
              <a:rPr lang="en-US" sz="1600">
                <a:latin typeface="Courier New" pitchFamily="49" charset="0"/>
                <a:cs typeface="Courier New" pitchFamily="49" charset="0"/>
              </a:rPr>
            </a:br>
            <a:r>
              <a:rPr lang="en-US" sz="1600">
                <a:latin typeface="Courier New" pitchFamily="49" charset="0"/>
                <a:cs typeface="Courier New" pitchFamily="49" charset="0"/>
              </a:rPr>
              <a:t>    </a:t>
            </a:r>
            <a:r>
              <a:rPr lang="en-US" sz="1600" b="1">
                <a:latin typeface="Courier New" pitchFamily="49" charset="0"/>
                <a:cs typeface="Courier New" pitchFamily="49" charset="0"/>
              </a:rPr>
              <a:t>def </a:t>
            </a:r>
            <a:r>
              <a:rPr lang="en-US" sz="1600">
                <a:latin typeface="Courier New" pitchFamily="49" charset="0"/>
                <a:cs typeface="Courier New" pitchFamily="49" charset="0"/>
              </a:rPr>
              <a:t>__init__(self,firstname,lastname):</a:t>
            </a:r>
            <a:br>
              <a:rPr lang="en-US" sz="1600">
                <a:latin typeface="Courier New" pitchFamily="49" charset="0"/>
                <a:cs typeface="Courier New" pitchFamily="49" charset="0"/>
              </a:rPr>
            </a:br>
            <a:r>
              <a:rPr lang="en-US" sz="1600">
                <a:latin typeface="Courier New" pitchFamily="49" charset="0"/>
                <a:cs typeface="Courier New" pitchFamily="49" charset="0"/>
              </a:rPr>
              <a:t>        self.firstname = firstname</a:t>
            </a:r>
            <a:br>
              <a:rPr lang="en-US" sz="1600">
                <a:latin typeface="Courier New" pitchFamily="49" charset="0"/>
                <a:cs typeface="Courier New" pitchFamily="49" charset="0"/>
              </a:rPr>
            </a:br>
            <a:r>
              <a:rPr lang="en-US" sz="1600">
                <a:latin typeface="Courier New" pitchFamily="49" charset="0"/>
                <a:cs typeface="Courier New" pitchFamily="49" charset="0"/>
              </a:rPr>
              <a:t>        self.lastname = lastname</a:t>
            </a:r>
            <a:br>
              <a:rPr lang="en-US" sz="1600">
                <a:latin typeface="Courier New" pitchFamily="49" charset="0"/>
                <a:cs typeface="Courier New" pitchFamily="49" charset="0"/>
              </a:rPr>
            </a:br>
            <a:r>
              <a:rPr lang="en-US" sz="1600">
                <a:latin typeface="Courier New" pitchFamily="49" charset="0"/>
                <a:cs typeface="Courier New" pitchFamily="49" charset="0"/>
              </a:rPr>
              <a:t>    </a:t>
            </a:r>
            <a:r>
              <a:rPr lang="en-US" sz="1600" b="1">
                <a:latin typeface="Courier New" pitchFamily="49" charset="0"/>
                <a:cs typeface="Courier New" pitchFamily="49" charset="0"/>
              </a:rPr>
              <a:t>def </a:t>
            </a:r>
            <a:r>
              <a:rPr lang="en-US" sz="1600">
                <a:latin typeface="Courier New" pitchFamily="49" charset="0"/>
                <a:cs typeface="Courier New" pitchFamily="49" charset="0"/>
              </a:rPr>
              <a:t>__str__(self):</a:t>
            </a:r>
            <a:br>
              <a:rPr lang="en-US" sz="1600">
                <a:latin typeface="Courier New" pitchFamily="49" charset="0"/>
                <a:cs typeface="Courier New" pitchFamily="49" charset="0"/>
              </a:rPr>
            </a:br>
            <a:r>
              <a:rPr lang="en-US" sz="1600">
                <a:latin typeface="Courier New" pitchFamily="49" charset="0"/>
                <a:cs typeface="Courier New" pitchFamily="49" charset="0"/>
              </a:rPr>
              <a:t>        </a:t>
            </a:r>
            <a:r>
              <a:rPr lang="en-US" sz="1600" b="1">
                <a:latin typeface="Courier New" pitchFamily="49" charset="0"/>
                <a:cs typeface="Courier New" pitchFamily="49" charset="0"/>
              </a:rPr>
              <a:t>return</a:t>
            </a:r>
            <a:r>
              <a:rPr lang="en-US" sz="1600">
                <a:latin typeface="Courier New" pitchFamily="49" charset="0"/>
                <a:cs typeface="Courier New" pitchFamily="49" charset="0"/>
              </a:rPr>
              <a:t>(</a:t>
            </a:r>
            <a:r>
              <a:rPr lang="en-US" sz="1600" b="1">
                <a:latin typeface="Courier New" pitchFamily="49" charset="0"/>
                <a:cs typeface="Courier New" pitchFamily="49" charset="0"/>
              </a:rPr>
              <a:t>"{},{}"</a:t>
            </a:r>
            <a:r>
              <a:rPr lang="en-US" sz="1600">
                <a:latin typeface="Courier New" pitchFamily="49" charset="0"/>
                <a:cs typeface="Courier New" pitchFamily="49" charset="0"/>
              </a:rPr>
              <a:t>.format(self.firstname,self.lastname))</a:t>
            </a:r>
            <a:br>
              <a:rPr lang="en-US" sz="1600">
                <a:latin typeface="Courier New" pitchFamily="49" charset="0"/>
                <a:cs typeface="Courier New" pitchFamily="49" charset="0"/>
              </a:rPr>
            </a:br>
            <a:r>
              <a:rPr lang="en-US" sz="1600">
                <a:latin typeface="Courier New" pitchFamily="49" charset="0"/>
                <a:cs typeface="Courier New" pitchFamily="49" charset="0"/>
              </a:rPr>
              <a:t>    </a:t>
            </a:r>
            <a:r>
              <a:rPr lang="en-US" sz="1600" b="1">
                <a:latin typeface="Courier New" pitchFamily="49" charset="0"/>
                <a:cs typeface="Courier New" pitchFamily="49" charset="0"/>
              </a:rPr>
              <a:t>def </a:t>
            </a:r>
            <a:r>
              <a:rPr lang="en-US" sz="1600">
                <a:latin typeface="Courier New" pitchFamily="49" charset="0"/>
                <a:cs typeface="Courier New" pitchFamily="49" charset="0"/>
              </a:rPr>
              <a:t>__add__(self, other):</a:t>
            </a:r>
            <a:br>
              <a:rPr lang="en-US" sz="1600">
                <a:latin typeface="Courier New" pitchFamily="49" charset="0"/>
                <a:cs typeface="Courier New" pitchFamily="49" charset="0"/>
              </a:rPr>
            </a:br>
            <a:r>
              <a:rPr lang="en-US" sz="1600">
                <a:latin typeface="Courier New" pitchFamily="49" charset="0"/>
                <a:cs typeface="Courier New" pitchFamily="49" charset="0"/>
              </a:rPr>
              <a:t>        self.firstname = self.firstname + other.firstname</a:t>
            </a:r>
            <a:br>
              <a:rPr lang="en-US" sz="1600">
                <a:latin typeface="Courier New" pitchFamily="49" charset="0"/>
                <a:cs typeface="Courier New" pitchFamily="49" charset="0"/>
              </a:rPr>
            </a:br>
            <a:r>
              <a:rPr lang="en-US" sz="1600">
                <a:latin typeface="Courier New" pitchFamily="49" charset="0"/>
                <a:cs typeface="Courier New" pitchFamily="49" charset="0"/>
              </a:rPr>
              <a:t>        self.lastname = self.lastname + other.lastname</a:t>
            </a:r>
            <a:br>
              <a:rPr lang="en-US" sz="1600">
                <a:latin typeface="Courier New" pitchFamily="49" charset="0"/>
                <a:cs typeface="Courier New" pitchFamily="49" charset="0"/>
              </a:rPr>
            </a:br>
            <a:r>
              <a:rPr lang="en-US" sz="1600">
                <a:latin typeface="Courier New" pitchFamily="49" charset="0"/>
                <a:cs typeface="Courier New" pitchFamily="49" charset="0"/>
              </a:rPr>
              <a:t>        </a:t>
            </a:r>
            <a:r>
              <a:rPr lang="en-US" sz="1600" b="1">
                <a:latin typeface="Courier New" pitchFamily="49" charset="0"/>
                <a:cs typeface="Courier New" pitchFamily="49" charset="0"/>
              </a:rPr>
              <a:t>return</a:t>
            </a:r>
            <a:r>
              <a:rPr lang="en-US" sz="1600">
                <a:latin typeface="Courier New" pitchFamily="49" charset="0"/>
                <a:cs typeface="Courier New" pitchFamily="49" charset="0"/>
              </a:rPr>
              <a:t>(name(self.firstname,self.lastname))</a:t>
            </a:r>
            <a:br>
              <a:rPr lang="en-US" sz="1600">
                <a:latin typeface="Courier New" pitchFamily="49" charset="0"/>
                <a:cs typeface="Courier New" pitchFamily="49" charset="0"/>
              </a:rPr>
            </a:br>
            <a:r>
              <a:rPr lang="en-US" sz="1600">
                <a:latin typeface="Courier New" pitchFamily="49" charset="0"/>
                <a:cs typeface="Courier New" pitchFamily="49" charset="0"/>
              </a:rPr>
              <a:t>n1 = name(</a:t>
            </a:r>
            <a:r>
              <a:rPr lang="en-US" sz="1600" b="1">
                <a:latin typeface="Courier New" pitchFamily="49" charset="0"/>
                <a:cs typeface="Courier New" pitchFamily="49" charset="0"/>
              </a:rPr>
              <a:t>"veera"</a:t>
            </a:r>
            <a:r>
              <a:rPr lang="en-US" sz="1600">
                <a:latin typeface="Courier New" pitchFamily="49" charset="0"/>
                <a:cs typeface="Courier New" pitchFamily="49" charset="0"/>
              </a:rPr>
              <a:t>,</a:t>
            </a:r>
            <a:r>
              <a:rPr lang="en-US" sz="1600" b="1">
                <a:latin typeface="Courier New" pitchFamily="49" charset="0"/>
                <a:cs typeface="Courier New" pitchFamily="49" charset="0"/>
              </a:rPr>
              <a:t>"raghava"</a:t>
            </a:r>
            <a:r>
              <a:rPr lang="en-US" sz="1600">
                <a:latin typeface="Courier New" pitchFamily="49" charset="0"/>
                <a:cs typeface="Courier New" pitchFamily="49" charset="0"/>
              </a:rPr>
              <a:t>)</a:t>
            </a:r>
            <a:br>
              <a:rPr lang="en-US" sz="1600">
                <a:latin typeface="Courier New" pitchFamily="49" charset="0"/>
                <a:cs typeface="Courier New" pitchFamily="49" charset="0"/>
              </a:rPr>
            </a:br>
            <a:r>
              <a:rPr lang="en-US" sz="1600">
                <a:latin typeface="Courier New" pitchFamily="49" charset="0"/>
                <a:cs typeface="Courier New" pitchFamily="49" charset="0"/>
              </a:rPr>
              <a:t>n2 = name(</a:t>
            </a:r>
            <a:r>
              <a:rPr lang="en-US" sz="1600" b="1">
                <a:latin typeface="Courier New" pitchFamily="49" charset="0"/>
                <a:cs typeface="Courier New" pitchFamily="49" charset="0"/>
              </a:rPr>
              <a:t>"sriram"</a:t>
            </a:r>
            <a:r>
              <a:rPr lang="en-US" sz="1600">
                <a:latin typeface="Courier New" pitchFamily="49" charset="0"/>
                <a:cs typeface="Courier New" pitchFamily="49" charset="0"/>
              </a:rPr>
              <a:t>,</a:t>
            </a:r>
            <a:r>
              <a:rPr lang="en-US" sz="1600" b="1">
                <a:latin typeface="Courier New" pitchFamily="49" charset="0"/>
                <a:cs typeface="Courier New" pitchFamily="49" charset="0"/>
              </a:rPr>
              <a:t>"siva"</a:t>
            </a:r>
            <a:r>
              <a:rPr lang="en-US" sz="1600">
                <a:latin typeface="Courier New" pitchFamily="49" charset="0"/>
                <a:cs typeface="Courier New" pitchFamily="49" charset="0"/>
              </a:rPr>
              <a:t>)</a:t>
            </a:r>
            <a:br>
              <a:rPr lang="en-US" sz="1600">
                <a:latin typeface="Courier New" pitchFamily="49" charset="0"/>
                <a:cs typeface="Courier New" pitchFamily="49" charset="0"/>
              </a:rPr>
            </a:br>
            <a:r>
              <a:rPr lang="en-US" sz="1600">
                <a:latin typeface="Courier New" pitchFamily="49" charset="0"/>
                <a:cs typeface="Courier New" pitchFamily="49" charset="0"/>
              </a:rPr>
              <a:t>print(n1+n2) #veerasriram raghavasiva</a:t>
            </a:r>
            <a:endParaRPr lang="en-US"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pic>
        <p:nvPicPr>
          <p:cNvPr id="3" name="Picture 2" descr="74396755-stock-vector-indian-womans-hand-greeting-posture-of-namaste-vector-illustration.jpg"/>
          <p:cNvPicPr>
            <a:picLocks noChangeAspect="1"/>
          </p:cNvPicPr>
          <p:nvPr/>
        </p:nvPicPr>
        <p:blipFill>
          <a:blip r:embed="rId3" cstate="print"/>
          <a:stretch>
            <a:fillRect/>
          </a:stretch>
        </p:blipFill>
        <p:spPr>
          <a:xfrm>
            <a:off x="2743200" y="1600200"/>
            <a:ext cx="3657600" cy="3124200"/>
          </a:xfrm>
          <a:prstGeom prst="rect">
            <a:avLst/>
          </a:prstGeom>
        </p:spPr>
      </p:pic>
      <p:sp>
        <p:nvSpPr>
          <p:cNvPr id="4" name="TextBox 3"/>
          <p:cNvSpPr txBox="1"/>
          <p:nvPr/>
        </p:nvSpPr>
        <p:spPr>
          <a:xfrm>
            <a:off x="1981200" y="48768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p>
        </p:txBody>
      </p:sp>
      <p:sp>
        <p:nvSpPr>
          <p:cNvPr id="5" name="Rectangle 4"/>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228600" y="914400"/>
            <a:ext cx="39624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Method Overloading in OOP :</a:t>
            </a:r>
          </a:p>
        </p:txBody>
      </p:sp>
      <p:sp>
        <p:nvSpPr>
          <p:cNvPr id="5" name="Rectangle 4"/>
          <p:cNvSpPr/>
          <p:nvPr/>
        </p:nvSpPr>
        <p:spPr>
          <a:xfrm>
            <a:off x="685800" y="1524000"/>
            <a:ext cx="7924800" cy="1477328"/>
          </a:xfrm>
          <a:prstGeom prst="rect">
            <a:avLst/>
          </a:prstGeom>
        </p:spPr>
        <p:txBody>
          <a:bodyPr wrap="square">
            <a:spAutoFit/>
          </a:bodyPr>
          <a:lstStyle/>
          <a:p>
            <a:r>
              <a:rPr lang="en-US">
                <a:latin typeface="Arial" pitchFamily="34" charset="0"/>
                <a:cs typeface="Arial" pitchFamily="34" charset="0"/>
              </a:rPr>
              <a:t>	Method Overloading occurs when two or more methods in a class have same method name but different </a:t>
            </a:r>
            <a:r>
              <a:rPr lang="en-US" b="1">
                <a:latin typeface="Arial" pitchFamily="34" charset="0"/>
                <a:cs typeface="Arial" pitchFamily="34" charset="0"/>
              </a:rPr>
              <a:t>parameters</a:t>
            </a:r>
            <a:r>
              <a:rPr lang="en-US">
                <a:latin typeface="Arial" pitchFamily="34" charset="0"/>
                <a:cs typeface="Arial" pitchFamily="34" charset="0"/>
              </a:rPr>
              <a:t>.</a:t>
            </a:r>
          </a:p>
          <a:p>
            <a:endParaRPr lang="en-US">
              <a:latin typeface="Arial" pitchFamily="34" charset="0"/>
              <a:cs typeface="Arial" pitchFamily="34" charset="0"/>
            </a:endParaRPr>
          </a:p>
          <a:p>
            <a:r>
              <a:rPr lang="en-US">
                <a:latin typeface="Arial" pitchFamily="34" charset="0"/>
                <a:cs typeface="Arial" pitchFamily="34" charset="0"/>
              </a:rPr>
              <a:t>	Python did not support Method Overloading directly but python do it indirectly by using default arguments.</a:t>
            </a:r>
          </a:p>
        </p:txBody>
      </p:sp>
      <p:sp>
        <p:nvSpPr>
          <p:cNvPr id="6" name="TextBox 5"/>
          <p:cNvSpPr txBox="1"/>
          <p:nvPr/>
        </p:nvSpPr>
        <p:spPr>
          <a:xfrm>
            <a:off x="457200" y="3124200"/>
            <a:ext cx="4038600" cy="2585323"/>
          </a:xfrm>
          <a:prstGeom prst="rect">
            <a:avLst/>
          </a:prstGeom>
          <a:noFill/>
          <a:ln>
            <a:solidFill>
              <a:schemeClr val="bg1"/>
            </a:solidFill>
          </a:ln>
        </p:spPr>
        <p:txBody>
          <a:bodyPr wrap="square" rtlCol="0">
            <a:spAutoFit/>
          </a:bodyPr>
          <a:lstStyle/>
          <a:p>
            <a:r>
              <a:rPr lang="en-US"/>
              <a:t>Ex:</a:t>
            </a:r>
          </a:p>
          <a:p>
            <a:endParaRPr lang="en-US"/>
          </a:p>
          <a:p>
            <a:r>
              <a:rPr lang="en-US"/>
              <a:t>class cat:</a:t>
            </a:r>
          </a:p>
          <a:p>
            <a:r>
              <a:rPr lang="en-US"/>
              <a:t>       def sound (self,s=None)</a:t>
            </a:r>
          </a:p>
          <a:p>
            <a:r>
              <a:rPr lang="en-US"/>
              <a:t>	if (s == None):</a:t>
            </a:r>
          </a:p>
          <a:p>
            <a:r>
              <a:rPr lang="en-US"/>
              <a:t>	       return(“no sound”)</a:t>
            </a:r>
          </a:p>
          <a:p>
            <a:r>
              <a:rPr lang="en-US"/>
              <a:t>	else:</a:t>
            </a:r>
          </a:p>
          <a:p>
            <a:r>
              <a:rPr lang="en-US"/>
              <a:t>	        return(s*”meow”)</a:t>
            </a:r>
          </a:p>
          <a:p>
            <a:r>
              <a:rPr lang="en-US"/>
              <a:t>	</a:t>
            </a:r>
          </a:p>
        </p:txBody>
      </p:sp>
      <p:pic>
        <p:nvPicPr>
          <p:cNvPr id="56322" name="Picture 2" descr="Image result for what is method overloading and method overriding"/>
          <p:cNvPicPr>
            <a:picLocks noChangeAspect="1" noChangeArrowheads="1"/>
          </p:cNvPicPr>
          <p:nvPr/>
        </p:nvPicPr>
        <p:blipFill>
          <a:blip r:embed="rId3" cstate="print"/>
          <a:srcRect/>
          <a:stretch>
            <a:fillRect/>
          </a:stretch>
        </p:blipFill>
        <p:spPr bwMode="auto">
          <a:xfrm>
            <a:off x="4876800" y="3097702"/>
            <a:ext cx="4029075" cy="2628037"/>
          </a:xfrm>
          <a:prstGeom prst="rect">
            <a:avLst/>
          </a:prstGeom>
          <a:noFill/>
        </p:spPr>
      </p:pic>
      <p:sp>
        <p:nvSpPr>
          <p:cNvPr id="8" name="TextBox 7"/>
          <p:cNvSpPr txBox="1"/>
          <p:nvPr/>
        </p:nvSpPr>
        <p:spPr>
          <a:xfrm>
            <a:off x="1524000" y="5791200"/>
            <a:ext cx="1277914" cy="369332"/>
          </a:xfrm>
          <a:prstGeom prst="rect">
            <a:avLst/>
          </a:prstGeom>
          <a:noFill/>
        </p:spPr>
        <p:txBody>
          <a:bodyPr wrap="none" rtlCol="0">
            <a:spAutoFit/>
          </a:bodyPr>
          <a:lstStyle/>
          <a:p>
            <a:r>
              <a:rPr lang="en-US" b="1">
                <a:solidFill>
                  <a:srgbClr val="FFC000"/>
                </a:solidFill>
              </a:rPr>
              <a:t>In Python</a:t>
            </a:r>
          </a:p>
        </p:txBody>
      </p:sp>
      <p:sp>
        <p:nvSpPr>
          <p:cNvPr id="9" name="TextBox 8"/>
          <p:cNvSpPr txBox="1"/>
          <p:nvPr/>
        </p:nvSpPr>
        <p:spPr>
          <a:xfrm>
            <a:off x="6172200" y="5867400"/>
            <a:ext cx="964816" cy="369332"/>
          </a:xfrm>
          <a:prstGeom prst="rect">
            <a:avLst/>
          </a:prstGeom>
          <a:noFill/>
        </p:spPr>
        <p:txBody>
          <a:bodyPr wrap="none" rtlCol="0">
            <a:spAutoFit/>
          </a:bodyPr>
          <a:lstStyle/>
          <a:p>
            <a:r>
              <a:rPr lang="en-US" b="1">
                <a:solidFill>
                  <a:srgbClr val="FFC000"/>
                </a:solidFill>
              </a:rPr>
              <a:t>In Java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4" name="TextBox 3"/>
          <p:cNvSpPr txBox="1"/>
          <p:nvPr/>
        </p:nvSpPr>
        <p:spPr>
          <a:xfrm>
            <a:off x="914400" y="1905000"/>
            <a:ext cx="7239000" cy="3785652"/>
          </a:xfrm>
          <a:prstGeom prst="rect">
            <a:avLst/>
          </a:prstGeom>
          <a:noFill/>
        </p:spPr>
        <p:txBody>
          <a:bodyPr wrap="square" rtlCol="0">
            <a:spAutoFit/>
          </a:bodyPr>
          <a:lstStyle/>
          <a:p>
            <a:pPr algn="ctr"/>
            <a:r>
              <a:rPr lang="en-US" sz="6000" b="1">
                <a:solidFill>
                  <a:srgbClr val="FFCC00"/>
                </a:solidFill>
                <a:latin typeface="Arial" pitchFamily="34" charset="0"/>
                <a:cs typeface="Arial" pitchFamily="34" charset="0"/>
              </a:rPr>
              <a:t>Welcome </a:t>
            </a:r>
          </a:p>
          <a:p>
            <a:pPr algn="ctr"/>
            <a:r>
              <a:rPr lang="en-US" sz="6000" b="1">
                <a:solidFill>
                  <a:srgbClr val="FFCC00"/>
                </a:solidFill>
                <a:latin typeface="Arial" pitchFamily="34" charset="0"/>
                <a:cs typeface="Arial" pitchFamily="34" charset="0"/>
              </a:rPr>
              <a:t>to </a:t>
            </a:r>
          </a:p>
          <a:p>
            <a:pPr algn="ctr"/>
            <a:r>
              <a:rPr lang="en-US" sz="6000" b="1">
                <a:solidFill>
                  <a:srgbClr val="FFCC00"/>
                </a:solidFill>
                <a:latin typeface="Arial" pitchFamily="34" charset="0"/>
                <a:cs typeface="Arial" pitchFamily="34" charset="0"/>
              </a:rPr>
              <a:t>Python Advanced Tutorials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pic>
        <p:nvPicPr>
          <p:cNvPr id="3" name="Picture 2" descr="74396755-stock-vector-indian-womans-hand-greeting-posture-of-namaste-vector-illustration.jpg"/>
          <p:cNvPicPr>
            <a:picLocks noChangeAspect="1"/>
          </p:cNvPicPr>
          <p:nvPr/>
        </p:nvPicPr>
        <p:blipFill>
          <a:blip r:embed="rId3" cstate="print"/>
          <a:stretch>
            <a:fillRect/>
          </a:stretch>
        </p:blipFill>
        <p:spPr>
          <a:xfrm>
            <a:off x="2743200" y="1600200"/>
            <a:ext cx="3657600" cy="3124200"/>
          </a:xfrm>
          <a:prstGeom prst="rect">
            <a:avLst/>
          </a:prstGeom>
        </p:spPr>
      </p:pic>
      <p:sp>
        <p:nvSpPr>
          <p:cNvPr id="4" name="TextBox 3"/>
          <p:cNvSpPr txBox="1"/>
          <p:nvPr/>
        </p:nvSpPr>
        <p:spPr>
          <a:xfrm>
            <a:off x="1981200" y="48768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p>
        </p:txBody>
      </p:sp>
      <p:sp>
        <p:nvSpPr>
          <p:cNvPr id="5" name="Rectangle 4"/>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228600" y="914400"/>
            <a:ext cx="39624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Method Overridding in OOP :</a:t>
            </a:r>
          </a:p>
        </p:txBody>
      </p:sp>
      <p:sp>
        <p:nvSpPr>
          <p:cNvPr id="5" name="Rectangle 4"/>
          <p:cNvSpPr/>
          <p:nvPr/>
        </p:nvSpPr>
        <p:spPr>
          <a:xfrm>
            <a:off x="533400" y="1524000"/>
            <a:ext cx="8229600" cy="923330"/>
          </a:xfrm>
          <a:prstGeom prst="rect">
            <a:avLst/>
          </a:prstGeom>
        </p:spPr>
        <p:txBody>
          <a:bodyPr wrap="square">
            <a:spAutoFit/>
          </a:bodyPr>
          <a:lstStyle/>
          <a:p>
            <a:r>
              <a:rPr lang="en-US">
                <a:latin typeface="Arial" pitchFamily="34" charset="0"/>
                <a:cs typeface="Arial" pitchFamily="34" charset="0"/>
              </a:rPr>
              <a:t>	Method Overriding occurs when there are two methods with the same method name and </a:t>
            </a:r>
            <a:r>
              <a:rPr lang="en-US" b="1">
                <a:latin typeface="Arial" pitchFamily="34" charset="0"/>
                <a:cs typeface="Arial" pitchFamily="34" charset="0"/>
              </a:rPr>
              <a:t>parameters,</a:t>
            </a:r>
            <a:r>
              <a:rPr lang="en-US">
                <a:latin typeface="Arial" pitchFamily="34" charset="0"/>
                <a:cs typeface="Arial" pitchFamily="34" charset="0"/>
              </a:rPr>
              <a:t> One of the methods is in the parent class and the other is in the child class.</a:t>
            </a:r>
          </a:p>
        </p:txBody>
      </p:sp>
      <p:sp>
        <p:nvSpPr>
          <p:cNvPr id="7" name="Rectangle 6"/>
          <p:cNvSpPr/>
          <p:nvPr/>
        </p:nvSpPr>
        <p:spPr>
          <a:xfrm>
            <a:off x="685800" y="2590800"/>
            <a:ext cx="6172200" cy="3416320"/>
          </a:xfrm>
          <a:prstGeom prst="rect">
            <a:avLst/>
          </a:prstGeom>
          <a:ln>
            <a:solidFill>
              <a:schemeClr val="bg1"/>
            </a:solidFill>
          </a:ln>
        </p:spPr>
        <p:txBody>
          <a:bodyPr wrap="square">
            <a:spAutoFit/>
          </a:bodyPr>
          <a:lstStyle/>
          <a:p>
            <a:pPr lvl="0" fontAlgn="base">
              <a:spcBef>
                <a:spcPct val="0"/>
              </a:spcBef>
              <a:spcAft>
                <a:spcPct val="0"/>
              </a:spcAft>
            </a:pPr>
            <a:r>
              <a:rPr lang="en-US" b="1">
                <a:latin typeface="Courier New" pitchFamily="49" charset="0"/>
                <a:cs typeface="Courier New" pitchFamily="49" charset="0"/>
              </a:rPr>
              <a:t>Ex:</a:t>
            </a:r>
          </a:p>
          <a:p>
            <a:pPr lvl="0" fontAlgn="base">
              <a:spcBef>
                <a:spcPct val="0"/>
              </a:spcBef>
              <a:spcAft>
                <a:spcPct val="0"/>
              </a:spcAft>
            </a:pPr>
            <a:endParaRPr lang="en-US" b="1">
              <a:latin typeface="Courier New" pitchFamily="49" charset="0"/>
              <a:cs typeface="Courier New" pitchFamily="49" charset="0"/>
            </a:endParaRPr>
          </a:p>
          <a:p>
            <a:pPr lvl="0" fontAlgn="base">
              <a:spcBef>
                <a:spcPct val="0"/>
              </a:spcBef>
              <a:spcAft>
                <a:spcPct val="0"/>
              </a:spcAft>
            </a:pPr>
            <a:r>
              <a:rPr lang="en-US" b="1">
                <a:latin typeface="Courier New" pitchFamily="49" charset="0"/>
                <a:cs typeface="Courier New" pitchFamily="49" charset="0"/>
              </a:rPr>
              <a:t>class </a:t>
            </a:r>
            <a:r>
              <a:rPr lang="en-US">
                <a:latin typeface="Courier New" pitchFamily="49" charset="0"/>
                <a:cs typeface="Courier New" pitchFamily="49" charset="0"/>
              </a:rPr>
              <a:t>a:</a:t>
            </a:r>
            <a:br>
              <a:rPr lang="en-US">
                <a:latin typeface="Courier New" pitchFamily="49" charset="0"/>
                <a:cs typeface="Courier New" pitchFamily="49" charset="0"/>
              </a:rPr>
            </a:br>
            <a:r>
              <a:rPr lang="en-US">
                <a:latin typeface="Courier New" pitchFamily="49" charset="0"/>
                <a:cs typeface="Courier New" pitchFamily="49" charset="0"/>
              </a:rPr>
              <a:t>    </a:t>
            </a:r>
            <a:r>
              <a:rPr lang="en-US" b="1">
                <a:latin typeface="Courier New" pitchFamily="49" charset="0"/>
                <a:cs typeface="Courier New" pitchFamily="49" charset="0"/>
              </a:rPr>
              <a:t>def </a:t>
            </a:r>
            <a:r>
              <a:rPr lang="en-US">
                <a:latin typeface="Courier New" pitchFamily="49" charset="0"/>
                <a:cs typeface="Courier New" pitchFamily="49" charset="0"/>
              </a:rPr>
              <a:t>mobile(self):</a:t>
            </a:r>
            <a:br>
              <a:rPr lang="en-US">
                <a:latin typeface="Courier New" pitchFamily="49" charset="0"/>
                <a:cs typeface="Courier New" pitchFamily="49" charset="0"/>
              </a:rPr>
            </a:br>
            <a:r>
              <a:rPr lang="en-US">
                <a:latin typeface="Courier New" pitchFamily="49" charset="0"/>
                <a:cs typeface="Courier New" pitchFamily="49" charset="0"/>
              </a:rPr>
              <a:t>        </a:t>
            </a:r>
            <a:r>
              <a:rPr lang="en-US" b="1">
                <a:latin typeface="Courier New" pitchFamily="49" charset="0"/>
                <a:cs typeface="Courier New" pitchFamily="49" charset="0"/>
              </a:rPr>
              <a:t>return</a:t>
            </a:r>
            <a:r>
              <a:rPr lang="en-US">
                <a:latin typeface="Courier New" pitchFamily="49" charset="0"/>
                <a:cs typeface="Courier New" pitchFamily="49" charset="0"/>
              </a:rPr>
              <a:t>(</a:t>
            </a:r>
            <a:r>
              <a:rPr lang="en-US" b="1">
                <a:latin typeface="Courier New" pitchFamily="49" charset="0"/>
                <a:cs typeface="Courier New" pitchFamily="49" charset="0"/>
              </a:rPr>
              <a:t>"i have samsung mobile"</a:t>
            </a:r>
            <a:r>
              <a:rPr lang="en-US">
                <a:latin typeface="Courier New" pitchFamily="49" charset="0"/>
                <a:cs typeface="Courier New" pitchFamily="49" charset="0"/>
              </a:rPr>
              <a:t>)</a:t>
            </a:r>
            <a:br>
              <a:rPr lang="en-US">
                <a:latin typeface="Courier New" pitchFamily="49" charset="0"/>
                <a:cs typeface="Courier New" pitchFamily="49" charset="0"/>
              </a:rPr>
            </a:br>
            <a:r>
              <a:rPr lang="en-US" b="1">
                <a:latin typeface="Courier New" pitchFamily="49" charset="0"/>
                <a:cs typeface="Courier New" pitchFamily="49" charset="0"/>
              </a:rPr>
              <a:t>class </a:t>
            </a:r>
            <a:r>
              <a:rPr lang="en-US">
                <a:latin typeface="Courier New" pitchFamily="49" charset="0"/>
                <a:cs typeface="Courier New" pitchFamily="49" charset="0"/>
              </a:rPr>
              <a:t>b(a):</a:t>
            </a:r>
            <a:br>
              <a:rPr lang="en-US" b="1">
                <a:latin typeface="Courier New" pitchFamily="49" charset="0"/>
                <a:cs typeface="Courier New" pitchFamily="49" charset="0"/>
              </a:rPr>
            </a:br>
            <a:r>
              <a:rPr lang="en-US" b="1">
                <a:latin typeface="Courier New" pitchFamily="49" charset="0"/>
                <a:cs typeface="Courier New" pitchFamily="49" charset="0"/>
              </a:rPr>
              <a:t>    def </a:t>
            </a:r>
            <a:r>
              <a:rPr lang="en-US">
                <a:latin typeface="Courier New" pitchFamily="49" charset="0"/>
                <a:cs typeface="Courier New" pitchFamily="49" charset="0"/>
              </a:rPr>
              <a:t>mobile(self):</a:t>
            </a:r>
            <a:br>
              <a:rPr lang="en-US">
                <a:latin typeface="Courier New" pitchFamily="49" charset="0"/>
                <a:cs typeface="Courier New" pitchFamily="49" charset="0"/>
              </a:rPr>
            </a:br>
            <a:r>
              <a:rPr lang="en-US">
                <a:latin typeface="Courier New" pitchFamily="49" charset="0"/>
                <a:cs typeface="Courier New" pitchFamily="49" charset="0"/>
              </a:rPr>
              <a:t>        </a:t>
            </a:r>
            <a:r>
              <a:rPr lang="en-US" b="1">
                <a:latin typeface="Courier New" pitchFamily="49" charset="0"/>
                <a:cs typeface="Courier New" pitchFamily="49" charset="0"/>
              </a:rPr>
              <a:t>return</a:t>
            </a:r>
            <a:r>
              <a:rPr lang="en-US">
                <a:latin typeface="Courier New" pitchFamily="49" charset="0"/>
                <a:cs typeface="Courier New" pitchFamily="49" charset="0"/>
              </a:rPr>
              <a:t>(</a:t>
            </a:r>
            <a:r>
              <a:rPr lang="en-US" b="1">
                <a:latin typeface="Courier New" pitchFamily="49" charset="0"/>
                <a:cs typeface="Courier New" pitchFamily="49" charset="0"/>
              </a:rPr>
              <a:t>"i have iphone"</a:t>
            </a:r>
            <a:r>
              <a:rPr lang="en-US">
                <a:latin typeface="Courier New" pitchFamily="49" charset="0"/>
                <a:cs typeface="Courier New" pitchFamily="49" charset="0"/>
              </a:rPr>
              <a:t>)</a:t>
            </a:r>
            <a:br>
              <a:rPr lang="en-US">
                <a:latin typeface="Courier New" pitchFamily="49" charset="0"/>
                <a:cs typeface="Courier New" pitchFamily="49" charset="0"/>
              </a:rPr>
            </a:br>
            <a:r>
              <a:rPr lang="en-US">
                <a:latin typeface="Courier New" pitchFamily="49" charset="0"/>
                <a:cs typeface="Courier New" pitchFamily="49" charset="0"/>
              </a:rPr>
              <a:t>x = a()</a:t>
            </a:r>
            <a:br>
              <a:rPr lang="en-US">
                <a:latin typeface="Courier New" pitchFamily="49" charset="0"/>
                <a:cs typeface="Courier New" pitchFamily="49" charset="0"/>
              </a:rPr>
            </a:br>
            <a:r>
              <a:rPr lang="en-US">
                <a:latin typeface="Courier New" pitchFamily="49" charset="0"/>
                <a:cs typeface="Courier New" pitchFamily="49" charset="0"/>
              </a:rPr>
              <a:t>y = b()</a:t>
            </a:r>
            <a:br>
              <a:rPr lang="en-US">
                <a:latin typeface="Courier New" pitchFamily="49" charset="0"/>
                <a:cs typeface="Courier New" pitchFamily="49" charset="0"/>
              </a:rPr>
            </a:br>
            <a:r>
              <a:rPr lang="en-US">
                <a:latin typeface="Courier New" pitchFamily="49" charset="0"/>
                <a:cs typeface="Courier New" pitchFamily="49" charset="0"/>
              </a:rPr>
              <a:t>print(x.mobile())</a:t>
            </a:r>
            <a:br>
              <a:rPr lang="en-US">
                <a:latin typeface="Courier New" pitchFamily="49" charset="0"/>
                <a:cs typeface="Courier New" pitchFamily="49" charset="0"/>
              </a:rPr>
            </a:br>
            <a:r>
              <a:rPr lang="en-US">
                <a:latin typeface="Courier New" pitchFamily="49" charset="0"/>
                <a:cs typeface="Courier New" pitchFamily="49" charset="0"/>
              </a:rPr>
              <a:t>print(y.mobile())</a:t>
            </a:r>
            <a:endParaRPr lang="en-US">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pic>
        <p:nvPicPr>
          <p:cNvPr id="3" name="Picture 2" descr="74396755-stock-vector-indian-womans-hand-greeting-posture-of-namaste-vector-illustration.jpg"/>
          <p:cNvPicPr>
            <a:picLocks noChangeAspect="1"/>
          </p:cNvPicPr>
          <p:nvPr/>
        </p:nvPicPr>
        <p:blipFill>
          <a:blip r:embed="rId3" cstate="print"/>
          <a:stretch>
            <a:fillRect/>
          </a:stretch>
        </p:blipFill>
        <p:spPr>
          <a:xfrm>
            <a:off x="2743200" y="1600200"/>
            <a:ext cx="3657600" cy="3124200"/>
          </a:xfrm>
          <a:prstGeom prst="rect">
            <a:avLst/>
          </a:prstGeom>
        </p:spPr>
      </p:pic>
      <p:sp>
        <p:nvSpPr>
          <p:cNvPr id="4" name="TextBox 3"/>
          <p:cNvSpPr txBox="1"/>
          <p:nvPr/>
        </p:nvSpPr>
        <p:spPr>
          <a:xfrm>
            <a:off x="1981200" y="48768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p>
        </p:txBody>
      </p:sp>
      <p:sp>
        <p:nvSpPr>
          <p:cNvPr id="5" name="Rectangle 4"/>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228600" y="838200"/>
            <a:ext cx="39624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Encapsulation in OOP :</a:t>
            </a:r>
          </a:p>
        </p:txBody>
      </p:sp>
      <p:sp>
        <p:nvSpPr>
          <p:cNvPr id="5" name="TextBox 4"/>
          <p:cNvSpPr txBox="1"/>
          <p:nvPr/>
        </p:nvSpPr>
        <p:spPr>
          <a:xfrm>
            <a:off x="304800" y="1447800"/>
            <a:ext cx="9140964" cy="923330"/>
          </a:xfrm>
          <a:prstGeom prst="rect">
            <a:avLst/>
          </a:prstGeom>
          <a:noFill/>
        </p:spPr>
        <p:txBody>
          <a:bodyPr wrap="none" rtlCol="0">
            <a:spAutoFit/>
          </a:bodyPr>
          <a:lstStyle/>
          <a:p>
            <a:r>
              <a:rPr lang="en-US">
                <a:latin typeface="Arial" pitchFamily="34" charset="0"/>
                <a:cs typeface="Arial" pitchFamily="34" charset="0"/>
              </a:rPr>
              <a:t>	Encapsulation is the process of protecting class attribues and methods from </a:t>
            </a:r>
          </a:p>
          <a:p>
            <a:r>
              <a:rPr lang="en-US">
                <a:latin typeface="Arial" pitchFamily="34" charset="0"/>
                <a:cs typeface="Arial" pitchFamily="34" charset="0"/>
              </a:rPr>
              <a:t>accidental modification and it does not allow to access the protected attributes </a:t>
            </a:r>
          </a:p>
          <a:p>
            <a:r>
              <a:rPr lang="en-US">
                <a:latin typeface="Arial" pitchFamily="34" charset="0"/>
                <a:cs typeface="Arial" pitchFamily="34" charset="0"/>
              </a:rPr>
              <a:t>or methods to outside.</a:t>
            </a:r>
          </a:p>
        </p:txBody>
      </p:sp>
      <p:sp>
        <p:nvSpPr>
          <p:cNvPr id="6" name="TextBox 5"/>
          <p:cNvSpPr txBox="1"/>
          <p:nvPr/>
        </p:nvSpPr>
        <p:spPr>
          <a:xfrm>
            <a:off x="457200" y="2514600"/>
            <a:ext cx="6629400" cy="3693319"/>
          </a:xfrm>
          <a:prstGeom prst="rect">
            <a:avLst/>
          </a:prstGeom>
          <a:noFill/>
        </p:spPr>
        <p:txBody>
          <a:bodyPr wrap="square" rtlCol="0">
            <a:spAutoFit/>
          </a:bodyPr>
          <a:lstStyle/>
          <a:p>
            <a:r>
              <a:rPr lang="en-US" b="1">
                <a:solidFill>
                  <a:srgbClr val="92D050"/>
                </a:solidFill>
              </a:rPr>
              <a:t>Ex: Attribute Encapsulation</a:t>
            </a:r>
          </a:p>
          <a:p>
            <a:endParaRPr lang="en-US" b="1"/>
          </a:p>
          <a:p>
            <a:r>
              <a:rPr lang="en-US"/>
              <a:t>class A:</a:t>
            </a:r>
          </a:p>
          <a:p>
            <a:r>
              <a:rPr lang="en-US"/>
              <a:t>     def __init__(self):</a:t>
            </a:r>
          </a:p>
          <a:p>
            <a:r>
              <a:rPr lang="en-US"/>
              <a:t>             self.a = 10   -&gt; public access”</a:t>
            </a:r>
          </a:p>
          <a:p>
            <a:r>
              <a:rPr lang="en-US"/>
              <a:t>             self._b =  45  -&gt; private access internal use</a:t>
            </a:r>
          </a:p>
          <a:p>
            <a:r>
              <a:rPr lang="en-US"/>
              <a:t>             self.__c =  99  -&gt; strictly private</a:t>
            </a:r>
          </a:p>
          <a:p>
            <a:endParaRPr lang="en-US"/>
          </a:p>
          <a:p>
            <a:r>
              <a:rPr lang="en-US"/>
              <a:t>x = A( )</a:t>
            </a:r>
          </a:p>
          <a:p>
            <a:r>
              <a:rPr lang="en-US"/>
              <a:t>print(x.a) # 10</a:t>
            </a:r>
          </a:p>
          <a:p>
            <a:r>
              <a:rPr lang="en-US"/>
              <a:t>print(x._b) # 45</a:t>
            </a:r>
          </a:p>
          <a:p>
            <a:r>
              <a:rPr lang="en-US"/>
              <a:t>print(x.__c) # attribute error.</a:t>
            </a:r>
          </a:p>
          <a:p>
            <a:r>
              <a:rPr lang="en-US"/>
              <a:t>print(x._A__c) # 99 </a:t>
            </a:r>
            <a:r>
              <a:rPr lang="en-US" b="1">
                <a:solidFill>
                  <a:srgbClr val="FFC000"/>
                </a:solidFill>
              </a:rPr>
              <a:t>(name mangling)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152400" y="762000"/>
            <a:ext cx="8991600" cy="6186309"/>
          </a:xfrm>
          <a:prstGeom prst="rect">
            <a:avLst/>
          </a:prstGeom>
          <a:noFill/>
        </p:spPr>
        <p:txBody>
          <a:bodyPr wrap="square" rtlCol="0">
            <a:spAutoFit/>
          </a:bodyPr>
          <a:lstStyle/>
          <a:p>
            <a:r>
              <a:rPr lang="en-US" b="1">
                <a:solidFill>
                  <a:srgbClr val="92D050"/>
                </a:solidFill>
              </a:rPr>
              <a:t>Ex: Method Encapsulation</a:t>
            </a:r>
          </a:p>
          <a:p>
            <a:endParaRPr lang="en-US" b="1"/>
          </a:p>
          <a:p>
            <a:r>
              <a:rPr lang="en-US"/>
              <a:t>class person:</a:t>
            </a:r>
            <a:br>
              <a:rPr lang="en-US"/>
            </a:br>
            <a:r>
              <a:rPr lang="en-US"/>
              <a:t>	def sriram(self):</a:t>
            </a:r>
            <a:br>
              <a:rPr lang="en-US"/>
            </a:br>
            <a:r>
              <a:rPr lang="en-US"/>
              <a:t>		return (‘Hey iam Sriram, you can see me‘)</a:t>
            </a:r>
          </a:p>
          <a:p>
            <a:endParaRPr lang="en-US"/>
          </a:p>
          <a:p>
            <a:r>
              <a:rPr lang="en-US"/>
              <a:t>	def  _lalitha(self):</a:t>
            </a:r>
            <a:br>
              <a:rPr lang="en-US"/>
            </a:br>
            <a:r>
              <a:rPr lang="en-US"/>
              <a:t>		return (‘Hey iam Lalitha, you can see me‘)</a:t>
            </a:r>
            <a:br>
              <a:rPr lang="en-US"/>
            </a:br>
            <a:br>
              <a:rPr lang="en-US"/>
            </a:br>
            <a:r>
              <a:rPr lang="en-US"/>
              <a:t>	def __siva(self):</a:t>
            </a:r>
            <a:br>
              <a:rPr lang="en-US"/>
            </a:br>
            <a:r>
              <a:rPr lang="en-US"/>
              <a:t>		return (‘Hey iam Siva,you cannot see me‘)</a:t>
            </a:r>
            <a:br>
              <a:rPr lang="en-US"/>
            </a:br>
            <a:br>
              <a:rPr lang="en-US"/>
            </a:br>
            <a:r>
              <a:rPr lang="en-US"/>
              <a:t>#Outside class </a:t>
            </a:r>
          </a:p>
          <a:p>
            <a:br>
              <a:rPr lang="en-US"/>
            </a:br>
            <a:r>
              <a:rPr lang="en-US"/>
              <a:t>check = person()</a:t>
            </a:r>
          </a:p>
          <a:p>
            <a:r>
              <a:rPr lang="en-US"/>
              <a:t>print(check.sriram()) # Hey iam Sriram, you can see me</a:t>
            </a:r>
          </a:p>
          <a:p>
            <a:r>
              <a:rPr lang="en-US"/>
              <a:t>print(check._lalitha()) # Hey iam Lalitha, you can see me</a:t>
            </a:r>
          </a:p>
          <a:p>
            <a:r>
              <a:rPr lang="en-US"/>
              <a:t>print(check.__siva())  # Attribute error</a:t>
            </a:r>
          </a:p>
          <a:p>
            <a:r>
              <a:rPr lang="en-US"/>
              <a:t>print(check._person__siva())  # Hey iam Siva,you cannot see me </a:t>
            </a:r>
            <a:r>
              <a:rPr lang="en-US" b="1">
                <a:solidFill>
                  <a:srgbClr val="FFC000"/>
                </a:solidFill>
              </a:rPr>
              <a:t>(name mangling)</a:t>
            </a:r>
          </a:p>
          <a:p>
            <a:endParaRPr lang="en-US"/>
          </a:p>
          <a:p>
            <a:br>
              <a:rPr lang="en-US"/>
            </a:b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pic>
        <p:nvPicPr>
          <p:cNvPr id="3" name="Picture 2" descr="74396755-stock-vector-indian-womans-hand-greeting-posture-of-namaste-vector-illustration.jpg"/>
          <p:cNvPicPr>
            <a:picLocks noChangeAspect="1"/>
          </p:cNvPicPr>
          <p:nvPr/>
        </p:nvPicPr>
        <p:blipFill>
          <a:blip r:embed="rId3" cstate="print"/>
          <a:stretch>
            <a:fillRect/>
          </a:stretch>
        </p:blipFill>
        <p:spPr>
          <a:xfrm>
            <a:off x="2743200" y="1600200"/>
            <a:ext cx="3657600" cy="3124200"/>
          </a:xfrm>
          <a:prstGeom prst="rect">
            <a:avLst/>
          </a:prstGeom>
        </p:spPr>
      </p:pic>
      <p:sp>
        <p:nvSpPr>
          <p:cNvPr id="4" name="TextBox 3"/>
          <p:cNvSpPr txBox="1"/>
          <p:nvPr/>
        </p:nvSpPr>
        <p:spPr>
          <a:xfrm>
            <a:off x="1981200" y="48768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p>
        </p:txBody>
      </p:sp>
      <p:sp>
        <p:nvSpPr>
          <p:cNvPr id="5" name="Rectangle 4"/>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228600" y="609600"/>
            <a:ext cx="39624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Abstraction in OOP :</a:t>
            </a:r>
          </a:p>
        </p:txBody>
      </p:sp>
      <p:sp>
        <p:nvSpPr>
          <p:cNvPr id="5" name="Rectangle 4"/>
          <p:cNvSpPr/>
          <p:nvPr/>
        </p:nvSpPr>
        <p:spPr>
          <a:xfrm>
            <a:off x="457200" y="1143000"/>
            <a:ext cx="8534400" cy="646331"/>
          </a:xfrm>
          <a:prstGeom prst="rect">
            <a:avLst/>
          </a:prstGeom>
        </p:spPr>
        <p:txBody>
          <a:bodyPr wrap="square">
            <a:spAutoFit/>
          </a:bodyPr>
          <a:lstStyle/>
          <a:p>
            <a:r>
              <a:rPr lang="en-US">
                <a:latin typeface="Arial" pitchFamily="34" charset="0"/>
                <a:cs typeface="Arial" pitchFamily="34" charset="0"/>
              </a:rPr>
              <a:t>	Abstraction is the mechanism of only declaring methods but not instantiated,declared methods are implemented in its sub classes(child classes)</a:t>
            </a:r>
          </a:p>
        </p:txBody>
      </p:sp>
      <p:sp>
        <p:nvSpPr>
          <p:cNvPr id="7" name="Rectangle 6"/>
          <p:cNvSpPr/>
          <p:nvPr/>
        </p:nvSpPr>
        <p:spPr>
          <a:xfrm>
            <a:off x="228600" y="1676400"/>
            <a:ext cx="8458200" cy="5016758"/>
          </a:xfrm>
          <a:prstGeom prst="rect">
            <a:avLst/>
          </a:prstGeom>
        </p:spPr>
        <p:txBody>
          <a:bodyPr wrap="square">
            <a:spAutoFit/>
          </a:bodyPr>
          <a:lstStyle/>
          <a:p>
            <a:pPr lvl="0" fontAlgn="base">
              <a:spcBef>
                <a:spcPct val="0"/>
              </a:spcBef>
              <a:spcAft>
                <a:spcPct val="0"/>
              </a:spcAft>
            </a:pPr>
            <a:r>
              <a:rPr lang="en-US" sz="1600" b="1">
                <a:latin typeface="Arial" pitchFamily="34" charset="0"/>
                <a:cs typeface="Arial" pitchFamily="34" charset="0"/>
              </a:rPr>
              <a:t>Ex:</a:t>
            </a:r>
          </a:p>
          <a:p>
            <a:pPr lvl="0" fontAlgn="base">
              <a:spcBef>
                <a:spcPct val="0"/>
              </a:spcBef>
              <a:spcAft>
                <a:spcPct val="0"/>
              </a:spcAft>
            </a:pPr>
            <a:r>
              <a:rPr lang="en-US" sz="1600" b="1">
                <a:latin typeface="Arial" pitchFamily="34" charset="0"/>
                <a:cs typeface="Arial" pitchFamily="34" charset="0"/>
              </a:rPr>
              <a:t>from </a:t>
            </a:r>
            <a:r>
              <a:rPr lang="en-US" sz="1600">
                <a:latin typeface="Arial" pitchFamily="34" charset="0"/>
                <a:cs typeface="Arial" pitchFamily="34" charset="0"/>
              </a:rPr>
              <a:t>abc </a:t>
            </a:r>
            <a:r>
              <a:rPr lang="en-US" sz="1600" b="1">
                <a:latin typeface="Arial" pitchFamily="34" charset="0"/>
                <a:cs typeface="Arial" pitchFamily="34" charset="0"/>
              </a:rPr>
              <a:t>import </a:t>
            </a:r>
            <a:r>
              <a:rPr lang="en-US" sz="1600">
                <a:latin typeface="Arial" pitchFamily="34" charset="0"/>
                <a:cs typeface="Arial" pitchFamily="34" charset="0"/>
              </a:rPr>
              <a:t>ABC,abstractclassmethod</a:t>
            </a:r>
          </a:p>
          <a:p>
            <a:pPr lvl="0" fontAlgn="base">
              <a:spcBef>
                <a:spcPct val="0"/>
              </a:spcBef>
              <a:spcAft>
                <a:spcPct val="0"/>
              </a:spcAft>
            </a:pPr>
            <a:br>
              <a:rPr lang="en-US" sz="1600">
                <a:latin typeface="Arial" pitchFamily="34" charset="0"/>
                <a:cs typeface="Arial" pitchFamily="34" charset="0"/>
              </a:rPr>
            </a:br>
            <a:r>
              <a:rPr lang="en-US" sz="1600" b="1">
                <a:latin typeface="Arial" pitchFamily="34" charset="0"/>
                <a:cs typeface="Arial" pitchFamily="34" charset="0"/>
              </a:rPr>
              <a:t>class </a:t>
            </a:r>
            <a:r>
              <a:rPr lang="en-US" sz="1600">
                <a:latin typeface="Arial" pitchFamily="34" charset="0"/>
                <a:cs typeface="Arial" pitchFamily="34" charset="0"/>
              </a:rPr>
              <a:t>company(</a:t>
            </a:r>
            <a:r>
              <a:rPr lang="en-US" sz="1600">
                <a:solidFill>
                  <a:srgbClr val="00B050"/>
                </a:solidFill>
                <a:latin typeface="Arial" pitchFamily="34" charset="0"/>
                <a:cs typeface="Arial" pitchFamily="34" charset="0"/>
              </a:rPr>
              <a:t>ABC</a:t>
            </a:r>
            <a:r>
              <a:rPr lang="en-US" sz="1600">
                <a:latin typeface="Arial" pitchFamily="34" charset="0"/>
                <a:cs typeface="Arial" pitchFamily="34" charset="0"/>
              </a:rPr>
              <a:t>):</a:t>
            </a:r>
            <a:br>
              <a:rPr lang="en-US" sz="1600">
                <a:latin typeface="Arial" pitchFamily="34" charset="0"/>
                <a:cs typeface="Arial" pitchFamily="34" charset="0"/>
              </a:rPr>
            </a:br>
            <a:r>
              <a:rPr lang="en-US" sz="1600">
                <a:latin typeface="Arial" pitchFamily="34" charset="0"/>
                <a:cs typeface="Arial" pitchFamily="34" charset="0"/>
              </a:rPr>
              <a:t>    </a:t>
            </a:r>
            <a:r>
              <a:rPr lang="en-US" sz="1600">
                <a:solidFill>
                  <a:srgbClr val="00B050"/>
                </a:solidFill>
                <a:latin typeface="Arial" pitchFamily="34" charset="0"/>
                <a:cs typeface="Arial" pitchFamily="34" charset="0"/>
              </a:rPr>
              <a:t>@abstractclassmethod</a:t>
            </a:r>
            <a:br>
              <a:rPr lang="en-US" sz="1600">
                <a:latin typeface="Arial" pitchFamily="34" charset="0"/>
                <a:cs typeface="Arial" pitchFamily="34" charset="0"/>
              </a:rPr>
            </a:br>
            <a:r>
              <a:rPr lang="en-US" sz="1600">
                <a:latin typeface="Arial" pitchFamily="34" charset="0"/>
                <a:cs typeface="Arial" pitchFamily="34" charset="0"/>
              </a:rPr>
              <a:t>    </a:t>
            </a:r>
            <a:r>
              <a:rPr lang="en-US" sz="1600" b="1">
                <a:latin typeface="Arial" pitchFamily="34" charset="0"/>
                <a:cs typeface="Arial" pitchFamily="34" charset="0"/>
              </a:rPr>
              <a:t>def </a:t>
            </a:r>
            <a:r>
              <a:rPr lang="en-US" sz="1600">
                <a:latin typeface="Arial" pitchFamily="34" charset="0"/>
                <a:cs typeface="Arial" pitchFamily="34" charset="0"/>
              </a:rPr>
              <a:t>developer(self):</a:t>
            </a:r>
            <a:br>
              <a:rPr lang="en-US" sz="1600">
                <a:latin typeface="Arial" pitchFamily="34" charset="0"/>
                <a:cs typeface="Arial" pitchFamily="34" charset="0"/>
              </a:rPr>
            </a:br>
            <a:r>
              <a:rPr lang="en-US" sz="1600">
                <a:latin typeface="Arial" pitchFamily="34" charset="0"/>
                <a:cs typeface="Arial" pitchFamily="34" charset="0"/>
              </a:rPr>
              <a:t>        </a:t>
            </a:r>
            <a:r>
              <a:rPr lang="en-US" sz="1600" b="1">
                <a:latin typeface="Arial" pitchFamily="34" charset="0"/>
                <a:cs typeface="Arial" pitchFamily="34" charset="0"/>
              </a:rPr>
              <a:t>pass</a:t>
            </a:r>
          </a:p>
          <a:p>
            <a:pPr lvl="0" fontAlgn="base">
              <a:spcBef>
                <a:spcPct val="0"/>
              </a:spcBef>
              <a:spcAft>
                <a:spcPct val="0"/>
              </a:spcAft>
            </a:pPr>
            <a:br>
              <a:rPr lang="en-US" sz="1600" b="1">
                <a:latin typeface="Arial" pitchFamily="34" charset="0"/>
                <a:cs typeface="Arial" pitchFamily="34" charset="0"/>
              </a:rPr>
            </a:br>
            <a:r>
              <a:rPr lang="en-US" sz="1600" b="1">
                <a:latin typeface="Arial" pitchFamily="34" charset="0"/>
                <a:cs typeface="Arial" pitchFamily="34" charset="0"/>
              </a:rPr>
              <a:t>class </a:t>
            </a:r>
            <a:r>
              <a:rPr lang="en-US" sz="1600">
                <a:latin typeface="Arial" pitchFamily="34" charset="0"/>
                <a:cs typeface="Arial" pitchFamily="34" charset="0"/>
              </a:rPr>
              <a:t>jr_developer(company):</a:t>
            </a:r>
            <a:br>
              <a:rPr lang="en-US" sz="1600">
                <a:latin typeface="Arial" pitchFamily="34" charset="0"/>
                <a:cs typeface="Arial" pitchFamily="34" charset="0"/>
              </a:rPr>
            </a:br>
            <a:r>
              <a:rPr lang="en-US" sz="1600">
                <a:latin typeface="Arial" pitchFamily="34" charset="0"/>
                <a:cs typeface="Arial" pitchFamily="34" charset="0"/>
              </a:rPr>
              <a:t>    </a:t>
            </a:r>
            <a:r>
              <a:rPr lang="en-US" sz="1600" b="1">
                <a:latin typeface="Arial" pitchFamily="34" charset="0"/>
                <a:cs typeface="Arial" pitchFamily="34" charset="0"/>
              </a:rPr>
              <a:t>def </a:t>
            </a:r>
            <a:r>
              <a:rPr lang="en-US" sz="1600">
                <a:latin typeface="Arial" pitchFamily="34" charset="0"/>
                <a:cs typeface="Arial" pitchFamily="34" charset="0"/>
              </a:rPr>
              <a:t>developer(self):</a:t>
            </a:r>
            <a:br>
              <a:rPr lang="en-US" sz="1600">
                <a:latin typeface="Arial" pitchFamily="34" charset="0"/>
                <a:cs typeface="Arial" pitchFamily="34" charset="0"/>
              </a:rPr>
            </a:br>
            <a:r>
              <a:rPr lang="en-US" sz="1600">
                <a:latin typeface="Arial" pitchFamily="34" charset="0"/>
                <a:cs typeface="Arial" pitchFamily="34" charset="0"/>
              </a:rPr>
              <a:t>        </a:t>
            </a:r>
            <a:r>
              <a:rPr lang="en-US" sz="1600" b="1">
                <a:latin typeface="Arial" pitchFamily="34" charset="0"/>
                <a:cs typeface="Arial" pitchFamily="34" charset="0"/>
              </a:rPr>
              <a:t>return</a:t>
            </a:r>
            <a:r>
              <a:rPr lang="en-US" sz="1600">
                <a:latin typeface="Arial" pitchFamily="34" charset="0"/>
                <a:cs typeface="Arial" pitchFamily="34" charset="0"/>
              </a:rPr>
              <a:t>(</a:t>
            </a:r>
            <a:r>
              <a:rPr lang="en-US" sz="1600" b="1">
                <a:latin typeface="Arial" pitchFamily="34" charset="0"/>
                <a:cs typeface="Arial" pitchFamily="34" charset="0"/>
              </a:rPr>
              <a:t>"jr developer develops small applications"</a:t>
            </a:r>
            <a:r>
              <a:rPr lang="en-US" sz="1600">
                <a:latin typeface="Arial" pitchFamily="34" charset="0"/>
                <a:cs typeface="Arial" pitchFamily="34" charset="0"/>
              </a:rPr>
              <a:t>)</a:t>
            </a:r>
          </a:p>
          <a:p>
            <a:pPr lvl="0" fontAlgn="base">
              <a:spcBef>
                <a:spcPct val="0"/>
              </a:spcBef>
              <a:spcAft>
                <a:spcPct val="0"/>
              </a:spcAft>
            </a:pPr>
            <a:br>
              <a:rPr lang="en-US" sz="1600">
                <a:latin typeface="Arial" pitchFamily="34" charset="0"/>
                <a:cs typeface="Arial" pitchFamily="34" charset="0"/>
              </a:rPr>
            </a:br>
            <a:r>
              <a:rPr lang="en-US" sz="1600" b="1">
                <a:latin typeface="Arial" pitchFamily="34" charset="0"/>
                <a:cs typeface="Arial" pitchFamily="34" charset="0"/>
              </a:rPr>
              <a:t>class </a:t>
            </a:r>
            <a:r>
              <a:rPr lang="en-US" sz="1600">
                <a:latin typeface="Arial" pitchFamily="34" charset="0"/>
                <a:cs typeface="Arial" pitchFamily="34" charset="0"/>
              </a:rPr>
              <a:t>sr_developer(company):</a:t>
            </a:r>
            <a:br>
              <a:rPr lang="en-US" sz="1600">
                <a:latin typeface="Arial" pitchFamily="34" charset="0"/>
                <a:cs typeface="Arial" pitchFamily="34" charset="0"/>
              </a:rPr>
            </a:br>
            <a:r>
              <a:rPr lang="en-US" sz="1600">
                <a:latin typeface="Arial" pitchFamily="34" charset="0"/>
                <a:cs typeface="Arial" pitchFamily="34" charset="0"/>
              </a:rPr>
              <a:t>    </a:t>
            </a:r>
            <a:r>
              <a:rPr lang="en-US" sz="1600" b="1">
                <a:latin typeface="Arial" pitchFamily="34" charset="0"/>
                <a:cs typeface="Arial" pitchFamily="34" charset="0"/>
              </a:rPr>
              <a:t>def </a:t>
            </a:r>
            <a:r>
              <a:rPr lang="en-US" sz="1600">
                <a:latin typeface="Arial" pitchFamily="34" charset="0"/>
                <a:cs typeface="Arial" pitchFamily="34" charset="0"/>
              </a:rPr>
              <a:t>developer(self):</a:t>
            </a:r>
            <a:br>
              <a:rPr lang="en-US" sz="1600">
                <a:latin typeface="Arial" pitchFamily="34" charset="0"/>
                <a:cs typeface="Arial" pitchFamily="34" charset="0"/>
              </a:rPr>
            </a:br>
            <a:r>
              <a:rPr lang="en-US" sz="1600">
                <a:latin typeface="Arial" pitchFamily="34" charset="0"/>
                <a:cs typeface="Arial" pitchFamily="34" charset="0"/>
              </a:rPr>
              <a:t>        </a:t>
            </a:r>
            <a:r>
              <a:rPr lang="en-US" sz="1600" b="1">
                <a:latin typeface="Arial" pitchFamily="34" charset="0"/>
                <a:cs typeface="Arial" pitchFamily="34" charset="0"/>
              </a:rPr>
              <a:t>return</a:t>
            </a:r>
            <a:r>
              <a:rPr lang="en-US" sz="1600">
                <a:latin typeface="Arial" pitchFamily="34" charset="0"/>
                <a:cs typeface="Arial" pitchFamily="34" charset="0"/>
              </a:rPr>
              <a:t>(</a:t>
            </a:r>
            <a:r>
              <a:rPr lang="en-US" sz="1600" b="1">
                <a:latin typeface="Arial" pitchFamily="34" charset="0"/>
                <a:cs typeface="Arial" pitchFamily="34" charset="0"/>
              </a:rPr>
              <a:t>"sr developer develops large applications"</a:t>
            </a:r>
            <a:r>
              <a:rPr lang="en-US" sz="1600">
                <a:latin typeface="Arial" pitchFamily="34" charset="0"/>
                <a:cs typeface="Arial" pitchFamily="34" charset="0"/>
              </a:rPr>
              <a:t>)</a:t>
            </a:r>
            <a:br>
              <a:rPr lang="en-US" sz="1600">
                <a:latin typeface="Arial" pitchFamily="34" charset="0"/>
                <a:cs typeface="Arial" pitchFamily="34" charset="0"/>
              </a:rPr>
            </a:br>
            <a:r>
              <a:rPr lang="en-US" sz="1600" i="1">
                <a:latin typeface="Arial" pitchFamily="34" charset="0"/>
                <a:cs typeface="Arial" pitchFamily="34" charset="0"/>
              </a:rPr>
              <a:t>#c = company()</a:t>
            </a:r>
            <a:br>
              <a:rPr lang="en-US" sz="1600" i="1">
                <a:latin typeface="Arial" pitchFamily="34" charset="0"/>
                <a:cs typeface="Arial" pitchFamily="34" charset="0"/>
              </a:rPr>
            </a:br>
            <a:r>
              <a:rPr lang="en-US" sz="1600">
                <a:latin typeface="Arial" pitchFamily="34" charset="0"/>
                <a:cs typeface="Arial" pitchFamily="34" charset="0"/>
              </a:rPr>
              <a:t>j = jr_developer()</a:t>
            </a:r>
            <a:br>
              <a:rPr lang="en-US" sz="1600">
                <a:latin typeface="Arial" pitchFamily="34" charset="0"/>
                <a:cs typeface="Arial" pitchFamily="34" charset="0"/>
              </a:rPr>
            </a:br>
            <a:r>
              <a:rPr lang="en-US" sz="1600">
                <a:latin typeface="Arial" pitchFamily="34" charset="0"/>
                <a:cs typeface="Arial" pitchFamily="34" charset="0"/>
              </a:rPr>
              <a:t>s = sr_developer()</a:t>
            </a:r>
            <a:br>
              <a:rPr lang="en-US" sz="1600">
                <a:latin typeface="Arial" pitchFamily="34" charset="0"/>
                <a:cs typeface="Arial" pitchFamily="34" charset="0"/>
              </a:rPr>
            </a:br>
            <a:r>
              <a:rPr lang="en-US" sz="1600">
                <a:latin typeface="Arial" pitchFamily="34" charset="0"/>
                <a:cs typeface="Arial" pitchFamily="34" charset="0"/>
              </a:rPr>
              <a:t>print(j.developer())</a:t>
            </a:r>
            <a:br>
              <a:rPr lang="en-US" sz="1600">
                <a:latin typeface="Arial" pitchFamily="34" charset="0"/>
                <a:cs typeface="Arial" pitchFamily="34" charset="0"/>
              </a:rPr>
            </a:br>
            <a:r>
              <a:rPr lang="en-US" sz="1600">
                <a:latin typeface="Arial" pitchFamily="34" charset="0"/>
                <a:cs typeface="Arial" pitchFamily="34" charset="0"/>
              </a:rPr>
              <a:t>print(s.developer())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304800" y="685800"/>
            <a:ext cx="4495800" cy="523220"/>
          </a:xfrm>
          <a:prstGeom prst="rect">
            <a:avLst/>
          </a:prstGeom>
          <a:noFill/>
        </p:spPr>
        <p:txBody>
          <a:bodyPr wrap="square" rtlCol="0">
            <a:spAutoFit/>
          </a:bodyPr>
          <a:lstStyle/>
          <a:p>
            <a:r>
              <a:rPr lang="en-US" sz="2800" b="1">
                <a:solidFill>
                  <a:srgbClr val="FFCC00"/>
                </a:solidFill>
                <a:latin typeface="Arial" pitchFamily="34" charset="0"/>
                <a:cs typeface="Arial" pitchFamily="34" charset="0"/>
              </a:rPr>
              <a:t>OOP Characteristics :</a:t>
            </a:r>
          </a:p>
        </p:txBody>
      </p:sp>
      <p:sp>
        <p:nvSpPr>
          <p:cNvPr id="5" name="TextBox 4"/>
          <p:cNvSpPr txBox="1"/>
          <p:nvPr/>
        </p:nvSpPr>
        <p:spPr>
          <a:xfrm>
            <a:off x="381000" y="1219200"/>
            <a:ext cx="8382000" cy="5447645"/>
          </a:xfrm>
          <a:prstGeom prst="rect">
            <a:avLst/>
          </a:prstGeom>
          <a:noFill/>
        </p:spPr>
        <p:txBody>
          <a:bodyPr wrap="square" rtlCol="0">
            <a:spAutoFit/>
          </a:bodyPr>
          <a:lstStyle/>
          <a:p>
            <a:pPr marL="342900" indent="-342900">
              <a:buAutoNum type="arabicPeriod"/>
            </a:pPr>
            <a:r>
              <a:rPr lang="en-US" sz="2800" b="1">
                <a:solidFill>
                  <a:srgbClr val="C00000"/>
                </a:solidFill>
                <a:latin typeface="Arial" pitchFamily="34" charset="0"/>
                <a:cs typeface="Arial" pitchFamily="34" charset="0"/>
              </a:rPr>
              <a:t> Inheritence</a:t>
            </a:r>
          </a:p>
          <a:p>
            <a:pPr marL="342900" indent="-342900"/>
            <a:r>
              <a:rPr lang="en-US" sz="2800" b="1">
                <a:solidFill>
                  <a:srgbClr val="C00000"/>
                </a:solidFill>
                <a:latin typeface="Arial" pitchFamily="34" charset="0"/>
                <a:cs typeface="Arial" pitchFamily="34" charset="0"/>
              </a:rPr>
              <a:t>		</a:t>
            </a:r>
            <a:r>
              <a:rPr lang="en-US" sz="2400">
                <a:solidFill>
                  <a:srgbClr val="C00000"/>
                </a:solidFill>
                <a:latin typeface="Arial" pitchFamily="34" charset="0"/>
                <a:cs typeface="Arial" pitchFamily="34" charset="0"/>
              </a:rPr>
              <a:t>1. Single Level Inheritence</a:t>
            </a:r>
          </a:p>
          <a:p>
            <a:pPr marL="342900" indent="-342900"/>
            <a:r>
              <a:rPr lang="en-US" sz="2400">
                <a:solidFill>
                  <a:srgbClr val="C00000"/>
                </a:solidFill>
                <a:latin typeface="Arial" pitchFamily="34" charset="0"/>
                <a:cs typeface="Arial" pitchFamily="34" charset="0"/>
              </a:rPr>
              <a:t>		2. Multi Level Inheritence</a:t>
            </a:r>
          </a:p>
          <a:p>
            <a:pPr marL="342900" indent="-342900"/>
            <a:r>
              <a:rPr lang="en-US" sz="2400">
                <a:solidFill>
                  <a:srgbClr val="C00000"/>
                </a:solidFill>
                <a:latin typeface="Arial" pitchFamily="34" charset="0"/>
                <a:cs typeface="Arial" pitchFamily="34" charset="0"/>
              </a:rPr>
              <a:t>		3. Multiple Inheritence</a:t>
            </a:r>
            <a:endParaRPr lang="en-US" sz="3200">
              <a:solidFill>
                <a:srgbClr val="C00000"/>
              </a:solidFill>
              <a:latin typeface="Arial" pitchFamily="34" charset="0"/>
              <a:cs typeface="Arial" pitchFamily="34" charset="0"/>
            </a:endParaRPr>
          </a:p>
          <a:p>
            <a:pPr marL="342900" indent="-342900">
              <a:buAutoNum type="arabicPeriod"/>
            </a:pPr>
            <a:endParaRPr lang="en-US" sz="2800">
              <a:solidFill>
                <a:srgbClr val="C00000"/>
              </a:solidFill>
              <a:latin typeface="Arial" pitchFamily="34" charset="0"/>
              <a:cs typeface="Arial" pitchFamily="34" charset="0"/>
            </a:endParaRPr>
          </a:p>
          <a:p>
            <a:pPr marL="342900" indent="-342900"/>
            <a:r>
              <a:rPr lang="en-US" sz="2800" b="1">
                <a:solidFill>
                  <a:srgbClr val="C00000"/>
                </a:solidFill>
                <a:latin typeface="Arial" pitchFamily="34" charset="0"/>
                <a:cs typeface="Arial" pitchFamily="34" charset="0"/>
              </a:rPr>
              <a:t>2. Polymorphism </a:t>
            </a:r>
          </a:p>
          <a:p>
            <a:pPr marL="342900" indent="-342900"/>
            <a:r>
              <a:rPr lang="en-US" sz="2800">
                <a:solidFill>
                  <a:srgbClr val="C00000"/>
                </a:solidFill>
                <a:latin typeface="Arial" pitchFamily="34" charset="0"/>
                <a:cs typeface="Arial" pitchFamily="34" charset="0"/>
              </a:rPr>
              <a:t>		</a:t>
            </a:r>
            <a:r>
              <a:rPr lang="en-US" sz="2400">
                <a:solidFill>
                  <a:srgbClr val="C00000"/>
                </a:solidFill>
                <a:latin typeface="Arial" pitchFamily="34" charset="0"/>
                <a:cs typeface="Arial" pitchFamily="34" charset="0"/>
              </a:rPr>
              <a:t>1. Operator Over Loading</a:t>
            </a:r>
          </a:p>
          <a:p>
            <a:pPr marL="342900" indent="-342900"/>
            <a:r>
              <a:rPr lang="en-US" sz="2400">
                <a:solidFill>
                  <a:srgbClr val="C00000"/>
                </a:solidFill>
                <a:latin typeface="Arial" pitchFamily="34" charset="0"/>
                <a:cs typeface="Arial" pitchFamily="34" charset="0"/>
              </a:rPr>
              <a:t>		2. Method Over Loading</a:t>
            </a:r>
          </a:p>
          <a:p>
            <a:pPr marL="342900" indent="-342900"/>
            <a:r>
              <a:rPr lang="en-US" sz="2400">
                <a:solidFill>
                  <a:srgbClr val="C00000"/>
                </a:solidFill>
                <a:latin typeface="Arial" pitchFamily="34" charset="0"/>
                <a:cs typeface="Arial" pitchFamily="34" charset="0"/>
              </a:rPr>
              <a:t>		3. Method Over Riding</a:t>
            </a:r>
          </a:p>
          <a:p>
            <a:pPr marL="342900" indent="-342900">
              <a:buAutoNum type="arabicPeriod"/>
            </a:pPr>
            <a:endParaRPr lang="en-US" sz="2800">
              <a:solidFill>
                <a:srgbClr val="C00000"/>
              </a:solidFill>
              <a:latin typeface="Arial" pitchFamily="34" charset="0"/>
              <a:cs typeface="Arial" pitchFamily="34" charset="0"/>
            </a:endParaRPr>
          </a:p>
          <a:p>
            <a:pPr marL="342900" indent="-342900"/>
            <a:r>
              <a:rPr lang="en-US" sz="2800" b="1">
                <a:solidFill>
                  <a:srgbClr val="C00000"/>
                </a:solidFill>
                <a:latin typeface="Arial" pitchFamily="34" charset="0"/>
                <a:cs typeface="Arial" pitchFamily="34" charset="0"/>
              </a:rPr>
              <a:t>3. Encapsulation</a:t>
            </a:r>
          </a:p>
          <a:p>
            <a:pPr marL="342900" indent="-342900">
              <a:buAutoNum type="arabicPeriod"/>
            </a:pPr>
            <a:endParaRPr lang="en-US" sz="2800">
              <a:solidFill>
                <a:srgbClr val="C00000"/>
              </a:solidFill>
              <a:latin typeface="Arial" pitchFamily="34" charset="0"/>
              <a:cs typeface="Arial" pitchFamily="34" charset="0"/>
            </a:endParaRPr>
          </a:p>
          <a:p>
            <a:pPr marL="342900" indent="-342900"/>
            <a:r>
              <a:rPr lang="en-US" sz="2800" b="1">
                <a:solidFill>
                  <a:srgbClr val="C00000"/>
                </a:solidFill>
                <a:latin typeface="Arial" pitchFamily="34" charset="0"/>
                <a:cs typeface="Arial" pitchFamily="34" charset="0"/>
              </a:rPr>
              <a:t>4. Abstraction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pic>
        <p:nvPicPr>
          <p:cNvPr id="3" name="Picture 2" descr="74396755-stock-vector-indian-womans-hand-greeting-posture-of-namaste-vector-illustration.jpg"/>
          <p:cNvPicPr>
            <a:picLocks noChangeAspect="1"/>
          </p:cNvPicPr>
          <p:nvPr/>
        </p:nvPicPr>
        <p:blipFill>
          <a:blip r:embed="rId3" cstate="print"/>
          <a:stretch>
            <a:fillRect/>
          </a:stretch>
        </p:blipFill>
        <p:spPr>
          <a:xfrm>
            <a:off x="2743200" y="1600200"/>
            <a:ext cx="3657600" cy="3124200"/>
          </a:xfrm>
          <a:prstGeom prst="rect">
            <a:avLst/>
          </a:prstGeom>
        </p:spPr>
      </p:pic>
      <p:sp>
        <p:nvSpPr>
          <p:cNvPr id="4" name="TextBox 3"/>
          <p:cNvSpPr txBox="1"/>
          <p:nvPr/>
        </p:nvSpPr>
        <p:spPr>
          <a:xfrm>
            <a:off x="1981200" y="48768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p>
        </p:txBody>
      </p:sp>
      <p:sp>
        <p:nvSpPr>
          <p:cNvPr id="5" name="Rectangle 4"/>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304800" y="838200"/>
            <a:ext cx="39624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Python Modules :</a:t>
            </a:r>
          </a:p>
        </p:txBody>
      </p:sp>
      <p:sp>
        <p:nvSpPr>
          <p:cNvPr id="5" name="TextBox 4"/>
          <p:cNvSpPr txBox="1"/>
          <p:nvPr/>
        </p:nvSpPr>
        <p:spPr>
          <a:xfrm>
            <a:off x="304800" y="1447800"/>
            <a:ext cx="9046066" cy="3970318"/>
          </a:xfrm>
          <a:prstGeom prst="rect">
            <a:avLst/>
          </a:prstGeom>
          <a:noFill/>
        </p:spPr>
        <p:txBody>
          <a:bodyPr wrap="none" rtlCol="0">
            <a:spAutoFit/>
          </a:bodyPr>
          <a:lstStyle/>
          <a:p>
            <a:r>
              <a:rPr lang="en-US" b="1">
                <a:solidFill>
                  <a:srgbClr val="00B050"/>
                </a:solidFill>
                <a:latin typeface="Arial" pitchFamily="34" charset="0"/>
                <a:cs typeface="Arial" pitchFamily="34" charset="0"/>
              </a:rPr>
              <a:t>What is a Module ?</a:t>
            </a:r>
          </a:p>
          <a:p>
            <a:endParaRPr lang="en-US">
              <a:latin typeface="Arial" pitchFamily="34" charset="0"/>
              <a:cs typeface="Arial" pitchFamily="34" charset="0"/>
            </a:endParaRPr>
          </a:p>
          <a:p>
            <a:r>
              <a:rPr lang="en-US">
                <a:latin typeface="Arial" pitchFamily="34" charset="0"/>
                <a:cs typeface="Arial" pitchFamily="34" charset="0"/>
              </a:rPr>
              <a:t>           A Python File which contains python source code(variables,functions,classes)</a:t>
            </a:r>
          </a:p>
          <a:p>
            <a:r>
              <a:rPr lang="en-US">
                <a:latin typeface="Arial" pitchFamily="34" charset="0"/>
                <a:cs typeface="Arial" pitchFamily="34" charset="0"/>
              </a:rPr>
              <a:t> is called as a Module.</a:t>
            </a:r>
          </a:p>
          <a:p>
            <a:endParaRPr lang="en-US">
              <a:latin typeface="Arial" pitchFamily="34" charset="0"/>
              <a:cs typeface="Arial" pitchFamily="34" charset="0"/>
            </a:endParaRPr>
          </a:p>
          <a:p>
            <a:r>
              <a:rPr lang="en-US">
                <a:latin typeface="Arial" pitchFamily="34" charset="0"/>
                <a:cs typeface="Arial" pitchFamily="34" charset="0"/>
              </a:rPr>
              <a:t>          To make use of already existing python code in one file into some other file we </a:t>
            </a:r>
          </a:p>
          <a:p>
            <a:r>
              <a:rPr lang="en-US">
                <a:latin typeface="Arial" pitchFamily="34" charset="0"/>
                <a:cs typeface="Arial" pitchFamily="34" charset="0"/>
              </a:rPr>
              <a:t>need to use following import statements :</a:t>
            </a:r>
          </a:p>
          <a:p>
            <a:endParaRPr lang="en-US">
              <a:latin typeface="Arial" pitchFamily="34" charset="0"/>
              <a:cs typeface="Arial" pitchFamily="34" charset="0"/>
            </a:endParaRPr>
          </a:p>
          <a:p>
            <a:pPr marL="342900" indent="-342900">
              <a:buAutoNum type="arabicPeriod"/>
            </a:pPr>
            <a:r>
              <a:rPr lang="en-US" b="1">
                <a:solidFill>
                  <a:srgbClr val="00B0F0"/>
                </a:solidFill>
                <a:latin typeface="Arial" pitchFamily="34" charset="0"/>
                <a:cs typeface="Arial" pitchFamily="34" charset="0"/>
              </a:rPr>
              <a:t>import &lt; file_name &gt; [or] import &lt; file_name &gt; as </a:t>
            </a:r>
          </a:p>
          <a:p>
            <a:pPr marL="342900" indent="-342900"/>
            <a:endParaRPr lang="en-US" b="1">
              <a:solidFill>
                <a:srgbClr val="00B0F0"/>
              </a:solidFill>
              <a:latin typeface="Arial" pitchFamily="34" charset="0"/>
              <a:cs typeface="Arial" pitchFamily="34" charset="0"/>
            </a:endParaRPr>
          </a:p>
          <a:p>
            <a:pPr marL="342900" indent="-342900"/>
            <a:r>
              <a:rPr lang="en-US" b="1">
                <a:solidFill>
                  <a:srgbClr val="00B0F0"/>
                </a:solidFill>
                <a:latin typeface="Arial" pitchFamily="34" charset="0"/>
                <a:cs typeface="Arial" pitchFamily="34" charset="0"/>
              </a:rPr>
              <a:t>2.	from &lt; file_name &gt; import &lt; function_name or class_name &gt;</a:t>
            </a:r>
          </a:p>
          <a:p>
            <a:pPr marL="342900" indent="-342900"/>
            <a:r>
              <a:rPr lang="en-US" b="1">
                <a:solidFill>
                  <a:srgbClr val="00B0F0"/>
                </a:solidFill>
                <a:latin typeface="Arial" pitchFamily="34" charset="0"/>
                <a:cs typeface="Arial" pitchFamily="34" charset="0"/>
              </a:rPr>
              <a:t>				[or]</a:t>
            </a:r>
          </a:p>
          <a:p>
            <a:pPr marL="342900" indent="-342900"/>
            <a:r>
              <a:rPr lang="en-US" b="1">
                <a:solidFill>
                  <a:srgbClr val="00B0F0"/>
                </a:solidFill>
                <a:latin typeface="Arial" pitchFamily="34" charset="0"/>
                <a:cs typeface="Arial" pitchFamily="34" charset="0"/>
              </a:rPr>
              <a:t> 	from &lt; file_name &gt; import *</a:t>
            </a:r>
          </a:p>
          <a:p>
            <a:pPr marL="342900" indent="-342900"/>
            <a:r>
              <a:rPr lang="en-US">
                <a:latin typeface="Arial" pitchFamily="34" charset="0"/>
                <a:cs typeface="Arial" pitchFamily="34" charset="0"/>
              </a:rPr>
              <a:t> </a:t>
            </a:r>
          </a:p>
        </p:txBody>
      </p:sp>
      <p:sp>
        <p:nvSpPr>
          <p:cNvPr id="6" name="TextBox 5"/>
          <p:cNvSpPr txBox="1"/>
          <p:nvPr/>
        </p:nvSpPr>
        <p:spPr>
          <a:xfrm>
            <a:off x="304800" y="5410200"/>
            <a:ext cx="8839200" cy="369332"/>
          </a:xfrm>
          <a:prstGeom prst="rect">
            <a:avLst/>
          </a:prstGeom>
          <a:noFill/>
        </p:spPr>
        <p:txBody>
          <a:bodyPr wrap="square" rtlCol="0">
            <a:spAutoFit/>
          </a:bodyPr>
          <a:lstStyle/>
          <a:p>
            <a:pPr>
              <a:buFont typeface="Wingdings" pitchFamily="2" charset="2"/>
              <a:buChar char="Ø"/>
            </a:pPr>
            <a:r>
              <a:rPr lang="en-US">
                <a:latin typeface="Arial" pitchFamily="34" charset="0"/>
                <a:cs typeface="Arial" pitchFamily="34" charset="0"/>
              </a:rPr>
              <a:t> Use dir( &lt;file_name&gt;) to display the variables,functions,classes contained in a file.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5" name="Rectangle 4"/>
          <p:cNvSpPr/>
          <p:nvPr/>
        </p:nvSpPr>
        <p:spPr>
          <a:xfrm>
            <a:off x="152400" y="1905000"/>
            <a:ext cx="8839200" cy="923330"/>
          </a:xfrm>
          <a:prstGeom prst="rect">
            <a:avLst/>
          </a:prstGeom>
        </p:spPr>
        <p:txBody>
          <a:bodyPr wrap="square">
            <a:spAutoFit/>
          </a:bodyPr>
          <a:lstStyle/>
          <a:p>
            <a:r>
              <a:rPr lang="en-US" b="1">
                <a:latin typeface="Arial" pitchFamily="34" charset="0"/>
                <a:cs typeface="Arial" pitchFamily="34" charset="0"/>
              </a:rPr>
              <a:t>	Object-oriented programming</a:t>
            </a:r>
            <a:r>
              <a:rPr lang="en-US">
                <a:latin typeface="Arial" pitchFamily="34" charset="0"/>
                <a:cs typeface="Arial" pitchFamily="34" charset="0"/>
              </a:rPr>
              <a:t> (</a:t>
            </a:r>
            <a:r>
              <a:rPr lang="en-US" b="1">
                <a:latin typeface="Arial" pitchFamily="34" charset="0"/>
                <a:cs typeface="Arial" pitchFamily="34" charset="0"/>
              </a:rPr>
              <a:t>OOP</a:t>
            </a:r>
            <a:r>
              <a:rPr lang="en-US">
                <a:latin typeface="Arial" pitchFamily="34" charset="0"/>
                <a:cs typeface="Arial" pitchFamily="34" charset="0"/>
              </a:rPr>
              <a:t>) is a programming paradigm based on the concept of "</a:t>
            </a:r>
            <a:r>
              <a:rPr lang="en-US" b="1" i="1">
                <a:solidFill>
                  <a:srgbClr val="00B050"/>
                </a:solidFill>
                <a:latin typeface="Arial" pitchFamily="34" charset="0"/>
                <a:cs typeface="Arial" pitchFamily="34" charset="0"/>
              </a:rPr>
              <a:t>Objects</a:t>
            </a:r>
            <a:r>
              <a:rPr lang="en-US">
                <a:latin typeface="Arial" pitchFamily="34" charset="0"/>
                <a:cs typeface="Arial" pitchFamily="34" charset="0"/>
              </a:rPr>
              <a:t>", which can contain data in the form of  "</a:t>
            </a:r>
            <a:r>
              <a:rPr lang="en-US" b="1" i="1">
                <a:solidFill>
                  <a:srgbClr val="00B050"/>
                </a:solidFill>
                <a:latin typeface="Arial" pitchFamily="34" charset="0"/>
                <a:cs typeface="Arial" pitchFamily="34" charset="0"/>
              </a:rPr>
              <a:t>Attributes</a:t>
            </a:r>
            <a:r>
              <a:rPr lang="en-US">
                <a:latin typeface="Arial" pitchFamily="34" charset="0"/>
                <a:cs typeface="Arial" pitchFamily="34" charset="0"/>
              </a:rPr>
              <a:t>"</a:t>
            </a:r>
            <a:r>
              <a:rPr lang="en-US" i="1">
                <a:latin typeface="Arial" pitchFamily="34" charset="0"/>
                <a:cs typeface="Arial" pitchFamily="34" charset="0"/>
              </a:rPr>
              <a:t>,</a:t>
            </a:r>
            <a:r>
              <a:rPr lang="en-US">
                <a:latin typeface="Arial" pitchFamily="34" charset="0"/>
                <a:cs typeface="Arial" pitchFamily="34" charset="0"/>
              </a:rPr>
              <a:t> and functionality in the form of "</a:t>
            </a:r>
            <a:r>
              <a:rPr lang="en-US" b="1" i="1">
                <a:solidFill>
                  <a:srgbClr val="00B050"/>
                </a:solidFill>
                <a:latin typeface="Arial" pitchFamily="34" charset="0"/>
                <a:cs typeface="Arial" pitchFamily="34" charset="0"/>
              </a:rPr>
              <a:t>Methods</a:t>
            </a:r>
            <a:r>
              <a:rPr lang="en-US">
                <a:latin typeface="Arial" pitchFamily="34" charset="0"/>
                <a:cs typeface="Arial" pitchFamily="34" charset="0"/>
              </a:rPr>
              <a:t>"</a:t>
            </a:r>
            <a:r>
              <a:rPr lang="en-US" i="1">
                <a:latin typeface="Arial" pitchFamily="34" charset="0"/>
                <a:cs typeface="Arial" pitchFamily="34" charset="0"/>
              </a:rPr>
              <a:t> that are planned and designed using </a:t>
            </a:r>
            <a:r>
              <a:rPr lang="en-US">
                <a:latin typeface="Arial" pitchFamily="34" charset="0"/>
                <a:cs typeface="Arial" pitchFamily="34" charset="0"/>
              </a:rPr>
              <a:t>"</a:t>
            </a:r>
            <a:r>
              <a:rPr lang="en-US" b="1" i="1">
                <a:solidFill>
                  <a:srgbClr val="00B050"/>
                </a:solidFill>
                <a:latin typeface="Arial" pitchFamily="34" charset="0"/>
                <a:cs typeface="Arial" pitchFamily="34" charset="0"/>
              </a:rPr>
              <a:t>Classes</a:t>
            </a:r>
            <a:r>
              <a:rPr lang="en-US">
                <a:latin typeface="Arial" pitchFamily="34" charset="0"/>
                <a:cs typeface="Arial" pitchFamily="34" charset="0"/>
              </a:rPr>
              <a:t>"</a:t>
            </a:r>
          </a:p>
        </p:txBody>
      </p:sp>
      <p:sp>
        <p:nvSpPr>
          <p:cNvPr id="6" name="TextBox 5"/>
          <p:cNvSpPr txBox="1"/>
          <p:nvPr/>
        </p:nvSpPr>
        <p:spPr>
          <a:xfrm>
            <a:off x="304800" y="1219200"/>
            <a:ext cx="5549917" cy="461665"/>
          </a:xfrm>
          <a:prstGeom prst="rect">
            <a:avLst/>
          </a:prstGeom>
          <a:noFill/>
        </p:spPr>
        <p:txBody>
          <a:bodyPr wrap="none" rtlCol="0">
            <a:spAutoFit/>
          </a:bodyPr>
          <a:lstStyle/>
          <a:p>
            <a:r>
              <a:rPr lang="en-US" sz="2400" b="1">
                <a:solidFill>
                  <a:srgbClr val="FFCC00"/>
                </a:solidFill>
                <a:latin typeface="Arial" pitchFamily="34" charset="0"/>
                <a:cs typeface="Arial" pitchFamily="34" charset="0"/>
              </a:rPr>
              <a:t>Object Oriented Programming (OOP)</a:t>
            </a:r>
          </a:p>
        </p:txBody>
      </p:sp>
      <p:pic>
        <p:nvPicPr>
          <p:cNvPr id="7" name="Picture 6" descr="Concept-Design-Sketch-in-Brid-s-Eye-View-720x540.jpg"/>
          <p:cNvPicPr>
            <a:picLocks noChangeAspect="1"/>
          </p:cNvPicPr>
          <p:nvPr/>
        </p:nvPicPr>
        <p:blipFill>
          <a:blip r:embed="rId3" cstate="print"/>
          <a:stretch>
            <a:fillRect/>
          </a:stretch>
        </p:blipFill>
        <p:spPr>
          <a:xfrm>
            <a:off x="304800" y="3733800"/>
            <a:ext cx="2032000" cy="1524000"/>
          </a:xfrm>
          <a:prstGeom prst="rect">
            <a:avLst/>
          </a:prstGeom>
        </p:spPr>
      </p:pic>
      <p:pic>
        <p:nvPicPr>
          <p:cNvPr id="8" name="Picture 7" descr="Jaguar_I-PACE_S_Indus-Silver_065.jpg"/>
          <p:cNvPicPr>
            <a:picLocks noChangeAspect="1"/>
          </p:cNvPicPr>
          <p:nvPr/>
        </p:nvPicPr>
        <p:blipFill>
          <a:blip r:embed="rId4" cstate="print"/>
          <a:stretch>
            <a:fillRect/>
          </a:stretch>
        </p:blipFill>
        <p:spPr>
          <a:xfrm>
            <a:off x="3352800" y="3733800"/>
            <a:ext cx="1981200" cy="1485900"/>
          </a:xfrm>
          <a:prstGeom prst="rect">
            <a:avLst/>
          </a:prstGeom>
        </p:spPr>
      </p:pic>
      <p:sp>
        <p:nvSpPr>
          <p:cNvPr id="9" name="TextBox 8"/>
          <p:cNvSpPr txBox="1"/>
          <p:nvPr/>
        </p:nvSpPr>
        <p:spPr>
          <a:xfrm>
            <a:off x="228600" y="3276600"/>
            <a:ext cx="2362200" cy="400110"/>
          </a:xfrm>
          <a:prstGeom prst="rect">
            <a:avLst/>
          </a:prstGeom>
          <a:noFill/>
        </p:spPr>
        <p:txBody>
          <a:bodyPr wrap="square" rtlCol="0">
            <a:spAutoFit/>
          </a:bodyPr>
          <a:lstStyle/>
          <a:p>
            <a:r>
              <a:rPr lang="en-US" sz="2000" b="1">
                <a:solidFill>
                  <a:srgbClr val="00B050"/>
                </a:solidFill>
                <a:latin typeface="Arial" pitchFamily="34" charset="0"/>
                <a:cs typeface="Arial" pitchFamily="34" charset="0"/>
              </a:rPr>
              <a:t>Class (Design)</a:t>
            </a:r>
          </a:p>
        </p:txBody>
      </p:sp>
      <p:sp>
        <p:nvSpPr>
          <p:cNvPr id="10" name="TextBox 9"/>
          <p:cNvSpPr txBox="1"/>
          <p:nvPr/>
        </p:nvSpPr>
        <p:spPr>
          <a:xfrm>
            <a:off x="3276600" y="3276600"/>
            <a:ext cx="2514600" cy="400110"/>
          </a:xfrm>
          <a:prstGeom prst="rect">
            <a:avLst/>
          </a:prstGeom>
          <a:noFill/>
        </p:spPr>
        <p:txBody>
          <a:bodyPr wrap="square" rtlCol="0">
            <a:spAutoFit/>
          </a:bodyPr>
          <a:lstStyle/>
          <a:p>
            <a:r>
              <a:rPr lang="en-US" sz="2000" b="1">
                <a:solidFill>
                  <a:srgbClr val="00B050"/>
                </a:solidFill>
                <a:latin typeface="Arial" pitchFamily="34" charset="0"/>
                <a:cs typeface="Arial" pitchFamily="34" charset="0"/>
              </a:rPr>
              <a:t>Object (Product)</a:t>
            </a:r>
          </a:p>
        </p:txBody>
      </p:sp>
      <p:sp>
        <p:nvSpPr>
          <p:cNvPr id="11" name="TextBox 10"/>
          <p:cNvSpPr txBox="1"/>
          <p:nvPr/>
        </p:nvSpPr>
        <p:spPr>
          <a:xfrm>
            <a:off x="5715000" y="3276600"/>
            <a:ext cx="2971800" cy="1138773"/>
          </a:xfrm>
          <a:prstGeom prst="rect">
            <a:avLst/>
          </a:prstGeom>
          <a:noFill/>
          <a:ln>
            <a:solidFill>
              <a:schemeClr val="bg1"/>
            </a:solidFill>
          </a:ln>
        </p:spPr>
        <p:txBody>
          <a:bodyPr wrap="square" rtlCol="0">
            <a:spAutoFit/>
          </a:bodyPr>
          <a:lstStyle/>
          <a:p>
            <a:r>
              <a:rPr lang="en-US" sz="2000" b="1">
                <a:solidFill>
                  <a:srgbClr val="00B050"/>
                </a:solidFill>
                <a:latin typeface="Arial" pitchFamily="34" charset="0"/>
                <a:cs typeface="Arial" pitchFamily="34" charset="0"/>
              </a:rPr>
              <a:t>Attributes (properties)</a:t>
            </a:r>
          </a:p>
          <a:p>
            <a:pPr marL="457200" indent="-457200">
              <a:buAutoNum type="arabicPeriod"/>
            </a:pPr>
            <a:r>
              <a:rPr lang="en-US" sz="1600" b="1">
                <a:solidFill>
                  <a:srgbClr val="00B050"/>
                </a:solidFill>
                <a:latin typeface="Arial" pitchFamily="34" charset="0"/>
                <a:cs typeface="Arial" pitchFamily="34" charset="0"/>
              </a:rPr>
              <a:t>Color = gray</a:t>
            </a:r>
          </a:p>
          <a:p>
            <a:pPr marL="457200" indent="-457200">
              <a:buAutoNum type="arabicPeriod"/>
            </a:pPr>
            <a:r>
              <a:rPr lang="en-US" sz="1600" b="1">
                <a:solidFill>
                  <a:srgbClr val="00B050"/>
                </a:solidFill>
                <a:latin typeface="Arial" pitchFamily="34" charset="0"/>
                <a:cs typeface="Arial" pitchFamily="34" charset="0"/>
              </a:rPr>
              <a:t>Wheels = alloy</a:t>
            </a:r>
          </a:p>
          <a:p>
            <a:pPr marL="457200" indent="-457200">
              <a:buAutoNum type="arabicPeriod"/>
            </a:pPr>
            <a:r>
              <a:rPr lang="en-US" sz="1600" b="1">
                <a:solidFill>
                  <a:srgbClr val="00B050"/>
                </a:solidFill>
                <a:latin typeface="Arial" pitchFamily="34" charset="0"/>
                <a:cs typeface="Arial" pitchFamily="34" charset="0"/>
              </a:rPr>
              <a:t>Fuel = petrol etc</a:t>
            </a:r>
          </a:p>
        </p:txBody>
      </p:sp>
      <p:sp>
        <p:nvSpPr>
          <p:cNvPr id="12" name="TextBox 11"/>
          <p:cNvSpPr txBox="1"/>
          <p:nvPr/>
        </p:nvSpPr>
        <p:spPr>
          <a:xfrm>
            <a:off x="5715000" y="4724400"/>
            <a:ext cx="2971800" cy="1138773"/>
          </a:xfrm>
          <a:prstGeom prst="rect">
            <a:avLst/>
          </a:prstGeom>
          <a:noFill/>
          <a:ln>
            <a:solidFill>
              <a:schemeClr val="bg1"/>
            </a:solidFill>
          </a:ln>
        </p:spPr>
        <p:txBody>
          <a:bodyPr wrap="square" rtlCol="0">
            <a:spAutoFit/>
          </a:bodyPr>
          <a:lstStyle/>
          <a:p>
            <a:r>
              <a:rPr lang="en-US" sz="2000" b="1">
                <a:solidFill>
                  <a:srgbClr val="00B050"/>
                </a:solidFill>
                <a:latin typeface="Arial" pitchFamily="34" charset="0"/>
                <a:cs typeface="Arial" pitchFamily="34" charset="0"/>
              </a:rPr>
              <a:t>Methods (Functioning)</a:t>
            </a:r>
          </a:p>
          <a:p>
            <a:pPr marL="457200" indent="-457200">
              <a:buAutoNum type="arabicPeriod"/>
            </a:pPr>
            <a:r>
              <a:rPr lang="en-US" sz="1600" b="1">
                <a:solidFill>
                  <a:srgbClr val="00B050"/>
                </a:solidFill>
                <a:latin typeface="Arial" pitchFamily="34" charset="0"/>
                <a:cs typeface="Arial" pitchFamily="34" charset="0"/>
              </a:rPr>
              <a:t>Moving place to place</a:t>
            </a:r>
          </a:p>
          <a:p>
            <a:pPr marL="457200" indent="-457200">
              <a:buAutoNum type="arabicPeriod"/>
            </a:pPr>
            <a:r>
              <a:rPr lang="en-US" sz="1600" b="1">
                <a:solidFill>
                  <a:srgbClr val="00B050"/>
                </a:solidFill>
                <a:latin typeface="Arial" pitchFamily="34" charset="0"/>
                <a:cs typeface="Arial" pitchFamily="34" charset="0"/>
              </a:rPr>
              <a:t>Playing Music</a:t>
            </a:r>
          </a:p>
          <a:p>
            <a:pPr marL="457200" indent="-457200">
              <a:buAutoNum type="arabicPeriod"/>
            </a:pPr>
            <a:r>
              <a:rPr lang="en-US" sz="1600" b="1">
                <a:solidFill>
                  <a:srgbClr val="00B050"/>
                </a:solidFill>
                <a:latin typeface="Arial" pitchFamily="34" charset="0"/>
                <a:cs typeface="Arial" pitchFamily="34" charset="0"/>
              </a:rPr>
              <a:t>Playing Movie etc</a:t>
            </a:r>
          </a:p>
        </p:txBody>
      </p:sp>
      <p:cxnSp>
        <p:nvCxnSpPr>
          <p:cNvPr id="14" name="Straight Arrow Connector 13"/>
          <p:cNvCxnSpPr>
            <a:stCxn id="7" idx="3"/>
            <a:endCxn id="8" idx="1"/>
          </p:cNvCxnSpPr>
          <p:nvPr/>
        </p:nvCxnSpPr>
        <p:spPr>
          <a:xfrm flipV="1">
            <a:off x="2336800" y="4476750"/>
            <a:ext cx="1016000" cy="1905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1" idx="1"/>
          </p:cNvCxnSpPr>
          <p:nvPr/>
        </p:nvCxnSpPr>
        <p:spPr>
          <a:xfrm flipV="1">
            <a:off x="5334000" y="3845987"/>
            <a:ext cx="381000" cy="42121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2" idx="1"/>
          </p:cNvCxnSpPr>
          <p:nvPr/>
        </p:nvCxnSpPr>
        <p:spPr>
          <a:xfrm>
            <a:off x="5334000" y="4800600"/>
            <a:ext cx="381000" cy="49318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86000" y="4114800"/>
            <a:ext cx="1165704" cy="369332"/>
          </a:xfrm>
          <a:prstGeom prst="rect">
            <a:avLst/>
          </a:prstGeom>
          <a:noFill/>
        </p:spPr>
        <p:txBody>
          <a:bodyPr wrap="none" rtlCol="0">
            <a:spAutoFit/>
          </a:bodyPr>
          <a:lstStyle/>
          <a:p>
            <a:r>
              <a:rPr lang="en-US" b="1">
                <a:solidFill>
                  <a:srgbClr val="00B050"/>
                </a:solidFill>
              </a:rPr>
              <a:t>Instance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pic>
        <p:nvPicPr>
          <p:cNvPr id="3" name="Picture 2" descr="74396755-stock-vector-indian-womans-hand-greeting-posture-of-namaste-vector-illustration.jpg"/>
          <p:cNvPicPr>
            <a:picLocks noChangeAspect="1"/>
          </p:cNvPicPr>
          <p:nvPr/>
        </p:nvPicPr>
        <p:blipFill>
          <a:blip r:embed="rId3" cstate="print"/>
          <a:stretch>
            <a:fillRect/>
          </a:stretch>
        </p:blipFill>
        <p:spPr>
          <a:xfrm>
            <a:off x="2743200" y="1600200"/>
            <a:ext cx="3657600" cy="3124200"/>
          </a:xfrm>
          <a:prstGeom prst="rect">
            <a:avLst/>
          </a:prstGeom>
        </p:spPr>
      </p:pic>
      <p:sp>
        <p:nvSpPr>
          <p:cNvPr id="4" name="TextBox 3"/>
          <p:cNvSpPr txBox="1"/>
          <p:nvPr/>
        </p:nvSpPr>
        <p:spPr>
          <a:xfrm>
            <a:off x="1981200" y="48768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p>
        </p:txBody>
      </p:sp>
      <p:sp>
        <p:nvSpPr>
          <p:cNvPr id="5" name="Rectangle 4"/>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304800" y="838200"/>
            <a:ext cx="39624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Python Packages :</a:t>
            </a:r>
          </a:p>
        </p:txBody>
      </p:sp>
      <p:sp>
        <p:nvSpPr>
          <p:cNvPr id="5" name="TextBox 4"/>
          <p:cNvSpPr txBox="1"/>
          <p:nvPr/>
        </p:nvSpPr>
        <p:spPr>
          <a:xfrm>
            <a:off x="1143000" y="5181600"/>
            <a:ext cx="6019800" cy="923330"/>
          </a:xfrm>
          <a:prstGeom prst="rect">
            <a:avLst/>
          </a:prstGeom>
          <a:noFill/>
          <a:ln>
            <a:solidFill>
              <a:schemeClr val="bg1"/>
            </a:solidFill>
          </a:ln>
        </p:spPr>
        <p:txBody>
          <a:bodyPr wrap="square" rtlCol="0">
            <a:spAutoFit/>
          </a:bodyPr>
          <a:lstStyle/>
          <a:p>
            <a:endParaRPr lang="en-US"/>
          </a:p>
          <a:p>
            <a:endParaRPr lang="en-US"/>
          </a:p>
          <a:p>
            <a:r>
              <a:rPr lang="en-US"/>
              <a:t>    Collection of varibles,functions,classes is a Program</a:t>
            </a:r>
          </a:p>
        </p:txBody>
      </p:sp>
      <p:sp>
        <p:nvSpPr>
          <p:cNvPr id="6" name="TextBox 5"/>
          <p:cNvSpPr txBox="1"/>
          <p:nvPr/>
        </p:nvSpPr>
        <p:spPr>
          <a:xfrm>
            <a:off x="990600" y="3810000"/>
            <a:ext cx="6302751" cy="923330"/>
          </a:xfrm>
          <a:prstGeom prst="rect">
            <a:avLst/>
          </a:prstGeom>
          <a:noFill/>
          <a:ln>
            <a:solidFill>
              <a:schemeClr val="bg1"/>
            </a:solidFill>
          </a:ln>
        </p:spPr>
        <p:txBody>
          <a:bodyPr wrap="none" rtlCol="0">
            <a:spAutoFit/>
          </a:bodyPr>
          <a:lstStyle/>
          <a:p>
            <a:endParaRPr lang="en-US"/>
          </a:p>
          <a:p>
            <a:endParaRPr lang="en-US"/>
          </a:p>
          <a:p>
            <a:r>
              <a:rPr lang="en-US"/>
              <a:t>Collection of such Programs in a Common File is a Module</a:t>
            </a:r>
          </a:p>
        </p:txBody>
      </p:sp>
      <p:sp>
        <p:nvSpPr>
          <p:cNvPr id="7" name="TextBox 6"/>
          <p:cNvSpPr txBox="1"/>
          <p:nvPr/>
        </p:nvSpPr>
        <p:spPr>
          <a:xfrm>
            <a:off x="381000" y="2590800"/>
            <a:ext cx="8024633" cy="923330"/>
          </a:xfrm>
          <a:prstGeom prst="rect">
            <a:avLst/>
          </a:prstGeom>
          <a:noFill/>
          <a:ln>
            <a:solidFill>
              <a:schemeClr val="bg1"/>
            </a:solidFill>
          </a:ln>
        </p:spPr>
        <p:txBody>
          <a:bodyPr wrap="none" rtlCol="0">
            <a:spAutoFit/>
          </a:bodyPr>
          <a:lstStyle/>
          <a:p>
            <a:endParaRPr lang="en-US"/>
          </a:p>
          <a:p>
            <a:endParaRPr lang="en-US"/>
          </a:p>
          <a:p>
            <a:r>
              <a:rPr lang="en-US"/>
              <a:t>Collection of such Modules in a Common Directory is a Package or Library</a:t>
            </a:r>
          </a:p>
        </p:txBody>
      </p:sp>
      <p:sp>
        <p:nvSpPr>
          <p:cNvPr id="8" name="TextBox 7"/>
          <p:cNvSpPr txBox="1"/>
          <p:nvPr/>
        </p:nvSpPr>
        <p:spPr>
          <a:xfrm>
            <a:off x="762000" y="1295400"/>
            <a:ext cx="6898363" cy="923330"/>
          </a:xfrm>
          <a:prstGeom prst="rect">
            <a:avLst/>
          </a:prstGeom>
          <a:noFill/>
          <a:ln>
            <a:solidFill>
              <a:schemeClr val="bg1"/>
            </a:solidFill>
          </a:ln>
        </p:spPr>
        <p:txBody>
          <a:bodyPr wrap="none" rtlCol="0">
            <a:spAutoFit/>
          </a:bodyPr>
          <a:lstStyle/>
          <a:p>
            <a:endParaRPr lang="en-US"/>
          </a:p>
          <a:p>
            <a:endParaRPr lang="en-US"/>
          </a:p>
          <a:p>
            <a:r>
              <a:rPr lang="en-US"/>
              <a:t>Collection of such Packages or Libraries will become a Software</a:t>
            </a:r>
          </a:p>
        </p:txBody>
      </p:sp>
      <p:sp>
        <p:nvSpPr>
          <p:cNvPr id="9" name="Rectangle 8"/>
          <p:cNvSpPr/>
          <p:nvPr/>
        </p:nvSpPr>
        <p:spPr>
          <a:xfrm>
            <a:off x="3276600" y="1371600"/>
            <a:ext cx="1529714" cy="461665"/>
          </a:xfrm>
          <a:prstGeom prst="rect">
            <a:avLst/>
          </a:prstGeom>
          <a:noFill/>
        </p:spPr>
        <p:txBody>
          <a:bodyPr wrap="none" lIns="91440" tIns="45720" rIns="91440" bIns="45720">
            <a:spAutoFit/>
          </a:bodyPr>
          <a:lstStyle/>
          <a:p>
            <a:pPr algn="ctr"/>
            <a:r>
              <a:rPr lang="en-US" sz="2400" b="1" spc="5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Software</a:t>
            </a:r>
            <a:endParaRPr lang="en-US" sz="2400" b="1" cap="none" spc="5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10" name="Rectangle 9"/>
          <p:cNvSpPr/>
          <p:nvPr/>
        </p:nvSpPr>
        <p:spPr>
          <a:xfrm>
            <a:off x="2362200" y="2667000"/>
            <a:ext cx="3214085" cy="461665"/>
          </a:xfrm>
          <a:prstGeom prst="rect">
            <a:avLst/>
          </a:prstGeom>
          <a:noFill/>
        </p:spPr>
        <p:txBody>
          <a:bodyPr wrap="none" lIns="91440" tIns="45720" rIns="91440" bIns="45720">
            <a:spAutoFit/>
          </a:bodyPr>
          <a:lstStyle/>
          <a:p>
            <a:pPr algn="ctr"/>
            <a:r>
              <a:rPr lang="en-US" sz="2400" b="1" spc="5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Package or Library</a:t>
            </a:r>
            <a:endParaRPr lang="en-US" sz="2400" b="1" cap="none" spc="5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11" name="Rectangle 10"/>
          <p:cNvSpPr/>
          <p:nvPr/>
        </p:nvSpPr>
        <p:spPr>
          <a:xfrm>
            <a:off x="3117045" y="3810000"/>
            <a:ext cx="1556836" cy="461665"/>
          </a:xfrm>
          <a:prstGeom prst="rect">
            <a:avLst/>
          </a:prstGeom>
          <a:noFill/>
        </p:spPr>
        <p:txBody>
          <a:bodyPr wrap="none" lIns="91440" tIns="45720" rIns="91440" bIns="45720">
            <a:spAutoFit/>
          </a:bodyPr>
          <a:lstStyle/>
          <a:p>
            <a:pPr algn="ctr"/>
            <a:r>
              <a:rPr lang="en-US" sz="2400" b="1" spc="5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  Module</a:t>
            </a:r>
            <a:endParaRPr lang="en-US" sz="2400" b="1" cap="none" spc="5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12" name="Rectangle 11"/>
          <p:cNvSpPr/>
          <p:nvPr/>
        </p:nvSpPr>
        <p:spPr>
          <a:xfrm>
            <a:off x="3276600" y="5257800"/>
            <a:ext cx="1563249" cy="461665"/>
          </a:xfrm>
          <a:prstGeom prst="rect">
            <a:avLst/>
          </a:prstGeom>
          <a:noFill/>
        </p:spPr>
        <p:txBody>
          <a:bodyPr wrap="none" lIns="91440" tIns="45720" rIns="91440" bIns="45720">
            <a:spAutoFit/>
          </a:bodyPr>
          <a:lstStyle/>
          <a:p>
            <a:pPr algn="ctr"/>
            <a:r>
              <a:rPr lang="en-US" sz="2400" b="1" spc="5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Program</a:t>
            </a:r>
            <a:endParaRPr lang="en-US" sz="2400" b="1" cap="none" spc="5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cxnSp>
        <p:nvCxnSpPr>
          <p:cNvPr id="16" name="Straight Arrow Connector 15"/>
          <p:cNvCxnSpPr/>
          <p:nvPr/>
        </p:nvCxnSpPr>
        <p:spPr>
          <a:xfrm flipV="1">
            <a:off x="3962400" y="3505200"/>
            <a:ext cx="0" cy="3048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962400" y="4724400"/>
            <a:ext cx="0" cy="4572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962400" y="2209800"/>
            <a:ext cx="0" cy="3810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609600" y="1371600"/>
            <a:ext cx="8256171" cy="646331"/>
          </a:xfrm>
          <a:prstGeom prst="rect">
            <a:avLst/>
          </a:prstGeom>
          <a:noFill/>
        </p:spPr>
        <p:txBody>
          <a:bodyPr wrap="none" rtlCol="0">
            <a:spAutoFit/>
          </a:bodyPr>
          <a:lstStyle/>
          <a:p>
            <a:r>
              <a:rPr lang="en-US">
                <a:latin typeface="Arial" pitchFamily="34" charset="0"/>
                <a:cs typeface="Arial" pitchFamily="34" charset="0"/>
              </a:rPr>
              <a:t>	A Python Package is collection of python files(Modules) in a common </a:t>
            </a:r>
          </a:p>
          <a:p>
            <a:r>
              <a:rPr lang="en-US">
                <a:latin typeface="Arial" pitchFamily="34" charset="0"/>
                <a:cs typeface="Arial" pitchFamily="34" charset="0"/>
              </a:rPr>
              <a:t>Directory associated with an additional python file called </a:t>
            </a:r>
            <a:r>
              <a:rPr lang="en-US" b="1">
                <a:solidFill>
                  <a:srgbClr val="00B0F0"/>
                </a:solidFill>
                <a:latin typeface="Arial" pitchFamily="34" charset="0"/>
                <a:cs typeface="Arial" pitchFamily="34" charset="0"/>
              </a:rPr>
              <a:t>__init__.py </a:t>
            </a:r>
          </a:p>
        </p:txBody>
      </p:sp>
      <p:sp>
        <p:nvSpPr>
          <p:cNvPr id="5" name="TextBox 4"/>
          <p:cNvSpPr txBox="1"/>
          <p:nvPr/>
        </p:nvSpPr>
        <p:spPr>
          <a:xfrm>
            <a:off x="533400" y="2590801"/>
            <a:ext cx="8266878" cy="2585323"/>
          </a:xfrm>
          <a:prstGeom prst="rect">
            <a:avLst/>
          </a:prstGeom>
          <a:noFill/>
        </p:spPr>
        <p:txBody>
          <a:bodyPr wrap="square" rtlCol="0">
            <a:spAutoFit/>
          </a:bodyPr>
          <a:lstStyle/>
          <a:p>
            <a:pPr>
              <a:buFont typeface="Wingdings" pitchFamily="2" charset="2"/>
              <a:buChar char="Ø"/>
            </a:pPr>
            <a:r>
              <a:rPr lang="en-US"/>
              <a:t> Just create normal python code files(Modules)</a:t>
            </a:r>
          </a:p>
          <a:p>
            <a:endParaRPr lang="en-US"/>
          </a:p>
          <a:p>
            <a:pPr>
              <a:buFont typeface="Wingdings" pitchFamily="2" charset="2"/>
              <a:buChar char="Ø"/>
            </a:pPr>
            <a:r>
              <a:rPr lang="en-US"/>
              <a:t> Create a Directory and put the python modules into that Directory</a:t>
            </a:r>
          </a:p>
          <a:p>
            <a:endParaRPr lang="en-US"/>
          </a:p>
          <a:p>
            <a:pPr>
              <a:buFont typeface="Wingdings" pitchFamily="2" charset="2"/>
              <a:buChar char="Ø"/>
            </a:pPr>
            <a:r>
              <a:rPr lang="en-US"/>
              <a:t> Create additional file </a:t>
            </a:r>
            <a:r>
              <a:rPr lang="en-US" b="1">
                <a:solidFill>
                  <a:srgbClr val="00B0F0"/>
                </a:solidFill>
              </a:rPr>
              <a:t>__init__.py </a:t>
            </a:r>
            <a:r>
              <a:rPr lang="en-US"/>
              <a:t>in that directory to convert that directory </a:t>
            </a:r>
          </a:p>
          <a:p>
            <a:r>
              <a:rPr lang="en-US"/>
              <a:t>     from normal directory to a Python Package.</a:t>
            </a:r>
          </a:p>
          <a:p>
            <a:pPr>
              <a:buFont typeface="Wingdings" pitchFamily="2" charset="2"/>
              <a:buChar char="Ø"/>
            </a:pPr>
            <a:endParaRPr lang="en-US"/>
          </a:p>
          <a:p>
            <a:pPr>
              <a:buFont typeface="Wingdings" pitchFamily="2" charset="2"/>
              <a:buChar char="Ø"/>
            </a:pPr>
            <a:endParaRPr lang="en-US"/>
          </a:p>
          <a:p>
            <a:pPr>
              <a:buFont typeface="Wingdings" pitchFamily="2" charset="2"/>
              <a:buChar char="Ø"/>
            </a:pP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Rectangle 3"/>
          <p:cNvSpPr/>
          <p:nvPr/>
        </p:nvSpPr>
        <p:spPr>
          <a:xfrm>
            <a:off x="381000" y="1447800"/>
            <a:ext cx="8382000" cy="646331"/>
          </a:xfrm>
          <a:prstGeom prst="rect">
            <a:avLst/>
          </a:prstGeom>
        </p:spPr>
        <p:txBody>
          <a:bodyPr wrap="square">
            <a:spAutoFit/>
          </a:bodyPr>
          <a:lstStyle/>
          <a:p>
            <a:pPr>
              <a:buFont typeface="Wingdings" pitchFamily="2" charset="2"/>
              <a:buChar char="Ø"/>
            </a:pPr>
            <a:r>
              <a:rPr lang="en-US"/>
              <a:t>We can have sub-packages inside the packages. We can nest the packages  </a:t>
            </a:r>
          </a:p>
          <a:p>
            <a:r>
              <a:rPr lang="en-US"/>
              <a:t>    up to any level depending upon the application requirements.</a:t>
            </a:r>
          </a:p>
        </p:txBody>
      </p:sp>
      <p:pic>
        <p:nvPicPr>
          <p:cNvPr id="5" name="Picture 4" descr="IMG.jpg"/>
          <p:cNvPicPr>
            <a:picLocks noChangeAspect="1"/>
          </p:cNvPicPr>
          <p:nvPr/>
        </p:nvPicPr>
        <p:blipFill>
          <a:blip r:embed="rId3" cstate="print"/>
          <a:stretch>
            <a:fillRect/>
          </a:stretch>
        </p:blipFill>
        <p:spPr>
          <a:xfrm>
            <a:off x="533400" y="2438400"/>
            <a:ext cx="8255298" cy="34290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304800" y="838200"/>
            <a:ext cx="39624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Python Famous Packages :</a:t>
            </a:r>
          </a:p>
        </p:txBody>
      </p:sp>
      <p:sp>
        <p:nvSpPr>
          <p:cNvPr id="6" name="TextBox 5"/>
          <p:cNvSpPr txBox="1"/>
          <p:nvPr/>
        </p:nvSpPr>
        <p:spPr>
          <a:xfrm>
            <a:off x="3581400" y="1447800"/>
            <a:ext cx="2334165" cy="400110"/>
          </a:xfrm>
          <a:prstGeom prst="rect">
            <a:avLst/>
          </a:prstGeom>
          <a:noFill/>
          <a:ln>
            <a:solidFill>
              <a:schemeClr val="bg1"/>
            </a:solidFill>
          </a:ln>
        </p:spPr>
        <p:txBody>
          <a:bodyPr wrap="none" rtlCol="0">
            <a:spAutoFit/>
          </a:bodyPr>
          <a:lstStyle/>
          <a:p>
            <a:r>
              <a:rPr lang="en-US" sz="2000" b="1">
                <a:solidFill>
                  <a:srgbClr val="00B0F0"/>
                </a:solidFill>
                <a:latin typeface="Arial" pitchFamily="34" charset="0"/>
                <a:cs typeface="Arial" pitchFamily="34" charset="0"/>
              </a:rPr>
              <a:t>Python Packages</a:t>
            </a:r>
          </a:p>
        </p:txBody>
      </p:sp>
      <p:sp>
        <p:nvSpPr>
          <p:cNvPr id="7" name="TextBox 6"/>
          <p:cNvSpPr txBox="1"/>
          <p:nvPr/>
        </p:nvSpPr>
        <p:spPr>
          <a:xfrm>
            <a:off x="381000" y="2514600"/>
            <a:ext cx="3643946" cy="400110"/>
          </a:xfrm>
          <a:prstGeom prst="rect">
            <a:avLst/>
          </a:prstGeom>
          <a:noFill/>
          <a:ln>
            <a:solidFill>
              <a:schemeClr val="bg1"/>
            </a:solidFill>
          </a:ln>
        </p:spPr>
        <p:txBody>
          <a:bodyPr wrap="none" rtlCol="0">
            <a:spAutoFit/>
          </a:bodyPr>
          <a:lstStyle/>
          <a:p>
            <a:r>
              <a:rPr lang="en-US" sz="2000" b="1">
                <a:solidFill>
                  <a:srgbClr val="00B0F0"/>
                </a:solidFill>
                <a:latin typeface="Arial" pitchFamily="34" charset="0"/>
                <a:cs typeface="Arial" pitchFamily="34" charset="0"/>
              </a:rPr>
              <a:t>Internal or In-Built Packages</a:t>
            </a:r>
          </a:p>
        </p:txBody>
      </p:sp>
      <p:sp>
        <p:nvSpPr>
          <p:cNvPr id="8" name="TextBox 7"/>
          <p:cNvSpPr txBox="1"/>
          <p:nvPr/>
        </p:nvSpPr>
        <p:spPr>
          <a:xfrm>
            <a:off x="5486400" y="2514600"/>
            <a:ext cx="2451312" cy="400110"/>
          </a:xfrm>
          <a:prstGeom prst="rect">
            <a:avLst/>
          </a:prstGeom>
          <a:noFill/>
          <a:ln>
            <a:solidFill>
              <a:schemeClr val="bg1"/>
            </a:solidFill>
          </a:ln>
        </p:spPr>
        <p:txBody>
          <a:bodyPr wrap="none" rtlCol="0">
            <a:spAutoFit/>
          </a:bodyPr>
          <a:lstStyle/>
          <a:p>
            <a:r>
              <a:rPr lang="en-US" sz="2000" b="1">
                <a:solidFill>
                  <a:srgbClr val="00B0F0"/>
                </a:solidFill>
                <a:latin typeface="Arial" pitchFamily="34" charset="0"/>
                <a:cs typeface="Arial" pitchFamily="34" charset="0"/>
              </a:rPr>
              <a:t>External Packages</a:t>
            </a:r>
          </a:p>
        </p:txBody>
      </p:sp>
      <p:cxnSp>
        <p:nvCxnSpPr>
          <p:cNvPr id="12" name="Straight Arrow Connector 11"/>
          <p:cNvCxnSpPr>
            <a:stCxn id="6" idx="2"/>
          </p:cNvCxnSpPr>
          <p:nvPr/>
        </p:nvCxnSpPr>
        <p:spPr>
          <a:xfrm flipH="1">
            <a:off x="3276600" y="1847910"/>
            <a:ext cx="1471883" cy="59049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p:cNvCxnSpPr>
          <p:nvPr/>
        </p:nvCxnSpPr>
        <p:spPr>
          <a:xfrm>
            <a:off x="4748483" y="1847910"/>
            <a:ext cx="1271317" cy="5904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304801" y="3200400"/>
            <a:ext cx="4267199" cy="1200329"/>
          </a:xfrm>
          <a:prstGeom prst="rect">
            <a:avLst/>
          </a:prstGeom>
          <a:noFill/>
          <a:ln>
            <a:solidFill>
              <a:schemeClr val="bg1"/>
            </a:solidFill>
          </a:ln>
        </p:spPr>
        <p:txBody>
          <a:bodyPr wrap="square" rtlCol="0">
            <a:spAutoFit/>
          </a:bodyPr>
          <a:lstStyle/>
          <a:p>
            <a:r>
              <a:rPr lang="en-US"/>
              <a:t>In-Built Packages are installed by default at the time of python software</a:t>
            </a:r>
          </a:p>
          <a:p>
            <a:r>
              <a:rPr lang="en-US"/>
              <a:t>Installation and available by default</a:t>
            </a:r>
          </a:p>
          <a:p>
            <a:r>
              <a:rPr lang="en-US"/>
              <a:t>to the programmer.  </a:t>
            </a:r>
          </a:p>
        </p:txBody>
      </p:sp>
      <p:cxnSp>
        <p:nvCxnSpPr>
          <p:cNvPr id="21" name="Straight Arrow Connector 20"/>
          <p:cNvCxnSpPr>
            <a:stCxn id="7" idx="2"/>
          </p:cNvCxnSpPr>
          <p:nvPr/>
        </p:nvCxnSpPr>
        <p:spPr>
          <a:xfrm>
            <a:off x="2202973" y="2914710"/>
            <a:ext cx="6827" cy="28569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724401" y="3200400"/>
            <a:ext cx="4114800" cy="2031325"/>
          </a:xfrm>
          <a:prstGeom prst="rect">
            <a:avLst/>
          </a:prstGeom>
          <a:noFill/>
          <a:ln>
            <a:solidFill>
              <a:schemeClr val="bg1"/>
            </a:solidFill>
          </a:ln>
        </p:spPr>
        <p:txBody>
          <a:bodyPr wrap="square" rtlCol="0">
            <a:spAutoFit/>
          </a:bodyPr>
          <a:lstStyle/>
          <a:p>
            <a:r>
              <a:rPr lang="en-US"/>
              <a:t>External Packages are not installed by default at the time of python software Installation and not available by default to the programmer. Those need to install as per programmer requirement with </a:t>
            </a:r>
            <a:r>
              <a:rPr lang="en-US">
                <a:solidFill>
                  <a:srgbClr val="C00000"/>
                </a:solidFill>
              </a:rPr>
              <a:t>pip install </a:t>
            </a:r>
            <a:r>
              <a:rPr lang="en-US"/>
              <a:t>command. </a:t>
            </a:r>
          </a:p>
        </p:txBody>
      </p:sp>
      <p:sp>
        <p:nvSpPr>
          <p:cNvPr id="23" name="TextBox 22"/>
          <p:cNvSpPr txBox="1"/>
          <p:nvPr/>
        </p:nvSpPr>
        <p:spPr>
          <a:xfrm>
            <a:off x="304800" y="4495800"/>
            <a:ext cx="3962400" cy="2031325"/>
          </a:xfrm>
          <a:prstGeom prst="rect">
            <a:avLst/>
          </a:prstGeom>
          <a:noFill/>
          <a:ln>
            <a:solidFill>
              <a:schemeClr val="bg1"/>
            </a:solidFill>
          </a:ln>
        </p:spPr>
        <p:txBody>
          <a:bodyPr wrap="square" rtlCol="0">
            <a:spAutoFit/>
          </a:bodyPr>
          <a:lstStyle/>
          <a:p>
            <a:r>
              <a:rPr lang="en-US"/>
              <a:t>To see available packages -&gt;open installed python folder </a:t>
            </a:r>
          </a:p>
          <a:p>
            <a:endParaRPr lang="en-US"/>
          </a:p>
          <a:p>
            <a:r>
              <a:rPr lang="en-US">
                <a:solidFill>
                  <a:srgbClr val="C00000"/>
                </a:solidFill>
              </a:rPr>
              <a:t>/Lib/</a:t>
            </a:r>
            <a:r>
              <a:rPr lang="en-US">
                <a:solidFill>
                  <a:srgbClr val="C00000"/>
                </a:solidFill>
                <a:sym typeface="Wingdings" pitchFamily="2" charset="2"/>
              </a:rPr>
              <a:t> existing inbuilt packages</a:t>
            </a:r>
            <a:endParaRPr lang="en-US">
              <a:solidFill>
                <a:srgbClr val="C00000"/>
              </a:solidFill>
            </a:endParaRPr>
          </a:p>
          <a:p>
            <a:endParaRPr lang="en-US"/>
          </a:p>
          <a:p>
            <a:r>
              <a:rPr lang="en-US">
                <a:solidFill>
                  <a:srgbClr val="C00000"/>
                </a:solidFill>
              </a:rPr>
              <a:t>/Lib/site-packages/</a:t>
            </a:r>
            <a:r>
              <a:rPr lang="en-US">
                <a:solidFill>
                  <a:srgbClr val="C00000"/>
                </a:solidFill>
                <a:sym typeface="Wingdings" pitchFamily="2" charset="2"/>
              </a:rPr>
              <a:t> manual install packages</a:t>
            </a:r>
            <a:endParaRPr lang="en-US">
              <a:solidFill>
                <a:srgbClr val="C00000"/>
              </a:solidFill>
            </a:endParaRPr>
          </a:p>
        </p:txBody>
      </p:sp>
      <p:sp>
        <p:nvSpPr>
          <p:cNvPr id="24" name="TextBox 23"/>
          <p:cNvSpPr txBox="1"/>
          <p:nvPr/>
        </p:nvSpPr>
        <p:spPr>
          <a:xfrm>
            <a:off x="4495800" y="5334000"/>
            <a:ext cx="4392485" cy="646331"/>
          </a:xfrm>
          <a:prstGeom prst="rect">
            <a:avLst/>
          </a:prstGeom>
          <a:noFill/>
          <a:ln>
            <a:solidFill>
              <a:schemeClr val="bg1"/>
            </a:solidFill>
          </a:ln>
        </p:spPr>
        <p:txBody>
          <a:bodyPr wrap="square" rtlCol="0">
            <a:spAutoFit/>
          </a:bodyPr>
          <a:lstStyle/>
          <a:p>
            <a:r>
              <a:rPr lang="en-US" b="1"/>
              <a:t>Ex: </a:t>
            </a:r>
            <a:r>
              <a:rPr lang="en-US"/>
              <a:t>NumPy, Pandas, SciPy, Scikit-Learn</a:t>
            </a:r>
          </a:p>
          <a:p>
            <a:r>
              <a:rPr lang="en-US"/>
              <a:t>Matplotlib, Django, Flask, Kivy, PyQT etc</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762000" y="381000"/>
            <a:ext cx="39624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Python File Handling :</a:t>
            </a:r>
          </a:p>
        </p:txBody>
      </p:sp>
      <p:sp>
        <p:nvSpPr>
          <p:cNvPr id="5" name="TextBox 4"/>
          <p:cNvSpPr txBox="1"/>
          <p:nvPr/>
        </p:nvSpPr>
        <p:spPr>
          <a:xfrm>
            <a:off x="228600" y="2286000"/>
            <a:ext cx="9144000" cy="4339650"/>
          </a:xfrm>
          <a:prstGeom prst="rect">
            <a:avLst/>
          </a:prstGeom>
          <a:noFill/>
        </p:spPr>
        <p:txBody>
          <a:bodyPr wrap="square" rtlCol="0">
            <a:spAutoFit/>
          </a:bodyPr>
          <a:lstStyle/>
          <a:p>
            <a:r>
              <a:rPr lang="en-US" sz="2000" b="1">
                <a:solidFill>
                  <a:srgbClr val="00B0F0"/>
                </a:solidFill>
                <a:latin typeface="Arial" pitchFamily="34" charset="0"/>
                <a:cs typeface="Arial" pitchFamily="34" charset="0"/>
              </a:rPr>
              <a:t>Writing Data into a File :</a:t>
            </a:r>
          </a:p>
          <a:p>
            <a:r>
              <a:rPr lang="en-US" sz="2000" b="1">
                <a:solidFill>
                  <a:srgbClr val="00B050"/>
                </a:solidFill>
                <a:latin typeface="Arial" pitchFamily="34" charset="0"/>
                <a:cs typeface="Arial" pitchFamily="34" charset="0"/>
              </a:rPr>
              <a:t>Syntax : open(‘filename’,’mode’)</a:t>
            </a:r>
          </a:p>
          <a:p>
            <a:endParaRPr lang="en-US" sz="2000" b="1">
              <a:solidFill>
                <a:srgbClr val="00B050"/>
              </a:solidFill>
              <a:latin typeface="Arial" pitchFamily="34" charset="0"/>
              <a:cs typeface="Arial" pitchFamily="34" charset="0"/>
            </a:endParaRPr>
          </a:p>
          <a:p>
            <a:r>
              <a:rPr lang="en-US" b="1">
                <a:solidFill>
                  <a:srgbClr val="00B050"/>
                </a:solidFill>
                <a:latin typeface="Arial" pitchFamily="34" charset="0"/>
                <a:cs typeface="Arial" pitchFamily="34" charset="0"/>
              </a:rPr>
              <a:t>‘w’</a:t>
            </a:r>
            <a:r>
              <a:rPr lang="en-US">
                <a:solidFill>
                  <a:srgbClr val="00B050"/>
                </a:solidFill>
                <a:latin typeface="Arial" pitchFamily="34" charset="0"/>
                <a:cs typeface="Arial" pitchFamily="34" charset="0"/>
              </a:rPr>
              <a:t> = </a:t>
            </a:r>
            <a:r>
              <a:rPr lang="en-US">
                <a:latin typeface="Arial" pitchFamily="34" charset="0"/>
                <a:cs typeface="Arial" pitchFamily="34" charset="0"/>
              </a:rPr>
              <a:t>create and open a new file for writing,if a file already exists with same filename then it overwrites the exsiting file and then opens it for writing fresh data. </a:t>
            </a:r>
          </a:p>
          <a:p>
            <a:endParaRPr lang="en-US">
              <a:latin typeface="Arial" pitchFamily="34" charset="0"/>
              <a:cs typeface="Arial" pitchFamily="34" charset="0"/>
            </a:endParaRPr>
          </a:p>
          <a:p>
            <a:r>
              <a:rPr lang="en-US" b="1">
                <a:solidFill>
                  <a:srgbClr val="00B050"/>
                </a:solidFill>
                <a:latin typeface="Arial" pitchFamily="34" charset="0"/>
                <a:cs typeface="Arial" pitchFamily="34" charset="0"/>
              </a:rPr>
              <a:t>‘x’</a:t>
            </a:r>
            <a:r>
              <a:rPr lang="en-US">
                <a:solidFill>
                  <a:srgbClr val="00B050"/>
                </a:solidFill>
                <a:latin typeface="Arial" pitchFamily="34" charset="0"/>
                <a:cs typeface="Arial" pitchFamily="34" charset="0"/>
              </a:rPr>
              <a:t> = </a:t>
            </a:r>
            <a:r>
              <a:rPr lang="en-US">
                <a:latin typeface="Arial" pitchFamily="34" charset="0"/>
                <a:cs typeface="Arial" pitchFamily="34" charset="0"/>
              </a:rPr>
              <a:t>open a file for exclusive creation. If the file already exists, the operation fails.</a:t>
            </a:r>
          </a:p>
          <a:p>
            <a:endParaRPr lang="en-US">
              <a:latin typeface="Arial" pitchFamily="34" charset="0"/>
              <a:cs typeface="Arial" pitchFamily="34" charset="0"/>
            </a:endParaRPr>
          </a:p>
          <a:p>
            <a:r>
              <a:rPr lang="en-US" b="1">
                <a:solidFill>
                  <a:srgbClr val="00B050"/>
                </a:solidFill>
                <a:latin typeface="Arial" pitchFamily="34" charset="0"/>
                <a:cs typeface="Arial" pitchFamily="34" charset="0"/>
              </a:rPr>
              <a:t>‘a’ </a:t>
            </a:r>
            <a:r>
              <a:rPr lang="en-US">
                <a:solidFill>
                  <a:srgbClr val="00B050"/>
                </a:solidFill>
                <a:latin typeface="Arial" pitchFamily="34" charset="0"/>
                <a:cs typeface="Arial" pitchFamily="34" charset="0"/>
              </a:rPr>
              <a:t>= </a:t>
            </a:r>
            <a:r>
              <a:rPr lang="en-US">
                <a:latin typeface="Arial" pitchFamily="34" charset="0"/>
                <a:cs typeface="Arial" pitchFamily="34" charset="0"/>
              </a:rPr>
              <a:t>creates and open a file for appending at the end of the file without truncating it. Creates a new file if it does not exist.</a:t>
            </a:r>
            <a:endParaRPr lang="en-US">
              <a:solidFill>
                <a:srgbClr val="00B050"/>
              </a:solidFill>
              <a:latin typeface="Arial" pitchFamily="34" charset="0"/>
              <a:cs typeface="Arial" pitchFamily="34" charset="0"/>
            </a:endParaRPr>
          </a:p>
          <a:p>
            <a:endParaRPr lang="en-US" b="1">
              <a:latin typeface="Arial" pitchFamily="34" charset="0"/>
              <a:cs typeface="Arial" pitchFamily="34" charset="0"/>
            </a:endParaRPr>
          </a:p>
          <a:p>
            <a:pPr marL="342900" indent="-342900"/>
            <a:r>
              <a:rPr lang="en-US" b="1">
                <a:solidFill>
                  <a:srgbClr val="00B050"/>
                </a:solidFill>
                <a:latin typeface="Arial" pitchFamily="34" charset="0"/>
                <a:cs typeface="Arial" pitchFamily="34" charset="0"/>
              </a:rPr>
              <a:t>Ex: </a:t>
            </a:r>
            <a:endParaRPr lang="en-US">
              <a:solidFill>
                <a:srgbClr val="00B050"/>
              </a:solidFill>
              <a:latin typeface="Arial" pitchFamily="34" charset="0"/>
              <a:cs typeface="Arial" pitchFamily="34" charset="0"/>
            </a:endParaRPr>
          </a:p>
          <a:p>
            <a:pPr marL="342900" indent="-342900"/>
            <a:r>
              <a:rPr lang="en-US">
                <a:latin typeface="Arial" pitchFamily="34" charset="0"/>
                <a:cs typeface="Arial" pitchFamily="34" charset="0"/>
              </a:rPr>
              <a:t>f = open(‘file.txt’ , ‘w’)  or open(‘file.txt’ , ‘x’) or open(‘file.txt’ , ‘a’)</a:t>
            </a:r>
          </a:p>
          <a:p>
            <a:pPr marL="342900" indent="-342900"/>
            <a:r>
              <a:rPr lang="en-US">
                <a:latin typeface="Arial" pitchFamily="34" charset="0"/>
                <a:cs typeface="Arial" pitchFamily="34" charset="0"/>
              </a:rPr>
              <a:t>text = ‘Hello how are you? \n Iam fine \n What about you \n’</a:t>
            </a:r>
          </a:p>
          <a:p>
            <a:pPr marL="342900" indent="-342900"/>
            <a:r>
              <a:rPr lang="en-US">
                <a:latin typeface="Arial" pitchFamily="34" charset="0"/>
                <a:cs typeface="Arial" pitchFamily="34" charset="0"/>
              </a:rPr>
              <a:t>f.write(text)</a:t>
            </a:r>
          </a:p>
        </p:txBody>
      </p:sp>
      <p:sp>
        <p:nvSpPr>
          <p:cNvPr id="6" name="TextBox 5"/>
          <p:cNvSpPr txBox="1"/>
          <p:nvPr/>
        </p:nvSpPr>
        <p:spPr>
          <a:xfrm>
            <a:off x="304800" y="762000"/>
            <a:ext cx="3095719" cy="1508105"/>
          </a:xfrm>
          <a:prstGeom prst="rect">
            <a:avLst/>
          </a:prstGeom>
          <a:noFill/>
        </p:spPr>
        <p:txBody>
          <a:bodyPr wrap="none" rtlCol="0">
            <a:spAutoFit/>
          </a:bodyPr>
          <a:lstStyle/>
          <a:p>
            <a:r>
              <a:rPr lang="en-US" sz="2000" b="1">
                <a:solidFill>
                  <a:srgbClr val="7030A0"/>
                </a:solidFill>
                <a:latin typeface="Arial" pitchFamily="34" charset="0"/>
                <a:cs typeface="Arial" pitchFamily="34" charset="0"/>
              </a:rPr>
              <a:t>File Operations :</a:t>
            </a:r>
            <a:endParaRPr lang="en-US">
              <a:latin typeface="Arial" pitchFamily="34" charset="0"/>
              <a:cs typeface="Arial" pitchFamily="34" charset="0"/>
            </a:endParaRPr>
          </a:p>
          <a:p>
            <a:r>
              <a:rPr lang="en-US">
                <a:solidFill>
                  <a:srgbClr val="C00000"/>
                </a:solidFill>
                <a:latin typeface="Arial" pitchFamily="34" charset="0"/>
                <a:cs typeface="Arial" pitchFamily="34" charset="0"/>
              </a:rPr>
              <a:t>1.Creating &amp; Opening a File </a:t>
            </a:r>
          </a:p>
          <a:p>
            <a:r>
              <a:rPr lang="en-US">
                <a:solidFill>
                  <a:srgbClr val="C00000"/>
                </a:solidFill>
                <a:latin typeface="Arial" pitchFamily="34" charset="0"/>
                <a:cs typeface="Arial" pitchFamily="34" charset="0"/>
              </a:rPr>
              <a:t>2.Writing Data into a File  </a:t>
            </a:r>
          </a:p>
          <a:p>
            <a:r>
              <a:rPr lang="en-US">
                <a:solidFill>
                  <a:srgbClr val="C00000"/>
                </a:solidFill>
                <a:latin typeface="Arial" pitchFamily="34" charset="0"/>
                <a:cs typeface="Arial" pitchFamily="34" charset="0"/>
              </a:rPr>
              <a:t>3.Reading Data from a File </a:t>
            </a:r>
          </a:p>
          <a:p>
            <a:r>
              <a:rPr lang="en-US">
                <a:solidFill>
                  <a:srgbClr val="C00000"/>
                </a:solidFill>
                <a:latin typeface="Arial" pitchFamily="34" charset="0"/>
                <a:cs typeface="Arial" pitchFamily="34" charset="0"/>
              </a:rPr>
              <a:t>4.Closing a File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304800" y="533400"/>
            <a:ext cx="8229600" cy="6032421"/>
          </a:xfrm>
          <a:prstGeom prst="rect">
            <a:avLst/>
          </a:prstGeom>
          <a:noFill/>
        </p:spPr>
        <p:txBody>
          <a:bodyPr wrap="square" rtlCol="0">
            <a:spAutoFit/>
          </a:bodyPr>
          <a:lstStyle/>
          <a:p>
            <a:r>
              <a:rPr lang="en-US" sz="2000" b="1">
                <a:solidFill>
                  <a:srgbClr val="00B0F0"/>
                </a:solidFill>
                <a:latin typeface="Arial" pitchFamily="34" charset="0"/>
                <a:cs typeface="Arial" pitchFamily="34" charset="0"/>
              </a:rPr>
              <a:t>Reading Data from a File :</a:t>
            </a:r>
          </a:p>
          <a:p>
            <a:endParaRPr lang="en-US" sz="2000" b="1">
              <a:solidFill>
                <a:srgbClr val="00B0F0"/>
              </a:solidFill>
              <a:latin typeface="Arial" pitchFamily="34" charset="0"/>
              <a:cs typeface="Arial" pitchFamily="34" charset="0"/>
            </a:endParaRPr>
          </a:p>
          <a:p>
            <a:r>
              <a:rPr lang="en-US" sz="2000" b="1">
                <a:solidFill>
                  <a:srgbClr val="00B050"/>
                </a:solidFill>
                <a:latin typeface="Arial" pitchFamily="34" charset="0"/>
                <a:cs typeface="Arial" pitchFamily="34" charset="0"/>
              </a:rPr>
              <a:t>Syntax : open(‘filename’,’mode’)</a:t>
            </a:r>
          </a:p>
          <a:p>
            <a:endParaRPr lang="en-US" sz="2000" b="1">
              <a:solidFill>
                <a:srgbClr val="00B050"/>
              </a:solidFill>
              <a:latin typeface="Arial" pitchFamily="34" charset="0"/>
              <a:cs typeface="Arial" pitchFamily="34" charset="0"/>
            </a:endParaRPr>
          </a:p>
          <a:p>
            <a:r>
              <a:rPr lang="en-US" b="1">
                <a:solidFill>
                  <a:srgbClr val="00B050"/>
                </a:solidFill>
                <a:latin typeface="Arial" pitchFamily="34" charset="0"/>
                <a:cs typeface="Arial" pitchFamily="34" charset="0"/>
              </a:rPr>
              <a:t>‘r’ </a:t>
            </a:r>
            <a:r>
              <a:rPr lang="en-US">
                <a:solidFill>
                  <a:srgbClr val="00B050"/>
                </a:solidFill>
                <a:latin typeface="Arial" pitchFamily="34" charset="0"/>
                <a:cs typeface="Arial" pitchFamily="34" charset="0"/>
              </a:rPr>
              <a:t>= </a:t>
            </a:r>
            <a:r>
              <a:rPr lang="en-US">
                <a:latin typeface="Arial" pitchFamily="34" charset="0"/>
                <a:cs typeface="Arial" pitchFamily="34" charset="0"/>
              </a:rPr>
              <a:t>open exisiting file for reading,if a file does not exist then throws error.it is default mode) </a:t>
            </a:r>
          </a:p>
          <a:p>
            <a:endParaRPr lang="en-US" b="1">
              <a:latin typeface="Arial" pitchFamily="34" charset="0"/>
              <a:cs typeface="Arial" pitchFamily="34" charset="0"/>
            </a:endParaRPr>
          </a:p>
          <a:p>
            <a:pPr marL="342900" indent="-342900"/>
            <a:r>
              <a:rPr lang="en-US" b="1">
                <a:latin typeface="Arial" pitchFamily="34" charset="0"/>
                <a:cs typeface="Arial" pitchFamily="34" charset="0"/>
              </a:rPr>
              <a:t>Ex: </a:t>
            </a:r>
          </a:p>
          <a:p>
            <a:pPr marL="342900" indent="-342900"/>
            <a:endParaRPr lang="en-US">
              <a:latin typeface="Arial" pitchFamily="34" charset="0"/>
              <a:cs typeface="Arial" pitchFamily="34" charset="0"/>
            </a:endParaRPr>
          </a:p>
          <a:p>
            <a:pPr marL="342900" indent="-342900"/>
            <a:r>
              <a:rPr lang="en-US">
                <a:latin typeface="Arial" pitchFamily="34" charset="0"/>
                <a:cs typeface="Arial" pitchFamily="34" charset="0"/>
              </a:rPr>
              <a:t>f = open(‘file.txt’ , ‘r’)  or open(‘file.txt’)</a:t>
            </a:r>
          </a:p>
          <a:p>
            <a:pPr marL="342900" indent="-342900"/>
            <a:r>
              <a:rPr lang="en-US">
                <a:latin typeface="Arial" pitchFamily="34" charset="0"/>
                <a:cs typeface="Arial" pitchFamily="34" charset="0"/>
              </a:rPr>
              <a:t>f.read() =&gt; read total file contents</a:t>
            </a:r>
          </a:p>
          <a:p>
            <a:pPr marL="342900" indent="-342900"/>
            <a:r>
              <a:rPr lang="en-US">
                <a:latin typeface="Arial" pitchFamily="34" charset="0"/>
                <a:cs typeface="Arial" pitchFamily="34" charset="0"/>
              </a:rPr>
              <a:t>f.read(n) =&gt; read n-characters</a:t>
            </a:r>
          </a:p>
          <a:p>
            <a:pPr marL="342900" indent="-342900"/>
            <a:r>
              <a:rPr lang="en-US">
                <a:latin typeface="Arial" pitchFamily="34" charset="0"/>
                <a:cs typeface="Arial" pitchFamily="34" charset="0"/>
              </a:rPr>
              <a:t>f.readline() =&gt; read upto line end</a:t>
            </a:r>
          </a:p>
          <a:p>
            <a:pPr marL="342900" indent="-342900"/>
            <a:r>
              <a:rPr lang="en-US">
                <a:latin typeface="Arial" pitchFamily="34" charset="0"/>
                <a:cs typeface="Arial" pitchFamily="34" charset="0"/>
              </a:rPr>
              <a:t>f.readlines() =&gt; read total lines</a:t>
            </a:r>
          </a:p>
          <a:p>
            <a:pPr marL="342900" indent="-342900"/>
            <a:endParaRPr lang="en-US">
              <a:latin typeface="Arial" pitchFamily="34" charset="0"/>
              <a:cs typeface="Arial" pitchFamily="34" charset="0"/>
            </a:endParaRPr>
          </a:p>
          <a:p>
            <a:pPr marL="342900" indent="-342900"/>
            <a:r>
              <a:rPr lang="en-US">
                <a:latin typeface="Arial" pitchFamily="34" charset="0"/>
                <a:cs typeface="Arial" pitchFamily="34" charset="0"/>
              </a:rPr>
              <a:t>f.tell() =&gt; </a:t>
            </a:r>
            <a:r>
              <a:rPr lang="en-US"/>
              <a:t>get the current file position</a:t>
            </a:r>
          </a:p>
          <a:p>
            <a:pPr marL="342900" indent="-342900"/>
            <a:r>
              <a:rPr lang="en-US">
                <a:latin typeface="Arial" pitchFamily="34" charset="0"/>
                <a:cs typeface="Arial" pitchFamily="34" charset="0"/>
              </a:rPr>
              <a:t>f.seek() =&gt; </a:t>
            </a:r>
            <a:r>
              <a:rPr lang="en-US"/>
              <a:t>bring file cursor to initial position</a:t>
            </a:r>
            <a:endParaRPr lang="en-US">
              <a:latin typeface="Arial" pitchFamily="34" charset="0"/>
              <a:cs typeface="Arial" pitchFamily="34" charset="0"/>
            </a:endParaRPr>
          </a:p>
          <a:p>
            <a:pPr marL="342900" indent="-342900"/>
            <a:endParaRPr lang="en-US">
              <a:latin typeface="Arial" pitchFamily="34" charset="0"/>
              <a:cs typeface="Arial" pitchFamily="34" charset="0"/>
            </a:endParaRPr>
          </a:p>
          <a:p>
            <a:pPr marL="342900" indent="-342900"/>
            <a:r>
              <a:rPr lang="en-US" b="1">
                <a:latin typeface="Arial" pitchFamily="34" charset="0"/>
                <a:cs typeface="Arial" pitchFamily="34" charset="0"/>
              </a:rPr>
              <a:t>Reading a file using FOR Loop :</a:t>
            </a:r>
          </a:p>
          <a:p>
            <a:pPr marL="342900" indent="-342900"/>
            <a:r>
              <a:rPr lang="en-US">
                <a:latin typeface="Arial" pitchFamily="34" charset="0"/>
                <a:cs typeface="Arial" pitchFamily="34" charset="0"/>
              </a:rPr>
              <a:t>for i in f:</a:t>
            </a:r>
          </a:p>
          <a:p>
            <a:pPr marL="342900" indent="-342900"/>
            <a:r>
              <a:rPr lang="en-US">
                <a:latin typeface="Arial" pitchFamily="34" charset="0"/>
                <a:cs typeface="Arial" pitchFamily="34" charset="0"/>
              </a:rPr>
              <a:t>	print(i)</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304800" y="533400"/>
            <a:ext cx="8229600" cy="4616648"/>
          </a:xfrm>
          <a:prstGeom prst="rect">
            <a:avLst/>
          </a:prstGeom>
          <a:noFill/>
        </p:spPr>
        <p:txBody>
          <a:bodyPr wrap="square" rtlCol="0">
            <a:spAutoFit/>
          </a:bodyPr>
          <a:lstStyle/>
          <a:p>
            <a:r>
              <a:rPr lang="en-US" sz="2000" b="1">
                <a:solidFill>
                  <a:srgbClr val="00B0F0"/>
                </a:solidFill>
                <a:latin typeface="Arial" pitchFamily="34" charset="0"/>
                <a:cs typeface="Arial" pitchFamily="34" charset="0"/>
              </a:rPr>
              <a:t>Closing a File :</a:t>
            </a:r>
          </a:p>
          <a:p>
            <a:endParaRPr lang="en-US" sz="2000" b="1">
              <a:solidFill>
                <a:srgbClr val="00B0F0"/>
              </a:solidFill>
              <a:latin typeface="Arial" pitchFamily="34" charset="0"/>
              <a:cs typeface="Arial" pitchFamily="34" charset="0"/>
            </a:endParaRPr>
          </a:p>
          <a:p>
            <a:r>
              <a:rPr lang="en-US" sz="2000" b="1">
                <a:solidFill>
                  <a:srgbClr val="00B050"/>
                </a:solidFill>
                <a:latin typeface="Arial" pitchFamily="34" charset="0"/>
                <a:cs typeface="Arial" pitchFamily="34" charset="0"/>
              </a:rPr>
              <a:t>Syntax : object.close()</a:t>
            </a:r>
          </a:p>
          <a:p>
            <a:endParaRPr lang="en-US" b="1">
              <a:latin typeface="Arial" pitchFamily="34" charset="0"/>
              <a:cs typeface="Arial" pitchFamily="34" charset="0"/>
            </a:endParaRPr>
          </a:p>
          <a:p>
            <a:pPr marL="342900" indent="-342900"/>
            <a:r>
              <a:rPr lang="en-US" b="1">
                <a:latin typeface="Arial" pitchFamily="34" charset="0"/>
                <a:cs typeface="Arial" pitchFamily="34" charset="0"/>
              </a:rPr>
              <a:t>Ex: </a:t>
            </a:r>
          </a:p>
          <a:p>
            <a:pPr marL="342900" indent="-342900"/>
            <a:endParaRPr lang="en-US">
              <a:latin typeface="Arial" pitchFamily="34" charset="0"/>
              <a:cs typeface="Arial" pitchFamily="34" charset="0"/>
            </a:endParaRPr>
          </a:p>
          <a:p>
            <a:pPr marL="342900" indent="-342900"/>
            <a:r>
              <a:rPr lang="en-US">
                <a:latin typeface="Arial" pitchFamily="34" charset="0"/>
                <a:cs typeface="Arial" pitchFamily="34" charset="0"/>
              </a:rPr>
              <a:t>f = open(‘file.txt’ , ‘r’)  or open(‘file.txt’)</a:t>
            </a:r>
          </a:p>
          <a:p>
            <a:pPr marL="342900" indent="-342900"/>
            <a:r>
              <a:rPr lang="en-US">
                <a:latin typeface="Arial" pitchFamily="34" charset="0"/>
                <a:cs typeface="Arial" pitchFamily="34" charset="0"/>
              </a:rPr>
              <a:t>f.read()</a:t>
            </a:r>
          </a:p>
          <a:p>
            <a:pPr marL="342900" indent="-342900"/>
            <a:r>
              <a:rPr lang="en-US">
                <a:latin typeface="Arial" pitchFamily="34" charset="0"/>
                <a:cs typeface="Arial" pitchFamily="34" charset="0"/>
              </a:rPr>
              <a:t>f.close()  # closes the file</a:t>
            </a:r>
          </a:p>
          <a:p>
            <a:pPr marL="342900" indent="-342900"/>
            <a:endParaRPr lang="en-US">
              <a:latin typeface="Arial" pitchFamily="34" charset="0"/>
              <a:cs typeface="Arial" pitchFamily="34" charset="0"/>
            </a:endParaRPr>
          </a:p>
          <a:p>
            <a:pPr marL="342900" indent="-342900"/>
            <a:r>
              <a:rPr lang="en-US">
                <a:latin typeface="Arial" pitchFamily="34" charset="0"/>
                <a:cs typeface="Arial" pitchFamily="34" charset="0"/>
              </a:rPr>
              <a:t>Alternately :</a:t>
            </a:r>
          </a:p>
          <a:p>
            <a:pPr marL="342900" indent="-342900"/>
            <a:endParaRPr lang="en-US">
              <a:latin typeface="Arial" pitchFamily="34" charset="0"/>
              <a:cs typeface="Arial" pitchFamily="34" charset="0"/>
            </a:endParaRPr>
          </a:p>
          <a:p>
            <a:pPr marL="342900" indent="-342900"/>
            <a:r>
              <a:rPr lang="en-US" b="1">
                <a:solidFill>
                  <a:srgbClr val="FFFF00"/>
                </a:solidFill>
                <a:latin typeface="Arial" pitchFamily="34" charset="0"/>
                <a:cs typeface="Arial" pitchFamily="34" charset="0"/>
              </a:rPr>
              <a:t>with</a:t>
            </a:r>
            <a:r>
              <a:rPr lang="en-US">
                <a:latin typeface="Arial" pitchFamily="34" charset="0"/>
                <a:cs typeface="Arial" pitchFamily="34" charset="0"/>
              </a:rPr>
              <a:t> open(‘file.txt’ , ‘r’)  or open(‘file.txt’) as f:</a:t>
            </a:r>
          </a:p>
          <a:p>
            <a:pPr marL="342900" indent="-342900"/>
            <a:r>
              <a:rPr lang="en-US">
                <a:latin typeface="Arial" pitchFamily="34" charset="0"/>
                <a:cs typeface="Arial" pitchFamily="34" charset="0"/>
              </a:rPr>
              <a:t>		&lt;file operations&gt;</a:t>
            </a:r>
          </a:p>
          <a:p>
            <a:pPr marL="342900" indent="-342900"/>
            <a:endParaRPr lang="en-US">
              <a:latin typeface="Arial" pitchFamily="34" charset="0"/>
              <a:cs typeface="Arial" pitchFamily="34" charset="0"/>
            </a:endParaRPr>
          </a:p>
          <a:p>
            <a:pPr marL="342900" indent="-342900"/>
            <a:r>
              <a:rPr lang="en-US">
                <a:latin typeface="Arial" pitchFamily="34" charset="0"/>
                <a:cs typeface="Arial" pitchFamily="34" charset="0"/>
              </a:rPr>
              <a:t>         no need to use f.close(), it internally closes the file.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304800" y="762000"/>
            <a:ext cx="39624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Python Directory Handling :</a:t>
            </a:r>
          </a:p>
        </p:txBody>
      </p:sp>
      <p:sp>
        <p:nvSpPr>
          <p:cNvPr id="5" name="TextBox 4"/>
          <p:cNvSpPr txBox="1"/>
          <p:nvPr/>
        </p:nvSpPr>
        <p:spPr>
          <a:xfrm>
            <a:off x="381000" y="1219200"/>
            <a:ext cx="7275390" cy="1785104"/>
          </a:xfrm>
          <a:prstGeom prst="rect">
            <a:avLst/>
          </a:prstGeom>
          <a:noFill/>
        </p:spPr>
        <p:txBody>
          <a:bodyPr wrap="none" rtlCol="0">
            <a:spAutoFit/>
          </a:bodyPr>
          <a:lstStyle/>
          <a:p>
            <a:r>
              <a:rPr lang="en-US" sz="2000" b="1">
                <a:solidFill>
                  <a:srgbClr val="7030A0"/>
                </a:solidFill>
                <a:latin typeface="Arial" pitchFamily="34" charset="0"/>
                <a:cs typeface="Arial" pitchFamily="34" charset="0"/>
              </a:rPr>
              <a:t>Directory Operations :</a:t>
            </a:r>
            <a:endParaRPr lang="en-US">
              <a:latin typeface="Arial" pitchFamily="34" charset="0"/>
              <a:cs typeface="Arial" pitchFamily="34" charset="0"/>
            </a:endParaRPr>
          </a:p>
          <a:p>
            <a:r>
              <a:rPr lang="en-US">
                <a:solidFill>
                  <a:srgbClr val="C00000"/>
                </a:solidFill>
                <a:latin typeface="Arial" pitchFamily="34" charset="0"/>
                <a:cs typeface="Arial" pitchFamily="34" charset="0"/>
              </a:rPr>
              <a:t>1.Creating Directory</a:t>
            </a:r>
          </a:p>
          <a:p>
            <a:r>
              <a:rPr lang="en-US">
                <a:solidFill>
                  <a:srgbClr val="C00000"/>
                </a:solidFill>
                <a:latin typeface="Arial" pitchFamily="34" charset="0"/>
                <a:cs typeface="Arial" pitchFamily="34" charset="0"/>
              </a:rPr>
              <a:t>2.Change Directory</a:t>
            </a:r>
          </a:p>
          <a:p>
            <a:r>
              <a:rPr lang="en-US">
                <a:solidFill>
                  <a:srgbClr val="C00000"/>
                </a:solidFill>
                <a:latin typeface="Arial" pitchFamily="34" charset="0"/>
                <a:cs typeface="Arial" pitchFamily="34" charset="0"/>
              </a:rPr>
              <a:t>3.Rename Directory </a:t>
            </a:r>
          </a:p>
          <a:p>
            <a:r>
              <a:rPr lang="en-US">
                <a:solidFill>
                  <a:srgbClr val="C00000"/>
                </a:solidFill>
                <a:latin typeface="Arial" pitchFamily="34" charset="0"/>
                <a:cs typeface="Arial" pitchFamily="34" charset="0"/>
              </a:rPr>
              <a:t>4.Deleting Directory</a:t>
            </a:r>
          </a:p>
          <a:p>
            <a:pPr>
              <a:buFont typeface="Wingdings" pitchFamily="2" charset="2"/>
              <a:buChar char="Ø"/>
            </a:pPr>
            <a:r>
              <a:rPr lang="en-US">
                <a:solidFill>
                  <a:srgbClr val="FFFF00"/>
                </a:solidFill>
                <a:latin typeface="Arial" pitchFamily="34" charset="0"/>
                <a:cs typeface="Arial" pitchFamily="34" charset="0"/>
              </a:rPr>
              <a:t>We need to make use of OS Module for directory related operations</a:t>
            </a:r>
          </a:p>
        </p:txBody>
      </p:sp>
      <p:sp>
        <p:nvSpPr>
          <p:cNvPr id="6" name="TextBox 5"/>
          <p:cNvSpPr txBox="1"/>
          <p:nvPr/>
        </p:nvSpPr>
        <p:spPr>
          <a:xfrm>
            <a:off x="457200" y="2887682"/>
            <a:ext cx="6832320" cy="4524315"/>
          </a:xfrm>
          <a:prstGeom prst="rect">
            <a:avLst/>
          </a:prstGeom>
          <a:noFill/>
        </p:spPr>
        <p:txBody>
          <a:bodyPr wrap="none" rtlCol="0">
            <a:spAutoFit/>
          </a:bodyPr>
          <a:lstStyle/>
          <a:p>
            <a:r>
              <a:rPr lang="en-US"/>
              <a:t>Ex: </a:t>
            </a:r>
          </a:p>
          <a:p>
            <a:r>
              <a:rPr lang="en-US"/>
              <a:t>import os</a:t>
            </a:r>
          </a:p>
          <a:p>
            <a:endParaRPr lang="en-US"/>
          </a:p>
          <a:p>
            <a:r>
              <a:rPr lang="en-US"/>
              <a:t>os.getcwd( )=&gt; displays current working directory</a:t>
            </a:r>
          </a:p>
          <a:p>
            <a:r>
              <a:rPr lang="en-US"/>
              <a:t>os.mkdir(‘siva’) =&gt; creates new directory</a:t>
            </a:r>
          </a:p>
          <a:p>
            <a:r>
              <a:rPr lang="en-US"/>
              <a:t>os.listdir( ) =&gt; displays list of directory in current path</a:t>
            </a:r>
          </a:p>
          <a:p>
            <a:r>
              <a:rPr lang="en-US"/>
              <a:t>os.chdir(‘path’ ) =&gt; changes other directory</a:t>
            </a:r>
          </a:p>
          <a:p>
            <a:r>
              <a:rPr lang="en-US"/>
              <a:t>os.rename(‘siva’,’sriram’) =&gt; renames existing directory</a:t>
            </a:r>
          </a:p>
          <a:p>
            <a:r>
              <a:rPr lang="en-US"/>
              <a:t>os.rmdir( ) =&gt; deletes existing empty directory</a:t>
            </a:r>
          </a:p>
          <a:p>
            <a:r>
              <a:rPr lang="en-US"/>
              <a:t>os.remove( ) =&gt; removes the file</a:t>
            </a:r>
          </a:p>
          <a:p>
            <a:r>
              <a:rPr lang="en-US"/>
              <a:t>import shutil</a:t>
            </a:r>
          </a:p>
          <a:p>
            <a:r>
              <a:rPr lang="en-US"/>
              <a:t>shutil.rmtree( ) =&gt; deletes entire directory even it is not empty</a:t>
            </a:r>
          </a:p>
          <a:p>
            <a:endParaRPr lang="en-US"/>
          </a:p>
          <a:p>
            <a:endParaRPr lang="en-US"/>
          </a:p>
          <a:p>
            <a:endParaRPr lang="en-US"/>
          </a:p>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304800" y="762000"/>
            <a:ext cx="39624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Python Exception Handling :</a:t>
            </a:r>
          </a:p>
        </p:txBody>
      </p:sp>
      <p:sp>
        <p:nvSpPr>
          <p:cNvPr id="5" name="Rectangle 4"/>
          <p:cNvSpPr/>
          <p:nvPr/>
        </p:nvSpPr>
        <p:spPr>
          <a:xfrm>
            <a:off x="457200" y="1219200"/>
            <a:ext cx="8382000" cy="1200329"/>
          </a:xfrm>
          <a:prstGeom prst="rect">
            <a:avLst/>
          </a:prstGeom>
        </p:spPr>
        <p:txBody>
          <a:bodyPr wrap="square">
            <a:spAutoFit/>
          </a:bodyPr>
          <a:lstStyle/>
          <a:p>
            <a:r>
              <a:rPr lang="en-US" b="1">
                <a:solidFill>
                  <a:schemeClr val="accent6">
                    <a:lumMod val="50000"/>
                  </a:schemeClr>
                </a:solidFill>
                <a:latin typeface="Arial" pitchFamily="34" charset="0"/>
                <a:cs typeface="Arial" pitchFamily="34" charset="0"/>
              </a:rPr>
              <a:t>What is an Exception ?  , Why we need to Handle it ?</a:t>
            </a:r>
          </a:p>
          <a:p>
            <a:endParaRPr lang="en-US">
              <a:latin typeface="Arial" pitchFamily="34" charset="0"/>
              <a:cs typeface="Arial" pitchFamily="34" charset="0"/>
            </a:endParaRPr>
          </a:p>
          <a:p>
            <a:r>
              <a:rPr lang="en-US">
                <a:latin typeface="Arial" pitchFamily="34" charset="0"/>
                <a:cs typeface="Arial" pitchFamily="34" charset="0"/>
              </a:rPr>
              <a:t>	An exception can be defined as an abnormal condition in a program resulting to stop the execution.</a:t>
            </a:r>
          </a:p>
        </p:txBody>
      </p:sp>
      <p:sp>
        <p:nvSpPr>
          <p:cNvPr id="6" name="Rectangle 5"/>
          <p:cNvSpPr/>
          <p:nvPr/>
        </p:nvSpPr>
        <p:spPr>
          <a:xfrm>
            <a:off x="457200" y="2590800"/>
            <a:ext cx="8229600" cy="923330"/>
          </a:xfrm>
          <a:prstGeom prst="rect">
            <a:avLst/>
          </a:prstGeom>
        </p:spPr>
        <p:txBody>
          <a:bodyPr wrap="square">
            <a:spAutoFit/>
          </a:bodyPr>
          <a:lstStyle/>
          <a:p>
            <a:r>
              <a:rPr lang="en-US">
                <a:latin typeface="Arial" pitchFamily="34" charset="0"/>
                <a:cs typeface="Arial" pitchFamily="34" charset="0"/>
              </a:rPr>
              <a:t>	Whenever an exception occurs, the program halts the execution, and appropriate Error will be displayed to the programmer and the further code will not be executed untill programmer resolves that Error by Debugging.</a:t>
            </a:r>
          </a:p>
        </p:txBody>
      </p:sp>
      <p:sp>
        <p:nvSpPr>
          <p:cNvPr id="8" name="TextBox 7"/>
          <p:cNvSpPr txBox="1"/>
          <p:nvPr/>
        </p:nvSpPr>
        <p:spPr>
          <a:xfrm>
            <a:off x="457200" y="3581400"/>
            <a:ext cx="8458200" cy="923330"/>
          </a:xfrm>
          <a:prstGeom prst="rect">
            <a:avLst/>
          </a:prstGeom>
          <a:noFill/>
        </p:spPr>
        <p:txBody>
          <a:bodyPr wrap="square" rtlCol="0">
            <a:spAutoFit/>
          </a:bodyPr>
          <a:lstStyle/>
          <a:p>
            <a:r>
              <a:rPr lang="en-US">
                <a:latin typeface="Arial" pitchFamily="34" charset="0"/>
                <a:cs typeface="Arial" pitchFamily="34" charset="0"/>
              </a:rPr>
              <a:t>	If a programmer suspects the possibility of occuring an exception and handles it properly before hand then the program will not halt the execution and continues to execute further code.</a:t>
            </a:r>
          </a:p>
        </p:txBody>
      </p:sp>
      <p:sp>
        <p:nvSpPr>
          <p:cNvPr id="10" name="TextBox 9"/>
          <p:cNvSpPr txBox="1"/>
          <p:nvPr/>
        </p:nvSpPr>
        <p:spPr>
          <a:xfrm>
            <a:off x="152400" y="4648200"/>
            <a:ext cx="8915400" cy="1477328"/>
          </a:xfrm>
          <a:prstGeom prst="rect">
            <a:avLst/>
          </a:prstGeom>
          <a:noFill/>
        </p:spPr>
        <p:txBody>
          <a:bodyPr wrap="square" rtlCol="0">
            <a:spAutoFit/>
          </a:bodyPr>
          <a:lstStyle/>
          <a:p>
            <a:r>
              <a:rPr lang="en-US" b="1">
                <a:solidFill>
                  <a:srgbClr val="FF0000"/>
                </a:solidFill>
                <a:latin typeface="Arial" pitchFamily="34" charset="0"/>
                <a:cs typeface="Arial" pitchFamily="34" charset="0"/>
              </a:rPr>
              <a:t>Types of Errors :</a:t>
            </a:r>
          </a:p>
          <a:p>
            <a:endParaRPr lang="en-US">
              <a:latin typeface="Arial" pitchFamily="34" charset="0"/>
              <a:cs typeface="Arial" pitchFamily="34" charset="0"/>
            </a:endParaRPr>
          </a:p>
          <a:p>
            <a:pPr marL="342900" indent="-342900">
              <a:buAutoNum type="arabicPeriod"/>
            </a:pPr>
            <a:r>
              <a:rPr lang="en-US">
                <a:solidFill>
                  <a:srgbClr val="FF0000"/>
                </a:solidFill>
                <a:latin typeface="Arial" pitchFamily="34" charset="0"/>
                <a:cs typeface="Arial" pitchFamily="34" charset="0"/>
              </a:rPr>
              <a:t>Compile Time Errors </a:t>
            </a:r>
            <a:r>
              <a:rPr lang="en-US">
                <a:latin typeface="Arial" pitchFamily="34" charset="0"/>
                <a:cs typeface="Arial" pitchFamily="34" charset="0"/>
              </a:rPr>
              <a:t>=&gt; code cannot compile (ex: syntax errors)</a:t>
            </a:r>
          </a:p>
          <a:p>
            <a:pPr marL="342900" indent="-342900">
              <a:buAutoNum type="arabicPeriod"/>
            </a:pPr>
            <a:r>
              <a:rPr lang="en-US">
                <a:solidFill>
                  <a:srgbClr val="FF0000"/>
                </a:solidFill>
                <a:latin typeface="Arial" pitchFamily="34" charset="0"/>
                <a:cs typeface="Arial" pitchFamily="34" charset="0"/>
              </a:rPr>
              <a:t>Logical Errors </a:t>
            </a:r>
            <a:r>
              <a:rPr lang="en-US">
                <a:latin typeface="Arial" pitchFamily="34" charset="0"/>
                <a:cs typeface="Arial" pitchFamily="34" charset="0"/>
              </a:rPr>
              <a:t>=&gt; code will be compiled and execute but gives undesired o/p</a:t>
            </a:r>
          </a:p>
          <a:p>
            <a:pPr marL="342900" indent="-342900">
              <a:buAutoNum type="arabicPeriod"/>
            </a:pPr>
            <a:r>
              <a:rPr lang="en-US">
                <a:solidFill>
                  <a:srgbClr val="FF0000"/>
                </a:solidFill>
                <a:latin typeface="Arial" pitchFamily="34" charset="0"/>
                <a:cs typeface="Arial" pitchFamily="34" charset="0"/>
              </a:rPr>
              <a:t>Run Time Errors </a:t>
            </a:r>
            <a:r>
              <a:rPr lang="en-US">
                <a:latin typeface="Arial" pitchFamily="34" charset="0"/>
                <a:cs typeface="Arial" pitchFamily="34" charset="0"/>
              </a:rPr>
              <a:t>=&gt; code will be compiled but halts execution and crashes (ex:1/0)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TextBox 2"/>
          <p:cNvSpPr txBox="1"/>
          <p:nvPr/>
        </p:nvSpPr>
        <p:spPr>
          <a:xfrm>
            <a:off x="381000" y="1066800"/>
            <a:ext cx="23622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What is a Class ?</a:t>
            </a:r>
          </a:p>
        </p:txBody>
      </p:sp>
      <p:sp>
        <p:nvSpPr>
          <p:cNvPr id="4" name="TextBox 3"/>
          <p:cNvSpPr txBox="1"/>
          <p:nvPr/>
        </p:nvSpPr>
        <p:spPr>
          <a:xfrm>
            <a:off x="838200" y="1600200"/>
            <a:ext cx="6981463" cy="369332"/>
          </a:xfrm>
          <a:prstGeom prst="rect">
            <a:avLst/>
          </a:prstGeom>
          <a:noFill/>
        </p:spPr>
        <p:txBody>
          <a:bodyPr wrap="none" rtlCol="0">
            <a:spAutoFit/>
          </a:bodyPr>
          <a:lstStyle/>
          <a:p>
            <a:r>
              <a:rPr lang="en-US">
                <a:latin typeface="Arial" pitchFamily="34" charset="0"/>
                <a:cs typeface="Arial" pitchFamily="34" charset="0"/>
              </a:rPr>
              <a:t>A Class is a Plan or Blueprint or Model for an Object to be created.</a:t>
            </a:r>
          </a:p>
        </p:txBody>
      </p:sp>
      <p:sp>
        <p:nvSpPr>
          <p:cNvPr id="5" name="TextBox 4"/>
          <p:cNvSpPr txBox="1"/>
          <p:nvPr/>
        </p:nvSpPr>
        <p:spPr>
          <a:xfrm>
            <a:off x="381000" y="2057400"/>
            <a:ext cx="26670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What is an Object ?</a:t>
            </a:r>
          </a:p>
        </p:txBody>
      </p:sp>
      <p:sp>
        <p:nvSpPr>
          <p:cNvPr id="6" name="TextBox 5"/>
          <p:cNvSpPr txBox="1"/>
          <p:nvPr/>
        </p:nvSpPr>
        <p:spPr>
          <a:xfrm>
            <a:off x="838200" y="2514600"/>
            <a:ext cx="8077200" cy="646331"/>
          </a:xfrm>
          <a:prstGeom prst="rect">
            <a:avLst/>
          </a:prstGeom>
          <a:noFill/>
        </p:spPr>
        <p:txBody>
          <a:bodyPr wrap="square" rtlCol="0">
            <a:spAutoFit/>
          </a:bodyPr>
          <a:lstStyle/>
          <a:p>
            <a:r>
              <a:rPr lang="en-US">
                <a:latin typeface="Arial" pitchFamily="34" charset="0"/>
                <a:cs typeface="Arial" pitchFamily="34" charset="0"/>
              </a:rPr>
              <a:t>An Object is a product which was created according to the plan defined in a Class.</a:t>
            </a:r>
          </a:p>
        </p:txBody>
      </p:sp>
      <p:sp>
        <p:nvSpPr>
          <p:cNvPr id="7" name="TextBox 6"/>
          <p:cNvSpPr txBox="1"/>
          <p:nvPr/>
        </p:nvSpPr>
        <p:spPr>
          <a:xfrm>
            <a:off x="381000" y="3200400"/>
            <a:ext cx="28194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What are Attributes ?</a:t>
            </a:r>
          </a:p>
        </p:txBody>
      </p:sp>
      <p:sp>
        <p:nvSpPr>
          <p:cNvPr id="8" name="TextBox 7"/>
          <p:cNvSpPr txBox="1"/>
          <p:nvPr/>
        </p:nvSpPr>
        <p:spPr>
          <a:xfrm>
            <a:off x="838200" y="3733800"/>
            <a:ext cx="8077200" cy="369332"/>
          </a:xfrm>
          <a:prstGeom prst="rect">
            <a:avLst/>
          </a:prstGeom>
          <a:noFill/>
        </p:spPr>
        <p:txBody>
          <a:bodyPr wrap="square" rtlCol="0">
            <a:spAutoFit/>
          </a:bodyPr>
          <a:lstStyle/>
          <a:p>
            <a:r>
              <a:rPr lang="en-US">
                <a:latin typeface="Arial" pitchFamily="34" charset="0"/>
                <a:cs typeface="Arial" pitchFamily="34" charset="0"/>
              </a:rPr>
              <a:t>Attributes are the properties that belongs to an Object to be created.</a:t>
            </a:r>
          </a:p>
        </p:txBody>
      </p:sp>
      <p:sp>
        <p:nvSpPr>
          <p:cNvPr id="9" name="TextBox 8"/>
          <p:cNvSpPr txBox="1"/>
          <p:nvPr/>
        </p:nvSpPr>
        <p:spPr>
          <a:xfrm>
            <a:off x="381000" y="4191000"/>
            <a:ext cx="28194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What are Methods ?</a:t>
            </a:r>
          </a:p>
        </p:txBody>
      </p:sp>
      <p:sp>
        <p:nvSpPr>
          <p:cNvPr id="10" name="TextBox 9"/>
          <p:cNvSpPr txBox="1"/>
          <p:nvPr/>
        </p:nvSpPr>
        <p:spPr>
          <a:xfrm>
            <a:off x="838200" y="4724400"/>
            <a:ext cx="8077200" cy="369332"/>
          </a:xfrm>
          <a:prstGeom prst="rect">
            <a:avLst/>
          </a:prstGeom>
          <a:noFill/>
        </p:spPr>
        <p:txBody>
          <a:bodyPr wrap="square" rtlCol="0">
            <a:spAutoFit/>
          </a:bodyPr>
          <a:lstStyle/>
          <a:p>
            <a:r>
              <a:rPr lang="en-US">
                <a:latin typeface="Arial" pitchFamily="34" charset="0"/>
                <a:cs typeface="Arial" pitchFamily="34" charset="0"/>
              </a:rPr>
              <a:t>Methods refer to the functionality of an Object to be created.</a:t>
            </a:r>
          </a:p>
        </p:txBody>
      </p:sp>
      <p:sp>
        <p:nvSpPr>
          <p:cNvPr id="11" name="TextBox 10"/>
          <p:cNvSpPr txBox="1"/>
          <p:nvPr/>
        </p:nvSpPr>
        <p:spPr>
          <a:xfrm>
            <a:off x="381000" y="5181600"/>
            <a:ext cx="28194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What is an Instance ?</a:t>
            </a:r>
          </a:p>
        </p:txBody>
      </p:sp>
      <p:sp>
        <p:nvSpPr>
          <p:cNvPr id="12" name="TextBox 11"/>
          <p:cNvSpPr txBox="1"/>
          <p:nvPr/>
        </p:nvSpPr>
        <p:spPr>
          <a:xfrm>
            <a:off x="838200" y="5638800"/>
            <a:ext cx="8077200" cy="369332"/>
          </a:xfrm>
          <a:prstGeom prst="rect">
            <a:avLst/>
          </a:prstGeom>
          <a:noFill/>
        </p:spPr>
        <p:txBody>
          <a:bodyPr wrap="square" rtlCol="0">
            <a:spAutoFit/>
          </a:bodyPr>
          <a:lstStyle/>
          <a:p>
            <a:r>
              <a:rPr lang="en-US">
                <a:latin typeface="Arial" pitchFamily="34" charset="0"/>
                <a:cs typeface="Arial" pitchFamily="34" charset="0"/>
              </a:rPr>
              <a:t>Instance is an event when an Object was created out of its Class.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457200" y="4572000"/>
            <a:ext cx="7467600" cy="1754326"/>
          </a:xfrm>
          <a:prstGeom prst="rect">
            <a:avLst/>
          </a:prstGeom>
          <a:noFill/>
        </p:spPr>
        <p:txBody>
          <a:bodyPr wrap="square" rtlCol="0">
            <a:spAutoFit/>
          </a:bodyPr>
          <a:lstStyle/>
          <a:p>
            <a:pPr>
              <a:buFont typeface="Wingdings" pitchFamily="2" charset="2"/>
              <a:buChar char="Ø"/>
            </a:pPr>
            <a:r>
              <a:rPr lang="en-US">
                <a:latin typeface="Arial" pitchFamily="34" charset="0"/>
                <a:cs typeface="Arial" pitchFamily="34" charset="0"/>
              </a:rPr>
              <a:t> Python has the following statements to handle the Exceptions :</a:t>
            </a:r>
          </a:p>
          <a:p>
            <a:endParaRPr lang="en-US">
              <a:latin typeface="Arial" pitchFamily="34" charset="0"/>
              <a:cs typeface="Arial" pitchFamily="34" charset="0"/>
            </a:endParaRPr>
          </a:p>
          <a:p>
            <a:pPr marL="342900" indent="-342900">
              <a:buAutoNum type="arabicPeriod"/>
            </a:pPr>
            <a:r>
              <a:rPr lang="en-US" b="1">
                <a:solidFill>
                  <a:schemeClr val="accent6">
                    <a:lumMod val="50000"/>
                  </a:schemeClr>
                </a:solidFill>
                <a:latin typeface="Arial" pitchFamily="34" charset="0"/>
                <a:cs typeface="Arial" pitchFamily="34" charset="0"/>
              </a:rPr>
              <a:t>TRY EXCEPT</a:t>
            </a:r>
          </a:p>
          <a:p>
            <a:pPr marL="342900" indent="-342900">
              <a:buAutoNum type="arabicPeriod"/>
            </a:pPr>
            <a:r>
              <a:rPr lang="en-US" b="1">
                <a:solidFill>
                  <a:schemeClr val="accent6">
                    <a:lumMod val="50000"/>
                  </a:schemeClr>
                </a:solidFill>
                <a:latin typeface="Arial" pitchFamily="34" charset="0"/>
                <a:cs typeface="Arial" pitchFamily="34" charset="0"/>
              </a:rPr>
              <a:t>TRY EXCEPT ELSE</a:t>
            </a:r>
          </a:p>
          <a:p>
            <a:pPr marL="342900" indent="-342900">
              <a:buAutoNum type="arabicPeriod"/>
            </a:pPr>
            <a:r>
              <a:rPr lang="en-US" b="1">
                <a:solidFill>
                  <a:schemeClr val="accent6">
                    <a:lumMod val="50000"/>
                  </a:schemeClr>
                </a:solidFill>
                <a:latin typeface="Arial" pitchFamily="34" charset="0"/>
                <a:cs typeface="Arial" pitchFamily="34" charset="0"/>
              </a:rPr>
              <a:t>TRY EXCEPT ELSE FINALLY</a:t>
            </a:r>
          </a:p>
          <a:p>
            <a:pPr marL="342900" indent="-342900">
              <a:buAutoNum type="arabicPeriod"/>
            </a:pPr>
            <a:r>
              <a:rPr lang="en-US" b="1">
                <a:solidFill>
                  <a:schemeClr val="accent6">
                    <a:lumMod val="50000"/>
                  </a:schemeClr>
                </a:solidFill>
                <a:latin typeface="Arial" pitchFamily="34" charset="0"/>
                <a:cs typeface="Arial" pitchFamily="34" charset="0"/>
              </a:rPr>
              <a:t>RAISE</a:t>
            </a:r>
          </a:p>
        </p:txBody>
      </p:sp>
      <p:graphicFrame>
        <p:nvGraphicFramePr>
          <p:cNvPr id="6" name="Table 5"/>
          <p:cNvGraphicFramePr>
            <a:graphicFrameLocks noGrp="1"/>
          </p:cNvGraphicFramePr>
          <p:nvPr/>
        </p:nvGraphicFramePr>
        <p:xfrm>
          <a:off x="609600" y="1143000"/>
          <a:ext cx="6934200" cy="3200398"/>
        </p:xfrm>
        <a:graphic>
          <a:graphicData uri="http://schemas.openxmlformats.org/drawingml/2006/table">
            <a:tbl>
              <a:tblPr/>
              <a:tblGrid>
                <a:gridCol w="15240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277945">
                <a:tc>
                  <a:txBody>
                    <a:bodyPr/>
                    <a:lstStyle/>
                    <a:p>
                      <a:pPr algn="ctr" fontAlgn="ctr"/>
                      <a:r>
                        <a:rPr lang="en-US" sz="1100" b="1" i="0" u="none" strike="noStrike">
                          <a:solidFill>
                            <a:srgbClr val="252830"/>
                          </a:solidFill>
                          <a:latin typeface="Arial"/>
                        </a:rPr>
                        <a:t>Exception</a:t>
                      </a:r>
                    </a:p>
                  </a:txBody>
                  <a:tcPr marL="5173" marR="5173" marT="51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AEC"/>
                    </a:solidFill>
                  </a:tcPr>
                </a:tc>
                <a:tc>
                  <a:txBody>
                    <a:bodyPr/>
                    <a:lstStyle/>
                    <a:p>
                      <a:pPr algn="ctr" fontAlgn="ctr"/>
                      <a:r>
                        <a:rPr lang="en-US" sz="1100" b="1" i="0" u="none" strike="noStrike">
                          <a:solidFill>
                            <a:srgbClr val="252830"/>
                          </a:solidFill>
                          <a:latin typeface="Arial"/>
                        </a:rPr>
                        <a:t>Cause of Error</a:t>
                      </a:r>
                    </a:p>
                  </a:txBody>
                  <a:tcPr marL="5173" marR="5173" marT="51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AEC"/>
                    </a:solidFill>
                  </a:tcPr>
                </a:tc>
                <a:extLst>
                  <a:ext uri="{0D108BD9-81ED-4DB2-BD59-A6C34878D82A}">
                    <a16:rowId xmlns:a16="http://schemas.microsoft.com/office/drawing/2014/main" val="10000"/>
                  </a:ext>
                </a:extLst>
              </a:tr>
              <a:tr h="324717">
                <a:tc>
                  <a:txBody>
                    <a:bodyPr/>
                    <a:lstStyle/>
                    <a:p>
                      <a:pPr algn="ctr" fontAlgn="b"/>
                      <a:r>
                        <a:rPr lang="en-US" sz="1200" b="1" i="0" u="none" strike="noStrike">
                          <a:solidFill>
                            <a:srgbClr val="252830"/>
                          </a:solidFill>
                          <a:latin typeface="Arial"/>
                        </a:rPr>
                        <a:t>SyntaxError</a:t>
                      </a:r>
                    </a:p>
                  </a:txBody>
                  <a:tcPr marL="5173" marR="5173" marT="51734" marB="4656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252830"/>
                          </a:solidFill>
                          <a:latin typeface="Arial"/>
                        </a:rPr>
                        <a:t>Raised by parser when syntax error is encountered.</a:t>
                      </a:r>
                    </a:p>
                  </a:txBody>
                  <a:tcPr marL="5173" marR="5173" marT="51734" marB="4656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24717">
                <a:tc>
                  <a:txBody>
                    <a:bodyPr/>
                    <a:lstStyle/>
                    <a:p>
                      <a:pPr algn="ctr" fontAlgn="b"/>
                      <a:r>
                        <a:rPr lang="en-US" sz="1200" b="1" i="0" u="none" strike="noStrike">
                          <a:solidFill>
                            <a:srgbClr val="252830"/>
                          </a:solidFill>
                          <a:latin typeface="Arial"/>
                        </a:rPr>
                        <a:t>ZeroDivisionError</a:t>
                      </a:r>
                    </a:p>
                  </a:txBody>
                  <a:tcPr marL="5173" marR="5173" marT="51734" marB="4656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252830"/>
                          </a:solidFill>
                          <a:latin typeface="Arial"/>
                        </a:rPr>
                        <a:t>Raised when second operand of division or modulo operation is zero.</a:t>
                      </a:r>
                    </a:p>
                  </a:txBody>
                  <a:tcPr marL="5173" marR="5173" marT="51734" marB="4656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24717">
                <a:tc>
                  <a:txBody>
                    <a:bodyPr/>
                    <a:lstStyle/>
                    <a:p>
                      <a:pPr algn="ctr" fontAlgn="b"/>
                      <a:r>
                        <a:rPr lang="en-US" sz="1200" b="1" i="0" u="none" strike="noStrike">
                          <a:solidFill>
                            <a:srgbClr val="252830"/>
                          </a:solidFill>
                          <a:latin typeface="Arial"/>
                        </a:rPr>
                        <a:t>NameError</a:t>
                      </a:r>
                    </a:p>
                  </a:txBody>
                  <a:tcPr marL="5173" marR="5173" marT="51734" marB="4656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252830"/>
                          </a:solidFill>
                          <a:latin typeface="Arial"/>
                        </a:rPr>
                        <a:t>Raised when a variable is not found in local or global scope.</a:t>
                      </a:r>
                    </a:p>
                  </a:txBody>
                  <a:tcPr marL="5173" marR="5173" marT="51734" marB="4656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24717">
                <a:tc>
                  <a:txBody>
                    <a:bodyPr/>
                    <a:lstStyle/>
                    <a:p>
                      <a:pPr algn="ctr" fontAlgn="b"/>
                      <a:r>
                        <a:rPr lang="en-US" sz="1200" b="1" i="0" u="none" strike="noStrike">
                          <a:solidFill>
                            <a:srgbClr val="252830"/>
                          </a:solidFill>
                          <a:latin typeface="Arial"/>
                        </a:rPr>
                        <a:t>IndentationError</a:t>
                      </a:r>
                    </a:p>
                  </a:txBody>
                  <a:tcPr marL="5173" marR="5173" marT="51734" marB="4656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252830"/>
                          </a:solidFill>
                          <a:latin typeface="Arial"/>
                        </a:rPr>
                        <a:t>Raised when there is incorrect indentation.</a:t>
                      </a:r>
                    </a:p>
                  </a:txBody>
                  <a:tcPr marL="5173" marR="5173" marT="51734" marB="4656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24717">
                <a:tc>
                  <a:txBody>
                    <a:bodyPr/>
                    <a:lstStyle/>
                    <a:p>
                      <a:pPr algn="ctr" fontAlgn="b"/>
                      <a:r>
                        <a:rPr lang="en-US" sz="1200" b="1" i="0" u="none" strike="noStrike">
                          <a:solidFill>
                            <a:srgbClr val="252830"/>
                          </a:solidFill>
                          <a:latin typeface="Arial"/>
                        </a:rPr>
                        <a:t>IndexError</a:t>
                      </a:r>
                    </a:p>
                  </a:txBody>
                  <a:tcPr marL="5173" marR="5173" marT="51734" marB="4656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252830"/>
                          </a:solidFill>
                          <a:latin typeface="Arial"/>
                        </a:rPr>
                        <a:t>Raised when index of a sequence is out of range.</a:t>
                      </a:r>
                    </a:p>
                  </a:txBody>
                  <a:tcPr marL="5173" marR="5173" marT="51734" marB="4656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24717">
                <a:tc>
                  <a:txBody>
                    <a:bodyPr/>
                    <a:lstStyle/>
                    <a:p>
                      <a:pPr algn="ctr" fontAlgn="b"/>
                      <a:r>
                        <a:rPr lang="en-US" sz="1200" b="1" i="0" u="none" strike="noStrike">
                          <a:solidFill>
                            <a:srgbClr val="252830"/>
                          </a:solidFill>
                          <a:latin typeface="Arial"/>
                        </a:rPr>
                        <a:t>KeyError</a:t>
                      </a:r>
                    </a:p>
                  </a:txBody>
                  <a:tcPr marL="5173" marR="5173" marT="51734" marB="4656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252830"/>
                          </a:solidFill>
                          <a:latin typeface="Arial"/>
                        </a:rPr>
                        <a:t>Raised when a key is not found in a dictionary.</a:t>
                      </a:r>
                    </a:p>
                  </a:txBody>
                  <a:tcPr marL="5173" marR="5173" marT="51734" marB="4656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24717">
                <a:tc>
                  <a:txBody>
                    <a:bodyPr/>
                    <a:lstStyle/>
                    <a:p>
                      <a:pPr algn="ctr" fontAlgn="b"/>
                      <a:r>
                        <a:rPr lang="en-US" sz="1200" b="1" i="0" u="none" strike="noStrike">
                          <a:solidFill>
                            <a:srgbClr val="252830"/>
                          </a:solidFill>
                          <a:latin typeface="Arial"/>
                        </a:rPr>
                        <a:t>OSError</a:t>
                      </a:r>
                    </a:p>
                  </a:txBody>
                  <a:tcPr marL="5173" marR="5173" marT="51734" marB="4656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252830"/>
                          </a:solidFill>
                          <a:latin typeface="Arial"/>
                        </a:rPr>
                        <a:t>Raised when system operation causes system related error.</a:t>
                      </a:r>
                    </a:p>
                  </a:txBody>
                  <a:tcPr marL="5173" marR="5173" marT="51734" marB="4656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24717">
                <a:tc>
                  <a:txBody>
                    <a:bodyPr/>
                    <a:lstStyle/>
                    <a:p>
                      <a:pPr algn="ctr" fontAlgn="b"/>
                      <a:r>
                        <a:rPr lang="en-US" sz="1200" b="1" i="0" u="none" strike="noStrike">
                          <a:solidFill>
                            <a:srgbClr val="252830"/>
                          </a:solidFill>
                          <a:latin typeface="Arial"/>
                        </a:rPr>
                        <a:t>TypeError</a:t>
                      </a:r>
                    </a:p>
                  </a:txBody>
                  <a:tcPr marL="5173" marR="5173" marT="51734" marB="4656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252830"/>
                          </a:solidFill>
                          <a:latin typeface="Arial"/>
                        </a:rPr>
                        <a:t>Raised when a function or operation is applied to an object of incorrect type.</a:t>
                      </a:r>
                    </a:p>
                  </a:txBody>
                  <a:tcPr marL="5173" marR="5173" marT="51734" marB="4656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24717">
                <a:tc>
                  <a:txBody>
                    <a:bodyPr/>
                    <a:lstStyle/>
                    <a:p>
                      <a:pPr algn="ctr" fontAlgn="b"/>
                      <a:r>
                        <a:rPr lang="en-US" sz="1200" b="1" i="0" u="none" strike="noStrike">
                          <a:solidFill>
                            <a:srgbClr val="252830"/>
                          </a:solidFill>
                          <a:latin typeface="Arial"/>
                        </a:rPr>
                        <a:t>ValueError</a:t>
                      </a:r>
                    </a:p>
                  </a:txBody>
                  <a:tcPr marL="5173" marR="5173" marT="51734" marB="4656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252830"/>
                          </a:solidFill>
                          <a:latin typeface="Arial"/>
                        </a:rPr>
                        <a:t>Raised when a function gets argument of correct type but improper value.</a:t>
                      </a:r>
                    </a:p>
                  </a:txBody>
                  <a:tcPr marL="5173" marR="5173" marT="51734" marB="4656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
        <p:nvSpPr>
          <p:cNvPr id="7" name="TextBox 6"/>
          <p:cNvSpPr txBox="1"/>
          <p:nvPr/>
        </p:nvSpPr>
        <p:spPr>
          <a:xfrm>
            <a:off x="609600" y="685800"/>
            <a:ext cx="2621230" cy="369332"/>
          </a:xfrm>
          <a:prstGeom prst="rect">
            <a:avLst/>
          </a:prstGeom>
          <a:noFill/>
        </p:spPr>
        <p:txBody>
          <a:bodyPr wrap="none" rtlCol="0">
            <a:spAutoFit/>
          </a:bodyPr>
          <a:lstStyle/>
          <a:p>
            <a:r>
              <a:rPr lang="en-US" b="1">
                <a:solidFill>
                  <a:srgbClr val="00B0F0"/>
                </a:solidFill>
                <a:latin typeface="Arial" pitchFamily="34" charset="0"/>
                <a:cs typeface="Arial" pitchFamily="34" charset="0"/>
              </a:rPr>
              <a:t>Common Exceptions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5" name="TextBox 4"/>
          <p:cNvSpPr txBox="1"/>
          <p:nvPr/>
        </p:nvSpPr>
        <p:spPr>
          <a:xfrm>
            <a:off x="152400" y="762000"/>
            <a:ext cx="36576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1. TRY EXCEPT Statement:</a:t>
            </a:r>
          </a:p>
        </p:txBody>
      </p:sp>
      <p:sp>
        <p:nvSpPr>
          <p:cNvPr id="9" name="TextBox 8"/>
          <p:cNvSpPr txBox="1"/>
          <p:nvPr/>
        </p:nvSpPr>
        <p:spPr>
          <a:xfrm>
            <a:off x="304800" y="1447800"/>
            <a:ext cx="4572000" cy="2677656"/>
          </a:xfrm>
          <a:prstGeom prst="rect">
            <a:avLst/>
          </a:prstGeom>
          <a:noFill/>
          <a:ln>
            <a:solidFill>
              <a:schemeClr val="bg1"/>
            </a:solidFill>
          </a:ln>
        </p:spPr>
        <p:txBody>
          <a:bodyPr wrap="square" rtlCol="0">
            <a:spAutoFit/>
          </a:bodyPr>
          <a:lstStyle/>
          <a:p>
            <a:r>
              <a:rPr lang="en-US" sz="2000" b="1">
                <a:latin typeface="Arial" pitchFamily="34" charset="0"/>
                <a:cs typeface="Arial" pitchFamily="34" charset="0"/>
              </a:rPr>
              <a:t>Syntax :</a:t>
            </a:r>
          </a:p>
          <a:p>
            <a:endParaRPr lang="en-US">
              <a:latin typeface="Arial" pitchFamily="34" charset="0"/>
              <a:cs typeface="Arial" pitchFamily="34" charset="0"/>
            </a:endParaRPr>
          </a:p>
          <a:p>
            <a:r>
              <a:rPr lang="en-US" sz="2000" b="1">
                <a:solidFill>
                  <a:schemeClr val="accent6">
                    <a:lumMod val="50000"/>
                  </a:schemeClr>
                </a:solidFill>
                <a:latin typeface="Arial" pitchFamily="34" charset="0"/>
                <a:cs typeface="Arial" pitchFamily="34" charset="0"/>
              </a:rPr>
              <a:t>try :</a:t>
            </a:r>
          </a:p>
          <a:p>
            <a:endParaRPr lang="en-US">
              <a:latin typeface="Arial" pitchFamily="34" charset="0"/>
              <a:cs typeface="Arial" pitchFamily="34" charset="0"/>
            </a:endParaRPr>
          </a:p>
          <a:p>
            <a:r>
              <a:rPr lang="en-US">
                <a:latin typeface="Arial" pitchFamily="34" charset="0"/>
                <a:cs typeface="Arial" pitchFamily="34" charset="0"/>
              </a:rPr>
              <a:t>  { run the suspicious code}</a:t>
            </a:r>
          </a:p>
          <a:p>
            <a:endParaRPr lang="en-US">
              <a:latin typeface="Arial" pitchFamily="34" charset="0"/>
              <a:cs typeface="Arial" pitchFamily="34" charset="0"/>
            </a:endParaRPr>
          </a:p>
          <a:p>
            <a:r>
              <a:rPr lang="en-US" sz="2000" b="1">
                <a:solidFill>
                  <a:schemeClr val="accent6">
                    <a:lumMod val="50000"/>
                  </a:schemeClr>
                </a:solidFill>
                <a:latin typeface="Arial" pitchFamily="34" charset="0"/>
                <a:cs typeface="Arial" pitchFamily="34" charset="0"/>
              </a:rPr>
              <a:t>except (error names) :</a:t>
            </a:r>
          </a:p>
          <a:p>
            <a:r>
              <a:rPr lang="en-US">
                <a:latin typeface="Arial" pitchFamily="34" charset="0"/>
                <a:cs typeface="Arial" pitchFamily="34" charset="0"/>
              </a:rPr>
              <a:t> </a:t>
            </a:r>
          </a:p>
          <a:p>
            <a:r>
              <a:rPr lang="en-US">
                <a:latin typeface="Arial" pitchFamily="34" charset="0"/>
                <a:cs typeface="Arial" pitchFamily="34" charset="0"/>
              </a:rPr>
              <a:t>  { run this code if error occurs in try block }</a:t>
            </a:r>
          </a:p>
        </p:txBody>
      </p:sp>
      <p:sp>
        <p:nvSpPr>
          <p:cNvPr id="10" name="TextBox 9"/>
          <p:cNvSpPr txBox="1"/>
          <p:nvPr/>
        </p:nvSpPr>
        <p:spPr>
          <a:xfrm>
            <a:off x="4953001" y="1295400"/>
            <a:ext cx="3962400" cy="4524315"/>
          </a:xfrm>
          <a:prstGeom prst="rect">
            <a:avLst/>
          </a:prstGeom>
          <a:noFill/>
          <a:ln>
            <a:solidFill>
              <a:schemeClr val="bg1"/>
            </a:solidFill>
          </a:ln>
        </p:spPr>
        <p:txBody>
          <a:bodyPr wrap="square" rtlCol="0">
            <a:spAutoFit/>
          </a:bodyPr>
          <a:lstStyle/>
          <a:p>
            <a:r>
              <a:rPr lang="en-US"/>
              <a:t>Ex :</a:t>
            </a:r>
          </a:p>
          <a:p>
            <a:endParaRPr lang="en-US"/>
          </a:p>
          <a:p>
            <a:r>
              <a:rPr lang="en-US">
                <a:solidFill>
                  <a:schemeClr val="accent6">
                    <a:lumMod val="50000"/>
                  </a:schemeClr>
                </a:solidFill>
              </a:rPr>
              <a:t>try : </a:t>
            </a:r>
          </a:p>
          <a:p>
            <a:endParaRPr lang="en-US"/>
          </a:p>
          <a:p>
            <a:r>
              <a:rPr lang="en-US"/>
              <a:t>  a = 10</a:t>
            </a:r>
          </a:p>
          <a:p>
            <a:r>
              <a:rPr lang="en-US"/>
              <a:t>  b = 0</a:t>
            </a:r>
          </a:p>
          <a:p>
            <a:r>
              <a:rPr lang="en-US"/>
              <a:t>  c = a/b</a:t>
            </a:r>
          </a:p>
          <a:p>
            <a:endParaRPr lang="en-US"/>
          </a:p>
          <a:p>
            <a:r>
              <a:rPr lang="en-US">
                <a:solidFill>
                  <a:schemeClr val="accent6">
                    <a:lumMod val="50000"/>
                  </a:schemeClr>
                </a:solidFill>
              </a:rPr>
              <a:t>except :</a:t>
            </a:r>
          </a:p>
          <a:p>
            <a:endParaRPr lang="en-US"/>
          </a:p>
          <a:p>
            <a:r>
              <a:rPr lang="en-US"/>
              <a:t> print(“not possible to divide by 0”)</a:t>
            </a:r>
          </a:p>
          <a:p>
            <a:endParaRPr lang="en-US"/>
          </a:p>
          <a:p>
            <a:r>
              <a:rPr lang="en-US"/>
              <a:t>print(“further code line-1”)</a:t>
            </a:r>
          </a:p>
          <a:p>
            <a:r>
              <a:rPr lang="en-US"/>
              <a:t>print(“further code line-2”)</a:t>
            </a:r>
          </a:p>
          <a:p>
            <a:r>
              <a:rPr lang="en-US"/>
              <a:t>print(“further code line-3”)</a:t>
            </a:r>
          </a:p>
          <a:p>
            <a:r>
              <a:rPr lang="en-US"/>
              <a:t>print(“further code line-4”)</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5" name="TextBox 4"/>
          <p:cNvSpPr txBox="1"/>
          <p:nvPr/>
        </p:nvSpPr>
        <p:spPr>
          <a:xfrm>
            <a:off x="152400" y="838200"/>
            <a:ext cx="42672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2. TRY EXCEPT ELSE Statement:</a:t>
            </a:r>
          </a:p>
        </p:txBody>
      </p:sp>
      <p:sp>
        <p:nvSpPr>
          <p:cNvPr id="6" name="TextBox 5"/>
          <p:cNvSpPr txBox="1"/>
          <p:nvPr/>
        </p:nvSpPr>
        <p:spPr>
          <a:xfrm>
            <a:off x="228600" y="1447800"/>
            <a:ext cx="4953000" cy="4431983"/>
          </a:xfrm>
          <a:prstGeom prst="rect">
            <a:avLst/>
          </a:prstGeom>
          <a:noFill/>
          <a:ln>
            <a:solidFill>
              <a:schemeClr val="bg1"/>
            </a:solidFill>
          </a:ln>
        </p:spPr>
        <p:txBody>
          <a:bodyPr wrap="square" rtlCol="0">
            <a:spAutoFit/>
          </a:bodyPr>
          <a:lstStyle/>
          <a:p>
            <a:r>
              <a:rPr lang="en-US" sz="2000" b="1">
                <a:latin typeface="Arial" pitchFamily="34" charset="0"/>
                <a:cs typeface="Arial" pitchFamily="34" charset="0"/>
              </a:rPr>
              <a:t>Syntax :</a:t>
            </a:r>
          </a:p>
          <a:p>
            <a:endParaRPr lang="en-US">
              <a:latin typeface="Arial" pitchFamily="34" charset="0"/>
              <a:cs typeface="Arial" pitchFamily="34" charset="0"/>
            </a:endParaRPr>
          </a:p>
          <a:p>
            <a:r>
              <a:rPr lang="en-US" sz="2000" b="1">
                <a:solidFill>
                  <a:schemeClr val="accent6">
                    <a:lumMod val="50000"/>
                  </a:schemeClr>
                </a:solidFill>
                <a:latin typeface="Arial" pitchFamily="34" charset="0"/>
                <a:cs typeface="Arial" pitchFamily="34" charset="0"/>
              </a:rPr>
              <a:t>try :</a:t>
            </a:r>
          </a:p>
          <a:p>
            <a:endParaRPr lang="en-US">
              <a:latin typeface="Arial" pitchFamily="34" charset="0"/>
              <a:cs typeface="Arial" pitchFamily="34" charset="0"/>
            </a:endParaRPr>
          </a:p>
          <a:p>
            <a:r>
              <a:rPr lang="en-US">
                <a:latin typeface="Arial" pitchFamily="34" charset="0"/>
                <a:cs typeface="Arial" pitchFamily="34" charset="0"/>
              </a:rPr>
              <a:t>  { run the suspicious code }</a:t>
            </a:r>
          </a:p>
          <a:p>
            <a:endParaRPr lang="en-US">
              <a:latin typeface="Arial" pitchFamily="34" charset="0"/>
              <a:cs typeface="Arial" pitchFamily="34" charset="0"/>
            </a:endParaRPr>
          </a:p>
          <a:p>
            <a:r>
              <a:rPr lang="en-US" sz="2000" b="1">
                <a:solidFill>
                  <a:schemeClr val="accent6">
                    <a:lumMod val="50000"/>
                  </a:schemeClr>
                </a:solidFill>
                <a:latin typeface="Arial" pitchFamily="34" charset="0"/>
                <a:cs typeface="Arial" pitchFamily="34" charset="0"/>
              </a:rPr>
              <a:t>except (error names) :</a:t>
            </a:r>
          </a:p>
          <a:p>
            <a:r>
              <a:rPr lang="en-US" sz="2000" b="1">
                <a:solidFill>
                  <a:schemeClr val="accent6">
                    <a:lumMod val="50000"/>
                  </a:schemeClr>
                </a:solidFill>
                <a:latin typeface="Arial" pitchFamily="34" charset="0"/>
                <a:cs typeface="Arial" pitchFamily="34" charset="0"/>
              </a:rPr>
              <a:t>Or </a:t>
            </a:r>
          </a:p>
          <a:p>
            <a:r>
              <a:rPr lang="en-US" sz="2000" b="1">
                <a:solidFill>
                  <a:schemeClr val="accent6">
                    <a:lumMod val="50000"/>
                  </a:schemeClr>
                </a:solidFill>
                <a:latin typeface="Arial" pitchFamily="34" charset="0"/>
                <a:cs typeface="Arial" pitchFamily="34" charset="0"/>
              </a:rPr>
              <a:t>except Exception as e:</a:t>
            </a:r>
          </a:p>
          <a:p>
            <a:r>
              <a:rPr lang="en-US">
                <a:latin typeface="Arial" pitchFamily="34" charset="0"/>
                <a:cs typeface="Arial" pitchFamily="34" charset="0"/>
              </a:rPr>
              <a:t> </a:t>
            </a:r>
          </a:p>
          <a:p>
            <a:r>
              <a:rPr lang="en-US">
                <a:latin typeface="Arial" pitchFamily="34" charset="0"/>
                <a:cs typeface="Arial" pitchFamily="34" charset="0"/>
              </a:rPr>
              <a:t>  { run this code if error occurs in try block }</a:t>
            </a:r>
          </a:p>
          <a:p>
            <a:endParaRPr lang="en-US">
              <a:latin typeface="Arial" pitchFamily="34" charset="0"/>
              <a:cs typeface="Arial" pitchFamily="34" charset="0"/>
            </a:endParaRPr>
          </a:p>
          <a:p>
            <a:r>
              <a:rPr lang="en-US" sz="2000" b="1">
                <a:solidFill>
                  <a:schemeClr val="accent6">
                    <a:lumMod val="50000"/>
                  </a:schemeClr>
                </a:solidFill>
                <a:latin typeface="Arial" pitchFamily="34" charset="0"/>
                <a:cs typeface="Arial" pitchFamily="34" charset="0"/>
              </a:rPr>
              <a:t>else :</a:t>
            </a:r>
          </a:p>
          <a:p>
            <a:endParaRPr lang="en-US">
              <a:latin typeface="Arial" pitchFamily="34" charset="0"/>
              <a:cs typeface="Arial" pitchFamily="34" charset="0"/>
            </a:endParaRPr>
          </a:p>
          <a:p>
            <a:r>
              <a:rPr lang="en-US">
                <a:latin typeface="Arial" pitchFamily="34" charset="0"/>
                <a:cs typeface="Arial" pitchFamily="34" charset="0"/>
              </a:rPr>
              <a:t>  { run this code if no error occurs in try block }</a:t>
            </a:r>
          </a:p>
        </p:txBody>
      </p:sp>
      <p:sp>
        <p:nvSpPr>
          <p:cNvPr id="7" name="TextBox 6"/>
          <p:cNvSpPr txBox="1"/>
          <p:nvPr/>
        </p:nvSpPr>
        <p:spPr>
          <a:xfrm>
            <a:off x="5257800" y="1447800"/>
            <a:ext cx="3668440" cy="4247317"/>
          </a:xfrm>
          <a:prstGeom prst="rect">
            <a:avLst/>
          </a:prstGeom>
          <a:noFill/>
          <a:ln>
            <a:solidFill>
              <a:schemeClr val="bg1"/>
            </a:solidFill>
          </a:ln>
        </p:spPr>
        <p:txBody>
          <a:bodyPr wrap="square" rtlCol="0">
            <a:spAutoFit/>
          </a:bodyPr>
          <a:lstStyle/>
          <a:p>
            <a:r>
              <a:rPr lang="en-US"/>
              <a:t>Ex:</a:t>
            </a:r>
          </a:p>
          <a:p>
            <a:r>
              <a:rPr lang="en-US"/>
              <a:t> </a:t>
            </a:r>
          </a:p>
          <a:p>
            <a:r>
              <a:rPr lang="en-US"/>
              <a:t>try :</a:t>
            </a:r>
          </a:p>
          <a:p>
            <a:r>
              <a:rPr lang="en-US"/>
              <a:t>      f = open(“hello.txt”,’r’)</a:t>
            </a:r>
          </a:p>
          <a:p>
            <a:endParaRPr lang="en-US"/>
          </a:p>
          <a:p>
            <a:r>
              <a:rPr lang="en-US"/>
              <a:t>except (IO Error) :</a:t>
            </a:r>
          </a:p>
          <a:p>
            <a:r>
              <a:rPr lang="en-US"/>
              <a:t>       print(“File not exist”)</a:t>
            </a:r>
          </a:p>
          <a:p>
            <a:endParaRPr lang="en-US"/>
          </a:p>
          <a:p>
            <a:r>
              <a:rPr lang="en-US"/>
              <a:t>else: </a:t>
            </a:r>
          </a:p>
          <a:p>
            <a:r>
              <a:rPr lang="en-US"/>
              <a:t>        print(“file opened success”)</a:t>
            </a:r>
          </a:p>
          <a:p>
            <a:r>
              <a:rPr lang="en-US"/>
              <a:t>        print(f.read())</a:t>
            </a:r>
          </a:p>
          <a:p>
            <a:endParaRPr lang="en-US"/>
          </a:p>
          <a:p>
            <a:r>
              <a:rPr lang="en-US"/>
              <a:t>print(“further code line-1”)</a:t>
            </a:r>
          </a:p>
          <a:p>
            <a:r>
              <a:rPr lang="en-US"/>
              <a:t>print(“further code line-2”)</a:t>
            </a:r>
          </a:p>
          <a:p>
            <a:r>
              <a:rPr lang="en-US"/>
              <a:t>print(“further code line-3”)</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152400" y="609600"/>
            <a:ext cx="4267200" cy="707886"/>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3. TRY EXCEPT ELSE FINALLY    </a:t>
            </a:r>
          </a:p>
          <a:p>
            <a:r>
              <a:rPr lang="en-US" sz="2000" b="1">
                <a:solidFill>
                  <a:srgbClr val="FFCC00"/>
                </a:solidFill>
                <a:latin typeface="Arial" pitchFamily="34" charset="0"/>
                <a:cs typeface="Arial" pitchFamily="34" charset="0"/>
              </a:rPr>
              <a:t>    Statement:</a:t>
            </a:r>
          </a:p>
        </p:txBody>
      </p:sp>
      <p:sp>
        <p:nvSpPr>
          <p:cNvPr id="5" name="TextBox 4"/>
          <p:cNvSpPr txBox="1"/>
          <p:nvPr/>
        </p:nvSpPr>
        <p:spPr>
          <a:xfrm>
            <a:off x="228600" y="1447800"/>
            <a:ext cx="4876800" cy="4924425"/>
          </a:xfrm>
          <a:prstGeom prst="rect">
            <a:avLst/>
          </a:prstGeom>
          <a:noFill/>
          <a:ln>
            <a:solidFill>
              <a:schemeClr val="bg1"/>
            </a:solidFill>
          </a:ln>
        </p:spPr>
        <p:txBody>
          <a:bodyPr wrap="square" rtlCol="0">
            <a:spAutoFit/>
          </a:bodyPr>
          <a:lstStyle/>
          <a:p>
            <a:r>
              <a:rPr lang="en-US" sz="2000" b="1">
                <a:latin typeface="Arial" pitchFamily="34" charset="0"/>
                <a:cs typeface="Arial" pitchFamily="34" charset="0"/>
              </a:rPr>
              <a:t>Syntax :</a:t>
            </a:r>
          </a:p>
          <a:p>
            <a:endParaRPr lang="en-US">
              <a:latin typeface="Arial" pitchFamily="34" charset="0"/>
              <a:cs typeface="Arial" pitchFamily="34" charset="0"/>
            </a:endParaRPr>
          </a:p>
          <a:p>
            <a:r>
              <a:rPr lang="en-US" sz="2000" b="1">
                <a:solidFill>
                  <a:schemeClr val="accent6">
                    <a:lumMod val="50000"/>
                  </a:schemeClr>
                </a:solidFill>
                <a:latin typeface="Arial" pitchFamily="34" charset="0"/>
                <a:cs typeface="Arial" pitchFamily="34" charset="0"/>
              </a:rPr>
              <a:t>try :</a:t>
            </a:r>
          </a:p>
          <a:p>
            <a:endParaRPr lang="en-US">
              <a:latin typeface="Arial" pitchFamily="34" charset="0"/>
              <a:cs typeface="Arial" pitchFamily="34" charset="0"/>
            </a:endParaRPr>
          </a:p>
          <a:p>
            <a:r>
              <a:rPr lang="en-US">
                <a:latin typeface="Arial" pitchFamily="34" charset="0"/>
                <a:cs typeface="Arial" pitchFamily="34" charset="0"/>
              </a:rPr>
              <a:t>  { run the suspicious code }</a:t>
            </a:r>
          </a:p>
          <a:p>
            <a:endParaRPr lang="en-US">
              <a:latin typeface="Arial" pitchFamily="34" charset="0"/>
              <a:cs typeface="Arial" pitchFamily="34" charset="0"/>
            </a:endParaRPr>
          </a:p>
          <a:p>
            <a:r>
              <a:rPr lang="en-US" sz="2000" b="1">
                <a:solidFill>
                  <a:schemeClr val="accent6">
                    <a:lumMod val="50000"/>
                  </a:schemeClr>
                </a:solidFill>
                <a:latin typeface="Arial" pitchFamily="34" charset="0"/>
                <a:cs typeface="Arial" pitchFamily="34" charset="0"/>
              </a:rPr>
              <a:t>except (error names) :</a:t>
            </a:r>
          </a:p>
          <a:p>
            <a:r>
              <a:rPr lang="en-US">
                <a:latin typeface="Arial" pitchFamily="34" charset="0"/>
                <a:cs typeface="Arial" pitchFamily="34" charset="0"/>
              </a:rPr>
              <a:t> </a:t>
            </a:r>
          </a:p>
          <a:p>
            <a:r>
              <a:rPr lang="en-US">
                <a:latin typeface="Arial" pitchFamily="34" charset="0"/>
                <a:cs typeface="Arial" pitchFamily="34" charset="0"/>
              </a:rPr>
              <a:t>  { run this code if error occurs in try block }</a:t>
            </a:r>
          </a:p>
          <a:p>
            <a:endParaRPr lang="en-US">
              <a:latin typeface="Arial" pitchFamily="34" charset="0"/>
              <a:cs typeface="Arial" pitchFamily="34" charset="0"/>
            </a:endParaRPr>
          </a:p>
          <a:p>
            <a:r>
              <a:rPr lang="en-US" sz="2000" b="1">
                <a:solidFill>
                  <a:schemeClr val="accent6">
                    <a:lumMod val="50000"/>
                  </a:schemeClr>
                </a:solidFill>
                <a:latin typeface="Arial" pitchFamily="34" charset="0"/>
                <a:cs typeface="Arial" pitchFamily="34" charset="0"/>
              </a:rPr>
              <a:t>else :</a:t>
            </a:r>
          </a:p>
          <a:p>
            <a:endParaRPr lang="en-US">
              <a:latin typeface="Arial" pitchFamily="34" charset="0"/>
              <a:cs typeface="Arial" pitchFamily="34" charset="0"/>
            </a:endParaRPr>
          </a:p>
          <a:p>
            <a:r>
              <a:rPr lang="en-US">
                <a:latin typeface="Arial" pitchFamily="34" charset="0"/>
                <a:cs typeface="Arial" pitchFamily="34" charset="0"/>
              </a:rPr>
              <a:t>  { run this code if no error occurs in try block }</a:t>
            </a:r>
          </a:p>
          <a:p>
            <a:endParaRPr lang="en-US">
              <a:latin typeface="Arial" pitchFamily="34" charset="0"/>
              <a:cs typeface="Arial" pitchFamily="34" charset="0"/>
            </a:endParaRPr>
          </a:p>
          <a:p>
            <a:r>
              <a:rPr lang="en-US" b="1">
                <a:solidFill>
                  <a:schemeClr val="accent6">
                    <a:lumMod val="50000"/>
                  </a:schemeClr>
                </a:solidFill>
                <a:latin typeface="Arial" pitchFamily="34" charset="0"/>
                <a:cs typeface="Arial" pitchFamily="34" charset="0"/>
              </a:rPr>
              <a:t>finally :</a:t>
            </a:r>
          </a:p>
          <a:p>
            <a:r>
              <a:rPr lang="en-US">
                <a:latin typeface="Arial" pitchFamily="34" charset="0"/>
                <a:cs typeface="Arial" pitchFamily="34" charset="0"/>
              </a:rPr>
              <a:t>  { run this code irrespective of error occurance }</a:t>
            </a:r>
          </a:p>
        </p:txBody>
      </p:sp>
      <p:sp>
        <p:nvSpPr>
          <p:cNvPr id="6" name="TextBox 5"/>
          <p:cNvSpPr txBox="1"/>
          <p:nvPr/>
        </p:nvSpPr>
        <p:spPr>
          <a:xfrm>
            <a:off x="5257800" y="1219200"/>
            <a:ext cx="3668440" cy="5078313"/>
          </a:xfrm>
          <a:prstGeom prst="rect">
            <a:avLst/>
          </a:prstGeom>
          <a:noFill/>
          <a:ln>
            <a:solidFill>
              <a:schemeClr val="bg1"/>
            </a:solidFill>
          </a:ln>
        </p:spPr>
        <p:txBody>
          <a:bodyPr wrap="square" rtlCol="0">
            <a:spAutoFit/>
          </a:bodyPr>
          <a:lstStyle/>
          <a:p>
            <a:r>
              <a:rPr lang="en-US"/>
              <a:t>Ex:</a:t>
            </a:r>
          </a:p>
          <a:p>
            <a:r>
              <a:rPr lang="en-US"/>
              <a:t> </a:t>
            </a:r>
          </a:p>
          <a:p>
            <a:r>
              <a:rPr lang="en-US"/>
              <a:t>try :</a:t>
            </a:r>
          </a:p>
          <a:p>
            <a:r>
              <a:rPr lang="en-US"/>
              <a:t>      f = open(“hello.txt”,’r’)</a:t>
            </a:r>
          </a:p>
          <a:p>
            <a:endParaRPr lang="en-US"/>
          </a:p>
          <a:p>
            <a:r>
              <a:rPr lang="en-US"/>
              <a:t>except (IO Error) :</a:t>
            </a:r>
          </a:p>
          <a:p>
            <a:r>
              <a:rPr lang="en-US"/>
              <a:t>       print(“File not exist”)</a:t>
            </a:r>
          </a:p>
          <a:p>
            <a:endParaRPr lang="en-US"/>
          </a:p>
          <a:p>
            <a:r>
              <a:rPr lang="en-US"/>
              <a:t>else: </a:t>
            </a:r>
          </a:p>
          <a:p>
            <a:r>
              <a:rPr lang="en-US"/>
              <a:t>        print(“file opened success”)</a:t>
            </a:r>
          </a:p>
          <a:p>
            <a:r>
              <a:rPr lang="en-US"/>
              <a:t>        print(f.read())</a:t>
            </a:r>
          </a:p>
          <a:p>
            <a:endParaRPr lang="en-US"/>
          </a:p>
          <a:p>
            <a:r>
              <a:rPr lang="en-US"/>
              <a:t>finally: </a:t>
            </a:r>
          </a:p>
          <a:p>
            <a:r>
              <a:rPr lang="en-US"/>
              <a:t>         f.close()</a:t>
            </a:r>
          </a:p>
          <a:p>
            <a:r>
              <a:rPr lang="en-US"/>
              <a:t>         print(“file closed”)</a:t>
            </a:r>
          </a:p>
          <a:p>
            <a:endParaRPr lang="en-US"/>
          </a:p>
          <a:p>
            <a:r>
              <a:rPr lang="en-US"/>
              <a:t>print(“further code line-1”)</a:t>
            </a:r>
          </a:p>
          <a:p>
            <a:r>
              <a:rPr lang="en-US"/>
              <a:t>print(“further code line-2”)</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381000" y="685800"/>
            <a:ext cx="42672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4. RAISE Statement:</a:t>
            </a:r>
          </a:p>
        </p:txBody>
      </p:sp>
      <p:sp>
        <p:nvSpPr>
          <p:cNvPr id="5" name="Rectangle 4"/>
          <p:cNvSpPr/>
          <p:nvPr/>
        </p:nvSpPr>
        <p:spPr>
          <a:xfrm>
            <a:off x="685800" y="1295400"/>
            <a:ext cx="8229600" cy="646331"/>
          </a:xfrm>
          <a:prstGeom prst="rect">
            <a:avLst/>
          </a:prstGeom>
        </p:spPr>
        <p:txBody>
          <a:bodyPr wrap="square">
            <a:spAutoFit/>
          </a:bodyPr>
          <a:lstStyle/>
          <a:p>
            <a:r>
              <a:rPr lang="en-US">
                <a:latin typeface="Arial" pitchFamily="34" charset="0"/>
                <a:cs typeface="Arial" pitchFamily="34" charset="0"/>
              </a:rPr>
              <a:t>An exception can be raised by using the raise clause in python. You can define what kind of error to raise, and print custom text to the user.</a:t>
            </a:r>
          </a:p>
        </p:txBody>
      </p:sp>
      <p:sp>
        <p:nvSpPr>
          <p:cNvPr id="6" name="TextBox 5"/>
          <p:cNvSpPr txBox="1"/>
          <p:nvPr/>
        </p:nvSpPr>
        <p:spPr>
          <a:xfrm>
            <a:off x="381000" y="2133600"/>
            <a:ext cx="3954929" cy="2031325"/>
          </a:xfrm>
          <a:prstGeom prst="rect">
            <a:avLst/>
          </a:prstGeom>
          <a:noFill/>
          <a:ln>
            <a:solidFill>
              <a:schemeClr val="bg1"/>
            </a:solidFill>
          </a:ln>
        </p:spPr>
        <p:txBody>
          <a:bodyPr wrap="none" rtlCol="0">
            <a:spAutoFit/>
          </a:bodyPr>
          <a:lstStyle/>
          <a:p>
            <a:r>
              <a:rPr lang="en-US" b="1">
                <a:latin typeface="Arial" pitchFamily="34" charset="0"/>
                <a:cs typeface="Arial" pitchFamily="34" charset="0"/>
              </a:rPr>
              <a:t>Syntax :</a:t>
            </a:r>
          </a:p>
          <a:p>
            <a:endParaRPr lang="en-US">
              <a:latin typeface="Arial" pitchFamily="34" charset="0"/>
              <a:cs typeface="Arial" pitchFamily="34" charset="0"/>
            </a:endParaRPr>
          </a:p>
          <a:p>
            <a:r>
              <a:rPr lang="en-US">
                <a:latin typeface="Arial" pitchFamily="34" charset="0"/>
                <a:cs typeface="Arial" pitchFamily="34" charset="0"/>
              </a:rPr>
              <a:t>raise Exception(“custom text”)</a:t>
            </a:r>
          </a:p>
          <a:p>
            <a:endParaRPr lang="en-US">
              <a:latin typeface="Arial" pitchFamily="34" charset="0"/>
              <a:cs typeface="Arial" pitchFamily="34" charset="0"/>
            </a:endParaRPr>
          </a:p>
          <a:p>
            <a:r>
              <a:rPr lang="en-US">
                <a:latin typeface="Arial" pitchFamily="34" charset="0"/>
                <a:cs typeface="Arial" pitchFamily="34" charset="0"/>
              </a:rPr>
              <a:t>or</a:t>
            </a:r>
          </a:p>
          <a:p>
            <a:endParaRPr lang="en-US">
              <a:latin typeface="Arial" pitchFamily="34" charset="0"/>
              <a:cs typeface="Arial" pitchFamily="34" charset="0"/>
            </a:endParaRPr>
          </a:p>
          <a:p>
            <a:r>
              <a:rPr lang="en-US">
                <a:latin typeface="Arial" pitchFamily="34" charset="0"/>
                <a:cs typeface="Arial" pitchFamily="34" charset="0"/>
              </a:rPr>
              <a:t>raise Exception_name(“custom text”)</a:t>
            </a:r>
          </a:p>
        </p:txBody>
      </p:sp>
      <p:sp>
        <p:nvSpPr>
          <p:cNvPr id="7" name="TextBox 6"/>
          <p:cNvSpPr txBox="1"/>
          <p:nvPr/>
        </p:nvSpPr>
        <p:spPr>
          <a:xfrm>
            <a:off x="4572000" y="2133600"/>
            <a:ext cx="4343400" cy="2862322"/>
          </a:xfrm>
          <a:prstGeom prst="rect">
            <a:avLst/>
          </a:prstGeom>
          <a:noFill/>
          <a:ln>
            <a:solidFill>
              <a:schemeClr val="bg1"/>
            </a:solidFill>
          </a:ln>
        </p:spPr>
        <p:txBody>
          <a:bodyPr wrap="square" rtlCol="0">
            <a:spAutoFit/>
          </a:bodyPr>
          <a:lstStyle/>
          <a:p>
            <a:r>
              <a:rPr lang="en-US"/>
              <a:t>Ex:</a:t>
            </a:r>
          </a:p>
          <a:p>
            <a:r>
              <a:rPr lang="en-US"/>
              <a:t>try:</a:t>
            </a:r>
          </a:p>
          <a:p>
            <a:r>
              <a:rPr lang="en-US"/>
              <a:t>a= 10</a:t>
            </a:r>
          </a:p>
          <a:p>
            <a:r>
              <a:rPr lang="en-US"/>
              <a:t>b = 0</a:t>
            </a:r>
          </a:p>
          <a:p>
            <a:r>
              <a:rPr lang="en-US"/>
              <a:t>if b = 0:</a:t>
            </a:r>
          </a:p>
          <a:p>
            <a:r>
              <a:rPr lang="en-US"/>
              <a:t>    raise Exception(“a value is not zero”)</a:t>
            </a:r>
          </a:p>
          <a:p>
            <a:r>
              <a:rPr lang="en-US"/>
              <a:t>c = a/b</a:t>
            </a:r>
          </a:p>
          <a:p>
            <a:r>
              <a:rPr lang="en-US"/>
              <a:t>Print(c)</a:t>
            </a:r>
          </a:p>
          <a:p>
            <a:r>
              <a:rPr lang="en-US"/>
              <a:t>except Exception as e:</a:t>
            </a:r>
          </a:p>
          <a:p>
            <a:r>
              <a:rPr lang="en-US"/>
              <a:t>        print(“error rasied”,e)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304800" y="609600"/>
            <a:ext cx="4267200" cy="707886"/>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Python Regular Expressions (RegEx) :</a:t>
            </a:r>
          </a:p>
        </p:txBody>
      </p:sp>
      <p:sp>
        <p:nvSpPr>
          <p:cNvPr id="5" name="Rectangle 4"/>
          <p:cNvSpPr/>
          <p:nvPr/>
        </p:nvSpPr>
        <p:spPr>
          <a:xfrm>
            <a:off x="533400" y="1524000"/>
            <a:ext cx="8305800" cy="646331"/>
          </a:xfrm>
          <a:prstGeom prst="rect">
            <a:avLst/>
          </a:prstGeom>
        </p:spPr>
        <p:txBody>
          <a:bodyPr wrap="square">
            <a:spAutoFit/>
          </a:bodyPr>
          <a:lstStyle/>
          <a:p>
            <a:r>
              <a:rPr lang="en-US">
                <a:latin typeface="Arial" pitchFamily="34" charset="0"/>
                <a:cs typeface="Arial" pitchFamily="34" charset="0"/>
              </a:rPr>
              <a:t>	A regular expression, regex or regexp is a sequence of characters that define a search pattern.</a:t>
            </a:r>
          </a:p>
        </p:txBody>
      </p:sp>
      <p:sp>
        <p:nvSpPr>
          <p:cNvPr id="6" name="Rectangle 5"/>
          <p:cNvSpPr/>
          <p:nvPr/>
        </p:nvSpPr>
        <p:spPr>
          <a:xfrm>
            <a:off x="457200" y="2209800"/>
            <a:ext cx="8534400" cy="646331"/>
          </a:xfrm>
          <a:prstGeom prst="rect">
            <a:avLst/>
          </a:prstGeom>
        </p:spPr>
        <p:txBody>
          <a:bodyPr wrap="square">
            <a:spAutoFit/>
          </a:bodyPr>
          <a:lstStyle/>
          <a:p>
            <a:r>
              <a:rPr lang="en-US">
                <a:latin typeface="Arial" pitchFamily="34" charset="0"/>
                <a:cs typeface="Arial" pitchFamily="34" charset="0"/>
              </a:rPr>
              <a:t>	To specify regular expressions, metacharacters are used. Metacharacters are characters that are interpreted with a special meaning.</a:t>
            </a:r>
          </a:p>
        </p:txBody>
      </p:sp>
      <p:graphicFrame>
        <p:nvGraphicFramePr>
          <p:cNvPr id="8" name="Table 7"/>
          <p:cNvGraphicFramePr>
            <a:graphicFrameLocks noGrp="1"/>
          </p:cNvGraphicFramePr>
          <p:nvPr/>
        </p:nvGraphicFramePr>
        <p:xfrm>
          <a:off x="457200" y="2895600"/>
          <a:ext cx="8153400" cy="3358609"/>
        </p:xfrm>
        <a:graphic>
          <a:graphicData uri="http://schemas.openxmlformats.org/drawingml/2006/table">
            <a:tbl>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316577">
                <a:tc>
                  <a:txBody>
                    <a:bodyPr/>
                    <a:lstStyle/>
                    <a:p>
                      <a:pPr algn="ctr" fontAlgn="t"/>
                      <a:r>
                        <a:rPr lang="en-US" sz="1600" b="1">
                          <a:solidFill>
                            <a:srgbClr val="000000"/>
                          </a:solidFill>
                          <a:latin typeface="Arial" pitchFamily="34" charset="0"/>
                          <a:cs typeface="Arial" pitchFamily="34" charset="0"/>
                        </a:rPr>
                        <a:t>Function</a:t>
                      </a:r>
                    </a:p>
                  </a:txBody>
                  <a:tcPr marL="42481" marR="42481" marT="42481" marB="42481" anchor="ctr">
                    <a:lnL w="7620" cap="flat" cmpd="sng" algn="ctr">
                      <a:solidFill>
                        <a:srgbClr val="20BF17"/>
                      </a:solidFill>
                      <a:prstDash val="solid"/>
                      <a:round/>
                      <a:headEnd type="none" w="med" len="med"/>
                      <a:tailEnd type="none" w="med" len="med"/>
                    </a:lnL>
                    <a:lnR w="7620" cap="flat" cmpd="sng" algn="ctr">
                      <a:solidFill>
                        <a:srgbClr val="20BF17"/>
                      </a:solidFill>
                      <a:prstDash val="solid"/>
                      <a:round/>
                      <a:headEnd type="none" w="med" len="med"/>
                      <a:tailEnd type="none" w="med" len="med"/>
                    </a:lnR>
                    <a:lnT w="7620" cap="flat" cmpd="sng" algn="ctr">
                      <a:solidFill>
                        <a:srgbClr val="20BF1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3">
                        <a:lumMod val="75000"/>
                      </a:schemeClr>
                    </a:solidFill>
                  </a:tcPr>
                </a:tc>
                <a:tc>
                  <a:txBody>
                    <a:bodyPr/>
                    <a:lstStyle/>
                    <a:p>
                      <a:pPr algn="ctr" fontAlgn="t"/>
                      <a:r>
                        <a:rPr lang="en-US" sz="1600" b="1">
                          <a:solidFill>
                            <a:srgbClr val="000000"/>
                          </a:solidFill>
                          <a:latin typeface="Arial" pitchFamily="34" charset="0"/>
                          <a:cs typeface="Arial" pitchFamily="34" charset="0"/>
                        </a:rPr>
                        <a:t>Description</a:t>
                      </a:r>
                    </a:p>
                  </a:txBody>
                  <a:tcPr marL="42481" marR="42481" marT="42481" marB="42481" anchor="ctr">
                    <a:lnL w="7620" cap="flat" cmpd="sng" algn="ctr">
                      <a:solidFill>
                        <a:srgbClr val="20BF17"/>
                      </a:solidFill>
                      <a:prstDash val="solid"/>
                      <a:round/>
                      <a:headEnd type="none" w="med" len="med"/>
                      <a:tailEnd type="none" w="med" len="med"/>
                    </a:lnL>
                    <a:lnR w="7620" cap="flat" cmpd="sng" algn="ctr">
                      <a:solidFill>
                        <a:srgbClr val="20BF17"/>
                      </a:solidFill>
                      <a:prstDash val="solid"/>
                      <a:round/>
                      <a:headEnd type="none" w="med" len="med"/>
                      <a:tailEnd type="none" w="med" len="med"/>
                    </a:lnR>
                    <a:lnT w="7620" cap="flat" cmpd="sng" algn="ctr">
                      <a:solidFill>
                        <a:srgbClr val="20BF1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628918">
                <a:tc>
                  <a:txBody>
                    <a:bodyPr/>
                    <a:lstStyle/>
                    <a:p>
                      <a:pPr algn="ctr" fontAlgn="t"/>
                      <a:r>
                        <a:rPr lang="en-US" sz="1600">
                          <a:solidFill>
                            <a:srgbClr val="000000"/>
                          </a:solidFill>
                          <a:latin typeface="Arial" pitchFamily="34" charset="0"/>
                          <a:cs typeface="Arial" pitchFamily="34" charset="0"/>
                        </a:rPr>
                        <a:t>re.match (pattern,string)</a:t>
                      </a:r>
                    </a:p>
                  </a:txBody>
                  <a:tcPr marL="28321" marR="28321" marT="28321" marB="28321"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tx1"/>
                    </a:solidFill>
                  </a:tcPr>
                </a:tc>
                <a:tc>
                  <a:txBody>
                    <a:bodyPr/>
                    <a:lstStyle/>
                    <a:p>
                      <a:pPr algn="ctr" fontAlgn="t"/>
                      <a:r>
                        <a:rPr lang="en-US" sz="1600">
                          <a:solidFill>
                            <a:srgbClr val="000000"/>
                          </a:solidFill>
                          <a:latin typeface="Arial" pitchFamily="34" charset="0"/>
                          <a:cs typeface="Arial" pitchFamily="34" charset="0"/>
                        </a:rPr>
                        <a:t>This method matches the regex pattern in the string</a:t>
                      </a:r>
                      <a:r>
                        <a:rPr lang="en-US" sz="1600" baseline="0">
                          <a:solidFill>
                            <a:srgbClr val="000000"/>
                          </a:solidFill>
                          <a:latin typeface="Arial" pitchFamily="34" charset="0"/>
                          <a:cs typeface="Arial" pitchFamily="34" charset="0"/>
                        </a:rPr>
                        <a:t> in first position.</a:t>
                      </a:r>
                      <a:endParaRPr lang="en-US" sz="1600">
                        <a:solidFill>
                          <a:srgbClr val="000000"/>
                        </a:solidFill>
                        <a:latin typeface="Arial" pitchFamily="34" charset="0"/>
                        <a:cs typeface="Arial" pitchFamily="34" charset="0"/>
                      </a:endParaRPr>
                    </a:p>
                  </a:txBody>
                  <a:tcPr marL="28321" marR="28321" marT="28321" marB="28321"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758857">
                <a:tc>
                  <a:txBody>
                    <a:bodyPr/>
                    <a:lstStyle/>
                    <a:p>
                      <a:pPr algn="ctr" fontAlgn="t"/>
                      <a:r>
                        <a:rPr lang="en-US" sz="1600">
                          <a:solidFill>
                            <a:srgbClr val="000000"/>
                          </a:solidFill>
                          <a:latin typeface="Arial" pitchFamily="34" charset="0"/>
                          <a:cs typeface="Arial" pitchFamily="34" charset="0"/>
                        </a:rPr>
                        <a:t>re.search (pattern,string)</a:t>
                      </a:r>
                    </a:p>
                  </a:txBody>
                  <a:tcPr marL="28321" marR="28321" marT="28321" marB="28321"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tx1"/>
                    </a:solidFill>
                  </a:tcPr>
                </a:tc>
                <a:tc>
                  <a:txBody>
                    <a:bodyPr/>
                    <a:lstStyle/>
                    <a:p>
                      <a:pPr algn="ctr" fontAlgn="t"/>
                      <a:r>
                        <a:rPr lang="en-US" sz="1600">
                          <a:solidFill>
                            <a:srgbClr val="000000"/>
                          </a:solidFill>
                          <a:latin typeface="Arial" pitchFamily="34" charset="0"/>
                          <a:cs typeface="Arial" pitchFamily="34" charset="0"/>
                        </a:rPr>
                        <a:t>This method returns the match object if there is a match found in any position in the string.</a:t>
                      </a:r>
                    </a:p>
                  </a:txBody>
                  <a:tcPr marL="28321" marR="28321" marT="28321" marB="28321"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tx1"/>
                    </a:solidFill>
                  </a:tcPr>
                </a:tc>
                <a:extLst>
                  <a:ext uri="{0D108BD9-81ED-4DB2-BD59-A6C34878D82A}">
                    <a16:rowId xmlns:a16="http://schemas.microsoft.com/office/drawing/2014/main" val="10002"/>
                  </a:ext>
                </a:extLst>
              </a:tr>
              <a:tr h="524083">
                <a:tc>
                  <a:txBody>
                    <a:bodyPr/>
                    <a:lstStyle/>
                    <a:p>
                      <a:pPr algn="ctr" fontAlgn="t"/>
                      <a:r>
                        <a:rPr lang="en-US" sz="1600">
                          <a:solidFill>
                            <a:srgbClr val="000000"/>
                          </a:solidFill>
                          <a:latin typeface="Arial" pitchFamily="34" charset="0"/>
                          <a:cs typeface="Arial" pitchFamily="34" charset="0"/>
                        </a:rPr>
                        <a:t>re.findall (pattern,string)</a:t>
                      </a:r>
                    </a:p>
                  </a:txBody>
                  <a:tcPr marL="28321" marR="28321" marT="28321" marB="28321"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tx1"/>
                    </a:solidFill>
                  </a:tcPr>
                </a:tc>
                <a:tc>
                  <a:txBody>
                    <a:bodyPr/>
                    <a:lstStyle/>
                    <a:p>
                      <a:pPr algn="ctr" fontAlgn="t"/>
                      <a:r>
                        <a:rPr lang="en-US" sz="1600">
                          <a:solidFill>
                            <a:srgbClr val="000000"/>
                          </a:solidFill>
                          <a:latin typeface="Arial" pitchFamily="34" charset="0"/>
                          <a:cs typeface="Arial" pitchFamily="34" charset="0"/>
                        </a:rPr>
                        <a:t>It returns a list that contains all the matches of a pattern in the string.</a:t>
                      </a:r>
                    </a:p>
                  </a:txBody>
                  <a:tcPr marL="28321" marR="28321" marT="28321" marB="28321"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tx1"/>
                    </a:solidFill>
                  </a:tcPr>
                </a:tc>
                <a:extLst>
                  <a:ext uri="{0D108BD9-81ED-4DB2-BD59-A6C34878D82A}">
                    <a16:rowId xmlns:a16="http://schemas.microsoft.com/office/drawing/2014/main" val="10003"/>
                  </a:ext>
                </a:extLst>
              </a:tr>
              <a:tr h="524083">
                <a:tc>
                  <a:txBody>
                    <a:bodyPr/>
                    <a:lstStyle/>
                    <a:p>
                      <a:pPr algn="ctr" fontAlgn="t"/>
                      <a:r>
                        <a:rPr lang="en-US" sz="1600">
                          <a:solidFill>
                            <a:srgbClr val="000000"/>
                          </a:solidFill>
                          <a:latin typeface="Arial" pitchFamily="34" charset="0"/>
                          <a:cs typeface="Arial" pitchFamily="34" charset="0"/>
                        </a:rPr>
                        <a:t>re.split (pattern,string)</a:t>
                      </a:r>
                    </a:p>
                  </a:txBody>
                  <a:tcPr marL="28321" marR="28321" marT="28321" marB="28321"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tx1"/>
                    </a:solidFill>
                  </a:tcPr>
                </a:tc>
                <a:tc>
                  <a:txBody>
                    <a:bodyPr/>
                    <a:lstStyle/>
                    <a:p>
                      <a:pPr algn="ctr" fontAlgn="t"/>
                      <a:r>
                        <a:rPr lang="en-US" sz="1600">
                          <a:solidFill>
                            <a:srgbClr val="000000"/>
                          </a:solidFill>
                          <a:latin typeface="Arial" pitchFamily="34" charset="0"/>
                          <a:cs typeface="Arial" pitchFamily="34" charset="0"/>
                        </a:rPr>
                        <a:t>Returns a list in which the string has been split in each match.</a:t>
                      </a:r>
                    </a:p>
                  </a:txBody>
                  <a:tcPr marL="28321" marR="28321" marT="28321" marB="28321"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tx1"/>
                    </a:solidFill>
                  </a:tcPr>
                </a:tc>
                <a:extLst>
                  <a:ext uri="{0D108BD9-81ED-4DB2-BD59-A6C34878D82A}">
                    <a16:rowId xmlns:a16="http://schemas.microsoft.com/office/drawing/2014/main" val="10004"/>
                  </a:ext>
                </a:extLst>
              </a:tr>
              <a:tr h="524083">
                <a:tc>
                  <a:txBody>
                    <a:bodyPr/>
                    <a:lstStyle/>
                    <a:p>
                      <a:pPr algn="ctr" fontAlgn="t"/>
                      <a:r>
                        <a:rPr lang="en-US" sz="1600">
                          <a:solidFill>
                            <a:srgbClr val="000000"/>
                          </a:solidFill>
                          <a:latin typeface="Arial" pitchFamily="34" charset="0"/>
                          <a:cs typeface="Arial" pitchFamily="34" charset="0"/>
                        </a:rPr>
                        <a:t>re.sub (pattern,repl,string)</a:t>
                      </a:r>
                    </a:p>
                  </a:txBody>
                  <a:tcPr marL="28321" marR="28321" marT="28321" marB="28321"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tx1"/>
                    </a:solidFill>
                  </a:tcPr>
                </a:tc>
                <a:tc>
                  <a:txBody>
                    <a:bodyPr/>
                    <a:lstStyle/>
                    <a:p>
                      <a:pPr algn="ctr" fontAlgn="t"/>
                      <a:r>
                        <a:rPr lang="en-US" sz="1600">
                          <a:solidFill>
                            <a:srgbClr val="000000"/>
                          </a:solidFill>
                          <a:latin typeface="Arial" pitchFamily="34" charset="0"/>
                          <a:cs typeface="Arial" pitchFamily="34" charset="0"/>
                        </a:rPr>
                        <a:t>Replace one or many matches in the string.</a:t>
                      </a:r>
                    </a:p>
                  </a:txBody>
                  <a:tcPr marL="28321" marR="28321" marT="28321" marB="28321"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tx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5" name="Rectangle 4"/>
          <p:cNvSpPr/>
          <p:nvPr/>
        </p:nvSpPr>
        <p:spPr>
          <a:xfrm>
            <a:off x="685800" y="1219200"/>
            <a:ext cx="8077200" cy="4585871"/>
          </a:xfrm>
          <a:prstGeom prst="rect">
            <a:avLst/>
          </a:prstGeom>
          <a:ln>
            <a:solidFill>
              <a:schemeClr val="bg1"/>
            </a:solidFill>
          </a:ln>
        </p:spPr>
        <p:txBody>
          <a:bodyPr wrap="square">
            <a:spAutoFit/>
          </a:bodyPr>
          <a:lstStyle/>
          <a:p>
            <a:pPr algn="ctr"/>
            <a:r>
              <a:rPr lang="en-US" sz="2800" b="1">
                <a:solidFill>
                  <a:schemeClr val="accent6">
                    <a:lumMod val="50000"/>
                  </a:schemeClr>
                </a:solidFill>
                <a:latin typeface="Arial" pitchFamily="34" charset="0"/>
                <a:cs typeface="Arial" pitchFamily="34" charset="0"/>
              </a:rPr>
              <a:t>MetaCharacters </a:t>
            </a:r>
          </a:p>
          <a:p>
            <a:r>
              <a:rPr lang="en-US" sz="2400" b="1">
                <a:solidFill>
                  <a:srgbClr val="00B0F0"/>
                </a:solidFill>
                <a:latin typeface="Arial" pitchFamily="34" charset="0"/>
                <a:cs typeface="Arial" pitchFamily="34" charset="0"/>
              </a:rPr>
              <a:t>[ ] =&gt; Square Brackets</a:t>
            </a:r>
          </a:p>
          <a:p>
            <a:r>
              <a:rPr lang="en-US" sz="2400">
                <a:solidFill>
                  <a:srgbClr val="00B0F0"/>
                </a:solidFill>
                <a:latin typeface="Arial" pitchFamily="34" charset="0"/>
                <a:cs typeface="Arial" pitchFamily="34" charset="0"/>
              </a:rPr>
              <a:t> </a:t>
            </a:r>
            <a:r>
              <a:rPr lang="en-US" sz="2400" b="1">
                <a:solidFill>
                  <a:srgbClr val="00B0F0"/>
                </a:solidFill>
                <a:latin typeface="Arial" pitchFamily="34" charset="0"/>
                <a:cs typeface="Arial" pitchFamily="34" charset="0"/>
              </a:rPr>
              <a:t>.   =&gt; Period</a:t>
            </a:r>
          </a:p>
          <a:p>
            <a:r>
              <a:rPr lang="en-US" sz="2400">
                <a:solidFill>
                  <a:srgbClr val="00B0F0"/>
                </a:solidFill>
                <a:latin typeface="Arial" pitchFamily="34" charset="0"/>
                <a:cs typeface="Arial" pitchFamily="34" charset="0"/>
              </a:rPr>
              <a:t> </a:t>
            </a:r>
            <a:r>
              <a:rPr lang="en-US" sz="2400" b="1">
                <a:solidFill>
                  <a:srgbClr val="00B0F0"/>
                </a:solidFill>
                <a:latin typeface="Arial" pitchFamily="34" charset="0"/>
                <a:cs typeface="Arial" pitchFamily="34" charset="0"/>
              </a:rPr>
              <a:t>^  =&gt; Caret</a:t>
            </a:r>
          </a:p>
          <a:p>
            <a:r>
              <a:rPr lang="en-US" sz="2400">
                <a:solidFill>
                  <a:srgbClr val="00B0F0"/>
                </a:solidFill>
                <a:latin typeface="Arial" pitchFamily="34" charset="0"/>
                <a:cs typeface="Arial" pitchFamily="34" charset="0"/>
              </a:rPr>
              <a:t> </a:t>
            </a:r>
            <a:r>
              <a:rPr lang="en-US" sz="2400" b="1">
                <a:solidFill>
                  <a:srgbClr val="00B0F0"/>
                </a:solidFill>
                <a:latin typeface="Arial" pitchFamily="34" charset="0"/>
                <a:cs typeface="Arial" pitchFamily="34" charset="0"/>
              </a:rPr>
              <a:t>$  =&gt; Dollar</a:t>
            </a:r>
          </a:p>
          <a:p>
            <a:r>
              <a:rPr lang="en-US" sz="2400">
                <a:solidFill>
                  <a:srgbClr val="00B0F0"/>
                </a:solidFill>
                <a:latin typeface="Arial" pitchFamily="34" charset="0"/>
                <a:cs typeface="Arial" pitchFamily="34" charset="0"/>
              </a:rPr>
              <a:t> </a:t>
            </a:r>
            <a:r>
              <a:rPr lang="en-US" sz="2400" b="1">
                <a:solidFill>
                  <a:srgbClr val="00B0F0"/>
                </a:solidFill>
                <a:latin typeface="Arial" pitchFamily="34" charset="0"/>
                <a:cs typeface="Arial" pitchFamily="34" charset="0"/>
              </a:rPr>
              <a:t>*  =&gt; Star</a:t>
            </a:r>
          </a:p>
          <a:p>
            <a:r>
              <a:rPr lang="en-US" sz="2400">
                <a:solidFill>
                  <a:srgbClr val="00B0F0"/>
                </a:solidFill>
                <a:latin typeface="Arial" pitchFamily="34" charset="0"/>
                <a:cs typeface="Arial" pitchFamily="34" charset="0"/>
              </a:rPr>
              <a:t> </a:t>
            </a:r>
            <a:r>
              <a:rPr lang="en-US" sz="2400" b="1">
                <a:solidFill>
                  <a:srgbClr val="00B0F0"/>
                </a:solidFill>
                <a:latin typeface="Arial" pitchFamily="34" charset="0"/>
                <a:cs typeface="Arial" pitchFamily="34" charset="0"/>
              </a:rPr>
              <a:t>+  =&gt; Plus</a:t>
            </a:r>
          </a:p>
          <a:p>
            <a:r>
              <a:rPr lang="en-US" sz="2400">
                <a:solidFill>
                  <a:srgbClr val="00B0F0"/>
                </a:solidFill>
                <a:latin typeface="Arial" pitchFamily="34" charset="0"/>
                <a:cs typeface="Arial" pitchFamily="34" charset="0"/>
              </a:rPr>
              <a:t> </a:t>
            </a:r>
            <a:r>
              <a:rPr lang="en-US" sz="2400" b="1">
                <a:solidFill>
                  <a:srgbClr val="00B0F0"/>
                </a:solidFill>
                <a:latin typeface="Arial" pitchFamily="34" charset="0"/>
                <a:cs typeface="Arial" pitchFamily="34" charset="0"/>
              </a:rPr>
              <a:t>?  =&gt; Question Mark</a:t>
            </a:r>
          </a:p>
          <a:p>
            <a:r>
              <a:rPr lang="en-US" sz="2400">
                <a:solidFill>
                  <a:srgbClr val="00B0F0"/>
                </a:solidFill>
                <a:latin typeface="Arial" pitchFamily="34" charset="0"/>
                <a:cs typeface="Arial" pitchFamily="34" charset="0"/>
              </a:rPr>
              <a:t> </a:t>
            </a:r>
            <a:r>
              <a:rPr lang="en-US" sz="2400" b="1">
                <a:solidFill>
                  <a:srgbClr val="00B0F0"/>
                </a:solidFill>
                <a:latin typeface="Arial" pitchFamily="34" charset="0"/>
                <a:cs typeface="Arial" pitchFamily="34" charset="0"/>
              </a:rPr>
              <a:t>{ } =&gt; Braces</a:t>
            </a:r>
          </a:p>
          <a:p>
            <a:r>
              <a:rPr lang="en-US" sz="2400">
                <a:solidFill>
                  <a:srgbClr val="00B0F0"/>
                </a:solidFill>
                <a:latin typeface="Arial" pitchFamily="34" charset="0"/>
                <a:cs typeface="Arial" pitchFamily="34" charset="0"/>
              </a:rPr>
              <a:t> </a:t>
            </a:r>
            <a:r>
              <a:rPr lang="en-US" sz="2400" b="1">
                <a:solidFill>
                  <a:srgbClr val="00B0F0"/>
                </a:solidFill>
                <a:latin typeface="Arial" pitchFamily="34" charset="0"/>
                <a:cs typeface="Arial" pitchFamily="34" charset="0"/>
              </a:rPr>
              <a:t>( )  =&gt; Group</a:t>
            </a:r>
          </a:p>
          <a:p>
            <a:r>
              <a:rPr lang="en-US" sz="2400">
                <a:solidFill>
                  <a:srgbClr val="00B0F0"/>
                </a:solidFill>
                <a:latin typeface="Arial" pitchFamily="34" charset="0"/>
                <a:cs typeface="Arial" pitchFamily="34" charset="0"/>
              </a:rPr>
              <a:t> </a:t>
            </a:r>
            <a:r>
              <a:rPr lang="en-US" sz="2400" b="1">
                <a:solidFill>
                  <a:srgbClr val="00B0F0"/>
                </a:solidFill>
                <a:latin typeface="Arial" pitchFamily="34" charset="0"/>
                <a:cs typeface="Arial" pitchFamily="34" charset="0"/>
              </a:rPr>
              <a:t>\    =&gt; Backslash</a:t>
            </a:r>
          </a:p>
          <a:p>
            <a:r>
              <a:rPr lang="en-US" sz="2400">
                <a:solidFill>
                  <a:srgbClr val="00B0F0"/>
                </a:solidFill>
                <a:latin typeface="Arial" pitchFamily="34" charset="0"/>
                <a:cs typeface="Arial" pitchFamily="34" charset="0"/>
              </a:rPr>
              <a:t> </a:t>
            </a:r>
            <a:r>
              <a:rPr lang="en-US" sz="2400" b="1">
                <a:solidFill>
                  <a:srgbClr val="00B0F0"/>
                </a:solidFill>
                <a:latin typeface="Arial" pitchFamily="34" charset="0"/>
                <a:cs typeface="Arial" pitchFamily="34" charset="0"/>
              </a:rPr>
              <a:t>|   =&gt; Alternation or Vertical Bar or Pipe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graphicFrame>
        <p:nvGraphicFramePr>
          <p:cNvPr id="4" name="Table 3"/>
          <p:cNvGraphicFramePr>
            <a:graphicFrameLocks noGrp="1"/>
          </p:cNvGraphicFramePr>
          <p:nvPr/>
        </p:nvGraphicFramePr>
        <p:xfrm>
          <a:off x="381000" y="1143000"/>
          <a:ext cx="8305801" cy="5255566"/>
        </p:xfrm>
        <a:graphic>
          <a:graphicData uri="http://schemas.openxmlformats.org/drawingml/2006/table">
            <a:tbl>
              <a:tblPr/>
              <a:tblGrid>
                <a:gridCol w="1798785">
                  <a:extLst>
                    <a:ext uri="{9D8B030D-6E8A-4147-A177-3AD203B41FA5}">
                      <a16:colId xmlns:a16="http://schemas.microsoft.com/office/drawing/2014/main" val="20000"/>
                    </a:ext>
                  </a:extLst>
                </a:gridCol>
                <a:gridCol w="3573426">
                  <a:extLst>
                    <a:ext uri="{9D8B030D-6E8A-4147-A177-3AD203B41FA5}">
                      <a16:colId xmlns:a16="http://schemas.microsoft.com/office/drawing/2014/main" val="20001"/>
                    </a:ext>
                  </a:extLst>
                </a:gridCol>
                <a:gridCol w="639837">
                  <a:extLst>
                    <a:ext uri="{9D8B030D-6E8A-4147-A177-3AD203B41FA5}">
                      <a16:colId xmlns:a16="http://schemas.microsoft.com/office/drawing/2014/main" val="20002"/>
                    </a:ext>
                  </a:extLst>
                </a:gridCol>
                <a:gridCol w="2293753">
                  <a:extLst>
                    <a:ext uri="{9D8B030D-6E8A-4147-A177-3AD203B41FA5}">
                      <a16:colId xmlns:a16="http://schemas.microsoft.com/office/drawing/2014/main" val="20003"/>
                    </a:ext>
                  </a:extLst>
                </a:gridCol>
              </a:tblGrid>
              <a:tr h="312351">
                <a:tc>
                  <a:txBody>
                    <a:bodyPr/>
                    <a:lstStyle/>
                    <a:p>
                      <a:pPr algn="ctr" fontAlgn="ctr"/>
                      <a:r>
                        <a:rPr lang="en-US" sz="2000" b="1" i="0" u="none" strike="noStrike">
                          <a:solidFill>
                            <a:schemeClr val="tx1"/>
                          </a:solidFill>
                          <a:latin typeface="Arial"/>
                        </a:rPr>
                        <a:t>Meta Character</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chemeClr val="tx1"/>
                          </a:solidFill>
                          <a:latin typeface="Arial"/>
                        </a:rPr>
                        <a:t>Meaning</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chemeClr val="tx1"/>
                          </a:solidFill>
                          <a:latin typeface="Arial"/>
                        </a:rPr>
                        <a:t>Use</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chemeClr val="tx1"/>
                          </a:solidFill>
                          <a:latin typeface="Arial"/>
                        </a:rPr>
                        <a:t>Activity</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14184">
                <a:tc rowSpan="4">
                  <a:txBody>
                    <a:bodyPr/>
                    <a:lstStyle/>
                    <a:p>
                      <a:pPr algn="l" fontAlgn="ctr"/>
                      <a:r>
                        <a:rPr lang="en-US" sz="1200" b="0" i="0" u="none" strike="noStrike">
                          <a:solidFill>
                            <a:schemeClr val="tx1"/>
                          </a:solidFill>
                          <a:latin typeface="Consolas"/>
                        </a:rPr>
                        <a:t>[]</a:t>
                      </a:r>
                      <a:r>
                        <a:rPr lang="en-US" sz="1100" b="1" i="0" u="none" strike="noStrike">
                          <a:solidFill>
                            <a:schemeClr val="tx1"/>
                          </a:solidFill>
                          <a:latin typeface="Arial"/>
                        </a:rPr>
                        <a:t> - Square brackets</a:t>
                      </a:r>
                      <a:endParaRPr lang="en-US" sz="1200" b="0" i="0" u="none" strike="noStrike">
                        <a:solidFill>
                          <a:schemeClr val="tx1"/>
                        </a:solidFill>
                        <a:latin typeface="Consolas"/>
                      </a:endParaRP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l" fontAlgn="ctr"/>
                      <a:r>
                        <a:rPr lang="en-US" sz="1100" b="0" i="0" u="none" strike="noStrike">
                          <a:solidFill>
                            <a:schemeClr val="tx1"/>
                          </a:solidFill>
                          <a:latin typeface="Arial"/>
                        </a:rPr>
                        <a:t>Square brackets specifies a set of characters you wish to match.</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chemeClr val="tx1"/>
                          </a:solidFill>
                          <a:latin typeface="Calibri"/>
                        </a:rPr>
                        <a:t>[abc]</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chemeClr val="tx1"/>
                          </a:solidFill>
                          <a:latin typeface="Calibri"/>
                        </a:rPr>
                        <a:t>to find any of a or b or c in source</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4184">
                <a:tc vMerge="1">
                  <a:txBody>
                    <a:bodyPr/>
                    <a:lstStyle/>
                    <a:p>
                      <a:endParaRPr lang="en-US"/>
                    </a:p>
                  </a:txBody>
                  <a:tcPr/>
                </a:tc>
                <a:tc vMerge="1">
                  <a:txBody>
                    <a:bodyPr/>
                    <a:lstStyle/>
                    <a:p>
                      <a:endParaRPr lang="en-US"/>
                    </a:p>
                  </a:txBody>
                  <a:tcPr/>
                </a:tc>
                <a:tc>
                  <a:txBody>
                    <a:bodyPr/>
                    <a:lstStyle/>
                    <a:p>
                      <a:pPr algn="ctr" fontAlgn="ctr"/>
                      <a:r>
                        <a:rPr lang="en-US" sz="1200" b="0" i="0" u="none" strike="noStrike">
                          <a:solidFill>
                            <a:schemeClr val="tx1"/>
                          </a:solidFill>
                          <a:latin typeface="Calibri"/>
                        </a:rPr>
                        <a:t>[a-e]</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chemeClr val="tx1"/>
                          </a:solidFill>
                          <a:latin typeface="Calibri"/>
                        </a:rPr>
                        <a:t>to find any of a,b,c,d,e  in source</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14184">
                <a:tc vMerge="1">
                  <a:txBody>
                    <a:bodyPr/>
                    <a:lstStyle/>
                    <a:p>
                      <a:endParaRPr lang="en-US"/>
                    </a:p>
                  </a:txBody>
                  <a:tcPr/>
                </a:tc>
                <a:tc vMerge="1">
                  <a:txBody>
                    <a:bodyPr/>
                    <a:lstStyle/>
                    <a:p>
                      <a:endParaRPr lang="en-US"/>
                    </a:p>
                  </a:txBody>
                  <a:tcPr/>
                </a:tc>
                <a:tc>
                  <a:txBody>
                    <a:bodyPr/>
                    <a:lstStyle/>
                    <a:p>
                      <a:pPr algn="ctr" fontAlgn="ctr"/>
                      <a:r>
                        <a:rPr lang="en-US" sz="1200" b="0" i="0" u="none" strike="noStrike">
                          <a:solidFill>
                            <a:schemeClr val="tx1"/>
                          </a:solidFill>
                          <a:latin typeface="Calibri"/>
                        </a:rPr>
                        <a:t>[^abc]</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chemeClr val="tx1"/>
                          </a:solidFill>
                          <a:latin typeface="Calibri"/>
                        </a:rPr>
                        <a:t>to find all characters except abc</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14184">
                <a:tc vMerge="1">
                  <a:txBody>
                    <a:bodyPr/>
                    <a:lstStyle/>
                    <a:p>
                      <a:endParaRPr lang="en-US"/>
                    </a:p>
                  </a:txBody>
                  <a:tcPr/>
                </a:tc>
                <a:tc vMerge="1">
                  <a:txBody>
                    <a:bodyPr/>
                    <a:lstStyle/>
                    <a:p>
                      <a:endParaRPr lang="en-US"/>
                    </a:p>
                  </a:txBody>
                  <a:tcPr/>
                </a:tc>
                <a:tc>
                  <a:txBody>
                    <a:bodyPr/>
                    <a:lstStyle/>
                    <a:p>
                      <a:pPr algn="ctr" fontAlgn="ctr"/>
                      <a:r>
                        <a:rPr lang="en-US" sz="1200" b="0" i="0" u="none" strike="noStrike">
                          <a:solidFill>
                            <a:schemeClr val="tx1"/>
                          </a:solidFill>
                          <a:latin typeface="Calibri"/>
                        </a:rPr>
                        <a:t>[^0-9]</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chemeClr val="tx1"/>
                          </a:solidFill>
                          <a:latin typeface="Calibri"/>
                        </a:rPr>
                        <a:t>to find any non digit character</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4184">
                <a:tc rowSpan="2">
                  <a:txBody>
                    <a:bodyPr/>
                    <a:lstStyle/>
                    <a:p>
                      <a:pPr algn="l" fontAlgn="ctr"/>
                      <a:r>
                        <a:rPr lang="en-US" sz="1100" b="0" i="0" u="none" strike="noStrike">
                          <a:solidFill>
                            <a:schemeClr val="tx1"/>
                          </a:solidFill>
                          <a:latin typeface="Consolas"/>
                        </a:rPr>
                        <a:t>.</a:t>
                      </a:r>
                      <a:r>
                        <a:rPr lang="en-US" sz="1100" b="0" i="0" u="none" strike="noStrike">
                          <a:solidFill>
                            <a:schemeClr val="tx1"/>
                          </a:solidFill>
                          <a:latin typeface="Arial"/>
                        </a:rPr>
                        <a:t> - </a:t>
                      </a:r>
                      <a:r>
                        <a:rPr lang="en-US" sz="1100" b="1" i="0" u="none" strike="noStrike">
                          <a:solidFill>
                            <a:schemeClr val="tx1"/>
                          </a:solidFill>
                          <a:latin typeface="Arial"/>
                        </a:rPr>
                        <a:t>Period</a:t>
                      </a:r>
                      <a:endParaRPr lang="en-US" sz="1100" b="0" i="0" u="none" strike="noStrike">
                        <a:solidFill>
                          <a:schemeClr val="tx1"/>
                        </a:solidFill>
                        <a:latin typeface="Consolas"/>
                      </a:endParaRP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en-US" sz="1100" b="0" i="0" u="none" strike="noStrike">
                          <a:solidFill>
                            <a:schemeClr val="tx1"/>
                          </a:solidFill>
                          <a:latin typeface="Arial"/>
                        </a:rPr>
                        <a:t>A period matches any single character</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chemeClr val="tx1"/>
                          </a:solidFill>
                          <a:latin typeface="Calibri"/>
                        </a:rPr>
                        <a:t>.</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chemeClr val="tx1"/>
                          </a:solidFill>
                          <a:latin typeface="Calibri"/>
                        </a:rPr>
                        <a:t>to find any single character</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14184">
                <a:tc vMerge="1">
                  <a:txBody>
                    <a:bodyPr/>
                    <a:lstStyle/>
                    <a:p>
                      <a:endParaRPr lang="en-US"/>
                    </a:p>
                  </a:txBody>
                  <a:tcPr/>
                </a:tc>
                <a:tc vMerge="1">
                  <a:txBody>
                    <a:bodyPr/>
                    <a:lstStyle/>
                    <a:p>
                      <a:endParaRPr lang="en-US"/>
                    </a:p>
                  </a:txBody>
                  <a:tcPr/>
                </a:tc>
                <a:tc>
                  <a:txBody>
                    <a:bodyPr/>
                    <a:lstStyle/>
                    <a:p>
                      <a:pPr algn="ctr" fontAlgn="ctr"/>
                      <a:r>
                        <a:rPr lang="en-US" sz="1200" b="0" i="0" u="none" strike="noStrike">
                          <a:solidFill>
                            <a:schemeClr val="tx1"/>
                          </a:solidFill>
                          <a:latin typeface="Calibri"/>
                        </a:rPr>
                        <a:t>..</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chemeClr val="tx1"/>
                          </a:solidFill>
                          <a:latin typeface="Calibri"/>
                        </a:rPr>
                        <a:t>to find any double character</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14184">
                <a:tc rowSpan="2">
                  <a:txBody>
                    <a:bodyPr/>
                    <a:lstStyle/>
                    <a:p>
                      <a:pPr algn="l" fontAlgn="ctr"/>
                      <a:r>
                        <a:rPr lang="en-US" sz="1100" b="0" i="0" u="none" strike="noStrike">
                          <a:solidFill>
                            <a:schemeClr val="tx1"/>
                          </a:solidFill>
                          <a:latin typeface="Consolas"/>
                        </a:rPr>
                        <a:t>^</a:t>
                      </a:r>
                      <a:r>
                        <a:rPr lang="en-US" sz="1100" b="0" i="0" u="none" strike="noStrike">
                          <a:solidFill>
                            <a:schemeClr val="tx1"/>
                          </a:solidFill>
                          <a:latin typeface="Arial"/>
                        </a:rPr>
                        <a:t> - </a:t>
                      </a:r>
                      <a:r>
                        <a:rPr lang="en-US" sz="1100" b="1" i="0" u="none" strike="noStrike">
                          <a:solidFill>
                            <a:schemeClr val="tx1"/>
                          </a:solidFill>
                          <a:latin typeface="Arial"/>
                        </a:rPr>
                        <a:t>Caret</a:t>
                      </a:r>
                      <a:endParaRPr lang="en-US" sz="1100" b="0" i="0" u="none" strike="noStrike">
                        <a:solidFill>
                          <a:schemeClr val="tx1"/>
                        </a:solidFill>
                        <a:latin typeface="Consolas"/>
                      </a:endParaRP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en-US" sz="1100" b="0" i="0" u="none" strike="noStrike">
                          <a:solidFill>
                            <a:schemeClr val="tx1"/>
                          </a:solidFill>
                          <a:latin typeface="Arial"/>
                        </a:rPr>
                        <a:t>The caret symbol </a:t>
                      </a:r>
                      <a:r>
                        <a:rPr lang="en-US" sz="1100" b="0" i="0" u="none" strike="noStrike">
                          <a:solidFill>
                            <a:schemeClr val="tx1"/>
                          </a:solidFill>
                          <a:latin typeface="Consolas"/>
                        </a:rPr>
                        <a:t>^</a:t>
                      </a:r>
                      <a:r>
                        <a:rPr lang="en-US" sz="1100" b="0" i="0" u="none" strike="noStrike">
                          <a:solidFill>
                            <a:schemeClr val="tx1"/>
                          </a:solidFill>
                          <a:latin typeface="Arial"/>
                        </a:rPr>
                        <a:t> is used to check if a string starts with a certain character.</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chemeClr val="tx1"/>
                          </a:solidFill>
                          <a:latin typeface="Calibri"/>
                        </a:rPr>
                        <a:t>^s</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chemeClr val="tx1"/>
                          </a:solidFill>
                          <a:latin typeface="Calibri"/>
                        </a:rPr>
                        <a:t>to find a string that start with 's'</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14184">
                <a:tc vMerge="1">
                  <a:txBody>
                    <a:bodyPr/>
                    <a:lstStyle/>
                    <a:p>
                      <a:endParaRPr lang="en-US"/>
                    </a:p>
                  </a:txBody>
                  <a:tcPr/>
                </a:tc>
                <a:tc vMerge="1">
                  <a:txBody>
                    <a:bodyPr/>
                    <a:lstStyle/>
                    <a:p>
                      <a:endParaRPr lang="en-US"/>
                    </a:p>
                  </a:txBody>
                  <a:tcPr/>
                </a:tc>
                <a:tc>
                  <a:txBody>
                    <a:bodyPr/>
                    <a:lstStyle/>
                    <a:p>
                      <a:pPr algn="ctr" fontAlgn="ctr"/>
                      <a:r>
                        <a:rPr lang="en-US" sz="1200" b="0" i="0" u="none" strike="noStrike">
                          <a:solidFill>
                            <a:schemeClr val="tx1"/>
                          </a:solidFill>
                          <a:latin typeface="Calibri"/>
                        </a:rPr>
                        <a:t>^ha</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chemeClr val="tx1"/>
                          </a:solidFill>
                          <a:latin typeface="Calibri"/>
                        </a:rPr>
                        <a:t>to find a string that start with 'ha'</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14184">
                <a:tc rowSpan="2">
                  <a:txBody>
                    <a:bodyPr/>
                    <a:lstStyle/>
                    <a:p>
                      <a:pPr algn="l" fontAlgn="ctr"/>
                      <a:r>
                        <a:rPr lang="en-US" sz="1100" b="0" i="0" u="none" strike="noStrike">
                          <a:solidFill>
                            <a:schemeClr val="tx1"/>
                          </a:solidFill>
                          <a:latin typeface="Consolas"/>
                        </a:rPr>
                        <a:t>$</a:t>
                      </a:r>
                      <a:r>
                        <a:rPr lang="en-US" sz="1100" b="0" i="0" u="none" strike="noStrike">
                          <a:solidFill>
                            <a:schemeClr val="tx1"/>
                          </a:solidFill>
                          <a:latin typeface="Arial"/>
                        </a:rPr>
                        <a:t> - </a:t>
                      </a:r>
                      <a:r>
                        <a:rPr lang="en-US" sz="1100" b="1" i="0" u="none" strike="noStrike">
                          <a:solidFill>
                            <a:schemeClr val="tx1"/>
                          </a:solidFill>
                          <a:latin typeface="Arial"/>
                        </a:rPr>
                        <a:t>Dollar</a:t>
                      </a:r>
                      <a:endParaRPr lang="en-US" sz="1100" b="0" i="0" u="none" strike="noStrike">
                        <a:solidFill>
                          <a:schemeClr val="tx1"/>
                        </a:solidFill>
                        <a:latin typeface="Consolas"/>
                      </a:endParaRP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en-US" sz="1100" b="0" i="0" u="none" strike="noStrike">
                          <a:solidFill>
                            <a:schemeClr val="tx1"/>
                          </a:solidFill>
                          <a:latin typeface="Arial"/>
                        </a:rPr>
                        <a:t>The dollar symbol </a:t>
                      </a:r>
                      <a:r>
                        <a:rPr lang="en-US" sz="1100" b="0" i="0" u="none" strike="noStrike">
                          <a:solidFill>
                            <a:schemeClr val="tx1"/>
                          </a:solidFill>
                          <a:latin typeface="Consolas"/>
                        </a:rPr>
                        <a:t>$</a:t>
                      </a:r>
                      <a:r>
                        <a:rPr lang="en-US" sz="1100" b="0" i="0" u="none" strike="noStrike">
                          <a:solidFill>
                            <a:schemeClr val="tx1"/>
                          </a:solidFill>
                          <a:latin typeface="Arial"/>
                        </a:rPr>
                        <a:t> is used to check if a string ends with a certain character.</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chemeClr val="tx1"/>
                          </a:solidFill>
                          <a:latin typeface="Calibri"/>
                        </a:rPr>
                        <a:t>a$</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chemeClr val="tx1"/>
                          </a:solidFill>
                          <a:latin typeface="Calibri"/>
                        </a:rPr>
                        <a:t>to find a string that ends with 'a'</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14184">
                <a:tc vMerge="1">
                  <a:txBody>
                    <a:bodyPr/>
                    <a:lstStyle/>
                    <a:p>
                      <a:endParaRPr lang="en-US"/>
                    </a:p>
                  </a:txBody>
                  <a:tcPr/>
                </a:tc>
                <a:tc vMerge="1">
                  <a:txBody>
                    <a:bodyPr/>
                    <a:lstStyle/>
                    <a:p>
                      <a:endParaRPr lang="en-US"/>
                    </a:p>
                  </a:txBody>
                  <a:tcPr/>
                </a:tc>
                <a:tc>
                  <a:txBody>
                    <a:bodyPr/>
                    <a:lstStyle/>
                    <a:p>
                      <a:pPr algn="ctr" fontAlgn="ctr"/>
                      <a:r>
                        <a:rPr lang="en-US" sz="1200" b="0" i="0" u="none" strike="noStrike">
                          <a:solidFill>
                            <a:schemeClr val="tx1"/>
                          </a:solidFill>
                          <a:latin typeface="Calibri"/>
                        </a:rPr>
                        <a:t>m$</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chemeClr val="tx1"/>
                          </a:solidFill>
                          <a:latin typeface="Calibri"/>
                        </a:rPr>
                        <a:t>to find a string that ends with 'm'</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14184">
                <a:tc rowSpan="2">
                  <a:txBody>
                    <a:bodyPr/>
                    <a:lstStyle/>
                    <a:p>
                      <a:pPr algn="l" fontAlgn="ctr"/>
                      <a:r>
                        <a:rPr lang="en-US" sz="1100" b="0" i="0" u="none" strike="noStrike">
                          <a:solidFill>
                            <a:schemeClr val="tx1"/>
                          </a:solidFill>
                          <a:latin typeface="Consolas"/>
                        </a:rPr>
                        <a:t>*</a:t>
                      </a:r>
                      <a:r>
                        <a:rPr lang="en-US" sz="1100" b="0" i="0" u="none" strike="noStrike">
                          <a:solidFill>
                            <a:schemeClr val="tx1"/>
                          </a:solidFill>
                          <a:latin typeface="Arial"/>
                        </a:rPr>
                        <a:t> - </a:t>
                      </a:r>
                      <a:r>
                        <a:rPr lang="en-US" sz="1100" b="1" i="0" u="none" strike="noStrike">
                          <a:solidFill>
                            <a:schemeClr val="tx1"/>
                          </a:solidFill>
                          <a:latin typeface="Arial"/>
                        </a:rPr>
                        <a:t>Star</a:t>
                      </a:r>
                      <a:endParaRPr lang="en-US" sz="1100" b="0" i="0" u="none" strike="noStrike">
                        <a:solidFill>
                          <a:schemeClr val="tx1"/>
                        </a:solidFill>
                        <a:latin typeface="Consolas"/>
                      </a:endParaRP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en-US" sz="1100" b="0" i="0" u="none" strike="noStrike">
                          <a:solidFill>
                            <a:schemeClr val="tx1"/>
                          </a:solidFill>
                          <a:latin typeface="Arial"/>
                        </a:rPr>
                        <a:t>The star symbol </a:t>
                      </a:r>
                      <a:r>
                        <a:rPr lang="en-US" sz="1100" b="0" i="0" u="none" strike="noStrike">
                          <a:solidFill>
                            <a:schemeClr val="tx1"/>
                          </a:solidFill>
                          <a:latin typeface="Consolas"/>
                        </a:rPr>
                        <a:t>*</a:t>
                      </a:r>
                      <a:r>
                        <a:rPr lang="en-US" sz="1100" b="0" i="0" u="none" strike="noStrike">
                          <a:solidFill>
                            <a:schemeClr val="tx1"/>
                          </a:solidFill>
                          <a:latin typeface="Arial"/>
                        </a:rPr>
                        <a:t> matches zero or more occurrences of the pattern left to it.</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chemeClr val="tx1"/>
                          </a:solidFill>
                          <a:latin typeface="Calibri"/>
                        </a:rPr>
                        <a:t>ve*ra</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chemeClr val="tx1"/>
                          </a:solidFill>
                          <a:latin typeface="Calibri"/>
                        </a:rPr>
                        <a:t>to find zero or more occurances of e</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14184">
                <a:tc vMerge="1">
                  <a:txBody>
                    <a:bodyPr/>
                    <a:lstStyle/>
                    <a:p>
                      <a:endParaRPr lang="en-US"/>
                    </a:p>
                  </a:txBody>
                  <a:tcPr/>
                </a:tc>
                <a:tc vMerge="1">
                  <a:txBody>
                    <a:bodyPr/>
                    <a:lstStyle/>
                    <a:p>
                      <a:endParaRPr lang="en-US"/>
                    </a:p>
                  </a:txBody>
                  <a:tcPr/>
                </a:tc>
                <a:tc>
                  <a:txBody>
                    <a:bodyPr/>
                    <a:lstStyle/>
                    <a:p>
                      <a:pPr algn="ctr" fontAlgn="ctr"/>
                      <a:r>
                        <a:rPr lang="en-US" sz="1200" b="0" i="0" u="none" strike="noStrike">
                          <a:solidFill>
                            <a:schemeClr val="tx1"/>
                          </a:solidFill>
                          <a:latin typeface="Calibri"/>
                        </a:rPr>
                        <a:t>ca*t</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chemeClr val="tx1"/>
                          </a:solidFill>
                          <a:latin typeface="Calibri"/>
                        </a:rPr>
                        <a:t>to find zero or more occurances of a</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14184">
                <a:tc rowSpan="2">
                  <a:txBody>
                    <a:bodyPr/>
                    <a:lstStyle/>
                    <a:p>
                      <a:pPr algn="l" fontAlgn="ctr"/>
                      <a:r>
                        <a:rPr lang="en-US" sz="1100" b="0" i="0" u="none" strike="noStrike">
                          <a:solidFill>
                            <a:schemeClr val="tx1"/>
                          </a:solidFill>
                          <a:latin typeface="Consolas"/>
                        </a:rPr>
                        <a:t>+</a:t>
                      </a:r>
                      <a:r>
                        <a:rPr lang="en-US" sz="1100" b="0" i="0" u="none" strike="noStrike">
                          <a:solidFill>
                            <a:schemeClr val="tx1"/>
                          </a:solidFill>
                          <a:latin typeface="Arial"/>
                        </a:rPr>
                        <a:t> - </a:t>
                      </a:r>
                      <a:r>
                        <a:rPr lang="en-US" sz="1100" b="1" i="0" u="none" strike="noStrike">
                          <a:solidFill>
                            <a:schemeClr val="tx1"/>
                          </a:solidFill>
                          <a:latin typeface="Arial"/>
                        </a:rPr>
                        <a:t>Plus</a:t>
                      </a:r>
                      <a:endParaRPr lang="en-US" sz="1100" b="0" i="0" u="none" strike="noStrike">
                        <a:solidFill>
                          <a:schemeClr val="tx1"/>
                        </a:solidFill>
                        <a:latin typeface="Consolas"/>
                      </a:endParaRP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en-US" sz="1100" b="0" i="0" u="none" strike="noStrike">
                          <a:solidFill>
                            <a:schemeClr val="tx1"/>
                          </a:solidFill>
                          <a:latin typeface="Arial"/>
                        </a:rPr>
                        <a:t>The plus symbol </a:t>
                      </a:r>
                      <a:r>
                        <a:rPr lang="en-US" sz="1100" b="0" i="0" u="none" strike="noStrike">
                          <a:solidFill>
                            <a:schemeClr val="tx1"/>
                          </a:solidFill>
                          <a:latin typeface="Consolas"/>
                        </a:rPr>
                        <a:t>+</a:t>
                      </a:r>
                      <a:r>
                        <a:rPr lang="en-US" sz="1100" b="0" i="0" u="none" strike="noStrike">
                          <a:solidFill>
                            <a:schemeClr val="tx1"/>
                          </a:solidFill>
                          <a:latin typeface="Arial"/>
                        </a:rPr>
                        <a:t> matches one or more occurrences of the pattern left to it.</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chemeClr val="tx1"/>
                          </a:solidFill>
                          <a:latin typeface="Calibri"/>
                        </a:rPr>
                        <a:t>ve+ra</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chemeClr val="tx1"/>
                          </a:solidFill>
                          <a:latin typeface="Calibri"/>
                        </a:rPr>
                        <a:t>to find one or more occurances of e</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14184">
                <a:tc vMerge="1">
                  <a:txBody>
                    <a:bodyPr/>
                    <a:lstStyle/>
                    <a:p>
                      <a:endParaRPr lang="en-US"/>
                    </a:p>
                  </a:txBody>
                  <a:tcPr/>
                </a:tc>
                <a:tc vMerge="1">
                  <a:txBody>
                    <a:bodyPr/>
                    <a:lstStyle/>
                    <a:p>
                      <a:endParaRPr lang="en-US"/>
                    </a:p>
                  </a:txBody>
                  <a:tcPr/>
                </a:tc>
                <a:tc>
                  <a:txBody>
                    <a:bodyPr/>
                    <a:lstStyle/>
                    <a:p>
                      <a:pPr algn="ctr" fontAlgn="ctr"/>
                      <a:r>
                        <a:rPr lang="en-US" sz="1200" b="0" i="0" u="none" strike="noStrike">
                          <a:solidFill>
                            <a:schemeClr val="tx1"/>
                          </a:solidFill>
                          <a:latin typeface="Calibri"/>
                        </a:rPr>
                        <a:t>ca+t</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chemeClr val="tx1"/>
                          </a:solidFill>
                          <a:latin typeface="Calibri"/>
                        </a:rPr>
                        <a:t>to find one or more occurances of a</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14184">
                <a:tc rowSpan="2">
                  <a:txBody>
                    <a:bodyPr/>
                    <a:lstStyle/>
                    <a:p>
                      <a:pPr algn="l" fontAlgn="ctr"/>
                      <a:r>
                        <a:rPr lang="en-US" sz="1100" b="0" i="0" u="none" strike="noStrike">
                          <a:solidFill>
                            <a:schemeClr val="tx1"/>
                          </a:solidFill>
                          <a:latin typeface="Consolas"/>
                        </a:rPr>
                        <a:t>?</a:t>
                      </a:r>
                      <a:r>
                        <a:rPr lang="en-US" sz="1100" b="0" i="0" u="none" strike="noStrike">
                          <a:solidFill>
                            <a:schemeClr val="tx1"/>
                          </a:solidFill>
                          <a:latin typeface="Arial"/>
                        </a:rPr>
                        <a:t> - </a:t>
                      </a:r>
                      <a:r>
                        <a:rPr lang="en-US" sz="1100" b="1" i="0" u="none" strike="noStrike">
                          <a:solidFill>
                            <a:schemeClr val="tx1"/>
                          </a:solidFill>
                          <a:latin typeface="Arial"/>
                        </a:rPr>
                        <a:t>Question Mark</a:t>
                      </a:r>
                      <a:endParaRPr lang="en-US" sz="1100" b="0" i="0" u="none" strike="noStrike">
                        <a:solidFill>
                          <a:schemeClr val="tx1"/>
                        </a:solidFill>
                        <a:latin typeface="Consolas"/>
                      </a:endParaRP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en-US" sz="1100" b="0" i="0" u="none" strike="noStrike">
                          <a:solidFill>
                            <a:schemeClr val="tx1"/>
                          </a:solidFill>
                          <a:latin typeface="Arial"/>
                        </a:rPr>
                        <a:t>The question mark symbol </a:t>
                      </a:r>
                      <a:r>
                        <a:rPr lang="en-US" sz="1100" b="0" i="0" u="none" strike="noStrike">
                          <a:solidFill>
                            <a:schemeClr val="tx1"/>
                          </a:solidFill>
                          <a:latin typeface="Consolas"/>
                        </a:rPr>
                        <a:t>?</a:t>
                      </a:r>
                      <a:r>
                        <a:rPr lang="en-US" sz="1100" b="0" i="0" u="none" strike="noStrike">
                          <a:solidFill>
                            <a:schemeClr val="tx1"/>
                          </a:solidFill>
                          <a:latin typeface="Arial"/>
                        </a:rPr>
                        <a:t> matches zero or one occurrence of the pattern left to it.</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chemeClr val="tx1"/>
                          </a:solidFill>
                          <a:latin typeface="Calibri"/>
                        </a:rPr>
                        <a:t>ve?ra</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chemeClr val="tx1"/>
                          </a:solidFill>
                          <a:latin typeface="Calibri"/>
                        </a:rPr>
                        <a:t>to find zero or one occurances of e</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14184">
                <a:tc vMerge="1">
                  <a:txBody>
                    <a:bodyPr/>
                    <a:lstStyle/>
                    <a:p>
                      <a:endParaRPr lang="en-US"/>
                    </a:p>
                  </a:txBody>
                  <a:tcPr/>
                </a:tc>
                <a:tc vMerge="1">
                  <a:txBody>
                    <a:bodyPr/>
                    <a:lstStyle/>
                    <a:p>
                      <a:endParaRPr lang="en-US"/>
                    </a:p>
                  </a:txBody>
                  <a:tcPr/>
                </a:tc>
                <a:tc>
                  <a:txBody>
                    <a:bodyPr/>
                    <a:lstStyle/>
                    <a:p>
                      <a:pPr algn="ctr" fontAlgn="ctr"/>
                      <a:r>
                        <a:rPr lang="en-US" sz="1200" b="0" i="0" u="none" strike="noStrike">
                          <a:solidFill>
                            <a:schemeClr val="tx1"/>
                          </a:solidFill>
                          <a:latin typeface="Calibri"/>
                        </a:rPr>
                        <a:t>ca?t</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chemeClr val="tx1"/>
                          </a:solidFill>
                          <a:latin typeface="Calibri"/>
                        </a:rPr>
                        <a:t>to find zero or one occurances of a</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418252">
                <a:tc>
                  <a:txBody>
                    <a:bodyPr/>
                    <a:lstStyle/>
                    <a:p>
                      <a:pPr algn="l" fontAlgn="ctr"/>
                      <a:r>
                        <a:rPr lang="en-US" sz="1100" b="0" i="0" u="none" strike="noStrike">
                          <a:solidFill>
                            <a:schemeClr val="tx1"/>
                          </a:solidFill>
                          <a:latin typeface="Consolas"/>
                        </a:rPr>
                        <a:t>{}</a:t>
                      </a:r>
                      <a:r>
                        <a:rPr lang="en-US" sz="1100" b="0" i="0" u="none" strike="noStrike">
                          <a:solidFill>
                            <a:schemeClr val="tx1"/>
                          </a:solidFill>
                          <a:latin typeface="Arial"/>
                        </a:rPr>
                        <a:t> - </a:t>
                      </a:r>
                      <a:r>
                        <a:rPr lang="en-US" sz="1100" b="1" i="0" u="none" strike="noStrike">
                          <a:solidFill>
                            <a:schemeClr val="tx1"/>
                          </a:solidFill>
                          <a:latin typeface="Arial"/>
                        </a:rPr>
                        <a:t>Braces</a:t>
                      </a:r>
                      <a:endParaRPr lang="en-US" sz="1100" b="0" i="0" u="none" strike="noStrike">
                        <a:solidFill>
                          <a:schemeClr val="tx1"/>
                        </a:solidFill>
                        <a:latin typeface="Consolas"/>
                      </a:endParaRP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chemeClr val="tx1"/>
                          </a:solidFill>
                          <a:latin typeface="Calibri"/>
                        </a:rPr>
                        <a:t>Minimum and Maximum repetitions of pattern left to it</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chemeClr val="tx1"/>
                          </a:solidFill>
                          <a:latin typeface="Calibri"/>
                        </a:rPr>
                        <a:t>a{2,4}</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chemeClr val="tx1"/>
                          </a:solidFill>
                          <a:latin typeface="Calibri"/>
                        </a:rPr>
                        <a:t>to find a that repeats minimum 2 times upto maximum 4 times</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14184">
                <a:tc>
                  <a:txBody>
                    <a:bodyPr/>
                    <a:lstStyle/>
                    <a:p>
                      <a:pPr algn="l" fontAlgn="ctr"/>
                      <a:r>
                        <a:rPr lang="en-US" sz="1100" b="0" i="0" u="none" strike="noStrike">
                          <a:solidFill>
                            <a:schemeClr val="tx1"/>
                          </a:solidFill>
                          <a:latin typeface="Consolas"/>
                        </a:rPr>
                        <a:t>|</a:t>
                      </a:r>
                      <a:r>
                        <a:rPr lang="en-US" sz="1100" b="0" i="0" u="none" strike="noStrike">
                          <a:solidFill>
                            <a:schemeClr val="tx1"/>
                          </a:solidFill>
                          <a:latin typeface="Arial"/>
                        </a:rPr>
                        <a:t> - </a:t>
                      </a:r>
                      <a:r>
                        <a:rPr lang="en-US" sz="1100" b="1" i="0" u="none" strike="noStrike">
                          <a:solidFill>
                            <a:schemeClr val="tx1"/>
                          </a:solidFill>
                          <a:latin typeface="Arial"/>
                        </a:rPr>
                        <a:t>Alternation</a:t>
                      </a:r>
                      <a:endParaRPr lang="en-US" sz="1100" b="0" i="0" u="none" strike="noStrike">
                        <a:solidFill>
                          <a:schemeClr val="tx1"/>
                        </a:solidFill>
                        <a:latin typeface="Consolas"/>
                      </a:endParaRP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chemeClr val="tx1"/>
                          </a:solidFill>
                          <a:latin typeface="Arial"/>
                        </a:rPr>
                        <a:t>Vertical bar </a:t>
                      </a:r>
                      <a:r>
                        <a:rPr lang="en-US" sz="1100" b="0" i="0" u="none" strike="noStrike">
                          <a:solidFill>
                            <a:schemeClr val="tx1"/>
                          </a:solidFill>
                          <a:latin typeface="Consolas"/>
                        </a:rPr>
                        <a:t>|</a:t>
                      </a:r>
                      <a:r>
                        <a:rPr lang="en-US" sz="1200" b="0" i="0" u="none" strike="noStrike">
                          <a:solidFill>
                            <a:schemeClr val="tx1"/>
                          </a:solidFill>
                          <a:latin typeface="Calibri"/>
                        </a:rPr>
                        <a:t> is used for alternation (</a:t>
                      </a:r>
                      <a:r>
                        <a:rPr lang="en-US" sz="1100" b="0" i="0" u="none" strike="noStrike">
                          <a:solidFill>
                            <a:schemeClr val="tx1"/>
                          </a:solidFill>
                          <a:latin typeface="Consolas"/>
                        </a:rPr>
                        <a:t>or</a:t>
                      </a:r>
                      <a:r>
                        <a:rPr lang="en-US" sz="1200" b="0" i="0" u="none" strike="noStrike">
                          <a:solidFill>
                            <a:schemeClr val="tx1"/>
                          </a:solidFill>
                          <a:latin typeface="Calibri"/>
                        </a:rPr>
                        <a:t> operator).</a:t>
                      </a:r>
                      <a:endParaRPr lang="en-US" sz="1100" b="0" i="0" u="none" strike="noStrike">
                        <a:solidFill>
                          <a:schemeClr val="tx1"/>
                        </a:solidFill>
                        <a:latin typeface="Arial"/>
                      </a:endParaRP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chemeClr val="tx1"/>
                          </a:solidFill>
                          <a:latin typeface="Calibri"/>
                        </a:rPr>
                        <a:t>a|b</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chemeClr val="tx1"/>
                          </a:solidFill>
                          <a:latin typeface="Calibri"/>
                        </a:rPr>
                        <a:t>to find a or b in a string</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14184">
                <a:tc>
                  <a:txBody>
                    <a:bodyPr/>
                    <a:lstStyle/>
                    <a:p>
                      <a:pPr algn="l" fontAlgn="ctr"/>
                      <a:r>
                        <a:rPr lang="en-US" sz="1100" b="0" i="0" u="none" strike="noStrike">
                          <a:solidFill>
                            <a:schemeClr val="tx1"/>
                          </a:solidFill>
                          <a:latin typeface="Consolas"/>
                        </a:rPr>
                        <a:t>()</a:t>
                      </a:r>
                      <a:r>
                        <a:rPr lang="en-US" sz="1100" b="0" i="0" u="none" strike="noStrike">
                          <a:solidFill>
                            <a:schemeClr val="tx1"/>
                          </a:solidFill>
                          <a:latin typeface="Arial"/>
                        </a:rPr>
                        <a:t> - </a:t>
                      </a:r>
                      <a:r>
                        <a:rPr lang="en-US" sz="1100" b="1" i="0" u="none" strike="noStrike">
                          <a:solidFill>
                            <a:schemeClr val="tx1"/>
                          </a:solidFill>
                          <a:latin typeface="Arial"/>
                        </a:rPr>
                        <a:t>Group</a:t>
                      </a:r>
                      <a:endParaRPr lang="en-US" sz="1100" b="0" i="0" u="none" strike="noStrike">
                        <a:solidFill>
                          <a:schemeClr val="tx1"/>
                        </a:solidFill>
                        <a:latin typeface="Consolas"/>
                      </a:endParaRP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chemeClr val="tx1"/>
                          </a:solidFill>
                          <a:latin typeface="Arial"/>
                        </a:rPr>
                        <a:t>Parentheses </a:t>
                      </a:r>
                      <a:r>
                        <a:rPr lang="en-US" sz="1100" b="0" i="0" u="none" strike="noStrike">
                          <a:solidFill>
                            <a:schemeClr val="tx1"/>
                          </a:solidFill>
                          <a:latin typeface="Consolas"/>
                        </a:rPr>
                        <a:t>()</a:t>
                      </a:r>
                      <a:r>
                        <a:rPr lang="en-US" sz="1100" b="0" i="0" u="none" strike="noStrike">
                          <a:solidFill>
                            <a:schemeClr val="tx1"/>
                          </a:solidFill>
                          <a:latin typeface="Arial"/>
                        </a:rPr>
                        <a:t> is used to group sub-patterns.</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chemeClr val="tx1"/>
                          </a:solidFill>
                          <a:latin typeface="Calibri"/>
                        </a:rPr>
                        <a:t>(a|b)xz</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chemeClr val="tx1"/>
                          </a:solidFill>
                          <a:latin typeface="Calibri"/>
                        </a:rPr>
                        <a:t>to find a or b followed by xz</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367086">
                <a:tc>
                  <a:txBody>
                    <a:bodyPr/>
                    <a:lstStyle/>
                    <a:p>
                      <a:pPr algn="l" fontAlgn="ctr"/>
                      <a:r>
                        <a:rPr lang="en-US" sz="1100" b="0" i="0" u="none" strike="noStrike">
                          <a:solidFill>
                            <a:schemeClr val="tx1"/>
                          </a:solidFill>
                          <a:latin typeface="Consolas"/>
                        </a:rPr>
                        <a:t>\</a:t>
                      </a:r>
                      <a:r>
                        <a:rPr lang="en-US" sz="1100" b="0" i="0" u="none" strike="noStrike">
                          <a:solidFill>
                            <a:schemeClr val="tx1"/>
                          </a:solidFill>
                          <a:latin typeface="Arial"/>
                        </a:rPr>
                        <a:t> - </a:t>
                      </a:r>
                      <a:r>
                        <a:rPr lang="en-US" sz="1100" b="1" i="0" u="none" strike="noStrike">
                          <a:solidFill>
                            <a:schemeClr val="tx1"/>
                          </a:solidFill>
                          <a:latin typeface="Arial"/>
                        </a:rPr>
                        <a:t>Backslash</a:t>
                      </a:r>
                      <a:endParaRPr lang="en-US" sz="1100" b="0" i="0" u="none" strike="noStrike">
                        <a:solidFill>
                          <a:schemeClr val="tx1"/>
                        </a:solidFill>
                        <a:latin typeface="Consolas"/>
                      </a:endParaRP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chemeClr val="tx1"/>
                          </a:solidFill>
                          <a:latin typeface="Arial"/>
                        </a:rPr>
                        <a:t>Backlash </a:t>
                      </a:r>
                      <a:r>
                        <a:rPr lang="en-US" sz="1100" b="0" i="0" u="none" strike="noStrike">
                          <a:solidFill>
                            <a:schemeClr val="tx1"/>
                          </a:solidFill>
                          <a:latin typeface="Consolas"/>
                        </a:rPr>
                        <a:t>\</a:t>
                      </a:r>
                      <a:r>
                        <a:rPr lang="en-US" sz="1100" b="0" i="0" u="none" strike="noStrike">
                          <a:solidFill>
                            <a:schemeClr val="tx1"/>
                          </a:solidFill>
                          <a:latin typeface="Arial"/>
                        </a:rPr>
                        <a:t> is used to escape various characters including all metacharacters.</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chemeClr val="tx1"/>
                          </a:solidFill>
                          <a:latin typeface="Calibri"/>
                        </a:rPr>
                        <a:t>\$b</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chemeClr val="tx1"/>
                          </a:solidFill>
                          <a:latin typeface="Calibri"/>
                        </a:rPr>
                        <a:t>to find $b in a string</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graphicFrame>
        <p:nvGraphicFramePr>
          <p:cNvPr id="4" name="Table 3"/>
          <p:cNvGraphicFramePr>
            <a:graphicFrameLocks noGrp="1"/>
          </p:cNvGraphicFramePr>
          <p:nvPr/>
        </p:nvGraphicFramePr>
        <p:xfrm>
          <a:off x="228600" y="1143000"/>
          <a:ext cx="8686797" cy="5112502"/>
        </p:xfrm>
        <a:graphic>
          <a:graphicData uri="http://schemas.openxmlformats.org/drawingml/2006/table">
            <a:tbl>
              <a:tblPr/>
              <a:tblGrid>
                <a:gridCol w="1881297">
                  <a:extLst>
                    <a:ext uri="{9D8B030D-6E8A-4147-A177-3AD203B41FA5}">
                      <a16:colId xmlns:a16="http://schemas.microsoft.com/office/drawing/2014/main" val="20000"/>
                    </a:ext>
                  </a:extLst>
                </a:gridCol>
                <a:gridCol w="3737343">
                  <a:extLst>
                    <a:ext uri="{9D8B030D-6E8A-4147-A177-3AD203B41FA5}">
                      <a16:colId xmlns:a16="http://schemas.microsoft.com/office/drawing/2014/main" val="20001"/>
                    </a:ext>
                  </a:extLst>
                </a:gridCol>
                <a:gridCol w="669187">
                  <a:extLst>
                    <a:ext uri="{9D8B030D-6E8A-4147-A177-3AD203B41FA5}">
                      <a16:colId xmlns:a16="http://schemas.microsoft.com/office/drawing/2014/main" val="20002"/>
                    </a:ext>
                  </a:extLst>
                </a:gridCol>
                <a:gridCol w="2398970">
                  <a:extLst>
                    <a:ext uri="{9D8B030D-6E8A-4147-A177-3AD203B41FA5}">
                      <a16:colId xmlns:a16="http://schemas.microsoft.com/office/drawing/2014/main" val="20003"/>
                    </a:ext>
                  </a:extLst>
                </a:gridCol>
              </a:tblGrid>
              <a:tr h="577337">
                <a:tc>
                  <a:txBody>
                    <a:bodyPr/>
                    <a:lstStyle/>
                    <a:p>
                      <a:pPr algn="l" fontAlgn="b"/>
                      <a:r>
                        <a:rPr lang="en-US" sz="2400" b="1" i="0" u="none" strike="noStrike">
                          <a:solidFill>
                            <a:schemeClr val="tx1"/>
                          </a:solidFill>
                          <a:latin typeface="Arial" pitchFamily="34" charset="0"/>
                          <a:cs typeface="Arial" pitchFamily="34" charset="0"/>
                        </a:rPr>
                        <a:t>Special Sequences</a:t>
                      </a:r>
                    </a:p>
                  </a:txBody>
                  <a:tcPr marL="5316" marR="5316" marT="53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a:solidFill>
                            <a:schemeClr val="tx1"/>
                          </a:solidFill>
                          <a:latin typeface="Arial" pitchFamily="34" charset="0"/>
                          <a:cs typeface="Arial" pitchFamily="34" charset="0"/>
                        </a:rPr>
                        <a:t>Meaning</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a:solidFill>
                            <a:schemeClr val="tx1"/>
                          </a:solidFill>
                          <a:latin typeface="Arial" pitchFamily="34" charset="0"/>
                          <a:cs typeface="Arial" pitchFamily="34" charset="0"/>
                        </a:rPr>
                        <a:t>Use</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a:solidFill>
                            <a:schemeClr val="tx1"/>
                          </a:solidFill>
                          <a:latin typeface="Arial" pitchFamily="34" charset="0"/>
                          <a:cs typeface="Arial" pitchFamily="34" charset="0"/>
                        </a:rPr>
                        <a:t>Activity</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95889">
                <a:tc>
                  <a:txBody>
                    <a:bodyPr/>
                    <a:lstStyle/>
                    <a:p>
                      <a:pPr algn="ctr" fontAlgn="ctr"/>
                      <a:r>
                        <a:rPr lang="en-US" sz="1400" b="1" i="0" u="none" strike="noStrike">
                          <a:solidFill>
                            <a:schemeClr val="tx1"/>
                          </a:solidFill>
                          <a:latin typeface="Arial" pitchFamily="34" charset="0"/>
                          <a:cs typeface="Arial" pitchFamily="34" charset="0"/>
                        </a:rPr>
                        <a:t>\A</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tx1"/>
                          </a:solidFill>
                          <a:latin typeface="Arial" pitchFamily="34" charset="0"/>
                          <a:cs typeface="Arial" pitchFamily="34" charset="0"/>
                        </a:rPr>
                        <a:t>Matches if the specified characters are at the start of a string.</a:t>
                      </a:r>
                    </a:p>
                  </a:txBody>
                  <a:tcPr marL="5316" marR="5316" marT="53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chemeClr val="tx1"/>
                          </a:solidFill>
                          <a:latin typeface="Arial" pitchFamily="34" charset="0"/>
                          <a:cs typeface="Arial" pitchFamily="34" charset="0"/>
                        </a:rPr>
                        <a:t>\Athe</a:t>
                      </a:r>
                    </a:p>
                  </a:txBody>
                  <a:tcPr marL="5316" marR="5316" marT="53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chemeClr val="tx1"/>
                          </a:solidFill>
                          <a:latin typeface="Arial" pitchFamily="34" charset="0"/>
                          <a:cs typeface="Arial" pitchFamily="34" charset="0"/>
                        </a:rPr>
                        <a:t>to find the at start of a string</a:t>
                      </a:r>
                    </a:p>
                  </a:txBody>
                  <a:tcPr marL="5316" marR="5316" marT="53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95889">
                <a:tc>
                  <a:txBody>
                    <a:bodyPr/>
                    <a:lstStyle/>
                    <a:p>
                      <a:pPr algn="ctr" fontAlgn="b"/>
                      <a:r>
                        <a:rPr lang="en-US" sz="1400" b="1" i="0" u="none" strike="noStrike">
                          <a:solidFill>
                            <a:schemeClr val="tx1"/>
                          </a:solidFill>
                          <a:latin typeface="Arial" pitchFamily="34" charset="0"/>
                          <a:cs typeface="Arial" pitchFamily="34" charset="0"/>
                        </a:rPr>
                        <a:t>\d</a:t>
                      </a:r>
                    </a:p>
                  </a:txBody>
                  <a:tcPr marL="5316" marR="5316" marT="53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tx1"/>
                          </a:solidFill>
                          <a:latin typeface="Arial" pitchFamily="34" charset="0"/>
                          <a:cs typeface="Arial" pitchFamily="34" charset="0"/>
                        </a:rPr>
                        <a:t>Matches any decimal digit. Equivalent to [0-9]</a:t>
                      </a:r>
                    </a:p>
                  </a:txBody>
                  <a:tcPr marL="5316" marR="5316" marT="53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chemeClr val="tx1"/>
                          </a:solidFill>
                          <a:latin typeface="Arial" pitchFamily="34" charset="0"/>
                          <a:cs typeface="Arial" pitchFamily="34" charset="0"/>
                        </a:rPr>
                        <a:t>\d</a:t>
                      </a:r>
                    </a:p>
                  </a:txBody>
                  <a:tcPr marL="5316" marR="5316" marT="53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chemeClr val="tx1"/>
                          </a:solidFill>
                          <a:latin typeface="Arial" pitchFamily="34" charset="0"/>
                          <a:cs typeface="Arial" pitchFamily="34" charset="0"/>
                        </a:rPr>
                        <a:t>to find any digit in a string</a:t>
                      </a:r>
                    </a:p>
                  </a:txBody>
                  <a:tcPr marL="5316" marR="5316" marT="53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95889">
                <a:tc>
                  <a:txBody>
                    <a:bodyPr/>
                    <a:lstStyle/>
                    <a:p>
                      <a:pPr algn="ctr" fontAlgn="b"/>
                      <a:r>
                        <a:rPr lang="en-US" sz="1400" b="1" i="0" u="none" strike="noStrike">
                          <a:solidFill>
                            <a:schemeClr val="tx1"/>
                          </a:solidFill>
                          <a:latin typeface="Arial" pitchFamily="34" charset="0"/>
                          <a:cs typeface="Arial" pitchFamily="34" charset="0"/>
                        </a:rPr>
                        <a:t>\D</a:t>
                      </a:r>
                    </a:p>
                  </a:txBody>
                  <a:tcPr marL="5316" marR="5316" marT="53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tx1"/>
                          </a:solidFill>
                          <a:latin typeface="Arial" pitchFamily="34" charset="0"/>
                          <a:cs typeface="Arial" pitchFamily="34" charset="0"/>
                        </a:rPr>
                        <a:t>Matches any non-decimal digit. Equivalent to [^0-9]</a:t>
                      </a:r>
                    </a:p>
                  </a:txBody>
                  <a:tcPr marL="5316" marR="5316" marT="53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chemeClr val="tx1"/>
                          </a:solidFill>
                          <a:latin typeface="Arial" pitchFamily="34" charset="0"/>
                          <a:cs typeface="Arial" pitchFamily="34" charset="0"/>
                        </a:rPr>
                        <a:t>\D</a:t>
                      </a:r>
                    </a:p>
                  </a:txBody>
                  <a:tcPr marL="5316" marR="5316" marT="53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chemeClr val="tx1"/>
                          </a:solidFill>
                          <a:latin typeface="Arial" pitchFamily="34" charset="0"/>
                          <a:cs typeface="Arial" pitchFamily="34" charset="0"/>
                        </a:rPr>
                        <a:t>to find any non digit in a string</a:t>
                      </a:r>
                    </a:p>
                  </a:txBody>
                  <a:tcPr marL="5316" marR="5316" marT="53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78508">
                <a:tc>
                  <a:txBody>
                    <a:bodyPr/>
                    <a:lstStyle/>
                    <a:p>
                      <a:pPr algn="ctr" fontAlgn="ctr"/>
                      <a:r>
                        <a:rPr lang="en-US" sz="1400" b="1" i="0" u="none" strike="noStrike">
                          <a:solidFill>
                            <a:schemeClr val="tx1"/>
                          </a:solidFill>
                          <a:latin typeface="Arial" pitchFamily="34" charset="0"/>
                          <a:cs typeface="Arial" pitchFamily="34" charset="0"/>
                        </a:rPr>
                        <a:t>\s</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chemeClr val="tx1"/>
                          </a:solidFill>
                          <a:latin typeface="Arial" pitchFamily="34" charset="0"/>
                          <a:cs typeface="Arial" pitchFamily="34" charset="0"/>
                        </a:rPr>
                        <a:t>Matches where a string contains any whitespace character. Equivalent to [ \t\n\r\f\v].</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chemeClr val="tx1"/>
                          </a:solidFill>
                          <a:latin typeface="Arial" pitchFamily="34" charset="0"/>
                          <a:cs typeface="Arial" pitchFamily="34" charset="0"/>
                        </a:rPr>
                        <a:t>\s</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chemeClr val="tx1"/>
                          </a:solidFill>
                          <a:latin typeface="Arial" pitchFamily="34" charset="0"/>
                          <a:cs typeface="Arial" pitchFamily="34" charset="0"/>
                        </a:rPr>
                        <a:t>to find whitespace in a string</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25794">
                <a:tc>
                  <a:txBody>
                    <a:bodyPr/>
                    <a:lstStyle/>
                    <a:p>
                      <a:pPr algn="ctr" fontAlgn="ctr"/>
                      <a:r>
                        <a:rPr lang="en-US" sz="1400" b="1" i="0" u="none" strike="noStrike">
                          <a:solidFill>
                            <a:schemeClr val="tx1"/>
                          </a:solidFill>
                          <a:latin typeface="Arial" pitchFamily="34" charset="0"/>
                          <a:cs typeface="Arial" pitchFamily="34" charset="0"/>
                        </a:rPr>
                        <a:t>\S</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chemeClr val="tx1"/>
                          </a:solidFill>
                          <a:latin typeface="Arial" pitchFamily="34" charset="0"/>
                          <a:cs typeface="Arial" pitchFamily="34" charset="0"/>
                        </a:rPr>
                        <a:t>Matches where a string contains any non-whitespace character. Equivalent to [^ \t\n\r\f\v].</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chemeClr val="tx1"/>
                          </a:solidFill>
                          <a:latin typeface="Arial" pitchFamily="34" charset="0"/>
                          <a:cs typeface="Arial" pitchFamily="34" charset="0"/>
                        </a:rPr>
                        <a:t>\S</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chemeClr val="tx1"/>
                          </a:solidFill>
                          <a:latin typeface="Arial" pitchFamily="34" charset="0"/>
                          <a:cs typeface="Arial" pitchFamily="34" charset="0"/>
                        </a:rPr>
                        <a:t>to find non-whitespace in a string</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78508">
                <a:tc>
                  <a:txBody>
                    <a:bodyPr/>
                    <a:lstStyle/>
                    <a:p>
                      <a:pPr algn="ctr" fontAlgn="ctr"/>
                      <a:r>
                        <a:rPr lang="en-US" sz="1400" b="1" i="0" u="none" strike="noStrike">
                          <a:solidFill>
                            <a:schemeClr val="tx1"/>
                          </a:solidFill>
                          <a:latin typeface="Arial" pitchFamily="34" charset="0"/>
                          <a:cs typeface="Arial" pitchFamily="34" charset="0"/>
                        </a:rPr>
                        <a:t>\w</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chemeClr val="tx1"/>
                          </a:solidFill>
                          <a:latin typeface="Arial" pitchFamily="34" charset="0"/>
                          <a:cs typeface="Arial" pitchFamily="34" charset="0"/>
                        </a:rPr>
                        <a:t>Matches any alphanumeric character (digits and alphabets). Equivalent to [a-zA-Z0-9_]. </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chemeClr val="tx1"/>
                          </a:solidFill>
                          <a:latin typeface="Arial" pitchFamily="34" charset="0"/>
                          <a:cs typeface="Arial" pitchFamily="34" charset="0"/>
                        </a:rPr>
                        <a:t>\w</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chemeClr val="tx1"/>
                          </a:solidFill>
                          <a:latin typeface="Arial" pitchFamily="34" charset="0"/>
                          <a:cs typeface="Arial" pitchFamily="34" charset="0"/>
                        </a:rPr>
                        <a:t>to find any alphanumeric character</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709300">
                <a:tc>
                  <a:txBody>
                    <a:bodyPr/>
                    <a:lstStyle/>
                    <a:p>
                      <a:pPr algn="ctr" fontAlgn="ctr"/>
                      <a:r>
                        <a:rPr lang="en-US" sz="1400" b="1" i="0" u="none" strike="noStrike">
                          <a:solidFill>
                            <a:schemeClr val="tx1"/>
                          </a:solidFill>
                          <a:latin typeface="Arial" pitchFamily="34" charset="0"/>
                          <a:cs typeface="Arial" pitchFamily="34" charset="0"/>
                        </a:rPr>
                        <a:t>\W</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chemeClr val="tx1"/>
                          </a:solidFill>
                          <a:latin typeface="Arial" pitchFamily="34" charset="0"/>
                          <a:cs typeface="Arial" pitchFamily="34" charset="0"/>
                        </a:rPr>
                        <a:t>Matches any non-alphanumeric character. Equivalent to [^a-zA-Z0-9_]</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chemeClr val="tx1"/>
                          </a:solidFill>
                          <a:latin typeface="Arial" pitchFamily="34" charset="0"/>
                          <a:cs typeface="Arial" pitchFamily="34" charset="0"/>
                        </a:rPr>
                        <a:t>\W</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chemeClr val="tx1"/>
                          </a:solidFill>
                          <a:latin typeface="Arial" pitchFamily="34" charset="0"/>
                          <a:cs typeface="Arial" pitchFamily="34" charset="0"/>
                        </a:rPr>
                        <a:t>to find non alphanumeric character</a:t>
                      </a:r>
                    </a:p>
                  </a:txBody>
                  <a:tcPr marL="5316" marR="5316" marT="53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95889">
                <a:tc>
                  <a:txBody>
                    <a:bodyPr/>
                    <a:lstStyle/>
                    <a:p>
                      <a:pPr algn="ctr" fontAlgn="b"/>
                      <a:r>
                        <a:rPr lang="en-US" sz="1400" b="1" i="0" u="none" strike="noStrike">
                          <a:solidFill>
                            <a:schemeClr val="tx1"/>
                          </a:solidFill>
                          <a:latin typeface="Arial" pitchFamily="34" charset="0"/>
                          <a:cs typeface="Arial" pitchFamily="34" charset="0"/>
                        </a:rPr>
                        <a:t>r or R</a:t>
                      </a:r>
                    </a:p>
                  </a:txBody>
                  <a:tcPr marL="5316" marR="5316" marT="53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chemeClr val="tx1"/>
                          </a:solidFill>
                          <a:latin typeface="Arial" pitchFamily="34" charset="0"/>
                          <a:cs typeface="Arial" pitchFamily="34" charset="0"/>
                        </a:rPr>
                        <a:t>Raw String to find escape sequences \n etc</a:t>
                      </a:r>
                    </a:p>
                  </a:txBody>
                  <a:tcPr marL="5316" marR="5316" marT="53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chemeClr val="tx1"/>
                          </a:solidFill>
                          <a:latin typeface="Arial" pitchFamily="34" charset="0"/>
                          <a:cs typeface="Arial" pitchFamily="34" charset="0"/>
                        </a:rPr>
                        <a:t> </a:t>
                      </a:r>
                    </a:p>
                  </a:txBody>
                  <a:tcPr marL="5316" marR="5316" marT="53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chemeClr val="tx1"/>
                          </a:solidFill>
                          <a:latin typeface="Arial" pitchFamily="34" charset="0"/>
                          <a:cs typeface="Arial" pitchFamily="34" charset="0"/>
                        </a:rPr>
                        <a:t> </a:t>
                      </a:r>
                    </a:p>
                  </a:txBody>
                  <a:tcPr marL="5316" marR="5316" marT="53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381000" y="685800"/>
            <a:ext cx="42672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Python Multi Threading :</a:t>
            </a:r>
          </a:p>
        </p:txBody>
      </p:sp>
      <p:sp>
        <p:nvSpPr>
          <p:cNvPr id="5" name="TextBox 4"/>
          <p:cNvSpPr txBox="1"/>
          <p:nvPr/>
        </p:nvSpPr>
        <p:spPr>
          <a:xfrm>
            <a:off x="609600" y="4419600"/>
            <a:ext cx="184731" cy="646331"/>
          </a:xfrm>
          <a:prstGeom prst="rect">
            <a:avLst/>
          </a:prstGeom>
          <a:noFill/>
        </p:spPr>
        <p:txBody>
          <a:bodyPr wrap="none" rtlCol="0">
            <a:spAutoFit/>
          </a:bodyPr>
          <a:lstStyle/>
          <a:p>
            <a:endParaRPr lang="en-US">
              <a:latin typeface="Arial" pitchFamily="34" charset="0"/>
              <a:cs typeface="Arial" pitchFamily="34" charset="0"/>
            </a:endParaRPr>
          </a:p>
          <a:p>
            <a:endParaRPr lang="en-US">
              <a:latin typeface="Arial" pitchFamily="34" charset="0"/>
              <a:cs typeface="Arial" pitchFamily="34" charset="0"/>
            </a:endParaRPr>
          </a:p>
        </p:txBody>
      </p:sp>
      <p:pic>
        <p:nvPicPr>
          <p:cNvPr id="92162" name="Picture 2" descr="multitasking"/>
          <p:cNvPicPr>
            <a:picLocks noChangeAspect="1" noChangeArrowheads="1"/>
          </p:cNvPicPr>
          <p:nvPr/>
        </p:nvPicPr>
        <p:blipFill>
          <a:blip r:embed="rId3" cstate="print"/>
          <a:srcRect/>
          <a:stretch>
            <a:fillRect/>
          </a:stretch>
        </p:blipFill>
        <p:spPr bwMode="auto">
          <a:xfrm>
            <a:off x="381000" y="1524000"/>
            <a:ext cx="8415867" cy="42672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TextBox 2"/>
          <p:cNvSpPr txBox="1"/>
          <p:nvPr/>
        </p:nvSpPr>
        <p:spPr>
          <a:xfrm>
            <a:off x="381000" y="1143000"/>
            <a:ext cx="40386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Advantages of OOP Concept :</a:t>
            </a:r>
          </a:p>
        </p:txBody>
      </p:sp>
      <p:sp>
        <p:nvSpPr>
          <p:cNvPr id="4" name="Rectangle 3"/>
          <p:cNvSpPr/>
          <p:nvPr/>
        </p:nvSpPr>
        <p:spPr>
          <a:xfrm>
            <a:off x="152400" y="1828800"/>
            <a:ext cx="8915400" cy="2585323"/>
          </a:xfrm>
          <a:prstGeom prst="rect">
            <a:avLst/>
          </a:prstGeom>
        </p:spPr>
        <p:txBody>
          <a:bodyPr wrap="square">
            <a:spAutoFit/>
          </a:bodyPr>
          <a:lstStyle/>
          <a:p>
            <a:pPr marL="342900" indent="-342900">
              <a:buAutoNum type="arabicPeriod"/>
            </a:pPr>
            <a:r>
              <a:rPr lang="en-US">
                <a:latin typeface="Arial" pitchFamily="34" charset="0"/>
                <a:cs typeface="Arial" pitchFamily="34" charset="0"/>
              </a:rPr>
              <a:t>OOPs makes development and maintenance easier where as in Procedure  oriented programming it is not easy to manage if code grows as project size grows.</a:t>
            </a:r>
          </a:p>
          <a:p>
            <a:pPr marL="342900" indent="-342900"/>
            <a:endParaRPr lang="en-US">
              <a:latin typeface="Arial" pitchFamily="34" charset="0"/>
              <a:cs typeface="Arial" pitchFamily="34" charset="0"/>
            </a:endParaRPr>
          </a:p>
          <a:p>
            <a:r>
              <a:rPr lang="en-US">
                <a:latin typeface="Arial" pitchFamily="34" charset="0"/>
                <a:cs typeface="Arial" pitchFamily="34" charset="0"/>
              </a:rPr>
              <a:t>2. OOPs provides data hiding whereas in Procedure-oriented programming</a:t>
            </a:r>
          </a:p>
          <a:p>
            <a:r>
              <a:rPr lang="en-US">
                <a:latin typeface="Arial" pitchFamily="34" charset="0"/>
                <a:cs typeface="Arial" pitchFamily="34" charset="0"/>
              </a:rPr>
              <a:t>    a global data can be accessed from anywhere.</a:t>
            </a:r>
          </a:p>
          <a:p>
            <a:endParaRPr lang="en-US">
              <a:latin typeface="Arial" pitchFamily="34" charset="0"/>
              <a:cs typeface="Arial" pitchFamily="34" charset="0"/>
            </a:endParaRPr>
          </a:p>
          <a:p>
            <a:r>
              <a:rPr lang="en-US">
                <a:latin typeface="Arial" pitchFamily="34" charset="0"/>
                <a:cs typeface="Arial" pitchFamily="34" charset="0"/>
              </a:rPr>
              <a:t>3. OOPs provides ability to simulate real-world event much more effectively. We can</a:t>
            </a:r>
          </a:p>
          <a:p>
            <a:r>
              <a:rPr lang="en-US">
                <a:latin typeface="Arial" pitchFamily="34" charset="0"/>
                <a:cs typeface="Arial" pitchFamily="34" charset="0"/>
              </a:rPr>
              <a:t>    provide the solution of real word problem if we are using the Object-Oriented   </a:t>
            </a:r>
          </a:p>
          <a:p>
            <a:r>
              <a:rPr lang="en-US">
                <a:latin typeface="Arial" pitchFamily="34" charset="0"/>
                <a:cs typeface="Arial" pitchFamily="34" charset="0"/>
              </a:rPr>
              <a:t>    Programming. etc</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Rectangle 3"/>
          <p:cNvSpPr/>
          <p:nvPr/>
        </p:nvSpPr>
        <p:spPr>
          <a:xfrm>
            <a:off x="304800" y="533400"/>
            <a:ext cx="8686800" cy="6740307"/>
          </a:xfrm>
          <a:prstGeom prst="rect">
            <a:avLst/>
          </a:prstGeom>
        </p:spPr>
        <p:txBody>
          <a:bodyPr wrap="square">
            <a:spAutoFit/>
          </a:bodyPr>
          <a:lstStyle/>
          <a:p>
            <a:endParaRPr lang="en-US">
              <a:latin typeface="Arial" pitchFamily="34" charset="0"/>
              <a:cs typeface="Arial" pitchFamily="34" charset="0"/>
            </a:endParaRPr>
          </a:p>
          <a:p>
            <a:r>
              <a:rPr lang="en-US" b="1">
                <a:solidFill>
                  <a:srgbClr val="00B0F0"/>
                </a:solidFill>
                <a:latin typeface="Arial" pitchFamily="34" charset="0"/>
                <a:cs typeface="Arial" pitchFamily="34" charset="0"/>
              </a:rPr>
              <a:t>What is a Task ?</a:t>
            </a:r>
          </a:p>
          <a:p>
            <a:r>
              <a:rPr lang="en-US">
                <a:latin typeface="Arial" pitchFamily="34" charset="0"/>
                <a:cs typeface="Arial" pitchFamily="34" charset="0"/>
              </a:rPr>
              <a:t>	A Task is a process of accomplishing given work.</a:t>
            </a:r>
          </a:p>
          <a:p>
            <a:r>
              <a:rPr lang="en-US">
                <a:latin typeface="Arial" pitchFamily="34" charset="0"/>
                <a:cs typeface="Arial" pitchFamily="34" charset="0"/>
              </a:rPr>
              <a:t>	</a:t>
            </a:r>
          </a:p>
          <a:p>
            <a:r>
              <a:rPr lang="en-US">
                <a:latin typeface="Arial" pitchFamily="34" charset="0"/>
                <a:cs typeface="Arial" pitchFamily="34" charset="0"/>
              </a:rPr>
              <a:t>	To Achieve Multi Tasking we make use of both Multi Processing and Multi    	Threading</a:t>
            </a:r>
          </a:p>
          <a:p>
            <a:endParaRPr lang="en-US">
              <a:latin typeface="Arial" pitchFamily="34" charset="0"/>
              <a:cs typeface="Arial" pitchFamily="34" charset="0"/>
            </a:endParaRPr>
          </a:p>
          <a:p>
            <a:r>
              <a:rPr lang="en-US" b="1">
                <a:solidFill>
                  <a:srgbClr val="00B0F0"/>
                </a:solidFill>
                <a:latin typeface="Arial" pitchFamily="34" charset="0"/>
                <a:cs typeface="Arial" pitchFamily="34" charset="0"/>
              </a:rPr>
              <a:t>What is Multi Tasking ?</a:t>
            </a:r>
          </a:p>
          <a:p>
            <a:r>
              <a:rPr lang="en-US">
                <a:latin typeface="Arial" pitchFamily="34" charset="0"/>
                <a:cs typeface="Arial" pitchFamily="34" charset="0"/>
              </a:rPr>
              <a:t>	Multitasking is a process of executing multiple tasks simultaneously</a:t>
            </a:r>
          </a:p>
          <a:p>
            <a:endParaRPr lang="en-US">
              <a:latin typeface="Arial" pitchFamily="34" charset="0"/>
              <a:cs typeface="Arial" pitchFamily="34" charset="0"/>
            </a:endParaRPr>
          </a:p>
          <a:p>
            <a:r>
              <a:rPr lang="en-US" b="1">
                <a:solidFill>
                  <a:srgbClr val="00B0F0"/>
                </a:solidFill>
                <a:latin typeface="Arial" pitchFamily="34" charset="0"/>
                <a:cs typeface="Arial" pitchFamily="34" charset="0"/>
              </a:rPr>
              <a:t>What is a Process ?</a:t>
            </a:r>
          </a:p>
          <a:p>
            <a:r>
              <a:rPr lang="en-US">
                <a:latin typeface="Arial" pitchFamily="34" charset="0"/>
                <a:cs typeface="Arial" pitchFamily="34" charset="0"/>
              </a:rPr>
              <a:t>	A Process is an instance of a program running in a computer</a:t>
            </a:r>
          </a:p>
          <a:p>
            <a:endParaRPr lang="en-US">
              <a:latin typeface="Arial" pitchFamily="34" charset="0"/>
              <a:cs typeface="Arial" pitchFamily="34" charset="0"/>
            </a:endParaRPr>
          </a:p>
          <a:p>
            <a:r>
              <a:rPr lang="en-US" b="1">
                <a:solidFill>
                  <a:srgbClr val="00B0F0"/>
                </a:solidFill>
                <a:latin typeface="Arial" pitchFamily="34" charset="0"/>
                <a:cs typeface="Arial" pitchFamily="34" charset="0"/>
              </a:rPr>
              <a:t>What is Multi Processing ?</a:t>
            </a:r>
          </a:p>
          <a:p>
            <a:r>
              <a:rPr lang="en-US">
                <a:latin typeface="Arial" pitchFamily="34" charset="0"/>
                <a:cs typeface="Arial" pitchFamily="34" charset="0"/>
              </a:rPr>
              <a:t>	Multi Processing refers to execution of multiple process simultaneously</a:t>
            </a:r>
          </a:p>
          <a:p>
            <a:endParaRPr lang="en-US">
              <a:latin typeface="Arial" pitchFamily="34" charset="0"/>
              <a:cs typeface="Arial" pitchFamily="34" charset="0"/>
            </a:endParaRPr>
          </a:p>
          <a:p>
            <a:r>
              <a:rPr lang="en-US" b="1">
                <a:solidFill>
                  <a:srgbClr val="00B0F0"/>
                </a:solidFill>
                <a:latin typeface="Arial" pitchFamily="34" charset="0"/>
                <a:cs typeface="Arial" pitchFamily="34" charset="0"/>
              </a:rPr>
              <a:t>What is a Thread ?</a:t>
            </a:r>
          </a:p>
          <a:p>
            <a:r>
              <a:rPr lang="en-US">
                <a:latin typeface="Arial" pitchFamily="34" charset="0"/>
                <a:cs typeface="Arial" pitchFamily="34" charset="0"/>
              </a:rPr>
              <a:t>	A Thread is a sub-task within the running Process</a:t>
            </a:r>
          </a:p>
          <a:p>
            <a:endParaRPr lang="en-US">
              <a:latin typeface="Arial" pitchFamily="34" charset="0"/>
              <a:cs typeface="Arial" pitchFamily="34" charset="0"/>
            </a:endParaRPr>
          </a:p>
          <a:p>
            <a:r>
              <a:rPr lang="en-US" b="1">
                <a:solidFill>
                  <a:srgbClr val="00B0F0"/>
                </a:solidFill>
                <a:latin typeface="Arial" pitchFamily="34" charset="0"/>
                <a:cs typeface="Arial" pitchFamily="34" charset="0"/>
              </a:rPr>
              <a:t>What is Multi Threading ?</a:t>
            </a:r>
          </a:p>
          <a:p>
            <a:r>
              <a:rPr lang="en-US">
                <a:latin typeface="Arial" pitchFamily="34" charset="0"/>
                <a:cs typeface="Arial" pitchFamily="34" charset="0"/>
              </a:rPr>
              <a:t>	Multi Threading refers to execution of multiple threads(sub-tasks) inside 	each process simultaneously</a:t>
            </a:r>
          </a:p>
          <a:p>
            <a:endParaRPr lang="en-US">
              <a:latin typeface="Arial" pitchFamily="34" charset="0"/>
              <a:cs typeface="Arial" pitchFamily="34" charset="0"/>
            </a:endParaRPr>
          </a:p>
          <a:p>
            <a:r>
              <a:rPr lang="en-US">
                <a:latin typeface="Arial" pitchFamily="34" charset="0"/>
                <a:cs typeface="Arial" pitchFamily="34" charset="0"/>
              </a:rPr>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Rectangle 3"/>
          <p:cNvSpPr/>
          <p:nvPr/>
        </p:nvSpPr>
        <p:spPr>
          <a:xfrm>
            <a:off x="381000" y="609600"/>
            <a:ext cx="8458200" cy="5909310"/>
          </a:xfrm>
          <a:prstGeom prst="rect">
            <a:avLst/>
          </a:prstGeom>
        </p:spPr>
        <p:txBody>
          <a:bodyPr wrap="square">
            <a:spAutoFit/>
          </a:bodyPr>
          <a:lstStyle/>
          <a:p>
            <a:r>
              <a:rPr lang="en-US" b="1">
                <a:solidFill>
                  <a:srgbClr val="92D050"/>
                </a:solidFill>
                <a:latin typeface="Arial" pitchFamily="34" charset="0"/>
                <a:cs typeface="Arial" pitchFamily="34" charset="0"/>
              </a:rPr>
              <a:t>Multitasking :</a:t>
            </a:r>
          </a:p>
          <a:p>
            <a:endParaRPr lang="en-US">
              <a:latin typeface="Arial" pitchFamily="34" charset="0"/>
              <a:cs typeface="Arial" pitchFamily="34" charset="0"/>
            </a:endParaRPr>
          </a:p>
          <a:p>
            <a:r>
              <a:rPr lang="en-US">
                <a:latin typeface="Arial" pitchFamily="34" charset="0"/>
                <a:cs typeface="Arial" pitchFamily="34" charset="0"/>
              </a:rPr>
              <a:t>Multitasking is a process of executing multiple tasks simultaneously. We use multitasking to utilize the CPU. Multitasking can be achieved in two ways:</a:t>
            </a:r>
          </a:p>
          <a:p>
            <a:endParaRPr lang="en-US">
              <a:latin typeface="Arial" pitchFamily="34" charset="0"/>
              <a:cs typeface="Arial" pitchFamily="34" charset="0"/>
            </a:endParaRPr>
          </a:p>
          <a:p>
            <a:r>
              <a:rPr lang="en-US">
                <a:latin typeface="Arial" pitchFamily="34" charset="0"/>
                <a:cs typeface="Arial" pitchFamily="34" charset="0"/>
              </a:rPr>
              <a:t>Process-based Multitasking (Multiprocessing)</a:t>
            </a:r>
          </a:p>
          <a:p>
            <a:r>
              <a:rPr lang="en-US">
                <a:latin typeface="Arial" pitchFamily="34" charset="0"/>
                <a:cs typeface="Arial" pitchFamily="34" charset="0"/>
              </a:rPr>
              <a:t>Thread-based Multitasking (Multithreading)</a:t>
            </a:r>
          </a:p>
          <a:p>
            <a:endParaRPr lang="en-US">
              <a:latin typeface="Arial" pitchFamily="34" charset="0"/>
              <a:cs typeface="Arial" pitchFamily="34" charset="0"/>
            </a:endParaRPr>
          </a:p>
          <a:p>
            <a:pPr marL="342900" indent="-342900">
              <a:buAutoNum type="arabicParenR"/>
            </a:pPr>
            <a:r>
              <a:rPr lang="en-US" b="1">
                <a:solidFill>
                  <a:srgbClr val="92D050"/>
                </a:solidFill>
                <a:latin typeface="Arial" pitchFamily="34" charset="0"/>
                <a:cs typeface="Arial" pitchFamily="34" charset="0"/>
              </a:rPr>
              <a:t>Process-based Multitasking (Multiprocessing)</a:t>
            </a:r>
          </a:p>
          <a:p>
            <a:pPr marL="342900" indent="-342900">
              <a:buFont typeface="+mj-lt"/>
              <a:buAutoNum type="arabicPeriod"/>
            </a:pPr>
            <a:endParaRPr lang="en-US">
              <a:latin typeface="Arial" pitchFamily="34" charset="0"/>
              <a:cs typeface="Arial" pitchFamily="34" charset="0"/>
            </a:endParaRPr>
          </a:p>
          <a:p>
            <a:pPr marL="342900" indent="-342900">
              <a:buFont typeface="+mj-lt"/>
              <a:buAutoNum type="arabicPeriod"/>
            </a:pPr>
            <a:r>
              <a:rPr lang="en-US">
                <a:latin typeface="Arial" pitchFamily="34" charset="0"/>
                <a:cs typeface="Arial" pitchFamily="34" charset="0"/>
              </a:rPr>
              <a:t>Each process has an address in memory. In other words, each process allocates a separate memory area.</a:t>
            </a:r>
          </a:p>
          <a:p>
            <a:pPr marL="342900" indent="-342900">
              <a:buFont typeface="+mj-lt"/>
              <a:buAutoNum type="arabicPeriod"/>
            </a:pPr>
            <a:r>
              <a:rPr lang="en-US">
                <a:latin typeface="Arial" pitchFamily="34" charset="0"/>
                <a:cs typeface="Arial" pitchFamily="34" charset="0"/>
              </a:rPr>
              <a:t>A process is heavyweight.</a:t>
            </a:r>
          </a:p>
          <a:p>
            <a:pPr marL="342900" indent="-342900">
              <a:buFont typeface="+mj-lt"/>
              <a:buAutoNum type="arabicPeriod"/>
            </a:pPr>
            <a:r>
              <a:rPr lang="en-US">
                <a:latin typeface="Arial" pitchFamily="34" charset="0"/>
                <a:cs typeface="Arial" pitchFamily="34" charset="0"/>
              </a:rPr>
              <a:t>Cost of communication between the process is high.</a:t>
            </a:r>
          </a:p>
          <a:p>
            <a:pPr marL="342900" indent="-342900">
              <a:buFont typeface="+mj-lt"/>
              <a:buAutoNum type="arabicPeriod"/>
            </a:pPr>
            <a:r>
              <a:rPr lang="en-US">
                <a:latin typeface="Arial" pitchFamily="34" charset="0"/>
                <a:cs typeface="Arial" pitchFamily="34" charset="0"/>
              </a:rPr>
              <a:t>Switching from one process to another requires some time for saving and loading registers, memory maps, updating lists, etc.</a:t>
            </a:r>
          </a:p>
          <a:p>
            <a:endParaRPr lang="en-US">
              <a:latin typeface="Arial" pitchFamily="34" charset="0"/>
              <a:cs typeface="Arial" pitchFamily="34" charset="0"/>
            </a:endParaRPr>
          </a:p>
          <a:p>
            <a:r>
              <a:rPr lang="en-US" b="1">
                <a:solidFill>
                  <a:srgbClr val="92D050"/>
                </a:solidFill>
                <a:latin typeface="Arial" pitchFamily="34" charset="0"/>
                <a:cs typeface="Arial" pitchFamily="34" charset="0"/>
              </a:rPr>
              <a:t>2) Thread-based Multitasking (Multithreading)</a:t>
            </a:r>
          </a:p>
          <a:p>
            <a:pPr marL="342900" indent="-342900">
              <a:buFont typeface="+mj-lt"/>
              <a:buAutoNum type="arabicPeriod"/>
            </a:pPr>
            <a:r>
              <a:rPr lang="en-US">
                <a:latin typeface="Arial" pitchFamily="34" charset="0"/>
                <a:cs typeface="Arial" pitchFamily="34" charset="0"/>
              </a:rPr>
              <a:t>Threads share the same address space.</a:t>
            </a:r>
          </a:p>
          <a:p>
            <a:pPr marL="342900" indent="-342900">
              <a:buFont typeface="+mj-lt"/>
              <a:buAutoNum type="arabicPeriod"/>
            </a:pPr>
            <a:r>
              <a:rPr lang="en-US">
                <a:latin typeface="Arial" pitchFamily="34" charset="0"/>
                <a:cs typeface="Arial" pitchFamily="34" charset="0"/>
              </a:rPr>
              <a:t>A thread is lightweight.</a:t>
            </a:r>
          </a:p>
          <a:p>
            <a:pPr marL="342900" indent="-342900">
              <a:buFont typeface="+mj-lt"/>
              <a:buAutoNum type="arabicPeriod"/>
            </a:pPr>
            <a:r>
              <a:rPr lang="en-US">
                <a:latin typeface="Arial" pitchFamily="34" charset="0"/>
                <a:cs typeface="Arial" pitchFamily="34" charset="0"/>
              </a:rPr>
              <a:t>Cost of communication between the thread is low.</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381000" y="685800"/>
            <a:ext cx="42672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Python Multi Threading :</a:t>
            </a:r>
          </a:p>
        </p:txBody>
      </p:sp>
      <p:pic>
        <p:nvPicPr>
          <p:cNvPr id="29698" name="Picture 2" descr="Related image"/>
          <p:cNvPicPr>
            <a:picLocks noChangeAspect="1" noChangeArrowheads="1"/>
          </p:cNvPicPr>
          <p:nvPr/>
        </p:nvPicPr>
        <p:blipFill>
          <a:blip r:embed="rId3" cstate="print"/>
          <a:srcRect/>
          <a:stretch>
            <a:fillRect/>
          </a:stretch>
        </p:blipFill>
        <p:spPr bwMode="auto">
          <a:xfrm>
            <a:off x="381000" y="1524000"/>
            <a:ext cx="8229600" cy="4343400"/>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381000" y="685800"/>
            <a:ext cx="42672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Python Iterators :</a:t>
            </a:r>
          </a:p>
        </p:txBody>
      </p:sp>
      <p:sp>
        <p:nvSpPr>
          <p:cNvPr id="5" name="TextBox 4"/>
          <p:cNvSpPr txBox="1"/>
          <p:nvPr/>
        </p:nvSpPr>
        <p:spPr>
          <a:xfrm>
            <a:off x="609600" y="1225689"/>
            <a:ext cx="8305800" cy="5632311"/>
          </a:xfrm>
          <a:prstGeom prst="rect">
            <a:avLst/>
          </a:prstGeom>
          <a:noFill/>
        </p:spPr>
        <p:txBody>
          <a:bodyPr wrap="square" rtlCol="0">
            <a:spAutoFit/>
          </a:bodyPr>
          <a:lstStyle/>
          <a:p>
            <a:r>
              <a:rPr lang="en-US"/>
              <a:t>	Iterator means taking one value in a sequence of data and do some operations and then again taking another value in that sequence and do some operations,this process goes on and on until the data in the </a:t>
            </a:r>
          </a:p>
          <a:p>
            <a:r>
              <a:rPr lang="en-US"/>
              <a:t>Sequence completes, this process is called as Iteration.</a:t>
            </a:r>
          </a:p>
          <a:p>
            <a:endParaRPr lang="en-US"/>
          </a:p>
          <a:p>
            <a:r>
              <a:rPr lang="en-US"/>
              <a:t>Ex: </a:t>
            </a:r>
          </a:p>
          <a:p>
            <a:r>
              <a:rPr lang="en-US"/>
              <a:t>for i in range(10):</a:t>
            </a:r>
          </a:p>
          <a:p>
            <a:r>
              <a:rPr lang="en-US"/>
              <a:t>	print(i)</a:t>
            </a:r>
          </a:p>
          <a:p>
            <a:endParaRPr lang="en-US"/>
          </a:p>
          <a:p>
            <a:r>
              <a:rPr lang="en-US"/>
              <a:t>To create our own iterators python have 2 methods:</a:t>
            </a:r>
          </a:p>
          <a:p>
            <a:pPr marL="342900" indent="-342900">
              <a:buAutoNum type="arabicPeriod"/>
            </a:pPr>
            <a:r>
              <a:rPr lang="en-US"/>
              <a:t>iter( )   or __iter__( )</a:t>
            </a:r>
          </a:p>
          <a:p>
            <a:pPr marL="342900" indent="-342900">
              <a:buAutoNum type="arabicPeriod"/>
            </a:pPr>
            <a:r>
              <a:rPr lang="en-US"/>
              <a:t>next( )  or __next__( )</a:t>
            </a:r>
          </a:p>
          <a:p>
            <a:pPr marL="342900" indent="-342900"/>
            <a:endParaRPr lang="en-US"/>
          </a:p>
          <a:p>
            <a:pPr marL="342900" indent="-342900"/>
            <a:r>
              <a:rPr lang="en-US"/>
              <a:t>Ex:</a:t>
            </a:r>
          </a:p>
          <a:p>
            <a:pPr marL="342900" indent="-342900"/>
            <a:r>
              <a:rPr lang="en-US"/>
              <a:t>lst = [5,7,8,4,6]</a:t>
            </a:r>
          </a:p>
          <a:p>
            <a:pPr marL="342900" indent="-342900"/>
            <a:r>
              <a:rPr lang="en-US"/>
              <a:t>x = iter(lst)  or lst.__iter__( )</a:t>
            </a:r>
          </a:p>
          <a:p>
            <a:pPr marL="342900" indent="-342900"/>
            <a:r>
              <a:rPr lang="en-US"/>
              <a:t>print(x)</a:t>
            </a:r>
          </a:p>
          <a:p>
            <a:pPr marL="342900" indent="-342900"/>
            <a:r>
              <a:rPr lang="en-US"/>
              <a:t>print(next(x)) or print(x.__next__( ))</a:t>
            </a:r>
          </a:p>
          <a:p>
            <a:pPr marL="342900" indent="-342900"/>
            <a:endParaRPr lang="en-US"/>
          </a:p>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533400" y="609600"/>
            <a:ext cx="6553200" cy="5909310"/>
          </a:xfrm>
          <a:prstGeom prst="rect">
            <a:avLst/>
          </a:prstGeom>
          <a:noFill/>
        </p:spPr>
        <p:txBody>
          <a:bodyPr wrap="square" rtlCol="0">
            <a:spAutoFit/>
          </a:bodyPr>
          <a:lstStyle/>
          <a:p>
            <a:r>
              <a:rPr lang="en-US"/>
              <a:t>Creating our own iterators :</a:t>
            </a:r>
          </a:p>
          <a:p>
            <a:endParaRPr lang="en-US"/>
          </a:p>
          <a:p>
            <a:r>
              <a:rPr lang="en-US"/>
              <a:t>Ex: </a:t>
            </a:r>
          </a:p>
          <a:p>
            <a:r>
              <a:rPr lang="en-US" b="1"/>
              <a:t>class </a:t>
            </a:r>
            <a:r>
              <a:rPr lang="en-US"/>
              <a:t>numbers:</a:t>
            </a:r>
            <a:br>
              <a:rPr lang="en-US"/>
            </a:br>
            <a:br>
              <a:rPr lang="en-US"/>
            </a:br>
            <a:r>
              <a:rPr lang="en-US"/>
              <a:t>    </a:t>
            </a:r>
            <a:r>
              <a:rPr lang="en-US" b="1"/>
              <a:t>def </a:t>
            </a:r>
            <a:r>
              <a:rPr lang="en-US"/>
              <a:t>__init__(self):</a:t>
            </a:r>
            <a:br>
              <a:rPr lang="en-US"/>
            </a:br>
            <a:r>
              <a:rPr lang="en-US"/>
              <a:t>        self.num = 1</a:t>
            </a:r>
            <a:br>
              <a:rPr lang="en-US"/>
            </a:br>
            <a:r>
              <a:rPr lang="en-US"/>
              <a:t>    </a:t>
            </a:r>
            <a:r>
              <a:rPr lang="en-US" b="1"/>
              <a:t>def </a:t>
            </a:r>
            <a:r>
              <a:rPr lang="en-US"/>
              <a:t>__iter__(self):</a:t>
            </a:r>
            <a:br>
              <a:rPr lang="en-US"/>
            </a:br>
            <a:r>
              <a:rPr lang="en-US"/>
              <a:t>        </a:t>
            </a:r>
            <a:r>
              <a:rPr lang="en-US" b="1"/>
              <a:t>return</a:t>
            </a:r>
            <a:r>
              <a:rPr lang="en-US"/>
              <a:t>(self)</a:t>
            </a:r>
            <a:br>
              <a:rPr lang="en-US"/>
            </a:br>
            <a:r>
              <a:rPr lang="en-US"/>
              <a:t>    </a:t>
            </a:r>
            <a:r>
              <a:rPr lang="en-US" b="1"/>
              <a:t>def </a:t>
            </a:r>
            <a:r>
              <a:rPr lang="en-US"/>
              <a:t>__next__(self):</a:t>
            </a:r>
            <a:br>
              <a:rPr lang="en-US"/>
            </a:br>
            <a:br>
              <a:rPr lang="en-US"/>
            </a:br>
            <a:r>
              <a:rPr lang="en-US"/>
              <a:t>        </a:t>
            </a:r>
            <a:r>
              <a:rPr lang="en-US" b="1"/>
              <a:t>if </a:t>
            </a:r>
            <a:r>
              <a:rPr lang="en-US"/>
              <a:t>self.num &lt;= 10:</a:t>
            </a:r>
            <a:br>
              <a:rPr lang="en-US"/>
            </a:br>
            <a:r>
              <a:rPr lang="en-US"/>
              <a:t>            result= self.num</a:t>
            </a:r>
            <a:br>
              <a:rPr lang="en-US"/>
            </a:br>
            <a:r>
              <a:rPr lang="en-US"/>
              <a:t>            self.num += 1</a:t>
            </a:r>
            <a:br>
              <a:rPr lang="en-US"/>
            </a:br>
            <a:r>
              <a:rPr lang="en-US"/>
              <a:t>            </a:t>
            </a:r>
            <a:r>
              <a:rPr lang="en-US" b="1"/>
              <a:t>return </a:t>
            </a:r>
            <a:r>
              <a:rPr lang="en-US"/>
              <a:t>result</a:t>
            </a:r>
            <a:br>
              <a:rPr lang="en-US"/>
            </a:br>
            <a:r>
              <a:rPr lang="en-US"/>
              <a:t>        </a:t>
            </a:r>
            <a:r>
              <a:rPr lang="en-US" b="1"/>
              <a:t>else</a:t>
            </a:r>
            <a:r>
              <a:rPr lang="en-US"/>
              <a:t>:</a:t>
            </a:r>
            <a:br>
              <a:rPr lang="en-US"/>
            </a:br>
            <a:r>
              <a:rPr lang="en-US"/>
              <a:t>            </a:t>
            </a:r>
            <a:r>
              <a:rPr lang="en-US" b="1"/>
              <a:t>raise </a:t>
            </a:r>
            <a:r>
              <a:rPr lang="en-US"/>
              <a:t>StopIteration</a:t>
            </a:r>
            <a:br>
              <a:rPr lang="en-US"/>
            </a:br>
            <a:br>
              <a:rPr lang="en-US"/>
            </a:br>
            <a:r>
              <a:rPr lang="en-US"/>
              <a:t>x = numbers()</a:t>
            </a:r>
            <a:br>
              <a:rPr lang="en-US"/>
            </a:br>
            <a:r>
              <a:rPr lang="en-US"/>
              <a:t>print(next(x))</a:t>
            </a:r>
            <a:br>
              <a:rPr lang="en-US"/>
            </a:br>
            <a:r>
              <a:rPr lang="en-US"/>
              <a:t>print(next(x))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381000" y="685800"/>
            <a:ext cx="42672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Python Generators :</a:t>
            </a:r>
          </a:p>
        </p:txBody>
      </p:sp>
      <p:sp>
        <p:nvSpPr>
          <p:cNvPr id="5" name="TextBox 4"/>
          <p:cNvSpPr txBox="1"/>
          <p:nvPr/>
        </p:nvSpPr>
        <p:spPr>
          <a:xfrm>
            <a:off x="609600" y="1371600"/>
            <a:ext cx="8001000" cy="4801314"/>
          </a:xfrm>
          <a:prstGeom prst="rect">
            <a:avLst/>
          </a:prstGeom>
          <a:noFill/>
        </p:spPr>
        <p:txBody>
          <a:bodyPr wrap="square" rtlCol="0">
            <a:spAutoFit/>
          </a:bodyPr>
          <a:lstStyle/>
          <a:p>
            <a:r>
              <a:rPr lang="en-US">
                <a:latin typeface="Arial" pitchFamily="34" charset="0"/>
                <a:cs typeface="Arial" pitchFamily="34" charset="0"/>
              </a:rPr>
              <a:t>	Generator is a function that returns an object (iterator) which we can iterate over (one value at a time).</a:t>
            </a:r>
          </a:p>
          <a:p>
            <a:endParaRPr lang="en-US">
              <a:latin typeface="Arial" pitchFamily="34" charset="0"/>
              <a:cs typeface="Arial" pitchFamily="34" charset="0"/>
            </a:endParaRPr>
          </a:p>
          <a:p>
            <a:r>
              <a:rPr lang="en-US">
                <a:latin typeface="Arial" pitchFamily="34" charset="0"/>
                <a:cs typeface="Arial" pitchFamily="34" charset="0"/>
              </a:rPr>
              <a:t>	Instead of Return , YIELD keyword is used to make a function as Generator Function.</a:t>
            </a:r>
          </a:p>
          <a:p>
            <a:endParaRPr lang="en-US">
              <a:latin typeface="Arial" pitchFamily="34" charset="0"/>
              <a:cs typeface="Arial" pitchFamily="34" charset="0"/>
            </a:endParaRPr>
          </a:p>
          <a:p>
            <a:r>
              <a:rPr lang="en-US">
                <a:latin typeface="Arial" pitchFamily="34" charset="0"/>
                <a:cs typeface="Arial" pitchFamily="34" charset="0"/>
              </a:rPr>
              <a:t>Ex:</a:t>
            </a:r>
          </a:p>
          <a:p>
            <a:endParaRPr lang="en-US">
              <a:latin typeface="Arial" pitchFamily="34" charset="0"/>
              <a:cs typeface="Arial" pitchFamily="34" charset="0"/>
            </a:endParaRPr>
          </a:p>
          <a:p>
            <a:r>
              <a:rPr lang="en-US">
                <a:latin typeface="Arial" pitchFamily="34" charset="0"/>
                <a:cs typeface="Arial" pitchFamily="34" charset="0"/>
              </a:rPr>
              <a:t>def cube():</a:t>
            </a:r>
          </a:p>
          <a:p>
            <a:r>
              <a:rPr lang="en-US">
                <a:latin typeface="Arial" pitchFamily="34" charset="0"/>
                <a:cs typeface="Arial" pitchFamily="34" charset="0"/>
              </a:rPr>
              <a:t>	n = 1</a:t>
            </a:r>
          </a:p>
          <a:p>
            <a:r>
              <a:rPr lang="en-US">
                <a:latin typeface="Arial" pitchFamily="34" charset="0"/>
                <a:cs typeface="Arial" pitchFamily="34" charset="0"/>
              </a:rPr>
              <a:t>	while n &lt;= 10 :</a:t>
            </a:r>
          </a:p>
          <a:p>
            <a:r>
              <a:rPr lang="en-US">
                <a:latin typeface="Arial" pitchFamily="34" charset="0"/>
                <a:cs typeface="Arial" pitchFamily="34" charset="0"/>
              </a:rPr>
              <a:t>	 	result = n**3</a:t>
            </a:r>
          </a:p>
          <a:p>
            <a:r>
              <a:rPr lang="en-US">
                <a:latin typeface="Arial" pitchFamily="34" charset="0"/>
                <a:cs typeface="Arial" pitchFamily="34" charset="0"/>
              </a:rPr>
              <a:t>		n += 1</a:t>
            </a:r>
          </a:p>
          <a:p>
            <a:r>
              <a:rPr lang="en-US">
                <a:latin typeface="Arial" pitchFamily="34" charset="0"/>
                <a:cs typeface="Arial" pitchFamily="34" charset="0"/>
              </a:rPr>
              <a:t>		yeild (result)</a:t>
            </a:r>
          </a:p>
          <a:p>
            <a:r>
              <a:rPr lang="en-US">
                <a:latin typeface="Arial" pitchFamily="34" charset="0"/>
                <a:cs typeface="Arial" pitchFamily="34" charset="0"/>
              </a:rPr>
              <a:t>x = cube()</a:t>
            </a:r>
          </a:p>
          <a:p>
            <a:r>
              <a:rPr lang="en-US">
                <a:latin typeface="Arial" pitchFamily="34" charset="0"/>
                <a:cs typeface="Arial" pitchFamily="34" charset="0"/>
              </a:rPr>
              <a:t>for i in x:</a:t>
            </a:r>
          </a:p>
          <a:p>
            <a:r>
              <a:rPr lang="en-US">
                <a:latin typeface="Arial" pitchFamily="34" charset="0"/>
                <a:cs typeface="Arial" pitchFamily="34" charset="0"/>
              </a:rPr>
              <a:t>	print(i)</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381000" y="685800"/>
            <a:ext cx="42672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Python Decorators :</a:t>
            </a:r>
          </a:p>
        </p:txBody>
      </p:sp>
      <p:sp>
        <p:nvSpPr>
          <p:cNvPr id="5" name="TextBox 4"/>
          <p:cNvSpPr txBox="1"/>
          <p:nvPr/>
        </p:nvSpPr>
        <p:spPr>
          <a:xfrm>
            <a:off x="533400" y="1447800"/>
            <a:ext cx="7924800" cy="646331"/>
          </a:xfrm>
          <a:prstGeom prst="rect">
            <a:avLst/>
          </a:prstGeom>
          <a:noFill/>
        </p:spPr>
        <p:txBody>
          <a:bodyPr wrap="square" rtlCol="0">
            <a:spAutoFit/>
          </a:bodyPr>
          <a:lstStyle/>
          <a:p>
            <a:r>
              <a:rPr lang="en-US">
                <a:latin typeface="Arial" pitchFamily="34" charset="0"/>
                <a:cs typeface="Arial" pitchFamily="34" charset="0"/>
              </a:rPr>
              <a:t>	Decorator is a function that can add additional functionality to an existing function</a:t>
            </a:r>
          </a:p>
        </p:txBody>
      </p:sp>
      <p:sp>
        <p:nvSpPr>
          <p:cNvPr id="6" name="TextBox 5"/>
          <p:cNvSpPr txBox="1"/>
          <p:nvPr/>
        </p:nvSpPr>
        <p:spPr>
          <a:xfrm>
            <a:off x="533400" y="2056686"/>
            <a:ext cx="7162800" cy="4801314"/>
          </a:xfrm>
          <a:prstGeom prst="rect">
            <a:avLst/>
          </a:prstGeom>
          <a:noFill/>
        </p:spPr>
        <p:txBody>
          <a:bodyPr wrap="square" rtlCol="0">
            <a:spAutoFit/>
          </a:bodyPr>
          <a:lstStyle/>
          <a:p>
            <a:r>
              <a:rPr lang="en-US" b="1">
                <a:latin typeface="Arial" pitchFamily="34" charset="0"/>
                <a:cs typeface="Arial" pitchFamily="34" charset="0"/>
              </a:rPr>
              <a:t>Ex:</a:t>
            </a:r>
          </a:p>
          <a:p>
            <a:r>
              <a:rPr lang="en-US">
                <a:latin typeface="Arial" pitchFamily="34" charset="0"/>
                <a:cs typeface="Arial" pitchFamily="34" charset="0"/>
              </a:rPr>
              <a:t> </a:t>
            </a:r>
          </a:p>
          <a:p>
            <a:r>
              <a:rPr lang="en-US" b="1">
                <a:latin typeface="Arial" pitchFamily="34" charset="0"/>
                <a:cs typeface="Arial" pitchFamily="34" charset="0"/>
              </a:rPr>
              <a:t>def </a:t>
            </a:r>
            <a:r>
              <a:rPr lang="en-US">
                <a:latin typeface="Arial" pitchFamily="34" charset="0"/>
                <a:cs typeface="Arial" pitchFamily="34" charset="0"/>
              </a:rPr>
              <a:t>dec_func(func):</a:t>
            </a:r>
            <a:br>
              <a:rPr lang="en-US">
                <a:latin typeface="Arial" pitchFamily="34" charset="0"/>
                <a:cs typeface="Arial" pitchFamily="34" charset="0"/>
              </a:rPr>
            </a:br>
            <a:r>
              <a:rPr lang="en-US">
                <a:latin typeface="Arial" pitchFamily="34" charset="0"/>
                <a:cs typeface="Arial" pitchFamily="34" charset="0"/>
              </a:rPr>
              <a:t>    </a:t>
            </a:r>
            <a:r>
              <a:rPr lang="en-US" b="1">
                <a:latin typeface="Arial" pitchFamily="34" charset="0"/>
                <a:cs typeface="Arial" pitchFamily="34" charset="0"/>
              </a:rPr>
              <a:t>def </a:t>
            </a:r>
            <a:r>
              <a:rPr lang="en-US">
                <a:latin typeface="Arial" pitchFamily="34" charset="0"/>
                <a:cs typeface="Arial" pitchFamily="34" charset="0"/>
              </a:rPr>
              <a:t>addon():</a:t>
            </a:r>
            <a:br>
              <a:rPr lang="en-US">
                <a:latin typeface="Arial" pitchFamily="34" charset="0"/>
                <a:cs typeface="Arial" pitchFamily="34" charset="0"/>
              </a:rPr>
            </a:br>
            <a:r>
              <a:rPr lang="en-US">
                <a:latin typeface="Arial" pitchFamily="34" charset="0"/>
                <a:cs typeface="Arial" pitchFamily="34" charset="0"/>
              </a:rPr>
              <a:t>        func()</a:t>
            </a:r>
            <a:br>
              <a:rPr lang="en-US">
                <a:latin typeface="Arial" pitchFamily="34" charset="0"/>
                <a:cs typeface="Arial" pitchFamily="34" charset="0"/>
              </a:rPr>
            </a:br>
            <a:r>
              <a:rPr lang="en-US">
                <a:latin typeface="Arial" pitchFamily="34" charset="0"/>
                <a:cs typeface="Arial" pitchFamily="34" charset="0"/>
              </a:rPr>
              <a:t>        print(</a:t>
            </a:r>
            <a:r>
              <a:rPr lang="en-US" b="1">
                <a:latin typeface="Arial" pitchFamily="34" charset="0"/>
                <a:cs typeface="Arial" pitchFamily="34" charset="0"/>
              </a:rPr>
              <a:t>"feature-2"</a:t>
            </a:r>
            <a:r>
              <a:rPr lang="en-US">
                <a:latin typeface="Arial" pitchFamily="34" charset="0"/>
                <a:cs typeface="Arial" pitchFamily="34" charset="0"/>
              </a:rPr>
              <a:t>)</a:t>
            </a:r>
            <a:br>
              <a:rPr lang="en-US">
                <a:latin typeface="Arial" pitchFamily="34" charset="0"/>
                <a:cs typeface="Arial" pitchFamily="34" charset="0"/>
              </a:rPr>
            </a:br>
            <a:r>
              <a:rPr lang="en-US">
                <a:latin typeface="Arial" pitchFamily="34" charset="0"/>
                <a:cs typeface="Arial" pitchFamily="34" charset="0"/>
              </a:rPr>
              <a:t>        print(</a:t>
            </a:r>
            <a:r>
              <a:rPr lang="en-US" b="1">
                <a:latin typeface="Arial" pitchFamily="34" charset="0"/>
                <a:cs typeface="Arial" pitchFamily="34" charset="0"/>
              </a:rPr>
              <a:t>"feature-3"</a:t>
            </a:r>
            <a:r>
              <a:rPr lang="en-US">
                <a:latin typeface="Arial" pitchFamily="34" charset="0"/>
                <a:cs typeface="Arial" pitchFamily="34" charset="0"/>
              </a:rPr>
              <a:t>)</a:t>
            </a:r>
            <a:br>
              <a:rPr lang="en-US">
                <a:latin typeface="Arial" pitchFamily="34" charset="0"/>
                <a:cs typeface="Arial" pitchFamily="34" charset="0"/>
              </a:rPr>
            </a:br>
            <a:r>
              <a:rPr lang="en-US">
                <a:latin typeface="Arial" pitchFamily="34" charset="0"/>
                <a:cs typeface="Arial" pitchFamily="34" charset="0"/>
              </a:rPr>
              <a:t>    </a:t>
            </a:r>
            <a:r>
              <a:rPr lang="en-US" b="1">
                <a:latin typeface="Arial" pitchFamily="34" charset="0"/>
                <a:cs typeface="Arial" pitchFamily="34" charset="0"/>
              </a:rPr>
              <a:t>return </a:t>
            </a:r>
            <a:r>
              <a:rPr lang="en-US">
                <a:latin typeface="Arial" pitchFamily="34" charset="0"/>
                <a:cs typeface="Arial" pitchFamily="34" charset="0"/>
              </a:rPr>
              <a:t>addon</a:t>
            </a:r>
            <a:br>
              <a:rPr lang="en-US">
                <a:latin typeface="Arial" pitchFamily="34" charset="0"/>
                <a:cs typeface="Arial" pitchFamily="34" charset="0"/>
              </a:rPr>
            </a:br>
            <a:br>
              <a:rPr lang="en-US">
                <a:latin typeface="Arial" pitchFamily="34" charset="0"/>
                <a:cs typeface="Arial" pitchFamily="34" charset="0"/>
              </a:rPr>
            </a:br>
            <a:r>
              <a:rPr lang="en-US" i="1">
                <a:latin typeface="Arial" pitchFamily="34" charset="0"/>
                <a:cs typeface="Arial" pitchFamily="34" charset="0"/>
              </a:rPr>
              <a:t>#@dec_func</a:t>
            </a:r>
            <a:br>
              <a:rPr lang="en-US" i="1">
                <a:latin typeface="Arial" pitchFamily="34" charset="0"/>
                <a:cs typeface="Arial" pitchFamily="34" charset="0"/>
              </a:rPr>
            </a:br>
            <a:r>
              <a:rPr lang="en-US" b="1">
                <a:latin typeface="Arial" pitchFamily="34" charset="0"/>
                <a:cs typeface="Arial" pitchFamily="34" charset="0"/>
              </a:rPr>
              <a:t>def </a:t>
            </a:r>
            <a:r>
              <a:rPr lang="en-US">
                <a:latin typeface="Arial" pitchFamily="34" charset="0"/>
                <a:cs typeface="Arial" pitchFamily="34" charset="0"/>
              </a:rPr>
              <a:t>norm_func():</a:t>
            </a:r>
            <a:br>
              <a:rPr lang="en-US">
                <a:latin typeface="Arial" pitchFamily="34" charset="0"/>
                <a:cs typeface="Arial" pitchFamily="34" charset="0"/>
              </a:rPr>
            </a:br>
            <a:r>
              <a:rPr lang="en-US">
                <a:latin typeface="Arial" pitchFamily="34" charset="0"/>
                <a:cs typeface="Arial" pitchFamily="34" charset="0"/>
              </a:rPr>
              <a:t>    print(</a:t>
            </a:r>
            <a:r>
              <a:rPr lang="en-US" b="1">
                <a:latin typeface="Arial" pitchFamily="34" charset="0"/>
                <a:cs typeface="Arial" pitchFamily="34" charset="0"/>
              </a:rPr>
              <a:t>"feature-1"</a:t>
            </a:r>
            <a:r>
              <a:rPr lang="en-US">
                <a:latin typeface="Arial" pitchFamily="34" charset="0"/>
                <a:cs typeface="Arial" pitchFamily="34" charset="0"/>
              </a:rPr>
              <a:t>)</a:t>
            </a:r>
            <a:br>
              <a:rPr lang="en-US">
                <a:latin typeface="Arial" pitchFamily="34" charset="0"/>
                <a:cs typeface="Arial" pitchFamily="34" charset="0"/>
              </a:rPr>
            </a:br>
            <a:br>
              <a:rPr lang="en-US">
                <a:latin typeface="Arial" pitchFamily="34" charset="0"/>
                <a:cs typeface="Arial" pitchFamily="34" charset="0"/>
              </a:rPr>
            </a:br>
            <a:r>
              <a:rPr lang="en-US">
                <a:latin typeface="Arial" pitchFamily="34" charset="0"/>
                <a:cs typeface="Arial" pitchFamily="34" charset="0"/>
              </a:rPr>
              <a:t>norm_func = dec_func(norm_func)</a:t>
            </a:r>
            <a:br>
              <a:rPr lang="en-US">
                <a:latin typeface="Arial" pitchFamily="34" charset="0"/>
                <a:cs typeface="Arial" pitchFamily="34" charset="0"/>
              </a:rPr>
            </a:br>
            <a:br>
              <a:rPr lang="en-US">
                <a:latin typeface="Arial" pitchFamily="34" charset="0"/>
                <a:cs typeface="Arial" pitchFamily="34" charset="0"/>
              </a:rPr>
            </a:br>
            <a:r>
              <a:rPr lang="en-US">
                <a:latin typeface="Arial" pitchFamily="34" charset="0"/>
                <a:cs typeface="Arial" pitchFamily="34" charset="0"/>
              </a:rPr>
              <a:t>norm_func()</a:t>
            </a:r>
            <a:br>
              <a:rPr lang="en-US">
                <a:latin typeface="Arial" pitchFamily="34" charset="0"/>
                <a:cs typeface="Arial" pitchFamily="34" charset="0"/>
              </a:rPr>
            </a:br>
            <a:endParaRPr lang="en-US">
              <a:latin typeface="Arial" pitchFamily="34" charset="0"/>
              <a:cs typeface="Arial"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5" name="TextBox 4"/>
          <p:cNvSpPr txBox="1"/>
          <p:nvPr/>
        </p:nvSpPr>
        <p:spPr>
          <a:xfrm>
            <a:off x="381000" y="1143000"/>
            <a:ext cx="67056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Python MySQL DataBase Connectivity:</a:t>
            </a:r>
          </a:p>
        </p:txBody>
      </p:sp>
      <p:sp>
        <p:nvSpPr>
          <p:cNvPr id="6" name="TextBox 5"/>
          <p:cNvSpPr txBox="1"/>
          <p:nvPr/>
        </p:nvSpPr>
        <p:spPr>
          <a:xfrm>
            <a:off x="304800" y="1905000"/>
            <a:ext cx="8534400" cy="4247317"/>
          </a:xfrm>
          <a:prstGeom prst="rect">
            <a:avLst/>
          </a:prstGeom>
          <a:noFill/>
        </p:spPr>
        <p:txBody>
          <a:bodyPr wrap="square" rtlCol="0">
            <a:spAutoFit/>
          </a:bodyPr>
          <a:lstStyle/>
          <a:p>
            <a:r>
              <a:rPr lang="en-US">
                <a:latin typeface="Arial" pitchFamily="34" charset="0"/>
                <a:cs typeface="Arial" pitchFamily="34" charset="0"/>
              </a:rPr>
              <a:t>	Python supports wide vareity of Databases such as MySQL, SQLite,Mongo DB etc</a:t>
            </a:r>
          </a:p>
          <a:p>
            <a:endParaRPr lang="en-US">
              <a:latin typeface="Arial" pitchFamily="34" charset="0"/>
              <a:cs typeface="Arial" pitchFamily="34" charset="0"/>
            </a:endParaRPr>
          </a:p>
          <a:p>
            <a:r>
              <a:rPr lang="en-US">
                <a:latin typeface="Arial" pitchFamily="34" charset="0"/>
                <a:cs typeface="Arial" pitchFamily="34" charset="0"/>
              </a:rPr>
              <a:t>	In real world situations we need to connect to Database frequently to access Data from the database and feed that data to run our Python Application</a:t>
            </a:r>
          </a:p>
          <a:p>
            <a:endParaRPr lang="en-US">
              <a:latin typeface="Arial" pitchFamily="34" charset="0"/>
              <a:cs typeface="Arial" pitchFamily="34" charset="0"/>
            </a:endParaRPr>
          </a:p>
          <a:p>
            <a:r>
              <a:rPr lang="en-US">
                <a:latin typeface="Arial" pitchFamily="34" charset="0"/>
                <a:cs typeface="Arial" pitchFamily="34" charset="0"/>
              </a:rPr>
              <a:t>	Inorder to connect to Database we need following requirements:</a:t>
            </a:r>
          </a:p>
          <a:p>
            <a:endParaRPr lang="en-US">
              <a:latin typeface="Arial" pitchFamily="34" charset="0"/>
              <a:cs typeface="Arial" pitchFamily="34" charset="0"/>
            </a:endParaRPr>
          </a:p>
          <a:p>
            <a:pPr marL="342900" indent="-342900">
              <a:buAutoNum type="arabicPeriod"/>
            </a:pPr>
            <a:r>
              <a:rPr lang="en-US" b="1">
                <a:solidFill>
                  <a:srgbClr val="92D050"/>
                </a:solidFill>
                <a:latin typeface="Arial" pitchFamily="34" charset="0"/>
                <a:cs typeface="Arial" pitchFamily="34" charset="0"/>
              </a:rPr>
              <a:t>Database Server up and running </a:t>
            </a:r>
          </a:p>
          <a:p>
            <a:pPr marL="342900" indent="-342900"/>
            <a:r>
              <a:rPr lang="en-US">
                <a:latin typeface="Arial" pitchFamily="34" charset="0"/>
                <a:cs typeface="Arial" pitchFamily="34" charset="0"/>
              </a:rPr>
              <a:t>	(Install XAMPP software </a:t>
            </a:r>
            <a:r>
              <a:rPr lang="en-US">
                <a:hlinkClick r:id="rId3"/>
              </a:rPr>
              <a:t>https://www.apachefriends.org/download.html</a:t>
            </a:r>
            <a:r>
              <a:rPr lang="en-US">
                <a:latin typeface="Arial" pitchFamily="34" charset="0"/>
                <a:cs typeface="Arial" pitchFamily="34" charset="0"/>
              </a:rPr>
              <a:t>)</a:t>
            </a:r>
          </a:p>
          <a:p>
            <a:pPr marL="342900" indent="-342900"/>
            <a:endParaRPr lang="en-US">
              <a:latin typeface="Arial" pitchFamily="34" charset="0"/>
              <a:cs typeface="Arial" pitchFamily="34" charset="0"/>
            </a:endParaRPr>
          </a:p>
          <a:p>
            <a:pPr marL="342900" indent="-342900">
              <a:buAutoNum type="arabicPeriod" startAt="2"/>
            </a:pPr>
            <a:r>
              <a:rPr lang="en-US" b="1">
                <a:solidFill>
                  <a:srgbClr val="92D050"/>
                </a:solidFill>
                <a:latin typeface="Arial" pitchFamily="34" charset="0"/>
                <a:cs typeface="Arial" pitchFamily="34" charset="0"/>
              </a:rPr>
              <a:t>Install appropriate Python connector to connect to DB</a:t>
            </a:r>
          </a:p>
          <a:p>
            <a:pPr marL="342900" indent="-342900"/>
            <a:r>
              <a:rPr lang="en-US">
                <a:latin typeface="Arial" pitchFamily="34" charset="0"/>
                <a:cs typeface="Arial" pitchFamily="34" charset="0"/>
              </a:rPr>
              <a:t>	(command prompt &gt; pip install mysql-connector)</a:t>
            </a:r>
          </a:p>
          <a:p>
            <a:pPr marL="342900" indent="-342900">
              <a:buAutoNum type="arabicPeriod"/>
            </a:pPr>
            <a:endParaRPr lang="en-US">
              <a:latin typeface="Arial" pitchFamily="34" charset="0"/>
              <a:cs typeface="Arial" pitchFamily="34" charset="0"/>
            </a:endParaRPr>
          </a:p>
          <a:p>
            <a:pPr marL="342900" indent="-342900">
              <a:buAutoNum type="arabicPeriod"/>
            </a:pPr>
            <a:endParaRPr lang="en-US">
              <a:latin typeface="Arial" pitchFamily="34" charset="0"/>
              <a:cs typeface="Arial"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381000" y="1143000"/>
            <a:ext cx="46482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Routine Steps for all DB Operations:</a:t>
            </a:r>
          </a:p>
        </p:txBody>
      </p:sp>
      <p:sp>
        <p:nvSpPr>
          <p:cNvPr id="6" name="TextBox 5"/>
          <p:cNvSpPr txBox="1"/>
          <p:nvPr/>
        </p:nvSpPr>
        <p:spPr>
          <a:xfrm>
            <a:off x="381000" y="1524000"/>
            <a:ext cx="8382000" cy="4801314"/>
          </a:xfrm>
          <a:prstGeom prst="rect">
            <a:avLst/>
          </a:prstGeom>
          <a:noFill/>
        </p:spPr>
        <p:txBody>
          <a:bodyPr wrap="square" rtlCol="0">
            <a:spAutoFit/>
          </a:bodyPr>
          <a:lstStyle/>
          <a:p>
            <a:r>
              <a:rPr lang="en-US">
                <a:latin typeface="Arial" pitchFamily="34" charset="0"/>
                <a:cs typeface="Arial" pitchFamily="34" charset="0"/>
              </a:rPr>
              <a:t>	Inorder to connect to DB and perform DB Operations(CRUD) we need to follow some routine steps given below :</a:t>
            </a:r>
          </a:p>
          <a:p>
            <a:endParaRPr lang="en-US">
              <a:latin typeface="Arial" pitchFamily="34" charset="0"/>
              <a:cs typeface="Arial" pitchFamily="34" charset="0"/>
            </a:endParaRPr>
          </a:p>
          <a:p>
            <a:pPr marL="342900" indent="-342900">
              <a:buFont typeface="+mj-lt"/>
              <a:buAutoNum type="arabicPeriod"/>
            </a:pPr>
            <a:r>
              <a:rPr lang="en-US" b="1">
                <a:solidFill>
                  <a:srgbClr val="92D050"/>
                </a:solidFill>
                <a:latin typeface="Arial" pitchFamily="34" charset="0"/>
                <a:cs typeface="Arial" pitchFamily="34" charset="0"/>
              </a:rPr>
              <a:t>Import mysql.connector module</a:t>
            </a:r>
          </a:p>
          <a:p>
            <a:pPr marL="800100" lvl="1" indent="-342900"/>
            <a:r>
              <a:rPr lang="en-US">
                <a:latin typeface="Arial" pitchFamily="34" charset="0"/>
                <a:cs typeface="Arial" pitchFamily="34" charset="0"/>
              </a:rPr>
              <a:t>Import mysql.connector</a:t>
            </a:r>
          </a:p>
          <a:p>
            <a:pPr marL="342900" indent="-342900">
              <a:buFont typeface="+mj-lt"/>
              <a:buAutoNum type="arabicPeriod"/>
            </a:pPr>
            <a:endParaRPr lang="en-US" b="1">
              <a:latin typeface="Arial" pitchFamily="34" charset="0"/>
              <a:cs typeface="Arial" pitchFamily="34" charset="0"/>
            </a:endParaRPr>
          </a:p>
          <a:p>
            <a:pPr marL="342900" indent="-342900">
              <a:buFont typeface="+mj-lt"/>
              <a:buAutoNum type="arabicPeriod"/>
            </a:pPr>
            <a:r>
              <a:rPr lang="en-US" b="1">
                <a:solidFill>
                  <a:srgbClr val="92D050"/>
                </a:solidFill>
                <a:latin typeface="Arial" pitchFamily="34" charset="0"/>
                <a:cs typeface="Arial" pitchFamily="34" charset="0"/>
              </a:rPr>
              <a:t>Create the connection object</a:t>
            </a:r>
            <a:r>
              <a:rPr lang="en-US">
                <a:solidFill>
                  <a:srgbClr val="92D050"/>
                </a:solidFill>
                <a:latin typeface="Arial" pitchFamily="34" charset="0"/>
                <a:cs typeface="Arial" pitchFamily="34" charset="0"/>
              </a:rPr>
              <a:t>   </a:t>
            </a:r>
            <a:r>
              <a:rPr lang="en-US">
                <a:latin typeface="Arial" pitchFamily="34" charset="0"/>
                <a:cs typeface="Arial" pitchFamily="34" charset="0"/>
              </a:rPr>
              <a:t>ConnectionObject= mysql.connector.connect(host = &lt;hostname&gt; , user = &lt;username&gt; , password = &lt;password&gt; )  </a:t>
            </a:r>
          </a:p>
          <a:p>
            <a:pPr marL="342900" indent="-342900">
              <a:buFont typeface="+mj-lt"/>
              <a:buAutoNum type="arabicPeriod"/>
            </a:pPr>
            <a:endParaRPr lang="en-US" b="1">
              <a:latin typeface="Arial" pitchFamily="34" charset="0"/>
              <a:cs typeface="Arial" pitchFamily="34" charset="0"/>
            </a:endParaRPr>
          </a:p>
          <a:p>
            <a:pPr marL="342900" indent="-342900">
              <a:buFont typeface="+mj-lt"/>
              <a:buAutoNum type="arabicPeriod"/>
            </a:pPr>
            <a:r>
              <a:rPr lang="en-US" b="1">
                <a:solidFill>
                  <a:srgbClr val="92D050"/>
                </a:solidFill>
                <a:latin typeface="Arial" pitchFamily="34" charset="0"/>
                <a:cs typeface="Arial" pitchFamily="34" charset="0"/>
              </a:rPr>
              <a:t>Create the cursor object</a:t>
            </a:r>
          </a:p>
          <a:p>
            <a:pPr marL="342900" indent="-342900"/>
            <a:r>
              <a:rPr lang="en-US" b="1">
                <a:latin typeface="Arial" pitchFamily="34" charset="0"/>
                <a:cs typeface="Arial" pitchFamily="34" charset="0"/>
              </a:rPr>
              <a:t>	</a:t>
            </a:r>
            <a:r>
              <a:rPr lang="en-US">
                <a:latin typeface="Arial" pitchFamily="34" charset="0"/>
                <a:cs typeface="Arial" pitchFamily="34" charset="0"/>
              </a:rPr>
              <a:t>CursorObject = ConnectionObject.cursor()</a:t>
            </a:r>
          </a:p>
          <a:p>
            <a:pPr marL="342900" indent="-342900">
              <a:buFont typeface="+mj-lt"/>
              <a:buAutoNum type="arabicPeriod"/>
            </a:pPr>
            <a:endParaRPr lang="en-US" b="1">
              <a:solidFill>
                <a:srgbClr val="92D050"/>
              </a:solidFill>
              <a:latin typeface="Arial" pitchFamily="34" charset="0"/>
              <a:cs typeface="Arial" pitchFamily="34" charset="0"/>
            </a:endParaRPr>
          </a:p>
          <a:p>
            <a:pPr marL="342900" indent="-342900">
              <a:buAutoNum type="arabicPeriod" startAt="4"/>
            </a:pPr>
            <a:r>
              <a:rPr lang="en-US" b="1">
                <a:solidFill>
                  <a:srgbClr val="92D050"/>
                </a:solidFill>
                <a:latin typeface="Arial" pitchFamily="34" charset="0"/>
                <a:cs typeface="Arial" pitchFamily="34" charset="0"/>
              </a:rPr>
              <a:t>Execute the query operations</a:t>
            </a:r>
          </a:p>
          <a:p>
            <a:pPr marL="342900" indent="-342900"/>
            <a:r>
              <a:rPr lang="en-US" b="1">
                <a:latin typeface="Arial" pitchFamily="34" charset="0"/>
                <a:cs typeface="Arial" pitchFamily="34" charset="0"/>
              </a:rPr>
              <a:t>	</a:t>
            </a:r>
            <a:r>
              <a:rPr lang="en-US">
                <a:latin typeface="Arial" pitchFamily="34" charset="0"/>
                <a:cs typeface="Arial" pitchFamily="34" charset="0"/>
              </a:rPr>
              <a:t>CursorObject.execute(‘query operations’)</a:t>
            </a:r>
          </a:p>
          <a:p>
            <a:pPr marL="342900" indent="-342900"/>
            <a:r>
              <a:rPr lang="en-US">
                <a:latin typeface="Arial" pitchFamily="34" charset="0"/>
                <a:cs typeface="Arial" pitchFamily="34" charset="0"/>
              </a:rPr>
              <a:t>	result = CursorObject.fetchall()</a:t>
            </a:r>
          </a:p>
          <a:p>
            <a:endParaRPr lang="en-US">
              <a:latin typeface="Arial" pitchFamily="34" charset="0"/>
              <a:cs typeface="Arial" pitchFamily="34" charset="0"/>
            </a:endParaRPr>
          </a:p>
        </p:txBody>
      </p:sp>
      <p:sp>
        <p:nvSpPr>
          <p:cNvPr id="7" name="TextBox 6"/>
          <p:cNvSpPr txBox="1"/>
          <p:nvPr/>
        </p:nvSpPr>
        <p:spPr>
          <a:xfrm>
            <a:off x="533400" y="6019800"/>
            <a:ext cx="5464253" cy="1200329"/>
          </a:xfrm>
          <a:prstGeom prst="rect">
            <a:avLst/>
          </a:prstGeom>
          <a:noFill/>
        </p:spPr>
        <p:txBody>
          <a:bodyPr wrap="square" rtlCol="0">
            <a:spAutoFit/>
          </a:bodyPr>
          <a:lstStyle/>
          <a:p>
            <a:r>
              <a:rPr lang="en-US"/>
              <a:t>To Display existing Databases :  “show databases”</a:t>
            </a:r>
          </a:p>
          <a:p>
            <a:endParaRPr lang="en-US"/>
          </a:p>
          <a:p>
            <a:endParaRPr lang="en-US"/>
          </a:p>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304800" y="457200"/>
            <a:ext cx="46482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Creating New DataBase :</a:t>
            </a:r>
          </a:p>
        </p:txBody>
      </p:sp>
      <p:sp>
        <p:nvSpPr>
          <p:cNvPr id="5" name="TextBox 4"/>
          <p:cNvSpPr txBox="1"/>
          <p:nvPr/>
        </p:nvSpPr>
        <p:spPr>
          <a:xfrm>
            <a:off x="457200" y="914400"/>
            <a:ext cx="7789376" cy="5632311"/>
          </a:xfrm>
          <a:prstGeom prst="rect">
            <a:avLst/>
          </a:prstGeom>
          <a:noFill/>
        </p:spPr>
        <p:txBody>
          <a:bodyPr wrap="none" rtlCol="0">
            <a:spAutoFit/>
          </a:bodyPr>
          <a:lstStyle/>
          <a:p>
            <a:r>
              <a:rPr lang="en-US" b="1">
                <a:solidFill>
                  <a:srgbClr val="92D050"/>
                </a:solidFill>
                <a:latin typeface="Arial" pitchFamily="34" charset="0"/>
                <a:cs typeface="Arial" pitchFamily="34" charset="0"/>
              </a:rPr>
              <a:t>Ex:</a:t>
            </a:r>
          </a:p>
          <a:p>
            <a:r>
              <a:rPr lang="en-US">
                <a:latin typeface="Arial" pitchFamily="34" charset="0"/>
                <a:cs typeface="Arial" pitchFamily="34" charset="0"/>
              </a:rPr>
              <a:t>import mysql.connector  </a:t>
            </a:r>
            <a:r>
              <a:rPr lang="en-US" b="1">
                <a:solidFill>
                  <a:srgbClr val="92D050"/>
                </a:solidFill>
                <a:latin typeface="Arial" pitchFamily="34" charset="0"/>
                <a:cs typeface="Arial" pitchFamily="34" charset="0"/>
              </a:rPr>
              <a:t># importing mysql.connector module</a:t>
            </a:r>
          </a:p>
          <a:p>
            <a:endParaRPr lang="en-US">
              <a:latin typeface="Arial" pitchFamily="34" charset="0"/>
              <a:cs typeface="Arial" pitchFamily="34" charset="0"/>
            </a:endParaRPr>
          </a:p>
          <a:p>
            <a:r>
              <a:rPr lang="en-US" b="1">
                <a:solidFill>
                  <a:srgbClr val="92D050"/>
                </a:solidFill>
                <a:latin typeface="Arial" pitchFamily="34" charset="0"/>
                <a:cs typeface="Arial" pitchFamily="34" charset="0"/>
              </a:rPr>
              <a:t># creating connection object</a:t>
            </a:r>
          </a:p>
          <a:p>
            <a:r>
              <a:rPr lang="en-US">
                <a:latin typeface="Arial" pitchFamily="34" charset="0"/>
                <a:cs typeface="Arial" pitchFamily="34" charset="0"/>
              </a:rPr>
              <a:t>dbcon = mysql.connector.connect(host=‘localhost’,user=‘root’,password=‘’)</a:t>
            </a:r>
          </a:p>
          <a:p>
            <a:endParaRPr lang="en-US">
              <a:latin typeface="Arial" pitchFamily="34" charset="0"/>
              <a:cs typeface="Arial" pitchFamily="34" charset="0"/>
            </a:endParaRPr>
          </a:p>
          <a:p>
            <a:r>
              <a:rPr lang="en-US" b="1">
                <a:solidFill>
                  <a:srgbClr val="92D050"/>
                </a:solidFill>
                <a:latin typeface="Arial" pitchFamily="34" charset="0"/>
                <a:cs typeface="Arial" pitchFamily="34" charset="0"/>
              </a:rPr>
              <a:t># creating cursor object</a:t>
            </a:r>
          </a:p>
          <a:p>
            <a:r>
              <a:rPr lang="en-US">
                <a:latin typeface="Arial" pitchFamily="34" charset="0"/>
                <a:cs typeface="Arial" pitchFamily="34" charset="0"/>
              </a:rPr>
              <a:t>cur = dbcon.cursor( )</a:t>
            </a:r>
          </a:p>
          <a:p>
            <a:r>
              <a:rPr lang="en-US">
                <a:latin typeface="Arial" pitchFamily="34" charset="0"/>
                <a:cs typeface="Arial" pitchFamily="34" charset="0"/>
              </a:rPr>
              <a:t>try :</a:t>
            </a:r>
          </a:p>
          <a:p>
            <a:r>
              <a:rPr lang="en-US">
                <a:solidFill>
                  <a:srgbClr val="92D050"/>
                </a:solidFill>
                <a:latin typeface="Arial" pitchFamily="34" charset="0"/>
                <a:cs typeface="Arial" pitchFamily="34" charset="0"/>
              </a:rPr>
              <a:t>	</a:t>
            </a:r>
            <a:r>
              <a:rPr lang="en-US" b="1">
                <a:solidFill>
                  <a:srgbClr val="92D050"/>
                </a:solidFill>
                <a:latin typeface="Arial" pitchFamily="34" charset="0"/>
                <a:cs typeface="Arial" pitchFamily="34" charset="0"/>
              </a:rPr>
              <a:t># execute the query</a:t>
            </a:r>
          </a:p>
          <a:p>
            <a:r>
              <a:rPr lang="en-US">
                <a:latin typeface="Arial" pitchFamily="34" charset="0"/>
                <a:cs typeface="Arial" pitchFamily="34" charset="0"/>
              </a:rPr>
              <a:t>	cur.execute(‘create database practise’)</a:t>
            </a:r>
          </a:p>
          <a:p>
            <a:r>
              <a:rPr lang="en-US">
                <a:solidFill>
                  <a:srgbClr val="92D050"/>
                </a:solidFill>
                <a:latin typeface="Arial" pitchFamily="34" charset="0"/>
                <a:cs typeface="Arial" pitchFamily="34" charset="0"/>
              </a:rPr>
              <a:t>	</a:t>
            </a:r>
            <a:r>
              <a:rPr lang="en-US" b="1">
                <a:solidFill>
                  <a:srgbClr val="92D050"/>
                </a:solidFill>
                <a:latin typeface="Arial" pitchFamily="34" charset="0"/>
                <a:cs typeface="Arial" pitchFamily="34" charset="0"/>
              </a:rPr>
              <a:t># check whether new database was created or not</a:t>
            </a:r>
          </a:p>
          <a:p>
            <a:r>
              <a:rPr lang="en-US">
                <a:latin typeface="Arial" pitchFamily="34" charset="0"/>
                <a:cs typeface="Arial" pitchFamily="34" charset="0"/>
              </a:rPr>
              <a:t>	cur.execute(‘show databases’)</a:t>
            </a:r>
          </a:p>
          <a:p>
            <a:r>
              <a:rPr lang="en-US">
                <a:latin typeface="Arial" pitchFamily="34" charset="0"/>
                <a:cs typeface="Arial" pitchFamily="34" charset="0"/>
              </a:rPr>
              <a:t>	result = cur.fetchall( )</a:t>
            </a:r>
          </a:p>
          <a:p>
            <a:r>
              <a:rPr lang="en-US">
                <a:latin typeface="Arial" pitchFamily="34" charset="0"/>
                <a:cs typeface="Arial" pitchFamily="34" charset="0"/>
              </a:rPr>
              <a:t>	print(result)</a:t>
            </a:r>
          </a:p>
          <a:p>
            <a:r>
              <a:rPr lang="en-US">
                <a:latin typeface="Arial" pitchFamily="34" charset="0"/>
                <a:cs typeface="Arial" pitchFamily="34" charset="0"/>
              </a:rPr>
              <a:t>except:</a:t>
            </a:r>
          </a:p>
          <a:p>
            <a:r>
              <a:rPr lang="en-US">
                <a:latin typeface="Arial" pitchFamily="34" charset="0"/>
                <a:cs typeface="Arial" pitchFamily="34" charset="0"/>
              </a:rPr>
              <a:t>	</a:t>
            </a:r>
            <a:r>
              <a:rPr lang="en-US" b="1">
                <a:solidFill>
                  <a:srgbClr val="92D050"/>
                </a:solidFill>
                <a:latin typeface="Arial" pitchFamily="34" charset="0"/>
                <a:cs typeface="Arial" pitchFamily="34" charset="0"/>
              </a:rPr>
              <a:t># rollback changes if any error</a:t>
            </a:r>
          </a:p>
          <a:p>
            <a:r>
              <a:rPr lang="en-US">
                <a:latin typeface="Arial" pitchFamily="34" charset="0"/>
                <a:cs typeface="Arial" pitchFamily="34" charset="0"/>
              </a:rPr>
              <a:t>	dbcon.rollback( )</a:t>
            </a:r>
          </a:p>
          <a:p>
            <a:r>
              <a:rPr lang="en-US" b="1">
                <a:solidFill>
                  <a:srgbClr val="92D050"/>
                </a:solidFill>
                <a:latin typeface="Arial" pitchFamily="34" charset="0"/>
                <a:cs typeface="Arial" pitchFamily="34" charset="0"/>
              </a:rPr>
              <a:t># close DB connection</a:t>
            </a:r>
          </a:p>
          <a:p>
            <a:r>
              <a:rPr lang="en-US">
                <a:latin typeface="Arial" pitchFamily="34" charset="0"/>
                <a:cs typeface="Arial" pitchFamily="34" charset="0"/>
              </a:rPr>
              <a:t>dbcon.close( )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pic>
        <p:nvPicPr>
          <p:cNvPr id="3" name="Picture 2" descr="74396755-stock-vector-indian-womans-hand-greeting-posture-of-namaste-vector-illustration.jpg"/>
          <p:cNvPicPr>
            <a:picLocks noChangeAspect="1"/>
          </p:cNvPicPr>
          <p:nvPr/>
        </p:nvPicPr>
        <p:blipFill>
          <a:blip r:embed="rId3" cstate="print"/>
          <a:stretch>
            <a:fillRect/>
          </a:stretch>
        </p:blipFill>
        <p:spPr>
          <a:xfrm>
            <a:off x="2743200" y="1600200"/>
            <a:ext cx="3657600" cy="3124200"/>
          </a:xfrm>
          <a:prstGeom prst="rect">
            <a:avLst/>
          </a:prstGeom>
        </p:spPr>
      </p:pic>
      <p:sp>
        <p:nvSpPr>
          <p:cNvPr id="4" name="TextBox 3"/>
          <p:cNvSpPr txBox="1"/>
          <p:nvPr/>
        </p:nvSpPr>
        <p:spPr>
          <a:xfrm>
            <a:off x="1981200" y="48768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p>
        </p:txBody>
      </p:sp>
      <p:sp>
        <p:nvSpPr>
          <p:cNvPr id="5" name="Rectangle 4"/>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152400" y="838200"/>
            <a:ext cx="46482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Creating New Table in DataBase :</a:t>
            </a:r>
          </a:p>
        </p:txBody>
      </p:sp>
      <p:sp>
        <p:nvSpPr>
          <p:cNvPr id="5" name="TextBox 4"/>
          <p:cNvSpPr txBox="1"/>
          <p:nvPr/>
        </p:nvSpPr>
        <p:spPr>
          <a:xfrm>
            <a:off x="304800" y="1143000"/>
            <a:ext cx="7776552" cy="5632311"/>
          </a:xfrm>
          <a:prstGeom prst="rect">
            <a:avLst/>
          </a:prstGeom>
          <a:noFill/>
        </p:spPr>
        <p:txBody>
          <a:bodyPr wrap="none" rtlCol="0">
            <a:spAutoFit/>
          </a:bodyPr>
          <a:lstStyle/>
          <a:p>
            <a:r>
              <a:rPr lang="en-US" b="1">
                <a:solidFill>
                  <a:srgbClr val="92D050"/>
                </a:solidFill>
                <a:latin typeface="Arial" pitchFamily="34" charset="0"/>
                <a:cs typeface="Arial" pitchFamily="34" charset="0"/>
              </a:rPr>
              <a:t>Ex:</a:t>
            </a:r>
          </a:p>
          <a:p>
            <a:r>
              <a:rPr lang="en-US">
                <a:latin typeface="Arial" pitchFamily="34" charset="0"/>
                <a:cs typeface="Arial" pitchFamily="34" charset="0"/>
              </a:rPr>
              <a:t>import mysql.connector  </a:t>
            </a:r>
            <a:r>
              <a:rPr lang="en-US" b="1">
                <a:solidFill>
                  <a:srgbClr val="92D050"/>
                </a:solidFill>
                <a:latin typeface="Arial" pitchFamily="34" charset="0"/>
                <a:cs typeface="Arial" pitchFamily="34" charset="0"/>
              </a:rPr>
              <a:t># importing mysql.connector module</a:t>
            </a:r>
          </a:p>
          <a:p>
            <a:endParaRPr lang="en-US">
              <a:latin typeface="Arial" pitchFamily="34" charset="0"/>
              <a:cs typeface="Arial" pitchFamily="34" charset="0"/>
            </a:endParaRPr>
          </a:p>
          <a:p>
            <a:r>
              <a:rPr lang="en-US" b="1">
                <a:solidFill>
                  <a:srgbClr val="92D050"/>
                </a:solidFill>
                <a:latin typeface="Arial" pitchFamily="34" charset="0"/>
                <a:cs typeface="Arial" pitchFamily="34" charset="0"/>
              </a:rPr>
              <a:t># creating connection object</a:t>
            </a:r>
          </a:p>
          <a:p>
            <a:r>
              <a:rPr lang="en-US">
                <a:latin typeface="Arial" pitchFamily="34" charset="0"/>
                <a:cs typeface="Arial" pitchFamily="34" charset="0"/>
              </a:rPr>
              <a:t>dbcon = mysql.connector.connect(host=‘localhost’,user=‘root’,password=‘’,</a:t>
            </a:r>
          </a:p>
          <a:p>
            <a:r>
              <a:rPr lang="en-US">
                <a:latin typeface="Arial" pitchFamily="34" charset="0"/>
                <a:cs typeface="Arial" pitchFamily="34" charset="0"/>
              </a:rPr>
              <a:t>			            database=‘google’)</a:t>
            </a:r>
          </a:p>
          <a:p>
            <a:endParaRPr lang="en-US">
              <a:latin typeface="Arial" pitchFamily="34" charset="0"/>
              <a:cs typeface="Arial" pitchFamily="34" charset="0"/>
            </a:endParaRPr>
          </a:p>
          <a:p>
            <a:r>
              <a:rPr lang="en-US" b="1">
                <a:solidFill>
                  <a:srgbClr val="92D050"/>
                </a:solidFill>
                <a:latin typeface="Arial" pitchFamily="34" charset="0"/>
                <a:cs typeface="Arial" pitchFamily="34" charset="0"/>
              </a:rPr>
              <a:t># creating cursor object</a:t>
            </a:r>
          </a:p>
          <a:p>
            <a:r>
              <a:rPr lang="en-US">
                <a:latin typeface="Arial" pitchFamily="34" charset="0"/>
                <a:cs typeface="Arial" pitchFamily="34" charset="0"/>
              </a:rPr>
              <a:t>cur = dbcon.cursor( )</a:t>
            </a:r>
          </a:p>
          <a:p>
            <a:r>
              <a:rPr lang="en-US">
                <a:latin typeface="Arial" pitchFamily="34" charset="0"/>
                <a:cs typeface="Arial" pitchFamily="34" charset="0"/>
              </a:rPr>
              <a:t>try :</a:t>
            </a:r>
          </a:p>
          <a:p>
            <a:r>
              <a:rPr lang="en-US">
                <a:solidFill>
                  <a:srgbClr val="92D050"/>
                </a:solidFill>
                <a:latin typeface="Arial" pitchFamily="34" charset="0"/>
                <a:cs typeface="Arial" pitchFamily="34" charset="0"/>
              </a:rPr>
              <a:t>	</a:t>
            </a:r>
            <a:r>
              <a:rPr lang="en-US" b="1">
                <a:solidFill>
                  <a:srgbClr val="92D050"/>
                </a:solidFill>
                <a:latin typeface="Arial" pitchFamily="34" charset="0"/>
                <a:cs typeface="Arial" pitchFamily="34" charset="0"/>
              </a:rPr>
              <a:t># execute the query</a:t>
            </a:r>
          </a:p>
          <a:p>
            <a:r>
              <a:rPr lang="en-US">
                <a:latin typeface="Arial" pitchFamily="34" charset="0"/>
                <a:cs typeface="Arial" pitchFamily="34" charset="0"/>
              </a:rPr>
              <a:t>	cur.execute(‘create table employees(emp_id int primary key, </a:t>
            </a:r>
          </a:p>
          <a:p>
            <a:r>
              <a:rPr lang="en-US">
                <a:latin typeface="Arial" pitchFamily="34" charset="0"/>
                <a:cs typeface="Arial" pitchFamily="34" charset="0"/>
              </a:rPr>
              <a:t>		      emp_name varchar(50), emp_salary float(10), </a:t>
            </a:r>
          </a:p>
          <a:p>
            <a:r>
              <a:rPr lang="en-US">
                <a:latin typeface="Arial" pitchFamily="34" charset="0"/>
                <a:cs typeface="Arial" pitchFamily="34" charset="0"/>
              </a:rPr>
              <a:t>	                    emp_domain varchar(50))’)</a:t>
            </a:r>
          </a:p>
          <a:p>
            <a:r>
              <a:rPr lang="en-US">
                <a:latin typeface="Arial" pitchFamily="34" charset="0"/>
                <a:cs typeface="Arial" pitchFamily="34" charset="0"/>
              </a:rPr>
              <a:t>Except Exception as e:</a:t>
            </a:r>
          </a:p>
          <a:p>
            <a:r>
              <a:rPr lang="en-US">
                <a:latin typeface="Arial" pitchFamily="34" charset="0"/>
                <a:cs typeface="Arial" pitchFamily="34" charset="0"/>
              </a:rPr>
              <a:t>	</a:t>
            </a:r>
            <a:r>
              <a:rPr lang="en-US" b="1">
                <a:solidFill>
                  <a:srgbClr val="92D050"/>
                </a:solidFill>
                <a:latin typeface="Arial" pitchFamily="34" charset="0"/>
                <a:cs typeface="Arial" pitchFamily="34" charset="0"/>
              </a:rPr>
              <a:t># rollback changes if any error</a:t>
            </a:r>
          </a:p>
          <a:p>
            <a:r>
              <a:rPr lang="en-US" b="1">
                <a:solidFill>
                  <a:srgbClr val="92D050"/>
                </a:solidFill>
                <a:latin typeface="Arial" pitchFamily="34" charset="0"/>
                <a:cs typeface="Arial" pitchFamily="34" charset="0"/>
              </a:rPr>
              <a:t>	</a:t>
            </a:r>
            <a:r>
              <a:rPr lang="en-US">
                <a:latin typeface="Arial" pitchFamily="34" charset="0"/>
                <a:cs typeface="Arial" pitchFamily="34" charset="0"/>
              </a:rPr>
              <a:t>print(e)</a:t>
            </a:r>
          </a:p>
          <a:p>
            <a:r>
              <a:rPr lang="en-US">
                <a:latin typeface="Arial" pitchFamily="34" charset="0"/>
                <a:cs typeface="Arial" pitchFamily="34" charset="0"/>
              </a:rPr>
              <a:t>	dbcon.rollback( )</a:t>
            </a:r>
          </a:p>
          <a:p>
            <a:r>
              <a:rPr lang="en-US" b="1">
                <a:solidFill>
                  <a:srgbClr val="92D050"/>
                </a:solidFill>
                <a:latin typeface="Arial" pitchFamily="34" charset="0"/>
                <a:cs typeface="Arial" pitchFamily="34" charset="0"/>
              </a:rPr>
              <a:t># close DB connection</a:t>
            </a:r>
          </a:p>
          <a:p>
            <a:r>
              <a:rPr lang="en-US">
                <a:latin typeface="Arial" pitchFamily="34" charset="0"/>
                <a:cs typeface="Arial" pitchFamily="34" charset="0"/>
              </a:rPr>
              <a:t>dbcon.close( )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304800" y="685800"/>
            <a:ext cx="46482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Altering Existing Table in DB :</a:t>
            </a:r>
          </a:p>
        </p:txBody>
      </p:sp>
      <p:sp>
        <p:nvSpPr>
          <p:cNvPr id="5" name="TextBox 4"/>
          <p:cNvSpPr txBox="1"/>
          <p:nvPr/>
        </p:nvSpPr>
        <p:spPr>
          <a:xfrm>
            <a:off x="304800" y="1143000"/>
            <a:ext cx="7776552" cy="5632311"/>
          </a:xfrm>
          <a:prstGeom prst="rect">
            <a:avLst/>
          </a:prstGeom>
          <a:noFill/>
        </p:spPr>
        <p:txBody>
          <a:bodyPr wrap="none" rtlCol="0">
            <a:spAutoFit/>
          </a:bodyPr>
          <a:lstStyle/>
          <a:p>
            <a:r>
              <a:rPr lang="en-US" b="1">
                <a:solidFill>
                  <a:srgbClr val="92D050"/>
                </a:solidFill>
                <a:latin typeface="Arial" pitchFamily="34" charset="0"/>
                <a:cs typeface="Arial" pitchFamily="34" charset="0"/>
              </a:rPr>
              <a:t>Ex:</a:t>
            </a:r>
          </a:p>
          <a:p>
            <a:r>
              <a:rPr lang="en-US">
                <a:latin typeface="Arial" pitchFamily="34" charset="0"/>
                <a:cs typeface="Arial" pitchFamily="34" charset="0"/>
              </a:rPr>
              <a:t>import mysql.connector  </a:t>
            </a:r>
            <a:r>
              <a:rPr lang="en-US" b="1">
                <a:solidFill>
                  <a:srgbClr val="92D050"/>
                </a:solidFill>
                <a:latin typeface="Arial" pitchFamily="34" charset="0"/>
                <a:cs typeface="Arial" pitchFamily="34" charset="0"/>
              </a:rPr>
              <a:t># importing mysql.connector module</a:t>
            </a:r>
          </a:p>
          <a:p>
            <a:endParaRPr lang="en-US">
              <a:latin typeface="Arial" pitchFamily="34" charset="0"/>
              <a:cs typeface="Arial" pitchFamily="34" charset="0"/>
            </a:endParaRPr>
          </a:p>
          <a:p>
            <a:r>
              <a:rPr lang="en-US" b="1">
                <a:solidFill>
                  <a:srgbClr val="92D050"/>
                </a:solidFill>
                <a:latin typeface="Arial" pitchFamily="34" charset="0"/>
                <a:cs typeface="Arial" pitchFamily="34" charset="0"/>
              </a:rPr>
              <a:t># creating connection object</a:t>
            </a:r>
          </a:p>
          <a:p>
            <a:r>
              <a:rPr lang="en-US">
                <a:latin typeface="Arial" pitchFamily="34" charset="0"/>
                <a:cs typeface="Arial" pitchFamily="34" charset="0"/>
              </a:rPr>
              <a:t>dbcon = mysql.connector.connect(host=‘localhost’,user=‘root’,password=‘’,</a:t>
            </a:r>
          </a:p>
          <a:p>
            <a:r>
              <a:rPr lang="en-US">
                <a:latin typeface="Arial" pitchFamily="34" charset="0"/>
                <a:cs typeface="Arial" pitchFamily="34" charset="0"/>
              </a:rPr>
              <a:t>			            database=‘google’)</a:t>
            </a:r>
          </a:p>
          <a:p>
            <a:endParaRPr lang="en-US">
              <a:latin typeface="Arial" pitchFamily="34" charset="0"/>
              <a:cs typeface="Arial" pitchFamily="34" charset="0"/>
            </a:endParaRPr>
          </a:p>
          <a:p>
            <a:r>
              <a:rPr lang="en-US" b="1">
                <a:solidFill>
                  <a:srgbClr val="92D050"/>
                </a:solidFill>
                <a:latin typeface="Arial" pitchFamily="34" charset="0"/>
                <a:cs typeface="Arial" pitchFamily="34" charset="0"/>
              </a:rPr>
              <a:t># creating cursor object</a:t>
            </a:r>
          </a:p>
          <a:p>
            <a:r>
              <a:rPr lang="en-US">
                <a:latin typeface="Arial" pitchFamily="34" charset="0"/>
                <a:cs typeface="Arial" pitchFamily="34" charset="0"/>
              </a:rPr>
              <a:t>cur = dbcon.cursor( )</a:t>
            </a:r>
          </a:p>
          <a:p>
            <a:r>
              <a:rPr lang="en-US">
                <a:latin typeface="Arial" pitchFamily="34" charset="0"/>
                <a:cs typeface="Arial" pitchFamily="34" charset="0"/>
              </a:rPr>
              <a:t>try :</a:t>
            </a:r>
          </a:p>
          <a:p>
            <a:r>
              <a:rPr lang="en-US">
                <a:solidFill>
                  <a:srgbClr val="92D050"/>
                </a:solidFill>
                <a:latin typeface="Arial" pitchFamily="34" charset="0"/>
                <a:cs typeface="Arial" pitchFamily="34" charset="0"/>
              </a:rPr>
              <a:t>	</a:t>
            </a:r>
            <a:r>
              <a:rPr lang="en-US" b="1">
                <a:solidFill>
                  <a:srgbClr val="92D050"/>
                </a:solidFill>
                <a:latin typeface="Arial" pitchFamily="34" charset="0"/>
                <a:cs typeface="Arial" pitchFamily="34" charset="0"/>
              </a:rPr>
              <a:t># execute the query</a:t>
            </a:r>
          </a:p>
          <a:p>
            <a:r>
              <a:rPr lang="en-US">
                <a:latin typeface="Arial" pitchFamily="34" charset="0"/>
                <a:cs typeface="Arial" pitchFamily="34" charset="0"/>
              </a:rPr>
              <a:t>	cur.execute</a:t>
            </a:r>
            <a:r>
              <a:rPr lang="en-US" b="1">
                <a:solidFill>
                  <a:srgbClr val="00B0F0"/>
                </a:solidFill>
                <a:latin typeface="Arial" pitchFamily="34" charset="0"/>
                <a:cs typeface="Arial" pitchFamily="34" charset="0"/>
              </a:rPr>
              <a:t>(‘alter table employees add team varchar(20)’)</a:t>
            </a:r>
          </a:p>
          <a:p>
            <a:r>
              <a:rPr lang="en-US">
                <a:latin typeface="Arial" pitchFamily="34" charset="0"/>
                <a:cs typeface="Arial" pitchFamily="34" charset="0"/>
              </a:rPr>
              <a:t>			</a:t>
            </a:r>
          </a:p>
          <a:p>
            <a:r>
              <a:rPr lang="en-US">
                <a:latin typeface="Arial" pitchFamily="34" charset="0"/>
                <a:cs typeface="Arial" pitchFamily="34" charset="0"/>
              </a:rPr>
              <a:t>except Exception as e:</a:t>
            </a:r>
          </a:p>
          <a:p>
            <a:r>
              <a:rPr lang="en-US">
                <a:latin typeface="Arial" pitchFamily="34" charset="0"/>
                <a:cs typeface="Arial" pitchFamily="34" charset="0"/>
              </a:rPr>
              <a:t>	</a:t>
            </a:r>
            <a:r>
              <a:rPr lang="en-US" b="1">
                <a:solidFill>
                  <a:srgbClr val="92D050"/>
                </a:solidFill>
                <a:latin typeface="Arial" pitchFamily="34" charset="0"/>
                <a:cs typeface="Arial" pitchFamily="34" charset="0"/>
              </a:rPr>
              <a:t># rollback changes if any error</a:t>
            </a:r>
          </a:p>
          <a:p>
            <a:r>
              <a:rPr lang="en-US" b="1">
                <a:solidFill>
                  <a:srgbClr val="92D050"/>
                </a:solidFill>
                <a:latin typeface="Arial" pitchFamily="34" charset="0"/>
                <a:cs typeface="Arial" pitchFamily="34" charset="0"/>
              </a:rPr>
              <a:t>	</a:t>
            </a:r>
            <a:r>
              <a:rPr lang="en-US">
                <a:latin typeface="Arial" pitchFamily="34" charset="0"/>
                <a:cs typeface="Arial" pitchFamily="34" charset="0"/>
              </a:rPr>
              <a:t>print(e)</a:t>
            </a:r>
          </a:p>
          <a:p>
            <a:r>
              <a:rPr lang="en-US">
                <a:latin typeface="Arial" pitchFamily="34" charset="0"/>
                <a:cs typeface="Arial" pitchFamily="34" charset="0"/>
              </a:rPr>
              <a:t>	dbcon.rollback( )</a:t>
            </a:r>
          </a:p>
          <a:p>
            <a:r>
              <a:rPr lang="en-US">
                <a:latin typeface="Arial" pitchFamily="34" charset="0"/>
                <a:cs typeface="Arial" pitchFamily="34" charset="0"/>
              </a:rPr>
              <a:t>finally:</a:t>
            </a:r>
          </a:p>
          <a:p>
            <a:r>
              <a:rPr lang="en-US" b="1">
                <a:solidFill>
                  <a:srgbClr val="92D050"/>
                </a:solidFill>
                <a:latin typeface="Arial" pitchFamily="34" charset="0"/>
                <a:cs typeface="Arial" pitchFamily="34" charset="0"/>
              </a:rPr>
              <a:t>	# close DB connection</a:t>
            </a:r>
          </a:p>
          <a:p>
            <a:r>
              <a:rPr lang="en-US">
                <a:latin typeface="Arial" pitchFamily="34" charset="0"/>
                <a:cs typeface="Arial" pitchFamily="34" charset="0"/>
              </a:rPr>
              <a:t>	dbcon.close( )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304800" y="533400"/>
            <a:ext cx="46482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Inserting Data into DB Table:</a:t>
            </a:r>
          </a:p>
        </p:txBody>
      </p:sp>
      <p:sp>
        <p:nvSpPr>
          <p:cNvPr id="5" name="TextBox 4"/>
          <p:cNvSpPr txBox="1"/>
          <p:nvPr/>
        </p:nvSpPr>
        <p:spPr>
          <a:xfrm>
            <a:off x="290294" y="948690"/>
            <a:ext cx="8853706" cy="5909310"/>
          </a:xfrm>
          <a:prstGeom prst="rect">
            <a:avLst/>
          </a:prstGeom>
          <a:noFill/>
        </p:spPr>
        <p:txBody>
          <a:bodyPr wrap="none" rtlCol="0">
            <a:spAutoFit/>
          </a:bodyPr>
          <a:lstStyle/>
          <a:p>
            <a:r>
              <a:rPr lang="en-US" b="1">
                <a:solidFill>
                  <a:srgbClr val="92D050"/>
                </a:solidFill>
                <a:latin typeface="Arial" pitchFamily="34" charset="0"/>
                <a:cs typeface="Arial" pitchFamily="34" charset="0"/>
              </a:rPr>
              <a:t>Ex:</a:t>
            </a:r>
          </a:p>
          <a:p>
            <a:r>
              <a:rPr lang="en-US">
                <a:latin typeface="Arial" pitchFamily="34" charset="0"/>
                <a:cs typeface="Arial" pitchFamily="34" charset="0"/>
              </a:rPr>
              <a:t>import mysql.connector  </a:t>
            </a:r>
            <a:r>
              <a:rPr lang="en-US" b="1">
                <a:solidFill>
                  <a:srgbClr val="92D050"/>
                </a:solidFill>
                <a:latin typeface="Arial" pitchFamily="34" charset="0"/>
                <a:cs typeface="Arial" pitchFamily="34" charset="0"/>
              </a:rPr>
              <a:t># importing mysql.connector module</a:t>
            </a:r>
          </a:p>
          <a:p>
            <a:endParaRPr lang="en-US">
              <a:latin typeface="Arial" pitchFamily="34" charset="0"/>
              <a:cs typeface="Arial" pitchFamily="34" charset="0"/>
            </a:endParaRPr>
          </a:p>
          <a:p>
            <a:r>
              <a:rPr lang="en-US" b="1">
                <a:solidFill>
                  <a:srgbClr val="92D050"/>
                </a:solidFill>
                <a:latin typeface="Arial" pitchFamily="34" charset="0"/>
                <a:cs typeface="Arial" pitchFamily="34" charset="0"/>
              </a:rPr>
              <a:t># creating connection object</a:t>
            </a:r>
          </a:p>
          <a:p>
            <a:r>
              <a:rPr lang="en-US">
                <a:latin typeface="Arial" pitchFamily="34" charset="0"/>
                <a:cs typeface="Arial" pitchFamily="34" charset="0"/>
              </a:rPr>
              <a:t>dbcon = mysql.connector.connect(host=‘localhost’,user=‘root’,password=‘’,</a:t>
            </a:r>
          </a:p>
          <a:p>
            <a:r>
              <a:rPr lang="en-US">
                <a:latin typeface="Arial" pitchFamily="34" charset="0"/>
                <a:cs typeface="Arial" pitchFamily="34" charset="0"/>
              </a:rPr>
              <a:t>			            database=‘google’)</a:t>
            </a:r>
          </a:p>
          <a:p>
            <a:endParaRPr lang="en-US">
              <a:latin typeface="Arial" pitchFamily="34" charset="0"/>
              <a:cs typeface="Arial" pitchFamily="34" charset="0"/>
            </a:endParaRPr>
          </a:p>
          <a:p>
            <a:r>
              <a:rPr lang="en-US" b="1">
                <a:solidFill>
                  <a:srgbClr val="92D050"/>
                </a:solidFill>
                <a:latin typeface="Arial" pitchFamily="34" charset="0"/>
                <a:cs typeface="Arial" pitchFamily="34" charset="0"/>
              </a:rPr>
              <a:t># creating cursor object</a:t>
            </a:r>
          </a:p>
          <a:p>
            <a:r>
              <a:rPr lang="en-US">
                <a:latin typeface="Arial" pitchFamily="34" charset="0"/>
                <a:cs typeface="Arial" pitchFamily="34" charset="0"/>
              </a:rPr>
              <a:t>cur = dbcon.cursor( )</a:t>
            </a:r>
          </a:p>
          <a:p>
            <a:r>
              <a:rPr lang="en-US">
                <a:latin typeface="Arial" pitchFamily="34" charset="0"/>
                <a:cs typeface="Arial" pitchFamily="34" charset="0"/>
              </a:rPr>
              <a:t>try :</a:t>
            </a:r>
          </a:p>
          <a:p>
            <a:r>
              <a:rPr lang="en-US">
                <a:solidFill>
                  <a:srgbClr val="92D050"/>
                </a:solidFill>
                <a:latin typeface="Arial" pitchFamily="34" charset="0"/>
                <a:cs typeface="Arial" pitchFamily="34" charset="0"/>
              </a:rPr>
              <a:t>	</a:t>
            </a:r>
            <a:r>
              <a:rPr lang="en-US" b="1">
                <a:solidFill>
                  <a:srgbClr val="92D050"/>
                </a:solidFill>
                <a:latin typeface="Arial" pitchFamily="34" charset="0"/>
                <a:cs typeface="Arial" pitchFamily="34" charset="0"/>
              </a:rPr>
              <a:t># execute the query</a:t>
            </a:r>
          </a:p>
          <a:p>
            <a:r>
              <a:rPr lang="en-US">
                <a:latin typeface="Arial" pitchFamily="34" charset="0"/>
                <a:cs typeface="Arial" pitchFamily="34" charset="0"/>
              </a:rPr>
              <a:t>	cur.execute</a:t>
            </a:r>
            <a:r>
              <a:rPr lang="en-US" b="1">
                <a:solidFill>
                  <a:srgbClr val="00B0F0"/>
                </a:solidFill>
                <a:latin typeface="Arial" pitchFamily="34" charset="0"/>
                <a:cs typeface="Arial" pitchFamily="34" charset="0"/>
              </a:rPr>
              <a:t>(‘insert into employees(emp_id,emp_name,emp_salary,</a:t>
            </a:r>
          </a:p>
          <a:p>
            <a:r>
              <a:rPr lang="en-US" b="1">
                <a:solidFill>
                  <a:srgbClr val="00B0F0"/>
                </a:solidFill>
                <a:latin typeface="Arial" pitchFamily="34" charset="0"/>
                <a:cs typeface="Arial" pitchFamily="34" charset="0"/>
              </a:rPr>
              <a:t>		emp_domain,team) values (1,’siva’,50000,’python’,’developer’)</a:t>
            </a:r>
          </a:p>
          <a:p>
            <a:r>
              <a:rPr lang="en-US">
                <a:latin typeface="Arial" pitchFamily="34" charset="0"/>
                <a:cs typeface="Arial" pitchFamily="34" charset="0"/>
              </a:rPr>
              <a:t>	</a:t>
            </a:r>
            <a:r>
              <a:rPr lang="en-US" b="1">
                <a:solidFill>
                  <a:srgbClr val="FFC000"/>
                </a:solidFill>
                <a:latin typeface="Arial" pitchFamily="34" charset="0"/>
                <a:cs typeface="Arial" pitchFamily="34" charset="0"/>
              </a:rPr>
              <a:t>dbcon.commit( )</a:t>
            </a:r>
            <a:r>
              <a:rPr lang="en-US">
                <a:latin typeface="Arial" pitchFamily="34" charset="0"/>
                <a:cs typeface="Arial" pitchFamily="34" charset="0"/>
              </a:rPr>
              <a:t>		</a:t>
            </a:r>
          </a:p>
          <a:p>
            <a:r>
              <a:rPr lang="en-US">
                <a:latin typeface="Arial" pitchFamily="34" charset="0"/>
                <a:cs typeface="Arial" pitchFamily="34" charset="0"/>
              </a:rPr>
              <a:t>except Exception as e:</a:t>
            </a:r>
          </a:p>
          <a:p>
            <a:r>
              <a:rPr lang="en-US">
                <a:latin typeface="Arial" pitchFamily="34" charset="0"/>
                <a:cs typeface="Arial" pitchFamily="34" charset="0"/>
              </a:rPr>
              <a:t>	</a:t>
            </a:r>
            <a:r>
              <a:rPr lang="en-US" b="1">
                <a:solidFill>
                  <a:srgbClr val="92D050"/>
                </a:solidFill>
                <a:latin typeface="Arial" pitchFamily="34" charset="0"/>
                <a:cs typeface="Arial" pitchFamily="34" charset="0"/>
              </a:rPr>
              <a:t># rollback changes if any error</a:t>
            </a:r>
          </a:p>
          <a:p>
            <a:r>
              <a:rPr lang="en-US" b="1">
                <a:solidFill>
                  <a:srgbClr val="92D050"/>
                </a:solidFill>
                <a:latin typeface="Arial" pitchFamily="34" charset="0"/>
                <a:cs typeface="Arial" pitchFamily="34" charset="0"/>
              </a:rPr>
              <a:t>	</a:t>
            </a:r>
            <a:r>
              <a:rPr lang="en-US">
                <a:latin typeface="Arial" pitchFamily="34" charset="0"/>
                <a:cs typeface="Arial" pitchFamily="34" charset="0"/>
              </a:rPr>
              <a:t>print(e)</a:t>
            </a:r>
          </a:p>
          <a:p>
            <a:r>
              <a:rPr lang="en-US">
                <a:latin typeface="Arial" pitchFamily="34" charset="0"/>
                <a:cs typeface="Arial" pitchFamily="34" charset="0"/>
              </a:rPr>
              <a:t>	dbcon.rollback( )</a:t>
            </a:r>
          </a:p>
          <a:p>
            <a:r>
              <a:rPr lang="en-US">
                <a:latin typeface="Arial" pitchFamily="34" charset="0"/>
                <a:cs typeface="Arial" pitchFamily="34" charset="0"/>
              </a:rPr>
              <a:t>finally:</a:t>
            </a:r>
          </a:p>
          <a:p>
            <a:r>
              <a:rPr lang="en-US" b="1">
                <a:solidFill>
                  <a:srgbClr val="92D050"/>
                </a:solidFill>
                <a:latin typeface="Arial" pitchFamily="34" charset="0"/>
                <a:cs typeface="Arial" pitchFamily="34" charset="0"/>
              </a:rPr>
              <a:t>	# close DB connection</a:t>
            </a:r>
          </a:p>
          <a:p>
            <a:r>
              <a:rPr lang="en-US">
                <a:latin typeface="Arial" pitchFamily="34" charset="0"/>
                <a:cs typeface="Arial" pitchFamily="34" charset="0"/>
              </a:rPr>
              <a:t>	dbcon.close( )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228600" y="533400"/>
            <a:ext cx="46482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Inserting Bulk Data into Table:</a:t>
            </a:r>
          </a:p>
        </p:txBody>
      </p:sp>
      <p:sp>
        <p:nvSpPr>
          <p:cNvPr id="5" name="TextBox 4"/>
          <p:cNvSpPr txBox="1"/>
          <p:nvPr/>
        </p:nvSpPr>
        <p:spPr>
          <a:xfrm>
            <a:off x="228600" y="990600"/>
            <a:ext cx="8896603" cy="2862322"/>
          </a:xfrm>
          <a:prstGeom prst="rect">
            <a:avLst/>
          </a:prstGeom>
          <a:noFill/>
        </p:spPr>
        <p:txBody>
          <a:bodyPr wrap="none" rtlCol="0">
            <a:spAutoFit/>
          </a:bodyPr>
          <a:lstStyle/>
          <a:p>
            <a:r>
              <a:rPr lang="en-US" b="1">
                <a:solidFill>
                  <a:srgbClr val="92D050"/>
                </a:solidFill>
                <a:latin typeface="Arial" pitchFamily="34" charset="0"/>
                <a:cs typeface="Arial" pitchFamily="34" charset="0"/>
              </a:rPr>
              <a:t>Ex:</a:t>
            </a:r>
          </a:p>
          <a:p>
            <a:endParaRPr lang="en-US" b="1">
              <a:solidFill>
                <a:srgbClr val="92D050"/>
              </a:solidFill>
              <a:latin typeface="Arial" pitchFamily="34" charset="0"/>
              <a:cs typeface="Arial" pitchFamily="34" charset="0"/>
            </a:endParaRPr>
          </a:p>
          <a:p>
            <a:r>
              <a:rPr lang="en-US" b="1">
                <a:solidFill>
                  <a:srgbClr val="92D050"/>
                </a:solidFill>
                <a:latin typeface="Arial" pitchFamily="34" charset="0"/>
                <a:cs typeface="Arial" pitchFamily="34" charset="0"/>
              </a:rPr>
              <a:t>query = </a:t>
            </a:r>
            <a:r>
              <a:rPr lang="en-US" b="1">
                <a:solidFill>
                  <a:srgbClr val="00B0F0"/>
                </a:solidFill>
                <a:latin typeface="Arial" pitchFamily="34" charset="0"/>
                <a:cs typeface="Arial" pitchFamily="34" charset="0"/>
              </a:rPr>
              <a:t>“insert into employees(emp_id,emp_name,emp_salary,</a:t>
            </a:r>
          </a:p>
          <a:p>
            <a:r>
              <a:rPr lang="en-US" b="1">
                <a:solidFill>
                  <a:srgbClr val="00B0F0"/>
                </a:solidFill>
                <a:latin typeface="Arial" pitchFamily="34" charset="0"/>
                <a:cs typeface="Arial" pitchFamily="34" charset="0"/>
              </a:rPr>
              <a:t>		emp_domain,team) values (%s,%s,%s,%s,%s)”</a:t>
            </a:r>
          </a:p>
          <a:p>
            <a:endParaRPr lang="en-US" b="1">
              <a:solidFill>
                <a:srgbClr val="00B0F0"/>
              </a:solidFill>
              <a:latin typeface="Arial" pitchFamily="34" charset="0"/>
              <a:cs typeface="Arial" pitchFamily="34" charset="0"/>
            </a:endParaRPr>
          </a:p>
          <a:p>
            <a:r>
              <a:rPr lang="en-US" b="1">
                <a:solidFill>
                  <a:srgbClr val="92D050"/>
                </a:solidFill>
                <a:latin typeface="Arial" pitchFamily="34" charset="0"/>
                <a:cs typeface="Arial" pitchFamily="34" charset="0"/>
              </a:rPr>
              <a:t>data</a:t>
            </a:r>
            <a:r>
              <a:rPr lang="en-US" b="1">
                <a:solidFill>
                  <a:srgbClr val="00B0F0"/>
                </a:solidFill>
                <a:latin typeface="Arial" pitchFamily="34" charset="0"/>
                <a:cs typeface="Arial" pitchFamily="34" charset="0"/>
              </a:rPr>
              <a:t>= [(2,’sriram’,60000,’java’,’developer’),(3,’krishna’,70000,’AI’,’scientist’),</a:t>
            </a:r>
          </a:p>
          <a:p>
            <a:r>
              <a:rPr lang="en-US" b="1">
                <a:solidFill>
                  <a:srgbClr val="00B0F0"/>
                </a:solidFill>
                <a:latin typeface="Arial" pitchFamily="34" charset="0"/>
                <a:cs typeface="Arial" pitchFamily="34" charset="0"/>
              </a:rPr>
              <a:t>	 (4,’hari’,90000,’ML’,’engineer’),(5,’narayana’,100000,’manager’,’mgmt’)]</a:t>
            </a:r>
          </a:p>
          <a:p>
            <a:endParaRPr lang="en-US" b="1">
              <a:solidFill>
                <a:srgbClr val="92D050"/>
              </a:solidFill>
              <a:latin typeface="Arial" pitchFamily="34" charset="0"/>
              <a:cs typeface="Arial" pitchFamily="34" charset="0"/>
            </a:endParaRPr>
          </a:p>
          <a:p>
            <a:r>
              <a:rPr lang="en-US">
                <a:latin typeface="Arial" pitchFamily="34" charset="0"/>
                <a:cs typeface="Arial" pitchFamily="34" charset="0"/>
              </a:rPr>
              <a:t>	cur.executemany(query,data)</a:t>
            </a:r>
          </a:p>
          <a:p>
            <a:r>
              <a:rPr lang="en-US">
                <a:latin typeface="Arial" pitchFamily="34" charset="0"/>
                <a:cs typeface="Arial" pitchFamily="34" charset="0"/>
              </a:rPr>
              <a:t>	</a:t>
            </a:r>
            <a:r>
              <a:rPr lang="en-US" b="1">
                <a:solidFill>
                  <a:srgbClr val="FFC000"/>
                </a:solidFill>
                <a:latin typeface="Arial" pitchFamily="34" charset="0"/>
                <a:cs typeface="Arial" pitchFamily="34" charset="0"/>
              </a:rPr>
              <a:t>dbcon.commit( )</a:t>
            </a:r>
            <a:r>
              <a:rPr lang="en-US">
                <a:latin typeface="Arial" pitchFamily="34" charset="0"/>
                <a:cs typeface="Arial" pitchFamily="34" charset="0"/>
              </a:rPr>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304800" y="381000"/>
            <a:ext cx="46482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Reading Data from DB Table:</a:t>
            </a:r>
          </a:p>
        </p:txBody>
      </p:sp>
      <p:sp>
        <p:nvSpPr>
          <p:cNvPr id="5" name="TextBox 4"/>
          <p:cNvSpPr txBox="1"/>
          <p:nvPr/>
        </p:nvSpPr>
        <p:spPr>
          <a:xfrm>
            <a:off x="304800" y="671691"/>
            <a:ext cx="7776552" cy="6186309"/>
          </a:xfrm>
          <a:prstGeom prst="rect">
            <a:avLst/>
          </a:prstGeom>
          <a:noFill/>
        </p:spPr>
        <p:txBody>
          <a:bodyPr wrap="none" rtlCol="0">
            <a:spAutoFit/>
          </a:bodyPr>
          <a:lstStyle/>
          <a:p>
            <a:r>
              <a:rPr lang="en-US" b="1">
                <a:solidFill>
                  <a:srgbClr val="92D050"/>
                </a:solidFill>
                <a:latin typeface="Arial" pitchFamily="34" charset="0"/>
                <a:cs typeface="Arial" pitchFamily="34" charset="0"/>
              </a:rPr>
              <a:t>Ex:</a:t>
            </a:r>
          </a:p>
          <a:p>
            <a:r>
              <a:rPr lang="en-US">
                <a:latin typeface="Arial" pitchFamily="34" charset="0"/>
                <a:cs typeface="Arial" pitchFamily="34" charset="0"/>
              </a:rPr>
              <a:t>import mysql.connector  </a:t>
            </a:r>
            <a:r>
              <a:rPr lang="en-US" b="1">
                <a:solidFill>
                  <a:srgbClr val="92D050"/>
                </a:solidFill>
                <a:latin typeface="Arial" pitchFamily="34" charset="0"/>
                <a:cs typeface="Arial" pitchFamily="34" charset="0"/>
              </a:rPr>
              <a:t># importing mysql.connector module</a:t>
            </a:r>
          </a:p>
          <a:p>
            <a:endParaRPr lang="en-US">
              <a:latin typeface="Arial" pitchFamily="34" charset="0"/>
              <a:cs typeface="Arial" pitchFamily="34" charset="0"/>
            </a:endParaRPr>
          </a:p>
          <a:p>
            <a:r>
              <a:rPr lang="en-US" b="1">
                <a:solidFill>
                  <a:srgbClr val="92D050"/>
                </a:solidFill>
                <a:latin typeface="Arial" pitchFamily="34" charset="0"/>
                <a:cs typeface="Arial" pitchFamily="34" charset="0"/>
              </a:rPr>
              <a:t># creating connection object</a:t>
            </a:r>
          </a:p>
          <a:p>
            <a:r>
              <a:rPr lang="en-US">
                <a:latin typeface="Arial" pitchFamily="34" charset="0"/>
                <a:cs typeface="Arial" pitchFamily="34" charset="0"/>
              </a:rPr>
              <a:t>dbcon = mysql.connector.connect(host=‘localhost’,user=‘root’,password=‘’,</a:t>
            </a:r>
          </a:p>
          <a:p>
            <a:r>
              <a:rPr lang="en-US">
                <a:latin typeface="Arial" pitchFamily="34" charset="0"/>
                <a:cs typeface="Arial" pitchFamily="34" charset="0"/>
              </a:rPr>
              <a:t>			            database=‘google’)</a:t>
            </a:r>
          </a:p>
          <a:p>
            <a:endParaRPr lang="en-US">
              <a:latin typeface="Arial" pitchFamily="34" charset="0"/>
              <a:cs typeface="Arial" pitchFamily="34" charset="0"/>
            </a:endParaRPr>
          </a:p>
          <a:p>
            <a:r>
              <a:rPr lang="en-US" b="1">
                <a:solidFill>
                  <a:srgbClr val="92D050"/>
                </a:solidFill>
                <a:latin typeface="Arial" pitchFamily="34" charset="0"/>
                <a:cs typeface="Arial" pitchFamily="34" charset="0"/>
              </a:rPr>
              <a:t># creating cursor object</a:t>
            </a:r>
          </a:p>
          <a:p>
            <a:r>
              <a:rPr lang="en-US">
                <a:latin typeface="Arial" pitchFamily="34" charset="0"/>
                <a:cs typeface="Arial" pitchFamily="34" charset="0"/>
              </a:rPr>
              <a:t>cur = dbcon.cursor( )</a:t>
            </a:r>
          </a:p>
          <a:p>
            <a:r>
              <a:rPr lang="en-US">
                <a:latin typeface="Arial" pitchFamily="34" charset="0"/>
                <a:cs typeface="Arial" pitchFamily="34" charset="0"/>
              </a:rPr>
              <a:t>try :</a:t>
            </a:r>
          </a:p>
          <a:p>
            <a:r>
              <a:rPr lang="en-US">
                <a:solidFill>
                  <a:srgbClr val="92D050"/>
                </a:solidFill>
                <a:latin typeface="Arial" pitchFamily="34" charset="0"/>
                <a:cs typeface="Arial" pitchFamily="34" charset="0"/>
              </a:rPr>
              <a:t>	</a:t>
            </a:r>
            <a:r>
              <a:rPr lang="en-US" b="1">
                <a:solidFill>
                  <a:srgbClr val="92D050"/>
                </a:solidFill>
                <a:latin typeface="Arial" pitchFamily="34" charset="0"/>
                <a:cs typeface="Arial" pitchFamily="34" charset="0"/>
              </a:rPr>
              <a:t># execute the query</a:t>
            </a:r>
          </a:p>
          <a:p>
            <a:r>
              <a:rPr lang="en-US">
                <a:latin typeface="Arial" pitchFamily="34" charset="0"/>
                <a:cs typeface="Arial" pitchFamily="34" charset="0"/>
              </a:rPr>
              <a:t>	cur.execute</a:t>
            </a:r>
            <a:r>
              <a:rPr lang="en-US" b="1">
                <a:solidFill>
                  <a:srgbClr val="00B0F0"/>
                </a:solidFill>
                <a:latin typeface="Arial" pitchFamily="34" charset="0"/>
                <a:cs typeface="Arial" pitchFamily="34" charset="0"/>
              </a:rPr>
              <a:t>(‘select * from employees’)</a:t>
            </a:r>
          </a:p>
          <a:p>
            <a:r>
              <a:rPr lang="en-US" b="1">
                <a:solidFill>
                  <a:srgbClr val="00B0F0"/>
                </a:solidFill>
                <a:latin typeface="Arial" pitchFamily="34" charset="0"/>
                <a:cs typeface="Arial" pitchFamily="34" charset="0"/>
              </a:rPr>
              <a:t>	</a:t>
            </a:r>
            <a:r>
              <a:rPr lang="en-US">
                <a:latin typeface="Arial" pitchFamily="34" charset="0"/>
                <a:cs typeface="Arial" pitchFamily="34" charset="0"/>
              </a:rPr>
              <a:t>result = cur.fetchall( )</a:t>
            </a:r>
          </a:p>
          <a:p>
            <a:r>
              <a:rPr lang="en-US">
                <a:latin typeface="Arial" pitchFamily="34" charset="0"/>
                <a:cs typeface="Arial" pitchFamily="34" charset="0"/>
              </a:rPr>
              <a:t>	for i in result</a:t>
            </a:r>
          </a:p>
          <a:p>
            <a:r>
              <a:rPr lang="en-US">
                <a:latin typeface="Arial" pitchFamily="34" charset="0"/>
                <a:cs typeface="Arial" pitchFamily="34" charset="0"/>
              </a:rPr>
              <a:t>		print(i)	</a:t>
            </a:r>
          </a:p>
          <a:p>
            <a:r>
              <a:rPr lang="en-US">
                <a:latin typeface="Arial" pitchFamily="34" charset="0"/>
                <a:cs typeface="Arial" pitchFamily="34" charset="0"/>
              </a:rPr>
              <a:t>except Exception as e:</a:t>
            </a:r>
          </a:p>
          <a:p>
            <a:r>
              <a:rPr lang="en-US">
                <a:latin typeface="Arial" pitchFamily="34" charset="0"/>
                <a:cs typeface="Arial" pitchFamily="34" charset="0"/>
              </a:rPr>
              <a:t>	</a:t>
            </a:r>
            <a:r>
              <a:rPr lang="en-US" b="1">
                <a:solidFill>
                  <a:srgbClr val="92D050"/>
                </a:solidFill>
                <a:latin typeface="Arial" pitchFamily="34" charset="0"/>
                <a:cs typeface="Arial" pitchFamily="34" charset="0"/>
              </a:rPr>
              <a:t># rollback changes if any error</a:t>
            </a:r>
          </a:p>
          <a:p>
            <a:r>
              <a:rPr lang="en-US" b="1">
                <a:solidFill>
                  <a:srgbClr val="92D050"/>
                </a:solidFill>
                <a:latin typeface="Arial" pitchFamily="34" charset="0"/>
                <a:cs typeface="Arial" pitchFamily="34" charset="0"/>
              </a:rPr>
              <a:t>	</a:t>
            </a:r>
            <a:r>
              <a:rPr lang="en-US">
                <a:latin typeface="Arial" pitchFamily="34" charset="0"/>
                <a:cs typeface="Arial" pitchFamily="34" charset="0"/>
              </a:rPr>
              <a:t>print(e)</a:t>
            </a:r>
          </a:p>
          <a:p>
            <a:r>
              <a:rPr lang="en-US">
                <a:latin typeface="Arial" pitchFamily="34" charset="0"/>
                <a:cs typeface="Arial" pitchFamily="34" charset="0"/>
              </a:rPr>
              <a:t>	dbcon.rollback( )</a:t>
            </a:r>
          </a:p>
          <a:p>
            <a:r>
              <a:rPr lang="en-US">
                <a:latin typeface="Arial" pitchFamily="34" charset="0"/>
                <a:cs typeface="Arial" pitchFamily="34" charset="0"/>
              </a:rPr>
              <a:t>finally:</a:t>
            </a:r>
          </a:p>
          <a:p>
            <a:r>
              <a:rPr lang="en-US" b="1">
                <a:solidFill>
                  <a:srgbClr val="92D050"/>
                </a:solidFill>
                <a:latin typeface="Arial" pitchFamily="34" charset="0"/>
                <a:cs typeface="Arial" pitchFamily="34" charset="0"/>
              </a:rPr>
              <a:t>	# close DB connection</a:t>
            </a:r>
          </a:p>
          <a:p>
            <a:r>
              <a:rPr lang="en-US">
                <a:latin typeface="Arial" pitchFamily="34" charset="0"/>
                <a:cs typeface="Arial" pitchFamily="34" charset="0"/>
              </a:rPr>
              <a:t>	dbcon.close( )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609600" y="228600"/>
            <a:ext cx="46482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Updating Data in DB Table:</a:t>
            </a:r>
          </a:p>
        </p:txBody>
      </p:sp>
      <p:sp>
        <p:nvSpPr>
          <p:cNvPr id="5" name="TextBox 4"/>
          <p:cNvSpPr txBox="1"/>
          <p:nvPr/>
        </p:nvSpPr>
        <p:spPr>
          <a:xfrm>
            <a:off x="304800" y="671691"/>
            <a:ext cx="8686800" cy="6186309"/>
          </a:xfrm>
          <a:prstGeom prst="rect">
            <a:avLst/>
          </a:prstGeom>
          <a:noFill/>
        </p:spPr>
        <p:txBody>
          <a:bodyPr wrap="square" rtlCol="0">
            <a:spAutoFit/>
          </a:bodyPr>
          <a:lstStyle/>
          <a:p>
            <a:r>
              <a:rPr lang="en-US" b="1">
                <a:solidFill>
                  <a:srgbClr val="92D050"/>
                </a:solidFill>
                <a:latin typeface="Arial" pitchFamily="34" charset="0"/>
                <a:cs typeface="Arial" pitchFamily="34" charset="0"/>
              </a:rPr>
              <a:t>Ex:</a:t>
            </a:r>
          </a:p>
          <a:p>
            <a:r>
              <a:rPr lang="en-US">
                <a:latin typeface="Arial" pitchFamily="34" charset="0"/>
                <a:cs typeface="Arial" pitchFamily="34" charset="0"/>
              </a:rPr>
              <a:t>import mysql.connector  </a:t>
            </a:r>
            <a:r>
              <a:rPr lang="en-US" b="1">
                <a:solidFill>
                  <a:srgbClr val="92D050"/>
                </a:solidFill>
                <a:latin typeface="Arial" pitchFamily="34" charset="0"/>
                <a:cs typeface="Arial" pitchFamily="34" charset="0"/>
              </a:rPr>
              <a:t># importing mysql.connector module</a:t>
            </a:r>
          </a:p>
          <a:p>
            <a:endParaRPr lang="en-US">
              <a:latin typeface="Arial" pitchFamily="34" charset="0"/>
              <a:cs typeface="Arial" pitchFamily="34" charset="0"/>
            </a:endParaRPr>
          </a:p>
          <a:p>
            <a:r>
              <a:rPr lang="en-US" b="1">
                <a:solidFill>
                  <a:srgbClr val="92D050"/>
                </a:solidFill>
                <a:latin typeface="Arial" pitchFamily="34" charset="0"/>
                <a:cs typeface="Arial" pitchFamily="34" charset="0"/>
              </a:rPr>
              <a:t># creating connection object</a:t>
            </a:r>
          </a:p>
          <a:p>
            <a:r>
              <a:rPr lang="en-US">
                <a:latin typeface="Arial" pitchFamily="34" charset="0"/>
                <a:cs typeface="Arial" pitchFamily="34" charset="0"/>
              </a:rPr>
              <a:t>dbcon = mysql.connector.connect(host=‘localhost’,user=‘root’,password=‘’,</a:t>
            </a:r>
          </a:p>
          <a:p>
            <a:r>
              <a:rPr lang="en-US">
                <a:latin typeface="Arial" pitchFamily="34" charset="0"/>
                <a:cs typeface="Arial" pitchFamily="34" charset="0"/>
              </a:rPr>
              <a:t>			            database=‘google’)</a:t>
            </a:r>
          </a:p>
          <a:p>
            <a:endParaRPr lang="en-US">
              <a:latin typeface="Arial" pitchFamily="34" charset="0"/>
              <a:cs typeface="Arial" pitchFamily="34" charset="0"/>
            </a:endParaRPr>
          </a:p>
          <a:p>
            <a:r>
              <a:rPr lang="en-US" b="1">
                <a:solidFill>
                  <a:srgbClr val="92D050"/>
                </a:solidFill>
                <a:latin typeface="Arial" pitchFamily="34" charset="0"/>
                <a:cs typeface="Arial" pitchFamily="34" charset="0"/>
              </a:rPr>
              <a:t># creating cursor object</a:t>
            </a:r>
          </a:p>
          <a:p>
            <a:r>
              <a:rPr lang="en-US">
                <a:latin typeface="Arial" pitchFamily="34" charset="0"/>
                <a:cs typeface="Arial" pitchFamily="34" charset="0"/>
              </a:rPr>
              <a:t>cur = dbcon.cursor( )</a:t>
            </a:r>
          </a:p>
          <a:p>
            <a:r>
              <a:rPr lang="en-US">
                <a:latin typeface="Arial" pitchFamily="34" charset="0"/>
                <a:cs typeface="Arial" pitchFamily="34" charset="0"/>
              </a:rPr>
              <a:t>try :</a:t>
            </a:r>
          </a:p>
          <a:p>
            <a:r>
              <a:rPr lang="en-US">
                <a:solidFill>
                  <a:srgbClr val="92D050"/>
                </a:solidFill>
                <a:latin typeface="Arial" pitchFamily="34" charset="0"/>
                <a:cs typeface="Arial" pitchFamily="34" charset="0"/>
              </a:rPr>
              <a:t>	</a:t>
            </a:r>
            <a:r>
              <a:rPr lang="en-US" b="1">
                <a:solidFill>
                  <a:srgbClr val="92D050"/>
                </a:solidFill>
                <a:latin typeface="Arial" pitchFamily="34" charset="0"/>
                <a:cs typeface="Arial" pitchFamily="34" charset="0"/>
              </a:rPr>
              <a:t># execute the query</a:t>
            </a:r>
          </a:p>
          <a:p>
            <a:r>
              <a:rPr lang="en-US">
                <a:latin typeface="Arial" pitchFamily="34" charset="0"/>
                <a:cs typeface="Arial" pitchFamily="34" charset="0"/>
              </a:rPr>
              <a:t>	cur.execute</a:t>
            </a:r>
            <a:r>
              <a:rPr lang="en-US" b="1">
                <a:solidFill>
                  <a:srgbClr val="00B0F0"/>
                </a:solidFill>
                <a:latin typeface="Arial" pitchFamily="34" charset="0"/>
                <a:cs typeface="Arial" pitchFamily="34" charset="0"/>
              </a:rPr>
              <a:t>(‘update employees set emp_salary = 100000 where</a:t>
            </a:r>
          </a:p>
          <a:p>
            <a:r>
              <a:rPr lang="en-US" b="1">
                <a:solidFill>
                  <a:srgbClr val="00B0F0"/>
                </a:solidFill>
                <a:latin typeface="Arial" pitchFamily="34" charset="0"/>
                <a:cs typeface="Arial" pitchFamily="34" charset="0"/>
              </a:rPr>
              <a:t>		      emp_name = ‘hari’)</a:t>
            </a:r>
          </a:p>
          <a:p>
            <a:r>
              <a:rPr lang="en-US" b="1">
                <a:solidFill>
                  <a:srgbClr val="00B0F0"/>
                </a:solidFill>
                <a:latin typeface="Arial" pitchFamily="34" charset="0"/>
                <a:cs typeface="Arial" pitchFamily="34" charset="0"/>
              </a:rPr>
              <a:t>	</a:t>
            </a:r>
            <a:r>
              <a:rPr lang="en-US">
                <a:latin typeface="Arial" pitchFamily="34" charset="0"/>
                <a:cs typeface="Arial" pitchFamily="34" charset="0"/>
              </a:rPr>
              <a:t>dbcon.commit( )</a:t>
            </a:r>
          </a:p>
          <a:p>
            <a:r>
              <a:rPr lang="en-US">
                <a:latin typeface="Arial" pitchFamily="34" charset="0"/>
                <a:cs typeface="Arial" pitchFamily="34" charset="0"/>
              </a:rPr>
              <a:t>	</a:t>
            </a:r>
          </a:p>
          <a:p>
            <a:r>
              <a:rPr lang="en-US">
                <a:latin typeface="Arial" pitchFamily="34" charset="0"/>
                <a:cs typeface="Arial" pitchFamily="34" charset="0"/>
              </a:rPr>
              <a:t>except Exception as e:</a:t>
            </a:r>
          </a:p>
          <a:p>
            <a:r>
              <a:rPr lang="en-US">
                <a:latin typeface="Arial" pitchFamily="34" charset="0"/>
                <a:cs typeface="Arial" pitchFamily="34" charset="0"/>
              </a:rPr>
              <a:t>	</a:t>
            </a:r>
            <a:r>
              <a:rPr lang="en-US" b="1">
                <a:solidFill>
                  <a:srgbClr val="92D050"/>
                </a:solidFill>
                <a:latin typeface="Arial" pitchFamily="34" charset="0"/>
                <a:cs typeface="Arial" pitchFamily="34" charset="0"/>
              </a:rPr>
              <a:t># rollback changes if any error</a:t>
            </a:r>
          </a:p>
          <a:p>
            <a:r>
              <a:rPr lang="en-US" b="1">
                <a:solidFill>
                  <a:srgbClr val="92D050"/>
                </a:solidFill>
                <a:latin typeface="Arial" pitchFamily="34" charset="0"/>
                <a:cs typeface="Arial" pitchFamily="34" charset="0"/>
              </a:rPr>
              <a:t>	</a:t>
            </a:r>
            <a:r>
              <a:rPr lang="en-US">
                <a:latin typeface="Arial" pitchFamily="34" charset="0"/>
                <a:cs typeface="Arial" pitchFamily="34" charset="0"/>
              </a:rPr>
              <a:t>print(e)</a:t>
            </a:r>
          </a:p>
          <a:p>
            <a:r>
              <a:rPr lang="en-US">
                <a:latin typeface="Arial" pitchFamily="34" charset="0"/>
                <a:cs typeface="Arial" pitchFamily="34" charset="0"/>
              </a:rPr>
              <a:t>	dbcon.rollback( )</a:t>
            </a:r>
          </a:p>
          <a:p>
            <a:r>
              <a:rPr lang="en-US">
                <a:latin typeface="Arial" pitchFamily="34" charset="0"/>
                <a:cs typeface="Arial" pitchFamily="34" charset="0"/>
              </a:rPr>
              <a:t>finally:</a:t>
            </a:r>
          </a:p>
          <a:p>
            <a:r>
              <a:rPr lang="en-US" b="1">
                <a:solidFill>
                  <a:srgbClr val="92D050"/>
                </a:solidFill>
                <a:latin typeface="Arial" pitchFamily="34" charset="0"/>
                <a:cs typeface="Arial" pitchFamily="34" charset="0"/>
              </a:rPr>
              <a:t>	# close DB connection</a:t>
            </a:r>
          </a:p>
          <a:p>
            <a:r>
              <a:rPr lang="en-US">
                <a:latin typeface="Arial" pitchFamily="34" charset="0"/>
                <a:cs typeface="Arial" pitchFamily="34" charset="0"/>
              </a:rPr>
              <a:t>	dbcon.close( )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609600" y="228600"/>
            <a:ext cx="46482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Deleting Data in DB Table:</a:t>
            </a:r>
          </a:p>
        </p:txBody>
      </p:sp>
      <p:sp>
        <p:nvSpPr>
          <p:cNvPr id="5" name="TextBox 4"/>
          <p:cNvSpPr txBox="1"/>
          <p:nvPr/>
        </p:nvSpPr>
        <p:spPr>
          <a:xfrm>
            <a:off x="304800" y="838200"/>
            <a:ext cx="8686800" cy="5909310"/>
          </a:xfrm>
          <a:prstGeom prst="rect">
            <a:avLst/>
          </a:prstGeom>
          <a:noFill/>
        </p:spPr>
        <p:txBody>
          <a:bodyPr wrap="square" rtlCol="0">
            <a:spAutoFit/>
          </a:bodyPr>
          <a:lstStyle/>
          <a:p>
            <a:r>
              <a:rPr lang="en-US" b="1">
                <a:solidFill>
                  <a:srgbClr val="92D050"/>
                </a:solidFill>
                <a:latin typeface="Arial" pitchFamily="34" charset="0"/>
                <a:cs typeface="Arial" pitchFamily="34" charset="0"/>
              </a:rPr>
              <a:t>Ex:</a:t>
            </a:r>
          </a:p>
          <a:p>
            <a:r>
              <a:rPr lang="en-US">
                <a:latin typeface="Arial" pitchFamily="34" charset="0"/>
                <a:cs typeface="Arial" pitchFamily="34" charset="0"/>
              </a:rPr>
              <a:t>import mysql.connector  </a:t>
            </a:r>
            <a:r>
              <a:rPr lang="en-US" b="1">
                <a:solidFill>
                  <a:srgbClr val="92D050"/>
                </a:solidFill>
                <a:latin typeface="Arial" pitchFamily="34" charset="0"/>
                <a:cs typeface="Arial" pitchFamily="34" charset="0"/>
              </a:rPr>
              <a:t># importing mysql.connector module</a:t>
            </a:r>
          </a:p>
          <a:p>
            <a:endParaRPr lang="en-US">
              <a:latin typeface="Arial" pitchFamily="34" charset="0"/>
              <a:cs typeface="Arial" pitchFamily="34" charset="0"/>
            </a:endParaRPr>
          </a:p>
          <a:p>
            <a:r>
              <a:rPr lang="en-US" b="1">
                <a:solidFill>
                  <a:srgbClr val="92D050"/>
                </a:solidFill>
                <a:latin typeface="Arial" pitchFamily="34" charset="0"/>
                <a:cs typeface="Arial" pitchFamily="34" charset="0"/>
              </a:rPr>
              <a:t># creating connection object</a:t>
            </a:r>
          </a:p>
          <a:p>
            <a:r>
              <a:rPr lang="en-US">
                <a:latin typeface="Arial" pitchFamily="34" charset="0"/>
                <a:cs typeface="Arial" pitchFamily="34" charset="0"/>
              </a:rPr>
              <a:t>dbcon = mysql.connector.connect(host=‘localhost’,user=‘root’,password=‘’,</a:t>
            </a:r>
          </a:p>
          <a:p>
            <a:r>
              <a:rPr lang="en-US">
                <a:latin typeface="Arial" pitchFamily="34" charset="0"/>
                <a:cs typeface="Arial" pitchFamily="34" charset="0"/>
              </a:rPr>
              <a:t>			            database=‘google’)</a:t>
            </a:r>
          </a:p>
          <a:p>
            <a:endParaRPr lang="en-US">
              <a:latin typeface="Arial" pitchFamily="34" charset="0"/>
              <a:cs typeface="Arial" pitchFamily="34" charset="0"/>
            </a:endParaRPr>
          </a:p>
          <a:p>
            <a:r>
              <a:rPr lang="en-US" b="1">
                <a:solidFill>
                  <a:srgbClr val="92D050"/>
                </a:solidFill>
                <a:latin typeface="Arial" pitchFamily="34" charset="0"/>
                <a:cs typeface="Arial" pitchFamily="34" charset="0"/>
              </a:rPr>
              <a:t># creating cursor object</a:t>
            </a:r>
          </a:p>
          <a:p>
            <a:r>
              <a:rPr lang="en-US">
                <a:latin typeface="Arial" pitchFamily="34" charset="0"/>
                <a:cs typeface="Arial" pitchFamily="34" charset="0"/>
              </a:rPr>
              <a:t>cur = dbcon.cursor( )</a:t>
            </a:r>
          </a:p>
          <a:p>
            <a:r>
              <a:rPr lang="en-US">
                <a:latin typeface="Arial" pitchFamily="34" charset="0"/>
                <a:cs typeface="Arial" pitchFamily="34" charset="0"/>
              </a:rPr>
              <a:t>try :</a:t>
            </a:r>
          </a:p>
          <a:p>
            <a:r>
              <a:rPr lang="en-US">
                <a:solidFill>
                  <a:srgbClr val="92D050"/>
                </a:solidFill>
                <a:latin typeface="Arial" pitchFamily="34" charset="0"/>
                <a:cs typeface="Arial" pitchFamily="34" charset="0"/>
              </a:rPr>
              <a:t>	</a:t>
            </a:r>
            <a:r>
              <a:rPr lang="en-US" b="1">
                <a:solidFill>
                  <a:srgbClr val="92D050"/>
                </a:solidFill>
                <a:latin typeface="Arial" pitchFamily="34" charset="0"/>
                <a:cs typeface="Arial" pitchFamily="34" charset="0"/>
              </a:rPr>
              <a:t># execute the query</a:t>
            </a:r>
          </a:p>
          <a:p>
            <a:r>
              <a:rPr lang="en-US">
                <a:latin typeface="Arial" pitchFamily="34" charset="0"/>
                <a:cs typeface="Arial" pitchFamily="34" charset="0"/>
              </a:rPr>
              <a:t>	cur.execute</a:t>
            </a:r>
            <a:r>
              <a:rPr lang="en-US" b="1">
                <a:solidFill>
                  <a:srgbClr val="00B0F0"/>
                </a:solidFill>
                <a:latin typeface="Arial" pitchFamily="34" charset="0"/>
                <a:cs typeface="Arial" pitchFamily="34" charset="0"/>
              </a:rPr>
              <a:t>(‘delete from employees where emp_name = ‘krishna’)</a:t>
            </a:r>
          </a:p>
          <a:p>
            <a:r>
              <a:rPr lang="en-US" b="1">
                <a:solidFill>
                  <a:srgbClr val="00B0F0"/>
                </a:solidFill>
                <a:latin typeface="Arial" pitchFamily="34" charset="0"/>
                <a:cs typeface="Arial" pitchFamily="34" charset="0"/>
              </a:rPr>
              <a:t>	</a:t>
            </a:r>
            <a:r>
              <a:rPr lang="en-US">
                <a:latin typeface="Arial" pitchFamily="34" charset="0"/>
                <a:cs typeface="Arial" pitchFamily="34" charset="0"/>
              </a:rPr>
              <a:t>dbcon.commit( )</a:t>
            </a:r>
          </a:p>
          <a:p>
            <a:r>
              <a:rPr lang="en-US">
                <a:latin typeface="Arial" pitchFamily="34" charset="0"/>
                <a:cs typeface="Arial" pitchFamily="34" charset="0"/>
              </a:rPr>
              <a:t>	</a:t>
            </a:r>
          </a:p>
          <a:p>
            <a:r>
              <a:rPr lang="en-US">
                <a:latin typeface="Arial" pitchFamily="34" charset="0"/>
                <a:cs typeface="Arial" pitchFamily="34" charset="0"/>
              </a:rPr>
              <a:t>except Exception as e:</a:t>
            </a:r>
          </a:p>
          <a:p>
            <a:r>
              <a:rPr lang="en-US">
                <a:latin typeface="Arial" pitchFamily="34" charset="0"/>
                <a:cs typeface="Arial" pitchFamily="34" charset="0"/>
              </a:rPr>
              <a:t>	</a:t>
            </a:r>
            <a:r>
              <a:rPr lang="en-US" b="1">
                <a:solidFill>
                  <a:srgbClr val="92D050"/>
                </a:solidFill>
                <a:latin typeface="Arial" pitchFamily="34" charset="0"/>
                <a:cs typeface="Arial" pitchFamily="34" charset="0"/>
              </a:rPr>
              <a:t># rollback changes if any error</a:t>
            </a:r>
          </a:p>
          <a:p>
            <a:r>
              <a:rPr lang="en-US" b="1">
                <a:solidFill>
                  <a:srgbClr val="92D050"/>
                </a:solidFill>
                <a:latin typeface="Arial" pitchFamily="34" charset="0"/>
                <a:cs typeface="Arial" pitchFamily="34" charset="0"/>
              </a:rPr>
              <a:t>	</a:t>
            </a:r>
            <a:r>
              <a:rPr lang="en-US">
                <a:latin typeface="Arial" pitchFamily="34" charset="0"/>
                <a:cs typeface="Arial" pitchFamily="34" charset="0"/>
              </a:rPr>
              <a:t>print(e)</a:t>
            </a:r>
          </a:p>
          <a:p>
            <a:r>
              <a:rPr lang="en-US">
                <a:latin typeface="Arial" pitchFamily="34" charset="0"/>
                <a:cs typeface="Arial" pitchFamily="34" charset="0"/>
              </a:rPr>
              <a:t>	dbcon.rollback( )</a:t>
            </a:r>
          </a:p>
          <a:p>
            <a:r>
              <a:rPr lang="en-US">
                <a:latin typeface="Arial" pitchFamily="34" charset="0"/>
                <a:cs typeface="Arial" pitchFamily="34" charset="0"/>
              </a:rPr>
              <a:t>finally:</a:t>
            </a:r>
          </a:p>
          <a:p>
            <a:r>
              <a:rPr lang="en-US" b="1">
                <a:solidFill>
                  <a:srgbClr val="92D050"/>
                </a:solidFill>
                <a:latin typeface="Arial" pitchFamily="34" charset="0"/>
                <a:cs typeface="Arial" pitchFamily="34" charset="0"/>
              </a:rPr>
              <a:t>	# close DB connection</a:t>
            </a:r>
          </a:p>
          <a:p>
            <a:r>
              <a:rPr lang="en-US">
                <a:latin typeface="Arial" pitchFamily="34" charset="0"/>
                <a:cs typeface="Arial" pitchFamily="34" charset="0"/>
              </a:rPr>
              <a:t>	dbcon.close( )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304800" y="685800"/>
            <a:ext cx="46482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Python Web Scraping :</a:t>
            </a:r>
          </a:p>
        </p:txBody>
      </p:sp>
      <p:sp>
        <p:nvSpPr>
          <p:cNvPr id="5" name="Rectangle 4"/>
          <p:cNvSpPr/>
          <p:nvPr/>
        </p:nvSpPr>
        <p:spPr>
          <a:xfrm>
            <a:off x="609600" y="1143000"/>
            <a:ext cx="8153400" cy="646331"/>
          </a:xfrm>
          <a:prstGeom prst="rect">
            <a:avLst/>
          </a:prstGeom>
        </p:spPr>
        <p:txBody>
          <a:bodyPr wrap="square">
            <a:spAutoFit/>
          </a:bodyPr>
          <a:lstStyle/>
          <a:p>
            <a:r>
              <a:rPr lang="en-US">
                <a:latin typeface="Arial" pitchFamily="34" charset="0"/>
                <a:cs typeface="Arial" pitchFamily="34" charset="0"/>
              </a:rPr>
              <a:t>"</a:t>
            </a:r>
            <a:r>
              <a:rPr lang="en-US" b="1">
                <a:latin typeface="Arial" pitchFamily="34" charset="0"/>
                <a:cs typeface="Arial" pitchFamily="34" charset="0"/>
              </a:rPr>
              <a:t>Web scraping</a:t>
            </a:r>
            <a:r>
              <a:rPr lang="en-US">
                <a:latin typeface="Arial" pitchFamily="34" charset="0"/>
                <a:cs typeface="Arial" pitchFamily="34" charset="0"/>
              </a:rPr>
              <a:t>," also called crawling or spidering, is the automated gathering of data from someone else's website.</a:t>
            </a:r>
          </a:p>
        </p:txBody>
      </p:sp>
      <p:sp>
        <p:nvSpPr>
          <p:cNvPr id="7" name="Rectangle 6"/>
          <p:cNvSpPr/>
          <p:nvPr/>
        </p:nvSpPr>
        <p:spPr>
          <a:xfrm>
            <a:off x="304800" y="1676400"/>
            <a:ext cx="8534400" cy="5078313"/>
          </a:xfrm>
          <a:prstGeom prst="rect">
            <a:avLst/>
          </a:prstGeom>
        </p:spPr>
        <p:txBody>
          <a:bodyPr wrap="square">
            <a:spAutoFit/>
          </a:bodyPr>
          <a:lstStyle/>
          <a:p>
            <a:pPr lvl="0" fontAlgn="base">
              <a:spcBef>
                <a:spcPct val="0"/>
              </a:spcBef>
              <a:spcAft>
                <a:spcPct val="0"/>
              </a:spcAft>
            </a:pPr>
            <a:r>
              <a:rPr lang="en-US" b="1">
                <a:solidFill>
                  <a:srgbClr val="92D050"/>
                </a:solidFill>
                <a:latin typeface="Arial" pitchFamily="34" charset="0"/>
                <a:cs typeface="Arial" pitchFamily="34" charset="0"/>
              </a:rPr>
              <a:t>Ex:</a:t>
            </a:r>
          </a:p>
          <a:p>
            <a:pPr lvl="0" fontAlgn="base">
              <a:spcBef>
                <a:spcPct val="0"/>
              </a:spcBef>
              <a:spcAft>
                <a:spcPct val="0"/>
              </a:spcAft>
            </a:pPr>
            <a:r>
              <a:rPr lang="en-US" b="1">
                <a:latin typeface="Arial" pitchFamily="34" charset="0"/>
                <a:cs typeface="Arial" pitchFamily="34" charset="0"/>
              </a:rPr>
              <a:t>from </a:t>
            </a:r>
            <a:r>
              <a:rPr lang="en-US">
                <a:latin typeface="Arial" pitchFamily="34" charset="0"/>
                <a:cs typeface="Arial" pitchFamily="34" charset="0"/>
              </a:rPr>
              <a:t>bs4 </a:t>
            </a:r>
            <a:r>
              <a:rPr lang="en-US" b="1">
                <a:latin typeface="Arial" pitchFamily="34" charset="0"/>
                <a:cs typeface="Arial" pitchFamily="34" charset="0"/>
              </a:rPr>
              <a:t>import </a:t>
            </a:r>
            <a:r>
              <a:rPr lang="en-US">
                <a:latin typeface="Arial" pitchFamily="34" charset="0"/>
                <a:cs typeface="Arial" pitchFamily="34" charset="0"/>
              </a:rPr>
              <a:t>BeautifulSoup </a:t>
            </a:r>
            <a:r>
              <a:rPr lang="en-US" b="1">
                <a:solidFill>
                  <a:srgbClr val="92D050"/>
                </a:solidFill>
                <a:latin typeface="Arial" pitchFamily="34" charset="0"/>
                <a:cs typeface="Arial" pitchFamily="34" charset="0"/>
              </a:rPr>
              <a:t># importing required modules </a:t>
            </a:r>
            <a:br>
              <a:rPr lang="en-US">
                <a:latin typeface="Arial" pitchFamily="34" charset="0"/>
                <a:cs typeface="Arial" pitchFamily="34" charset="0"/>
              </a:rPr>
            </a:br>
            <a:r>
              <a:rPr lang="en-US" b="1">
                <a:latin typeface="Arial" pitchFamily="34" charset="0"/>
                <a:cs typeface="Arial" pitchFamily="34" charset="0"/>
              </a:rPr>
              <a:t>import </a:t>
            </a:r>
            <a:r>
              <a:rPr lang="en-US">
                <a:latin typeface="Arial" pitchFamily="34" charset="0"/>
                <a:cs typeface="Arial" pitchFamily="34" charset="0"/>
              </a:rPr>
              <a:t>requests</a:t>
            </a:r>
          </a:p>
          <a:p>
            <a:pPr lvl="0" fontAlgn="base">
              <a:spcBef>
                <a:spcPct val="0"/>
              </a:spcBef>
              <a:spcAft>
                <a:spcPct val="0"/>
              </a:spcAft>
            </a:pPr>
            <a:br>
              <a:rPr lang="en-US">
                <a:latin typeface="Arial" pitchFamily="34" charset="0"/>
                <a:cs typeface="Arial" pitchFamily="34" charset="0"/>
              </a:rPr>
            </a:br>
            <a:r>
              <a:rPr lang="en-US" b="1">
                <a:solidFill>
                  <a:srgbClr val="92D050"/>
                </a:solidFill>
                <a:latin typeface="Arial" pitchFamily="34" charset="0"/>
                <a:cs typeface="Arial" pitchFamily="34" charset="0"/>
              </a:rPr>
              <a:t># getting connected to website to be scraped</a:t>
            </a:r>
            <a:br>
              <a:rPr lang="en-US">
                <a:latin typeface="Arial" pitchFamily="34" charset="0"/>
                <a:cs typeface="Arial" pitchFamily="34" charset="0"/>
              </a:rPr>
            </a:br>
            <a:r>
              <a:rPr lang="en-US">
                <a:latin typeface="Arial" pitchFamily="34" charset="0"/>
                <a:cs typeface="Arial" pitchFamily="34" charset="0"/>
              </a:rPr>
              <a:t>result = requests.get</a:t>
            </a:r>
            <a:r>
              <a:rPr lang="en-US" sz="2000" b="1">
                <a:latin typeface="Arial" pitchFamily="34" charset="0"/>
                <a:cs typeface="Arial" pitchFamily="34" charset="0"/>
              </a:rPr>
              <a:t>(</a:t>
            </a:r>
            <a:r>
              <a:rPr lang="en-US" sz="2000" b="1">
                <a:latin typeface="Arial" pitchFamily="34" charset="0"/>
                <a:cs typeface="Arial" pitchFamily="34" charset="0"/>
                <a:hlinkClick r:id="rId3"/>
              </a:rPr>
              <a:t>‘</a:t>
            </a:r>
            <a:r>
              <a:rPr lang="en-US" sz="2000" b="1">
                <a:hlinkClick r:id="rId3"/>
              </a:rPr>
              <a:t>https://www.flipkart.com/ </a:t>
            </a:r>
            <a:r>
              <a:rPr lang="en-US" sz="2000" b="1">
                <a:latin typeface="Arial" pitchFamily="34" charset="0"/>
                <a:cs typeface="Arial" pitchFamily="34" charset="0"/>
              </a:rPr>
              <a:t>')</a:t>
            </a:r>
            <a:br>
              <a:rPr lang="en-US">
                <a:latin typeface="Arial" pitchFamily="34" charset="0"/>
                <a:cs typeface="Arial" pitchFamily="34" charset="0"/>
              </a:rPr>
            </a:br>
            <a:r>
              <a:rPr lang="en-US">
                <a:latin typeface="Arial" pitchFamily="34" charset="0"/>
                <a:cs typeface="Arial" pitchFamily="34" charset="0"/>
              </a:rPr>
              <a:t>print(result.status_code) </a:t>
            </a:r>
            <a:r>
              <a:rPr lang="en-US" b="1">
                <a:solidFill>
                  <a:srgbClr val="92D050"/>
                </a:solidFill>
                <a:latin typeface="Arial" pitchFamily="34" charset="0"/>
                <a:cs typeface="Arial" pitchFamily="34" charset="0"/>
              </a:rPr>
              <a:t># displays 200 if successfully connected to website</a:t>
            </a:r>
          </a:p>
          <a:p>
            <a:pPr lvl="0" fontAlgn="base">
              <a:spcBef>
                <a:spcPct val="0"/>
              </a:spcBef>
              <a:spcAft>
                <a:spcPct val="0"/>
              </a:spcAft>
            </a:pPr>
            <a:br>
              <a:rPr lang="en-US">
                <a:latin typeface="Arial" pitchFamily="34" charset="0"/>
                <a:cs typeface="Arial" pitchFamily="34" charset="0"/>
              </a:rPr>
            </a:br>
            <a:r>
              <a:rPr lang="en-US" b="1">
                <a:solidFill>
                  <a:srgbClr val="92D050"/>
                </a:solidFill>
                <a:latin typeface="Arial" pitchFamily="34" charset="0"/>
                <a:cs typeface="Arial" pitchFamily="34" charset="0"/>
              </a:rPr>
              <a:t># getting raw source code content of the website</a:t>
            </a:r>
            <a:br>
              <a:rPr lang="en-US">
                <a:latin typeface="Arial" pitchFamily="34" charset="0"/>
                <a:cs typeface="Arial" pitchFamily="34" charset="0"/>
              </a:rPr>
            </a:br>
            <a:r>
              <a:rPr lang="en-US">
                <a:latin typeface="Arial" pitchFamily="34" charset="0"/>
                <a:cs typeface="Arial" pitchFamily="34" charset="0"/>
              </a:rPr>
              <a:t>data = result.content</a:t>
            </a:r>
          </a:p>
          <a:p>
            <a:pPr lvl="0" fontAlgn="base">
              <a:spcBef>
                <a:spcPct val="0"/>
              </a:spcBef>
              <a:spcAft>
                <a:spcPct val="0"/>
              </a:spcAft>
            </a:pPr>
            <a:br>
              <a:rPr lang="en-US">
                <a:latin typeface="Arial" pitchFamily="34" charset="0"/>
                <a:cs typeface="Arial" pitchFamily="34" charset="0"/>
              </a:rPr>
            </a:br>
            <a:r>
              <a:rPr lang="en-US" b="1">
                <a:solidFill>
                  <a:srgbClr val="92D050"/>
                </a:solidFill>
                <a:latin typeface="Arial" pitchFamily="34" charset="0"/>
                <a:cs typeface="Arial" pitchFamily="34" charset="0"/>
              </a:rPr>
              <a:t># </a:t>
            </a:r>
            <a:r>
              <a:rPr lang="en-US" sz="1600" b="1">
                <a:solidFill>
                  <a:srgbClr val="92D050"/>
                </a:solidFill>
                <a:latin typeface="Arial" pitchFamily="34" charset="0"/>
                <a:cs typeface="Arial" pitchFamily="34" charset="0"/>
              </a:rPr>
              <a:t>passing the raw source code to BeautifulSoup as argument and create BS object</a:t>
            </a:r>
            <a:br>
              <a:rPr lang="en-US">
                <a:latin typeface="Arial" pitchFamily="34" charset="0"/>
                <a:cs typeface="Arial" pitchFamily="34" charset="0"/>
              </a:rPr>
            </a:br>
            <a:r>
              <a:rPr lang="en-US">
                <a:latin typeface="Arial" pitchFamily="34" charset="0"/>
                <a:cs typeface="Arial" pitchFamily="34" charset="0"/>
              </a:rPr>
              <a:t>soup = BeautifulSoup(data,</a:t>
            </a:r>
            <a:r>
              <a:rPr lang="en-US" b="1">
                <a:latin typeface="Arial" pitchFamily="34" charset="0"/>
                <a:cs typeface="Arial" pitchFamily="34" charset="0"/>
              </a:rPr>
              <a:t>'html.parser'</a:t>
            </a:r>
            <a:r>
              <a:rPr lang="en-US">
                <a:latin typeface="Arial" pitchFamily="34" charset="0"/>
                <a:cs typeface="Arial" pitchFamily="34" charset="0"/>
              </a:rPr>
              <a:t>)</a:t>
            </a:r>
          </a:p>
          <a:p>
            <a:pPr lvl="0" fontAlgn="base">
              <a:spcBef>
                <a:spcPct val="0"/>
              </a:spcBef>
              <a:spcAft>
                <a:spcPct val="0"/>
              </a:spcAft>
            </a:pPr>
            <a:br>
              <a:rPr lang="en-US">
                <a:latin typeface="Arial" pitchFamily="34" charset="0"/>
                <a:cs typeface="Arial" pitchFamily="34" charset="0"/>
              </a:rPr>
            </a:br>
            <a:r>
              <a:rPr lang="en-US" b="1">
                <a:solidFill>
                  <a:srgbClr val="92D050"/>
                </a:solidFill>
                <a:latin typeface="Arial" pitchFamily="34" charset="0"/>
                <a:cs typeface="Arial" pitchFamily="34" charset="0"/>
              </a:rPr>
              <a:t># extract the required elements and print them or store to a file.</a:t>
            </a:r>
            <a:br>
              <a:rPr lang="en-US">
                <a:latin typeface="Arial" pitchFamily="34" charset="0"/>
                <a:cs typeface="Arial" pitchFamily="34" charset="0"/>
              </a:rPr>
            </a:br>
            <a:r>
              <a:rPr lang="en-US">
                <a:latin typeface="Arial" pitchFamily="34" charset="0"/>
                <a:cs typeface="Arial" pitchFamily="34" charset="0"/>
              </a:rPr>
              <a:t>links = soup.find_all(</a:t>
            </a:r>
            <a:r>
              <a:rPr lang="en-US" b="1">
                <a:latin typeface="Arial" pitchFamily="34" charset="0"/>
                <a:cs typeface="Arial" pitchFamily="34" charset="0"/>
              </a:rPr>
              <a:t>'h2'</a:t>
            </a:r>
            <a:r>
              <a:rPr lang="en-US">
                <a:latin typeface="Arial" pitchFamily="34" charset="0"/>
                <a:cs typeface="Arial" pitchFamily="34" charset="0"/>
              </a:rPr>
              <a:t>)</a:t>
            </a:r>
            <a:br>
              <a:rPr lang="en-US">
                <a:latin typeface="Arial" pitchFamily="34" charset="0"/>
                <a:cs typeface="Arial" pitchFamily="34" charset="0"/>
              </a:rPr>
            </a:br>
            <a:r>
              <a:rPr lang="en-US" b="1">
                <a:latin typeface="Arial" pitchFamily="34" charset="0"/>
                <a:cs typeface="Arial" pitchFamily="34" charset="0"/>
              </a:rPr>
              <a:t>for </a:t>
            </a:r>
            <a:r>
              <a:rPr lang="en-US">
                <a:latin typeface="Arial" pitchFamily="34" charset="0"/>
                <a:cs typeface="Arial" pitchFamily="34" charset="0"/>
              </a:rPr>
              <a:t>i </a:t>
            </a:r>
            <a:r>
              <a:rPr lang="en-US" b="1">
                <a:latin typeface="Arial" pitchFamily="34" charset="0"/>
                <a:cs typeface="Arial" pitchFamily="34" charset="0"/>
              </a:rPr>
              <a:t>in </a:t>
            </a:r>
            <a:r>
              <a:rPr lang="en-US">
                <a:latin typeface="Arial" pitchFamily="34" charset="0"/>
                <a:cs typeface="Arial" pitchFamily="34" charset="0"/>
              </a:rPr>
              <a:t>links:</a:t>
            </a:r>
            <a:br>
              <a:rPr lang="en-US">
                <a:latin typeface="Arial" pitchFamily="34" charset="0"/>
                <a:cs typeface="Arial" pitchFamily="34" charset="0"/>
              </a:rPr>
            </a:br>
            <a:r>
              <a:rPr lang="en-US">
                <a:latin typeface="Arial" pitchFamily="34" charset="0"/>
                <a:cs typeface="Arial" pitchFamily="34" charset="0"/>
              </a:rPr>
              <a:t>    print(i.text)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a:extLst>
              <a:ext uri="{FF2B5EF4-FFF2-40B4-BE49-F238E27FC236}">
                <a16:creationId xmlns:a16="http://schemas.microsoft.com/office/drawing/2014/main" id="{02B83A38-E1B7-401E-B39B-0FC9E85DB062}"/>
              </a:ext>
            </a:extLst>
          </p:cNvPr>
          <p:cNvSpPr txBox="1"/>
          <p:nvPr/>
        </p:nvSpPr>
        <p:spPr>
          <a:xfrm>
            <a:off x="342900" y="1295400"/>
            <a:ext cx="8458200" cy="5078313"/>
          </a:xfrm>
          <a:prstGeom prst="rect">
            <a:avLst/>
          </a:prstGeom>
          <a:noFill/>
        </p:spPr>
        <p:txBody>
          <a:bodyPr wrap="square" rtlCol="0">
            <a:spAutoFit/>
          </a:bodyPr>
          <a:lstStyle/>
          <a:p>
            <a:r>
              <a:rPr lang="en-US" sz="3600" b="1">
                <a:solidFill>
                  <a:srgbClr val="FFCC00"/>
                </a:solidFill>
                <a:latin typeface="Arial" pitchFamily="34" charset="0"/>
                <a:cs typeface="Arial" pitchFamily="34" charset="0"/>
              </a:rPr>
              <a:t>Lambda -  </a:t>
            </a:r>
            <a:r>
              <a:rPr lang="en-US" sz="3600">
                <a:latin typeface="Arial" pitchFamily="34" charset="0"/>
                <a:cs typeface="Arial" pitchFamily="34" charset="0"/>
              </a:rPr>
              <a:t>Ananymous Functions</a:t>
            </a:r>
          </a:p>
          <a:p>
            <a:endParaRPr lang="en-US" sz="3600" b="1">
              <a:solidFill>
                <a:srgbClr val="FFCC00"/>
              </a:solidFill>
              <a:latin typeface="Arial" pitchFamily="34" charset="0"/>
              <a:cs typeface="Arial" pitchFamily="34" charset="0"/>
            </a:endParaRPr>
          </a:p>
          <a:p>
            <a:r>
              <a:rPr lang="en-US" sz="3600" b="1">
                <a:solidFill>
                  <a:srgbClr val="FFCC00"/>
                </a:solidFill>
                <a:latin typeface="Arial" pitchFamily="34" charset="0"/>
                <a:cs typeface="Arial" pitchFamily="34" charset="0"/>
              </a:rPr>
              <a:t>Filter - </a:t>
            </a:r>
            <a:r>
              <a:rPr lang="en-US" sz="3600">
                <a:latin typeface="Arial" pitchFamily="34" charset="0"/>
                <a:cs typeface="Arial" pitchFamily="34" charset="0"/>
              </a:rPr>
              <a:t>Filters an iterable based on given 	     True condition</a:t>
            </a:r>
          </a:p>
          <a:p>
            <a:endParaRPr lang="en-US" sz="3600" b="1">
              <a:solidFill>
                <a:srgbClr val="FFCC00"/>
              </a:solidFill>
              <a:latin typeface="Arial" pitchFamily="34" charset="0"/>
              <a:cs typeface="Arial" pitchFamily="34" charset="0"/>
            </a:endParaRPr>
          </a:p>
          <a:p>
            <a:r>
              <a:rPr lang="en-US" sz="3600" b="1">
                <a:solidFill>
                  <a:srgbClr val="FFCC00"/>
                </a:solidFill>
                <a:latin typeface="Arial" pitchFamily="34" charset="0"/>
                <a:cs typeface="Arial" pitchFamily="34" charset="0"/>
              </a:rPr>
              <a:t>Map - </a:t>
            </a:r>
            <a:r>
              <a:rPr lang="en-US" sz="3600">
                <a:latin typeface="Arial" pitchFamily="34" charset="0"/>
                <a:cs typeface="Arial" pitchFamily="34" charset="0"/>
              </a:rPr>
              <a:t>Maps an iterable to function logic</a:t>
            </a:r>
          </a:p>
          <a:p>
            <a:endParaRPr lang="en-US" sz="3600" b="1">
              <a:solidFill>
                <a:srgbClr val="FFCC00"/>
              </a:solidFill>
              <a:latin typeface="Arial" pitchFamily="34" charset="0"/>
              <a:cs typeface="Arial" pitchFamily="34" charset="0"/>
            </a:endParaRPr>
          </a:p>
          <a:p>
            <a:r>
              <a:rPr lang="en-US" sz="3600" b="1">
                <a:solidFill>
                  <a:srgbClr val="FFCC00"/>
                </a:solidFill>
                <a:latin typeface="Arial" pitchFamily="34" charset="0"/>
                <a:cs typeface="Arial" pitchFamily="34" charset="0"/>
              </a:rPr>
              <a:t>Reduce - </a:t>
            </a:r>
            <a:r>
              <a:rPr lang="en-US" sz="3600">
                <a:latin typeface="Arial" pitchFamily="34" charset="0"/>
                <a:cs typeface="Arial" pitchFamily="34" charset="0"/>
              </a:rPr>
              <a:t>Reduces an iterable to single    		  value</a:t>
            </a:r>
          </a:p>
        </p:txBody>
      </p:sp>
    </p:spTree>
    <p:extLst>
      <p:ext uri="{BB962C8B-B14F-4D97-AF65-F5344CB8AC3E}">
        <p14:creationId xmlns:p14="http://schemas.microsoft.com/office/powerpoint/2010/main" val="2467435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a:extLst>
              <a:ext uri="{FF2B5EF4-FFF2-40B4-BE49-F238E27FC236}">
                <a16:creationId xmlns:a16="http://schemas.microsoft.com/office/drawing/2014/main" id="{C3FCACB9-7E38-4BFC-A566-73913F9EB33C}"/>
              </a:ext>
            </a:extLst>
          </p:cNvPr>
          <p:cNvSpPr txBox="1"/>
          <p:nvPr/>
        </p:nvSpPr>
        <p:spPr>
          <a:xfrm>
            <a:off x="304800" y="685800"/>
            <a:ext cx="28194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Lambda Functions :</a:t>
            </a:r>
          </a:p>
        </p:txBody>
      </p:sp>
      <p:sp>
        <p:nvSpPr>
          <p:cNvPr id="5" name="Rectangle 4">
            <a:extLst>
              <a:ext uri="{FF2B5EF4-FFF2-40B4-BE49-F238E27FC236}">
                <a16:creationId xmlns:a16="http://schemas.microsoft.com/office/drawing/2014/main" id="{D9D9A247-9D1C-405C-A87B-F6788E38937C}"/>
              </a:ext>
            </a:extLst>
          </p:cNvPr>
          <p:cNvSpPr/>
          <p:nvPr/>
        </p:nvSpPr>
        <p:spPr>
          <a:xfrm>
            <a:off x="609600" y="1143000"/>
            <a:ext cx="8153400" cy="646331"/>
          </a:xfrm>
          <a:prstGeom prst="rect">
            <a:avLst/>
          </a:prstGeom>
        </p:spPr>
        <p:txBody>
          <a:bodyPr wrap="square">
            <a:spAutoFit/>
          </a:bodyPr>
          <a:lstStyle/>
          <a:p>
            <a:r>
              <a:rPr lang="en-US">
                <a:latin typeface="Arial" pitchFamily="34" charset="0"/>
                <a:cs typeface="Arial" pitchFamily="34" charset="0"/>
              </a:rPr>
              <a:t>“</a:t>
            </a:r>
            <a:r>
              <a:rPr lang="en-US" b="1">
                <a:latin typeface="Arial" pitchFamily="34" charset="0"/>
                <a:cs typeface="Arial" pitchFamily="34" charset="0"/>
              </a:rPr>
              <a:t>Lambda Functions</a:t>
            </a:r>
            <a:r>
              <a:rPr lang="en-US">
                <a:latin typeface="Arial" pitchFamily="34" charset="0"/>
                <a:cs typeface="Arial" pitchFamily="34" charset="0"/>
              </a:rPr>
              <a:t>“ are anonymous functions which means a function without specific name.</a:t>
            </a:r>
          </a:p>
        </p:txBody>
      </p:sp>
      <p:sp>
        <p:nvSpPr>
          <p:cNvPr id="6" name="TextBox 5">
            <a:extLst>
              <a:ext uri="{FF2B5EF4-FFF2-40B4-BE49-F238E27FC236}">
                <a16:creationId xmlns:a16="http://schemas.microsoft.com/office/drawing/2014/main" id="{7DF07F66-FBED-4DCB-8B91-C2217D07D172}"/>
              </a:ext>
            </a:extLst>
          </p:cNvPr>
          <p:cNvSpPr txBox="1"/>
          <p:nvPr/>
        </p:nvSpPr>
        <p:spPr>
          <a:xfrm>
            <a:off x="457201" y="2449204"/>
            <a:ext cx="3886200"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1"/>
              <a:t>Syntax :</a:t>
            </a:r>
          </a:p>
          <a:p>
            <a:endParaRPr lang="en-US"/>
          </a:p>
          <a:p>
            <a:r>
              <a:rPr lang="en-US"/>
              <a:t>lambda (arguments): (statement)</a:t>
            </a:r>
          </a:p>
        </p:txBody>
      </p:sp>
      <p:sp>
        <p:nvSpPr>
          <p:cNvPr id="7" name="TextBox 6">
            <a:extLst>
              <a:ext uri="{FF2B5EF4-FFF2-40B4-BE49-F238E27FC236}">
                <a16:creationId xmlns:a16="http://schemas.microsoft.com/office/drawing/2014/main" id="{E83CE84F-C19E-4FFF-853D-AB4AB497892B}"/>
              </a:ext>
            </a:extLst>
          </p:cNvPr>
          <p:cNvSpPr txBox="1"/>
          <p:nvPr/>
        </p:nvSpPr>
        <p:spPr>
          <a:xfrm>
            <a:off x="5032770" y="2445246"/>
            <a:ext cx="3501630"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1"/>
              <a:t>Syntax for normal functions:</a:t>
            </a:r>
          </a:p>
          <a:p>
            <a:endParaRPr lang="en-US"/>
          </a:p>
          <a:p>
            <a:r>
              <a:rPr lang="en-US"/>
              <a:t>def function_name(arguments):</a:t>
            </a:r>
          </a:p>
          <a:p>
            <a:r>
              <a:rPr lang="en-US"/>
              <a:t>	statements</a:t>
            </a:r>
          </a:p>
          <a:p>
            <a:r>
              <a:rPr lang="en-US"/>
              <a:t>	return ( )</a:t>
            </a:r>
          </a:p>
        </p:txBody>
      </p:sp>
      <p:sp>
        <p:nvSpPr>
          <p:cNvPr id="8" name="TextBox 7">
            <a:extLst>
              <a:ext uri="{FF2B5EF4-FFF2-40B4-BE49-F238E27FC236}">
                <a16:creationId xmlns:a16="http://schemas.microsoft.com/office/drawing/2014/main" id="{E654B378-C469-4156-99C4-9D5D08C15034}"/>
              </a:ext>
            </a:extLst>
          </p:cNvPr>
          <p:cNvSpPr txBox="1"/>
          <p:nvPr/>
        </p:nvSpPr>
        <p:spPr>
          <a:xfrm>
            <a:off x="304800" y="3654326"/>
            <a:ext cx="4572000" cy="286232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t>Ex: square of given number</a:t>
            </a:r>
          </a:p>
          <a:p>
            <a:endParaRPr lang="en-US"/>
          </a:p>
          <a:p>
            <a:r>
              <a:rPr lang="en-US">
                <a:solidFill>
                  <a:srgbClr val="00B0F0"/>
                </a:solidFill>
              </a:rPr>
              <a:t># defining and assigning lambda function to a variable</a:t>
            </a:r>
          </a:p>
          <a:p>
            <a:endParaRPr lang="en-US"/>
          </a:p>
          <a:p>
            <a:r>
              <a:rPr lang="en-US"/>
              <a:t>x = lambda n: n*n</a:t>
            </a:r>
            <a:endParaRPr lang="en-US">
              <a:solidFill>
                <a:srgbClr val="00B0F0"/>
              </a:solidFill>
            </a:endParaRPr>
          </a:p>
          <a:p>
            <a:endParaRPr lang="en-US"/>
          </a:p>
          <a:p>
            <a:r>
              <a:rPr lang="en-US">
                <a:solidFill>
                  <a:srgbClr val="00B0F0"/>
                </a:solidFill>
              </a:rPr>
              <a:t># passing arguments</a:t>
            </a:r>
            <a:endParaRPr lang="en-US"/>
          </a:p>
          <a:p>
            <a:r>
              <a:rPr lang="en-US"/>
              <a:t>x(5)</a:t>
            </a:r>
            <a:endParaRPr lang="en-US">
              <a:solidFill>
                <a:srgbClr val="00B0F0"/>
              </a:solidFill>
            </a:endParaRPr>
          </a:p>
          <a:p>
            <a:endParaRPr lang="en-US"/>
          </a:p>
        </p:txBody>
      </p:sp>
      <p:sp>
        <p:nvSpPr>
          <p:cNvPr id="9" name="TextBox 8">
            <a:extLst>
              <a:ext uri="{FF2B5EF4-FFF2-40B4-BE49-F238E27FC236}">
                <a16:creationId xmlns:a16="http://schemas.microsoft.com/office/drawing/2014/main" id="{E98D428A-0F86-4798-8A2E-21BF806F135D}"/>
              </a:ext>
            </a:extLst>
          </p:cNvPr>
          <p:cNvSpPr txBox="1"/>
          <p:nvPr/>
        </p:nvSpPr>
        <p:spPr>
          <a:xfrm>
            <a:off x="5257800" y="4113074"/>
            <a:ext cx="3200400" cy="147732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t>Ex: square of given number</a:t>
            </a:r>
          </a:p>
          <a:p>
            <a:endParaRPr lang="en-US"/>
          </a:p>
          <a:p>
            <a:r>
              <a:rPr lang="en-US">
                <a:solidFill>
                  <a:schemeClr val="bg1"/>
                </a:solidFill>
              </a:rPr>
              <a:t>def square(n):</a:t>
            </a:r>
          </a:p>
          <a:p>
            <a:r>
              <a:rPr lang="en-US">
                <a:solidFill>
                  <a:schemeClr val="bg1"/>
                </a:solidFill>
              </a:rPr>
              <a:t>	result = n*n</a:t>
            </a:r>
          </a:p>
          <a:p>
            <a:r>
              <a:rPr lang="en-US">
                <a:solidFill>
                  <a:schemeClr val="bg1"/>
                </a:solidFill>
              </a:rPr>
              <a:t>	return (result)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381000" y="1143000"/>
            <a:ext cx="40386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How to prepare a Class :</a:t>
            </a:r>
          </a:p>
        </p:txBody>
      </p:sp>
      <p:sp>
        <p:nvSpPr>
          <p:cNvPr id="5" name="TextBox 4"/>
          <p:cNvSpPr txBox="1"/>
          <p:nvPr/>
        </p:nvSpPr>
        <p:spPr>
          <a:xfrm>
            <a:off x="838200" y="1600200"/>
            <a:ext cx="5032211" cy="369332"/>
          </a:xfrm>
          <a:prstGeom prst="rect">
            <a:avLst/>
          </a:prstGeom>
          <a:noFill/>
        </p:spPr>
        <p:txBody>
          <a:bodyPr wrap="none" rtlCol="0">
            <a:spAutoFit/>
          </a:bodyPr>
          <a:lstStyle/>
          <a:p>
            <a:r>
              <a:rPr lang="en-US">
                <a:latin typeface="Arial" pitchFamily="34" charset="0"/>
                <a:cs typeface="Arial" pitchFamily="34" charset="0"/>
              </a:rPr>
              <a:t>A Class is prepared by using a “class” keyword.</a:t>
            </a:r>
          </a:p>
        </p:txBody>
      </p:sp>
      <p:sp>
        <p:nvSpPr>
          <p:cNvPr id="6" name="TextBox 5"/>
          <p:cNvSpPr txBox="1"/>
          <p:nvPr/>
        </p:nvSpPr>
        <p:spPr>
          <a:xfrm>
            <a:off x="457200" y="2057400"/>
            <a:ext cx="3352800" cy="3970318"/>
          </a:xfrm>
          <a:prstGeom prst="rect">
            <a:avLst/>
          </a:prstGeom>
          <a:noFill/>
          <a:ln>
            <a:solidFill>
              <a:schemeClr val="bg1"/>
            </a:solidFill>
          </a:ln>
        </p:spPr>
        <p:txBody>
          <a:bodyPr wrap="square" rtlCol="0">
            <a:spAutoFit/>
          </a:bodyPr>
          <a:lstStyle/>
          <a:p>
            <a:r>
              <a:rPr lang="en-US" b="1">
                <a:latin typeface="Arial" pitchFamily="34" charset="0"/>
                <a:cs typeface="Arial" pitchFamily="34" charset="0"/>
              </a:rPr>
              <a:t>SYNTAX :</a:t>
            </a:r>
          </a:p>
          <a:p>
            <a:endParaRPr lang="en-US">
              <a:latin typeface="Arial" pitchFamily="34" charset="0"/>
              <a:cs typeface="Arial" pitchFamily="34" charset="0"/>
            </a:endParaRPr>
          </a:p>
          <a:p>
            <a:r>
              <a:rPr lang="en-US">
                <a:latin typeface="Arial" pitchFamily="34" charset="0"/>
                <a:cs typeface="Arial" pitchFamily="34" charset="0"/>
              </a:rPr>
              <a:t>class class_name:</a:t>
            </a:r>
          </a:p>
          <a:p>
            <a:r>
              <a:rPr lang="en-US">
                <a:latin typeface="Arial" pitchFamily="34" charset="0"/>
                <a:cs typeface="Arial" pitchFamily="34" charset="0"/>
              </a:rPr>
              <a:t>   </a:t>
            </a:r>
          </a:p>
          <a:p>
            <a:r>
              <a:rPr lang="en-US">
                <a:latin typeface="Arial" pitchFamily="34" charset="0"/>
                <a:cs typeface="Arial" pitchFamily="34" charset="0"/>
              </a:rPr>
              <a:t> 	class attributes</a:t>
            </a:r>
          </a:p>
          <a:p>
            <a:endParaRPr lang="en-US">
              <a:latin typeface="Arial" pitchFamily="34" charset="0"/>
              <a:cs typeface="Arial" pitchFamily="34" charset="0"/>
            </a:endParaRPr>
          </a:p>
          <a:p>
            <a:r>
              <a:rPr lang="en-US">
                <a:latin typeface="Arial" pitchFamily="34" charset="0"/>
                <a:cs typeface="Arial" pitchFamily="34" charset="0"/>
              </a:rPr>
              <a:t>	instance attributes</a:t>
            </a:r>
          </a:p>
          <a:p>
            <a:r>
              <a:rPr lang="en-US">
                <a:latin typeface="Arial" pitchFamily="34" charset="0"/>
                <a:cs typeface="Arial" pitchFamily="34" charset="0"/>
              </a:rPr>
              <a:t>	(constructor method)</a:t>
            </a:r>
          </a:p>
          <a:p>
            <a:endParaRPr lang="en-US">
              <a:latin typeface="Arial" pitchFamily="34" charset="0"/>
              <a:cs typeface="Arial" pitchFamily="34" charset="0"/>
            </a:endParaRPr>
          </a:p>
          <a:p>
            <a:r>
              <a:rPr lang="en-US">
                <a:latin typeface="Arial" pitchFamily="34" charset="0"/>
                <a:cs typeface="Arial" pitchFamily="34" charset="0"/>
              </a:rPr>
              <a:t>	Method-1</a:t>
            </a:r>
          </a:p>
          <a:p>
            <a:endParaRPr lang="en-US">
              <a:latin typeface="Arial" pitchFamily="34" charset="0"/>
              <a:cs typeface="Arial" pitchFamily="34" charset="0"/>
            </a:endParaRPr>
          </a:p>
          <a:p>
            <a:r>
              <a:rPr lang="en-US">
                <a:latin typeface="Arial" pitchFamily="34" charset="0"/>
                <a:cs typeface="Arial" pitchFamily="34" charset="0"/>
              </a:rPr>
              <a:t>	Method-2</a:t>
            </a:r>
          </a:p>
          <a:p>
            <a:endParaRPr lang="en-US">
              <a:latin typeface="Arial" pitchFamily="34" charset="0"/>
              <a:cs typeface="Arial" pitchFamily="34" charset="0"/>
            </a:endParaRPr>
          </a:p>
          <a:p>
            <a:endParaRPr lang="en-US">
              <a:latin typeface="Arial" pitchFamily="34" charset="0"/>
              <a:cs typeface="Arial" pitchFamily="34" charset="0"/>
            </a:endParaRPr>
          </a:p>
        </p:txBody>
      </p:sp>
      <p:sp>
        <p:nvSpPr>
          <p:cNvPr id="8" name="TextBox 7"/>
          <p:cNvSpPr txBox="1"/>
          <p:nvPr/>
        </p:nvSpPr>
        <p:spPr>
          <a:xfrm>
            <a:off x="3886200" y="2057401"/>
            <a:ext cx="4876800" cy="4031873"/>
          </a:xfrm>
          <a:prstGeom prst="rect">
            <a:avLst/>
          </a:prstGeom>
          <a:noFill/>
          <a:ln>
            <a:solidFill>
              <a:schemeClr val="bg1"/>
            </a:solidFill>
          </a:ln>
        </p:spPr>
        <p:txBody>
          <a:bodyPr wrap="square" rtlCol="0">
            <a:spAutoFit/>
          </a:bodyPr>
          <a:lstStyle/>
          <a:p>
            <a:r>
              <a:rPr lang="en-US" sz="1600" b="1">
                <a:latin typeface="Arial" pitchFamily="34" charset="0"/>
                <a:cs typeface="Arial" pitchFamily="34" charset="0"/>
              </a:rPr>
              <a:t>Ex :</a:t>
            </a:r>
          </a:p>
          <a:p>
            <a:endParaRPr lang="en-US" sz="1600">
              <a:latin typeface="Arial" pitchFamily="34" charset="0"/>
              <a:cs typeface="Arial" pitchFamily="34" charset="0"/>
            </a:endParaRPr>
          </a:p>
          <a:p>
            <a:r>
              <a:rPr lang="en-US" sz="1600">
                <a:latin typeface="Arial" pitchFamily="34" charset="0"/>
                <a:cs typeface="Arial" pitchFamily="34" charset="0"/>
              </a:rPr>
              <a:t>class car:</a:t>
            </a:r>
          </a:p>
          <a:p>
            <a:endParaRPr lang="en-US" sz="1600">
              <a:latin typeface="Arial" pitchFamily="34" charset="0"/>
              <a:cs typeface="Arial" pitchFamily="34" charset="0"/>
            </a:endParaRPr>
          </a:p>
          <a:p>
            <a:r>
              <a:rPr lang="en-US" sz="1600">
                <a:latin typeface="Arial" pitchFamily="34" charset="0"/>
                <a:cs typeface="Arial" pitchFamily="34" charset="0"/>
              </a:rPr>
              <a:t>	company = “bmw” </a:t>
            </a:r>
          </a:p>
          <a:p>
            <a:endParaRPr lang="en-US" sz="1600">
              <a:latin typeface="Arial" pitchFamily="34" charset="0"/>
              <a:cs typeface="Arial" pitchFamily="34" charset="0"/>
            </a:endParaRPr>
          </a:p>
          <a:p>
            <a:r>
              <a:rPr lang="en-US" sz="1600">
                <a:latin typeface="Arial" pitchFamily="34" charset="0"/>
                <a:cs typeface="Arial" pitchFamily="34" charset="0"/>
              </a:rPr>
              <a:t>	def __init__(self,color,wheels,fuel):</a:t>
            </a:r>
          </a:p>
          <a:p>
            <a:r>
              <a:rPr lang="en-US" sz="1600">
                <a:latin typeface="Arial" pitchFamily="34" charset="0"/>
                <a:cs typeface="Arial" pitchFamily="34" charset="0"/>
              </a:rPr>
              <a:t>		self.car_color = color</a:t>
            </a:r>
          </a:p>
          <a:p>
            <a:r>
              <a:rPr lang="en-US" sz="1600">
                <a:latin typeface="Arial" pitchFamily="34" charset="0"/>
                <a:cs typeface="Arial" pitchFamily="34" charset="0"/>
              </a:rPr>
              <a:t>		self.car_wheels = wheels</a:t>
            </a:r>
          </a:p>
          <a:p>
            <a:r>
              <a:rPr lang="en-US" sz="1600">
                <a:latin typeface="Arial" pitchFamily="34" charset="0"/>
                <a:cs typeface="Arial" pitchFamily="34" charset="0"/>
              </a:rPr>
              <a:t>		self.car_fuel = fuel</a:t>
            </a:r>
          </a:p>
          <a:p>
            <a:endParaRPr lang="en-US" sz="1600">
              <a:latin typeface="Arial" pitchFamily="34" charset="0"/>
              <a:cs typeface="Arial" pitchFamily="34" charset="0"/>
            </a:endParaRPr>
          </a:p>
          <a:p>
            <a:r>
              <a:rPr lang="en-US" sz="1600">
                <a:latin typeface="Arial" pitchFamily="34" charset="0"/>
                <a:cs typeface="Arial" pitchFamily="34" charset="0"/>
              </a:rPr>
              <a:t>	def work(self)</a:t>
            </a:r>
          </a:p>
          <a:p>
            <a:r>
              <a:rPr lang="en-US" sz="1600">
                <a:latin typeface="Arial" pitchFamily="34" charset="0"/>
                <a:cs typeface="Arial" pitchFamily="34" charset="0"/>
              </a:rPr>
              <a:t>		return(“moves”)</a:t>
            </a:r>
          </a:p>
          <a:p>
            <a:endParaRPr lang="en-US" sz="1600">
              <a:latin typeface="Arial" pitchFamily="34" charset="0"/>
              <a:cs typeface="Arial" pitchFamily="34" charset="0"/>
            </a:endParaRPr>
          </a:p>
          <a:p>
            <a:r>
              <a:rPr lang="en-US" sz="1600">
                <a:latin typeface="Arial" pitchFamily="34" charset="0"/>
                <a:cs typeface="Arial" pitchFamily="34" charset="0"/>
              </a:rPr>
              <a:t>	def music(self)</a:t>
            </a:r>
          </a:p>
          <a:p>
            <a:r>
              <a:rPr lang="en-US" sz="1600">
                <a:latin typeface="Arial" pitchFamily="34" charset="0"/>
                <a:cs typeface="Arial" pitchFamily="34" charset="0"/>
              </a:rPr>
              <a:t>		return(“plays music”)</a:t>
            </a:r>
          </a:p>
        </p:txBody>
      </p:sp>
      <p:cxnSp>
        <p:nvCxnSpPr>
          <p:cNvPr id="11" name="Straight Arrow Connector 10"/>
          <p:cNvCxnSpPr/>
          <p:nvPr/>
        </p:nvCxnSpPr>
        <p:spPr>
          <a:xfrm flipV="1">
            <a:off x="3048000" y="3200400"/>
            <a:ext cx="1752600" cy="1524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352800" y="3733800"/>
            <a:ext cx="1524000" cy="1524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438400" y="4724400"/>
            <a:ext cx="2438400" cy="2286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514600" y="5257800"/>
            <a:ext cx="2362200" cy="3810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867400" y="990600"/>
            <a:ext cx="2743200" cy="646331"/>
          </a:xfrm>
          <a:prstGeom prst="rect">
            <a:avLst/>
          </a:prstGeom>
          <a:noFill/>
          <a:ln>
            <a:solidFill>
              <a:schemeClr val="bg1"/>
            </a:solidFill>
          </a:ln>
        </p:spPr>
        <p:txBody>
          <a:bodyPr wrap="square" rtlCol="0">
            <a:spAutoFit/>
          </a:bodyPr>
          <a:lstStyle/>
          <a:p>
            <a:r>
              <a:rPr lang="en-US"/>
              <a:t>Attributes </a:t>
            </a:r>
            <a:r>
              <a:rPr lang="en-US">
                <a:sym typeface="Wingdings" pitchFamily="2" charset="2"/>
              </a:rPr>
              <a:t></a:t>
            </a:r>
            <a:r>
              <a:rPr lang="en-US"/>
              <a:t> Variables</a:t>
            </a:r>
          </a:p>
          <a:p>
            <a:r>
              <a:rPr lang="en-US"/>
              <a:t>Methods </a:t>
            </a:r>
            <a:r>
              <a:rPr lang="en-US">
                <a:sym typeface="Wingdings" pitchFamily="2" charset="2"/>
              </a:rPr>
              <a:t></a:t>
            </a:r>
            <a:r>
              <a:rPr lang="en-US"/>
              <a:t> Functions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a:extLst>
              <a:ext uri="{FF2B5EF4-FFF2-40B4-BE49-F238E27FC236}">
                <a16:creationId xmlns:a16="http://schemas.microsoft.com/office/drawing/2014/main" id="{F57FC6A6-27D6-4337-9D98-CC26168C0FE1}"/>
              </a:ext>
            </a:extLst>
          </p:cNvPr>
          <p:cNvSpPr txBox="1"/>
          <p:nvPr/>
        </p:nvSpPr>
        <p:spPr>
          <a:xfrm>
            <a:off x="491872" y="1295400"/>
            <a:ext cx="7432928" cy="230832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t>Ex: finding a given number is even or odd</a:t>
            </a:r>
          </a:p>
          <a:p>
            <a:endParaRPr lang="en-US"/>
          </a:p>
          <a:p>
            <a:r>
              <a:rPr lang="en-US">
                <a:solidFill>
                  <a:srgbClr val="00B0F0"/>
                </a:solidFill>
              </a:rPr>
              <a:t># defining and assigning lambda function to a variable</a:t>
            </a:r>
          </a:p>
          <a:p>
            <a:endParaRPr lang="en-US"/>
          </a:p>
          <a:p>
            <a:r>
              <a:rPr lang="en-US"/>
              <a:t>x = lambda n: ‘even’  if (n%2)==0 else ‘odd’</a:t>
            </a:r>
            <a:endParaRPr lang="en-US">
              <a:solidFill>
                <a:srgbClr val="00B0F0"/>
              </a:solidFill>
            </a:endParaRPr>
          </a:p>
          <a:p>
            <a:endParaRPr lang="en-US"/>
          </a:p>
          <a:p>
            <a:r>
              <a:rPr lang="en-US"/>
              <a:t>x(7) </a:t>
            </a:r>
            <a:r>
              <a:rPr lang="en-US">
                <a:solidFill>
                  <a:srgbClr val="00B0F0"/>
                </a:solidFill>
              </a:rPr>
              <a:t># passing arguments</a:t>
            </a:r>
          </a:p>
          <a:p>
            <a:endParaRPr lang="en-US"/>
          </a:p>
        </p:txBody>
      </p:sp>
      <p:sp>
        <p:nvSpPr>
          <p:cNvPr id="5" name="Rectangle 4">
            <a:extLst>
              <a:ext uri="{FF2B5EF4-FFF2-40B4-BE49-F238E27FC236}">
                <a16:creationId xmlns:a16="http://schemas.microsoft.com/office/drawing/2014/main" id="{076391E8-7BF3-4562-93AF-318A5E465582}"/>
              </a:ext>
            </a:extLst>
          </p:cNvPr>
          <p:cNvSpPr/>
          <p:nvPr/>
        </p:nvSpPr>
        <p:spPr>
          <a:xfrm>
            <a:off x="533400" y="3800330"/>
            <a:ext cx="5029200" cy="203132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a:t>Ex: finding a given number is even or odd</a:t>
            </a:r>
          </a:p>
          <a:p>
            <a:endParaRPr lang="en-US"/>
          </a:p>
          <a:p>
            <a:r>
              <a:rPr lang="en-US"/>
              <a:t>def number(n):</a:t>
            </a:r>
          </a:p>
          <a:p>
            <a:r>
              <a:rPr lang="en-US"/>
              <a:t>    if n%2 == 0:</a:t>
            </a:r>
          </a:p>
          <a:p>
            <a:r>
              <a:rPr lang="en-US"/>
              <a:t>        return ('even')</a:t>
            </a:r>
          </a:p>
          <a:p>
            <a:r>
              <a:rPr lang="en-US"/>
              <a:t>    else:</a:t>
            </a:r>
          </a:p>
          <a:p>
            <a:r>
              <a:rPr lang="en-US"/>
              <a:t>        return ('odd')</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Rectangle 3">
            <a:extLst>
              <a:ext uri="{FF2B5EF4-FFF2-40B4-BE49-F238E27FC236}">
                <a16:creationId xmlns:a16="http://schemas.microsoft.com/office/drawing/2014/main" id="{5CFB0585-C68C-4675-A859-614D735A46B3}"/>
              </a:ext>
            </a:extLst>
          </p:cNvPr>
          <p:cNvSpPr/>
          <p:nvPr/>
        </p:nvSpPr>
        <p:spPr>
          <a:xfrm>
            <a:off x="685800" y="1473488"/>
            <a:ext cx="8077200"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a:solidFill>
                  <a:srgbClr val="00B0F0"/>
                </a:solidFill>
                <a:latin typeface="arial" panose="020B0604020202020204" pitchFamily="34" charset="0"/>
              </a:rPr>
              <a:t>Advantages of Lambda Functions:</a:t>
            </a:r>
          </a:p>
          <a:p>
            <a:endParaRPr lang="en-US">
              <a:solidFill>
                <a:srgbClr val="222222"/>
              </a:solidFill>
              <a:latin typeface="arial" panose="020B0604020202020204" pitchFamily="34" charset="0"/>
            </a:endParaRPr>
          </a:p>
          <a:p>
            <a:r>
              <a:rPr lang="en-US">
                <a:solidFill>
                  <a:srgbClr val="222222"/>
                </a:solidFill>
                <a:latin typeface="arial" panose="020B0604020202020204" pitchFamily="34" charset="0"/>
              </a:rPr>
              <a:t>	The power of </a:t>
            </a:r>
            <a:r>
              <a:rPr lang="en-US" b="1">
                <a:solidFill>
                  <a:srgbClr val="222222"/>
                </a:solidFill>
                <a:latin typeface="arial" panose="020B0604020202020204" pitchFamily="34" charset="0"/>
              </a:rPr>
              <a:t>lambda function</a:t>
            </a:r>
            <a:r>
              <a:rPr lang="en-US">
                <a:solidFill>
                  <a:srgbClr val="222222"/>
                </a:solidFill>
                <a:latin typeface="arial" panose="020B0604020202020204" pitchFamily="34" charset="0"/>
              </a:rPr>
              <a:t> can be realized only when it is used as part of another </a:t>
            </a:r>
            <a:r>
              <a:rPr lang="en-US" b="1">
                <a:solidFill>
                  <a:srgbClr val="222222"/>
                </a:solidFill>
                <a:latin typeface="arial" panose="020B0604020202020204" pitchFamily="34" charset="0"/>
              </a:rPr>
              <a:t>function</a:t>
            </a:r>
            <a:r>
              <a:rPr lang="en-US">
                <a:solidFill>
                  <a:srgbClr val="222222"/>
                </a:solidFill>
                <a:latin typeface="arial" panose="020B0604020202020204" pitchFamily="34" charset="0"/>
              </a:rPr>
              <a:t>. </a:t>
            </a:r>
          </a:p>
          <a:p>
            <a:endParaRPr lang="en-US">
              <a:solidFill>
                <a:srgbClr val="222222"/>
              </a:solidFill>
              <a:latin typeface="arial" panose="020B0604020202020204" pitchFamily="34" charset="0"/>
            </a:endParaRPr>
          </a:p>
          <a:p>
            <a:r>
              <a:rPr lang="en-US">
                <a:solidFill>
                  <a:srgbClr val="222222"/>
                </a:solidFill>
                <a:latin typeface="arial" panose="020B0604020202020204" pitchFamily="34" charset="0"/>
              </a:rPr>
              <a:t>	The benefit of </a:t>
            </a:r>
            <a:r>
              <a:rPr lang="en-US" b="1">
                <a:solidFill>
                  <a:srgbClr val="222222"/>
                </a:solidFill>
                <a:latin typeface="arial" panose="020B0604020202020204" pitchFamily="34" charset="0"/>
              </a:rPr>
              <a:t>lambda functions</a:t>
            </a:r>
            <a:r>
              <a:rPr lang="en-US">
                <a:solidFill>
                  <a:srgbClr val="222222"/>
                </a:solidFill>
                <a:latin typeface="arial" panose="020B0604020202020204" pitchFamily="34" charset="0"/>
              </a:rPr>
              <a:t> are easily visible when used with  </a:t>
            </a:r>
            <a:r>
              <a:rPr lang="en-US" b="1">
                <a:solidFill>
                  <a:srgbClr val="222222"/>
                </a:solidFill>
                <a:latin typeface="arial" panose="020B0604020202020204" pitchFamily="34" charset="0"/>
              </a:rPr>
              <a:t>filter</a:t>
            </a:r>
            <a:r>
              <a:rPr lang="en-US">
                <a:solidFill>
                  <a:srgbClr val="222222"/>
                </a:solidFill>
                <a:latin typeface="arial" panose="020B0604020202020204" pitchFamily="34" charset="0"/>
              </a:rPr>
              <a:t>,</a:t>
            </a:r>
            <a:r>
              <a:rPr lang="en-US" b="1">
                <a:solidFill>
                  <a:srgbClr val="222222"/>
                </a:solidFill>
                <a:latin typeface="arial" panose="020B0604020202020204" pitchFamily="34" charset="0"/>
              </a:rPr>
              <a:t> map</a:t>
            </a:r>
            <a:r>
              <a:rPr lang="en-US">
                <a:solidFill>
                  <a:srgbClr val="222222"/>
                </a:solidFill>
                <a:latin typeface="arial" panose="020B0604020202020204" pitchFamily="34" charset="0"/>
              </a:rPr>
              <a:t> and </a:t>
            </a:r>
            <a:r>
              <a:rPr lang="en-US" b="1">
                <a:solidFill>
                  <a:srgbClr val="222222"/>
                </a:solidFill>
                <a:latin typeface="arial" panose="020B0604020202020204" pitchFamily="34" charset="0"/>
              </a:rPr>
              <a:t>reduce </a:t>
            </a:r>
            <a:r>
              <a:rPr lang="en-US">
                <a:solidFill>
                  <a:srgbClr val="222222"/>
                </a:solidFill>
                <a:latin typeface="arial" panose="020B0604020202020204" pitchFamily="34" charset="0"/>
              </a:rPr>
              <a:t>python functions.</a:t>
            </a:r>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Rectangle 3">
            <a:extLst>
              <a:ext uri="{FF2B5EF4-FFF2-40B4-BE49-F238E27FC236}">
                <a16:creationId xmlns:a16="http://schemas.microsoft.com/office/drawing/2014/main" id="{8C2CF69D-8014-45EE-862A-85A2FA238132}"/>
              </a:ext>
            </a:extLst>
          </p:cNvPr>
          <p:cNvSpPr/>
          <p:nvPr/>
        </p:nvSpPr>
        <p:spPr>
          <a:xfrm>
            <a:off x="571500" y="1447800"/>
            <a:ext cx="8001000" cy="92333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en-US">
                <a:solidFill>
                  <a:srgbClr val="222222"/>
                </a:solidFill>
                <a:latin typeface="arial" panose="020B0604020202020204" pitchFamily="34" charset="0"/>
              </a:rPr>
              <a:t>	The </a:t>
            </a:r>
            <a:r>
              <a:rPr lang="en-US" b="1">
                <a:solidFill>
                  <a:srgbClr val="222222"/>
                </a:solidFill>
                <a:latin typeface="arial" panose="020B0604020202020204" pitchFamily="34" charset="0"/>
              </a:rPr>
              <a:t>filter</a:t>
            </a:r>
            <a:r>
              <a:rPr lang="en-US">
                <a:solidFill>
                  <a:srgbClr val="222222"/>
                </a:solidFill>
                <a:latin typeface="arial" panose="020B0604020202020204" pitchFamily="34" charset="0"/>
              </a:rPr>
              <a:t>() </a:t>
            </a:r>
            <a:r>
              <a:rPr lang="en-US" b="1">
                <a:solidFill>
                  <a:srgbClr val="222222"/>
                </a:solidFill>
                <a:latin typeface="arial" panose="020B0604020202020204" pitchFamily="34" charset="0"/>
              </a:rPr>
              <a:t>function</a:t>
            </a:r>
            <a:r>
              <a:rPr lang="en-US">
                <a:solidFill>
                  <a:srgbClr val="222222"/>
                </a:solidFill>
                <a:latin typeface="arial" panose="020B0604020202020204" pitchFamily="34" charset="0"/>
              </a:rPr>
              <a:t> is a </a:t>
            </a:r>
            <a:r>
              <a:rPr lang="en-US" b="1">
                <a:solidFill>
                  <a:srgbClr val="222222"/>
                </a:solidFill>
                <a:latin typeface="arial" panose="020B0604020202020204" pitchFamily="34" charset="0"/>
              </a:rPr>
              <a:t>Python in built function </a:t>
            </a:r>
            <a:r>
              <a:rPr lang="en-US">
                <a:solidFill>
                  <a:srgbClr val="222222"/>
                </a:solidFill>
                <a:latin typeface="arial" panose="020B0604020202020204" pitchFamily="34" charset="0"/>
              </a:rPr>
              <a:t>that </a:t>
            </a:r>
            <a:r>
              <a:rPr lang="en-US">
                <a:solidFill>
                  <a:schemeClr val="bg1"/>
                </a:solidFill>
              </a:rPr>
              <a:t>applies a given </a:t>
            </a:r>
            <a:r>
              <a:rPr lang="en-US" b="1">
                <a:solidFill>
                  <a:schemeClr val="bg1"/>
                </a:solidFill>
              </a:rPr>
              <a:t>function</a:t>
            </a:r>
            <a:r>
              <a:rPr lang="en-US">
                <a:solidFill>
                  <a:schemeClr val="bg1"/>
                </a:solidFill>
              </a:rPr>
              <a:t> to each item of an </a:t>
            </a:r>
            <a:r>
              <a:rPr lang="en-US" b="1">
                <a:solidFill>
                  <a:schemeClr val="bg1"/>
                </a:solidFill>
              </a:rPr>
              <a:t>iterable (list, tuple etc.) </a:t>
            </a:r>
            <a:r>
              <a:rPr lang="en-US">
                <a:solidFill>
                  <a:schemeClr val="bg1"/>
                </a:solidFill>
              </a:rPr>
              <a:t>and returns only a list of filtered True condition results.</a:t>
            </a:r>
            <a:endParaRPr lang="en-US"/>
          </a:p>
        </p:txBody>
      </p:sp>
      <p:sp>
        <p:nvSpPr>
          <p:cNvPr id="5" name="TextBox 4">
            <a:extLst>
              <a:ext uri="{FF2B5EF4-FFF2-40B4-BE49-F238E27FC236}">
                <a16:creationId xmlns:a16="http://schemas.microsoft.com/office/drawing/2014/main" id="{D4C33547-0998-4412-BB56-F4B165FD801D}"/>
              </a:ext>
            </a:extLst>
          </p:cNvPr>
          <p:cNvSpPr txBox="1"/>
          <p:nvPr/>
        </p:nvSpPr>
        <p:spPr>
          <a:xfrm>
            <a:off x="304800" y="685800"/>
            <a:ext cx="28194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Filter Function :</a:t>
            </a:r>
          </a:p>
        </p:txBody>
      </p:sp>
      <p:sp>
        <p:nvSpPr>
          <p:cNvPr id="6" name="Rectangle 5">
            <a:extLst>
              <a:ext uri="{FF2B5EF4-FFF2-40B4-BE49-F238E27FC236}">
                <a16:creationId xmlns:a16="http://schemas.microsoft.com/office/drawing/2014/main" id="{5C0FD05B-02C4-4FB0-8357-A0B29BF4CEC5}"/>
              </a:ext>
            </a:extLst>
          </p:cNvPr>
          <p:cNvSpPr/>
          <p:nvPr/>
        </p:nvSpPr>
        <p:spPr>
          <a:xfrm>
            <a:off x="552839" y="4519528"/>
            <a:ext cx="5029200" cy="1477328"/>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a:t>Ex: finding even numbers in a given list</a:t>
            </a:r>
          </a:p>
          <a:p>
            <a:endParaRPr lang="en-US"/>
          </a:p>
          <a:p>
            <a:r>
              <a:rPr lang="en-US"/>
              <a:t>a = [45,25,8,9,7,62,15,3,4]</a:t>
            </a:r>
          </a:p>
          <a:p>
            <a:endParaRPr lang="en-US"/>
          </a:p>
          <a:p>
            <a:r>
              <a:rPr lang="en-US"/>
              <a:t>result = list ( filter ( lambda x : x%2==0 , a ) )</a:t>
            </a:r>
          </a:p>
        </p:txBody>
      </p:sp>
      <p:sp>
        <p:nvSpPr>
          <p:cNvPr id="7" name="Rectangle 6">
            <a:extLst>
              <a:ext uri="{FF2B5EF4-FFF2-40B4-BE49-F238E27FC236}">
                <a16:creationId xmlns:a16="http://schemas.microsoft.com/office/drawing/2014/main" id="{F8B30C6B-B348-4D68-B675-7EB6A8AD09A4}"/>
              </a:ext>
            </a:extLst>
          </p:cNvPr>
          <p:cNvSpPr/>
          <p:nvPr/>
        </p:nvSpPr>
        <p:spPr>
          <a:xfrm>
            <a:off x="571500" y="2924770"/>
            <a:ext cx="5029200" cy="9233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t>Syntax :</a:t>
            </a:r>
          </a:p>
          <a:p>
            <a:endParaRPr lang="en-US"/>
          </a:p>
          <a:p>
            <a:r>
              <a:rPr lang="en-US"/>
              <a:t>filter(function , sequence)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Rectangle 3">
            <a:extLst>
              <a:ext uri="{FF2B5EF4-FFF2-40B4-BE49-F238E27FC236}">
                <a16:creationId xmlns:a16="http://schemas.microsoft.com/office/drawing/2014/main" id="{8C2CF69D-8014-45EE-862A-85A2FA238132}"/>
              </a:ext>
            </a:extLst>
          </p:cNvPr>
          <p:cNvSpPr/>
          <p:nvPr/>
        </p:nvSpPr>
        <p:spPr>
          <a:xfrm>
            <a:off x="571500" y="1447800"/>
            <a:ext cx="8001000" cy="92333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en-US">
                <a:solidFill>
                  <a:srgbClr val="222222"/>
                </a:solidFill>
                <a:latin typeface="arial" panose="020B0604020202020204" pitchFamily="34" charset="0"/>
              </a:rPr>
              <a:t>	The </a:t>
            </a:r>
            <a:r>
              <a:rPr lang="en-US" b="1">
                <a:solidFill>
                  <a:srgbClr val="222222"/>
                </a:solidFill>
                <a:latin typeface="arial" panose="020B0604020202020204" pitchFamily="34" charset="0"/>
              </a:rPr>
              <a:t>map</a:t>
            </a:r>
            <a:r>
              <a:rPr lang="en-US">
                <a:solidFill>
                  <a:srgbClr val="222222"/>
                </a:solidFill>
                <a:latin typeface="arial" panose="020B0604020202020204" pitchFamily="34" charset="0"/>
              </a:rPr>
              <a:t>() </a:t>
            </a:r>
            <a:r>
              <a:rPr lang="en-US" b="1">
                <a:solidFill>
                  <a:srgbClr val="222222"/>
                </a:solidFill>
                <a:latin typeface="arial" panose="020B0604020202020204" pitchFamily="34" charset="0"/>
              </a:rPr>
              <a:t>function</a:t>
            </a:r>
            <a:r>
              <a:rPr lang="en-US">
                <a:solidFill>
                  <a:srgbClr val="222222"/>
                </a:solidFill>
                <a:latin typeface="arial" panose="020B0604020202020204" pitchFamily="34" charset="0"/>
              </a:rPr>
              <a:t> is a </a:t>
            </a:r>
            <a:r>
              <a:rPr lang="en-US" b="1">
                <a:solidFill>
                  <a:srgbClr val="222222"/>
                </a:solidFill>
                <a:latin typeface="arial" panose="020B0604020202020204" pitchFamily="34" charset="0"/>
              </a:rPr>
              <a:t>Python in built function </a:t>
            </a:r>
            <a:r>
              <a:rPr lang="en-US">
                <a:solidFill>
                  <a:srgbClr val="222222"/>
                </a:solidFill>
                <a:latin typeface="arial" panose="020B0604020202020204" pitchFamily="34" charset="0"/>
              </a:rPr>
              <a:t>that </a:t>
            </a:r>
            <a:r>
              <a:rPr lang="en-US">
                <a:solidFill>
                  <a:schemeClr val="bg1"/>
                </a:solidFill>
              </a:rPr>
              <a:t>applies a given </a:t>
            </a:r>
            <a:r>
              <a:rPr lang="en-US" b="1">
                <a:solidFill>
                  <a:schemeClr val="bg1"/>
                </a:solidFill>
              </a:rPr>
              <a:t>function</a:t>
            </a:r>
            <a:r>
              <a:rPr lang="en-US">
                <a:solidFill>
                  <a:schemeClr val="bg1"/>
                </a:solidFill>
              </a:rPr>
              <a:t> to each item of an </a:t>
            </a:r>
            <a:r>
              <a:rPr lang="en-US" b="1">
                <a:solidFill>
                  <a:schemeClr val="bg1"/>
                </a:solidFill>
              </a:rPr>
              <a:t>iterable (list, tuple etc.) </a:t>
            </a:r>
            <a:r>
              <a:rPr lang="en-US">
                <a:solidFill>
                  <a:schemeClr val="bg1"/>
                </a:solidFill>
              </a:rPr>
              <a:t>and returns a list of results with based on function logic.</a:t>
            </a:r>
          </a:p>
        </p:txBody>
      </p:sp>
      <p:sp>
        <p:nvSpPr>
          <p:cNvPr id="5" name="TextBox 4">
            <a:extLst>
              <a:ext uri="{FF2B5EF4-FFF2-40B4-BE49-F238E27FC236}">
                <a16:creationId xmlns:a16="http://schemas.microsoft.com/office/drawing/2014/main" id="{D4C33547-0998-4412-BB56-F4B165FD801D}"/>
              </a:ext>
            </a:extLst>
          </p:cNvPr>
          <p:cNvSpPr txBox="1"/>
          <p:nvPr/>
        </p:nvSpPr>
        <p:spPr>
          <a:xfrm>
            <a:off x="304800" y="685800"/>
            <a:ext cx="28194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Map Function :</a:t>
            </a:r>
          </a:p>
        </p:txBody>
      </p:sp>
      <p:sp>
        <p:nvSpPr>
          <p:cNvPr id="6" name="Rectangle 5">
            <a:extLst>
              <a:ext uri="{FF2B5EF4-FFF2-40B4-BE49-F238E27FC236}">
                <a16:creationId xmlns:a16="http://schemas.microsoft.com/office/drawing/2014/main" id="{5C0FD05B-02C4-4FB0-8357-A0B29BF4CEC5}"/>
              </a:ext>
            </a:extLst>
          </p:cNvPr>
          <p:cNvSpPr/>
          <p:nvPr/>
        </p:nvSpPr>
        <p:spPr>
          <a:xfrm>
            <a:off x="622041" y="4213711"/>
            <a:ext cx="5029200" cy="1477328"/>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a:t>Ex: finding squares of numbers in a given list</a:t>
            </a:r>
          </a:p>
          <a:p>
            <a:endParaRPr lang="en-US"/>
          </a:p>
          <a:p>
            <a:r>
              <a:rPr lang="en-US"/>
              <a:t>a = [1,2,3,4,5]</a:t>
            </a:r>
          </a:p>
          <a:p>
            <a:endParaRPr lang="en-US"/>
          </a:p>
          <a:p>
            <a:r>
              <a:rPr lang="en-US"/>
              <a:t>result = list ( map (lambda x : x*x , a ) )</a:t>
            </a:r>
          </a:p>
        </p:txBody>
      </p:sp>
      <p:sp>
        <p:nvSpPr>
          <p:cNvPr id="7" name="Rectangle 6">
            <a:extLst>
              <a:ext uri="{FF2B5EF4-FFF2-40B4-BE49-F238E27FC236}">
                <a16:creationId xmlns:a16="http://schemas.microsoft.com/office/drawing/2014/main" id="{33250D38-B479-4D5A-A16D-7DCFF788BB80}"/>
              </a:ext>
            </a:extLst>
          </p:cNvPr>
          <p:cNvSpPr/>
          <p:nvPr/>
        </p:nvSpPr>
        <p:spPr>
          <a:xfrm>
            <a:off x="622041" y="2733020"/>
            <a:ext cx="5029200" cy="9233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t>Syntax :</a:t>
            </a:r>
          </a:p>
          <a:p>
            <a:endParaRPr lang="en-US"/>
          </a:p>
          <a:p>
            <a:r>
              <a:rPr lang="en-US"/>
              <a:t>map(function , sequence)</a:t>
            </a:r>
          </a:p>
        </p:txBody>
      </p:sp>
    </p:spTree>
    <p:extLst>
      <p:ext uri="{BB962C8B-B14F-4D97-AF65-F5344CB8AC3E}">
        <p14:creationId xmlns:p14="http://schemas.microsoft.com/office/powerpoint/2010/main" val="24412434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Rectangle 3">
            <a:extLst>
              <a:ext uri="{FF2B5EF4-FFF2-40B4-BE49-F238E27FC236}">
                <a16:creationId xmlns:a16="http://schemas.microsoft.com/office/drawing/2014/main" id="{8C2CF69D-8014-45EE-862A-85A2FA238132}"/>
              </a:ext>
            </a:extLst>
          </p:cNvPr>
          <p:cNvSpPr/>
          <p:nvPr/>
        </p:nvSpPr>
        <p:spPr>
          <a:xfrm>
            <a:off x="571500" y="1447800"/>
            <a:ext cx="8001000" cy="92333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en-US">
                <a:solidFill>
                  <a:srgbClr val="222222"/>
                </a:solidFill>
                <a:latin typeface="arial" panose="020B0604020202020204" pitchFamily="34" charset="0"/>
              </a:rPr>
              <a:t>	The </a:t>
            </a:r>
            <a:r>
              <a:rPr lang="en-US" b="1">
                <a:solidFill>
                  <a:srgbClr val="222222"/>
                </a:solidFill>
                <a:latin typeface="arial" panose="020B0604020202020204" pitchFamily="34" charset="0"/>
              </a:rPr>
              <a:t>reduce</a:t>
            </a:r>
            <a:r>
              <a:rPr lang="en-US">
                <a:solidFill>
                  <a:srgbClr val="222222"/>
                </a:solidFill>
                <a:latin typeface="arial" panose="020B0604020202020204" pitchFamily="34" charset="0"/>
              </a:rPr>
              <a:t>() </a:t>
            </a:r>
            <a:r>
              <a:rPr lang="en-US" b="1">
                <a:solidFill>
                  <a:srgbClr val="222222"/>
                </a:solidFill>
                <a:latin typeface="arial" panose="020B0604020202020204" pitchFamily="34" charset="0"/>
              </a:rPr>
              <a:t>function</a:t>
            </a:r>
            <a:r>
              <a:rPr lang="en-US">
                <a:solidFill>
                  <a:srgbClr val="222222"/>
                </a:solidFill>
                <a:latin typeface="arial" panose="020B0604020202020204" pitchFamily="34" charset="0"/>
              </a:rPr>
              <a:t> is a </a:t>
            </a:r>
            <a:r>
              <a:rPr lang="en-US" b="1">
                <a:solidFill>
                  <a:srgbClr val="222222"/>
                </a:solidFill>
                <a:latin typeface="arial" panose="020B0604020202020204" pitchFamily="34" charset="0"/>
              </a:rPr>
              <a:t>Python in built function </a:t>
            </a:r>
            <a:r>
              <a:rPr lang="en-US">
                <a:solidFill>
                  <a:srgbClr val="222222"/>
                </a:solidFill>
                <a:latin typeface="arial" panose="020B0604020202020204" pitchFamily="34" charset="0"/>
              </a:rPr>
              <a:t>that </a:t>
            </a:r>
            <a:r>
              <a:rPr lang="en-US">
                <a:solidFill>
                  <a:schemeClr val="bg1"/>
                </a:solidFill>
              </a:rPr>
              <a:t>applies a given </a:t>
            </a:r>
            <a:r>
              <a:rPr lang="en-US" b="1">
                <a:solidFill>
                  <a:schemeClr val="bg1"/>
                </a:solidFill>
              </a:rPr>
              <a:t>function</a:t>
            </a:r>
            <a:r>
              <a:rPr lang="en-US">
                <a:solidFill>
                  <a:schemeClr val="bg1"/>
                </a:solidFill>
              </a:rPr>
              <a:t> to each item of an </a:t>
            </a:r>
            <a:r>
              <a:rPr lang="en-US" b="1">
                <a:solidFill>
                  <a:schemeClr val="bg1"/>
                </a:solidFill>
              </a:rPr>
              <a:t>iterable (list, tuple etc.) </a:t>
            </a:r>
            <a:r>
              <a:rPr lang="en-US">
                <a:solidFill>
                  <a:schemeClr val="bg1"/>
                </a:solidFill>
              </a:rPr>
              <a:t>and returns a single value.</a:t>
            </a:r>
          </a:p>
        </p:txBody>
      </p:sp>
      <p:sp>
        <p:nvSpPr>
          <p:cNvPr id="5" name="TextBox 4">
            <a:extLst>
              <a:ext uri="{FF2B5EF4-FFF2-40B4-BE49-F238E27FC236}">
                <a16:creationId xmlns:a16="http://schemas.microsoft.com/office/drawing/2014/main" id="{D4C33547-0998-4412-BB56-F4B165FD801D}"/>
              </a:ext>
            </a:extLst>
          </p:cNvPr>
          <p:cNvSpPr txBox="1"/>
          <p:nvPr/>
        </p:nvSpPr>
        <p:spPr>
          <a:xfrm>
            <a:off x="304800" y="685800"/>
            <a:ext cx="28194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Reduce Function :</a:t>
            </a:r>
          </a:p>
        </p:txBody>
      </p:sp>
      <p:sp>
        <p:nvSpPr>
          <p:cNvPr id="6" name="Rectangle 5">
            <a:extLst>
              <a:ext uri="{FF2B5EF4-FFF2-40B4-BE49-F238E27FC236}">
                <a16:creationId xmlns:a16="http://schemas.microsoft.com/office/drawing/2014/main" id="{5C0FD05B-02C4-4FB0-8357-A0B29BF4CEC5}"/>
              </a:ext>
            </a:extLst>
          </p:cNvPr>
          <p:cNvSpPr/>
          <p:nvPr/>
        </p:nvSpPr>
        <p:spPr>
          <a:xfrm>
            <a:off x="622040" y="4572238"/>
            <a:ext cx="5778759" cy="1477328"/>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a:t>Ex: finding sum of all the numbers in a given list</a:t>
            </a:r>
          </a:p>
          <a:p>
            <a:endParaRPr lang="en-US"/>
          </a:p>
          <a:p>
            <a:r>
              <a:rPr lang="en-US"/>
              <a:t>a = [1,2,3,4,5]</a:t>
            </a:r>
          </a:p>
          <a:p>
            <a:endParaRPr lang="en-US"/>
          </a:p>
          <a:p>
            <a:r>
              <a:rPr lang="en-US"/>
              <a:t>result = reduce (lambda x,y : x+y , a ) </a:t>
            </a:r>
          </a:p>
        </p:txBody>
      </p:sp>
      <p:sp>
        <p:nvSpPr>
          <p:cNvPr id="7" name="Rectangle 6">
            <a:extLst>
              <a:ext uri="{FF2B5EF4-FFF2-40B4-BE49-F238E27FC236}">
                <a16:creationId xmlns:a16="http://schemas.microsoft.com/office/drawing/2014/main" id="{33250D38-B479-4D5A-A16D-7DCFF788BB80}"/>
              </a:ext>
            </a:extLst>
          </p:cNvPr>
          <p:cNvSpPr/>
          <p:nvPr/>
        </p:nvSpPr>
        <p:spPr>
          <a:xfrm>
            <a:off x="622041" y="2733020"/>
            <a:ext cx="5029200" cy="147732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t>Syntax :</a:t>
            </a:r>
          </a:p>
          <a:p>
            <a:endParaRPr lang="en-US"/>
          </a:p>
          <a:p>
            <a:r>
              <a:rPr lang="en-US"/>
              <a:t>from functools import reduce </a:t>
            </a:r>
          </a:p>
          <a:p>
            <a:endParaRPr lang="en-US"/>
          </a:p>
          <a:p>
            <a:r>
              <a:rPr lang="en-US"/>
              <a:t>reduce(function , sequence)</a:t>
            </a:r>
          </a:p>
        </p:txBody>
      </p:sp>
      <p:pic>
        <p:nvPicPr>
          <p:cNvPr id="1026" name="Picture 2" descr="Image result for python reduce function">
            <a:extLst>
              <a:ext uri="{FF2B5EF4-FFF2-40B4-BE49-F238E27FC236}">
                <a16:creationId xmlns:a16="http://schemas.microsoft.com/office/drawing/2014/main" id="{F9F04BE2-5F46-479B-89F1-98FF80738F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4396145"/>
            <a:ext cx="2056695" cy="1653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2825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381000" y="1143000"/>
            <a:ext cx="40386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How to create an Object :</a:t>
            </a:r>
          </a:p>
        </p:txBody>
      </p:sp>
      <p:sp>
        <p:nvSpPr>
          <p:cNvPr id="5" name="TextBox 4"/>
          <p:cNvSpPr txBox="1"/>
          <p:nvPr/>
        </p:nvSpPr>
        <p:spPr>
          <a:xfrm>
            <a:off x="838200" y="1600200"/>
            <a:ext cx="6609502" cy="369332"/>
          </a:xfrm>
          <a:prstGeom prst="rect">
            <a:avLst/>
          </a:prstGeom>
          <a:noFill/>
        </p:spPr>
        <p:txBody>
          <a:bodyPr wrap="none" rtlCol="0">
            <a:spAutoFit/>
          </a:bodyPr>
          <a:lstStyle/>
          <a:p>
            <a:r>
              <a:rPr lang="en-US">
                <a:latin typeface="Arial" pitchFamily="34" charset="0"/>
                <a:cs typeface="Arial" pitchFamily="34" charset="0"/>
              </a:rPr>
              <a:t>An Object is created by assigning the class name to a variable.</a:t>
            </a:r>
          </a:p>
        </p:txBody>
      </p:sp>
      <p:sp>
        <p:nvSpPr>
          <p:cNvPr id="6" name="TextBox 5"/>
          <p:cNvSpPr txBox="1"/>
          <p:nvPr/>
        </p:nvSpPr>
        <p:spPr>
          <a:xfrm>
            <a:off x="609600" y="2057400"/>
            <a:ext cx="3265061" cy="923330"/>
          </a:xfrm>
          <a:prstGeom prst="rect">
            <a:avLst/>
          </a:prstGeom>
          <a:noFill/>
        </p:spPr>
        <p:txBody>
          <a:bodyPr wrap="none" rtlCol="0">
            <a:spAutoFit/>
          </a:bodyPr>
          <a:lstStyle/>
          <a:p>
            <a:r>
              <a:rPr lang="en-US"/>
              <a:t>Ex:</a:t>
            </a:r>
          </a:p>
          <a:p>
            <a:endParaRPr lang="en-US"/>
          </a:p>
          <a:p>
            <a:r>
              <a:rPr lang="en-US"/>
              <a:t>x = car(‘white’,’alloy’,’petrol’)</a:t>
            </a:r>
          </a:p>
        </p:txBody>
      </p:sp>
      <p:cxnSp>
        <p:nvCxnSpPr>
          <p:cNvPr id="8" name="Straight Arrow Connector 7"/>
          <p:cNvCxnSpPr/>
          <p:nvPr/>
        </p:nvCxnSpPr>
        <p:spPr>
          <a:xfrm>
            <a:off x="1219200" y="2895600"/>
            <a:ext cx="381000" cy="3810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47800" y="3352800"/>
            <a:ext cx="705642" cy="369332"/>
          </a:xfrm>
          <a:prstGeom prst="rect">
            <a:avLst/>
          </a:prstGeom>
          <a:noFill/>
        </p:spPr>
        <p:txBody>
          <a:bodyPr wrap="none" rtlCol="0">
            <a:spAutoFit/>
          </a:bodyPr>
          <a:lstStyle/>
          <a:p>
            <a:r>
              <a:rPr lang="en-US"/>
              <a:t>class</a:t>
            </a:r>
          </a:p>
        </p:txBody>
      </p:sp>
      <p:cxnSp>
        <p:nvCxnSpPr>
          <p:cNvPr id="11" name="Straight Arrow Connector 10"/>
          <p:cNvCxnSpPr/>
          <p:nvPr/>
        </p:nvCxnSpPr>
        <p:spPr>
          <a:xfrm>
            <a:off x="2590800" y="2895600"/>
            <a:ext cx="304800" cy="2286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590800" y="3200400"/>
            <a:ext cx="1912255" cy="369332"/>
          </a:xfrm>
          <a:prstGeom prst="rect">
            <a:avLst/>
          </a:prstGeom>
          <a:noFill/>
        </p:spPr>
        <p:txBody>
          <a:bodyPr wrap="none" rtlCol="0">
            <a:spAutoFit/>
          </a:bodyPr>
          <a:lstStyle/>
          <a:p>
            <a:r>
              <a:rPr lang="en-US"/>
              <a:t>Input arguments</a:t>
            </a:r>
          </a:p>
        </p:txBody>
      </p:sp>
      <p:cxnSp>
        <p:nvCxnSpPr>
          <p:cNvPr id="14" name="Straight Arrow Connector 13"/>
          <p:cNvCxnSpPr/>
          <p:nvPr/>
        </p:nvCxnSpPr>
        <p:spPr>
          <a:xfrm>
            <a:off x="762000" y="2895600"/>
            <a:ext cx="152400" cy="3810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33400" y="3352800"/>
            <a:ext cx="856325" cy="369332"/>
          </a:xfrm>
          <a:prstGeom prst="rect">
            <a:avLst/>
          </a:prstGeom>
          <a:noFill/>
        </p:spPr>
        <p:txBody>
          <a:bodyPr wrap="none" rtlCol="0">
            <a:spAutoFit/>
          </a:bodyPr>
          <a:lstStyle/>
          <a:p>
            <a:r>
              <a:rPr lang="en-US"/>
              <a:t>object</a:t>
            </a:r>
          </a:p>
        </p:txBody>
      </p:sp>
      <p:sp>
        <p:nvSpPr>
          <p:cNvPr id="16" name="TextBox 15"/>
          <p:cNvSpPr txBox="1"/>
          <p:nvPr/>
        </p:nvSpPr>
        <p:spPr>
          <a:xfrm>
            <a:off x="381000" y="3886200"/>
            <a:ext cx="64008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How to access Object Attributes &amp; Methods :</a:t>
            </a:r>
          </a:p>
        </p:txBody>
      </p:sp>
      <p:sp>
        <p:nvSpPr>
          <p:cNvPr id="17" name="TextBox 16"/>
          <p:cNvSpPr txBox="1"/>
          <p:nvPr/>
        </p:nvSpPr>
        <p:spPr>
          <a:xfrm>
            <a:off x="609600" y="4267200"/>
            <a:ext cx="8534400" cy="2862322"/>
          </a:xfrm>
          <a:prstGeom prst="rect">
            <a:avLst/>
          </a:prstGeom>
          <a:noFill/>
        </p:spPr>
        <p:txBody>
          <a:bodyPr wrap="square" rtlCol="0">
            <a:spAutoFit/>
          </a:bodyPr>
          <a:lstStyle/>
          <a:p>
            <a:r>
              <a:rPr lang="en-US">
                <a:latin typeface="Arial" pitchFamily="34" charset="0"/>
                <a:cs typeface="Arial" pitchFamily="34" charset="0"/>
              </a:rPr>
              <a:t>Ex:</a:t>
            </a:r>
          </a:p>
          <a:p>
            <a:r>
              <a:rPr lang="en-US">
                <a:latin typeface="Arial" pitchFamily="34" charset="0"/>
                <a:cs typeface="Arial" pitchFamily="34" charset="0"/>
              </a:rPr>
              <a:t># ‘.’ dot symbol is used to access object attributes and methods</a:t>
            </a:r>
          </a:p>
          <a:p>
            <a:endParaRPr lang="en-US">
              <a:latin typeface="Arial" pitchFamily="34" charset="0"/>
              <a:cs typeface="Arial" pitchFamily="34" charset="0"/>
            </a:endParaRPr>
          </a:p>
          <a:p>
            <a:r>
              <a:rPr lang="en-US">
                <a:latin typeface="Arial" pitchFamily="34" charset="0"/>
                <a:cs typeface="Arial" pitchFamily="34" charset="0"/>
              </a:rPr>
              <a:t>x.company # accessing class attribute or class variable or static variable</a:t>
            </a:r>
          </a:p>
          <a:p>
            <a:endParaRPr lang="en-US">
              <a:latin typeface="Arial" pitchFamily="34" charset="0"/>
              <a:cs typeface="Arial" pitchFamily="34" charset="0"/>
            </a:endParaRPr>
          </a:p>
          <a:p>
            <a:r>
              <a:rPr lang="en-US">
                <a:latin typeface="Arial" pitchFamily="34" charset="0"/>
                <a:cs typeface="Arial" pitchFamily="34" charset="0"/>
              </a:rPr>
              <a:t>x.car_color  # accessing instance attribute or instance variable</a:t>
            </a:r>
          </a:p>
          <a:p>
            <a:endParaRPr lang="en-US">
              <a:latin typeface="Arial" pitchFamily="34" charset="0"/>
              <a:cs typeface="Arial" pitchFamily="34" charset="0"/>
            </a:endParaRPr>
          </a:p>
          <a:p>
            <a:r>
              <a:rPr lang="en-US">
                <a:latin typeface="Arial" pitchFamily="34" charset="0"/>
                <a:cs typeface="Arial" pitchFamily="34" charset="0"/>
              </a:rPr>
              <a:t>x.work() # accessing method</a:t>
            </a:r>
          </a:p>
          <a:p>
            <a:endParaRPr lang="en-US">
              <a:latin typeface="Arial" pitchFamily="34" charset="0"/>
              <a:cs typeface="Arial" pitchFamily="34" charset="0"/>
            </a:endParaRPr>
          </a:p>
          <a:p>
            <a:endParaRPr lang="en-US">
              <a:latin typeface="Arial" pitchFamily="34" charset="0"/>
              <a:cs typeface="Arial"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logo.png"/>
          <p:cNvPicPr>
            <a:picLocks noChangeAspect="1"/>
          </p:cNvPicPr>
          <p:nvPr/>
        </p:nvPicPr>
        <p:blipFill>
          <a:blip r:embed="rId2" cstate="print"/>
          <a:stretch>
            <a:fillRect/>
          </a:stretch>
        </p:blipFill>
        <p:spPr>
          <a:xfrm>
            <a:off x="4114799" y="228600"/>
            <a:ext cx="917971" cy="914400"/>
          </a:xfrm>
          <a:prstGeom prst="rect">
            <a:avLst/>
          </a:prstGeom>
        </p:spPr>
      </p:pic>
      <p:sp>
        <p:nvSpPr>
          <p:cNvPr id="3" name="Rectangle 2"/>
          <p:cNvSpPr/>
          <p:nvPr/>
        </p:nvSpPr>
        <p:spPr>
          <a:xfrm>
            <a:off x="4876800" y="6248400"/>
            <a:ext cx="4891514" cy="461665"/>
          </a:xfrm>
          <a:prstGeom prst="rect">
            <a:avLst/>
          </a:prstGeom>
          <a:noFill/>
        </p:spPr>
        <p:txBody>
          <a:bodyPr wrap="square" lIns="91440" tIns="45720" rIns="91440" bIns="45720">
            <a:spAutoFit/>
          </a:bodyPr>
          <a:lstStyle/>
          <a:p>
            <a:r>
              <a:rPr lang="en-US" sz="2400" b="1" i="1" spc="50">
                <a:ln w="11430"/>
                <a:solidFill>
                  <a:schemeClr val="accent6">
                    <a:lumMod val="50000"/>
                  </a:schemeClr>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The Software Services </a:t>
            </a:r>
          </a:p>
        </p:txBody>
      </p:sp>
      <p:sp>
        <p:nvSpPr>
          <p:cNvPr id="4" name="TextBox 3"/>
          <p:cNvSpPr txBox="1"/>
          <p:nvPr/>
        </p:nvSpPr>
        <p:spPr>
          <a:xfrm>
            <a:off x="304800" y="1371600"/>
            <a:ext cx="64008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How to Modify Object Attributes :</a:t>
            </a:r>
          </a:p>
        </p:txBody>
      </p:sp>
      <p:sp>
        <p:nvSpPr>
          <p:cNvPr id="5" name="TextBox 4"/>
          <p:cNvSpPr txBox="1"/>
          <p:nvPr/>
        </p:nvSpPr>
        <p:spPr>
          <a:xfrm>
            <a:off x="304800" y="3962400"/>
            <a:ext cx="6400800" cy="400110"/>
          </a:xfrm>
          <a:prstGeom prst="rect">
            <a:avLst/>
          </a:prstGeom>
          <a:noFill/>
        </p:spPr>
        <p:txBody>
          <a:bodyPr wrap="square" rtlCol="0">
            <a:spAutoFit/>
          </a:bodyPr>
          <a:lstStyle/>
          <a:p>
            <a:r>
              <a:rPr lang="en-US" sz="2000" b="1">
                <a:solidFill>
                  <a:srgbClr val="FFCC00"/>
                </a:solidFill>
                <a:latin typeface="Arial" pitchFamily="34" charset="0"/>
                <a:cs typeface="Arial" pitchFamily="34" charset="0"/>
              </a:rPr>
              <a:t>How to Delete Object Attributes &amp; Objects :</a:t>
            </a:r>
          </a:p>
        </p:txBody>
      </p:sp>
      <p:sp>
        <p:nvSpPr>
          <p:cNvPr id="6" name="TextBox 5"/>
          <p:cNvSpPr txBox="1"/>
          <p:nvPr/>
        </p:nvSpPr>
        <p:spPr>
          <a:xfrm>
            <a:off x="533400" y="1905000"/>
            <a:ext cx="2217274" cy="1754326"/>
          </a:xfrm>
          <a:prstGeom prst="rect">
            <a:avLst/>
          </a:prstGeom>
          <a:noFill/>
        </p:spPr>
        <p:txBody>
          <a:bodyPr wrap="none" rtlCol="0">
            <a:spAutoFit/>
          </a:bodyPr>
          <a:lstStyle/>
          <a:p>
            <a:r>
              <a:rPr lang="en-US" b="1">
                <a:latin typeface="Arial" pitchFamily="34" charset="0"/>
                <a:cs typeface="Arial" pitchFamily="34" charset="0"/>
              </a:rPr>
              <a:t>Ex:</a:t>
            </a:r>
          </a:p>
          <a:p>
            <a:endParaRPr lang="en-US">
              <a:latin typeface="Arial" pitchFamily="34" charset="0"/>
              <a:cs typeface="Arial" pitchFamily="34" charset="0"/>
            </a:endParaRPr>
          </a:p>
          <a:p>
            <a:r>
              <a:rPr lang="en-US">
                <a:latin typeface="Arial" pitchFamily="34" charset="0"/>
                <a:cs typeface="Arial" pitchFamily="34" charset="0"/>
              </a:rPr>
              <a:t>x.company = ‘benz’</a:t>
            </a:r>
          </a:p>
          <a:p>
            <a:r>
              <a:rPr lang="en-US">
                <a:latin typeface="Arial" pitchFamily="34" charset="0"/>
                <a:cs typeface="Arial" pitchFamily="34" charset="0"/>
              </a:rPr>
              <a:t>x.car_color = ‘red’</a:t>
            </a:r>
          </a:p>
          <a:p>
            <a:r>
              <a:rPr lang="en-US">
                <a:latin typeface="Arial" pitchFamily="34" charset="0"/>
                <a:cs typeface="Arial" pitchFamily="34" charset="0"/>
              </a:rPr>
              <a:t>x.car_wheels = ‘rim’</a:t>
            </a:r>
          </a:p>
          <a:p>
            <a:r>
              <a:rPr lang="en-US">
                <a:latin typeface="Arial" pitchFamily="34" charset="0"/>
                <a:cs typeface="Arial" pitchFamily="34" charset="0"/>
              </a:rPr>
              <a:t>x.car_fuel = ‘diesel’</a:t>
            </a:r>
          </a:p>
        </p:txBody>
      </p:sp>
      <p:sp>
        <p:nvSpPr>
          <p:cNvPr id="7" name="TextBox 6"/>
          <p:cNvSpPr txBox="1"/>
          <p:nvPr/>
        </p:nvSpPr>
        <p:spPr>
          <a:xfrm>
            <a:off x="609600" y="4572000"/>
            <a:ext cx="1903085" cy="2031325"/>
          </a:xfrm>
          <a:prstGeom prst="rect">
            <a:avLst/>
          </a:prstGeom>
          <a:noFill/>
        </p:spPr>
        <p:txBody>
          <a:bodyPr wrap="none" rtlCol="0">
            <a:spAutoFit/>
          </a:bodyPr>
          <a:lstStyle/>
          <a:p>
            <a:r>
              <a:rPr lang="en-US" b="1">
                <a:latin typeface="Arial" pitchFamily="34" charset="0"/>
                <a:cs typeface="Arial" pitchFamily="34" charset="0"/>
              </a:rPr>
              <a:t>Ex:</a:t>
            </a:r>
          </a:p>
          <a:p>
            <a:endParaRPr lang="en-US">
              <a:latin typeface="Arial" pitchFamily="34" charset="0"/>
              <a:cs typeface="Arial" pitchFamily="34" charset="0"/>
            </a:endParaRPr>
          </a:p>
          <a:p>
            <a:r>
              <a:rPr lang="en-US">
                <a:latin typeface="Arial" pitchFamily="34" charset="0"/>
                <a:cs typeface="Arial" pitchFamily="34" charset="0"/>
              </a:rPr>
              <a:t>del x.car_color </a:t>
            </a:r>
          </a:p>
          <a:p>
            <a:r>
              <a:rPr lang="en-US">
                <a:latin typeface="Arial" pitchFamily="34" charset="0"/>
                <a:cs typeface="Arial" pitchFamily="34" charset="0"/>
              </a:rPr>
              <a:t>del x.car_wheels</a:t>
            </a:r>
          </a:p>
          <a:p>
            <a:r>
              <a:rPr lang="en-US">
                <a:latin typeface="Arial" pitchFamily="34" charset="0"/>
                <a:cs typeface="Arial" pitchFamily="34" charset="0"/>
              </a:rPr>
              <a:t>del x.car_fuel</a:t>
            </a:r>
          </a:p>
          <a:p>
            <a:endParaRPr lang="en-US">
              <a:latin typeface="Arial" pitchFamily="34" charset="0"/>
              <a:cs typeface="Arial" pitchFamily="34" charset="0"/>
            </a:endParaRPr>
          </a:p>
          <a:p>
            <a:r>
              <a:rPr lang="en-US">
                <a:latin typeface="Arial" pitchFamily="34" charset="0"/>
                <a:cs typeface="Arial" pitchFamily="34" charset="0"/>
              </a:rPr>
              <a:t>del x</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7631</TotalTime>
  <Words>3950</Words>
  <Application>Microsoft Office PowerPoint</Application>
  <PresentationFormat>On-screen Show (4:3)</PresentationFormat>
  <Paragraphs>1110</Paragraphs>
  <Slides>85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85</vt:i4>
      </vt:variant>
    </vt:vector>
  </HeadingPairs>
  <TitlesOfParts>
    <vt:vector size="95" baseType="lpstr">
      <vt:lpstr>Arial</vt:lpstr>
      <vt:lpstr>Arial</vt:lpstr>
      <vt:lpstr>Calibri</vt:lpstr>
      <vt:lpstr>Consolas</vt:lpstr>
      <vt:lpstr>Courier New</vt:lpstr>
      <vt:lpstr>Rockwell</vt:lpstr>
      <vt:lpstr>Tahoma</vt:lpstr>
      <vt:lpstr>Wingdings</vt:lpstr>
      <vt:lpstr>Wingdings 2</vt:lpstr>
      <vt:lpstr>Foundry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Veera Raghava</dc:creator>
  <cp:lastModifiedBy>Veera Raghava Morkonda</cp:lastModifiedBy>
  <cp:revision>418</cp:revision>
  <dcterms:created xsi:type="dcterms:W3CDTF">2006-08-16T00:00:00Z</dcterms:created>
  <dcterms:modified xsi:type="dcterms:W3CDTF">2019-07-22T18:46:08Z</dcterms:modified>
</cp:coreProperties>
</file>