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9"/>
  </p:notesMasterIdLst>
  <p:sldIdLst>
    <p:sldId id="256" r:id="rId2"/>
    <p:sldId id="260" r:id="rId3"/>
    <p:sldId id="262" r:id="rId4"/>
    <p:sldId id="263" r:id="rId5"/>
    <p:sldId id="308" r:id="rId6"/>
    <p:sldId id="264" r:id="rId7"/>
    <p:sldId id="309" r:id="rId8"/>
    <p:sldId id="265" r:id="rId9"/>
    <p:sldId id="310" r:id="rId10"/>
    <p:sldId id="267" r:id="rId11"/>
    <p:sldId id="311" r:id="rId12"/>
    <p:sldId id="266" r:id="rId13"/>
    <p:sldId id="312" r:id="rId14"/>
    <p:sldId id="268" r:id="rId15"/>
    <p:sldId id="271" r:id="rId16"/>
    <p:sldId id="307" r:id="rId17"/>
    <p:sldId id="301" r:id="rId18"/>
    <p:sldId id="273" r:id="rId19"/>
    <p:sldId id="274" r:id="rId20"/>
    <p:sldId id="305" r:id="rId21"/>
    <p:sldId id="302" r:id="rId22"/>
    <p:sldId id="275" r:id="rId23"/>
    <p:sldId id="276" r:id="rId24"/>
    <p:sldId id="277" r:id="rId25"/>
    <p:sldId id="306" r:id="rId26"/>
    <p:sldId id="313" r:id="rId27"/>
    <p:sldId id="278" r:id="rId28"/>
    <p:sldId id="315" r:id="rId29"/>
    <p:sldId id="279" r:id="rId30"/>
    <p:sldId id="314" r:id="rId31"/>
    <p:sldId id="280" r:id="rId32"/>
    <p:sldId id="316" r:id="rId33"/>
    <p:sldId id="281" r:id="rId34"/>
    <p:sldId id="282" r:id="rId35"/>
    <p:sldId id="317" r:id="rId36"/>
    <p:sldId id="283" r:id="rId37"/>
    <p:sldId id="284" r:id="rId38"/>
    <p:sldId id="285" r:id="rId39"/>
    <p:sldId id="286" r:id="rId40"/>
    <p:sldId id="318" r:id="rId41"/>
    <p:sldId id="287" r:id="rId42"/>
    <p:sldId id="319" r:id="rId43"/>
    <p:sldId id="320" r:id="rId44"/>
    <p:sldId id="321" r:id="rId45"/>
    <p:sldId id="288" r:id="rId46"/>
    <p:sldId id="323" r:id="rId47"/>
    <p:sldId id="322" r:id="rId48"/>
    <p:sldId id="324" r:id="rId49"/>
    <p:sldId id="290" r:id="rId50"/>
    <p:sldId id="325" r:id="rId51"/>
    <p:sldId id="291" r:id="rId52"/>
    <p:sldId id="326" r:id="rId53"/>
    <p:sldId id="293" r:id="rId54"/>
    <p:sldId id="327" r:id="rId55"/>
    <p:sldId id="294" r:id="rId56"/>
    <p:sldId id="328" r:id="rId57"/>
    <p:sldId id="295" r:id="rId58"/>
    <p:sldId id="329" r:id="rId59"/>
    <p:sldId id="296" r:id="rId60"/>
    <p:sldId id="330" r:id="rId61"/>
    <p:sldId id="297" r:id="rId62"/>
    <p:sldId id="331" r:id="rId63"/>
    <p:sldId id="298" r:id="rId64"/>
    <p:sldId id="299" r:id="rId65"/>
    <p:sldId id="300" r:id="rId66"/>
    <p:sldId id="349" r:id="rId67"/>
    <p:sldId id="332" r:id="rId68"/>
    <p:sldId id="333" r:id="rId69"/>
    <p:sldId id="334" r:id="rId70"/>
    <p:sldId id="335" r:id="rId71"/>
    <p:sldId id="337" r:id="rId72"/>
    <p:sldId id="338" r:id="rId73"/>
    <p:sldId id="350" r:id="rId74"/>
    <p:sldId id="339" r:id="rId75"/>
    <p:sldId id="340" r:id="rId76"/>
    <p:sldId id="341" r:id="rId77"/>
    <p:sldId id="342" r:id="rId78"/>
    <p:sldId id="343" r:id="rId79"/>
    <p:sldId id="351" r:id="rId80"/>
    <p:sldId id="344" r:id="rId81"/>
    <p:sldId id="345" r:id="rId82"/>
    <p:sldId id="346" r:id="rId83"/>
    <p:sldId id="352" r:id="rId84"/>
    <p:sldId id="347" r:id="rId85"/>
    <p:sldId id="353" r:id="rId86"/>
    <p:sldId id="354" r:id="rId87"/>
    <p:sldId id="407" r:id="rId88"/>
    <p:sldId id="355" r:id="rId89"/>
    <p:sldId id="356" r:id="rId90"/>
    <p:sldId id="357" r:id="rId91"/>
    <p:sldId id="408" r:id="rId92"/>
    <p:sldId id="358" r:id="rId93"/>
    <p:sldId id="359" r:id="rId94"/>
    <p:sldId id="409" r:id="rId95"/>
    <p:sldId id="410" r:id="rId96"/>
    <p:sldId id="412" r:id="rId97"/>
    <p:sldId id="414" r:id="rId98"/>
    <p:sldId id="413" r:id="rId99"/>
    <p:sldId id="416" r:id="rId100"/>
    <p:sldId id="417" r:id="rId101"/>
    <p:sldId id="418" r:id="rId102"/>
    <p:sldId id="419" r:id="rId103"/>
    <p:sldId id="424" r:id="rId104"/>
    <p:sldId id="435" r:id="rId105"/>
    <p:sldId id="425" r:id="rId106"/>
    <p:sldId id="436" r:id="rId107"/>
    <p:sldId id="431" r:id="rId108"/>
    <p:sldId id="437" r:id="rId109"/>
    <p:sldId id="432" r:id="rId110"/>
    <p:sldId id="438" r:id="rId111"/>
    <p:sldId id="433" r:id="rId112"/>
    <p:sldId id="439" r:id="rId113"/>
    <p:sldId id="434" r:id="rId114"/>
    <p:sldId id="440" r:id="rId115"/>
    <p:sldId id="361" r:id="rId116"/>
    <p:sldId id="420" r:id="rId117"/>
    <p:sldId id="362" r:id="rId118"/>
    <p:sldId id="363" r:id="rId119"/>
    <p:sldId id="421" r:id="rId120"/>
    <p:sldId id="364" r:id="rId121"/>
    <p:sldId id="365" r:id="rId122"/>
    <p:sldId id="422" r:id="rId123"/>
    <p:sldId id="366" r:id="rId124"/>
    <p:sldId id="367" r:id="rId125"/>
    <p:sldId id="423" r:id="rId126"/>
    <p:sldId id="368" r:id="rId127"/>
    <p:sldId id="369" r:id="rId128"/>
    <p:sldId id="370" r:id="rId129"/>
    <p:sldId id="371" r:id="rId130"/>
    <p:sldId id="372" r:id="rId131"/>
    <p:sldId id="441" r:id="rId132"/>
    <p:sldId id="373" r:id="rId133"/>
    <p:sldId id="374" r:id="rId134"/>
    <p:sldId id="375" r:id="rId135"/>
    <p:sldId id="442" r:id="rId136"/>
    <p:sldId id="376" r:id="rId137"/>
    <p:sldId id="378" r:id="rId138"/>
    <p:sldId id="443" r:id="rId139"/>
    <p:sldId id="379" r:id="rId140"/>
    <p:sldId id="444" r:id="rId141"/>
    <p:sldId id="380" r:id="rId142"/>
    <p:sldId id="445" r:id="rId143"/>
    <p:sldId id="381" r:id="rId144"/>
    <p:sldId id="383" r:id="rId145"/>
    <p:sldId id="384" r:id="rId146"/>
    <p:sldId id="446" r:id="rId147"/>
    <p:sldId id="385" r:id="rId148"/>
    <p:sldId id="448" r:id="rId149"/>
    <p:sldId id="386" r:id="rId150"/>
    <p:sldId id="449" r:id="rId151"/>
    <p:sldId id="450" r:id="rId152"/>
    <p:sldId id="451" r:id="rId153"/>
    <p:sldId id="452" r:id="rId154"/>
    <p:sldId id="389" r:id="rId155"/>
    <p:sldId id="453" r:id="rId156"/>
    <p:sldId id="391" r:id="rId157"/>
    <p:sldId id="392" r:id="rId158"/>
    <p:sldId id="454" r:id="rId159"/>
    <p:sldId id="393" r:id="rId160"/>
    <p:sldId id="394" r:id="rId161"/>
    <p:sldId id="455" r:id="rId162"/>
    <p:sldId id="395" r:id="rId163"/>
    <p:sldId id="396" r:id="rId164"/>
    <p:sldId id="456" r:id="rId165"/>
    <p:sldId id="457" r:id="rId166"/>
    <p:sldId id="458" r:id="rId167"/>
    <p:sldId id="398" r:id="rId168"/>
    <p:sldId id="399" r:id="rId169"/>
    <p:sldId id="400" r:id="rId170"/>
    <p:sldId id="401" r:id="rId171"/>
    <p:sldId id="402" r:id="rId172"/>
    <p:sldId id="403" r:id="rId173"/>
    <p:sldId id="404" r:id="rId174"/>
    <p:sldId id="405" r:id="rId175"/>
    <p:sldId id="406" r:id="rId176"/>
    <p:sldId id="382" r:id="rId177"/>
    <p:sldId id="348" r:id="rId1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9" autoAdjust="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93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D55D6-7250-41FF-9215-B691C5C3ACE1}" type="datetimeFigureOut">
              <a:rPr lang="en-US" smtClean="0"/>
              <a:pPr/>
              <a:t>19-Apr-19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9A7C3E-E0CC-4ED9-A909-F118EFFF42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9A7C3E-E0CC-4ED9-A909-F118EFFF424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74D69A6-C9D9-4CF8-811C-8CB20EB6F882}" type="datetimeFigureOut">
              <a:rPr lang="en-US" smtClean="0"/>
              <a:pPr/>
              <a:t>19-Apr-19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2554A12-E5BB-417E-B156-4219ACA3DB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D69A6-C9D9-4CF8-811C-8CB20EB6F882}" type="datetimeFigureOut">
              <a:rPr lang="en-US" smtClean="0"/>
              <a:pPr/>
              <a:t>19-Apr-19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54A12-E5BB-417E-B156-4219ACA3DB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D69A6-C9D9-4CF8-811C-8CB20EB6F882}" type="datetimeFigureOut">
              <a:rPr lang="en-US" smtClean="0"/>
              <a:pPr/>
              <a:t>19-Apr-19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54A12-E5BB-417E-B156-4219ACA3DB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74D69A6-C9D9-4CF8-811C-8CB20EB6F882}" type="datetimeFigureOut">
              <a:rPr lang="en-US" smtClean="0"/>
              <a:pPr/>
              <a:t>19-Apr-19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54A12-E5BB-417E-B156-4219ACA3DB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4D69A6-C9D9-4CF8-811C-8CB20EB6F882}" type="datetimeFigureOut">
              <a:rPr lang="en-US" smtClean="0"/>
              <a:pPr/>
              <a:t>19-Apr-19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2554A12-E5BB-417E-B156-4219ACA3DB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74D69A6-C9D9-4CF8-811C-8CB20EB6F882}" type="datetimeFigureOut">
              <a:rPr lang="en-US" smtClean="0"/>
              <a:pPr/>
              <a:t>19-Apr-19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54A12-E5BB-417E-B156-4219ACA3DB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4D69A6-C9D9-4CF8-811C-8CB20EB6F882}" type="datetimeFigureOut">
              <a:rPr lang="en-US" smtClean="0"/>
              <a:pPr/>
              <a:t>19-Apr-19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54A12-E5BB-417E-B156-4219ACA3DB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4D69A6-C9D9-4CF8-811C-8CB20EB6F882}" type="datetimeFigureOut">
              <a:rPr lang="en-US" smtClean="0"/>
              <a:pPr/>
              <a:t>19-Apr-19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54A12-E5BB-417E-B156-4219ACA3DB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D69A6-C9D9-4CF8-811C-8CB20EB6F882}" type="datetimeFigureOut">
              <a:rPr lang="en-US" smtClean="0"/>
              <a:pPr/>
              <a:t>19-Apr-19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54A12-E5BB-417E-B156-4219ACA3DB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4D69A6-C9D9-4CF8-811C-8CB20EB6F882}" type="datetimeFigureOut">
              <a:rPr lang="en-US" smtClean="0"/>
              <a:pPr/>
              <a:t>19-Apr-19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54A12-E5BB-417E-B156-4219ACA3DB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4D69A6-C9D9-4CF8-811C-8CB20EB6F882}" type="datetimeFigureOut">
              <a:rPr lang="en-US" smtClean="0"/>
              <a:pPr/>
              <a:t>19-Apr-19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2554A12-E5BB-417E-B156-4219ACA3DB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74D69A6-C9D9-4CF8-811C-8CB20EB6F882}" type="datetimeFigureOut">
              <a:rPr lang="en-US" smtClean="0"/>
              <a:pPr/>
              <a:t>19-Apr-19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2554A12-E5BB-417E-B156-4219ACA3DB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jetbrains.com/pychar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hyperlink" Target="https://www.tutorialspoint.com/python/number_pow.htm" TargetMode="External"/><Relationship Id="rId3" Type="http://schemas.openxmlformats.org/officeDocument/2006/relationships/hyperlink" Target="https://www.tutorialspoint.com/python/number_abs.htm" TargetMode="External"/><Relationship Id="rId7" Type="http://schemas.openxmlformats.org/officeDocument/2006/relationships/hyperlink" Target="https://www.tutorialspoint.com/python/number_min.ht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tutorialspoint.com/python/number_max.htm" TargetMode="External"/><Relationship Id="rId5" Type="http://schemas.openxmlformats.org/officeDocument/2006/relationships/hyperlink" Target="https://www.tutorialspoint.com/python/number_floor.htm" TargetMode="External"/><Relationship Id="rId10" Type="http://schemas.openxmlformats.org/officeDocument/2006/relationships/hyperlink" Target="https://www.tutorialspoint.com/python/number_sqrt.htm" TargetMode="External"/><Relationship Id="rId4" Type="http://schemas.openxmlformats.org/officeDocument/2006/relationships/hyperlink" Target="https://www.tutorialspoint.com/python/number_ceil.htm" TargetMode="External"/><Relationship Id="rId9" Type="http://schemas.openxmlformats.org/officeDocument/2006/relationships/hyperlink" Target="https://www.tutorialspoint.com/python/number_round.htm"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620000" cy="3048000"/>
          </a:xfrm>
        </p:spPr>
        <p:txBody>
          <a:bodyPr>
            <a:normAutofit fontScale="25000" lnSpcReduction="20000"/>
          </a:bodyPr>
          <a:lstStyle/>
          <a:p>
            <a:pPr algn="l"/>
            <a:r>
              <a:rPr lang="en-US" sz="8000" b="1" smtClean="0">
                <a:solidFill>
                  <a:schemeClr val="tx1"/>
                </a:solidFill>
                <a:latin typeface="Algerian" pitchFamily="82" charset="0"/>
              </a:rPr>
              <a:t>	           	          </a:t>
            </a:r>
            <a:r>
              <a:rPr lang="en-US" sz="19200" b="1" smtClean="0">
                <a:solidFill>
                  <a:srgbClr val="002060"/>
                </a:solidFill>
                <a:latin typeface="Algerian" pitchFamily="82" charset="0"/>
              </a:rPr>
              <a:t>Welcome </a:t>
            </a:r>
          </a:p>
          <a:p>
            <a:pPr algn="l"/>
            <a:r>
              <a:rPr lang="en-US" sz="19200" b="1" smtClean="0">
                <a:solidFill>
                  <a:srgbClr val="002060"/>
                </a:solidFill>
                <a:latin typeface="Algerian" pitchFamily="82" charset="0"/>
              </a:rPr>
              <a:t>			    to 					  	      python 	</a:t>
            </a:r>
          </a:p>
          <a:p>
            <a:pPr algn="l"/>
            <a:r>
              <a:rPr lang="en-US" sz="19200" b="1" smtClean="0">
                <a:solidFill>
                  <a:srgbClr val="002060"/>
                </a:solidFill>
                <a:latin typeface="Algerian" pitchFamily="82" charset="0"/>
              </a:rPr>
              <a:t>       telugu  tutorials</a:t>
            </a:r>
            <a:endParaRPr lang="en-US" sz="8000" b="1">
              <a:solidFill>
                <a:srgbClr val="002060"/>
              </a:solidFill>
              <a:latin typeface="Algerian" pitchFamily="82" charset="0"/>
            </a:endParaRPr>
          </a:p>
        </p:txBody>
      </p:sp>
      <p:sp>
        <p:nvSpPr>
          <p:cNvPr id="2" name="Title 1"/>
          <p:cNvSpPr>
            <a:spLocks noGrp="1"/>
          </p:cNvSpPr>
          <p:nvPr>
            <p:ph type="ctrTitle"/>
          </p:nvPr>
        </p:nvSpPr>
        <p:spPr/>
        <p:txBody>
          <a:bodyPr>
            <a:noAutofit/>
          </a:bodyPr>
          <a:lstStyle/>
          <a:p>
            <a:r>
              <a:rPr sz="8800" b="1" smtClean="0"/>
              <a:t>Python</a:t>
            </a:r>
            <a:endParaRPr lang="en-US" sz="8800" b="1"/>
          </a:p>
        </p:txBody>
      </p:sp>
      <p:sp>
        <p:nvSpPr>
          <p:cNvPr id="4" name="Rectangle 3"/>
          <p:cNvSpPr/>
          <p:nvPr/>
        </p:nvSpPr>
        <p:spPr>
          <a:xfrm>
            <a:off x="5029200" y="6273225"/>
            <a:ext cx="3977114" cy="584775"/>
          </a:xfrm>
          <a:prstGeom prst="rect">
            <a:avLst/>
          </a:prstGeom>
          <a:noFill/>
        </p:spPr>
        <p:txBody>
          <a:bodyPr wrap="non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3"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10" name="Picture 9" descr="img2.gif"/>
          <p:cNvPicPr>
            <a:picLocks noChangeAspect="1"/>
          </p:cNvPicPr>
          <p:nvPr/>
        </p:nvPicPr>
        <p:blipFill>
          <a:blip r:embed="rId3" cstate="print"/>
          <a:stretch>
            <a:fillRect/>
          </a:stretch>
        </p:blipFill>
        <p:spPr>
          <a:xfrm>
            <a:off x="609600" y="1801129"/>
            <a:ext cx="7958633" cy="3761471"/>
          </a:xfrm>
          <a:prstGeom prst="rect">
            <a:avLst/>
          </a:prstGeom>
        </p:spPr>
      </p:pic>
      <p:sp>
        <p:nvSpPr>
          <p:cNvPr id="11" name="TextBox 10"/>
          <p:cNvSpPr txBox="1"/>
          <p:nvPr/>
        </p:nvSpPr>
        <p:spPr>
          <a:xfrm>
            <a:off x="381000" y="1295400"/>
            <a:ext cx="5181600" cy="400110"/>
          </a:xfrm>
          <a:prstGeom prst="rect">
            <a:avLst/>
          </a:prstGeom>
          <a:noFill/>
        </p:spPr>
        <p:txBody>
          <a:bodyPr wrap="square" rtlCol="0">
            <a:spAutoFit/>
          </a:bodyPr>
          <a:lstStyle/>
          <a:p>
            <a:r>
              <a:rPr lang="en-US" sz="2000" b="1" smtClean="0">
                <a:solidFill>
                  <a:srgbClr val="0070C0"/>
                </a:solidFill>
                <a:latin typeface="Arial Black" pitchFamily="34" charset="0"/>
              </a:rPr>
              <a:t>What is a Programming Language ?</a:t>
            </a:r>
            <a:endParaRPr lang="en-US" sz="2000"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839200" cy="68580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1800" b="1" smtClean="0">
                <a:solidFill>
                  <a:srgbClr val="00B050"/>
                </a:solidFill>
                <a:latin typeface="Arial" pitchFamily="34" charset="0"/>
                <a:cs typeface="Arial" pitchFamily="34" charset="0"/>
              </a:rPr>
              <a:t>Disimilar  Data Structure Nesting:</a:t>
            </a:r>
            <a:r>
              <a:rPr lang="en-US" sz="2000" smtClean="0">
                <a:solidFill>
                  <a:srgbClr val="00B050"/>
                </a:solidFill>
                <a:latin typeface="Arial" pitchFamily="34" charset="0"/>
                <a:cs typeface="Arial" pitchFamily="34" charset="0"/>
              </a:rPr>
              <a:t/>
            </a:r>
            <a:br>
              <a:rPr lang="en-US" sz="20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1. Dict of Lists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‘name’:[‘sriram’,’siva’,’lalitha’] , ’age’:[9,5,6]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print(a[‘name’])</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[‘sriram’,’siva’,’lalitha’]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print(a[‘age’])</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[9,5,6]</a:t>
            </a: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print(a[‘name’][0])sriram</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print(a[‘name’][1])siva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print(a[‘name’][2])lalitha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print(a[‘age’][0])9</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print(a[‘age’][1])5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print(a[‘age’][2])6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839200" cy="68580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1800" b="1" smtClean="0">
                <a:solidFill>
                  <a:srgbClr val="00B050"/>
                </a:solidFill>
                <a:latin typeface="Arial" pitchFamily="34" charset="0"/>
                <a:cs typeface="Arial" pitchFamily="34" charset="0"/>
              </a:rPr>
              <a:t>Disimilar  Data Structure Nesting:</a:t>
            </a:r>
            <a:r>
              <a:rPr lang="en-US" sz="2000" smtClean="0">
                <a:solidFill>
                  <a:srgbClr val="00B050"/>
                </a:solidFill>
                <a:latin typeface="Arial" pitchFamily="34" charset="0"/>
                <a:cs typeface="Arial" pitchFamily="34" charset="0"/>
              </a:rPr>
              <a:t/>
            </a:r>
            <a:br>
              <a:rPr lang="en-US" sz="20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1. Dict of Tuples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‘name’:(‘sriram’,’siva’,’lalitha’) , ’age’:(9,5,6)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print(a[‘name’])</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(‘sriram’,’siva’,’lalitha’)</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print(a[‘age’])</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(9,5,6)</a:t>
            </a: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print(a[‘name’][0])sriram</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print(a[‘name’][1])siva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print(a[‘name’][2])lalitha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print(a[‘age’][0])9</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print(a[‘age’][1])5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print(a[‘age’][2])6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219200"/>
            <a:ext cx="4262449" cy="400110"/>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smtClean="0">
                <a:solidFill>
                  <a:srgbClr val="0070C0"/>
                </a:solidFill>
                <a:latin typeface="Arial Black" pitchFamily="34" charset="0"/>
              </a:rPr>
              <a:t>Steps to Develop a Program :</a:t>
            </a:r>
            <a:endParaRPr lang="en-US" sz="2000" b="1">
              <a:solidFill>
                <a:srgbClr val="0070C0"/>
              </a:solidFill>
              <a:latin typeface="Arial Black" pitchFamily="34" charset="0"/>
            </a:endParaRPr>
          </a:p>
        </p:txBody>
      </p:sp>
      <p:sp>
        <p:nvSpPr>
          <p:cNvPr id="7" name="TextBox 6"/>
          <p:cNvSpPr txBox="1"/>
          <p:nvPr/>
        </p:nvSpPr>
        <p:spPr>
          <a:xfrm>
            <a:off x="152400" y="2057400"/>
            <a:ext cx="8839200" cy="3416320"/>
          </a:xfrm>
          <a:prstGeom prst="rect">
            <a:avLst/>
          </a:prstGeom>
          <a:noFill/>
        </p:spPr>
        <p:txBody>
          <a:bodyPr wrap="square" rtlCol="0">
            <a:spAutoFit/>
          </a:bodyPr>
          <a:lstStyle/>
          <a:p>
            <a:pPr marL="342900" indent="-342900">
              <a:buFont typeface="+mj-lt"/>
              <a:buAutoNum type="arabicPeriod"/>
            </a:pPr>
            <a:r>
              <a:rPr lang="en-US" b="1" smtClean="0">
                <a:solidFill>
                  <a:srgbClr val="7030A0"/>
                </a:solidFill>
                <a:latin typeface="Arial" pitchFamily="34" charset="0"/>
                <a:cs typeface="Arial" pitchFamily="34" charset="0"/>
              </a:rPr>
              <a:t>TASK : </a:t>
            </a:r>
            <a:r>
              <a:rPr lang="en-US" b="1" smtClean="0">
                <a:latin typeface="Arial" pitchFamily="34" charset="0"/>
                <a:cs typeface="Arial" pitchFamily="34" charset="0"/>
              </a:rPr>
              <a:t>Know the Task Clearly (Objective or Target)</a:t>
            </a:r>
          </a:p>
          <a:p>
            <a:pPr marL="342900" indent="-342900">
              <a:buFont typeface="+mj-lt"/>
              <a:buAutoNum type="arabicPeriod"/>
            </a:pPr>
            <a:endParaRPr lang="en-US" smtClean="0">
              <a:latin typeface="Arial" pitchFamily="34" charset="0"/>
              <a:cs typeface="Arial" pitchFamily="34" charset="0"/>
            </a:endParaRPr>
          </a:p>
          <a:p>
            <a:pPr marL="342900" indent="-342900">
              <a:buFont typeface="+mj-lt"/>
              <a:buAutoNum type="arabicPeriod"/>
            </a:pPr>
            <a:r>
              <a:rPr lang="en-US" b="1" smtClean="0">
                <a:solidFill>
                  <a:srgbClr val="7030A0"/>
                </a:solidFill>
                <a:latin typeface="Arial" pitchFamily="34" charset="0"/>
                <a:cs typeface="Arial" pitchFamily="34" charset="0"/>
              </a:rPr>
              <a:t>ALGORITHM : </a:t>
            </a:r>
            <a:r>
              <a:rPr lang="en-US" b="1" smtClean="0">
                <a:latin typeface="Arial" pitchFamily="34" charset="0"/>
                <a:cs typeface="Arial" pitchFamily="34" charset="0"/>
              </a:rPr>
              <a:t>Write an Algorithm to complete the Task</a:t>
            </a:r>
          </a:p>
          <a:p>
            <a:pPr marL="342900" indent="-342900">
              <a:buFont typeface="+mj-lt"/>
              <a:buAutoNum type="arabicPeriod"/>
            </a:pPr>
            <a:endParaRPr lang="en-US" smtClean="0">
              <a:latin typeface="Arial" pitchFamily="34" charset="0"/>
              <a:cs typeface="Arial" pitchFamily="34" charset="0"/>
            </a:endParaRPr>
          </a:p>
          <a:p>
            <a:pPr marL="342900" indent="-342900">
              <a:buFont typeface="+mj-lt"/>
              <a:buAutoNum type="arabicPeriod"/>
            </a:pPr>
            <a:r>
              <a:rPr lang="en-US" b="1" smtClean="0">
                <a:solidFill>
                  <a:srgbClr val="7030A0"/>
                </a:solidFill>
                <a:latin typeface="Arial" pitchFamily="34" charset="0"/>
                <a:cs typeface="Arial" pitchFamily="34" charset="0"/>
              </a:rPr>
              <a:t>CODING : </a:t>
            </a:r>
            <a:r>
              <a:rPr lang="en-US" b="1" smtClean="0">
                <a:latin typeface="Arial" pitchFamily="34" charset="0"/>
                <a:cs typeface="Arial" pitchFamily="34" charset="0"/>
              </a:rPr>
              <a:t>Write program code as per algorithm</a:t>
            </a:r>
          </a:p>
          <a:p>
            <a:pPr marL="342900" indent="-342900">
              <a:buFont typeface="+mj-lt"/>
              <a:buAutoNum type="arabicPeriod"/>
            </a:pPr>
            <a:endParaRPr lang="en-US" smtClean="0">
              <a:latin typeface="Arial" pitchFamily="34" charset="0"/>
              <a:cs typeface="Arial" pitchFamily="34" charset="0"/>
            </a:endParaRPr>
          </a:p>
          <a:p>
            <a:pPr marL="342900" indent="-342900">
              <a:buFont typeface="+mj-lt"/>
              <a:buAutoNum type="arabicPeriod"/>
            </a:pPr>
            <a:r>
              <a:rPr lang="en-US" b="1" smtClean="0">
                <a:solidFill>
                  <a:srgbClr val="7030A0"/>
                </a:solidFill>
                <a:latin typeface="Arial" pitchFamily="34" charset="0"/>
                <a:cs typeface="Arial" pitchFamily="34" charset="0"/>
              </a:rPr>
              <a:t>EXECUTE : </a:t>
            </a:r>
            <a:r>
              <a:rPr lang="en-US" b="1" smtClean="0">
                <a:latin typeface="Arial" pitchFamily="34" charset="0"/>
                <a:cs typeface="Arial" pitchFamily="34" charset="0"/>
              </a:rPr>
              <a:t>Execute the program</a:t>
            </a:r>
          </a:p>
          <a:p>
            <a:pPr marL="342900" indent="-342900">
              <a:buFont typeface="+mj-lt"/>
              <a:buAutoNum type="arabicPeriod"/>
            </a:pPr>
            <a:endParaRPr lang="en-US" smtClean="0">
              <a:latin typeface="Arial" pitchFamily="34" charset="0"/>
              <a:cs typeface="Arial" pitchFamily="34" charset="0"/>
            </a:endParaRPr>
          </a:p>
          <a:p>
            <a:pPr marL="342900" indent="-342900">
              <a:buFont typeface="+mj-lt"/>
              <a:buAutoNum type="arabicPeriod"/>
            </a:pPr>
            <a:r>
              <a:rPr lang="en-US" b="1" smtClean="0">
                <a:solidFill>
                  <a:srgbClr val="7030A0"/>
                </a:solidFill>
                <a:latin typeface="Arial" pitchFamily="34" charset="0"/>
                <a:cs typeface="Arial" pitchFamily="34" charset="0"/>
              </a:rPr>
              <a:t>DEBUG : </a:t>
            </a:r>
            <a:r>
              <a:rPr lang="en-US" b="1" smtClean="0">
                <a:latin typeface="Arial" pitchFamily="34" charset="0"/>
                <a:cs typeface="Arial" pitchFamily="34" charset="0"/>
              </a:rPr>
              <a:t>If any error comes Debug the code until we get a desired Result</a:t>
            </a:r>
          </a:p>
          <a:p>
            <a:pPr marL="342900" indent="-342900">
              <a:buFont typeface="+mj-lt"/>
              <a:buAutoNum type="arabicPeriod"/>
            </a:pPr>
            <a:endParaRPr lang="en-US" smtClean="0">
              <a:latin typeface="Arial" pitchFamily="34" charset="0"/>
              <a:cs typeface="Arial" pitchFamily="34" charset="0"/>
            </a:endParaRPr>
          </a:p>
          <a:p>
            <a:pPr marL="342900" indent="-342900">
              <a:buFont typeface="+mj-lt"/>
              <a:buAutoNum type="arabicPeriod"/>
            </a:pPr>
            <a:r>
              <a:rPr lang="en-US" b="1" smtClean="0">
                <a:solidFill>
                  <a:srgbClr val="7030A0"/>
                </a:solidFill>
                <a:latin typeface="Arial" pitchFamily="34" charset="0"/>
                <a:cs typeface="Arial" pitchFamily="34" charset="0"/>
              </a:rPr>
              <a:t>PRODUCTION : </a:t>
            </a:r>
            <a:r>
              <a:rPr lang="en-US" b="1" smtClean="0">
                <a:latin typeface="Arial" pitchFamily="34" charset="0"/>
                <a:cs typeface="Arial" pitchFamily="34" charset="0"/>
              </a:rPr>
              <a:t>Deploy the program in the real time production environment </a:t>
            </a:r>
          </a:p>
          <a:p>
            <a:pPr marL="342900" indent="-342900">
              <a:buFont typeface="+mj-lt"/>
              <a:buAutoNum type="arabicPeriod"/>
            </a:pP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228600" y="1371600"/>
            <a:ext cx="8509702" cy="5324535"/>
          </a:xfrm>
          <a:prstGeom prst="rect">
            <a:avLst/>
          </a:prstGeom>
          <a:noFill/>
        </p:spPr>
        <p:txBody>
          <a:bodyPr wrap="none" rtlCol="0">
            <a:spAutoFit/>
          </a:bodyPr>
          <a:lstStyle/>
          <a:p>
            <a:r>
              <a:rPr lang="en-US" b="1" smtClean="0">
                <a:solidFill>
                  <a:srgbClr val="0070C0"/>
                </a:solidFill>
                <a:latin typeface="Arial" pitchFamily="34" charset="0"/>
                <a:cs typeface="Arial" pitchFamily="34" charset="0"/>
              </a:rPr>
              <a:t>Write a Program to calculate the result of (a+b) * (a-b)    [ Number data type ]</a:t>
            </a:r>
          </a:p>
          <a:p>
            <a:endParaRPr lang="en-US" smtClean="0">
              <a:latin typeface="Arial" pitchFamily="34" charset="0"/>
              <a:cs typeface="Arial" pitchFamily="34" charset="0"/>
            </a:endParaRPr>
          </a:p>
          <a:p>
            <a:pPr marL="342900" indent="-342900"/>
            <a:r>
              <a:rPr lang="en-US" sz="1600" b="1" smtClean="0">
                <a:latin typeface="Arial" pitchFamily="34" charset="0"/>
                <a:cs typeface="Arial" pitchFamily="34" charset="0"/>
              </a:rPr>
              <a:t>1. Task : </a:t>
            </a:r>
            <a:r>
              <a:rPr lang="en-US" sz="1600" smtClean="0">
                <a:latin typeface="Arial" pitchFamily="34" charset="0"/>
                <a:cs typeface="Arial" pitchFamily="34" charset="0"/>
              </a:rPr>
              <a:t>find the result of (a+b) * (a-b)</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2. Algorithm :</a:t>
            </a:r>
          </a:p>
          <a:p>
            <a:pPr marL="342900" indent="-342900"/>
            <a:r>
              <a:rPr lang="en-US" sz="1600" smtClean="0">
                <a:latin typeface="Arial" pitchFamily="34" charset="0"/>
                <a:cs typeface="Arial" pitchFamily="34" charset="0"/>
              </a:rPr>
              <a:t>		step-1) define two variables a,b and assign 2 values to each variable</a:t>
            </a:r>
          </a:p>
          <a:p>
            <a:pPr marL="342900" indent="-342900"/>
            <a:r>
              <a:rPr lang="en-US" sz="1600" smtClean="0">
                <a:latin typeface="Arial" pitchFamily="34" charset="0"/>
                <a:cs typeface="Arial" pitchFamily="34" charset="0"/>
              </a:rPr>
              <a:t>		step-2) add a &amp; b and store result in variable x</a:t>
            </a:r>
          </a:p>
          <a:p>
            <a:pPr marL="342900" indent="-342900"/>
            <a:r>
              <a:rPr lang="en-US" sz="1600" smtClean="0">
                <a:latin typeface="Arial" pitchFamily="34" charset="0"/>
                <a:cs typeface="Arial" pitchFamily="34" charset="0"/>
              </a:rPr>
              <a:t>		step-3) subtract b from a and store result in variable y</a:t>
            </a:r>
          </a:p>
          <a:p>
            <a:pPr marL="342900" indent="-342900"/>
            <a:r>
              <a:rPr lang="en-US" sz="1600" smtClean="0">
                <a:latin typeface="Arial" pitchFamily="34" charset="0"/>
                <a:cs typeface="Arial" pitchFamily="34" charset="0"/>
              </a:rPr>
              <a:t>		step-4) mutliply x * y and store result in variable ‘result’</a:t>
            </a:r>
          </a:p>
          <a:p>
            <a:pPr marL="342900" indent="-342900"/>
            <a:r>
              <a:rPr lang="en-US" sz="1600" smtClean="0">
                <a:latin typeface="Arial" pitchFamily="34" charset="0"/>
                <a:cs typeface="Arial" pitchFamily="34" charset="0"/>
              </a:rPr>
              <a:t>		step-5) print the ‘result’ variable </a:t>
            </a:r>
          </a:p>
          <a:p>
            <a:pPr marL="342900" indent="-342900"/>
            <a:r>
              <a:rPr lang="en-US" sz="1600" smtClean="0">
                <a:latin typeface="Arial" pitchFamily="34" charset="0"/>
                <a:cs typeface="Arial" pitchFamily="34" charset="0"/>
              </a:rPr>
              <a:t>		step-6) task complete.</a:t>
            </a:r>
          </a:p>
          <a:p>
            <a:pPr marL="342900" indent="-342900"/>
            <a:r>
              <a:rPr lang="en-US" sz="1600" b="1" smtClean="0">
                <a:latin typeface="Arial" pitchFamily="34" charset="0"/>
                <a:cs typeface="Arial" pitchFamily="34" charset="0"/>
              </a:rPr>
              <a:t>3. Coding :</a:t>
            </a:r>
          </a:p>
          <a:p>
            <a:pPr marL="342900" indent="-342900"/>
            <a:r>
              <a:rPr lang="en-US" sz="1600" smtClean="0">
                <a:latin typeface="Arial" pitchFamily="34" charset="0"/>
                <a:cs typeface="Arial" pitchFamily="34" charset="0"/>
              </a:rPr>
              <a:t>		a = 8</a:t>
            </a:r>
          </a:p>
          <a:p>
            <a:pPr marL="342900" indent="-342900"/>
            <a:r>
              <a:rPr lang="en-US" sz="1600" smtClean="0">
                <a:latin typeface="Arial" pitchFamily="34" charset="0"/>
                <a:cs typeface="Arial" pitchFamily="34" charset="0"/>
              </a:rPr>
              <a:t>		b = 2</a:t>
            </a:r>
          </a:p>
          <a:p>
            <a:pPr marL="342900" indent="-342900"/>
            <a:r>
              <a:rPr lang="en-US" sz="1600" smtClean="0">
                <a:latin typeface="Arial" pitchFamily="34" charset="0"/>
                <a:cs typeface="Arial" pitchFamily="34" charset="0"/>
              </a:rPr>
              <a:t>		x = (a + b)</a:t>
            </a:r>
          </a:p>
          <a:p>
            <a:pPr marL="342900" indent="-342900"/>
            <a:r>
              <a:rPr lang="en-US" sz="1600" smtClean="0">
                <a:latin typeface="Arial" pitchFamily="34" charset="0"/>
                <a:cs typeface="Arial" pitchFamily="34" charset="0"/>
              </a:rPr>
              <a:t>		y = (a – b)</a:t>
            </a:r>
          </a:p>
          <a:p>
            <a:pPr marL="342900" indent="-342900"/>
            <a:r>
              <a:rPr lang="en-US" sz="1600" smtClean="0">
                <a:latin typeface="Arial" pitchFamily="34" charset="0"/>
                <a:cs typeface="Arial" pitchFamily="34" charset="0"/>
              </a:rPr>
              <a:t>		result = x * y</a:t>
            </a:r>
          </a:p>
          <a:p>
            <a:pPr marL="342900" indent="-342900"/>
            <a:r>
              <a:rPr lang="en-US" sz="1600" smtClean="0">
                <a:latin typeface="Arial" pitchFamily="34" charset="0"/>
                <a:cs typeface="Arial" pitchFamily="34" charset="0"/>
              </a:rPr>
              <a:t>		print(result)</a:t>
            </a:r>
          </a:p>
          <a:p>
            <a:pPr marL="342900" indent="-342900"/>
            <a:r>
              <a:rPr lang="en-US" sz="1600" b="1" smtClean="0">
                <a:latin typeface="Arial" pitchFamily="34" charset="0"/>
                <a:cs typeface="Arial" pitchFamily="34" charset="0"/>
              </a:rPr>
              <a:t>4. Execute : </a:t>
            </a:r>
            <a:r>
              <a:rPr lang="en-US" sz="1600" smtClean="0">
                <a:latin typeface="Arial" pitchFamily="34" charset="0"/>
                <a:cs typeface="Arial" pitchFamily="34" charset="0"/>
              </a:rPr>
              <a:t>Execute the code</a:t>
            </a:r>
          </a:p>
          <a:p>
            <a:pPr marL="342900" indent="-342900"/>
            <a:r>
              <a:rPr lang="en-US" sz="1600" b="1" smtClean="0">
                <a:latin typeface="Arial" pitchFamily="34" charset="0"/>
                <a:cs typeface="Arial" pitchFamily="34" charset="0"/>
              </a:rPr>
              <a:t>5. Debug : </a:t>
            </a:r>
            <a:r>
              <a:rPr lang="en-US" sz="1600" smtClean="0">
                <a:latin typeface="Arial" pitchFamily="34" charset="0"/>
                <a:cs typeface="Arial" pitchFamily="34" charset="0"/>
              </a:rPr>
              <a:t>if error comes, debug the code</a:t>
            </a:r>
          </a:p>
          <a:p>
            <a:pPr marL="342900" indent="-342900"/>
            <a:r>
              <a:rPr lang="en-US" sz="1600" b="1" smtClean="0">
                <a:latin typeface="Arial" pitchFamily="34" charset="0"/>
                <a:cs typeface="Arial" pitchFamily="34" charset="0"/>
              </a:rPr>
              <a:t>6. Production : </a:t>
            </a:r>
            <a:r>
              <a:rPr lang="en-US" sz="1600" smtClean="0">
                <a:latin typeface="Arial" pitchFamily="34" charset="0"/>
                <a:cs typeface="Arial" pitchFamily="34" charset="0"/>
              </a:rPr>
              <a:t>Deploy the program into production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152400" y="1371600"/>
            <a:ext cx="8795998" cy="5047536"/>
          </a:xfrm>
          <a:prstGeom prst="rect">
            <a:avLst/>
          </a:prstGeom>
          <a:noFill/>
        </p:spPr>
        <p:txBody>
          <a:bodyPr wrap="none" rtlCol="0">
            <a:spAutoFit/>
          </a:bodyPr>
          <a:lstStyle/>
          <a:p>
            <a:r>
              <a:rPr lang="en-US" sz="1600" b="1" smtClean="0">
                <a:solidFill>
                  <a:srgbClr val="0070C0"/>
                </a:solidFill>
                <a:latin typeface="Arial" pitchFamily="34" charset="0"/>
                <a:cs typeface="Arial" pitchFamily="34" charset="0"/>
              </a:rPr>
              <a:t>Write a Program to concatenate two strings firstname &amp; lastname [ String data type ]</a:t>
            </a:r>
          </a:p>
          <a:p>
            <a:endParaRPr lang="en-US" smtClean="0">
              <a:latin typeface="Arial" pitchFamily="34" charset="0"/>
              <a:cs typeface="Arial" pitchFamily="34" charset="0"/>
            </a:endParaRPr>
          </a:p>
          <a:p>
            <a:pPr marL="342900" indent="-342900"/>
            <a:r>
              <a:rPr lang="en-US" sz="1600" b="1" smtClean="0">
                <a:latin typeface="Arial" pitchFamily="34" charset="0"/>
                <a:cs typeface="Arial" pitchFamily="34" charset="0"/>
              </a:rPr>
              <a:t>1. Task : </a:t>
            </a:r>
            <a:r>
              <a:rPr lang="en-US" sz="1600" smtClean="0">
                <a:latin typeface="Arial" pitchFamily="34" charset="0"/>
                <a:cs typeface="Arial" pitchFamily="34" charset="0"/>
              </a:rPr>
              <a:t>Concatenate two strings firstname and lastname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2. Algorithm :</a:t>
            </a:r>
          </a:p>
          <a:p>
            <a:pPr marL="342900" indent="-342900"/>
            <a:r>
              <a:rPr lang="en-US" sz="1600" smtClean="0">
                <a:latin typeface="Arial" pitchFamily="34" charset="0"/>
                <a:cs typeface="Arial" pitchFamily="34" charset="0"/>
              </a:rPr>
              <a:t>		step-1) define two variables firstname,lastname and assign 2 strings to each variable</a:t>
            </a:r>
          </a:p>
          <a:p>
            <a:pPr marL="342900" indent="-342900"/>
            <a:r>
              <a:rPr lang="en-US" sz="1600" smtClean="0">
                <a:latin typeface="Arial" pitchFamily="34" charset="0"/>
                <a:cs typeface="Arial" pitchFamily="34" charset="0"/>
              </a:rPr>
              <a:t>		step-2) concatenate two strings using ‘+’  and store result in variable fullname</a:t>
            </a:r>
          </a:p>
          <a:p>
            <a:pPr marL="342900" indent="-342900"/>
            <a:r>
              <a:rPr lang="en-US" sz="1600" smtClean="0">
                <a:latin typeface="Arial" pitchFamily="34" charset="0"/>
                <a:cs typeface="Arial" pitchFamily="34" charset="0"/>
              </a:rPr>
              <a:t>		step-3) print (fullname)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3. Coding :</a:t>
            </a:r>
          </a:p>
          <a:p>
            <a:pPr marL="342900" indent="-342900"/>
            <a:r>
              <a:rPr lang="en-US" sz="1600" smtClean="0">
                <a:latin typeface="Arial" pitchFamily="34" charset="0"/>
                <a:cs typeface="Arial" pitchFamily="34" charset="0"/>
              </a:rPr>
              <a:t>		firstname = ‘sri’</a:t>
            </a:r>
          </a:p>
          <a:p>
            <a:pPr marL="342900" indent="-342900"/>
            <a:r>
              <a:rPr lang="en-US" sz="1600" smtClean="0">
                <a:latin typeface="Arial" pitchFamily="34" charset="0"/>
                <a:cs typeface="Arial" pitchFamily="34" charset="0"/>
              </a:rPr>
              <a:t>		lastname = ‘ram’</a:t>
            </a:r>
          </a:p>
          <a:p>
            <a:pPr marL="342900" indent="-342900"/>
            <a:r>
              <a:rPr lang="en-US" sz="1600" smtClean="0">
                <a:latin typeface="Arial" pitchFamily="34" charset="0"/>
                <a:cs typeface="Arial" pitchFamily="34" charset="0"/>
              </a:rPr>
              <a:t>		fullname = firstname + lastname</a:t>
            </a:r>
          </a:p>
          <a:p>
            <a:pPr marL="342900" indent="-342900"/>
            <a:r>
              <a:rPr lang="en-US" sz="1600" smtClean="0">
                <a:latin typeface="Arial" pitchFamily="34" charset="0"/>
                <a:cs typeface="Arial" pitchFamily="34" charset="0"/>
              </a:rPr>
              <a:t>		print(fullname)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4. Execute : </a:t>
            </a:r>
            <a:r>
              <a:rPr lang="en-US" sz="1600" smtClean="0">
                <a:latin typeface="Arial" pitchFamily="34" charset="0"/>
                <a:cs typeface="Arial" pitchFamily="34" charset="0"/>
              </a:rPr>
              <a:t>Execute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5. Debug : </a:t>
            </a:r>
            <a:r>
              <a:rPr lang="en-US" sz="1600" smtClean="0">
                <a:latin typeface="Arial" pitchFamily="34" charset="0"/>
                <a:cs typeface="Arial" pitchFamily="34" charset="0"/>
              </a:rPr>
              <a:t>if error comes, debug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6. Production : </a:t>
            </a:r>
            <a:r>
              <a:rPr lang="en-US" sz="1600" smtClean="0">
                <a:latin typeface="Arial" pitchFamily="34" charset="0"/>
                <a:cs typeface="Arial" pitchFamily="34" charset="0"/>
              </a:rPr>
              <a:t>Deploy the program into production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152401" y="1371600"/>
            <a:ext cx="8839200" cy="5047536"/>
          </a:xfrm>
          <a:prstGeom prst="rect">
            <a:avLst/>
          </a:prstGeom>
          <a:noFill/>
        </p:spPr>
        <p:txBody>
          <a:bodyPr wrap="square" rtlCol="0">
            <a:spAutoFit/>
          </a:bodyPr>
          <a:lstStyle/>
          <a:p>
            <a:r>
              <a:rPr lang="en-US" sz="1600" b="1" smtClean="0">
                <a:solidFill>
                  <a:srgbClr val="0070C0"/>
                </a:solidFill>
                <a:latin typeface="Arial" pitchFamily="34" charset="0"/>
                <a:cs typeface="Arial" pitchFamily="34" charset="0"/>
              </a:rPr>
              <a:t>Write a Program to repeat existing List elements by 2 times [ List data type ]</a:t>
            </a:r>
          </a:p>
          <a:p>
            <a:endParaRPr lang="en-US" smtClean="0">
              <a:latin typeface="Arial" pitchFamily="34" charset="0"/>
              <a:cs typeface="Arial" pitchFamily="34" charset="0"/>
            </a:endParaRPr>
          </a:p>
          <a:p>
            <a:pPr marL="342900" indent="-342900"/>
            <a:r>
              <a:rPr lang="en-US" sz="1600" b="1" smtClean="0">
                <a:latin typeface="Arial" pitchFamily="34" charset="0"/>
                <a:cs typeface="Arial" pitchFamily="34" charset="0"/>
              </a:rPr>
              <a:t>1. Task : </a:t>
            </a:r>
            <a:r>
              <a:rPr lang="en-US" sz="1600" smtClean="0">
                <a:latin typeface="Arial" pitchFamily="34" charset="0"/>
                <a:cs typeface="Arial" pitchFamily="34" charset="0"/>
              </a:rPr>
              <a:t>Repetition of List elements by 2</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2. Algorithm :</a:t>
            </a:r>
          </a:p>
          <a:p>
            <a:pPr marL="342900" indent="-342900"/>
            <a:r>
              <a:rPr lang="en-US" sz="1600" smtClean="0">
                <a:latin typeface="Arial" pitchFamily="34" charset="0"/>
                <a:cs typeface="Arial" pitchFamily="34" charset="0"/>
              </a:rPr>
              <a:t>		step-1) define a list with some data elements and store in a variable ‘lst’</a:t>
            </a:r>
          </a:p>
          <a:p>
            <a:pPr marL="342900" indent="-342900"/>
            <a:r>
              <a:rPr lang="en-US" sz="1600" smtClean="0">
                <a:latin typeface="Arial" pitchFamily="34" charset="0"/>
                <a:cs typeface="Arial" pitchFamily="34" charset="0"/>
              </a:rPr>
              <a:t>		step-2) use ‘*’ to repeat the elements in lst by 2 (lst*2) and store result in variable 	            ‘result’</a:t>
            </a:r>
          </a:p>
          <a:p>
            <a:pPr marL="342900" indent="-342900"/>
            <a:r>
              <a:rPr lang="en-US" sz="1600" smtClean="0">
                <a:latin typeface="Arial" pitchFamily="34" charset="0"/>
                <a:cs typeface="Arial" pitchFamily="34" charset="0"/>
              </a:rPr>
              <a:t>		step-3) print (result)</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3. Coding :</a:t>
            </a:r>
          </a:p>
          <a:p>
            <a:pPr marL="342900" indent="-342900"/>
            <a:r>
              <a:rPr lang="en-US" sz="1600" smtClean="0">
                <a:latin typeface="Arial" pitchFamily="34" charset="0"/>
                <a:cs typeface="Arial" pitchFamily="34" charset="0"/>
              </a:rPr>
              <a:t>		lst= [7,8,9]</a:t>
            </a:r>
          </a:p>
          <a:p>
            <a:pPr marL="342900" indent="-342900"/>
            <a:r>
              <a:rPr lang="en-US" sz="1600" smtClean="0">
                <a:latin typeface="Arial" pitchFamily="34" charset="0"/>
                <a:cs typeface="Arial" pitchFamily="34" charset="0"/>
              </a:rPr>
              <a:t>		result = lst*2</a:t>
            </a:r>
          </a:p>
          <a:p>
            <a:pPr marL="342900" indent="-342900"/>
            <a:r>
              <a:rPr lang="en-US" sz="1600" smtClean="0">
                <a:latin typeface="Arial" pitchFamily="34" charset="0"/>
                <a:cs typeface="Arial" pitchFamily="34" charset="0"/>
              </a:rPr>
              <a:t>		print(result)</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4. Execute : </a:t>
            </a:r>
            <a:r>
              <a:rPr lang="en-US" sz="1600" smtClean="0">
                <a:latin typeface="Arial" pitchFamily="34" charset="0"/>
                <a:cs typeface="Arial" pitchFamily="34" charset="0"/>
              </a:rPr>
              <a:t>Execute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5. Debug : </a:t>
            </a:r>
            <a:r>
              <a:rPr lang="en-US" sz="1600" smtClean="0">
                <a:latin typeface="Arial" pitchFamily="34" charset="0"/>
                <a:cs typeface="Arial" pitchFamily="34" charset="0"/>
              </a:rPr>
              <a:t>if error comes, debug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6. Production : </a:t>
            </a:r>
            <a:r>
              <a:rPr lang="en-US" sz="1600" smtClean="0">
                <a:latin typeface="Arial" pitchFamily="34" charset="0"/>
                <a:cs typeface="Arial" pitchFamily="34" charset="0"/>
              </a:rPr>
              <a:t>Deploy the program into production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152401" y="1371600"/>
            <a:ext cx="8839200" cy="5293757"/>
          </a:xfrm>
          <a:prstGeom prst="rect">
            <a:avLst/>
          </a:prstGeom>
          <a:noFill/>
        </p:spPr>
        <p:txBody>
          <a:bodyPr wrap="square" rtlCol="0">
            <a:spAutoFit/>
          </a:bodyPr>
          <a:lstStyle/>
          <a:p>
            <a:r>
              <a:rPr lang="en-US" sz="1600" b="1" smtClean="0">
                <a:solidFill>
                  <a:srgbClr val="0070C0"/>
                </a:solidFill>
                <a:latin typeface="Arial" pitchFamily="34" charset="0"/>
                <a:cs typeface="Arial" pitchFamily="34" charset="0"/>
              </a:rPr>
              <a:t>Write a Program to display tuple elements using indexing [ Tuple data type ]</a:t>
            </a:r>
          </a:p>
          <a:p>
            <a:endParaRPr lang="en-US" smtClean="0">
              <a:latin typeface="Arial" pitchFamily="34" charset="0"/>
              <a:cs typeface="Arial" pitchFamily="34" charset="0"/>
            </a:endParaRPr>
          </a:p>
          <a:p>
            <a:pPr marL="342900" indent="-342900"/>
            <a:r>
              <a:rPr lang="en-US" sz="1600" b="1" smtClean="0">
                <a:latin typeface="Arial" pitchFamily="34" charset="0"/>
                <a:cs typeface="Arial" pitchFamily="34" charset="0"/>
              </a:rPr>
              <a:t>1. Task : </a:t>
            </a:r>
            <a:r>
              <a:rPr lang="en-US" sz="1600" smtClean="0">
                <a:latin typeface="Arial" pitchFamily="34" charset="0"/>
                <a:cs typeface="Arial" pitchFamily="34" charset="0"/>
              </a:rPr>
              <a:t>Display of Tuple elements using indexing.</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2. Algorithm :</a:t>
            </a:r>
          </a:p>
          <a:p>
            <a:pPr marL="342900" indent="-342900"/>
            <a:r>
              <a:rPr lang="en-US" sz="1600" smtClean="0">
                <a:latin typeface="Arial" pitchFamily="34" charset="0"/>
                <a:cs typeface="Arial" pitchFamily="34" charset="0"/>
              </a:rPr>
              <a:t>		step-1) define a tuple with some data elements and store in a variable ‘tp’</a:t>
            </a:r>
          </a:p>
          <a:p>
            <a:pPr marL="342900" indent="-342900"/>
            <a:r>
              <a:rPr lang="en-US" sz="1600" smtClean="0">
                <a:latin typeface="Arial" pitchFamily="34" charset="0"/>
                <a:cs typeface="Arial" pitchFamily="34" charset="0"/>
              </a:rPr>
              <a:t>		step-2) use ‘[ ]’ indexing operator to display elements as tp[ 0 ] tp[ 1 ] etc</a:t>
            </a:r>
          </a:p>
          <a:p>
            <a:pPr marL="342900" indent="-342900"/>
            <a:r>
              <a:rPr lang="en-US" sz="1600" smtClean="0">
                <a:latin typeface="Arial" pitchFamily="34" charset="0"/>
                <a:cs typeface="Arial" pitchFamily="34" charset="0"/>
              </a:rPr>
              <a:t>		step-3) print (tp[0]) print(tp[1]) etc</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3. Coding :</a:t>
            </a:r>
          </a:p>
          <a:p>
            <a:pPr marL="342900" indent="-342900"/>
            <a:r>
              <a:rPr lang="en-US" sz="1600" smtClean="0">
                <a:latin typeface="Arial" pitchFamily="34" charset="0"/>
                <a:cs typeface="Arial" pitchFamily="34" charset="0"/>
              </a:rPr>
              <a:t>		tp= (7,8,9)</a:t>
            </a:r>
          </a:p>
          <a:p>
            <a:pPr marL="342900" indent="-342900"/>
            <a:r>
              <a:rPr lang="en-US" sz="1600" smtClean="0">
                <a:latin typeface="Arial" pitchFamily="34" charset="0"/>
                <a:cs typeface="Arial" pitchFamily="34" charset="0"/>
              </a:rPr>
              <a:t>		print(tp[0])</a:t>
            </a:r>
          </a:p>
          <a:p>
            <a:pPr marL="342900" indent="-342900"/>
            <a:r>
              <a:rPr lang="en-US" sz="1600" smtClean="0">
                <a:latin typeface="Arial" pitchFamily="34" charset="0"/>
                <a:cs typeface="Arial" pitchFamily="34" charset="0"/>
              </a:rPr>
              <a:t>		print(tp[1])</a:t>
            </a:r>
          </a:p>
          <a:p>
            <a:pPr marL="342900" indent="-342900"/>
            <a:r>
              <a:rPr lang="en-US" sz="1600" smtClean="0">
                <a:latin typeface="Arial" pitchFamily="34" charset="0"/>
                <a:cs typeface="Arial" pitchFamily="34" charset="0"/>
              </a:rPr>
              <a:t>		print(tp[2])</a:t>
            </a:r>
          </a:p>
          <a:p>
            <a:pPr marL="342900" indent="-342900"/>
            <a:r>
              <a:rPr lang="en-US" sz="1600" smtClean="0">
                <a:latin typeface="Arial" pitchFamily="34" charset="0"/>
                <a:cs typeface="Arial" pitchFamily="34" charset="0"/>
              </a:rPr>
              <a:t>		print(tp[3])</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4. Execute : </a:t>
            </a:r>
            <a:r>
              <a:rPr lang="en-US" sz="1600" smtClean="0">
                <a:latin typeface="Arial" pitchFamily="34" charset="0"/>
                <a:cs typeface="Arial" pitchFamily="34" charset="0"/>
              </a:rPr>
              <a:t>Execute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5. Debug : </a:t>
            </a:r>
            <a:r>
              <a:rPr lang="en-US" sz="1600" smtClean="0">
                <a:latin typeface="Arial" pitchFamily="34" charset="0"/>
                <a:cs typeface="Arial" pitchFamily="34" charset="0"/>
              </a:rPr>
              <a:t>if error comes, debug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6. Production : </a:t>
            </a:r>
            <a:r>
              <a:rPr lang="en-US" sz="1600" smtClean="0">
                <a:latin typeface="Arial" pitchFamily="34" charset="0"/>
                <a:cs typeface="Arial" pitchFamily="34" charset="0"/>
              </a:rPr>
              <a:t>Deploy the program into production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152401" y="1371600"/>
            <a:ext cx="8839200" cy="4801314"/>
          </a:xfrm>
          <a:prstGeom prst="rect">
            <a:avLst/>
          </a:prstGeom>
          <a:noFill/>
        </p:spPr>
        <p:txBody>
          <a:bodyPr wrap="square" rtlCol="0">
            <a:spAutoFit/>
          </a:bodyPr>
          <a:lstStyle/>
          <a:p>
            <a:r>
              <a:rPr lang="en-US" sz="1600" b="1" smtClean="0">
                <a:solidFill>
                  <a:srgbClr val="0070C0"/>
                </a:solidFill>
                <a:latin typeface="Arial" pitchFamily="34" charset="0"/>
                <a:cs typeface="Arial" pitchFamily="34" charset="0"/>
              </a:rPr>
              <a:t>Write a Program to display Dict elements using key indexing [ Dictionary data type ]</a:t>
            </a:r>
          </a:p>
          <a:p>
            <a:endParaRPr lang="en-US" smtClean="0">
              <a:latin typeface="Arial" pitchFamily="34" charset="0"/>
              <a:cs typeface="Arial" pitchFamily="34" charset="0"/>
            </a:endParaRPr>
          </a:p>
          <a:p>
            <a:pPr marL="342900" indent="-342900"/>
            <a:r>
              <a:rPr lang="en-US" sz="1600" b="1" smtClean="0">
                <a:latin typeface="Arial" pitchFamily="34" charset="0"/>
                <a:cs typeface="Arial" pitchFamily="34" charset="0"/>
              </a:rPr>
              <a:t>1. Task : </a:t>
            </a:r>
            <a:r>
              <a:rPr lang="en-US" sz="1600" smtClean="0">
                <a:latin typeface="Arial" pitchFamily="34" charset="0"/>
                <a:cs typeface="Arial" pitchFamily="34" charset="0"/>
              </a:rPr>
              <a:t>Display of Dictionary elements using key indexing.</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2. Algorithm :</a:t>
            </a:r>
          </a:p>
          <a:p>
            <a:pPr marL="342900" indent="-342900"/>
            <a:r>
              <a:rPr lang="en-US" sz="1600" smtClean="0">
                <a:latin typeface="Arial" pitchFamily="34" charset="0"/>
                <a:cs typeface="Arial" pitchFamily="34" charset="0"/>
              </a:rPr>
              <a:t>	step-1) define a dict with some data elements along with keys and store in a variable ‘dct’</a:t>
            </a:r>
          </a:p>
          <a:p>
            <a:pPr marL="342900" indent="-342900"/>
            <a:r>
              <a:rPr lang="en-US" sz="1600" smtClean="0">
                <a:latin typeface="Arial" pitchFamily="34" charset="0"/>
                <a:cs typeface="Arial" pitchFamily="34" charset="0"/>
              </a:rPr>
              <a:t>	step-2) use ‘[‘key name’ ]’ key indexing operator to display elements as dct[ ‘key1’ ] etc</a:t>
            </a:r>
          </a:p>
          <a:p>
            <a:pPr marL="342900" indent="-342900"/>
            <a:r>
              <a:rPr lang="en-US" sz="1600" smtClean="0">
                <a:latin typeface="Arial" pitchFamily="34" charset="0"/>
                <a:cs typeface="Arial" pitchFamily="34" charset="0"/>
              </a:rPr>
              <a:t>	step-3) print (dct[‘key1’]) print(dct[‘key2’]) etc</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3. Coding :</a:t>
            </a:r>
          </a:p>
          <a:p>
            <a:pPr marL="342900" indent="-342900"/>
            <a:r>
              <a:rPr lang="en-US" sz="1600" smtClean="0">
                <a:latin typeface="Arial" pitchFamily="34" charset="0"/>
                <a:cs typeface="Arial" pitchFamily="34" charset="0"/>
              </a:rPr>
              <a:t>		dct = { ‘fruit’ : ‘apple’ , ‘color’ : ‘red’ }</a:t>
            </a:r>
          </a:p>
          <a:p>
            <a:pPr marL="342900" indent="-342900"/>
            <a:r>
              <a:rPr lang="en-US" sz="1600" smtClean="0">
                <a:latin typeface="Arial" pitchFamily="34" charset="0"/>
                <a:cs typeface="Arial" pitchFamily="34" charset="0"/>
              </a:rPr>
              <a:t>		print(dct[‘fruit’])</a:t>
            </a:r>
          </a:p>
          <a:p>
            <a:pPr marL="342900" indent="-342900"/>
            <a:r>
              <a:rPr lang="en-US" sz="1600" smtClean="0">
                <a:latin typeface="Arial" pitchFamily="34" charset="0"/>
                <a:cs typeface="Arial" pitchFamily="34" charset="0"/>
              </a:rPr>
              <a:t>		print(dct[‘color’])</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4. Execute : </a:t>
            </a:r>
            <a:r>
              <a:rPr lang="en-US" sz="1600" smtClean="0">
                <a:latin typeface="Arial" pitchFamily="34" charset="0"/>
                <a:cs typeface="Arial" pitchFamily="34" charset="0"/>
              </a:rPr>
              <a:t>Execute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5. Debug : </a:t>
            </a:r>
            <a:r>
              <a:rPr lang="en-US" sz="1600" smtClean="0">
                <a:latin typeface="Arial" pitchFamily="34" charset="0"/>
                <a:cs typeface="Arial" pitchFamily="34" charset="0"/>
              </a:rPr>
              <a:t>if error comes, debug the code</a:t>
            </a:r>
          </a:p>
          <a:p>
            <a:pPr marL="342900" indent="-342900"/>
            <a:endParaRPr lang="en-US" sz="1600" smtClean="0">
              <a:latin typeface="Arial" pitchFamily="34" charset="0"/>
              <a:cs typeface="Arial" pitchFamily="34" charset="0"/>
            </a:endParaRPr>
          </a:p>
          <a:p>
            <a:pPr marL="342900" indent="-342900"/>
            <a:r>
              <a:rPr lang="en-US" sz="1600" b="1" smtClean="0">
                <a:latin typeface="Arial" pitchFamily="34" charset="0"/>
                <a:cs typeface="Arial" pitchFamily="34" charset="0"/>
              </a:rPr>
              <a:t>6. Production : </a:t>
            </a:r>
            <a:r>
              <a:rPr lang="en-US" sz="1600" smtClean="0">
                <a:latin typeface="Arial" pitchFamily="34" charset="0"/>
                <a:cs typeface="Arial" pitchFamily="34" charset="0"/>
              </a:rPr>
              <a:t>Deploy the program into production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Rectangle 6"/>
          <p:cNvSpPr/>
          <p:nvPr/>
        </p:nvSpPr>
        <p:spPr>
          <a:xfrm>
            <a:off x="381000" y="1066800"/>
            <a:ext cx="336502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Decision Making :</a:t>
            </a:r>
            <a:endParaRPr lang="en-US" b="1">
              <a:solidFill>
                <a:srgbClr val="0070C0"/>
              </a:solidFill>
              <a:latin typeface="Arial Black" pitchFamily="34" charset="0"/>
            </a:endParaRPr>
          </a:p>
        </p:txBody>
      </p:sp>
      <p:sp>
        <p:nvSpPr>
          <p:cNvPr id="8" name="TextBox 7"/>
          <p:cNvSpPr txBox="1"/>
          <p:nvPr/>
        </p:nvSpPr>
        <p:spPr>
          <a:xfrm>
            <a:off x="228601" y="1600200"/>
            <a:ext cx="8763000" cy="1754326"/>
          </a:xfrm>
          <a:prstGeom prst="rect">
            <a:avLst/>
          </a:prstGeom>
          <a:noFill/>
        </p:spPr>
        <p:txBody>
          <a:bodyPr wrap="square" rtlCol="0">
            <a:spAutoFit/>
          </a:bodyPr>
          <a:lstStyle/>
          <a:p>
            <a:r>
              <a:rPr lang="en-US" smtClean="0">
                <a:latin typeface="Arial" pitchFamily="34" charset="0"/>
                <a:cs typeface="Arial" pitchFamily="34" charset="0"/>
              </a:rPr>
              <a:t>	Decision Making is the process of taking decisions based on outcome of certain conditions.</a:t>
            </a:r>
          </a:p>
          <a:p>
            <a:endParaRPr lang="en-US" smtClean="0">
              <a:latin typeface="Arial" pitchFamily="34" charset="0"/>
              <a:cs typeface="Arial" pitchFamily="34" charset="0"/>
            </a:endParaRPr>
          </a:p>
          <a:p>
            <a:r>
              <a:rPr lang="en-US" smtClean="0">
                <a:latin typeface="Arial" pitchFamily="34" charset="0"/>
                <a:cs typeface="Arial" pitchFamily="34" charset="0"/>
              </a:rPr>
              <a:t>	If the condition is true then python interpreter will decide to execute specified code block and if the condition is false then python interpreter will execute another code block.</a:t>
            </a:r>
            <a:endParaRPr lang="en-US">
              <a:latin typeface="Arial" pitchFamily="34" charset="0"/>
              <a:cs typeface="Arial" pitchFamily="34" charset="0"/>
            </a:endParaRPr>
          </a:p>
        </p:txBody>
      </p:sp>
      <p:sp>
        <p:nvSpPr>
          <p:cNvPr id="9" name="TextBox 8"/>
          <p:cNvSpPr txBox="1"/>
          <p:nvPr/>
        </p:nvSpPr>
        <p:spPr>
          <a:xfrm>
            <a:off x="685800" y="3810000"/>
            <a:ext cx="4450770" cy="1477328"/>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Types of Decision Making Statements :</a:t>
            </a:r>
          </a:p>
          <a:p>
            <a:endParaRPr lang="en-US" smtClean="0">
              <a:latin typeface="Arial" pitchFamily="34" charset="0"/>
              <a:cs typeface="Arial" pitchFamily="34" charset="0"/>
            </a:endParaRPr>
          </a:p>
          <a:p>
            <a:pPr marL="342900" indent="-342900">
              <a:buAutoNum type="arabicPeriod"/>
            </a:pPr>
            <a:r>
              <a:rPr lang="en-US" b="1" smtClean="0">
                <a:solidFill>
                  <a:srgbClr val="C00000"/>
                </a:solidFill>
                <a:latin typeface="Arial" pitchFamily="34" charset="0"/>
                <a:cs typeface="Arial" pitchFamily="34" charset="0"/>
              </a:rPr>
              <a:t>IF</a:t>
            </a:r>
          </a:p>
          <a:p>
            <a:pPr marL="342900" indent="-342900">
              <a:buAutoNum type="arabicPeriod"/>
            </a:pPr>
            <a:r>
              <a:rPr lang="en-US" b="1" smtClean="0">
                <a:solidFill>
                  <a:srgbClr val="C00000"/>
                </a:solidFill>
                <a:latin typeface="Arial" pitchFamily="34" charset="0"/>
                <a:cs typeface="Arial" pitchFamily="34" charset="0"/>
              </a:rPr>
              <a:t>IF ELSE</a:t>
            </a:r>
          </a:p>
          <a:p>
            <a:pPr marL="342900" indent="-342900">
              <a:buAutoNum type="arabicPeriod"/>
            </a:pPr>
            <a:r>
              <a:rPr lang="en-US" b="1" smtClean="0">
                <a:solidFill>
                  <a:srgbClr val="C00000"/>
                </a:solidFill>
                <a:latin typeface="Arial" pitchFamily="34" charset="0"/>
                <a:cs typeface="Arial" pitchFamily="34" charset="0"/>
              </a:rPr>
              <a:t>Nested IF ELIF ELSE</a:t>
            </a:r>
            <a:endParaRPr lang="en-US" b="1">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1066800"/>
            <a:ext cx="292503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IF Statement :</a:t>
            </a:r>
            <a:endParaRPr lang="en-US" b="1">
              <a:solidFill>
                <a:srgbClr val="0070C0"/>
              </a:solidFill>
              <a:latin typeface="Arial Black" pitchFamily="34" charset="0"/>
            </a:endParaRPr>
          </a:p>
        </p:txBody>
      </p:sp>
      <p:sp>
        <p:nvSpPr>
          <p:cNvPr id="8" name="Rectangle 7"/>
          <p:cNvSpPr/>
          <p:nvPr/>
        </p:nvSpPr>
        <p:spPr>
          <a:xfrm>
            <a:off x="762000" y="1600200"/>
            <a:ext cx="8077200" cy="923330"/>
          </a:xfrm>
          <a:prstGeom prst="rect">
            <a:avLst/>
          </a:prstGeom>
        </p:spPr>
        <p:txBody>
          <a:bodyPr wrap="square">
            <a:spAutoFit/>
          </a:bodyPr>
          <a:lstStyle/>
          <a:p>
            <a:r>
              <a:rPr lang="en-US" smtClean="0">
                <a:latin typeface="Arial" pitchFamily="34" charset="0"/>
                <a:cs typeface="Arial" pitchFamily="34" charset="0"/>
              </a:rPr>
              <a:t>	IF statement is used to test a specific condition. If the condition is true, IF-block code will be executed. If condition is false then it does not execute (IF block code) it simply execute next statements.</a:t>
            </a:r>
            <a:endParaRPr lang="en-US">
              <a:latin typeface="Arial" pitchFamily="34" charset="0"/>
              <a:cs typeface="Arial" pitchFamily="34" charset="0"/>
            </a:endParaRPr>
          </a:p>
        </p:txBody>
      </p:sp>
      <p:pic>
        <p:nvPicPr>
          <p:cNvPr id="47106" name="Picture 2" descr="Python If-else statements"/>
          <p:cNvPicPr>
            <a:picLocks noChangeAspect="1" noChangeArrowheads="1"/>
          </p:cNvPicPr>
          <p:nvPr/>
        </p:nvPicPr>
        <p:blipFill>
          <a:blip r:embed="rId3" cstate="print"/>
          <a:srcRect/>
          <a:stretch>
            <a:fillRect/>
          </a:stretch>
        </p:blipFill>
        <p:spPr bwMode="auto">
          <a:xfrm>
            <a:off x="1600200" y="2590800"/>
            <a:ext cx="4343400" cy="3733800"/>
          </a:xfrm>
          <a:prstGeom prst="rect">
            <a:avLst/>
          </a:prstGeom>
          <a:noFill/>
        </p:spPr>
      </p:pic>
      <p:sp>
        <p:nvSpPr>
          <p:cNvPr id="9" name="TextBox 8"/>
          <p:cNvSpPr txBox="1"/>
          <p:nvPr/>
        </p:nvSpPr>
        <p:spPr>
          <a:xfrm>
            <a:off x="6324600" y="2895600"/>
            <a:ext cx="251460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latin typeface="Arial" pitchFamily="34" charset="0"/>
                <a:cs typeface="Arial" pitchFamily="34" charset="0"/>
              </a:rPr>
              <a:t>SYNTAX:</a:t>
            </a:r>
          </a:p>
          <a:p>
            <a:endParaRPr lang="en-US" sz="2000" b="1" smtClean="0">
              <a:latin typeface="Arial" pitchFamily="34" charset="0"/>
              <a:cs typeface="Arial" pitchFamily="34" charset="0"/>
            </a:endParaRPr>
          </a:p>
          <a:p>
            <a:r>
              <a:rPr lang="en-US" sz="2000" b="1" smtClean="0">
                <a:latin typeface="Arial" pitchFamily="34" charset="0"/>
                <a:cs typeface="Arial" pitchFamily="34" charset="0"/>
              </a:rPr>
              <a:t>if (expression):  </a:t>
            </a:r>
          </a:p>
          <a:p>
            <a:r>
              <a:rPr lang="en-US" sz="2000" b="1" smtClean="0">
                <a:latin typeface="Arial" pitchFamily="34" charset="0"/>
                <a:cs typeface="Arial" pitchFamily="34" charset="0"/>
              </a:rPr>
              <a:t>    </a:t>
            </a:r>
            <a:r>
              <a:rPr lang="en-US" smtClean="0">
                <a:latin typeface="Arial" pitchFamily="34" charset="0"/>
                <a:cs typeface="Arial" pitchFamily="34" charset="0"/>
              </a:rPr>
              <a:t>block of statements</a:t>
            </a:r>
            <a:endParaRPr lang="en-US" sz="2000" smtClean="0">
              <a:latin typeface="Arial" pitchFamily="34" charset="0"/>
              <a:cs typeface="Arial" pitchFamily="34" charset="0"/>
            </a:endParaRPr>
          </a:p>
          <a:p>
            <a:endParaRPr lang="en-US" sz="2000">
              <a:latin typeface="Arial" pitchFamily="34" charset="0"/>
              <a:cs typeface="Arial" pitchFamily="34" charset="0"/>
            </a:endParaRPr>
          </a:p>
        </p:txBody>
      </p:sp>
      <p:sp>
        <p:nvSpPr>
          <p:cNvPr id="10" name="TextBox 9"/>
          <p:cNvSpPr txBox="1"/>
          <p:nvPr/>
        </p:nvSpPr>
        <p:spPr>
          <a:xfrm>
            <a:off x="1828800" y="60960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t>Next Statements</a:t>
            </a:r>
            <a:endParaRPr lang="en-US" b="1"/>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04800" y="533400"/>
            <a:ext cx="8458200" cy="7294305"/>
          </a:xfrm>
          <a:prstGeom prst="rect">
            <a:avLst/>
          </a:prstGeom>
          <a:noFill/>
        </p:spPr>
        <p:txBody>
          <a:bodyPr wrap="square" rtlCol="0">
            <a:spAutoFit/>
          </a:bodyPr>
          <a:lstStyle/>
          <a:p>
            <a:r>
              <a:rPr lang="en-US" sz="1600" b="1" smtClean="0">
                <a:solidFill>
                  <a:srgbClr val="00B050"/>
                </a:solidFill>
                <a:latin typeface="Arial" pitchFamily="34" charset="0"/>
                <a:cs typeface="Arial" pitchFamily="34" charset="0"/>
              </a:rPr>
              <a:t>Ex : Program to find even number </a:t>
            </a:r>
          </a:p>
          <a:p>
            <a:endParaRPr lang="en-US" smtClean="0">
              <a:latin typeface="Arial" pitchFamily="34" charset="0"/>
              <a:cs typeface="Arial" pitchFamily="34" charset="0"/>
            </a:endParaRPr>
          </a:p>
          <a:p>
            <a:r>
              <a:rPr lang="en-US" smtClean="0">
                <a:latin typeface="Arial" pitchFamily="34" charset="0"/>
                <a:cs typeface="Arial" pitchFamily="34" charset="0"/>
              </a:rPr>
              <a:t>num = int(input(“Enter the Number :”)</a:t>
            </a:r>
          </a:p>
          <a:p>
            <a:r>
              <a:rPr lang="en-US" smtClean="0">
                <a:latin typeface="Arial" pitchFamily="34" charset="0"/>
                <a:cs typeface="Arial" pitchFamily="34" charset="0"/>
              </a:rPr>
              <a:t>If (num%2 == 0):</a:t>
            </a:r>
          </a:p>
          <a:p>
            <a:r>
              <a:rPr lang="en-US" smtClean="0">
                <a:latin typeface="Arial" pitchFamily="34" charset="0"/>
                <a:cs typeface="Arial" pitchFamily="34" charset="0"/>
              </a:rPr>
              <a:t>    print(“number is even”)</a:t>
            </a:r>
          </a:p>
          <a:p>
            <a:r>
              <a:rPr lang="en-US" smtClean="0">
                <a:latin typeface="Arial" pitchFamily="34" charset="0"/>
                <a:cs typeface="Arial" pitchFamily="34" charset="0"/>
              </a:rPr>
              <a:t>Print(“hello”)</a:t>
            </a:r>
          </a:p>
          <a:p>
            <a:r>
              <a:rPr lang="en-US" smtClean="0">
                <a:latin typeface="Arial" pitchFamily="34" charset="0"/>
                <a:cs typeface="Arial" pitchFamily="34" charset="0"/>
              </a:rPr>
              <a:t>Print(“how are you”)</a:t>
            </a:r>
          </a:p>
          <a:p>
            <a:endParaRPr lang="en-US" smtClean="0">
              <a:latin typeface="Arial" pitchFamily="34" charset="0"/>
              <a:cs typeface="Arial" pitchFamily="34" charset="0"/>
            </a:endParaRPr>
          </a:p>
          <a:p>
            <a:r>
              <a:rPr lang="en-US" sz="1600" b="1" smtClean="0">
                <a:solidFill>
                  <a:srgbClr val="00B050"/>
                </a:solidFill>
                <a:latin typeface="Arial" pitchFamily="34" charset="0"/>
                <a:cs typeface="Arial" pitchFamily="34" charset="0"/>
              </a:rPr>
              <a:t>Ex: Program to find largest number among 3 given numbers</a:t>
            </a:r>
          </a:p>
          <a:p>
            <a:endParaRPr lang="en-US" smtClean="0">
              <a:latin typeface="Arial" pitchFamily="34" charset="0"/>
              <a:cs typeface="Arial" pitchFamily="34" charset="0"/>
            </a:endParaRPr>
          </a:p>
          <a:p>
            <a:r>
              <a:rPr lang="en-US" smtClean="0">
                <a:latin typeface="Arial" pitchFamily="34" charset="0"/>
                <a:cs typeface="Arial" pitchFamily="34" charset="0"/>
              </a:rPr>
              <a:t>num1 = int(input(“Enter first number”))</a:t>
            </a:r>
          </a:p>
          <a:p>
            <a:r>
              <a:rPr lang="en-US" smtClean="0">
                <a:latin typeface="Arial" pitchFamily="34" charset="0"/>
                <a:cs typeface="Arial" pitchFamily="34" charset="0"/>
              </a:rPr>
              <a:t>num2 = int(input(“Enter second number”))</a:t>
            </a:r>
          </a:p>
          <a:p>
            <a:r>
              <a:rPr lang="en-US" smtClean="0">
                <a:latin typeface="Arial" pitchFamily="34" charset="0"/>
                <a:cs typeface="Arial" pitchFamily="34" charset="0"/>
              </a:rPr>
              <a:t>num3 = int(input(“Enter third number”))</a:t>
            </a:r>
          </a:p>
          <a:p>
            <a:endParaRPr lang="en-US" smtClean="0">
              <a:latin typeface="Arial" pitchFamily="34" charset="0"/>
              <a:cs typeface="Arial" pitchFamily="34" charset="0"/>
            </a:endParaRPr>
          </a:p>
          <a:p>
            <a:r>
              <a:rPr lang="en-US" smtClean="0">
                <a:latin typeface="Arial" pitchFamily="34" charset="0"/>
                <a:cs typeface="Arial" pitchFamily="34" charset="0"/>
              </a:rPr>
              <a:t>If ( (num1 &gt; num 2) and (num1 &gt; num3) ):</a:t>
            </a:r>
          </a:p>
          <a:p>
            <a:r>
              <a:rPr lang="en-US" smtClean="0">
                <a:latin typeface="Arial" pitchFamily="34" charset="0"/>
                <a:cs typeface="Arial" pitchFamily="34" charset="0"/>
              </a:rPr>
              <a:t>	print(“largest number is :“, num1)</a:t>
            </a:r>
          </a:p>
          <a:p>
            <a:r>
              <a:rPr lang="en-US" smtClean="0">
                <a:latin typeface="Arial" pitchFamily="34" charset="0"/>
                <a:cs typeface="Arial" pitchFamily="34" charset="0"/>
              </a:rPr>
              <a:t>If ( (num2 &gt; num 1) and (num2 &gt; num3) ):</a:t>
            </a:r>
          </a:p>
          <a:p>
            <a:r>
              <a:rPr lang="en-US" smtClean="0">
                <a:latin typeface="Arial" pitchFamily="34" charset="0"/>
                <a:cs typeface="Arial" pitchFamily="34" charset="0"/>
              </a:rPr>
              <a:t>	print(“largest number is :“, num2)</a:t>
            </a:r>
          </a:p>
          <a:p>
            <a:r>
              <a:rPr lang="en-US" smtClean="0">
                <a:latin typeface="Arial" pitchFamily="34" charset="0"/>
                <a:cs typeface="Arial" pitchFamily="34" charset="0"/>
              </a:rPr>
              <a:t>If ( (num3 &gt; num 1) and (num3 &gt; num2) ):</a:t>
            </a:r>
          </a:p>
          <a:p>
            <a:r>
              <a:rPr lang="en-US" smtClean="0">
                <a:latin typeface="Arial" pitchFamily="34" charset="0"/>
                <a:cs typeface="Arial" pitchFamily="34" charset="0"/>
              </a:rPr>
              <a:t>	print(“largest number is :“, num3)</a:t>
            </a:r>
          </a:p>
          <a:p>
            <a:r>
              <a:rPr lang="en-US" smtClean="0">
                <a:latin typeface="Arial" pitchFamily="34" charset="0"/>
                <a:cs typeface="Arial" pitchFamily="34" charset="0"/>
              </a:rPr>
              <a:t>Print(“this code section will always execute irrespective of if condition”)</a:t>
            </a:r>
          </a:p>
          <a:p>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81000" y="1752600"/>
            <a:ext cx="8382000" cy="369332"/>
          </a:xfrm>
          <a:prstGeom prst="rect">
            <a:avLst/>
          </a:prstGeom>
          <a:noFill/>
        </p:spPr>
        <p:txBody>
          <a:bodyPr wrap="square" rtlCol="0">
            <a:spAutoFit/>
          </a:bodyPr>
          <a:lstStyle/>
          <a:p>
            <a:r>
              <a:rPr lang="en-US" b="1" smtClean="0">
                <a:latin typeface="Arial Black" pitchFamily="34" charset="0"/>
              </a:rPr>
              <a:t> 	</a:t>
            </a:r>
            <a:endParaRPr lang="en-US" b="1" i="1" smtClean="0">
              <a:latin typeface="Arial" pitchFamily="34" charset="0"/>
              <a:ea typeface="Tahoma" pitchFamily="34" charset="0"/>
              <a:cs typeface="Arial" pitchFamily="34" charset="0"/>
            </a:endParaRPr>
          </a:p>
        </p:txBody>
      </p:sp>
      <p:sp>
        <p:nvSpPr>
          <p:cNvPr id="9" name="TextBox 8"/>
          <p:cNvSpPr txBox="1"/>
          <p:nvPr/>
        </p:nvSpPr>
        <p:spPr>
          <a:xfrm>
            <a:off x="533400" y="4876800"/>
            <a:ext cx="8382000" cy="923330"/>
          </a:xfrm>
          <a:prstGeom prst="rect">
            <a:avLst/>
          </a:prstGeom>
          <a:noFill/>
        </p:spPr>
        <p:txBody>
          <a:bodyPr wrap="square" rtlCol="0">
            <a:spAutoFit/>
          </a:bodyPr>
          <a:lstStyle/>
          <a:p>
            <a:r>
              <a:rPr lang="en-US" b="1" smtClean="0">
                <a:latin typeface="Arial Black" pitchFamily="34" charset="0"/>
              </a:rPr>
              <a:t> 	</a:t>
            </a:r>
          </a:p>
          <a:p>
            <a:endParaRPr lang="en-US" b="1"/>
          </a:p>
          <a:p>
            <a:pPr>
              <a:buFont typeface="Arial" pitchFamily="34" charset="0"/>
              <a:buChar char="•"/>
            </a:pPr>
            <a:endParaRPr lang="en-US" b="1" i="1" smtClean="0">
              <a:latin typeface="Arial" pitchFamily="34" charset="0"/>
              <a:ea typeface="Tahoma" pitchFamily="34" charset="0"/>
              <a:cs typeface="Arial" pitchFamily="34" charset="0"/>
            </a:endParaRPr>
          </a:p>
        </p:txBody>
      </p:sp>
      <p:pic>
        <p:nvPicPr>
          <p:cNvPr id="10" name="Picture 9" descr="computer-language-types.png"/>
          <p:cNvPicPr>
            <a:picLocks noChangeAspect="1"/>
          </p:cNvPicPr>
          <p:nvPr/>
        </p:nvPicPr>
        <p:blipFill>
          <a:blip r:embed="rId3" cstate="print"/>
          <a:stretch>
            <a:fillRect/>
          </a:stretch>
        </p:blipFill>
        <p:spPr>
          <a:xfrm>
            <a:off x="0" y="1714500"/>
            <a:ext cx="9144000" cy="3429000"/>
          </a:xfrm>
          <a:prstGeom prst="rect">
            <a:avLst/>
          </a:prstGeom>
        </p:spPr>
      </p:pic>
      <p:sp>
        <p:nvSpPr>
          <p:cNvPr id="11" name="TextBox 10"/>
          <p:cNvSpPr txBox="1"/>
          <p:nvPr/>
        </p:nvSpPr>
        <p:spPr>
          <a:xfrm>
            <a:off x="7162800" y="5181600"/>
            <a:ext cx="990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smtClean="0">
                <a:latin typeface="Arial" pitchFamily="34" charset="0"/>
                <a:cs typeface="Arial" pitchFamily="34" charset="0"/>
              </a:rPr>
              <a:t>Python</a:t>
            </a:r>
            <a:endParaRPr lang="en-US" b="1">
              <a:latin typeface="Arial" pitchFamily="34" charset="0"/>
              <a:cs typeface="Arial" pitchFamily="34" charset="0"/>
            </a:endParaRPr>
          </a:p>
        </p:txBody>
      </p:sp>
      <p:sp>
        <p:nvSpPr>
          <p:cNvPr id="13" name="TextBox 12"/>
          <p:cNvSpPr txBox="1"/>
          <p:nvPr/>
        </p:nvSpPr>
        <p:spPr>
          <a:xfrm>
            <a:off x="381000" y="1295400"/>
            <a:ext cx="5181600" cy="400110"/>
          </a:xfrm>
          <a:prstGeom prst="rect">
            <a:avLst/>
          </a:prstGeom>
          <a:noFill/>
        </p:spPr>
        <p:txBody>
          <a:bodyPr wrap="square" rtlCol="0">
            <a:spAutoFit/>
          </a:bodyPr>
          <a:lstStyle/>
          <a:p>
            <a:r>
              <a:rPr lang="en-US" sz="2000" b="1" smtClean="0">
                <a:solidFill>
                  <a:srgbClr val="0070C0"/>
                </a:solidFill>
                <a:latin typeface="Arial Black" pitchFamily="34" charset="0"/>
              </a:rPr>
              <a:t>Levels of Programming Language ?</a:t>
            </a:r>
            <a:endParaRPr lang="en-US" sz="2000"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1066800"/>
            <a:ext cx="365600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IF-ELSE Statement :</a:t>
            </a:r>
            <a:endParaRPr lang="en-US" b="1">
              <a:solidFill>
                <a:srgbClr val="0070C0"/>
              </a:solidFill>
              <a:latin typeface="Arial Black" pitchFamily="34" charset="0"/>
            </a:endParaRPr>
          </a:p>
        </p:txBody>
      </p:sp>
      <p:sp>
        <p:nvSpPr>
          <p:cNvPr id="7" name="Rectangle 6"/>
          <p:cNvSpPr/>
          <p:nvPr/>
        </p:nvSpPr>
        <p:spPr>
          <a:xfrm>
            <a:off x="762000" y="1600200"/>
            <a:ext cx="8077200" cy="923330"/>
          </a:xfrm>
          <a:prstGeom prst="rect">
            <a:avLst/>
          </a:prstGeom>
        </p:spPr>
        <p:txBody>
          <a:bodyPr wrap="square">
            <a:spAutoFit/>
          </a:bodyPr>
          <a:lstStyle/>
          <a:p>
            <a:r>
              <a:rPr lang="en-US" smtClean="0">
                <a:latin typeface="Arial" pitchFamily="34" charset="0"/>
                <a:cs typeface="Arial" pitchFamily="34" charset="0"/>
              </a:rPr>
              <a:t>	IF-Else statement is used to test a specific condition. If the condition is true, IF-block code will be executed and If the condition is false then Else-block code is executed.</a:t>
            </a:r>
            <a:endParaRPr lang="en-US">
              <a:latin typeface="Arial" pitchFamily="34" charset="0"/>
              <a:cs typeface="Arial" pitchFamily="34" charset="0"/>
            </a:endParaRPr>
          </a:p>
        </p:txBody>
      </p:sp>
      <p:pic>
        <p:nvPicPr>
          <p:cNvPr id="45058" name="Picture 2" descr="Python If-else statements"/>
          <p:cNvPicPr>
            <a:picLocks noChangeAspect="1" noChangeArrowheads="1"/>
          </p:cNvPicPr>
          <p:nvPr/>
        </p:nvPicPr>
        <p:blipFill>
          <a:blip r:embed="rId3" cstate="print"/>
          <a:srcRect/>
          <a:stretch>
            <a:fillRect/>
          </a:stretch>
        </p:blipFill>
        <p:spPr bwMode="auto">
          <a:xfrm>
            <a:off x="609600" y="2590800"/>
            <a:ext cx="4648200" cy="3861582"/>
          </a:xfrm>
          <a:prstGeom prst="rect">
            <a:avLst/>
          </a:prstGeom>
          <a:noFill/>
        </p:spPr>
      </p:pic>
      <p:sp>
        <p:nvSpPr>
          <p:cNvPr id="8" name="Rectangle 7"/>
          <p:cNvSpPr/>
          <p:nvPr/>
        </p:nvSpPr>
        <p:spPr>
          <a:xfrm>
            <a:off x="5562600" y="2590800"/>
            <a:ext cx="34290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smtClean="0">
                <a:latin typeface="Arial" pitchFamily="34" charset="0"/>
                <a:cs typeface="Arial" pitchFamily="34" charset="0"/>
              </a:rPr>
              <a:t>SYNTAX :</a:t>
            </a:r>
          </a:p>
          <a:p>
            <a:endParaRPr lang="en-US" b="1" smtClean="0">
              <a:latin typeface="Arial" pitchFamily="34" charset="0"/>
              <a:cs typeface="Arial" pitchFamily="34" charset="0"/>
            </a:endParaRPr>
          </a:p>
          <a:p>
            <a:r>
              <a:rPr lang="en-US" b="1" smtClean="0">
                <a:latin typeface="Arial" pitchFamily="34" charset="0"/>
                <a:cs typeface="Arial" pitchFamily="34" charset="0"/>
              </a:rPr>
              <a:t>if</a:t>
            </a:r>
            <a:r>
              <a:rPr lang="en-US" smtClean="0">
                <a:latin typeface="Arial" pitchFamily="34" charset="0"/>
                <a:cs typeface="Arial" pitchFamily="34" charset="0"/>
              </a:rPr>
              <a:t> (condition):  </a:t>
            </a:r>
          </a:p>
          <a:p>
            <a:r>
              <a:rPr lang="en-US" smtClean="0">
                <a:latin typeface="Arial" pitchFamily="34" charset="0"/>
                <a:cs typeface="Arial" pitchFamily="34" charset="0"/>
              </a:rPr>
              <a:t>    block of statements   </a:t>
            </a:r>
          </a:p>
          <a:p>
            <a:r>
              <a:rPr lang="en-US" b="1" smtClean="0">
                <a:latin typeface="Arial" pitchFamily="34" charset="0"/>
                <a:cs typeface="Arial" pitchFamily="34" charset="0"/>
              </a:rPr>
              <a:t>else</a:t>
            </a:r>
            <a:r>
              <a:rPr lang="en-US" smtClean="0">
                <a:latin typeface="Arial" pitchFamily="34" charset="0"/>
                <a:cs typeface="Arial" pitchFamily="34" charset="0"/>
              </a:rPr>
              <a:t>:   </a:t>
            </a:r>
          </a:p>
          <a:p>
            <a:r>
              <a:rPr lang="en-US" smtClean="0">
                <a:latin typeface="Arial" pitchFamily="34" charset="0"/>
                <a:cs typeface="Arial" pitchFamily="34" charset="0"/>
              </a:rPr>
              <a:t>    block of statements</a:t>
            </a:r>
            <a:endParaRPr lang="en-US">
              <a:latin typeface="Arial" pitchFamily="34" charset="0"/>
              <a:cs typeface="Arial" pitchFamily="34" charset="0"/>
            </a:endParaRPr>
          </a:p>
        </p:txBody>
      </p:sp>
      <p:sp>
        <p:nvSpPr>
          <p:cNvPr id="10" name="TextBox 9"/>
          <p:cNvSpPr txBox="1"/>
          <p:nvPr/>
        </p:nvSpPr>
        <p:spPr>
          <a:xfrm>
            <a:off x="990600" y="62484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t>Next Statements</a:t>
            </a:r>
            <a:endParaRPr lang="en-US" b="1"/>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609600" y="1524000"/>
            <a:ext cx="7186583" cy="2462213"/>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Program to check whether a person is eligible to vote or not</a:t>
            </a:r>
          </a:p>
          <a:p>
            <a:endParaRPr lang="en-US" smtClean="0"/>
          </a:p>
          <a:p>
            <a:r>
              <a:rPr lang="en-US" sz="2000" smtClean="0">
                <a:latin typeface="Arial" pitchFamily="34" charset="0"/>
                <a:cs typeface="Arial" pitchFamily="34" charset="0"/>
              </a:rPr>
              <a:t>age = int (input("Enter your age : "))  </a:t>
            </a:r>
          </a:p>
          <a:p>
            <a:r>
              <a:rPr lang="en-US" sz="2000" b="1" smtClean="0">
                <a:latin typeface="Arial" pitchFamily="34" charset="0"/>
                <a:cs typeface="Arial" pitchFamily="34" charset="0"/>
              </a:rPr>
              <a:t>if</a:t>
            </a:r>
            <a:r>
              <a:rPr lang="en-US" sz="2000" smtClean="0">
                <a:latin typeface="Arial" pitchFamily="34" charset="0"/>
                <a:cs typeface="Arial" pitchFamily="34" charset="0"/>
              </a:rPr>
              <a:t>  (age&gt;=18):  </a:t>
            </a:r>
          </a:p>
          <a:p>
            <a:r>
              <a:rPr lang="en-US" sz="2000" smtClean="0">
                <a:latin typeface="Arial" pitchFamily="34" charset="0"/>
                <a:cs typeface="Arial" pitchFamily="34" charset="0"/>
              </a:rPr>
              <a:t>    print("You are eligible to vote")</a:t>
            </a:r>
          </a:p>
          <a:p>
            <a:r>
              <a:rPr lang="en-US" sz="2000" b="1" smtClean="0">
                <a:latin typeface="Arial" pitchFamily="34" charset="0"/>
                <a:cs typeface="Arial" pitchFamily="34" charset="0"/>
              </a:rPr>
              <a:t>else</a:t>
            </a:r>
            <a:r>
              <a:rPr lang="en-US" sz="2000" smtClean="0">
                <a:latin typeface="Arial" pitchFamily="34" charset="0"/>
                <a:cs typeface="Arial" pitchFamily="34" charset="0"/>
              </a:rPr>
              <a:t>:  </a:t>
            </a:r>
          </a:p>
          <a:p>
            <a:r>
              <a:rPr lang="en-US" sz="2000" smtClean="0">
                <a:latin typeface="Arial" pitchFamily="34" charset="0"/>
                <a:cs typeface="Arial" pitchFamily="34" charset="0"/>
              </a:rPr>
              <a:t>    print(“You are not eligible to vote")  </a:t>
            </a:r>
          </a:p>
          <a:p>
            <a:endParaRPr lang="en-US"/>
          </a:p>
        </p:txBody>
      </p:sp>
      <p:sp>
        <p:nvSpPr>
          <p:cNvPr id="7" name="TextBox 6"/>
          <p:cNvSpPr txBox="1"/>
          <p:nvPr/>
        </p:nvSpPr>
        <p:spPr>
          <a:xfrm>
            <a:off x="685800" y="3962400"/>
            <a:ext cx="6173485" cy="2462213"/>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Program to check whether a number is even or not</a:t>
            </a:r>
          </a:p>
          <a:p>
            <a:endParaRPr lang="en-US" smtClean="0"/>
          </a:p>
          <a:p>
            <a:r>
              <a:rPr lang="en-US" sz="2000" smtClean="0">
                <a:latin typeface="Arial" pitchFamily="34" charset="0"/>
                <a:cs typeface="Arial" pitchFamily="34" charset="0"/>
              </a:rPr>
              <a:t>num = int(input("enter the number :"))  </a:t>
            </a:r>
          </a:p>
          <a:p>
            <a:r>
              <a:rPr lang="en-US" sz="2000" b="1" smtClean="0">
                <a:latin typeface="Arial" pitchFamily="34" charset="0"/>
                <a:cs typeface="Arial" pitchFamily="34" charset="0"/>
              </a:rPr>
              <a:t>if</a:t>
            </a:r>
            <a:r>
              <a:rPr lang="en-US" sz="2000" smtClean="0">
                <a:latin typeface="Arial" pitchFamily="34" charset="0"/>
                <a:cs typeface="Arial" pitchFamily="34" charset="0"/>
              </a:rPr>
              <a:t> (num%2) == 0:  </a:t>
            </a:r>
          </a:p>
          <a:p>
            <a:r>
              <a:rPr lang="en-US" sz="2000" smtClean="0">
                <a:latin typeface="Arial" pitchFamily="34" charset="0"/>
                <a:cs typeface="Arial" pitchFamily="34" charset="0"/>
              </a:rPr>
              <a:t>    print(“Given number is Even")  </a:t>
            </a:r>
          </a:p>
          <a:p>
            <a:r>
              <a:rPr lang="en-US" sz="2000" b="1" smtClean="0">
                <a:latin typeface="Arial" pitchFamily="34" charset="0"/>
                <a:cs typeface="Arial" pitchFamily="34" charset="0"/>
              </a:rPr>
              <a:t>else</a:t>
            </a:r>
            <a:r>
              <a:rPr lang="en-US" sz="2000" smtClean="0">
                <a:latin typeface="Arial" pitchFamily="34" charset="0"/>
                <a:cs typeface="Arial" pitchFamily="34" charset="0"/>
              </a:rPr>
              <a:t>:  </a:t>
            </a:r>
          </a:p>
          <a:p>
            <a:r>
              <a:rPr lang="en-US" sz="2000" smtClean="0">
                <a:latin typeface="Arial" pitchFamily="34" charset="0"/>
                <a:cs typeface="Arial" pitchFamily="34" charset="0"/>
              </a:rPr>
              <a:t>    print(“Given number is Odd”)  </a:t>
            </a:r>
          </a:p>
          <a:p>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0" y="1066800"/>
            <a:ext cx="429720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IF-ELIF-ELSE Statement :</a:t>
            </a:r>
            <a:endParaRPr lang="en-US" b="1">
              <a:solidFill>
                <a:srgbClr val="0070C0"/>
              </a:solidFill>
              <a:latin typeface="Arial Black" pitchFamily="34" charset="0"/>
            </a:endParaRPr>
          </a:p>
        </p:txBody>
      </p:sp>
      <p:sp>
        <p:nvSpPr>
          <p:cNvPr id="7" name="Rectangle 6"/>
          <p:cNvSpPr/>
          <p:nvPr/>
        </p:nvSpPr>
        <p:spPr>
          <a:xfrm>
            <a:off x="228600" y="1600200"/>
            <a:ext cx="8610600" cy="646331"/>
          </a:xfrm>
          <a:prstGeom prst="rect">
            <a:avLst/>
          </a:prstGeom>
        </p:spPr>
        <p:txBody>
          <a:bodyPr wrap="square">
            <a:spAutoFit/>
          </a:bodyPr>
          <a:lstStyle/>
          <a:p>
            <a:r>
              <a:rPr lang="en-US" smtClean="0">
                <a:latin typeface="Arial" pitchFamily="34" charset="0"/>
                <a:cs typeface="Arial" pitchFamily="34" charset="0"/>
              </a:rPr>
              <a:t>	IF-ELIF-ELSE statement is used to check multiple conditions and execute the specific block of statements depending upon the true condition among them. </a:t>
            </a:r>
            <a:endParaRPr lang="en-US">
              <a:latin typeface="Arial" pitchFamily="34" charset="0"/>
              <a:cs typeface="Arial" pitchFamily="34" charset="0"/>
            </a:endParaRPr>
          </a:p>
        </p:txBody>
      </p:sp>
      <p:pic>
        <p:nvPicPr>
          <p:cNvPr id="43010" name="Picture 2" descr="Python If-else statements"/>
          <p:cNvPicPr>
            <a:picLocks noChangeAspect="1" noChangeArrowheads="1"/>
          </p:cNvPicPr>
          <p:nvPr/>
        </p:nvPicPr>
        <p:blipFill>
          <a:blip r:embed="rId3" cstate="print"/>
          <a:srcRect/>
          <a:stretch>
            <a:fillRect/>
          </a:stretch>
        </p:blipFill>
        <p:spPr bwMode="auto">
          <a:xfrm>
            <a:off x="304800" y="2209800"/>
            <a:ext cx="4343400" cy="4343400"/>
          </a:xfrm>
          <a:prstGeom prst="rect">
            <a:avLst/>
          </a:prstGeom>
          <a:noFill/>
        </p:spPr>
      </p:pic>
      <p:sp>
        <p:nvSpPr>
          <p:cNvPr id="8" name="TextBox 7"/>
          <p:cNvSpPr txBox="1"/>
          <p:nvPr/>
        </p:nvSpPr>
        <p:spPr>
          <a:xfrm>
            <a:off x="5791200" y="2362200"/>
            <a:ext cx="2621230" cy="39703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smtClean="0">
                <a:latin typeface="Arial" pitchFamily="34" charset="0"/>
                <a:cs typeface="Arial" pitchFamily="34" charset="0"/>
              </a:rPr>
              <a:t>SYNTAX :</a:t>
            </a:r>
          </a:p>
          <a:p>
            <a:endParaRPr lang="en-US" b="1" smtClean="0">
              <a:latin typeface="Arial" pitchFamily="34" charset="0"/>
              <a:cs typeface="Arial" pitchFamily="34" charset="0"/>
            </a:endParaRPr>
          </a:p>
          <a:p>
            <a:r>
              <a:rPr lang="en-US" b="1" smtClean="0">
                <a:latin typeface="Arial" pitchFamily="34" charset="0"/>
                <a:cs typeface="Arial" pitchFamily="34" charset="0"/>
              </a:rPr>
              <a:t>if</a:t>
            </a:r>
            <a:r>
              <a:rPr lang="en-US" smtClean="0">
                <a:latin typeface="Arial" pitchFamily="34" charset="0"/>
                <a:cs typeface="Arial" pitchFamily="34" charset="0"/>
              </a:rPr>
              <a:t> expression 1:   </a:t>
            </a:r>
          </a:p>
          <a:p>
            <a:r>
              <a:rPr lang="en-US" smtClean="0">
                <a:latin typeface="Arial" pitchFamily="34" charset="0"/>
                <a:cs typeface="Arial" pitchFamily="34" charset="0"/>
              </a:rPr>
              <a:t>    block of statements   </a:t>
            </a:r>
          </a:p>
          <a:p>
            <a:r>
              <a:rPr lang="en-US" smtClean="0">
                <a:latin typeface="Arial" pitchFamily="34" charset="0"/>
                <a:cs typeface="Arial" pitchFamily="34" charset="0"/>
              </a:rPr>
              <a:t>  </a:t>
            </a:r>
          </a:p>
          <a:p>
            <a:r>
              <a:rPr lang="en-US" b="1" smtClean="0">
                <a:latin typeface="Arial" pitchFamily="34" charset="0"/>
                <a:cs typeface="Arial" pitchFamily="34" charset="0"/>
              </a:rPr>
              <a:t>elif</a:t>
            </a:r>
            <a:r>
              <a:rPr lang="en-US" smtClean="0">
                <a:latin typeface="Arial" pitchFamily="34" charset="0"/>
                <a:cs typeface="Arial" pitchFamily="34" charset="0"/>
              </a:rPr>
              <a:t> expression 2:   </a:t>
            </a:r>
          </a:p>
          <a:p>
            <a:r>
              <a:rPr lang="en-US" smtClean="0">
                <a:latin typeface="Arial" pitchFamily="34" charset="0"/>
                <a:cs typeface="Arial" pitchFamily="34" charset="0"/>
              </a:rPr>
              <a:t>    block of statements   </a:t>
            </a:r>
          </a:p>
          <a:p>
            <a:r>
              <a:rPr lang="en-US" smtClean="0">
                <a:latin typeface="Arial" pitchFamily="34" charset="0"/>
                <a:cs typeface="Arial" pitchFamily="34" charset="0"/>
              </a:rPr>
              <a:t>  </a:t>
            </a:r>
          </a:p>
          <a:p>
            <a:r>
              <a:rPr lang="en-US" b="1" smtClean="0">
                <a:latin typeface="Arial" pitchFamily="34" charset="0"/>
                <a:cs typeface="Arial" pitchFamily="34" charset="0"/>
              </a:rPr>
              <a:t>elif</a:t>
            </a:r>
            <a:r>
              <a:rPr lang="en-US" smtClean="0">
                <a:latin typeface="Arial" pitchFamily="34" charset="0"/>
                <a:cs typeface="Arial" pitchFamily="34" charset="0"/>
              </a:rPr>
              <a:t> expression 3:   </a:t>
            </a:r>
          </a:p>
          <a:p>
            <a:r>
              <a:rPr lang="en-US" smtClean="0">
                <a:latin typeface="Arial" pitchFamily="34" charset="0"/>
                <a:cs typeface="Arial" pitchFamily="34" charset="0"/>
              </a:rPr>
              <a:t>    block of statements   </a:t>
            </a:r>
          </a:p>
          <a:p>
            <a:r>
              <a:rPr lang="en-US" smtClean="0">
                <a:latin typeface="Arial" pitchFamily="34" charset="0"/>
                <a:cs typeface="Arial" pitchFamily="34" charset="0"/>
              </a:rPr>
              <a:t>  </a:t>
            </a:r>
          </a:p>
          <a:p>
            <a:r>
              <a:rPr lang="en-US" b="1" smtClean="0">
                <a:latin typeface="Arial" pitchFamily="34" charset="0"/>
                <a:cs typeface="Arial" pitchFamily="34" charset="0"/>
              </a:rPr>
              <a:t>else</a:t>
            </a:r>
            <a:r>
              <a:rPr lang="en-US" smtClean="0">
                <a:latin typeface="Arial" pitchFamily="34" charset="0"/>
                <a:cs typeface="Arial" pitchFamily="34" charset="0"/>
              </a:rPr>
              <a:t>:   </a:t>
            </a:r>
          </a:p>
          <a:p>
            <a:r>
              <a:rPr lang="en-US" smtClean="0">
                <a:latin typeface="Arial" pitchFamily="34" charset="0"/>
                <a:cs typeface="Arial" pitchFamily="34" charset="0"/>
              </a:rPr>
              <a:t>    block of statements</a:t>
            </a:r>
          </a:p>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1524000"/>
            <a:ext cx="7467600" cy="4247317"/>
          </a:xfrm>
          <a:prstGeom prst="rect">
            <a:avLst/>
          </a:prstGeom>
        </p:spPr>
        <p:txBody>
          <a:bodyPr wrap="square">
            <a:spAutoFit/>
          </a:bodyPr>
          <a:lstStyle/>
          <a:p>
            <a:r>
              <a:rPr lang="en-US" b="1" smtClean="0">
                <a:solidFill>
                  <a:srgbClr val="00B050"/>
                </a:solidFill>
                <a:latin typeface="Arial" pitchFamily="34" charset="0"/>
                <a:cs typeface="Arial" pitchFamily="34" charset="0"/>
              </a:rPr>
              <a:t>Ex: Program to find Grade of student in Exams</a:t>
            </a:r>
          </a:p>
          <a:p>
            <a:endParaRPr lang="en-US" b="1" smtClean="0">
              <a:solidFill>
                <a:srgbClr val="00B050"/>
              </a:solidFill>
              <a:latin typeface="Arial" pitchFamily="34" charset="0"/>
              <a:cs typeface="Arial" pitchFamily="34" charset="0"/>
            </a:endParaRPr>
          </a:p>
          <a:p>
            <a:r>
              <a:rPr lang="en-US" sz="2000" smtClean="0">
                <a:latin typeface="Arial" pitchFamily="34" charset="0"/>
                <a:cs typeface="Arial" pitchFamily="34" charset="0"/>
              </a:rPr>
              <a:t>marks = int(input("Enter the marks "))  </a:t>
            </a:r>
          </a:p>
          <a:p>
            <a:r>
              <a:rPr lang="en-US" sz="2000" b="1" smtClean="0">
                <a:latin typeface="Arial" pitchFamily="34" charset="0"/>
                <a:cs typeface="Arial" pitchFamily="34" charset="0"/>
              </a:rPr>
              <a:t>if</a:t>
            </a:r>
            <a:r>
              <a:rPr lang="en-US" sz="2000" smtClean="0">
                <a:latin typeface="Arial" pitchFamily="34" charset="0"/>
                <a:cs typeface="Arial" pitchFamily="34" charset="0"/>
              </a:rPr>
              <a:t>  (marks &gt; 85 and marks &lt;= 100) :  </a:t>
            </a:r>
          </a:p>
          <a:p>
            <a:r>
              <a:rPr lang="en-US" sz="2000" smtClean="0">
                <a:latin typeface="Arial" pitchFamily="34" charset="0"/>
                <a:cs typeface="Arial" pitchFamily="34" charset="0"/>
              </a:rPr>
              <a:t>   print(“A-Grade”)  </a:t>
            </a:r>
          </a:p>
          <a:p>
            <a:r>
              <a:rPr lang="en-US" sz="2000" b="1" smtClean="0">
                <a:latin typeface="Arial" pitchFamily="34" charset="0"/>
                <a:cs typeface="Arial" pitchFamily="34" charset="0"/>
              </a:rPr>
              <a:t>elif</a:t>
            </a:r>
            <a:r>
              <a:rPr lang="en-US" sz="2000" smtClean="0">
                <a:latin typeface="Arial" pitchFamily="34" charset="0"/>
                <a:cs typeface="Arial" pitchFamily="34" charset="0"/>
              </a:rPr>
              <a:t>  (marks &gt; 60 and marks &lt;= 85) :  </a:t>
            </a:r>
          </a:p>
          <a:p>
            <a:r>
              <a:rPr lang="en-US" sz="2000" smtClean="0">
                <a:latin typeface="Arial" pitchFamily="34" charset="0"/>
                <a:cs typeface="Arial" pitchFamily="34" charset="0"/>
              </a:rPr>
              <a:t>   print(“B-Grade”)  </a:t>
            </a:r>
          </a:p>
          <a:p>
            <a:r>
              <a:rPr lang="en-US" sz="2000" b="1" smtClean="0">
                <a:latin typeface="Arial" pitchFamily="34" charset="0"/>
                <a:cs typeface="Arial" pitchFamily="34" charset="0"/>
              </a:rPr>
              <a:t>elif</a:t>
            </a:r>
            <a:r>
              <a:rPr lang="en-US" sz="2000" smtClean="0">
                <a:latin typeface="Arial" pitchFamily="34" charset="0"/>
                <a:cs typeface="Arial" pitchFamily="34" charset="0"/>
              </a:rPr>
              <a:t> marks &gt; 35 and marks &lt;= 60:  </a:t>
            </a:r>
          </a:p>
          <a:p>
            <a:r>
              <a:rPr lang="en-US" sz="2000" smtClean="0">
                <a:latin typeface="Arial" pitchFamily="34" charset="0"/>
                <a:cs typeface="Arial" pitchFamily="34" charset="0"/>
              </a:rPr>
              <a:t>   print(“C-Grade”)  </a:t>
            </a:r>
          </a:p>
          <a:p>
            <a:r>
              <a:rPr lang="en-US" sz="2000" b="1" smtClean="0">
                <a:latin typeface="Arial" pitchFamily="34" charset="0"/>
                <a:cs typeface="Arial" pitchFamily="34" charset="0"/>
              </a:rPr>
              <a:t>else: </a:t>
            </a:r>
            <a:r>
              <a:rPr lang="en-US" sz="2000" smtClean="0">
                <a:latin typeface="Arial" pitchFamily="34" charset="0"/>
                <a:cs typeface="Arial" pitchFamily="34" charset="0"/>
              </a:rPr>
              <a:t> </a:t>
            </a:r>
          </a:p>
          <a:p>
            <a:r>
              <a:rPr lang="en-US" sz="2000" smtClean="0">
                <a:latin typeface="Arial" pitchFamily="34" charset="0"/>
                <a:cs typeface="Arial" pitchFamily="34" charset="0"/>
              </a:rPr>
              <a:t>   print(“Fail")  </a:t>
            </a:r>
          </a:p>
          <a:p>
            <a:endParaRPr lang="en-US" b="1" smtClean="0">
              <a:solidFill>
                <a:srgbClr val="00B050"/>
              </a:solidFill>
              <a:latin typeface="Arial" pitchFamily="34" charset="0"/>
              <a:cs typeface="Arial" pitchFamily="34" charset="0"/>
            </a:endParaRPr>
          </a:p>
          <a:p>
            <a:endParaRPr lang="en-US" b="1" smtClean="0">
              <a:solidFill>
                <a:srgbClr val="00B050"/>
              </a:solidFill>
              <a:latin typeface="Arial" pitchFamily="34" charset="0"/>
              <a:cs typeface="Arial" pitchFamily="34" charset="0"/>
            </a:endParaRPr>
          </a:p>
          <a:p>
            <a:endParaRPr lang="en-US" b="1" smtClean="0">
              <a:solidFill>
                <a:srgbClr val="00B05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066800"/>
            <a:ext cx="204414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Loops :</a:t>
            </a:r>
            <a:endParaRPr lang="en-US" b="1">
              <a:solidFill>
                <a:srgbClr val="0070C0"/>
              </a:solidFill>
              <a:latin typeface="Arial Black" pitchFamily="34" charset="0"/>
            </a:endParaRPr>
          </a:p>
        </p:txBody>
      </p:sp>
      <p:sp>
        <p:nvSpPr>
          <p:cNvPr id="7" name="TextBox 6"/>
          <p:cNvSpPr txBox="1"/>
          <p:nvPr/>
        </p:nvSpPr>
        <p:spPr>
          <a:xfrm>
            <a:off x="533401" y="1676400"/>
            <a:ext cx="8458200" cy="646331"/>
          </a:xfrm>
          <a:prstGeom prst="rect">
            <a:avLst/>
          </a:prstGeom>
          <a:noFill/>
        </p:spPr>
        <p:txBody>
          <a:bodyPr wrap="square" rtlCol="0">
            <a:spAutoFit/>
          </a:bodyPr>
          <a:lstStyle/>
          <a:p>
            <a:r>
              <a:rPr lang="en-US" smtClean="0">
                <a:latin typeface="Arial" pitchFamily="34" charset="0"/>
                <a:cs typeface="Arial" pitchFamily="34" charset="0"/>
              </a:rPr>
              <a:t>	Loop statements are used to execute the code again and again until certain condition is true.</a:t>
            </a:r>
            <a:endParaRPr lang="en-US">
              <a:latin typeface="Arial" pitchFamily="34" charset="0"/>
              <a:cs typeface="Arial" pitchFamily="34" charset="0"/>
            </a:endParaRPr>
          </a:p>
        </p:txBody>
      </p:sp>
      <p:pic>
        <p:nvPicPr>
          <p:cNvPr id="40962" name="Picture 2" descr="Python Loops"/>
          <p:cNvPicPr>
            <a:picLocks noChangeAspect="1" noChangeArrowheads="1"/>
          </p:cNvPicPr>
          <p:nvPr/>
        </p:nvPicPr>
        <p:blipFill>
          <a:blip r:embed="rId3" cstate="print"/>
          <a:srcRect/>
          <a:stretch>
            <a:fillRect/>
          </a:stretch>
        </p:blipFill>
        <p:spPr bwMode="auto">
          <a:xfrm>
            <a:off x="5715000" y="2133600"/>
            <a:ext cx="3282633" cy="3733800"/>
          </a:xfrm>
          <a:prstGeom prst="rect">
            <a:avLst/>
          </a:prstGeom>
          <a:noFill/>
        </p:spPr>
      </p:pic>
      <p:sp>
        <p:nvSpPr>
          <p:cNvPr id="8" name="TextBox 7"/>
          <p:cNvSpPr txBox="1"/>
          <p:nvPr/>
        </p:nvSpPr>
        <p:spPr>
          <a:xfrm>
            <a:off x="5257800" y="57912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t>Next Statements</a:t>
            </a:r>
            <a:endParaRPr lang="en-US" b="1"/>
          </a:p>
        </p:txBody>
      </p:sp>
      <p:sp>
        <p:nvSpPr>
          <p:cNvPr id="9" name="TextBox 8"/>
          <p:cNvSpPr txBox="1"/>
          <p:nvPr/>
        </p:nvSpPr>
        <p:spPr>
          <a:xfrm>
            <a:off x="381000" y="2590800"/>
            <a:ext cx="3129896" cy="1477328"/>
          </a:xfrm>
          <a:prstGeom prst="rect">
            <a:avLst/>
          </a:prstGeom>
          <a:noFill/>
        </p:spPr>
        <p:txBody>
          <a:bodyPr wrap="none" rtlCol="0">
            <a:spAutoFit/>
          </a:bodyPr>
          <a:lstStyle/>
          <a:p>
            <a:r>
              <a:rPr lang="en-US" b="1" smtClean="0">
                <a:latin typeface="Arial" pitchFamily="34" charset="0"/>
                <a:cs typeface="Arial" pitchFamily="34" charset="0"/>
              </a:rPr>
              <a:t>Types of Loops in Python :</a:t>
            </a:r>
          </a:p>
          <a:p>
            <a:endParaRPr lang="en-US" smtClean="0">
              <a:latin typeface="Arial" pitchFamily="34" charset="0"/>
              <a:cs typeface="Arial" pitchFamily="34" charset="0"/>
            </a:endParaRPr>
          </a:p>
          <a:p>
            <a:pPr marL="342900" indent="-342900">
              <a:buAutoNum type="arabicPeriod"/>
            </a:pPr>
            <a:r>
              <a:rPr lang="en-US" b="1" smtClean="0">
                <a:solidFill>
                  <a:srgbClr val="C00000"/>
                </a:solidFill>
                <a:latin typeface="Arial" pitchFamily="34" charset="0"/>
                <a:cs typeface="Arial" pitchFamily="34" charset="0"/>
              </a:rPr>
              <a:t>FOR Loop</a:t>
            </a:r>
          </a:p>
          <a:p>
            <a:pPr marL="342900" indent="-342900"/>
            <a:endParaRPr lang="en-US" b="1" smtClean="0">
              <a:solidFill>
                <a:srgbClr val="C00000"/>
              </a:solidFill>
              <a:latin typeface="Arial" pitchFamily="34" charset="0"/>
              <a:cs typeface="Arial" pitchFamily="34" charset="0"/>
            </a:endParaRPr>
          </a:p>
          <a:p>
            <a:pPr marL="342900" indent="-342900"/>
            <a:r>
              <a:rPr lang="en-US" b="1" smtClean="0">
                <a:solidFill>
                  <a:srgbClr val="C00000"/>
                </a:solidFill>
                <a:latin typeface="Arial" pitchFamily="34" charset="0"/>
                <a:cs typeface="Arial" pitchFamily="34" charset="0"/>
              </a:rPr>
              <a:t>2.   While Loop</a:t>
            </a:r>
            <a:endParaRPr lang="en-US" b="1">
              <a:solidFill>
                <a:srgbClr val="C00000"/>
              </a:solidFill>
              <a:latin typeface="Arial" pitchFamily="34" charset="0"/>
              <a:cs typeface="Arial" pitchFamily="34" charset="0"/>
            </a:endParaRPr>
          </a:p>
        </p:txBody>
      </p:sp>
      <p:sp>
        <p:nvSpPr>
          <p:cNvPr id="10" name="TextBox 9"/>
          <p:cNvSpPr txBox="1"/>
          <p:nvPr/>
        </p:nvSpPr>
        <p:spPr>
          <a:xfrm>
            <a:off x="381000" y="4114800"/>
            <a:ext cx="5083571" cy="1477328"/>
          </a:xfrm>
          <a:prstGeom prst="rect">
            <a:avLst/>
          </a:prstGeom>
          <a:noFill/>
        </p:spPr>
        <p:txBody>
          <a:bodyPr wrap="none" rtlCol="0">
            <a:spAutoFit/>
          </a:bodyPr>
          <a:lstStyle/>
          <a:p>
            <a:r>
              <a:rPr lang="en-US" b="1" smtClean="0">
                <a:latin typeface="Arial" pitchFamily="34" charset="0"/>
                <a:cs typeface="Arial" pitchFamily="34" charset="0"/>
              </a:rPr>
              <a:t>Advantages of Loop Statements :</a:t>
            </a:r>
          </a:p>
          <a:p>
            <a:endParaRPr lang="en-US" smtClean="0">
              <a:latin typeface="Arial" pitchFamily="34" charset="0"/>
              <a:cs typeface="Arial" pitchFamily="34" charset="0"/>
            </a:endParaRPr>
          </a:p>
          <a:p>
            <a:pPr marL="342900" indent="-342900">
              <a:buAutoNum type="arabicPeriod"/>
            </a:pPr>
            <a:r>
              <a:rPr lang="en-US" smtClean="0">
                <a:latin typeface="Arial" pitchFamily="34" charset="0"/>
                <a:cs typeface="Arial" pitchFamily="34" charset="0"/>
              </a:rPr>
              <a:t>Avoid code repetition</a:t>
            </a:r>
          </a:p>
          <a:p>
            <a:pPr marL="342900" indent="-342900"/>
            <a:endParaRPr lang="en-US" smtClean="0">
              <a:latin typeface="Arial" pitchFamily="34" charset="0"/>
              <a:cs typeface="Arial" pitchFamily="34" charset="0"/>
            </a:endParaRPr>
          </a:p>
          <a:p>
            <a:pPr marL="342900" indent="-342900"/>
            <a:r>
              <a:rPr lang="en-US" smtClean="0">
                <a:latin typeface="Arial" pitchFamily="34" charset="0"/>
                <a:cs typeface="Arial" pitchFamily="34" charset="0"/>
              </a:rPr>
              <a:t>2.   Traversing elements of Lists,Tuples or Dict’s</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250581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FOR Loop :</a:t>
            </a:r>
            <a:endParaRPr lang="en-US" b="1">
              <a:solidFill>
                <a:srgbClr val="0070C0"/>
              </a:solidFill>
              <a:latin typeface="Arial Black" pitchFamily="34" charset="0"/>
            </a:endParaRPr>
          </a:p>
        </p:txBody>
      </p:sp>
      <p:sp>
        <p:nvSpPr>
          <p:cNvPr id="7" name="TextBox 6"/>
          <p:cNvSpPr txBox="1"/>
          <p:nvPr/>
        </p:nvSpPr>
        <p:spPr>
          <a:xfrm>
            <a:off x="609601" y="1524000"/>
            <a:ext cx="8382000" cy="923330"/>
          </a:xfrm>
          <a:prstGeom prst="rect">
            <a:avLst/>
          </a:prstGeom>
          <a:noFill/>
        </p:spPr>
        <p:txBody>
          <a:bodyPr wrap="square" rtlCol="0">
            <a:spAutoFit/>
          </a:bodyPr>
          <a:lstStyle/>
          <a:p>
            <a:r>
              <a:rPr lang="en-US" smtClean="0">
                <a:latin typeface="Arial" pitchFamily="34" charset="0"/>
                <a:cs typeface="Arial" pitchFamily="34" charset="0"/>
              </a:rPr>
              <a:t>	FOR loop is frequently used to traverse elements in a list or tuple or dictionary. FOR loop keeps on executing the given code until the specified sequence(range or lists or tuple or dict’s) exhaust’s.</a:t>
            </a:r>
            <a:endParaRPr lang="en-US">
              <a:latin typeface="Arial" pitchFamily="34" charset="0"/>
              <a:cs typeface="Arial" pitchFamily="34" charset="0"/>
            </a:endParaRPr>
          </a:p>
        </p:txBody>
      </p:sp>
      <p:sp>
        <p:nvSpPr>
          <p:cNvPr id="8" name="Rectangle 7"/>
          <p:cNvSpPr/>
          <p:nvPr/>
        </p:nvSpPr>
        <p:spPr>
          <a:xfrm>
            <a:off x="685800" y="2971800"/>
            <a:ext cx="4572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b="1" smtClean="0">
                <a:latin typeface="Arial" pitchFamily="34" charset="0"/>
                <a:cs typeface="Arial" pitchFamily="34" charset="0"/>
              </a:rPr>
              <a:t>SYNTAX:</a:t>
            </a:r>
          </a:p>
          <a:p>
            <a:endParaRPr lang="en-US" b="1" smtClean="0">
              <a:latin typeface="Arial" pitchFamily="34" charset="0"/>
              <a:cs typeface="Arial" pitchFamily="34" charset="0"/>
            </a:endParaRPr>
          </a:p>
          <a:p>
            <a:r>
              <a:rPr lang="en-US" b="1" smtClean="0">
                <a:latin typeface="Arial" pitchFamily="34" charset="0"/>
                <a:cs typeface="Arial" pitchFamily="34" charset="0"/>
              </a:rPr>
              <a:t>for</a:t>
            </a:r>
            <a:r>
              <a:rPr lang="en-US" smtClean="0">
                <a:latin typeface="Arial" pitchFamily="34" charset="0"/>
                <a:cs typeface="Arial" pitchFamily="34" charset="0"/>
              </a:rPr>
              <a:t> iterating_variable </a:t>
            </a:r>
            <a:r>
              <a:rPr lang="en-US" b="1" smtClean="0">
                <a:latin typeface="Arial" pitchFamily="34" charset="0"/>
                <a:cs typeface="Arial" pitchFamily="34" charset="0"/>
              </a:rPr>
              <a:t>in</a:t>
            </a:r>
            <a:r>
              <a:rPr lang="en-US" smtClean="0">
                <a:latin typeface="Arial" pitchFamily="34" charset="0"/>
                <a:cs typeface="Arial" pitchFamily="34" charset="0"/>
              </a:rPr>
              <a:t> sequence:</a:t>
            </a:r>
          </a:p>
          <a:p>
            <a:r>
              <a:rPr lang="en-US" smtClean="0">
                <a:latin typeface="Arial" pitchFamily="34" charset="0"/>
                <a:cs typeface="Arial" pitchFamily="34" charset="0"/>
              </a:rPr>
              <a:t>  </a:t>
            </a:r>
          </a:p>
          <a:p>
            <a:r>
              <a:rPr lang="en-US" smtClean="0">
                <a:latin typeface="Arial" pitchFamily="34" charset="0"/>
                <a:cs typeface="Arial" pitchFamily="34" charset="0"/>
              </a:rPr>
              <a:t>      block of statements</a:t>
            </a:r>
            <a:endParaRPr lang="en-US">
              <a:latin typeface="Arial" pitchFamily="34" charset="0"/>
              <a:cs typeface="Arial" pitchFamily="34" charset="0"/>
            </a:endParaRPr>
          </a:p>
        </p:txBody>
      </p:sp>
      <p:sp>
        <p:nvSpPr>
          <p:cNvPr id="9" name="TextBox 8"/>
          <p:cNvSpPr txBox="1"/>
          <p:nvPr/>
        </p:nvSpPr>
        <p:spPr>
          <a:xfrm>
            <a:off x="533400" y="4648200"/>
            <a:ext cx="6571030" cy="1200329"/>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 Write a Program to print numbers from 1 to 100.</a:t>
            </a:r>
          </a:p>
          <a:p>
            <a:endParaRPr lang="en-US" smtClean="0">
              <a:latin typeface="Arial" pitchFamily="34" charset="0"/>
              <a:cs typeface="Arial" pitchFamily="34" charset="0"/>
            </a:endParaRPr>
          </a:p>
          <a:p>
            <a:r>
              <a:rPr lang="en-US" b="1" smtClean="0">
                <a:latin typeface="Arial" pitchFamily="34" charset="0"/>
                <a:cs typeface="Arial" pitchFamily="34" charset="0"/>
              </a:rPr>
              <a:t>Sol-1) for</a:t>
            </a:r>
            <a:r>
              <a:rPr lang="en-US" smtClean="0">
                <a:latin typeface="Arial" pitchFamily="34" charset="0"/>
                <a:cs typeface="Arial" pitchFamily="34" charset="0"/>
              </a:rPr>
              <a:t> i in range(1,100):   or          </a:t>
            </a:r>
            <a:r>
              <a:rPr lang="en-US" b="1" smtClean="0">
                <a:latin typeface="Arial" pitchFamily="34" charset="0"/>
                <a:cs typeface="Arial" pitchFamily="34" charset="0"/>
              </a:rPr>
              <a:t>Sol-2) </a:t>
            </a:r>
            <a:r>
              <a:rPr lang="en-US" smtClean="0">
                <a:latin typeface="Arial" pitchFamily="34" charset="0"/>
                <a:cs typeface="Arial" pitchFamily="34" charset="0"/>
              </a:rPr>
              <a:t>print(1)</a:t>
            </a:r>
          </a:p>
          <a:p>
            <a:r>
              <a:rPr lang="en-US" smtClean="0">
                <a:latin typeface="Arial" pitchFamily="34" charset="0"/>
                <a:cs typeface="Arial" pitchFamily="34" charset="0"/>
              </a:rPr>
              <a:t>	       print(i)		             print(2) 100 times.</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04800" y="1447800"/>
            <a:ext cx="8534400" cy="2308324"/>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 Write a Program to print elements of a List.</a:t>
            </a:r>
          </a:p>
          <a:p>
            <a:endParaRPr lang="en-US" smtClean="0">
              <a:latin typeface="Arial" pitchFamily="34" charset="0"/>
              <a:cs typeface="Arial" pitchFamily="34" charset="0"/>
            </a:endParaRPr>
          </a:p>
          <a:p>
            <a:r>
              <a:rPr lang="en-US" b="1" smtClean="0">
                <a:latin typeface="Arial" pitchFamily="34" charset="0"/>
                <a:cs typeface="Arial" pitchFamily="34" charset="0"/>
              </a:rPr>
              <a:t>Sol-1) 				or        Sol-2) 	 </a:t>
            </a:r>
            <a:r>
              <a:rPr lang="en-US" smtClean="0">
                <a:latin typeface="Arial" pitchFamily="34" charset="0"/>
                <a:cs typeface="Arial" pitchFamily="34" charset="0"/>
              </a:rPr>
              <a:t>print(lst[0]) </a:t>
            </a:r>
          </a:p>
          <a:p>
            <a:r>
              <a:rPr lang="en-US" smtClean="0">
                <a:latin typeface="Arial" pitchFamily="34" charset="0"/>
                <a:cs typeface="Arial" pitchFamily="34" charset="0"/>
              </a:rPr>
              <a:t>						 print(lst[1]) </a:t>
            </a:r>
          </a:p>
          <a:p>
            <a:r>
              <a:rPr lang="en-US" smtClean="0">
                <a:latin typeface="Arial" pitchFamily="34" charset="0"/>
                <a:cs typeface="Arial" pitchFamily="34" charset="0"/>
              </a:rPr>
              <a:t>lst = [5,8.6,6,’siva’,2,4]				 print(lst[2]) </a:t>
            </a:r>
          </a:p>
          <a:p>
            <a:r>
              <a:rPr lang="en-US" smtClean="0">
                <a:latin typeface="Arial" pitchFamily="34" charset="0"/>
                <a:cs typeface="Arial" pitchFamily="34" charset="0"/>
              </a:rPr>
              <a:t>						 print(lst[3]) 	</a:t>
            </a:r>
          </a:p>
          <a:p>
            <a:r>
              <a:rPr lang="en-US" b="1" smtClean="0">
                <a:latin typeface="Arial" pitchFamily="34" charset="0"/>
                <a:cs typeface="Arial" pitchFamily="34" charset="0"/>
              </a:rPr>
              <a:t>for</a:t>
            </a:r>
            <a:r>
              <a:rPr lang="en-US" smtClean="0">
                <a:latin typeface="Arial" pitchFamily="34" charset="0"/>
                <a:cs typeface="Arial" pitchFamily="34" charset="0"/>
              </a:rPr>
              <a:t> i in lst:   					 print(lst[4]) </a:t>
            </a:r>
          </a:p>
          <a:p>
            <a:r>
              <a:rPr lang="en-US" smtClean="0">
                <a:latin typeface="Arial" pitchFamily="34" charset="0"/>
                <a:cs typeface="Arial" pitchFamily="34" charset="0"/>
              </a:rPr>
              <a:t>   print(i)		</a:t>
            </a:r>
            <a:endParaRPr lang="en-US">
              <a:latin typeface="Arial" pitchFamily="34" charset="0"/>
              <a:cs typeface="Arial" pitchFamily="34" charset="0"/>
            </a:endParaRPr>
          </a:p>
        </p:txBody>
      </p:sp>
      <p:sp>
        <p:nvSpPr>
          <p:cNvPr id="7" name="TextBox 6"/>
          <p:cNvSpPr txBox="1"/>
          <p:nvPr/>
        </p:nvSpPr>
        <p:spPr>
          <a:xfrm>
            <a:off x="304800" y="4114800"/>
            <a:ext cx="8534400" cy="2308324"/>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 Write a Program to print elements of a Tuple.</a:t>
            </a:r>
          </a:p>
          <a:p>
            <a:endParaRPr lang="en-US" smtClean="0">
              <a:latin typeface="Arial" pitchFamily="34" charset="0"/>
              <a:cs typeface="Arial" pitchFamily="34" charset="0"/>
            </a:endParaRPr>
          </a:p>
          <a:p>
            <a:r>
              <a:rPr lang="en-US" b="1" smtClean="0">
                <a:latin typeface="Arial" pitchFamily="34" charset="0"/>
                <a:cs typeface="Arial" pitchFamily="34" charset="0"/>
              </a:rPr>
              <a:t>Sol-1) 				or        Sol-2) 	 </a:t>
            </a:r>
            <a:r>
              <a:rPr lang="en-US" smtClean="0">
                <a:latin typeface="Arial" pitchFamily="34" charset="0"/>
                <a:cs typeface="Arial" pitchFamily="34" charset="0"/>
              </a:rPr>
              <a:t>print(tp[0]) </a:t>
            </a:r>
          </a:p>
          <a:p>
            <a:r>
              <a:rPr lang="en-US" smtClean="0">
                <a:latin typeface="Arial" pitchFamily="34" charset="0"/>
                <a:cs typeface="Arial" pitchFamily="34" charset="0"/>
              </a:rPr>
              <a:t>						 print(tp[1]) </a:t>
            </a:r>
          </a:p>
          <a:p>
            <a:r>
              <a:rPr lang="en-US" smtClean="0">
                <a:latin typeface="Arial" pitchFamily="34" charset="0"/>
                <a:cs typeface="Arial" pitchFamily="34" charset="0"/>
              </a:rPr>
              <a:t>tp = (5,8.6,6,’siva’,2,4)				 print(tp[2]) </a:t>
            </a:r>
          </a:p>
          <a:p>
            <a:r>
              <a:rPr lang="en-US" smtClean="0">
                <a:latin typeface="Arial" pitchFamily="34" charset="0"/>
                <a:cs typeface="Arial" pitchFamily="34" charset="0"/>
              </a:rPr>
              <a:t>						 print(tp[3]) 	</a:t>
            </a:r>
          </a:p>
          <a:p>
            <a:r>
              <a:rPr lang="en-US" b="1" smtClean="0">
                <a:latin typeface="Arial" pitchFamily="34" charset="0"/>
                <a:cs typeface="Arial" pitchFamily="34" charset="0"/>
              </a:rPr>
              <a:t>for</a:t>
            </a:r>
            <a:r>
              <a:rPr lang="en-US" smtClean="0">
                <a:latin typeface="Arial" pitchFamily="34" charset="0"/>
                <a:cs typeface="Arial" pitchFamily="34" charset="0"/>
              </a:rPr>
              <a:t> i in tp:   					 print(tp[4]) </a:t>
            </a:r>
          </a:p>
          <a:p>
            <a:r>
              <a:rPr lang="en-US" smtClean="0">
                <a:latin typeface="Arial" pitchFamily="34" charset="0"/>
                <a:cs typeface="Arial" pitchFamily="34" charset="0"/>
              </a:rPr>
              <a:t>   print(i)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04800" y="1524000"/>
            <a:ext cx="8534400" cy="4801314"/>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 Write a Program to print elements of a Dictionary.</a:t>
            </a:r>
          </a:p>
          <a:p>
            <a:endParaRPr lang="en-US" smtClean="0">
              <a:latin typeface="Arial" pitchFamily="34" charset="0"/>
              <a:cs typeface="Arial" pitchFamily="34" charset="0"/>
            </a:endParaRPr>
          </a:p>
          <a:p>
            <a:r>
              <a:rPr lang="en-US" smtClean="0">
                <a:latin typeface="Arial" pitchFamily="34" charset="0"/>
                <a:cs typeface="Arial" pitchFamily="34" charset="0"/>
              </a:rPr>
              <a:t>dct  = { ‘name’:’siva’ , ‘age’:5 , ‘school’:’study’ , ’ground’:’playing’ }</a:t>
            </a:r>
          </a:p>
          <a:p>
            <a:endParaRPr lang="en-US" smtClean="0">
              <a:latin typeface="Arial" pitchFamily="34" charset="0"/>
              <a:cs typeface="Arial" pitchFamily="34" charset="0"/>
            </a:endParaRPr>
          </a:p>
          <a:p>
            <a:r>
              <a:rPr lang="en-US" b="1" smtClean="0">
                <a:latin typeface="Arial" pitchFamily="34" charset="0"/>
                <a:cs typeface="Arial" pitchFamily="34" charset="0"/>
              </a:rPr>
              <a:t>Sol-1) 				or        Sol-2) 	 </a:t>
            </a:r>
            <a:r>
              <a:rPr lang="en-US" smtClean="0">
                <a:latin typeface="Arial" pitchFamily="34" charset="0"/>
                <a:cs typeface="Arial" pitchFamily="34" charset="0"/>
              </a:rPr>
              <a:t>print(dct[‘name’]) </a:t>
            </a:r>
          </a:p>
          <a:p>
            <a:r>
              <a:rPr lang="en-US" b="1" smtClean="0">
                <a:latin typeface="Arial" pitchFamily="34" charset="0"/>
                <a:cs typeface="Arial" pitchFamily="34" charset="0"/>
              </a:rPr>
              <a:t>for</a:t>
            </a:r>
            <a:r>
              <a:rPr lang="en-US" smtClean="0">
                <a:latin typeface="Arial" pitchFamily="34" charset="0"/>
                <a:cs typeface="Arial" pitchFamily="34" charset="0"/>
              </a:rPr>
              <a:t> i in dct: 					 print(dct[‘age’]) </a:t>
            </a:r>
          </a:p>
          <a:p>
            <a:r>
              <a:rPr lang="en-US" smtClean="0">
                <a:latin typeface="Arial" pitchFamily="34" charset="0"/>
                <a:cs typeface="Arial" pitchFamily="34" charset="0"/>
              </a:rPr>
              <a:t>  print(i)					 	 print(dct[‘school’]) </a:t>
            </a:r>
          </a:p>
          <a:p>
            <a:r>
              <a:rPr lang="en-US" smtClean="0">
                <a:latin typeface="Arial" pitchFamily="34" charset="0"/>
                <a:cs typeface="Arial" pitchFamily="34" charset="0"/>
              </a:rPr>
              <a:t>						 print(dct[‘ground’]) 	</a:t>
            </a:r>
          </a:p>
          <a:p>
            <a:r>
              <a:rPr lang="en-US" b="1" smtClean="0">
                <a:latin typeface="Arial" pitchFamily="34" charset="0"/>
                <a:cs typeface="Arial" pitchFamily="34" charset="0"/>
              </a:rPr>
              <a:t>for</a:t>
            </a:r>
            <a:r>
              <a:rPr lang="en-US" smtClean="0">
                <a:latin typeface="Arial" pitchFamily="34" charset="0"/>
                <a:cs typeface="Arial" pitchFamily="34" charset="0"/>
              </a:rPr>
              <a:t> i in dct.values():</a:t>
            </a:r>
          </a:p>
          <a:p>
            <a:r>
              <a:rPr lang="en-US" smtClean="0">
                <a:latin typeface="Arial" pitchFamily="34" charset="0"/>
                <a:cs typeface="Arial" pitchFamily="34" charset="0"/>
              </a:rPr>
              <a:t>  print(i)  </a:t>
            </a:r>
          </a:p>
          <a:p>
            <a:endParaRPr lang="en-US" smtClean="0">
              <a:latin typeface="Arial" pitchFamily="34" charset="0"/>
              <a:cs typeface="Arial" pitchFamily="34" charset="0"/>
            </a:endParaRPr>
          </a:p>
          <a:p>
            <a:r>
              <a:rPr lang="en-US" b="1" smtClean="0">
                <a:latin typeface="Arial" pitchFamily="34" charset="0"/>
                <a:cs typeface="Arial" pitchFamily="34" charset="0"/>
              </a:rPr>
              <a:t>for</a:t>
            </a:r>
            <a:r>
              <a:rPr lang="en-US" smtClean="0">
                <a:latin typeface="Arial" pitchFamily="34" charset="0"/>
                <a:cs typeface="Arial" pitchFamily="34" charset="0"/>
              </a:rPr>
              <a:t> i in dct.items():</a:t>
            </a:r>
          </a:p>
          <a:p>
            <a:r>
              <a:rPr lang="en-US" smtClean="0">
                <a:latin typeface="Arial" pitchFamily="34" charset="0"/>
                <a:cs typeface="Arial" pitchFamily="34" charset="0"/>
              </a:rPr>
              <a:t>  print(i) 	</a:t>
            </a:r>
          </a:p>
          <a:p>
            <a:endParaRPr lang="en-US" smtClean="0">
              <a:latin typeface="Arial" pitchFamily="34" charset="0"/>
              <a:cs typeface="Arial" pitchFamily="34" charset="0"/>
            </a:endParaRPr>
          </a:p>
          <a:p>
            <a:r>
              <a:rPr lang="en-US" b="1" smtClean="0">
                <a:latin typeface="Arial" pitchFamily="34" charset="0"/>
                <a:cs typeface="Arial" pitchFamily="34" charset="0"/>
              </a:rPr>
              <a:t>for </a:t>
            </a:r>
            <a:r>
              <a:rPr lang="en-US" smtClean="0">
                <a:latin typeface="Arial" pitchFamily="34" charset="0"/>
                <a:cs typeface="Arial" pitchFamily="34" charset="0"/>
              </a:rPr>
              <a:t>i,j in</a:t>
            </a:r>
            <a:r>
              <a:rPr lang="en-US" b="1" smtClean="0">
                <a:latin typeface="Arial" pitchFamily="34" charset="0"/>
                <a:cs typeface="Arial" pitchFamily="34" charset="0"/>
              </a:rPr>
              <a:t> </a:t>
            </a:r>
            <a:r>
              <a:rPr lang="en-US" smtClean="0">
                <a:latin typeface="Arial" pitchFamily="34" charset="0"/>
                <a:cs typeface="Arial" pitchFamily="34" charset="0"/>
              </a:rPr>
              <a:t>dct.items():</a:t>
            </a:r>
            <a:br>
              <a:rPr lang="en-US" smtClean="0">
                <a:latin typeface="Arial" pitchFamily="34" charset="0"/>
                <a:cs typeface="Arial" pitchFamily="34" charset="0"/>
              </a:rPr>
            </a:br>
            <a:r>
              <a:rPr lang="en-US" smtClean="0">
                <a:latin typeface="Arial" pitchFamily="34" charset="0"/>
                <a:cs typeface="Arial" pitchFamily="34" charset="0"/>
              </a:rPr>
              <a:t>    print(i,j)				 	</a:t>
            </a:r>
          </a:p>
          <a:p>
            <a:r>
              <a:rPr lang="en-US" smtClean="0">
                <a:latin typeface="Arial" pitchFamily="34" charset="0"/>
                <a:cs typeface="Arial" pitchFamily="34" charset="0"/>
              </a:rPr>
              <a:t>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228600" y="1447800"/>
            <a:ext cx="8534400" cy="3416320"/>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 Write a Program to print Multiplication Table.</a:t>
            </a:r>
          </a:p>
          <a:p>
            <a:endParaRPr lang="en-US" smtClean="0">
              <a:latin typeface="Arial" pitchFamily="34" charset="0"/>
              <a:cs typeface="Arial" pitchFamily="34" charset="0"/>
            </a:endParaRPr>
          </a:p>
          <a:p>
            <a:r>
              <a:rPr lang="en-US" b="1" smtClean="0">
                <a:latin typeface="Arial" pitchFamily="34" charset="0"/>
                <a:cs typeface="Arial" pitchFamily="34" charset="0"/>
              </a:rPr>
              <a:t>Sol-1) 				or        Sol-2) 	 </a:t>
            </a:r>
            <a:r>
              <a:rPr lang="en-US" smtClean="0">
                <a:latin typeface="Arial" pitchFamily="34" charset="0"/>
                <a:cs typeface="Arial" pitchFamily="34" charset="0"/>
              </a:rPr>
              <a:t>print(“5*1=“,5*1) </a:t>
            </a:r>
          </a:p>
          <a:p>
            <a:r>
              <a:rPr lang="en-US" smtClean="0">
                <a:latin typeface="Arial" pitchFamily="34" charset="0"/>
                <a:cs typeface="Arial" pitchFamily="34" charset="0"/>
              </a:rPr>
              <a:t>						 print((“5*2=“,5*2) </a:t>
            </a:r>
          </a:p>
          <a:p>
            <a:r>
              <a:rPr lang="en-US" smtClean="0">
                <a:latin typeface="Arial" pitchFamily="34" charset="0"/>
                <a:cs typeface="Arial" pitchFamily="34" charset="0"/>
              </a:rPr>
              <a:t>num = int(input(“Enter the number :”)		 print((“5*3=“,5*3) </a:t>
            </a:r>
          </a:p>
          <a:p>
            <a:r>
              <a:rPr lang="en-US" smtClean="0">
                <a:latin typeface="Arial" pitchFamily="34" charset="0"/>
                <a:cs typeface="Arial" pitchFamily="34" charset="0"/>
              </a:rPr>
              <a:t>						 print((“5*4=“,5*4) 	</a:t>
            </a:r>
          </a:p>
          <a:p>
            <a:r>
              <a:rPr lang="nn-NO" b="1" smtClean="0">
                <a:latin typeface="Arial" pitchFamily="34" charset="0"/>
                <a:cs typeface="Arial" pitchFamily="34" charset="0"/>
              </a:rPr>
              <a:t>for </a:t>
            </a:r>
            <a:r>
              <a:rPr lang="nn-NO" smtClean="0">
                <a:latin typeface="Arial" pitchFamily="34" charset="0"/>
                <a:cs typeface="Arial" pitchFamily="34" charset="0"/>
              </a:rPr>
              <a:t>i in</a:t>
            </a:r>
            <a:r>
              <a:rPr lang="nn-NO" b="1" smtClean="0">
                <a:latin typeface="Arial" pitchFamily="34" charset="0"/>
                <a:cs typeface="Arial" pitchFamily="34" charset="0"/>
              </a:rPr>
              <a:t> </a:t>
            </a:r>
            <a:r>
              <a:rPr lang="nn-NO" smtClean="0">
                <a:latin typeface="Arial" pitchFamily="34" charset="0"/>
                <a:cs typeface="Arial" pitchFamily="34" charset="0"/>
              </a:rPr>
              <a:t>range(1,11):</a:t>
            </a:r>
            <a:br>
              <a:rPr lang="nn-NO" smtClean="0">
                <a:latin typeface="Arial" pitchFamily="34" charset="0"/>
                <a:cs typeface="Arial" pitchFamily="34" charset="0"/>
              </a:rPr>
            </a:br>
            <a:r>
              <a:rPr lang="nn-NO" smtClean="0">
                <a:latin typeface="Arial" pitchFamily="34" charset="0"/>
                <a:cs typeface="Arial" pitchFamily="34" charset="0"/>
              </a:rPr>
              <a:t>    print("{ } X { } = { }".format(num,i,num*i))</a:t>
            </a:r>
          </a:p>
          <a:p>
            <a:endParaRPr lang="nn-NO" smtClean="0">
              <a:latin typeface="Arial" pitchFamily="34" charset="0"/>
              <a:cs typeface="Arial" pitchFamily="34" charset="0"/>
            </a:endParaRPr>
          </a:p>
          <a:p>
            <a:r>
              <a:rPr lang="nn-NO" smtClean="0">
                <a:latin typeface="Arial" pitchFamily="34" charset="0"/>
                <a:cs typeface="Arial" pitchFamily="34" charset="0"/>
              </a:rPr>
              <a:t>	or</a:t>
            </a:r>
          </a:p>
          <a:p>
            <a:endParaRPr lang="nn-NO" smtClean="0">
              <a:latin typeface="Arial" pitchFamily="34" charset="0"/>
              <a:cs typeface="Arial" pitchFamily="34" charset="0"/>
            </a:endParaRPr>
          </a:p>
          <a:p>
            <a:r>
              <a:rPr lang="pt-BR" b="1" smtClean="0"/>
              <a:t>     </a:t>
            </a:r>
            <a:r>
              <a:rPr lang="pt-BR" smtClean="0">
                <a:latin typeface="Arial" pitchFamily="34" charset="0"/>
                <a:cs typeface="Arial" pitchFamily="34" charset="0"/>
              </a:rPr>
              <a:t>print("%d X %d = %d“ %(num,i,num*i)) </a:t>
            </a:r>
            <a:r>
              <a:rPr lang="en-US" smtClean="0">
                <a:latin typeface="Arial" pitchFamily="34" charset="0"/>
                <a:cs typeface="Arial" pitchFamily="34" charset="0"/>
              </a:rPr>
              <a:t>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281359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WHILE Loop :</a:t>
            </a:r>
            <a:endParaRPr lang="en-US" b="1">
              <a:solidFill>
                <a:srgbClr val="0070C0"/>
              </a:solidFill>
              <a:latin typeface="Arial Black" pitchFamily="34" charset="0"/>
            </a:endParaRPr>
          </a:p>
        </p:txBody>
      </p:sp>
      <p:sp>
        <p:nvSpPr>
          <p:cNvPr id="7" name="TextBox 6"/>
          <p:cNvSpPr txBox="1"/>
          <p:nvPr/>
        </p:nvSpPr>
        <p:spPr>
          <a:xfrm>
            <a:off x="533401" y="1600200"/>
            <a:ext cx="8458200" cy="646331"/>
          </a:xfrm>
          <a:prstGeom prst="rect">
            <a:avLst/>
          </a:prstGeom>
          <a:noFill/>
        </p:spPr>
        <p:txBody>
          <a:bodyPr wrap="square" rtlCol="0">
            <a:spAutoFit/>
          </a:bodyPr>
          <a:lstStyle/>
          <a:p>
            <a:r>
              <a:rPr lang="en-US" smtClean="0">
                <a:latin typeface="Arial" pitchFamily="34" charset="0"/>
                <a:cs typeface="Arial" pitchFamily="34" charset="0"/>
              </a:rPr>
              <a:t>	WHILE Loop is used to execute the given code continuosly until its specified condition becomes true.</a:t>
            </a:r>
            <a:endParaRPr lang="en-US">
              <a:latin typeface="Arial" pitchFamily="34" charset="0"/>
              <a:cs typeface="Arial" pitchFamily="34" charset="0"/>
            </a:endParaRPr>
          </a:p>
        </p:txBody>
      </p:sp>
      <p:pic>
        <p:nvPicPr>
          <p:cNvPr id="35842" name="Picture 2" descr="Python while loop"/>
          <p:cNvPicPr>
            <a:picLocks noChangeAspect="1" noChangeArrowheads="1"/>
          </p:cNvPicPr>
          <p:nvPr/>
        </p:nvPicPr>
        <p:blipFill>
          <a:blip r:embed="rId3" cstate="print"/>
          <a:srcRect/>
          <a:stretch>
            <a:fillRect/>
          </a:stretch>
        </p:blipFill>
        <p:spPr bwMode="auto">
          <a:xfrm>
            <a:off x="5334000" y="2286000"/>
            <a:ext cx="3048000" cy="3636178"/>
          </a:xfrm>
          <a:prstGeom prst="rect">
            <a:avLst/>
          </a:prstGeom>
          <a:noFill/>
        </p:spPr>
      </p:pic>
      <p:sp>
        <p:nvSpPr>
          <p:cNvPr id="8" name="TextBox 7"/>
          <p:cNvSpPr txBox="1"/>
          <p:nvPr/>
        </p:nvSpPr>
        <p:spPr>
          <a:xfrm>
            <a:off x="5715000" y="5867400"/>
            <a:ext cx="1828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t>Next Statements</a:t>
            </a:r>
            <a:endParaRPr lang="en-US" b="1"/>
          </a:p>
        </p:txBody>
      </p:sp>
      <p:sp>
        <p:nvSpPr>
          <p:cNvPr id="10" name="Rectangle 9"/>
          <p:cNvSpPr/>
          <p:nvPr/>
        </p:nvSpPr>
        <p:spPr>
          <a:xfrm>
            <a:off x="533400" y="2971800"/>
            <a:ext cx="25908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smtClean="0">
                <a:latin typeface="Arial" pitchFamily="34" charset="0"/>
                <a:cs typeface="Arial" pitchFamily="34" charset="0"/>
              </a:rPr>
              <a:t>SYNTAX :</a:t>
            </a:r>
          </a:p>
          <a:p>
            <a:endParaRPr lang="en-US" b="1" smtClean="0">
              <a:latin typeface="Arial" pitchFamily="34" charset="0"/>
              <a:cs typeface="Arial" pitchFamily="34" charset="0"/>
            </a:endParaRPr>
          </a:p>
          <a:p>
            <a:r>
              <a:rPr lang="en-US" b="1" smtClean="0">
                <a:latin typeface="Arial" pitchFamily="34" charset="0"/>
                <a:cs typeface="Arial" pitchFamily="34" charset="0"/>
              </a:rPr>
              <a:t>while</a:t>
            </a:r>
            <a:r>
              <a:rPr lang="en-US" smtClean="0">
                <a:latin typeface="Arial" pitchFamily="34" charset="0"/>
                <a:cs typeface="Arial" pitchFamily="34" charset="0"/>
              </a:rPr>
              <a:t> expression:  </a:t>
            </a:r>
          </a:p>
          <a:p>
            <a:r>
              <a:rPr lang="en-US" smtClean="0">
                <a:latin typeface="Arial" pitchFamily="34" charset="0"/>
                <a:cs typeface="Arial" pitchFamily="34" charset="0"/>
              </a:rPr>
              <a:t>    statements  </a:t>
            </a:r>
            <a:endParaRPr lang="en-US">
              <a:latin typeface="Arial" pitchFamily="34" charset="0"/>
              <a:cs typeface="Arial" pitchFamily="34" charset="0"/>
            </a:endParaRPr>
          </a:p>
        </p:txBody>
      </p:sp>
      <p:sp>
        <p:nvSpPr>
          <p:cNvPr id="11" name="TextBox 10"/>
          <p:cNvSpPr txBox="1"/>
          <p:nvPr/>
        </p:nvSpPr>
        <p:spPr>
          <a:xfrm>
            <a:off x="152400" y="5103674"/>
            <a:ext cx="5912837" cy="1754326"/>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 Write a Program to print numbers from 1 to 100.</a:t>
            </a:r>
          </a:p>
          <a:p>
            <a:endParaRPr lang="en-US" smtClean="0">
              <a:latin typeface="Arial" pitchFamily="34" charset="0"/>
              <a:cs typeface="Arial" pitchFamily="34" charset="0"/>
            </a:endParaRPr>
          </a:p>
          <a:p>
            <a:r>
              <a:rPr lang="en-US" smtClean="0">
                <a:latin typeface="Arial" pitchFamily="34" charset="0"/>
                <a:cs typeface="Arial" pitchFamily="34" charset="0"/>
              </a:rPr>
              <a:t>Sol-1)   i = 1 </a:t>
            </a:r>
          </a:p>
          <a:p>
            <a:r>
              <a:rPr lang="en-US" smtClean="0">
                <a:latin typeface="Arial" pitchFamily="34" charset="0"/>
                <a:cs typeface="Arial" pitchFamily="34" charset="0"/>
              </a:rPr>
              <a:t>            </a:t>
            </a:r>
            <a:r>
              <a:rPr lang="en-US" b="1" smtClean="0">
                <a:latin typeface="Arial" pitchFamily="34" charset="0"/>
                <a:cs typeface="Arial" pitchFamily="34" charset="0"/>
              </a:rPr>
              <a:t>while</a:t>
            </a:r>
            <a:r>
              <a:rPr lang="en-US" smtClean="0">
                <a:latin typeface="Arial" pitchFamily="34" charset="0"/>
                <a:cs typeface="Arial" pitchFamily="34" charset="0"/>
              </a:rPr>
              <a:t> (i&lt;=100):</a:t>
            </a:r>
          </a:p>
          <a:p>
            <a:r>
              <a:rPr lang="en-US" smtClean="0">
                <a:latin typeface="Arial" pitchFamily="34" charset="0"/>
                <a:cs typeface="Arial" pitchFamily="34" charset="0"/>
              </a:rPr>
              <a:t>	print(i)</a:t>
            </a:r>
          </a:p>
          <a:p>
            <a:r>
              <a:rPr lang="en-US" smtClean="0">
                <a:latin typeface="Arial" pitchFamily="34" charset="0"/>
                <a:cs typeface="Arial" pitchFamily="34" charset="0"/>
              </a:rPr>
              <a:t>	i = i +1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04800" y="1447800"/>
            <a:ext cx="6028253" cy="2031325"/>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 Write a Program to print your name for 100 times</a:t>
            </a:r>
          </a:p>
          <a:p>
            <a:endParaRPr lang="en-US" smtClean="0">
              <a:latin typeface="Arial" pitchFamily="34" charset="0"/>
              <a:cs typeface="Arial" pitchFamily="34" charset="0"/>
            </a:endParaRPr>
          </a:p>
          <a:p>
            <a:r>
              <a:rPr lang="en-US" smtClean="0">
                <a:latin typeface="Arial" pitchFamily="34" charset="0"/>
                <a:cs typeface="Arial" pitchFamily="34" charset="0"/>
              </a:rPr>
              <a:t>Sol-1)   i = 1 </a:t>
            </a:r>
          </a:p>
          <a:p>
            <a:r>
              <a:rPr lang="en-US" smtClean="0">
                <a:latin typeface="Arial" pitchFamily="34" charset="0"/>
                <a:cs typeface="Arial" pitchFamily="34" charset="0"/>
              </a:rPr>
              <a:t>            </a:t>
            </a:r>
            <a:r>
              <a:rPr lang="en-US" b="1" smtClean="0">
                <a:latin typeface="Arial" pitchFamily="34" charset="0"/>
                <a:cs typeface="Arial" pitchFamily="34" charset="0"/>
              </a:rPr>
              <a:t>while</a:t>
            </a:r>
            <a:r>
              <a:rPr lang="en-US" smtClean="0">
                <a:latin typeface="Arial" pitchFamily="34" charset="0"/>
                <a:cs typeface="Arial" pitchFamily="34" charset="0"/>
              </a:rPr>
              <a:t> (i&lt;=100):</a:t>
            </a:r>
          </a:p>
          <a:p>
            <a:r>
              <a:rPr lang="en-US" smtClean="0">
                <a:latin typeface="Arial" pitchFamily="34" charset="0"/>
                <a:cs typeface="Arial" pitchFamily="34" charset="0"/>
              </a:rPr>
              <a:t>	print(“My name is Billa”)</a:t>
            </a:r>
          </a:p>
          <a:p>
            <a:r>
              <a:rPr lang="en-US" smtClean="0">
                <a:latin typeface="Arial" pitchFamily="34" charset="0"/>
                <a:cs typeface="Arial" pitchFamily="34" charset="0"/>
              </a:rPr>
              <a:t>	i = i +1</a:t>
            </a:r>
          </a:p>
          <a:p>
            <a:r>
              <a:rPr lang="en-US" smtClean="0">
                <a:latin typeface="Arial" pitchFamily="34" charset="0"/>
                <a:cs typeface="Arial" pitchFamily="34" charset="0"/>
              </a:rPr>
              <a:t>            print(“task completed”)		</a:t>
            </a:r>
            <a:endParaRPr lang="en-US">
              <a:latin typeface="Arial" pitchFamily="34" charset="0"/>
              <a:cs typeface="Arial" pitchFamily="34" charset="0"/>
            </a:endParaRPr>
          </a:p>
        </p:txBody>
      </p:sp>
      <p:sp>
        <p:nvSpPr>
          <p:cNvPr id="7" name="TextBox 6"/>
          <p:cNvSpPr txBox="1"/>
          <p:nvPr/>
        </p:nvSpPr>
        <p:spPr>
          <a:xfrm>
            <a:off x="457200" y="3657600"/>
            <a:ext cx="5510996" cy="2308324"/>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 Write a Program to print Multiplication Table</a:t>
            </a:r>
          </a:p>
          <a:p>
            <a:endParaRPr lang="en-US" smtClean="0">
              <a:latin typeface="Arial" pitchFamily="34" charset="0"/>
              <a:cs typeface="Arial" pitchFamily="34" charset="0"/>
            </a:endParaRPr>
          </a:p>
          <a:p>
            <a:r>
              <a:rPr lang="en-US" smtClean="0">
                <a:latin typeface="Arial" pitchFamily="34" charset="0"/>
                <a:cs typeface="Arial" pitchFamily="34" charset="0"/>
              </a:rPr>
              <a:t>Sol-1)  num = int(input(“Enter a number :”))</a:t>
            </a:r>
          </a:p>
          <a:p>
            <a:r>
              <a:rPr lang="en-US" smtClean="0">
                <a:latin typeface="Arial" pitchFamily="34" charset="0"/>
                <a:cs typeface="Arial" pitchFamily="34" charset="0"/>
              </a:rPr>
              <a:t>            i = 1 </a:t>
            </a:r>
          </a:p>
          <a:p>
            <a:r>
              <a:rPr lang="en-US" smtClean="0">
                <a:latin typeface="Arial" pitchFamily="34" charset="0"/>
                <a:cs typeface="Arial" pitchFamily="34" charset="0"/>
              </a:rPr>
              <a:t>            </a:t>
            </a:r>
            <a:r>
              <a:rPr lang="en-US" b="1" smtClean="0">
                <a:latin typeface="Arial" pitchFamily="34" charset="0"/>
                <a:cs typeface="Arial" pitchFamily="34" charset="0"/>
              </a:rPr>
              <a:t>while</a:t>
            </a:r>
            <a:r>
              <a:rPr lang="en-US" smtClean="0">
                <a:latin typeface="Arial" pitchFamily="34" charset="0"/>
                <a:cs typeface="Arial" pitchFamily="34" charset="0"/>
              </a:rPr>
              <a:t> (i&lt;=10):</a:t>
            </a:r>
          </a:p>
          <a:p>
            <a:r>
              <a:rPr lang="en-US" smtClean="0">
                <a:latin typeface="Arial" pitchFamily="34" charset="0"/>
                <a:cs typeface="Arial" pitchFamily="34" charset="0"/>
              </a:rPr>
              <a:t>	</a:t>
            </a:r>
            <a:r>
              <a:rPr lang="nn-NO" smtClean="0">
                <a:latin typeface="Arial" pitchFamily="34" charset="0"/>
                <a:cs typeface="Arial" pitchFamily="34" charset="0"/>
              </a:rPr>
              <a:t> print("{ } X { } = { }".format(num,i,num*i))</a:t>
            </a:r>
            <a:endParaRPr lang="en-US" smtClean="0">
              <a:latin typeface="Arial" pitchFamily="34" charset="0"/>
              <a:cs typeface="Arial" pitchFamily="34" charset="0"/>
            </a:endParaRPr>
          </a:p>
          <a:p>
            <a:r>
              <a:rPr lang="en-US" smtClean="0">
                <a:latin typeface="Arial" pitchFamily="34" charset="0"/>
                <a:cs typeface="Arial" pitchFamily="34" charset="0"/>
              </a:rPr>
              <a:t>	 i = i +1	</a:t>
            </a:r>
          </a:p>
          <a:p>
            <a:r>
              <a:rPr lang="en-US" smtClean="0">
                <a:latin typeface="Arial" pitchFamily="34" charset="0"/>
                <a:cs typeface="Arial" pitchFamily="34" charset="0"/>
              </a:rPr>
              <a:t>            print(“task completed”)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524000"/>
            <a:ext cx="8153400" cy="1261884"/>
          </a:xfrm>
          <a:prstGeom prst="rect">
            <a:avLst/>
          </a:prstGeom>
        </p:spPr>
        <p:txBody>
          <a:bodyPr wrap="square">
            <a:spAutoFit/>
          </a:bodyPr>
          <a:lstStyle/>
          <a:p>
            <a:r>
              <a:rPr lang="en-US" sz="2000" b="1" smtClean="0">
                <a:solidFill>
                  <a:srgbClr val="00B050"/>
                </a:solidFill>
                <a:latin typeface="Arial" pitchFamily="34" charset="0"/>
                <a:cs typeface="Arial" pitchFamily="34" charset="0"/>
              </a:rPr>
              <a:t>Infinite while loop :</a:t>
            </a:r>
          </a:p>
          <a:p>
            <a:endParaRPr lang="en-US" sz="2000" b="1" smtClean="0">
              <a:latin typeface="Arial" pitchFamily="34" charset="0"/>
              <a:cs typeface="Arial" pitchFamily="34" charset="0"/>
            </a:endParaRPr>
          </a:p>
          <a:p>
            <a:r>
              <a:rPr lang="en-US" smtClean="0">
                <a:latin typeface="Arial" pitchFamily="34" charset="0"/>
                <a:cs typeface="Arial" pitchFamily="34" charset="0"/>
              </a:rPr>
              <a:t>	If the condition given in the while loop never becomes false then the while loop will never terminate and result into the infinite while loop.</a:t>
            </a:r>
            <a:endParaRPr lang="en-US">
              <a:latin typeface="Arial" pitchFamily="34" charset="0"/>
              <a:cs typeface="Arial" pitchFamily="34" charset="0"/>
            </a:endParaRPr>
          </a:p>
        </p:txBody>
      </p:sp>
      <p:sp>
        <p:nvSpPr>
          <p:cNvPr id="7" name="TextBox 6"/>
          <p:cNvSpPr txBox="1"/>
          <p:nvPr/>
        </p:nvSpPr>
        <p:spPr>
          <a:xfrm>
            <a:off x="609600" y="3276600"/>
            <a:ext cx="2262158" cy="646331"/>
          </a:xfrm>
          <a:prstGeom prst="rect">
            <a:avLst/>
          </a:prstGeom>
          <a:noFill/>
        </p:spPr>
        <p:txBody>
          <a:bodyPr wrap="none" rtlCol="0">
            <a:spAutoFit/>
          </a:bodyPr>
          <a:lstStyle/>
          <a:p>
            <a:r>
              <a:rPr lang="en-US" smtClean="0">
                <a:latin typeface="Arial" pitchFamily="34" charset="0"/>
                <a:cs typeface="Arial" pitchFamily="34" charset="0"/>
              </a:rPr>
              <a:t>Ex : </a:t>
            </a:r>
            <a:r>
              <a:rPr lang="en-US" b="1" smtClean="0">
                <a:latin typeface="Arial" pitchFamily="34" charset="0"/>
                <a:cs typeface="Arial" pitchFamily="34" charset="0"/>
              </a:rPr>
              <a:t>while</a:t>
            </a:r>
            <a:r>
              <a:rPr lang="en-US" smtClean="0">
                <a:latin typeface="Arial" pitchFamily="34" charset="0"/>
                <a:cs typeface="Arial" pitchFamily="34" charset="0"/>
              </a:rPr>
              <a:t> (1):</a:t>
            </a:r>
          </a:p>
          <a:p>
            <a:r>
              <a:rPr lang="en-US" smtClean="0">
                <a:latin typeface="Arial" pitchFamily="34" charset="0"/>
                <a:cs typeface="Arial" pitchFamily="34" charset="0"/>
              </a:rPr>
              <a:t>             print(“hello”)</a:t>
            </a:r>
          </a:p>
        </p:txBody>
      </p:sp>
      <p:sp>
        <p:nvSpPr>
          <p:cNvPr id="8" name="TextBox 7"/>
          <p:cNvSpPr txBox="1"/>
          <p:nvPr/>
        </p:nvSpPr>
        <p:spPr>
          <a:xfrm>
            <a:off x="609600" y="4495800"/>
            <a:ext cx="8229600" cy="646331"/>
          </a:xfrm>
          <a:prstGeom prst="rect">
            <a:avLst/>
          </a:prstGeom>
          <a:noFill/>
        </p:spPr>
        <p:txBody>
          <a:bodyPr wrap="square" rtlCol="0">
            <a:spAutoFit/>
          </a:bodyPr>
          <a:lstStyle/>
          <a:p>
            <a:pPr>
              <a:buFont typeface="Wingdings" pitchFamily="2" charset="2"/>
              <a:buChar char="Ø"/>
            </a:pPr>
            <a:r>
              <a:rPr lang="en-US" smtClean="0">
                <a:latin typeface="Arial" pitchFamily="34" charset="0"/>
                <a:cs typeface="Arial" pitchFamily="34" charset="0"/>
              </a:rPr>
              <a:t>Infinite While loop is used in situations where we need to take continuos input from the user.</a:t>
            </a:r>
            <a:endParaRPr lang="en-US">
              <a:latin typeface="Arial" pitchFamily="34" charset="0"/>
              <a:cs typeface="Arial" pitchFamily="34" charset="0"/>
            </a:endParaRPr>
          </a:p>
        </p:txBody>
      </p:sp>
      <p:sp>
        <p:nvSpPr>
          <p:cNvPr id="9" name="TextBox 8"/>
          <p:cNvSpPr txBox="1"/>
          <p:nvPr/>
        </p:nvSpPr>
        <p:spPr>
          <a:xfrm>
            <a:off x="762000" y="5334000"/>
            <a:ext cx="4876800" cy="923330"/>
          </a:xfrm>
          <a:prstGeom prst="rect">
            <a:avLst/>
          </a:prstGeom>
          <a:noFill/>
        </p:spPr>
        <p:txBody>
          <a:bodyPr wrap="square" rtlCol="0">
            <a:spAutoFit/>
          </a:bodyPr>
          <a:lstStyle/>
          <a:p>
            <a:r>
              <a:rPr lang="en-US" smtClean="0">
                <a:latin typeface="Arial" pitchFamily="34" charset="0"/>
                <a:cs typeface="Arial" pitchFamily="34" charset="0"/>
              </a:rPr>
              <a:t>Ex : </a:t>
            </a:r>
            <a:r>
              <a:rPr lang="en-US" b="1" smtClean="0">
                <a:latin typeface="Arial" pitchFamily="34" charset="0"/>
                <a:cs typeface="Arial" pitchFamily="34" charset="0"/>
              </a:rPr>
              <a:t>while</a:t>
            </a:r>
            <a:r>
              <a:rPr lang="en-US" smtClean="0">
                <a:latin typeface="Arial" pitchFamily="34" charset="0"/>
                <a:cs typeface="Arial" pitchFamily="34" charset="0"/>
              </a:rPr>
              <a:t> (True):</a:t>
            </a:r>
            <a:br>
              <a:rPr lang="en-US" smtClean="0">
                <a:latin typeface="Arial" pitchFamily="34" charset="0"/>
                <a:cs typeface="Arial" pitchFamily="34" charset="0"/>
              </a:rPr>
            </a:br>
            <a:r>
              <a:rPr lang="en-US" smtClean="0">
                <a:latin typeface="Arial" pitchFamily="34" charset="0"/>
                <a:cs typeface="Arial" pitchFamily="34" charset="0"/>
              </a:rPr>
              <a:t>          name = input('Enter your name :\n')</a:t>
            </a:r>
            <a:br>
              <a:rPr lang="en-US" smtClean="0">
                <a:latin typeface="Arial" pitchFamily="34" charset="0"/>
                <a:cs typeface="Arial" pitchFamily="34" charset="0"/>
              </a:rPr>
            </a:br>
            <a:r>
              <a:rPr lang="en-US" smtClean="0">
                <a:latin typeface="Arial" pitchFamily="34" charset="0"/>
                <a:cs typeface="Arial" pitchFamily="34" charset="0"/>
              </a:rPr>
              <a:t>          print('hello',name,'Have a nice day')</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42888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Break Statement :</a:t>
            </a:r>
            <a:endParaRPr lang="en-US" b="1">
              <a:solidFill>
                <a:srgbClr val="0070C0"/>
              </a:solidFill>
              <a:latin typeface="Arial Black" pitchFamily="34" charset="0"/>
            </a:endParaRPr>
          </a:p>
        </p:txBody>
      </p:sp>
      <p:sp>
        <p:nvSpPr>
          <p:cNvPr id="7" name="TextBox 6"/>
          <p:cNvSpPr txBox="1"/>
          <p:nvPr/>
        </p:nvSpPr>
        <p:spPr>
          <a:xfrm>
            <a:off x="914400" y="1600200"/>
            <a:ext cx="8020144" cy="369332"/>
          </a:xfrm>
          <a:prstGeom prst="rect">
            <a:avLst/>
          </a:prstGeom>
          <a:noFill/>
        </p:spPr>
        <p:txBody>
          <a:bodyPr wrap="none" rtlCol="0">
            <a:spAutoFit/>
          </a:bodyPr>
          <a:lstStyle/>
          <a:p>
            <a:r>
              <a:rPr lang="en-US" smtClean="0">
                <a:latin typeface="Arial" pitchFamily="34" charset="0"/>
                <a:cs typeface="Arial" pitchFamily="34" charset="0"/>
              </a:rPr>
              <a:t>Break statement is used to break the loop prematurely and get out of Loop. </a:t>
            </a:r>
            <a:endParaRPr lang="en-US">
              <a:latin typeface="Arial" pitchFamily="34" charset="0"/>
              <a:cs typeface="Arial" pitchFamily="34" charset="0"/>
            </a:endParaRPr>
          </a:p>
        </p:txBody>
      </p:sp>
      <p:sp>
        <p:nvSpPr>
          <p:cNvPr id="8" name="TextBox 7"/>
          <p:cNvSpPr txBox="1"/>
          <p:nvPr/>
        </p:nvSpPr>
        <p:spPr>
          <a:xfrm>
            <a:off x="457200" y="2286000"/>
            <a:ext cx="3505200" cy="2585323"/>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1</a:t>
            </a:r>
          </a:p>
          <a:p>
            <a:r>
              <a:rPr lang="en-US" b="1" smtClean="0">
                <a:latin typeface="Arial" pitchFamily="34" charset="0"/>
                <a:cs typeface="Arial" pitchFamily="34" charset="0"/>
              </a:rPr>
              <a:t>for</a:t>
            </a:r>
            <a:r>
              <a:rPr lang="en-US" smtClean="0">
                <a:latin typeface="Arial" pitchFamily="34" charset="0"/>
                <a:cs typeface="Arial" pitchFamily="34" charset="0"/>
              </a:rPr>
              <a:t> i in range(1,11):</a:t>
            </a:r>
          </a:p>
          <a:p>
            <a:r>
              <a:rPr lang="en-US" smtClean="0">
                <a:latin typeface="Arial" pitchFamily="34" charset="0"/>
                <a:cs typeface="Arial" pitchFamily="34" charset="0"/>
              </a:rPr>
              <a:t>	</a:t>
            </a:r>
            <a:r>
              <a:rPr lang="en-US" b="1" smtClean="0">
                <a:latin typeface="Arial" pitchFamily="34" charset="0"/>
                <a:cs typeface="Arial" pitchFamily="34" charset="0"/>
              </a:rPr>
              <a:t>if</a:t>
            </a:r>
            <a:r>
              <a:rPr lang="en-US" smtClean="0">
                <a:latin typeface="Arial" pitchFamily="34" charset="0"/>
                <a:cs typeface="Arial" pitchFamily="34" charset="0"/>
              </a:rPr>
              <a:t> (i==5):</a:t>
            </a:r>
          </a:p>
          <a:p>
            <a:r>
              <a:rPr lang="en-US" smtClean="0">
                <a:latin typeface="Arial" pitchFamily="34" charset="0"/>
                <a:cs typeface="Arial" pitchFamily="34" charset="0"/>
              </a:rPr>
              <a:t>	    </a:t>
            </a:r>
            <a:r>
              <a:rPr lang="en-US" b="1" smtClean="0">
                <a:latin typeface="Arial" pitchFamily="34" charset="0"/>
                <a:cs typeface="Arial" pitchFamily="34" charset="0"/>
              </a:rPr>
              <a:t>break</a:t>
            </a:r>
          </a:p>
          <a:p>
            <a:r>
              <a:rPr lang="en-US" smtClean="0">
                <a:latin typeface="Arial" pitchFamily="34" charset="0"/>
                <a:cs typeface="Arial" pitchFamily="34" charset="0"/>
              </a:rPr>
              <a:t>	print(i)</a:t>
            </a:r>
          </a:p>
          <a:p>
            <a:r>
              <a:rPr lang="en-US" smtClean="0">
                <a:latin typeface="Arial" pitchFamily="34" charset="0"/>
                <a:cs typeface="Arial" pitchFamily="34" charset="0"/>
              </a:rPr>
              <a:t>print("came out of for loop")</a:t>
            </a:r>
          </a:p>
          <a:p>
            <a:endParaRPr lang="en-US" smtClean="0">
              <a:latin typeface="Arial" pitchFamily="34" charset="0"/>
              <a:cs typeface="Arial" pitchFamily="34" charset="0"/>
            </a:endParaRPr>
          </a:p>
          <a:p>
            <a:r>
              <a:rPr lang="en-US" smtClean="0">
                <a:latin typeface="Arial" pitchFamily="34" charset="0"/>
                <a:cs typeface="Arial" pitchFamily="34" charset="0"/>
              </a:rPr>
              <a:t>	</a:t>
            </a:r>
          </a:p>
          <a:p>
            <a:endParaRPr lang="en-US">
              <a:latin typeface="Arial" pitchFamily="34" charset="0"/>
              <a:cs typeface="Arial" pitchFamily="34" charset="0"/>
            </a:endParaRPr>
          </a:p>
        </p:txBody>
      </p:sp>
      <p:sp>
        <p:nvSpPr>
          <p:cNvPr id="9" name="TextBox 8"/>
          <p:cNvSpPr txBox="1"/>
          <p:nvPr/>
        </p:nvSpPr>
        <p:spPr>
          <a:xfrm>
            <a:off x="457200" y="4343400"/>
            <a:ext cx="3352800" cy="2862322"/>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2</a:t>
            </a:r>
          </a:p>
          <a:p>
            <a:r>
              <a:rPr lang="en-US" smtClean="0">
                <a:latin typeface="Arial" pitchFamily="34" charset="0"/>
                <a:cs typeface="Arial" pitchFamily="34" charset="0"/>
              </a:rPr>
              <a:t>name = “krishna”</a:t>
            </a:r>
          </a:p>
          <a:p>
            <a:r>
              <a:rPr lang="en-US" b="1" smtClean="0">
                <a:latin typeface="Arial" pitchFamily="34" charset="0"/>
                <a:cs typeface="Arial" pitchFamily="34" charset="0"/>
              </a:rPr>
              <a:t>for</a:t>
            </a:r>
            <a:r>
              <a:rPr lang="en-US" smtClean="0">
                <a:latin typeface="Arial" pitchFamily="34" charset="0"/>
                <a:cs typeface="Arial" pitchFamily="34" charset="0"/>
              </a:rPr>
              <a:t> i in name:</a:t>
            </a:r>
          </a:p>
          <a:p>
            <a:r>
              <a:rPr lang="en-US" smtClean="0">
                <a:latin typeface="Arial" pitchFamily="34" charset="0"/>
                <a:cs typeface="Arial" pitchFamily="34" charset="0"/>
              </a:rPr>
              <a:t>	</a:t>
            </a:r>
            <a:r>
              <a:rPr lang="en-US" b="1" smtClean="0">
                <a:latin typeface="Arial" pitchFamily="34" charset="0"/>
                <a:cs typeface="Arial" pitchFamily="34" charset="0"/>
              </a:rPr>
              <a:t>if</a:t>
            </a:r>
            <a:r>
              <a:rPr lang="en-US" smtClean="0">
                <a:latin typeface="Arial" pitchFamily="34" charset="0"/>
                <a:cs typeface="Arial" pitchFamily="34" charset="0"/>
              </a:rPr>
              <a:t> (i==‘n’):</a:t>
            </a:r>
          </a:p>
          <a:p>
            <a:r>
              <a:rPr lang="en-US" smtClean="0">
                <a:latin typeface="Arial" pitchFamily="34" charset="0"/>
                <a:cs typeface="Arial" pitchFamily="34" charset="0"/>
              </a:rPr>
              <a:t>	    </a:t>
            </a:r>
            <a:r>
              <a:rPr lang="en-US" b="1" smtClean="0">
                <a:latin typeface="Arial" pitchFamily="34" charset="0"/>
                <a:cs typeface="Arial" pitchFamily="34" charset="0"/>
              </a:rPr>
              <a:t>break</a:t>
            </a:r>
          </a:p>
          <a:p>
            <a:r>
              <a:rPr lang="en-US" smtClean="0">
                <a:latin typeface="Arial" pitchFamily="34" charset="0"/>
                <a:cs typeface="Arial" pitchFamily="34" charset="0"/>
              </a:rPr>
              <a:t>	print(i)</a:t>
            </a:r>
          </a:p>
          <a:p>
            <a:r>
              <a:rPr lang="en-US" smtClean="0">
                <a:latin typeface="Arial" pitchFamily="34" charset="0"/>
                <a:cs typeface="Arial" pitchFamily="34" charset="0"/>
              </a:rPr>
              <a:t>print("came out of for loop")</a:t>
            </a:r>
          </a:p>
          <a:p>
            <a:endParaRPr lang="en-US" smtClean="0">
              <a:latin typeface="Arial" pitchFamily="34" charset="0"/>
              <a:cs typeface="Arial" pitchFamily="34" charset="0"/>
            </a:endParaRPr>
          </a:p>
          <a:p>
            <a:r>
              <a:rPr lang="en-US" smtClean="0">
                <a:latin typeface="Arial" pitchFamily="34" charset="0"/>
                <a:cs typeface="Arial" pitchFamily="34" charset="0"/>
              </a:rPr>
              <a:t>	</a:t>
            </a:r>
          </a:p>
          <a:p>
            <a:endParaRPr lang="en-US">
              <a:latin typeface="Arial" pitchFamily="34" charset="0"/>
              <a:cs typeface="Arial" pitchFamily="34" charset="0"/>
            </a:endParaRPr>
          </a:p>
        </p:txBody>
      </p:sp>
      <p:sp>
        <p:nvSpPr>
          <p:cNvPr id="10" name="Rectangle 9"/>
          <p:cNvSpPr/>
          <p:nvPr/>
        </p:nvSpPr>
        <p:spPr>
          <a:xfrm>
            <a:off x="4038600" y="2514600"/>
            <a:ext cx="4572000" cy="2308324"/>
          </a:xfrm>
          <a:prstGeom prst="rect">
            <a:avLst/>
          </a:prstGeom>
        </p:spPr>
        <p:txBody>
          <a:bodyPr>
            <a:spAutoFit/>
          </a:bodyPr>
          <a:lstStyle/>
          <a:p>
            <a:r>
              <a:rPr lang="en-US" b="1" smtClean="0">
                <a:solidFill>
                  <a:srgbClr val="00B050"/>
                </a:solidFill>
                <a:latin typeface="Arial" pitchFamily="34" charset="0"/>
                <a:cs typeface="Arial" pitchFamily="34" charset="0"/>
              </a:rPr>
              <a:t>Ex: 3</a:t>
            </a:r>
          </a:p>
          <a:p>
            <a:r>
              <a:rPr lang="en-US" smtClean="0">
                <a:latin typeface="Arial" pitchFamily="34" charset="0"/>
                <a:cs typeface="Arial" pitchFamily="34" charset="0"/>
              </a:rPr>
              <a:t>i = 0  </a:t>
            </a:r>
          </a:p>
          <a:p>
            <a:r>
              <a:rPr lang="en-US" b="1" smtClean="0">
                <a:latin typeface="Arial" pitchFamily="34" charset="0"/>
                <a:cs typeface="Arial" pitchFamily="34" charset="0"/>
              </a:rPr>
              <a:t>while (</a:t>
            </a:r>
            <a:r>
              <a:rPr lang="en-US" smtClean="0">
                <a:latin typeface="Arial" pitchFamily="34" charset="0"/>
                <a:cs typeface="Arial" pitchFamily="34" charset="0"/>
              </a:rPr>
              <a:t>1):  </a:t>
            </a:r>
          </a:p>
          <a:p>
            <a:r>
              <a:rPr lang="en-US" smtClean="0">
                <a:latin typeface="Arial" pitchFamily="34" charset="0"/>
                <a:cs typeface="Arial" pitchFamily="34" charset="0"/>
              </a:rPr>
              <a:t>    print(i)</a:t>
            </a:r>
          </a:p>
          <a:p>
            <a:r>
              <a:rPr lang="en-US" smtClean="0">
                <a:latin typeface="Arial" pitchFamily="34" charset="0"/>
                <a:cs typeface="Arial" pitchFamily="34" charset="0"/>
              </a:rPr>
              <a:t>    i=i+1 </a:t>
            </a:r>
          </a:p>
          <a:p>
            <a:r>
              <a:rPr lang="en-US" smtClean="0">
                <a:latin typeface="Arial" pitchFamily="34" charset="0"/>
                <a:cs typeface="Arial" pitchFamily="34" charset="0"/>
              </a:rPr>
              <a:t>   </a:t>
            </a:r>
            <a:r>
              <a:rPr lang="en-US" b="1" smtClean="0">
                <a:latin typeface="Arial" pitchFamily="34" charset="0"/>
                <a:cs typeface="Arial" pitchFamily="34" charset="0"/>
              </a:rPr>
              <a:t> if</a:t>
            </a:r>
            <a:r>
              <a:rPr lang="en-US" smtClean="0">
                <a:latin typeface="Arial" pitchFamily="34" charset="0"/>
                <a:cs typeface="Arial" pitchFamily="34" charset="0"/>
              </a:rPr>
              <a:t> (i == 10):  </a:t>
            </a:r>
          </a:p>
          <a:p>
            <a:r>
              <a:rPr lang="en-US" smtClean="0">
                <a:latin typeface="Arial" pitchFamily="34" charset="0"/>
                <a:cs typeface="Arial" pitchFamily="34" charset="0"/>
              </a:rPr>
              <a:t>        </a:t>
            </a:r>
            <a:r>
              <a:rPr lang="en-US" b="1" smtClean="0">
                <a:latin typeface="Arial" pitchFamily="34" charset="0"/>
                <a:cs typeface="Arial" pitchFamily="34" charset="0"/>
              </a:rPr>
              <a:t>break</a:t>
            </a:r>
            <a:r>
              <a:rPr lang="en-US" smtClean="0">
                <a:latin typeface="Arial" pitchFamily="34" charset="0"/>
                <a:cs typeface="Arial" pitchFamily="34" charset="0"/>
              </a:rPr>
              <a:t> </a:t>
            </a:r>
          </a:p>
          <a:p>
            <a:r>
              <a:rPr lang="en-US" smtClean="0">
                <a:latin typeface="Arial" pitchFamily="34" charset="0"/>
                <a:cs typeface="Arial" pitchFamily="34" charset="0"/>
              </a:rPr>
              <a:t>print("came out of while loop")</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533400" y="1676400"/>
            <a:ext cx="7848600" cy="3416320"/>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Write a program to print Multiplication table and prompt to stop or proceed for another table.</a:t>
            </a:r>
          </a:p>
          <a:p>
            <a:endParaRPr lang="en-US" b="1" smtClean="0">
              <a:latin typeface="Arial" pitchFamily="34" charset="0"/>
              <a:cs typeface="Arial" pitchFamily="34" charset="0"/>
            </a:endParaRPr>
          </a:p>
          <a:p>
            <a:r>
              <a:rPr lang="en-US" b="1" smtClean="0">
                <a:latin typeface="Arial" pitchFamily="34" charset="0"/>
                <a:cs typeface="Arial" pitchFamily="34" charset="0"/>
              </a:rPr>
              <a:t>for</a:t>
            </a:r>
            <a:r>
              <a:rPr lang="en-US" smtClean="0">
                <a:latin typeface="Arial" pitchFamily="34" charset="0"/>
                <a:cs typeface="Arial" pitchFamily="34" charset="0"/>
              </a:rPr>
              <a:t> x in range(1,11):</a:t>
            </a:r>
            <a:br>
              <a:rPr lang="en-US" smtClean="0">
                <a:latin typeface="Arial" pitchFamily="34" charset="0"/>
                <a:cs typeface="Arial" pitchFamily="34" charset="0"/>
              </a:rPr>
            </a:br>
            <a:r>
              <a:rPr lang="en-US" smtClean="0">
                <a:latin typeface="Arial" pitchFamily="34" charset="0"/>
                <a:cs typeface="Arial" pitchFamily="34" charset="0"/>
              </a:rPr>
              <a:t>   </a:t>
            </a:r>
            <a:r>
              <a:rPr lang="en-US" b="1" smtClean="0">
                <a:latin typeface="Arial" pitchFamily="34" charset="0"/>
                <a:cs typeface="Arial" pitchFamily="34" charset="0"/>
              </a:rPr>
              <a:t> for </a:t>
            </a:r>
            <a:r>
              <a:rPr lang="en-US" smtClean="0">
                <a:latin typeface="Arial" pitchFamily="34" charset="0"/>
                <a:cs typeface="Arial" pitchFamily="34" charset="0"/>
              </a:rPr>
              <a:t>i in range(1,11):</a:t>
            </a:r>
            <a:br>
              <a:rPr lang="en-US" smtClean="0">
                <a:latin typeface="Arial" pitchFamily="34" charset="0"/>
                <a:cs typeface="Arial" pitchFamily="34" charset="0"/>
              </a:rPr>
            </a:br>
            <a:r>
              <a:rPr lang="en-US" smtClean="0">
                <a:latin typeface="Arial" pitchFamily="34" charset="0"/>
                <a:cs typeface="Arial" pitchFamily="34" charset="0"/>
              </a:rPr>
              <a:t>        print('{} X {} = {}'.format(x,i,x*i))</a:t>
            </a:r>
            <a:br>
              <a:rPr lang="en-US" smtClean="0">
                <a:latin typeface="Arial" pitchFamily="34" charset="0"/>
                <a:cs typeface="Arial" pitchFamily="34" charset="0"/>
              </a:rPr>
            </a:br>
            <a:r>
              <a:rPr lang="en-US" smtClean="0">
                <a:latin typeface="Arial" pitchFamily="34" charset="0"/>
                <a:cs typeface="Arial" pitchFamily="34" charset="0"/>
              </a:rPr>
              <a:t>    choice = input('continue for next table ‘yes’ or ‘no’ ? :')</a:t>
            </a:r>
            <a:br>
              <a:rPr lang="en-US" smtClean="0">
                <a:latin typeface="Arial" pitchFamily="34" charset="0"/>
                <a:cs typeface="Arial" pitchFamily="34" charset="0"/>
              </a:rPr>
            </a:br>
            <a:r>
              <a:rPr lang="en-US" smtClean="0">
                <a:latin typeface="Arial" pitchFamily="34" charset="0"/>
                <a:cs typeface="Arial" pitchFamily="34" charset="0"/>
              </a:rPr>
              <a:t>   </a:t>
            </a:r>
            <a:r>
              <a:rPr lang="en-US" b="1" smtClean="0">
                <a:latin typeface="Arial" pitchFamily="34" charset="0"/>
                <a:cs typeface="Arial" pitchFamily="34" charset="0"/>
              </a:rPr>
              <a:t> if </a:t>
            </a:r>
            <a:r>
              <a:rPr lang="en-US" smtClean="0">
                <a:latin typeface="Arial" pitchFamily="34" charset="0"/>
                <a:cs typeface="Arial" pitchFamily="34" charset="0"/>
              </a:rPr>
              <a:t>(choice == 'no'):</a:t>
            </a:r>
            <a:br>
              <a:rPr lang="en-US" smtClean="0">
                <a:latin typeface="Arial" pitchFamily="34" charset="0"/>
                <a:cs typeface="Arial" pitchFamily="34" charset="0"/>
              </a:rPr>
            </a:br>
            <a:r>
              <a:rPr lang="en-US" smtClean="0">
                <a:latin typeface="Arial" pitchFamily="34" charset="0"/>
                <a:cs typeface="Arial" pitchFamily="34" charset="0"/>
              </a:rPr>
              <a:t>        print('user chooses no,hence stopped next table')</a:t>
            </a:r>
            <a:br>
              <a:rPr lang="en-US" smtClean="0">
                <a:latin typeface="Arial" pitchFamily="34" charset="0"/>
                <a:cs typeface="Arial" pitchFamily="34" charset="0"/>
              </a:rPr>
            </a:br>
            <a:r>
              <a:rPr lang="en-US" smtClean="0">
                <a:latin typeface="Arial" pitchFamily="34" charset="0"/>
                <a:cs typeface="Arial" pitchFamily="34" charset="0"/>
              </a:rPr>
              <a:t>       </a:t>
            </a:r>
            <a:r>
              <a:rPr lang="en-US" b="1" smtClean="0">
                <a:latin typeface="Arial" pitchFamily="34" charset="0"/>
                <a:cs typeface="Arial" pitchFamily="34" charset="0"/>
              </a:rPr>
              <a:t> break</a:t>
            </a:r>
          </a:p>
          <a:p>
            <a:r>
              <a:rPr lang="en-US" smtClean="0">
                <a:latin typeface="Arial" pitchFamily="34" charset="0"/>
                <a:cs typeface="Arial" pitchFamily="34" charset="0"/>
              </a:rPr>
              <a:t>	</a:t>
            </a:r>
          </a:p>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80988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Continue Statement :</a:t>
            </a:r>
            <a:endParaRPr lang="en-US" b="1">
              <a:solidFill>
                <a:srgbClr val="0070C0"/>
              </a:solidFill>
              <a:latin typeface="Arial Black" pitchFamily="34" charset="0"/>
            </a:endParaRPr>
          </a:p>
        </p:txBody>
      </p:sp>
      <p:sp>
        <p:nvSpPr>
          <p:cNvPr id="7" name="TextBox 6"/>
          <p:cNvSpPr txBox="1"/>
          <p:nvPr/>
        </p:nvSpPr>
        <p:spPr>
          <a:xfrm>
            <a:off x="685800" y="1524000"/>
            <a:ext cx="7924800" cy="646331"/>
          </a:xfrm>
          <a:prstGeom prst="rect">
            <a:avLst/>
          </a:prstGeom>
          <a:noFill/>
        </p:spPr>
        <p:txBody>
          <a:bodyPr wrap="square" rtlCol="0">
            <a:spAutoFit/>
          </a:bodyPr>
          <a:lstStyle/>
          <a:p>
            <a:r>
              <a:rPr lang="en-US" smtClean="0">
                <a:latin typeface="Arial" pitchFamily="34" charset="0"/>
                <a:cs typeface="Arial" pitchFamily="34" charset="0"/>
              </a:rPr>
              <a:t>	Continue Statement is used to skip the current iteration and proceed for next iteration</a:t>
            </a:r>
            <a:endParaRPr lang="en-US">
              <a:latin typeface="Arial" pitchFamily="34" charset="0"/>
              <a:cs typeface="Arial" pitchFamily="34" charset="0"/>
            </a:endParaRPr>
          </a:p>
        </p:txBody>
      </p:sp>
      <p:sp>
        <p:nvSpPr>
          <p:cNvPr id="9" name="TextBox 8"/>
          <p:cNvSpPr txBox="1"/>
          <p:nvPr/>
        </p:nvSpPr>
        <p:spPr>
          <a:xfrm>
            <a:off x="304800" y="2286000"/>
            <a:ext cx="3200400" cy="2585323"/>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1</a:t>
            </a:r>
          </a:p>
          <a:p>
            <a:r>
              <a:rPr lang="en-US" b="1" smtClean="0">
                <a:latin typeface="Arial" pitchFamily="34" charset="0"/>
                <a:cs typeface="Arial" pitchFamily="34" charset="0"/>
              </a:rPr>
              <a:t>for</a:t>
            </a:r>
            <a:r>
              <a:rPr lang="en-US" smtClean="0">
                <a:latin typeface="Arial" pitchFamily="34" charset="0"/>
                <a:cs typeface="Arial" pitchFamily="34" charset="0"/>
              </a:rPr>
              <a:t> i in range(1,11):</a:t>
            </a:r>
          </a:p>
          <a:p>
            <a:r>
              <a:rPr lang="en-US" smtClean="0">
                <a:latin typeface="Arial" pitchFamily="34" charset="0"/>
                <a:cs typeface="Arial" pitchFamily="34" charset="0"/>
              </a:rPr>
              <a:t>	</a:t>
            </a:r>
            <a:r>
              <a:rPr lang="en-US" b="1" smtClean="0">
                <a:latin typeface="Arial" pitchFamily="34" charset="0"/>
                <a:cs typeface="Arial" pitchFamily="34" charset="0"/>
              </a:rPr>
              <a:t>if</a:t>
            </a:r>
            <a:r>
              <a:rPr lang="en-US" smtClean="0">
                <a:latin typeface="Arial" pitchFamily="34" charset="0"/>
                <a:cs typeface="Arial" pitchFamily="34" charset="0"/>
              </a:rPr>
              <a:t> (i==5):</a:t>
            </a:r>
          </a:p>
          <a:p>
            <a:r>
              <a:rPr lang="en-US" smtClean="0">
                <a:latin typeface="Arial" pitchFamily="34" charset="0"/>
                <a:cs typeface="Arial" pitchFamily="34" charset="0"/>
              </a:rPr>
              <a:t>	    </a:t>
            </a:r>
            <a:r>
              <a:rPr lang="en-US" b="1" smtClean="0">
                <a:latin typeface="Arial" pitchFamily="34" charset="0"/>
                <a:cs typeface="Arial" pitchFamily="34" charset="0"/>
              </a:rPr>
              <a:t>continue</a:t>
            </a:r>
          </a:p>
          <a:p>
            <a:r>
              <a:rPr lang="en-US" smtClean="0">
                <a:latin typeface="Arial" pitchFamily="34" charset="0"/>
                <a:cs typeface="Arial" pitchFamily="34" charset="0"/>
              </a:rPr>
              <a:t>	print(i)</a:t>
            </a:r>
          </a:p>
          <a:p>
            <a:r>
              <a:rPr lang="en-US" smtClean="0">
                <a:latin typeface="Arial" pitchFamily="34" charset="0"/>
                <a:cs typeface="Arial" pitchFamily="34" charset="0"/>
              </a:rPr>
              <a:t>print(“main line statement")</a:t>
            </a:r>
          </a:p>
          <a:p>
            <a:endParaRPr lang="en-US" smtClean="0">
              <a:latin typeface="Arial" pitchFamily="34" charset="0"/>
              <a:cs typeface="Arial" pitchFamily="34" charset="0"/>
            </a:endParaRPr>
          </a:p>
          <a:p>
            <a:r>
              <a:rPr lang="en-US" smtClean="0">
                <a:latin typeface="Arial" pitchFamily="34" charset="0"/>
                <a:cs typeface="Arial" pitchFamily="34" charset="0"/>
              </a:rPr>
              <a:t>	</a:t>
            </a:r>
          </a:p>
          <a:p>
            <a:endParaRPr lang="en-US">
              <a:latin typeface="Arial" pitchFamily="34" charset="0"/>
              <a:cs typeface="Arial" pitchFamily="34" charset="0"/>
            </a:endParaRPr>
          </a:p>
        </p:txBody>
      </p:sp>
      <p:sp>
        <p:nvSpPr>
          <p:cNvPr id="10" name="TextBox 9"/>
          <p:cNvSpPr txBox="1"/>
          <p:nvPr/>
        </p:nvSpPr>
        <p:spPr>
          <a:xfrm>
            <a:off x="3276600" y="2286000"/>
            <a:ext cx="3124200" cy="2862322"/>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Ex: 2</a:t>
            </a:r>
          </a:p>
          <a:p>
            <a:r>
              <a:rPr lang="en-US" smtClean="0">
                <a:latin typeface="Arial" pitchFamily="34" charset="0"/>
                <a:cs typeface="Arial" pitchFamily="34" charset="0"/>
              </a:rPr>
              <a:t>name = “krishna”</a:t>
            </a:r>
          </a:p>
          <a:p>
            <a:r>
              <a:rPr lang="en-US" b="1" smtClean="0">
                <a:latin typeface="Arial" pitchFamily="34" charset="0"/>
                <a:cs typeface="Arial" pitchFamily="34" charset="0"/>
              </a:rPr>
              <a:t>for</a:t>
            </a:r>
            <a:r>
              <a:rPr lang="en-US" smtClean="0">
                <a:latin typeface="Arial" pitchFamily="34" charset="0"/>
                <a:cs typeface="Arial" pitchFamily="34" charset="0"/>
              </a:rPr>
              <a:t> i in name:</a:t>
            </a:r>
          </a:p>
          <a:p>
            <a:r>
              <a:rPr lang="en-US" smtClean="0">
                <a:latin typeface="Arial" pitchFamily="34" charset="0"/>
                <a:cs typeface="Arial" pitchFamily="34" charset="0"/>
              </a:rPr>
              <a:t>	</a:t>
            </a:r>
            <a:r>
              <a:rPr lang="en-US" b="1" smtClean="0">
                <a:latin typeface="Arial" pitchFamily="34" charset="0"/>
                <a:cs typeface="Arial" pitchFamily="34" charset="0"/>
              </a:rPr>
              <a:t>if</a:t>
            </a:r>
            <a:r>
              <a:rPr lang="en-US" smtClean="0">
                <a:latin typeface="Arial" pitchFamily="34" charset="0"/>
                <a:cs typeface="Arial" pitchFamily="34" charset="0"/>
              </a:rPr>
              <a:t> (i==‘n’):</a:t>
            </a:r>
          </a:p>
          <a:p>
            <a:r>
              <a:rPr lang="en-US" smtClean="0">
                <a:latin typeface="Arial" pitchFamily="34" charset="0"/>
                <a:cs typeface="Arial" pitchFamily="34" charset="0"/>
              </a:rPr>
              <a:t>	    </a:t>
            </a:r>
            <a:r>
              <a:rPr lang="en-US" b="1" smtClean="0">
                <a:latin typeface="Arial" pitchFamily="34" charset="0"/>
                <a:cs typeface="Arial" pitchFamily="34" charset="0"/>
              </a:rPr>
              <a:t>continue</a:t>
            </a:r>
          </a:p>
          <a:p>
            <a:r>
              <a:rPr lang="en-US" smtClean="0">
                <a:latin typeface="Arial" pitchFamily="34" charset="0"/>
                <a:cs typeface="Arial" pitchFamily="34" charset="0"/>
              </a:rPr>
              <a:t>	print(i)</a:t>
            </a:r>
          </a:p>
          <a:p>
            <a:r>
              <a:rPr lang="en-US" smtClean="0">
                <a:latin typeface="Arial" pitchFamily="34" charset="0"/>
                <a:cs typeface="Arial" pitchFamily="34" charset="0"/>
              </a:rPr>
              <a:t>print(“main line statement")</a:t>
            </a:r>
          </a:p>
          <a:p>
            <a:endParaRPr lang="en-US" smtClean="0">
              <a:latin typeface="Arial" pitchFamily="34" charset="0"/>
              <a:cs typeface="Arial" pitchFamily="34" charset="0"/>
            </a:endParaRPr>
          </a:p>
          <a:p>
            <a:r>
              <a:rPr lang="en-US" smtClean="0">
                <a:latin typeface="Arial" pitchFamily="34" charset="0"/>
                <a:cs typeface="Arial" pitchFamily="34" charset="0"/>
              </a:rPr>
              <a:t>	</a:t>
            </a:r>
          </a:p>
          <a:p>
            <a:endParaRPr lang="en-US">
              <a:latin typeface="Arial" pitchFamily="34" charset="0"/>
              <a:cs typeface="Arial" pitchFamily="34" charset="0"/>
            </a:endParaRPr>
          </a:p>
        </p:txBody>
      </p:sp>
      <p:sp>
        <p:nvSpPr>
          <p:cNvPr id="11" name="Rectangle 10"/>
          <p:cNvSpPr/>
          <p:nvPr/>
        </p:nvSpPr>
        <p:spPr>
          <a:xfrm>
            <a:off x="6248400" y="2286000"/>
            <a:ext cx="3200400" cy="2308324"/>
          </a:xfrm>
          <a:prstGeom prst="rect">
            <a:avLst/>
          </a:prstGeom>
        </p:spPr>
        <p:txBody>
          <a:bodyPr wrap="square">
            <a:spAutoFit/>
          </a:bodyPr>
          <a:lstStyle/>
          <a:p>
            <a:r>
              <a:rPr lang="en-US" b="1" smtClean="0">
                <a:solidFill>
                  <a:srgbClr val="00B050"/>
                </a:solidFill>
                <a:latin typeface="Arial" pitchFamily="34" charset="0"/>
                <a:cs typeface="Arial" pitchFamily="34" charset="0"/>
              </a:rPr>
              <a:t>Ex: 3</a:t>
            </a:r>
          </a:p>
          <a:p>
            <a:r>
              <a:rPr lang="en-US" smtClean="0">
                <a:latin typeface="Arial" pitchFamily="34" charset="0"/>
                <a:cs typeface="Arial" pitchFamily="34" charset="0"/>
              </a:rPr>
              <a:t>i = 0  </a:t>
            </a:r>
          </a:p>
          <a:p>
            <a:r>
              <a:rPr lang="en-US" b="1" smtClean="0">
                <a:latin typeface="Arial" pitchFamily="34" charset="0"/>
                <a:cs typeface="Arial" pitchFamily="34" charset="0"/>
              </a:rPr>
              <a:t>while (</a:t>
            </a:r>
            <a:r>
              <a:rPr lang="en-US" smtClean="0">
                <a:latin typeface="Arial" pitchFamily="34" charset="0"/>
                <a:cs typeface="Arial" pitchFamily="34" charset="0"/>
              </a:rPr>
              <a:t>1):  </a:t>
            </a:r>
          </a:p>
          <a:p>
            <a:r>
              <a:rPr lang="en-US" smtClean="0">
                <a:latin typeface="Arial" pitchFamily="34" charset="0"/>
                <a:cs typeface="Arial" pitchFamily="34" charset="0"/>
              </a:rPr>
              <a:t>    print(i)</a:t>
            </a:r>
          </a:p>
          <a:p>
            <a:r>
              <a:rPr lang="en-US" smtClean="0">
                <a:latin typeface="Arial" pitchFamily="34" charset="0"/>
                <a:cs typeface="Arial" pitchFamily="34" charset="0"/>
              </a:rPr>
              <a:t>    i=i+1 </a:t>
            </a:r>
          </a:p>
          <a:p>
            <a:r>
              <a:rPr lang="en-US" smtClean="0">
                <a:latin typeface="Arial" pitchFamily="34" charset="0"/>
                <a:cs typeface="Arial" pitchFamily="34" charset="0"/>
              </a:rPr>
              <a:t>   </a:t>
            </a:r>
            <a:r>
              <a:rPr lang="en-US" b="1" smtClean="0">
                <a:latin typeface="Arial" pitchFamily="34" charset="0"/>
                <a:cs typeface="Arial" pitchFamily="34" charset="0"/>
              </a:rPr>
              <a:t> if</a:t>
            </a:r>
            <a:r>
              <a:rPr lang="en-US" smtClean="0">
                <a:latin typeface="Arial" pitchFamily="34" charset="0"/>
                <a:cs typeface="Arial" pitchFamily="34" charset="0"/>
              </a:rPr>
              <a:t> (i == 10):  </a:t>
            </a:r>
          </a:p>
          <a:p>
            <a:r>
              <a:rPr lang="en-US" smtClean="0">
                <a:latin typeface="Arial" pitchFamily="34" charset="0"/>
                <a:cs typeface="Arial" pitchFamily="34" charset="0"/>
              </a:rPr>
              <a:t>        </a:t>
            </a:r>
            <a:r>
              <a:rPr lang="en-US" b="1" smtClean="0">
                <a:latin typeface="Arial" pitchFamily="34" charset="0"/>
                <a:cs typeface="Arial" pitchFamily="34" charset="0"/>
              </a:rPr>
              <a:t>continue</a:t>
            </a:r>
            <a:r>
              <a:rPr lang="en-US" smtClean="0">
                <a:latin typeface="Arial" pitchFamily="34" charset="0"/>
                <a:cs typeface="Arial" pitchFamily="34" charset="0"/>
              </a:rPr>
              <a:t> </a:t>
            </a:r>
          </a:p>
          <a:p>
            <a:r>
              <a:rPr lang="en-US" smtClean="0">
                <a:latin typeface="Arial" pitchFamily="34" charset="0"/>
                <a:cs typeface="Arial" pitchFamily="34" charset="0"/>
              </a:rPr>
              <a:t>print(“main line statement")</a:t>
            </a:r>
            <a:endParaRPr lang="en-US">
              <a:latin typeface="Arial" pitchFamily="34" charset="0"/>
              <a:cs typeface="Arial" pitchFamily="34" charset="0"/>
            </a:endParaRPr>
          </a:p>
        </p:txBody>
      </p:sp>
      <p:sp>
        <p:nvSpPr>
          <p:cNvPr id="13" name="Rectangle 12"/>
          <p:cNvSpPr/>
          <p:nvPr/>
        </p:nvSpPr>
        <p:spPr>
          <a:xfrm>
            <a:off x="304800" y="4724400"/>
            <a:ext cx="328012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Pass Statement :</a:t>
            </a:r>
            <a:endParaRPr lang="en-US" b="1">
              <a:solidFill>
                <a:srgbClr val="0070C0"/>
              </a:solidFill>
              <a:latin typeface="Arial Black" pitchFamily="34" charset="0"/>
            </a:endParaRPr>
          </a:p>
        </p:txBody>
      </p:sp>
      <p:sp>
        <p:nvSpPr>
          <p:cNvPr id="14" name="TextBox 13"/>
          <p:cNvSpPr txBox="1"/>
          <p:nvPr/>
        </p:nvSpPr>
        <p:spPr>
          <a:xfrm>
            <a:off x="914400" y="5181600"/>
            <a:ext cx="7924800" cy="646331"/>
          </a:xfrm>
          <a:prstGeom prst="rect">
            <a:avLst/>
          </a:prstGeom>
          <a:noFill/>
        </p:spPr>
        <p:txBody>
          <a:bodyPr wrap="square" rtlCol="0">
            <a:spAutoFit/>
          </a:bodyPr>
          <a:lstStyle/>
          <a:p>
            <a:r>
              <a:rPr lang="en-US" smtClean="0">
                <a:latin typeface="Arial" pitchFamily="34" charset="0"/>
                <a:cs typeface="Arial" pitchFamily="34" charset="0"/>
              </a:rPr>
              <a:t>	Pass Statement does not do anything.it is used for syntactical support for a program.</a:t>
            </a:r>
            <a:endParaRPr lang="en-US">
              <a:latin typeface="Arial" pitchFamily="34" charset="0"/>
              <a:cs typeface="Arial" pitchFamily="34" charset="0"/>
            </a:endParaRPr>
          </a:p>
        </p:txBody>
      </p:sp>
      <p:sp>
        <p:nvSpPr>
          <p:cNvPr id="15" name="TextBox 14"/>
          <p:cNvSpPr txBox="1"/>
          <p:nvPr/>
        </p:nvSpPr>
        <p:spPr>
          <a:xfrm>
            <a:off x="381000" y="6019800"/>
            <a:ext cx="2723823" cy="646331"/>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Ex: </a:t>
            </a:r>
            <a:r>
              <a:rPr lang="en-US" b="1" smtClean="0">
                <a:latin typeface="Arial" pitchFamily="34" charset="0"/>
                <a:cs typeface="Arial" pitchFamily="34" charset="0"/>
              </a:rPr>
              <a:t>for</a:t>
            </a:r>
            <a:r>
              <a:rPr lang="en-US" smtClean="0">
                <a:latin typeface="Arial" pitchFamily="34" charset="0"/>
                <a:cs typeface="Arial" pitchFamily="34" charset="0"/>
              </a:rPr>
              <a:t> i in range(1,100):</a:t>
            </a:r>
          </a:p>
          <a:p>
            <a:r>
              <a:rPr lang="en-US" smtClean="0">
                <a:latin typeface="Arial" pitchFamily="34" charset="0"/>
                <a:cs typeface="Arial" pitchFamily="34" charset="0"/>
              </a:rPr>
              <a:t>	pass</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10" name="Picture 9" descr="computer-programming-lecture-01-02-41-638.jpg"/>
          <p:cNvPicPr>
            <a:picLocks noChangeAspect="1"/>
          </p:cNvPicPr>
          <p:nvPr/>
        </p:nvPicPr>
        <p:blipFill>
          <a:blip r:embed="rId3" cstate="print"/>
          <a:srcRect l="6422" b="6667"/>
          <a:stretch>
            <a:fillRect/>
          </a:stretch>
        </p:blipFill>
        <p:spPr>
          <a:xfrm>
            <a:off x="609600" y="1524000"/>
            <a:ext cx="7772400" cy="4267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2454518"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Python Functions:</a:t>
            </a:r>
            <a:endParaRPr lang="en-US" b="1">
              <a:solidFill>
                <a:srgbClr val="0070C0"/>
              </a:solidFill>
              <a:latin typeface="Arial Black" pitchFamily="34" charset="0"/>
            </a:endParaRPr>
          </a:p>
        </p:txBody>
      </p:sp>
      <p:sp>
        <p:nvSpPr>
          <p:cNvPr id="7" name="Rectangle 6"/>
          <p:cNvSpPr/>
          <p:nvPr/>
        </p:nvSpPr>
        <p:spPr>
          <a:xfrm>
            <a:off x="762000" y="1524000"/>
            <a:ext cx="8077200" cy="646331"/>
          </a:xfrm>
          <a:prstGeom prst="rect">
            <a:avLst/>
          </a:prstGeom>
        </p:spPr>
        <p:txBody>
          <a:bodyPr wrap="square">
            <a:spAutoFit/>
          </a:bodyPr>
          <a:lstStyle/>
          <a:p>
            <a:r>
              <a:rPr lang="en-US" smtClean="0">
                <a:latin typeface="Arial" pitchFamily="34" charset="0"/>
                <a:cs typeface="Arial" pitchFamily="34" charset="0"/>
              </a:rPr>
              <a:t>	A function is an organized block of reusable code with a specific name, which can be called whenever required.</a:t>
            </a:r>
            <a:endParaRPr lang="en-US">
              <a:latin typeface="Arial" pitchFamily="34" charset="0"/>
              <a:cs typeface="Arial" pitchFamily="34" charset="0"/>
            </a:endParaRPr>
          </a:p>
        </p:txBody>
      </p:sp>
      <p:sp>
        <p:nvSpPr>
          <p:cNvPr id="8" name="Rectangle 7"/>
          <p:cNvSpPr/>
          <p:nvPr/>
        </p:nvSpPr>
        <p:spPr>
          <a:xfrm>
            <a:off x="533400" y="2590800"/>
            <a:ext cx="34290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smtClean="0">
                <a:latin typeface="Arial" pitchFamily="34" charset="0"/>
                <a:cs typeface="Arial" pitchFamily="34" charset="0"/>
              </a:rPr>
              <a:t>SYNTAX:</a:t>
            </a:r>
          </a:p>
          <a:p>
            <a:endParaRPr lang="en-US" b="1" smtClean="0">
              <a:latin typeface="Arial" pitchFamily="34" charset="0"/>
              <a:cs typeface="Arial" pitchFamily="34" charset="0"/>
            </a:endParaRPr>
          </a:p>
          <a:p>
            <a:r>
              <a:rPr lang="en-US" b="1" smtClean="0">
                <a:latin typeface="Arial" pitchFamily="34" charset="0"/>
                <a:cs typeface="Arial" pitchFamily="34" charset="0"/>
              </a:rPr>
              <a:t>def</a:t>
            </a:r>
            <a:r>
              <a:rPr lang="en-US" smtClean="0">
                <a:latin typeface="Arial" pitchFamily="34" charset="0"/>
                <a:cs typeface="Arial" pitchFamily="34" charset="0"/>
              </a:rPr>
              <a:t> function_name(arguments):  </a:t>
            </a:r>
          </a:p>
          <a:p>
            <a:r>
              <a:rPr lang="en-US" smtClean="0">
                <a:latin typeface="Arial" pitchFamily="34" charset="0"/>
                <a:cs typeface="Arial" pitchFamily="34" charset="0"/>
              </a:rPr>
              <a:t>    block of statements   </a:t>
            </a:r>
          </a:p>
          <a:p>
            <a:endParaRPr lang="en-US" smtClean="0">
              <a:latin typeface="Arial" pitchFamily="34" charset="0"/>
              <a:cs typeface="Arial" pitchFamily="34" charset="0"/>
            </a:endParaRPr>
          </a:p>
          <a:p>
            <a:r>
              <a:rPr lang="en-US" smtClean="0">
                <a:latin typeface="Arial" pitchFamily="34" charset="0"/>
                <a:cs typeface="Arial" pitchFamily="34" charset="0"/>
              </a:rPr>
              <a:t>    </a:t>
            </a:r>
            <a:r>
              <a:rPr lang="en-US" b="1" smtClean="0">
                <a:latin typeface="Arial" pitchFamily="34" charset="0"/>
                <a:cs typeface="Arial" pitchFamily="34" charset="0"/>
              </a:rPr>
              <a:t>return</a:t>
            </a:r>
            <a:r>
              <a:rPr lang="en-US" smtClean="0">
                <a:latin typeface="Arial" pitchFamily="34" charset="0"/>
                <a:cs typeface="Arial" pitchFamily="34" charset="0"/>
              </a:rPr>
              <a:t> (expression)   </a:t>
            </a:r>
            <a:endParaRPr lang="en-US">
              <a:latin typeface="Arial" pitchFamily="34" charset="0"/>
              <a:cs typeface="Arial" pitchFamily="34" charset="0"/>
            </a:endParaRPr>
          </a:p>
        </p:txBody>
      </p:sp>
      <p:sp>
        <p:nvSpPr>
          <p:cNvPr id="9" name="TextBox 8"/>
          <p:cNvSpPr txBox="1"/>
          <p:nvPr/>
        </p:nvSpPr>
        <p:spPr>
          <a:xfrm>
            <a:off x="5105400" y="2438400"/>
            <a:ext cx="2492990"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latin typeface="Arial" pitchFamily="34" charset="0"/>
                <a:cs typeface="Arial" pitchFamily="34" charset="0"/>
              </a:rPr>
              <a:t>Ex: </a:t>
            </a:r>
            <a:r>
              <a:rPr lang="en-US" b="1" smtClean="0">
                <a:latin typeface="Arial" pitchFamily="34" charset="0"/>
                <a:cs typeface="Arial" pitchFamily="34" charset="0"/>
              </a:rPr>
              <a:t>def</a:t>
            </a:r>
            <a:r>
              <a:rPr lang="en-US" smtClean="0">
                <a:latin typeface="Arial" pitchFamily="34" charset="0"/>
                <a:cs typeface="Arial" pitchFamily="34" charset="0"/>
              </a:rPr>
              <a:t> add():</a:t>
            </a:r>
          </a:p>
          <a:p>
            <a:r>
              <a:rPr lang="en-US" smtClean="0">
                <a:latin typeface="Arial" pitchFamily="34" charset="0"/>
                <a:cs typeface="Arial" pitchFamily="34" charset="0"/>
              </a:rPr>
              <a:t>             result = 10+20</a:t>
            </a:r>
          </a:p>
          <a:p>
            <a:r>
              <a:rPr lang="en-US" smtClean="0">
                <a:latin typeface="Arial" pitchFamily="34" charset="0"/>
                <a:cs typeface="Arial" pitchFamily="34" charset="0"/>
              </a:rPr>
              <a:t>             </a:t>
            </a:r>
            <a:r>
              <a:rPr lang="en-US" b="1" smtClean="0">
                <a:latin typeface="Arial" pitchFamily="34" charset="0"/>
                <a:cs typeface="Arial" pitchFamily="34" charset="0"/>
              </a:rPr>
              <a:t>return</a:t>
            </a:r>
            <a:r>
              <a:rPr lang="en-US" smtClean="0">
                <a:latin typeface="Arial" pitchFamily="34" charset="0"/>
                <a:cs typeface="Arial" pitchFamily="34" charset="0"/>
              </a:rPr>
              <a:t>(result)</a:t>
            </a:r>
            <a:endParaRPr lang="en-US">
              <a:latin typeface="Arial" pitchFamily="34" charset="0"/>
              <a:cs typeface="Arial" pitchFamily="34" charset="0"/>
            </a:endParaRPr>
          </a:p>
        </p:txBody>
      </p:sp>
      <p:sp>
        <p:nvSpPr>
          <p:cNvPr id="10" name="TextBox 9"/>
          <p:cNvSpPr txBox="1"/>
          <p:nvPr/>
        </p:nvSpPr>
        <p:spPr>
          <a:xfrm>
            <a:off x="5105400" y="3505200"/>
            <a:ext cx="2492990"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latin typeface="Arial" pitchFamily="34" charset="0"/>
                <a:cs typeface="Arial" pitchFamily="34" charset="0"/>
              </a:rPr>
              <a:t>Ex: </a:t>
            </a:r>
            <a:r>
              <a:rPr lang="en-US" b="1" smtClean="0">
                <a:latin typeface="Arial" pitchFamily="34" charset="0"/>
                <a:cs typeface="Arial" pitchFamily="34" charset="0"/>
              </a:rPr>
              <a:t>def</a:t>
            </a:r>
            <a:r>
              <a:rPr lang="en-US" smtClean="0">
                <a:latin typeface="Arial" pitchFamily="34" charset="0"/>
                <a:cs typeface="Arial" pitchFamily="34" charset="0"/>
              </a:rPr>
              <a:t> add():</a:t>
            </a:r>
          </a:p>
          <a:p>
            <a:r>
              <a:rPr lang="en-US" smtClean="0">
                <a:latin typeface="Arial" pitchFamily="34" charset="0"/>
                <a:cs typeface="Arial" pitchFamily="34" charset="0"/>
              </a:rPr>
              <a:t>             result = 10+20</a:t>
            </a:r>
          </a:p>
          <a:p>
            <a:r>
              <a:rPr lang="en-US" smtClean="0">
                <a:latin typeface="Arial" pitchFamily="34" charset="0"/>
                <a:cs typeface="Arial" pitchFamily="34" charset="0"/>
              </a:rPr>
              <a:t>             </a:t>
            </a:r>
            <a:r>
              <a:rPr lang="en-US" b="1" smtClean="0">
                <a:latin typeface="Arial" pitchFamily="34" charset="0"/>
                <a:cs typeface="Arial" pitchFamily="34" charset="0"/>
              </a:rPr>
              <a:t>print</a:t>
            </a:r>
            <a:r>
              <a:rPr lang="en-US" smtClean="0">
                <a:latin typeface="Arial" pitchFamily="34" charset="0"/>
                <a:cs typeface="Arial" pitchFamily="34" charset="0"/>
              </a:rPr>
              <a:t>(result)</a:t>
            </a:r>
            <a:endParaRPr lang="en-US">
              <a:latin typeface="Arial" pitchFamily="34" charset="0"/>
              <a:cs typeface="Arial" pitchFamily="34" charset="0"/>
            </a:endParaRPr>
          </a:p>
        </p:txBody>
      </p:sp>
      <p:sp>
        <p:nvSpPr>
          <p:cNvPr id="12" name="TextBox 11"/>
          <p:cNvSpPr txBox="1"/>
          <p:nvPr/>
        </p:nvSpPr>
        <p:spPr>
          <a:xfrm>
            <a:off x="381000" y="4800600"/>
            <a:ext cx="3657600" cy="1754326"/>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Advantages of Functions</a:t>
            </a:r>
          </a:p>
          <a:p>
            <a:endParaRPr lang="en-US" b="1" smtClean="0">
              <a:latin typeface="Arial" pitchFamily="34" charset="0"/>
              <a:cs typeface="Arial" pitchFamily="34" charset="0"/>
            </a:endParaRPr>
          </a:p>
          <a:p>
            <a:pPr marL="342900" indent="-342900">
              <a:buAutoNum type="arabicPeriod"/>
            </a:pPr>
            <a:r>
              <a:rPr lang="en-US" b="1" smtClean="0">
                <a:latin typeface="Arial" pitchFamily="34" charset="0"/>
                <a:cs typeface="Arial" pitchFamily="34" charset="0"/>
              </a:rPr>
              <a:t>Code Reuse</a:t>
            </a:r>
          </a:p>
          <a:p>
            <a:pPr marL="342900" indent="-342900">
              <a:buAutoNum type="arabicPeriod"/>
            </a:pPr>
            <a:r>
              <a:rPr lang="en-US" b="1" smtClean="0">
                <a:latin typeface="Arial" pitchFamily="34" charset="0"/>
                <a:cs typeface="Arial" pitchFamily="34" charset="0"/>
              </a:rPr>
              <a:t>Modularity</a:t>
            </a:r>
          </a:p>
          <a:p>
            <a:pPr marL="342900" indent="-342900">
              <a:buAutoNum type="arabicPeriod"/>
            </a:pPr>
            <a:r>
              <a:rPr lang="en-US" b="1" smtClean="0">
                <a:latin typeface="Arial" pitchFamily="34" charset="0"/>
                <a:cs typeface="Arial" pitchFamily="34" charset="0"/>
              </a:rPr>
              <a:t>Better Debugging</a:t>
            </a:r>
          </a:p>
          <a:p>
            <a:pPr marL="342900" indent="-342900">
              <a:buAutoNum type="arabicPeriod"/>
            </a:pPr>
            <a:endParaRPr lang="en-US" b="1">
              <a:latin typeface="Arial" pitchFamily="34" charset="0"/>
              <a:cs typeface="Arial" pitchFamily="34" charset="0"/>
            </a:endParaRPr>
          </a:p>
        </p:txBody>
      </p:sp>
      <p:cxnSp>
        <p:nvCxnSpPr>
          <p:cNvPr id="15" name="Straight Arrow Connector 14"/>
          <p:cNvCxnSpPr/>
          <p:nvPr/>
        </p:nvCxnSpPr>
        <p:spPr>
          <a:xfrm flipH="1">
            <a:off x="3276600" y="24384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52800" y="2133600"/>
            <a:ext cx="762000" cy="369332"/>
          </a:xfrm>
          <a:prstGeom prst="rect">
            <a:avLst/>
          </a:prstGeom>
          <a:noFill/>
        </p:spPr>
        <p:txBody>
          <a:bodyPr wrap="square" rtlCol="0">
            <a:spAutoFit/>
          </a:bodyPr>
          <a:lstStyle/>
          <a:p>
            <a:r>
              <a:rPr lang="en-US" b="1" smtClean="0">
                <a:solidFill>
                  <a:srgbClr val="0070C0"/>
                </a:solidFill>
              </a:rPr>
              <a:t>Input</a:t>
            </a:r>
            <a:endParaRPr lang="en-US" b="1">
              <a:solidFill>
                <a:srgbClr val="0070C0"/>
              </a:solidFill>
            </a:endParaRPr>
          </a:p>
        </p:txBody>
      </p:sp>
      <p:cxnSp>
        <p:nvCxnSpPr>
          <p:cNvPr id="19" name="Straight Arrow Connector 18"/>
          <p:cNvCxnSpPr/>
          <p:nvPr/>
        </p:nvCxnSpPr>
        <p:spPr>
          <a:xfrm flipH="1">
            <a:off x="2895600" y="3810000"/>
            <a:ext cx="1143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3657600"/>
            <a:ext cx="914400" cy="369332"/>
          </a:xfrm>
          <a:prstGeom prst="rect">
            <a:avLst/>
          </a:prstGeom>
          <a:noFill/>
        </p:spPr>
        <p:txBody>
          <a:bodyPr wrap="square" rtlCol="0">
            <a:spAutoFit/>
          </a:bodyPr>
          <a:lstStyle/>
          <a:p>
            <a:r>
              <a:rPr lang="en-US" b="1" smtClean="0">
                <a:solidFill>
                  <a:srgbClr val="0070C0"/>
                </a:solidFill>
              </a:rPr>
              <a:t>Process</a:t>
            </a:r>
            <a:endParaRPr lang="en-US" b="1">
              <a:solidFill>
                <a:srgbClr val="0070C0"/>
              </a:solidFill>
            </a:endParaRPr>
          </a:p>
        </p:txBody>
      </p:sp>
      <p:cxnSp>
        <p:nvCxnSpPr>
          <p:cNvPr id="22" name="Straight Arrow Connector 21"/>
          <p:cNvCxnSpPr/>
          <p:nvPr/>
        </p:nvCxnSpPr>
        <p:spPr>
          <a:xfrm flipH="1" flipV="1">
            <a:off x="2819400" y="44958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2400" y="4724400"/>
            <a:ext cx="914400" cy="369332"/>
          </a:xfrm>
          <a:prstGeom prst="rect">
            <a:avLst/>
          </a:prstGeom>
          <a:noFill/>
        </p:spPr>
        <p:txBody>
          <a:bodyPr wrap="square" rtlCol="0">
            <a:spAutoFit/>
          </a:bodyPr>
          <a:lstStyle/>
          <a:p>
            <a:r>
              <a:rPr lang="en-US" b="1" smtClean="0">
                <a:solidFill>
                  <a:srgbClr val="0070C0"/>
                </a:solidFill>
              </a:rPr>
              <a:t>Output</a:t>
            </a:r>
            <a:endParaRPr lang="en-US" b="1">
              <a:solidFill>
                <a:srgbClr val="0070C0"/>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3622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588803"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Functions with Arguments:</a:t>
            </a:r>
            <a:endParaRPr lang="en-US" b="1">
              <a:solidFill>
                <a:srgbClr val="0070C0"/>
              </a:solidFill>
              <a:latin typeface="Arial Black" pitchFamily="34" charset="0"/>
            </a:endParaRPr>
          </a:p>
        </p:txBody>
      </p:sp>
      <p:sp>
        <p:nvSpPr>
          <p:cNvPr id="7" name="TextBox 6"/>
          <p:cNvSpPr txBox="1"/>
          <p:nvPr/>
        </p:nvSpPr>
        <p:spPr>
          <a:xfrm>
            <a:off x="5257800" y="1828800"/>
            <a:ext cx="2492990"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latin typeface="Arial" pitchFamily="34" charset="0"/>
                <a:cs typeface="Arial" pitchFamily="34" charset="0"/>
              </a:rPr>
              <a:t>Ex: </a:t>
            </a:r>
            <a:r>
              <a:rPr lang="en-US" b="1" smtClean="0">
                <a:latin typeface="Arial" pitchFamily="34" charset="0"/>
                <a:cs typeface="Arial" pitchFamily="34" charset="0"/>
              </a:rPr>
              <a:t>def</a:t>
            </a:r>
            <a:r>
              <a:rPr lang="en-US" smtClean="0">
                <a:latin typeface="Arial" pitchFamily="34" charset="0"/>
                <a:cs typeface="Arial" pitchFamily="34" charset="0"/>
              </a:rPr>
              <a:t> add():</a:t>
            </a:r>
          </a:p>
          <a:p>
            <a:r>
              <a:rPr lang="en-US" smtClean="0">
                <a:latin typeface="Arial" pitchFamily="34" charset="0"/>
                <a:cs typeface="Arial" pitchFamily="34" charset="0"/>
              </a:rPr>
              <a:t>             result = 10+20</a:t>
            </a:r>
          </a:p>
          <a:p>
            <a:r>
              <a:rPr lang="en-US" smtClean="0">
                <a:latin typeface="Arial" pitchFamily="34" charset="0"/>
                <a:cs typeface="Arial" pitchFamily="34" charset="0"/>
              </a:rPr>
              <a:t>             </a:t>
            </a:r>
            <a:r>
              <a:rPr lang="en-US" b="1" smtClean="0">
                <a:latin typeface="Arial" pitchFamily="34" charset="0"/>
                <a:cs typeface="Arial" pitchFamily="34" charset="0"/>
              </a:rPr>
              <a:t>return</a:t>
            </a:r>
            <a:r>
              <a:rPr lang="en-US" smtClean="0">
                <a:latin typeface="Arial" pitchFamily="34" charset="0"/>
                <a:cs typeface="Arial" pitchFamily="34" charset="0"/>
              </a:rPr>
              <a:t>(result)</a:t>
            </a:r>
            <a:endParaRPr lang="en-US">
              <a:latin typeface="Arial" pitchFamily="34" charset="0"/>
              <a:cs typeface="Arial" pitchFamily="34" charset="0"/>
            </a:endParaRPr>
          </a:p>
        </p:txBody>
      </p:sp>
      <p:sp>
        <p:nvSpPr>
          <p:cNvPr id="8" name="Rectangle 7"/>
          <p:cNvSpPr/>
          <p:nvPr/>
        </p:nvSpPr>
        <p:spPr>
          <a:xfrm>
            <a:off x="457200" y="1828800"/>
            <a:ext cx="34290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smtClean="0">
                <a:latin typeface="Arial" pitchFamily="34" charset="0"/>
                <a:cs typeface="Arial" pitchFamily="34" charset="0"/>
              </a:rPr>
              <a:t>SYNTAX:</a:t>
            </a:r>
          </a:p>
          <a:p>
            <a:endParaRPr lang="en-US" b="1" smtClean="0">
              <a:latin typeface="Arial" pitchFamily="34" charset="0"/>
              <a:cs typeface="Arial" pitchFamily="34" charset="0"/>
            </a:endParaRPr>
          </a:p>
          <a:p>
            <a:r>
              <a:rPr lang="en-US" b="1" smtClean="0">
                <a:latin typeface="Arial" pitchFamily="34" charset="0"/>
                <a:cs typeface="Arial" pitchFamily="34" charset="0"/>
              </a:rPr>
              <a:t>def</a:t>
            </a:r>
            <a:r>
              <a:rPr lang="en-US" smtClean="0">
                <a:latin typeface="Arial" pitchFamily="34" charset="0"/>
                <a:cs typeface="Arial" pitchFamily="34" charset="0"/>
              </a:rPr>
              <a:t> function_name(arguments):  </a:t>
            </a:r>
          </a:p>
          <a:p>
            <a:r>
              <a:rPr lang="en-US" smtClean="0">
                <a:latin typeface="Arial" pitchFamily="34" charset="0"/>
                <a:cs typeface="Arial" pitchFamily="34" charset="0"/>
              </a:rPr>
              <a:t>    block of statements   </a:t>
            </a:r>
          </a:p>
          <a:p>
            <a:endParaRPr lang="en-US" smtClean="0">
              <a:latin typeface="Arial" pitchFamily="34" charset="0"/>
              <a:cs typeface="Arial" pitchFamily="34" charset="0"/>
            </a:endParaRPr>
          </a:p>
          <a:p>
            <a:r>
              <a:rPr lang="en-US" smtClean="0">
                <a:latin typeface="Arial" pitchFamily="34" charset="0"/>
                <a:cs typeface="Arial" pitchFamily="34" charset="0"/>
              </a:rPr>
              <a:t>    </a:t>
            </a:r>
            <a:r>
              <a:rPr lang="en-US" b="1" smtClean="0">
                <a:latin typeface="Arial" pitchFamily="34" charset="0"/>
                <a:cs typeface="Arial" pitchFamily="34" charset="0"/>
              </a:rPr>
              <a:t>return</a:t>
            </a:r>
            <a:r>
              <a:rPr lang="en-US" smtClean="0">
                <a:latin typeface="Arial" pitchFamily="34" charset="0"/>
                <a:cs typeface="Arial" pitchFamily="34" charset="0"/>
              </a:rPr>
              <a:t> (expression)   </a:t>
            </a:r>
            <a:endParaRPr lang="en-US">
              <a:latin typeface="Arial" pitchFamily="34" charset="0"/>
              <a:cs typeface="Arial" pitchFamily="34" charset="0"/>
            </a:endParaRPr>
          </a:p>
        </p:txBody>
      </p:sp>
      <p:cxnSp>
        <p:nvCxnSpPr>
          <p:cNvPr id="9" name="Straight Arrow Connector 8"/>
          <p:cNvCxnSpPr/>
          <p:nvPr/>
        </p:nvCxnSpPr>
        <p:spPr>
          <a:xfrm flipH="1">
            <a:off x="3276600" y="16764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819400" y="3048000"/>
            <a:ext cx="1143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43200" y="37338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9000" y="1371600"/>
            <a:ext cx="762000" cy="369332"/>
          </a:xfrm>
          <a:prstGeom prst="rect">
            <a:avLst/>
          </a:prstGeom>
          <a:noFill/>
        </p:spPr>
        <p:txBody>
          <a:bodyPr wrap="square" rtlCol="0">
            <a:spAutoFit/>
          </a:bodyPr>
          <a:lstStyle/>
          <a:p>
            <a:r>
              <a:rPr lang="en-US" b="1" smtClean="0">
                <a:solidFill>
                  <a:srgbClr val="0070C0"/>
                </a:solidFill>
              </a:rPr>
              <a:t>Input</a:t>
            </a:r>
            <a:endParaRPr lang="en-US" b="1">
              <a:solidFill>
                <a:srgbClr val="0070C0"/>
              </a:solidFill>
            </a:endParaRPr>
          </a:p>
        </p:txBody>
      </p:sp>
      <p:sp>
        <p:nvSpPr>
          <p:cNvPr id="13" name="TextBox 12"/>
          <p:cNvSpPr txBox="1"/>
          <p:nvPr/>
        </p:nvSpPr>
        <p:spPr>
          <a:xfrm>
            <a:off x="3962400" y="2895600"/>
            <a:ext cx="914400" cy="369332"/>
          </a:xfrm>
          <a:prstGeom prst="rect">
            <a:avLst/>
          </a:prstGeom>
          <a:noFill/>
        </p:spPr>
        <p:txBody>
          <a:bodyPr wrap="square" rtlCol="0">
            <a:spAutoFit/>
          </a:bodyPr>
          <a:lstStyle/>
          <a:p>
            <a:r>
              <a:rPr lang="en-US" b="1" smtClean="0">
                <a:solidFill>
                  <a:srgbClr val="0070C0"/>
                </a:solidFill>
              </a:rPr>
              <a:t>Process</a:t>
            </a:r>
            <a:endParaRPr lang="en-US" b="1">
              <a:solidFill>
                <a:srgbClr val="0070C0"/>
              </a:solidFill>
            </a:endParaRPr>
          </a:p>
        </p:txBody>
      </p:sp>
      <p:sp>
        <p:nvSpPr>
          <p:cNvPr id="14" name="TextBox 13"/>
          <p:cNvSpPr txBox="1"/>
          <p:nvPr/>
        </p:nvSpPr>
        <p:spPr>
          <a:xfrm>
            <a:off x="3886200" y="3962400"/>
            <a:ext cx="914400" cy="369332"/>
          </a:xfrm>
          <a:prstGeom prst="rect">
            <a:avLst/>
          </a:prstGeom>
          <a:noFill/>
        </p:spPr>
        <p:txBody>
          <a:bodyPr wrap="square" rtlCol="0">
            <a:spAutoFit/>
          </a:bodyPr>
          <a:lstStyle/>
          <a:p>
            <a:r>
              <a:rPr lang="en-US" b="1" smtClean="0">
                <a:solidFill>
                  <a:srgbClr val="0070C0"/>
                </a:solidFill>
              </a:rPr>
              <a:t>Output</a:t>
            </a:r>
            <a:endParaRPr lang="en-US" b="1">
              <a:solidFill>
                <a:srgbClr val="0070C0"/>
              </a:solidFill>
            </a:endParaRPr>
          </a:p>
        </p:txBody>
      </p:sp>
      <p:sp>
        <p:nvSpPr>
          <p:cNvPr id="15" name="TextBox 14"/>
          <p:cNvSpPr txBox="1"/>
          <p:nvPr/>
        </p:nvSpPr>
        <p:spPr>
          <a:xfrm>
            <a:off x="5257800" y="3124200"/>
            <a:ext cx="2403222"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latin typeface="Arial" pitchFamily="34" charset="0"/>
                <a:cs typeface="Arial" pitchFamily="34" charset="0"/>
              </a:rPr>
              <a:t>Ex: </a:t>
            </a:r>
            <a:r>
              <a:rPr lang="en-US" b="1" smtClean="0">
                <a:latin typeface="Arial" pitchFamily="34" charset="0"/>
                <a:cs typeface="Arial" pitchFamily="34" charset="0"/>
              </a:rPr>
              <a:t>def</a:t>
            </a:r>
            <a:r>
              <a:rPr lang="en-US" smtClean="0">
                <a:latin typeface="Arial" pitchFamily="34" charset="0"/>
                <a:cs typeface="Arial" pitchFamily="34" charset="0"/>
              </a:rPr>
              <a:t> add(a,b):</a:t>
            </a:r>
          </a:p>
          <a:p>
            <a:r>
              <a:rPr lang="en-US" smtClean="0">
                <a:latin typeface="Arial" pitchFamily="34" charset="0"/>
                <a:cs typeface="Arial" pitchFamily="34" charset="0"/>
              </a:rPr>
              <a:t>             print(‘a =‘,a)</a:t>
            </a:r>
          </a:p>
          <a:p>
            <a:r>
              <a:rPr lang="en-US" smtClean="0">
                <a:latin typeface="Arial" pitchFamily="34" charset="0"/>
                <a:cs typeface="Arial" pitchFamily="34" charset="0"/>
              </a:rPr>
              <a:t>             print(‘b =‘,b)</a:t>
            </a:r>
          </a:p>
          <a:p>
            <a:r>
              <a:rPr lang="en-US" smtClean="0">
                <a:latin typeface="Arial" pitchFamily="34" charset="0"/>
                <a:cs typeface="Arial" pitchFamily="34" charset="0"/>
              </a:rPr>
              <a:t>             result = a+b</a:t>
            </a:r>
          </a:p>
          <a:p>
            <a:r>
              <a:rPr lang="en-US" smtClean="0">
                <a:latin typeface="Arial" pitchFamily="34" charset="0"/>
                <a:cs typeface="Arial" pitchFamily="34" charset="0"/>
              </a:rPr>
              <a:t>             </a:t>
            </a:r>
            <a:r>
              <a:rPr lang="en-US" b="1" smtClean="0">
                <a:latin typeface="Arial" pitchFamily="34" charset="0"/>
                <a:cs typeface="Arial" pitchFamily="34" charset="0"/>
              </a:rPr>
              <a:t>return</a:t>
            </a:r>
            <a:r>
              <a:rPr lang="en-US" smtClean="0">
                <a:latin typeface="Arial" pitchFamily="34" charset="0"/>
                <a:cs typeface="Arial" pitchFamily="34" charset="0"/>
              </a:rPr>
              <a:t>(result)</a:t>
            </a:r>
          </a:p>
          <a:p>
            <a:endParaRPr lang="en-US" smtClean="0">
              <a:latin typeface="Arial" pitchFamily="34" charset="0"/>
              <a:cs typeface="Arial" pitchFamily="34" charset="0"/>
            </a:endParaRPr>
          </a:p>
          <a:p>
            <a:r>
              <a:rPr lang="en-US" smtClean="0">
                <a:latin typeface="Arial" pitchFamily="34" charset="0"/>
                <a:cs typeface="Arial" pitchFamily="34" charset="0"/>
              </a:rPr>
              <a:t>x = add(4,8)</a:t>
            </a:r>
          </a:p>
          <a:p>
            <a:r>
              <a:rPr lang="en-US" smtClean="0">
                <a:latin typeface="Arial" pitchFamily="34" charset="0"/>
                <a:cs typeface="Arial" pitchFamily="34" charset="0"/>
              </a:rPr>
              <a:t>print(x)</a:t>
            </a:r>
            <a:endParaRPr lang="en-US">
              <a:latin typeface="Arial" pitchFamily="34" charset="0"/>
              <a:cs typeface="Arial" pitchFamily="34" charset="0"/>
            </a:endParaRPr>
          </a:p>
        </p:txBody>
      </p:sp>
      <p:cxnSp>
        <p:nvCxnSpPr>
          <p:cNvPr id="16" name="Straight Arrow Connector 15"/>
          <p:cNvCxnSpPr/>
          <p:nvPr/>
        </p:nvCxnSpPr>
        <p:spPr>
          <a:xfrm flipH="1">
            <a:off x="6781800" y="2895600"/>
            <a:ext cx="1143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48600" y="2209800"/>
            <a:ext cx="1295400" cy="923330"/>
          </a:xfrm>
          <a:prstGeom prst="rect">
            <a:avLst/>
          </a:prstGeom>
          <a:noFill/>
        </p:spPr>
        <p:txBody>
          <a:bodyPr wrap="square" rtlCol="0">
            <a:spAutoFit/>
          </a:bodyPr>
          <a:lstStyle/>
          <a:p>
            <a:r>
              <a:rPr lang="en-US" b="1" smtClean="0">
                <a:solidFill>
                  <a:srgbClr val="0070C0"/>
                </a:solidFill>
              </a:rPr>
              <a:t>Input Arguments</a:t>
            </a:r>
          </a:p>
          <a:p>
            <a:r>
              <a:rPr lang="en-US" b="1" smtClean="0">
                <a:solidFill>
                  <a:srgbClr val="0070C0"/>
                </a:solidFill>
              </a:rPr>
              <a:t>a &amp; b</a:t>
            </a:r>
            <a:endParaRPr lang="en-US" b="1">
              <a:solidFill>
                <a:srgbClr val="0070C0"/>
              </a:solidFill>
            </a:endParaRPr>
          </a:p>
        </p:txBody>
      </p:sp>
      <p:sp>
        <p:nvSpPr>
          <p:cNvPr id="19" name="Rectangle 18"/>
          <p:cNvSpPr/>
          <p:nvPr/>
        </p:nvSpPr>
        <p:spPr>
          <a:xfrm>
            <a:off x="228600" y="4343400"/>
            <a:ext cx="8686800" cy="20313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B050"/>
                </a:solidFill>
                <a:latin typeface="Arial Black" pitchFamily="34" charset="0"/>
              </a:rPr>
              <a:t>Types of Arguments:</a:t>
            </a:r>
          </a:p>
          <a:p>
            <a:endParaRPr lang="en-US" b="1" smtClean="0">
              <a:solidFill>
                <a:srgbClr val="00B050"/>
              </a:solidFill>
              <a:latin typeface="Arial Black" pitchFamily="34" charset="0"/>
            </a:endParaRPr>
          </a:p>
          <a:p>
            <a:r>
              <a:rPr lang="en-US" smtClean="0">
                <a:latin typeface="Arial" pitchFamily="34" charset="0"/>
                <a:cs typeface="Arial" pitchFamily="34" charset="0"/>
              </a:rPr>
              <a:t>1. Positional Arguments</a:t>
            </a:r>
          </a:p>
          <a:p>
            <a:r>
              <a:rPr lang="en-US" smtClean="0">
                <a:latin typeface="Arial" pitchFamily="34" charset="0"/>
                <a:cs typeface="Arial" pitchFamily="34" charset="0"/>
              </a:rPr>
              <a:t>2. Keyword Arguments</a:t>
            </a:r>
          </a:p>
          <a:p>
            <a:r>
              <a:rPr lang="en-US" smtClean="0">
                <a:latin typeface="Arial" pitchFamily="34" charset="0"/>
                <a:cs typeface="Arial" pitchFamily="34" charset="0"/>
              </a:rPr>
              <a:t>3. Default Arguments</a:t>
            </a:r>
          </a:p>
          <a:p>
            <a:r>
              <a:rPr lang="en-US" smtClean="0">
                <a:latin typeface="Arial" pitchFamily="34" charset="0"/>
                <a:cs typeface="Arial" pitchFamily="34" charset="0"/>
              </a:rPr>
              <a:t>4. Variable Length Arguments</a:t>
            </a:r>
          </a:p>
          <a:p>
            <a:endParaRPr lang="en-US" b="1">
              <a:solidFill>
                <a:srgbClr val="00B050"/>
              </a:solidFill>
              <a:latin typeface="Arial Black"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990600"/>
            <a:ext cx="8686800" cy="59093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smtClean="0">
              <a:solidFill>
                <a:srgbClr val="00B050"/>
              </a:solidFill>
              <a:latin typeface="Arial Black" pitchFamily="34" charset="0"/>
            </a:endParaRPr>
          </a:p>
          <a:p>
            <a:pPr marL="342900" indent="-342900">
              <a:buAutoNum type="arabicPeriod"/>
            </a:pPr>
            <a:r>
              <a:rPr lang="en-US" b="1" smtClean="0">
                <a:solidFill>
                  <a:schemeClr val="accent2">
                    <a:lumMod val="60000"/>
                    <a:lumOff val="40000"/>
                  </a:schemeClr>
                </a:solidFill>
                <a:latin typeface="Arial" pitchFamily="34" charset="0"/>
                <a:cs typeface="Arial" pitchFamily="34" charset="0"/>
              </a:rPr>
              <a:t>Positional Arguments </a:t>
            </a:r>
          </a:p>
          <a:p>
            <a:pPr marL="342900" indent="-342900"/>
            <a:endParaRPr lang="en-US" b="1" smtClean="0">
              <a:solidFill>
                <a:schemeClr val="accent2">
                  <a:lumMod val="60000"/>
                  <a:lumOff val="40000"/>
                </a:schemeClr>
              </a:solidFill>
              <a:latin typeface="Arial" pitchFamily="34" charset="0"/>
              <a:cs typeface="Arial" pitchFamily="34" charset="0"/>
            </a:endParaRPr>
          </a:p>
          <a:p>
            <a:pPr marL="342900" indent="-342900"/>
            <a:r>
              <a:rPr lang="en-US" smtClean="0">
                <a:latin typeface="Arial" pitchFamily="34" charset="0"/>
                <a:cs typeface="Arial" pitchFamily="34" charset="0"/>
              </a:rPr>
              <a:t>     </a:t>
            </a:r>
            <a:r>
              <a:rPr lang="en-US" b="1" smtClean="0">
                <a:latin typeface="Arial" pitchFamily="34" charset="0"/>
                <a:cs typeface="Arial" pitchFamily="34" charset="0"/>
              </a:rPr>
              <a:t>Ex</a:t>
            </a:r>
            <a:r>
              <a:rPr lang="en-US" smtClean="0">
                <a:latin typeface="Arial" pitchFamily="34" charset="0"/>
                <a:cs typeface="Arial" pitchFamily="34" charset="0"/>
              </a:rPr>
              <a:t>: </a:t>
            </a:r>
            <a:r>
              <a:rPr lang="en-US" b="1" smtClean="0">
                <a:latin typeface="Arial" pitchFamily="34" charset="0"/>
                <a:cs typeface="Arial" pitchFamily="34" charset="0"/>
              </a:rPr>
              <a:t>def</a:t>
            </a:r>
            <a:r>
              <a:rPr lang="en-US" smtClean="0">
                <a:latin typeface="Arial" pitchFamily="34" charset="0"/>
                <a:cs typeface="Arial" pitchFamily="34" charset="0"/>
              </a:rPr>
              <a:t> add(</a:t>
            </a:r>
            <a:r>
              <a:rPr lang="en-US" b="1" smtClean="0">
                <a:latin typeface="Arial" pitchFamily="34" charset="0"/>
                <a:cs typeface="Arial" pitchFamily="34" charset="0"/>
              </a:rPr>
              <a:t>a,b</a:t>
            </a:r>
            <a:r>
              <a:rPr lang="en-US" smtClean="0">
                <a:latin typeface="Arial" pitchFamily="34" charset="0"/>
                <a:cs typeface="Arial" pitchFamily="34" charset="0"/>
              </a:rPr>
              <a:t>):</a:t>
            </a:r>
          </a:p>
          <a:p>
            <a:pPr marL="342900" indent="-342900"/>
            <a:r>
              <a:rPr lang="en-US" smtClean="0">
                <a:latin typeface="Arial" pitchFamily="34" charset="0"/>
                <a:cs typeface="Arial" pitchFamily="34" charset="0"/>
              </a:rPr>
              <a:t>		  print(“a = “,a)</a:t>
            </a:r>
          </a:p>
          <a:p>
            <a:pPr marL="342900" indent="-342900"/>
            <a:r>
              <a:rPr lang="en-US" smtClean="0">
                <a:latin typeface="Arial" pitchFamily="34" charset="0"/>
                <a:cs typeface="Arial" pitchFamily="34" charset="0"/>
              </a:rPr>
              <a:t>		  print(“b =“,b)</a:t>
            </a:r>
          </a:p>
          <a:p>
            <a:pPr marL="342900" indent="-342900"/>
            <a:r>
              <a:rPr lang="en-US" smtClean="0">
                <a:latin typeface="Arial" pitchFamily="34" charset="0"/>
                <a:cs typeface="Arial" pitchFamily="34" charset="0"/>
              </a:rPr>
              <a:t>		  result = a+b</a:t>
            </a:r>
          </a:p>
          <a:p>
            <a:pPr marL="342900" indent="-342900"/>
            <a:r>
              <a:rPr lang="en-US" smtClean="0">
                <a:latin typeface="Arial" pitchFamily="34" charset="0"/>
                <a:cs typeface="Arial" pitchFamily="34" charset="0"/>
              </a:rPr>
              <a:t>		  return(result) </a:t>
            </a:r>
          </a:p>
          <a:p>
            <a:pPr marL="342900" indent="-342900"/>
            <a:r>
              <a:rPr lang="en-US" smtClean="0">
                <a:latin typeface="Arial" pitchFamily="34" charset="0"/>
                <a:cs typeface="Arial" pitchFamily="34" charset="0"/>
              </a:rPr>
              <a:t>     x = add(</a:t>
            </a:r>
            <a:r>
              <a:rPr lang="en-US" b="1" smtClean="0">
                <a:latin typeface="Arial" pitchFamily="34" charset="0"/>
                <a:cs typeface="Arial" pitchFamily="34" charset="0"/>
              </a:rPr>
              <a:t>4,5</a:t>
            </a:r>
            <a:r>
              <a:rPr lang="en-US" smtClean="0">
                <a:latin typeface="Arial" pitchFamily="34" charset="0"/>
                <a:cs typeface="Arial" pitchFamily="34" charset="0"/>
              </a:rPr>
              <a:t>)</a:t>
            </a:r>
          </a:p>
          <a:p>
            <a:pPr marL="342900" indent="-342900"/>
            <a:r>
              <a:rPr lang="en-US" smtClean="0">
                <a:latin typeface="Arial" pitchFamily="34" charset="0"/>
                <a:cs typeface="Arial" pitchFamily="34" charset="0"/>
              </a:rPr>
              <a:t>     print(x) </a:t>
            </a:r>
          </a:p>
          <a:p>
            <a:pPr marL="342900" indent="-342900"/>
            <a:endParaRPr lang="en-US" smtClean="0">
              <a:latin typeface="Arial" pitchFamily="34" charset="0"/>
              <a:cs typeface="Arial" pitchFamily="34" charset="0"/>
            </a:endParaRPr>
          </a:p>
          <a:p>
            <a:pPr marL="342900" indent="-342900">
              <a:buAutoNum type="arabicPeriod" startAt="2"/>
            </a:pPr>
            <a:r>
              <a:rPr lang="en-US" b="1" smtClean="0">
                <a:solidFill>
                  <a:schemeClr val="accent2">
                    <a:lumMod val="60000"/>
                    <a:lumOff val="40000"/>
                  </a:schemeClr>
                </a:solidFill>
                <a:latin typeface="Arial" pitchFamily="34" charset="0"/>
                <a:cs typeface="Arial" pitchFamily="34" charset="0"/>
              </a:rPr>
              <a:t>Keyword Arguments </a:t>
            </a:r>
          </a:p>
          <a:p>
            <a:pPr marL="342900" indent="-342900"/>
            <a:endParaRPr lang="en-US" b="1" smtClean="0">
              <a:solidFill>
                <a:schemeClr val="accent2">
                  <a:lumMod val="60000"/>
                  <a:lumOff val="40000"/>
                </a:schemeClr>
              </a:solidFill>
              <a:latin typeface="Arial" pitchFamily="34" charset="0"/>
              <a:cs typeface="Arial" pitchFamily="34" charset="0"/>
            </a:endParaRPr>
          </a:p>
          <a:p>
            <a:pPr marL="342900" indent="-342900"/>
            <a:r>
              <a:rPr lang="en-US" smtClean="0">
                <a:latin typeface="Arial" pitchFamily="34" charset="0"/>
                <a:cs typeface="Arial" pitchFamily="34" charset="0"/>
              </a:rPr>
              <a:t>     </a:t>
            </a:r>
            <a:r>
              <a:rPr lang="en-US" b="1" smtClean="0">
                <a:latin typeface="Arial" pitchFamily="34" charset="0"/>
                <a:cs typeface="Arial" pitchFamily="34" charset="0"/>
              </a:rPr>
              <a:t>Ex: def </a:t>
            </a:r>
            <a:r>
              <a:rPr lang="en-US" smtClean="0">
                <a:latin typeface="Arial" pitchFamily="34" charset="0"/>
                <a:cs typeface="Arial" pitchFamily="34" charset="0"/>
              </a:rPr>
              <a:t>add(</a:t>
            </a:r>
            <a:r>
              <a:rPr lang="en-US" b="1" smtClean="0">
                <a:latin typeface="Arial" pitchFamily="34" charset="0"/>
                <a:cs typeface="Arial" pitchFamily="34" charset="0"/>
              </a:rPr>
              <a:t>a,b</a:t>
            </a:r>
            <a:r>
              <a:rPr lang="en-US" smtClean="0">
                <a:latin typeface="Arial" pitchFamily="34" charset="0"/>
                <a:cs typeface="Arial" pitchFamily="34" charset="0"/>
              </a:rPr>
              <a:t>):</a:t>
            </a:r>
          </a:p>
          <a:p>
            <a:pPr marL="342900" indent="-342900"/>
            <a:r>
              <a:rPr lang="en-US" smtClean="0">
                <a:latin typeface="Arial" pitchFamily="34" charset="0"/>
                <a:cs typeface="Arial" pitchFamily="34" charset="0"/>
              </a:rPr>
              <a:t>		  print(“a = “,a)</a:t>
            </a:r>
          </a:p>
          <a:p>
            <a:pPr marL="342900" indent="-342900"/>
            <a:r>
              <a:rPr lang="en-US" smtClean="0">
                <a:latin typeface="Arial" pitchFamily="34" charset="0"/>
                <a:cs typeface="Arial" pitchFamily="34" charset="0"/>
              </a:rPr>
              <a:t>		  print(“b =“,b)</a:t>
            </a:r>
          </a:p>
          <a:p>
            <a:pPr marL="342900" indent="-342900"/>
            <a:r>
              <a:rPr lang="en-US" smtClean="0">
                <a:latin typeface="Arial" pitchFamily="34" charset="0"/>
                <a:cs typeface="Arial" pitchFamily="34" charset="0"/>
              </a:rPr>
              <a:t>		  result = a+b</a:t>
            </a:r>
          </a:p>
          <a:p>
            <a:pPr marL="342900" indent="-342900"/>
            <a:r>
              <a:rPr lang="en-US" smtClean="0">
                <a:latin typeface="Arial" pitchFamily="34" charset="0"/>
                <a:cs typeface="Arial" pitchFamily="34" charset="0"/>
              </a:rPr>
              <a:t>		  return(result) </a:t>
            </a:r>
          </a:p>
          <a:p>
            <a:pPr marL="342900" indent="-342900"/>
            <a:r>
              <a:rPr lang="en-US" smtClean="0">
                <a:latin typeface="Arial" pitchFamily="34" charset="0"/>
                <a:cs typeface="Arial" pitchFamily="34" charset="0"/>
              </a:rPr>
              <a:t>     x = add(</a:t>
            </a:r>
            <a:r>
              <a:rPr lang="en-US" b="1" smtClean="0">
                <a:latin typeface="Arial" pitchFamily="34" charset="0"/>
                <a:cs typeface="Arial" pitchFamily="34" charset="0"/>
              </a:rPr>
              <a:t>a=4</a:t>
            </a:r>
            <a:r>
              <a:rPr lang="en-US" smtClean="0">
                <a:latin typeface="Arial" pitchFamily="34" charset="0"/>
                <a:cs typeface="Arial" pitchFamily="34" charset="0"/>
              </a:rPr>
              <a:t> , </a:t>
            </a:r>
            <a:r>
              <a:rPr lang="en-US" b="1" smtClean="0">
                <a:latin typeface="Arial" pitchFamily="34" charset="0"/>
                <a:cs typeface="Arial" pitchFamily="34" charset="0"/>
              </a:rPr>
              <a:t>b=5</a:t>
            </a:r>
            <a:r>
              <a:rPr lang="en-US" smtClean="0">
                <a:latin typeface="Arial" pitchFamily="34" charset="0"/>
                <a:cs typeface="Arial" pitchFamily="34" charset="0"/>
              </a:rPr>
              <a:t>)   or add(</a:t>
            </a:r>
            <a:r>
              <a:rPr lang="en-US" b="1" smtClean="0">
                <a:latin typeface="Arial" pitchFamily="34" charset="0"/>
                <a:cs typeface="Arial" pitchFamily="34" charset="0"/>
              </a:rPr>
              <a:t>b=5</a:t>
            </a:r>
            <a:r>
              <a:rPr lang="en-US" smtClean="0">
                <a:latin typeface="Arial" pitchFamily="34" charset="0"/>
                <a:cs typeface="Arial" pitchFamily="34" charset="0"/>
              </a:rPr>
              <a:t> , </a:t>
            </a:r>
            <a:r>
              <a:rPr lang="en-US" b="1" smtClean="0">
                <a:latin typeface="Arial" pitchFamily="34" charset="0"/>
                <a:cs typeface="Arial" pitchFamily="34" charset="0"/>
              </a:rPr>
              <a:t>a=4</a:t>
            </a:r>
            <a:r>
              <a:rPr lang="en-US" smtClean="0">
                <a:latin typeface="Arial" pitchFamily="34" charset="0"/>
                <a:cs typeface="Arial" pitchFamily="34" charset="0"/>
              </a:rPr>
              <a:t>)  or add(</a:t>
            </a:r>
            <a:r>
              <a:rPr lang="en-US" b="1" smtClean="0">
                <a:latin typeface="Arial" pitchFamily="34" charset="0"/>
                <a:cs typeface="Arial" pitchFamily="34" charset="0"/>
              </a:rPr>
              <a:t>4,b=5</a:t>
            </a:r>
            <a:r>
              <a:rPr lang="en-US" smtClean="0">
                <a:latin typeface="Arial" pitchFamily="34" charset="0"/>
                <a:cs typeface="Arial" pitchFamily="34" charset="0"/>
              </a:rPr>
              <a:t>)  or add(</a:t>
            </a:r>
            <a:r>
              <a:rPr lang="en-US" b="1" smtClean="0">
                <a:latin typeface="Arial" pitchFamily="34" charset="0"/>
                <a:cs typeface="Arial" pitchFamily="34" charset="0"/>
              </a:rPr>
              <a:t>a=4,5</a:t>
            </a:r>
            <a:r>
              <a:rPr lang="en-US" smtClean="0">
                <a:latin typeface="Arial" pitchFamily="34" charset="0"/>
                <a:cs typeface="Arial" pitchFamily="34" charset="0"/>
              </a:rPr>
              <a:t>)</a:t>
            </a:r>
          </a:p>
          <a:p>
            <a:pPr marL="342900" indent="-342900"/>
            <a:r>
              <a:rPr lang="en-US" smtClean="0">
                <a:latin typeface="Arial" pitchFamily="34" charset="0"/>
                <a:cs typeface="Arial" pitchFamily="34" charset="0"/>
              </a:rPr>
              <a:t>     print(x) </a:t>
            </a:r>
          </a:p>
          <a:p>
            <a:pPr marL="342900" indent="-342900"/>
            <a:endParaRPr lang="en-US" smtClean="0">
              <a:latin typeface="Arial" pitchFamily="34" charset="0"/>
              <a:cs typeface="Arial" pitchFamily="34" charset="0"/>
            </a:endParaRPr>
          </a:p>
        </p:txBody>
      </p:sp>
      <p:cxnSp>
        <p:nvCxnSpPr>
          <p:cNvPr id="8" name="Straight Connector 7"/>
          <p:cNvCxnSpPr/>
          <p:nvPr/>
        </p:nvCxnSpPr>
        <p:spPr>
          <a:xfrm>
            <a:off x="6629400" y="57912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553200" y="5791200"/>
            <a:ext cx="68580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685800" y="1143000"/>
            <a:ext cx="8229600" cy="2585323"/>
          </a:xfrm>
          <a:prstGeom prst="rect">
            <a:avLst/>
          </a:prstGeom>
        </p:spPr>
        <p:txBody>
          <a:bodyPr wrap="square">
            <a:spAutoFit/>
          </a:bodyPr>
          <a:lstStyle/>
          <a:p>
            <a:pPr marL="342900" indent="-342900"/>
            <a:r>
              <a:rPr lang="en-US" b="1" smtClean="0">
                <a:solidFill>
                  <a:schemeClr val="accent2">
                    <a:lumMod val="60000"/>
                    <a:lumOff val="40000"/>
                  </a:schemeClr>
                </a:solidFill>
                <a:latin typeface="Arial" pitchFamily="34" charset="0"/>
                <a:cs typeface="Arial" pitchFamily="34" charset="0"/>
              </a:rPr>
              <a:t>3.	Default Arguments </a:t>
            </a:r>
          </a:p>
          <a:p>
            <a:pPr marL="342900" indent="-342900"/>
            <a:endParaRPr lang="en-US" b="1" smtClean="0">
              <a:solidFill>
                <a:schemeClr val="accent2">
                  <a:lumMod val="60000"/>
                  <a:lumOff val="40000"/>
                </a:schemeClr>
              </a:solidFill>
              <a:latin typeface="Arial" pitchFamily="34" charset="0"/>
              <a:cs typeface="Arial" pitchFamily="34" charset="0"/>
            </a:endParaRPr>
          </a:p>
          <a:p>
            <a:pPr marL="342900" indent="-342900"/>
            <a:r>
              <a:rPr lang="en-US" smtClean="0">
                <a:latin typeface="Arial" pitchFamily="34" charset="0"/>
                <a:cs typeface="Arial" pitchFamily="34" charset="0"/>
              </a:rPr>
              <a:t>     </a:t>
            </a:r>
            <a:r>
              <a:rPr lang="en-US" b="1" smtClean="0">
                <a:latin typeface="Arial" pitchFamily="34" charset="0"/>
                <a:cs typeface="Arial" pitchFamily="34" charset="0"/>
              </a:rPr>
              <a:t>Ex: def </a:t>
            </a:r>
            <a:r>
              <a:rPr lang="en-US" smtClean="0">
                <a:latin typeface="Arial" pitchFamily="34" charset="0"/>
                <a:cs typeface="Arial" pitchFamily="34" charset="0"/>
              </a:rPr>
              <a:t>add(</a:t>
            </a:r>
            <a:r>
              <a:rPr lang="en-US" b="1" smtClean="0">
                <a:latin typeface="Arial" pitchFamily="34" charset="0"/>
                <a:cs typeface="Arial" pitchFamily="34" charset="0"/>
              </a:rPr>
              <a:t>a,b = 10</a:t>
            </a:r>
            <a:r>
              <a:rPr lang="en-US" smtClean="0">
                <a:latin typeface="Arial" pitchFamily="34" charset="0"/>
                <a:cs typeface="Arial" pitchFamily="34" charset="0"/>
              </a:rPr>
              <a:t>):</a:t>
            </a:r>
          </a:p>
          <a:p>
            <a:pPr marL="342900" indent="-342900"/>
            <a:r>
              <a:rPr lang="en-US" smtClean="0">
                <a:latin typeface="Arial" pitchFamily="34" charset="0"/>
                <a:cs typeface="Arial" pitchFamily="34" charset="0"/>
              </a:rPr>
              <a:t>		  print(“a = “,a)</a:t>
            </a:r>
          </a:p>
          <a:p>
            <a:pPr marL="342900" indent="-342900"/>
            <a:r>
              <a:rPr lang="en-US" smtClean="0">
                <a:latin typeface="Arial" pitchFamily="34" charset="0"/>
                <a:cs typeface="Arial" pitchFamily="34" charset="0"/>
              </a:rPr>
              <a:t>		  print(“b =“,b)</a:t>
            </a:r>
          </a:p>
          <a:p>
            <a:pPr marL="342900" indent="-342900"/>
            <a:r>
              <a:rPr lang="en-US" smtClean="0">
                <a:latin typeface="Arial" pitchFamily="34" charset="0"/>
                <a:cs typeface="Arial" pitchFamily="34" charset="0"/>
              </a:rPr>
              <a:t>		  result = a+b</a:t>
            </a:r>
          </a:p>
          <a:p>
            <a:pPr marL="342900" indent="-342900"/>
            <a:r>
              <a:rPr lang="en-US" smtClean="0">
                <a:latin typeface="Arial" pitchFamily="34" charset="0"/>
                <a:cs typeface="Arial" pitchFamily="34" charset="0"/>
              </a:rPr>
              <a:t>		  return(result) </a:t>
            </a:r>
          </a:p>
          <a:p>
            <a:pPr marL="342900" indent="-342900"/>
            <a:r>
              <a:rPr lang="en-US" smtClean="0">
                <a:latin typeface="Arial" pitchFamily="34" charset="0"/>
                <a:cs typeface="Arial" pitchFamily="34" charset="0"/>
              </a:rPr>
              <a:t>     x = add(</a:t>
            </a:r>
            <a:r>
              <a:rPr lang="en-US" b="1" smtClean="0">
                <a:latin typeface="Arial" pitchFamily="34" charset="0"/>
                <a:cs typeface="Arial" pitchFamily="34" charset="0"/>
              </a:rPr>
              <a:t>4</a:t>
            </a:r>
            <a:r>
              <a:rPr lang="en-US" smtClean="0">
                <a:latin typeface="Arial" pitchFamily="34" charset="0"/>
                <a:cs typeface="Arial" pitchFamily="34" charset="0"/>
              </a:rPr>
              <a:t>)   or add(4,7) or add(</a:t>
            </a:r>
            <a:r>
              <a:rPr lang="en-US" b="1" smtClean="0">
                <a:latin typeface="Arial" pitchFamily="34" charset="0"/>
                <a:cs typeface="Arial" pitchFamily="34" charset="0"/>
              </a:rPr>
              <a:t>a=4</a:t>
            </a:r>
            <a:r>
              <a:rPr lang="en-US" smtClean="0">
                <a:latin typeface="Arial" pitchFamily="34" charset="0"/>
                <a:cs typeface="Arial" pitchFamily="34" charset="0"/>
              </a:rPr>
              <a:t>)  or add(</a:t>
            </a:r>
            <a:r>
              <a:rPr lang="en-US" b="1" smtClean="0">
                <a:latin typeface="Arial" pitchFamily="34" charset="0"/>
                <a:cs typeface="Arial" pitchFamily="34" charset="0"/>
              </a:rPr>
              <a:t>a=4</a:t>
            </a:r>
            <a:r>
              <a:rPr lang="en-US" smtClean="0">
                <a:latin typeface="Arial" pitchFamily="34" charset="0"/>
                <a:cs typeface="Arial" pitchFamily="34" charset="0"/>
              </a:rPr>
              <a:t> , </a:t>
            </a:r>
            <a:r>
              <a:rPr lang="en-US" b="1" smtClean="0">
                <a:latin typeface="Arial" pitchFamily="34" charset="0"/>
                <a:cs typeface="Arial" pitchFamily="34" charset="0"/>
              </a:rPr>
              <a:t>b=12</a:t>
            </a:r>
            <a:r>
              <a:rPr lang="en-US" smtClean="0">
                <a:latin typeface="Arial" pitchFamily="34" charset="0"/>
                <a:cs typeface="Arial" pitchFamily="34" charset="0"/>
              </a:rPr>
              <a:t>) or add(</a:t>
            </a:r>
            <a:r>
              <a:rPr lang="en-US" b="1" smtClean="0">
                <a:latin typeface="Arial" pitchFamily="34" charset="0"/>
                <a:cs typeface="Arial" pitchFamily="34" charset="0"/>
              </a:rPr>
              <a:t>b=20</a:t>
            </a:r>
            <a:r>
              <a:rPr lang="en-US" smtClean="0">
                <a:latin typeface="Arial" pitchFamily="34" charset="0"/>
                <a:cs typeface="Arial" pitchFamily="34" charset="0"/>
              </a:rPr>
              <a:t>)</a:t>
            </a:r>
          </a:p>
          <a:p>
            <a:pPr marL="342900" indent="-342900"/>
            <a:r>
              <a:rPr lang="en-US" smtClean="0">
                <a:latin typeface="Arial" pitchFamily="34" charset="0"/>
                <a:cs typeface="Arial" pitchFamily="34" charset="0"/>
              </a:rPr>
              <a:t>     print(x) </a:t>
            </a:r>
          </a:p>
        </p:txBody>
      </p:sp>
      <p:sp>
        <p:nvSpPr>
          <p:cNvPr id="8" name="Rectangle 7"/>
          <p:cNvSpPr/>
          <p:nvPr/>
        </p:nvSpPr>
        <p:spPr>
          <a:xfrm>
            <a:off x="762000" y="3733800"/>
            <a:ext cx="7543800" cy="2585323"/>
          </a:xfrm>
          <a:prstGeom prst="rect">
            <a:avLst/>
          </a:prstGeom>
        </p:spPr>
        <p:txBody>
          <a:bodyPr wrap="square">
            <a:spAutoFit/>
          </a:bodyPr>
          <a:lstStyle/>
          <a:p>
            <a:pPr marL="342900" indent="-342900"/>
            <a:r>
              <a:rPr lang="en-US" b="1" smtClean="0">
                <a:solidFill>
                  <a:schemeClr val="accent2">
                    <a:lumMod val="60000"/>
                    <a:lumOff val="40000"/>
                  </a:schemeClr>
                </a:solidFill>
                <a:latin typeface="Arial" pitchFamily="34" charset="0"/>
                <a:cs typeface="Arial" pitchFamily="34" charset="0"/>
              </a:rPr>
              <a:t>4.	Variable Length Arguments </a:t>
            </a:r>
          </a:p>
          <a:p>
            <a:pPr marL="342900" indent="-342900"/>
            <a:endParaRPr lang="en-US" b="1" smtClean="0">
              <a:solidFill>
                <a:schemeClr val="accent2">
                  <a:lumMod val="60000"/>
                  <a:lumOff val="40000"/>
                </a:schemeClr>
              </a:solidFill>
              <a:latin typeface="Arial" pitchFamily="34" charset="0"/>
              <a:cs typeface="Arial" pitchFamily="34" charset="0"/>
            </a:endParaRPr>
          </a:p>
          <a:p>
            <a:pPr marL="342900" indent="-342900"/>
            <a:r>
              <a:rPr lang="en-US" smtClean="0">
                <a:latin typeface="Arial" pitchFamily="34" charset="0"/>
                <a:cs typeface="Arial" pitchFamily="34" charset="0"/>
              </a:rPr>
              <a:t>     </a:t>
            </a:r>
            <a:r>
              <a:rPr lang="en-US" b="1" smtClean="0">
                <a:latin typeface="Arial" pitchFamily="34" charset="0"/>
                <a:cs typeface="Arial" pitchFamily="34" charset="0"/>
              </a:rPr>
              <a:t>Ex: def </a:t>
            </a:r>
            <a:r>
              <a:rPr lang="en-US" smtClean="0">
                <a:latin typeface="Arial" pitchFamily="34" charset="0"/>
                <a:cs typeface="Arial" pitchFamily="34" charset="0"/>
              </a:rPr>
              <a:t>add(*numbers):</a:t>
            </a:r>
            <a:br>
              <a:rPr lang="en-US" smtClean="0">
                <a:latin typeface="Arial" pitchFamily="34" charset="0"/>
                <a:cs typeface="Arial" pitchFamily="34" charset="0"/>
              </a:rPr>
            </a:br>
            <a:r>
              <a:rPr lang="en-US" smtClean="0">
                <a:latin typeface="Arial" pitchFamily="34" charset="0"/>
                <a:cs typeface="Arial" pitchFamily="34" charset="0"/>
              </a:rPr>
              <a:t>    result = 0</a:t>
            </a:r>
            <a:br>
              <a:rPr lang="en-US" smtClean="0">
                <a:latin typeface="Arial" pitchFamily="34" charset="0"/>
                <a:cs typeface="Arial" pitchFamily="34" charset="0"/>
              </a:rPr>
            </a:br>
            <a:r>
              <a:rPr lang="en-US" smtClean="0">
                <a:latin typeface="Arial" pitchFamily="34" charset="0"/>
                <a:cs typeface="Arial" pitchFamily="34" charset="0"/>
              </a:rPr>
              <a:t>    </a:t>
            </a:r>
            <a:r>
              <a:rPr lang="en-US" b="1" smtClean="0">
                <a:latin typeface="Arial" pitchFamily="34" charset="0"/>
                <a:cs typeface="Arial" pitchFamily="34" charset="0"/>
              </a:rPr>
              <a:t>for </a:t>
            </a:r>
            <a:r>
              <a:rPr lang="en-US" smtClean="0">
                <a:latin typeface="Arial" pitchFamily="34" charset="0"/>
                <a:cs typeface="Arial" pitchFamily="34" charset="0"/>
              </a:rPr>
              <a:t>i </a:t>
            </a:r>
            <a:r>
              <a:rPr lang="en-US" b="1" smtClean="0">
                <a:latin typeface="Arial" pitchFamily="34" charset="0"/>
                <a:cs typeface="Arial" pitchFamily="34" charset="0"/>
              </a:rPr>
              <a:t>in </a:t>
            </a:r>
            <a:r>
              <a:rPr lang="en-US" smtClean="0">
                <a:latin typeface="Arial" pitchFamily="34" charset="0"/>
                <a:cs typeface="Arial" pitchFamily="34" charset="0"/>
              </a:rPr>
              <a:t>numbers:</a:t>
            </a:r>
            <a:br>
              <a:rPr lang="en-US" smtClean="0">
                <a:latin typeface="Arial" pitchFamily="34" charset="0"/>
                <a:cs typeface="Arial" pitchFamily="34" charset="0"/>
              </a:rPr>
            </a:br>
            <a:r>
              <a:rPr lang="en-US" smtClean="0">
                <a:latin typeface="Arial" pitchFamily="34" charset="0"/>
                <a:cs typeface="Arial" pitchFamily="34" charset="0"/>
              </a:rPr>
              <a:t>        result = result + i</a:t>
            </a:r>
            <a:br>
              <a:rPr lang="en-US" smtClean="0">
                <a:latin typeface="Arial" pitchFamily="34" charset="0"/>
                <a:cs typeface="Arial" pitchFamily="34" charset="0"/>
              </a:rPr>
            </a:br>
            <a:r>
              <a:rPr lang="en-US" smtClean="0">
                <a:latin typeface="Arial" pitchFamily="34" charset="0"/>
                <a:cs typeface="Arial" pitchFamily="34" charset="0"/>
              </a:rPr>
              <a:t>    </a:t>
            </a:r>
            <a:r>
              <a:rPr lang="en-US" b="1" smtClean="0">
                <a:latin typeface="Arial" pitchFamily="34" charset="0"/>
                <a:cs typeface="Arial" pitchFamily="34" charset="0"/>
              </a:rPr>
              <a:t>return</a:t>
            </a:r>
            <a:r>
              <a:rPr lang="en-US" smtClean="0">
                <a:latin typeface="Arial" pitchFamily="34" charset="0"/>
                <a:cs typeface="Arial" pitchFamily="34" charset="0"/>
              </a:rPr>
              <a:t>(result)</a:t>
            </a:r>
            <a:br>
              <a:rPr lang="en-US" smtClean="0">
                <a:latin typeface="Arial" pitchFamily="34" charset="0"/>
                <a:cs typeface="Arial" pitchFamily="34" charset="0"/>
              </a:rPr>
            </a:br>
            <a:r>
              <a:rPr lang="en-US" smtClean="0">
                <a:latin typeface="Arial" pitchFamily="34" charset="0"/>
                <a:cs typeface="Arial" pitchFamily="34" charset="0"/>
              </a:rPr>
              <a:t>x = add(4,2)    or add(5,8,9,6)</a:t>
            </a:r>
            <a:br>
              <a:rPr lang="en-US" smtClean="0">
                <a:latin typeface="Arial" pitchFamily="34" charset="0"/>
                <a:cs typeface="Arial" pitchFamily="34" charset="0"/>
              </a:rPr>
            </a:br>
            <a:r>
              <a:rPr lang="en-US" smtClean="0">
                <a:latin typeface="Arial" pitchFamily="34" charset="0"/>
                <a:cs typeface="Arial" pitchFamily="34" charset="0"/>
              </a:rPr>
              <a:t>print(x)</a:t>
            </a:r>
          </a:p>
        </p:txBody>
      </p:sp>
      <p:cxnSp>
        <p:nvCxnSpPr>
          <p:cNvPr id="10" name="Straight Connector 9"/>
          <p:cNvCxnSpPr/>
          <p:nvPr/>
        </p:nvCxnSpPr>
        <p:spPr>
          <a:xfrm>
            <a:off x="7239000" y="28956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162800" y="2819400"/>
            <a:ext cx="533400" cy="685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27167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Scope of Variables :</a:t>
            </a:r>
            <a:endParaRPr lang="en-US" b="1">
              <a:solidFill>
                <a:srgbClr val="0070C0"/>
              </a:solidFill>
              <a:latin typeface="Arial Black" pitchFamily="34" charset="0"/>
            </a:endParaRPr>
          </a:p>
        </p:txBody>
      </p:sp>
      <p:sp>
        <p:nvSpPr>
          <p:cNvPr id="7" name="Rectangle 6"/>
          <p:cNvSpPr/>
          <p:nvPr/>
        </p:nvSpPr>
        <p:spPr>
          <a:xfrm>
            <a:off x="228600" y="1219200"/>
            <a:ext cx="8915400" cy="5324535"/>
          </a:xfrm>
          <a:prstGeom prst="rect">
            <a:avLst/>
          </a:prstGeom>
        </p:spPr>
        <p:txBody>
          <a:bodyPr wrap="square">
            <a:spAutoFit/>
          </a:bodyPr>
          <a:lstStyle/>
          <a:p>
            <a:r>
              <a:rPr lang="en-US" smtClean="0">
                <a:latin typeface="Arial" pitchFamily="34" charset="0"/>
                <a:cs typeface="Arial" pitchFamily="34" charset="0"/>
              </a:rPr>
              <a:t>	Scope of the variables depend upon the location where the variable is being declared. The variable declared in one part of the program may not be accessible to the other parts.In python, the variables are defined with two types of scopes.They are:</a:t>
            </a:r>
          </a:p>
          <a:p>
            <a:endParaRPr lang="en-US" smtClean="0">
              <a:latin typeface="Arial" pitchFamily="34" charset="0"/>
              <a:cs typeface="Arial" pitchFamily="34" charset="0"/>
            </a:endParaRPr>
          </a:p>
          <a:p>
            <a:pPr marL="342900" indent="-342900">
              <a:buAutoNum type="arabicPeriod"/>
            </a:pPr>
            <a:r>
              <a:rPr lang="en-US" b="1" smtClean="0">
                <a:solidFill>
                  <a:srgbClr val="00B050"/>
                </a:solidFill>
                <a:latin typeface="Arial" pitchFamily="34" charset="0"/>
                <a:cs typeface="Arial" pitchFamily="34" charset="0"/>
              </a:rPr>
              <a:t>Global Scope or Global Variable :</a:t>
            </a:r>
            <a:r>
              <a:rPr lang="en-US" b="1" smtClean="0">
                <a:solidFill>
                  <a:schemeClr val="accent2">
                    <a:lumMod val="60000"/>
                    <a:lumOff val="40000"/>
                  </a:schemeClr>
                </a:solidFill>
                <a:latin typeface="Arial" pitchFamily="34" charset="0"/>
                <a:cs typeface="Arial" pitchFamily="34" charset="0"/>
              </a:rPr>
              <a:t> </a:t>
            </a:r>
            <a:r>
              <a:rPr lang="en-US" smtClean="0">
                <a:latin typeface="Arial" pitchFamily="34" charset="0"/>
                <a:cs typeface="Arial" pitchFamily="34" charset="0"/>
              </a:rPr>
              <a:t>A variable declared outside of a function is called  as “Global Variable”.</a:t>
            </a:r>
          </a:p>
          <a:p>
            <a:pPr marL="342900" indent="-342900"/>
            <a:endParaRPr lang="en-US" smtClean="0">
              <a:latin typeface="Arial" pitchFamily="34" charset="0"/>
              <a:cs typeface="Arial" pitchFamily="34" charset="0"/>
            </a:endParaRPr>
          </a:p>
          <a:p>
            <a:pPr marL="342900" indent="-342900"/>
            <a:r>
              <a:rPr lang="en-US" b="1" smtClean="0">
                <a:latin typeface="Arial" pitchFamily="34" charset="0"/>
                <a:cs typeface="Arial" pitchFamily="34" charset="0"/>
              </a:rPr>
              <a:t>Ex: </a:t>
            </a:r>
            <a:r>
              <a:rPr lang="en-US" smtClean="0">
                <a:latin typeface="Arial" pitchFamily="34" charset="0"/>
                <a:cs typeface="Arial" pitchFamily="34" charset="0"/>
              </a:rPr>
              <a:t>wish = “good morning” </a:t>
            </a:r>
            <a:r>
              <a:rPr lang="en-US" sz="1600" b="1" smtClean="0">
                <a:solidFill>
                  <a:schemeClr val="accent2">
                    <a:lumMod val="60000"/>
                    <a:lumOff val="40000"/>
                  </a:schemeClr>
                </a:solidFill>
                <a:latin typeface="Arial" pitchFamily="34" charset="0"/>
                <a:cs typeface="Arial" pitchFamily="34" charset="0"/>
              </a:rPr>
              <a:t># Global variable declared outside of a function </a:t>
            </a:r>
            <a:endParaRPr lang="en-US" b="1" smtClean="0">
              <a:solidFill>
                <a:schemeClr val="accent2">
                  <a:lumMod val="60000"/>
                  <a:lumOff val="40000"/>
                </a:schemeClr>
              </a:solidFill>
              <a:latin typeface="Arial" pitchFamily="34" charset="0"/>
              <a:cs typeface="Arial" pitchFamily="34" charset="0"/>
            </a:endParaRPr>
          </a:p>
          <a:p>
            <a:pPr marL="342900" indent="-342900"/>
            <a:r>
              <a:rPr lang="en-US" smtClean="0">
                <a:latin typeface="Arial" pitchFamily="34" charset="0"/>
                <a:cs typeface="Arial" pitchFamily="34" charset="0"/>
              </a:rPr>
              <a:t>	   def greet():</a:t>
            </a:r>
          </a:p>
          <a:p>
            <a:pPr marL="342900" indent="-342900"/>
            <a:r>
              <a:rPr lang="en-US" smtClean="0">
                <a:latin typeface="Arial" pitchFamily="34" charset="0"/>
                <a:cs typeface="Arial" pitchFamily="34" charset="0"/>
              </a:rPr>
              <a:t>	       print(wish) </a:t>
            </a:r>
            <a:r>
              <a:rPr lang="en-US" sz="1600" b="1" smtClean="0">
                <a:solidFill>
                  <a:schemeClr val="accent2">
                    <a:lumMod val="60000"/>
                    <a:lumOff val="40000"/>
                  </a:schemeClr>
                </a:solidFill>
                <a:latin typeface="Arial" pitchFamily="34" charset="0"/>
                <a:cs typeface="Arial" pitchFamily="34" charset="0"/>
              </a:rPr>
              <a:t># accessing wish variable inside a function is also possible</a:t>
            </a:r>
            <a:endParaRPr lang="en-US" b="1" smtClean="0">
              <a:solidFill>
                <a:schemeClr val="accent2">
                  <a:lumMod val="60000"/>
                  <a:lumOff val="40000"/>
                </a:schemeClr>
              </a:solidFill>
              <a:latin typeface="Arial" pitchFamily="34" charset="0"/>
              <a:cs typeface="Arial" pitchFamily="34" charset="0"/>
            </a:endParaRPr>
          </a:p>
          <a:p>
            <a:pPr marL="342900" indent="-342900"/>
            <a:r>
              <a:rPr lang="en-US" smtClean="0">
                <a:latin typeface="Arial" pitchFamily="34" charset="0"/>
                <a:cs typeface="Arial" pitchFamily="34" charset="0"/>
              </a:rPr>
              <a:t>       print(wish) </a:t>
            </a:r>
            <a:r>
              <a:rPr lang="en-US" sz="1600" b="1" smtClean="0">
                <a:solidFill>
                  <a:schemeClr val="accent2">
                    <a:lumMod val="60000"/>
                    <a:lumOff val="40000"/>
                  </a:schemeClr>
                </a:solidFill>
                <a:latin typeface="Arial" pitchFamily="34" charset="0"/>
                <a:cs typeface="Arial" pitchFamily="34" charset="0"/>
              </a:rPr>
              <a:t># accessing wish variable outside of function is also possible</a:t>
            </a:r>
            <a:endParaRPr lang="en-US" b="1" smtClean="0">
              <a:solidFill>
                <a:schemeClr val="accent2">
                  <a:lumMod val="60000"/>
                  <a:lumOff val="40000"/>
                </a:schemeClr>
              </a:solidFill>
              <a:latin typeface="Arial" pitchFamily="34" charset="0"/>
              <a:cs typeface="Arial" pitchFamily="34" charset="0"/>
            </a:endParaRPr>
          </a:p>
          <a:p>
            <a:pPr marL="342900" indent="-342900"/>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2. Local Scope or Local Variable : </a:t>
            </a:r>
            <a:r>
              <a:rPr lang="en-US" smtClean="0">
                <a:latin typeface="Arial" pitchFamily="34" charset="0"/>
                <a:cs typeface="Arial" pitchFamily="34" charset="0"/>
              </a:rPr>
              <a:t>A variable declared inside a function is called as “Local Variable”.</a:t>
            </a:r>
          </a:p>
          <a:p>
            <a:endParaRPr lang="en-US" smtClean="0">
              <a:latin typeface="Arial" pitchFamily="34" charset="0"/>
              <a:cs typeface="Arial" pitchFamily="34" charset="0"/>
            </a:endParaRPr>
          </a:p>
          <a:p>
            <a:r>
              <a:rPr lang="en-US" b="1" smtClean="0">
                <a:latin typeface="Arial" pitchFamily="34" charset="0"/>
                <a:cs typeface="Arial" pitchFamily="34" charset="0"/>
              </a:rPr>
              <a:t>Ex: </a:t>
            </a:r>
            <a:r>
              <a:rPr lang="en-US" smtClean="0">
                <a:latin typeface="Arial" pitchFamily="34" charset="0"/>
                <a:cs typeface="Arial" pitchFamily="34" charset="0"/>
              </a:rPr>
              <a:t>def greet():</a:t>
            </a:r>
          </a:p>
          <a:p>
            <a:r>
              <a:rPr lang="en-US" smtClean="0">
                <a:latin typeface="Arial" pitchFamily="34" charset="0"/>
                <a:cs typeface="Arial" pitchFamily="34" charset="0"/>
              </a:rPr>
              <a:t>           wish = “good morning” </a:t>
            </a:r>
            <a:r>
              <a:rPr lang="en-US" sz="1600" b="1" smtClean="0">
                <a:solidFill>
                  <a:schemeClr val="accent2">
                    <a:lumMod val="60000"/>
                    <a:lumOff val="40000"/>
                  </a:schemeClr>
                </a:solidFill>
                <a:latin typeface="Arial" pitchFamily="34" charset="0"/>
                <a:cs typeface="Arial" pitchFamily="34" charset="0"/>
              </a:rPr>
              <a:t># Local variable declared inside a function</a:t>
            </a:r>
            <a:endParaRPr lang="en-US" b="1" smtClean="0">
              <a:solidFill>
                <a:schemeClr val="accent2">
                  <a:lumMod val="60000"/>
                  <a:lumOff val="40000"/>
                </a:schemeClr>
              </a:solidFill>
              <a:latin typeface="Arial" pitchFamily="34" charset="0"/>
              <a:cs typeface="Arial" pitchFamily="34" charset="0"/>
            </a:endParaRPr>
          </a:p>
          <a:p>
            <a:r>
              <a:rPr lang="en-US" smtClean="0">
                <a:latin typeface="Arial" pitchFamily="34" charset="0"/>
                <a:cs typeface="Arial" pitchFamily="34" charset="0"/>
              </a:rPr>
              <a:t>           print(wish) </a:t>
            </a:r>
            <a:r>
              <a:rPr lang="en-US" sz="1600" b="1" smtClean="0">
                <a:solidFill>
                  <a:schemeClr val="accent2">
                    <a:lumMod val="60000"/>
                    <a:lumOff val="40000"/>
                  </a:schemeClr>
                </a:solidFill>
                <a:latin typeface="Arial" pitchFamily="34" charset="0"/>
                <a:cs typeface="Arial" pitchFamily="34" charset="0"/>
              </a:rPr>
              <a:t># accessing wish variable is only possible inside a fucntion</a:t>
            </a:r>
          </a:p>
          <a:p>
            <a:r>
              <a:rPr lang="en-US" sz="1600" b="1" smtClean="0">
                <a:solidFill>
                  <a:schemeClr val="accent2">
                    <a:lumMod val="60000"/>
                    <a:lumOff val="40000"/>
                  </a:schemeClr>
                </a:solidFill>
                <a:latin typeface="Arial" pitchFamily="34" charset="0"/>
                <a:cs typeface="Arial" pitchFamily="34" charset="0"/>
              </a:rPr>
              <a:t>        </a:t>
            </a:r>
            <a:r>
              <a:rPr lang="en-US" sz="1600" smtClean="0">
                <a:latin typeface="Arial" pitchFamily="34" charset="0"/>
                <a:cs typeface="Arial" pitchFamily="34" charset="0"/>
              </a:rPr>
              <a:t>print(wish) </a:t>
            </a:r>
            <a:r>
              <a:rPr lang="en-US" sz="1600" b="1" smtClean="0">
                <a:solidFill>
                  <a:schemeClr val="accent2">
                    <a:lumMod val="60000"/>
                    <a:lumOff val="40000"/>
                  </a:schemeClr>
                </a:solidFill>
                <a:latin typeface="Arial" pitchFamily="34" charset="0"/>
                <a:cs typeface="Arial" pitchFamily="34" charset="0"/>
              </a:rPr>
              <a:t># accessing wish variable outside of function is not possible. Raises error.</a:t>
            </a:r>
            <a:endParaRPr lang="en-US" sz="1600" b="1">
              <a:solidFill>
                <a:schemeClr val="accent2">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524000"/>
            <a:ext cx="205985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Call by Value  :</a:t>
            </a:r>
            <a:endParaRPr lang="en-US" b="1">
              <a:solidFill>
                <a:srgbClr val="0070C0"/>
              </a:solidFill>
              <a:latin typeface="Arial Black" pitchFamily="34" charset="0"/>
            </a:endParaRPr>
          </a:p>
        </p:txBody>
      </p:sp>
      <p:sp>
        <p:nvSpPr>
          <p:cNvPr id="8" name="TextBox 7"/>
          <p:cNvSpPr txBox="1"/>
          <p:nvPr/>
        </p:nvSpPr>
        <p:spPr>
          <a:xfrm>
            <a:off x="457200" y="2209800"/>
            <a:ext cx="8305800" cy="3970318"/>
          </a:xfrm>
          <a:prstGeom prst="rect">
            <a:avLst/>
          </a:prstGeom>
          <a:noFill/>
        </p:spPr>
        <p:txBody>
          <a:bodyPr wrap="square" rtlCol="0">
            <a:spAutoFit/>
          </a:bodyPr>
          <a:lstStyle/>
          <a:p>
            <a:r>
              <a:rPr lang="en-US" smtClean="0">
                <a:latin typeface="Arial" pitchFamily="34" charset="0"/>
                <a:cs typeface="Arial" pitchFamily="34" charset="0"/>
              </a:rPr>
              <a:t>	Generally, In Call by Value method of calling function, the value of the variable passed as arguments will be copied to function dummy variables (argument names) in a different memory location and the changes to the data will not be reflected back to original variable.</a:t>
            </a:r>
          </a:p>
          <a:p>
            <a:endParaRPr lang="en-US" smtClean="0">
              <a:latin typeface="Arial" pitchFamily="34" charset="0"/>
              <a:cs typeface="Arial" pitchFamily="34" charset="0"/>
            </a:endParaRPr>
          </a:p>
          <a:p>
            <a:r>
              <a:rPr lang="en-US" smtClean="0">
                <a:latin typeface="Arial" pitchFamily="34" charset="0"/>
                <a:cs typeface="Arial" pitchFamily="34" charset="0"/>
              </a:rPr>
              <a:t>	</a:t>
            </a:r>
            <a:r>
              <a:rPr lang="en-US" b="1" smtClean="0">
                <a:solidFill>
                  <a:srgbClr val="00B050"/>
                </a:solidFill>
                <a:latin typeface="Arial" pitchFamily="34" charset="0"/>
                <a:cs typeface="Arial" pitchFamily="34" charset="0"/>
              </a:rPr>
              <a:t>In Python, the passed value as argument to a function is pointed by both original variable and dummy variable at the same memory location and if the function try to modify the value then a new object will be created in different memory location and the function dummy variable is now pointed to newly created modified object. Hence, the original variable will be unchanged by function modifications.</a:t>
            </a:r>
          </a:p>
          <a:p>
            <a:endParaRPr lang="en-US" b="1" smtClean="0">
              <a:solidFill>
                <a:srgbClr val="00B050"/>
              </a:solidFill>
              <a:latin typeface="Arial" pitchFamily="34" charset="0"/>
              <a:cs typeface="Arial" pitchFamily="34" charset="0"/>
            </a:endParaRPr>
          </a:p>
          <a:p>
            <a:r>
              <a:rPr lang="en-US" b="1" smtClean="0">
                <a:solidFill>
                  <a:srgbClr val="00B050"/>
                </a:solidFill>
                <a:latin typeface="Arial" pitchFamily="34" charset="0"/>
                <a:cs typeface="Arial" pitchFamily="34" charset="0"/>
              </a:rPr>
              <a:t>	</a:t>
            </a:r>
            <a:r>
              <a:rPr lang="en-US" b="1" smtClean="0">
                <a:solidFill>
                  <a:srgbClr val="C00000"/>
                </a:solidFill>
                <a:latin typeface="Arial" pitchFamily="34" charset="0"/>
                <a:cs typeface="Arial" pitchFamily="34" charset="0"/>
              </a:rPr>
              <a:t>Python acts as Call by Value if passed data is immutable data types like numbers and string.</a:t>
            </a:r>
            <a:endParaRPr lang="en-US" b="1">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Language-Translator-Programs.png"/>
          <p:cNvPicPr>
            <a:picLocks noChangeAspect="1"/>
          </p:cNvPicPr>
          <p:nvPr/>
        </p:nvPicPr>
        <p:blipFill>
          <a:blip r:embed="rId3" cstate="print"/>
          <a:stretch>
            <a:fillRect/>
          </a:stretch>
        </p:blipFill>
        <p:spPr>
          <a:xfrm>
            <a:off x="371006" y="1600200"/>
            <a:ext cx="8544393" cy="4572000"/>
          </a:xfrm>
          <a:prstGeom prst="rect">
            <a:avLst/>
          </a:prstGeom>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447800"/>
            <a:ext cx="9372600" cy="2862322"/>
          </a:xfrm>
          <a:prstGeom prst="rect">
            <a:avLst/>
          </a:prstGeom>
        </p:spPr>
        <p:txBody>
          <a:bodyPr wrap="square">
            <a:spAutoFit/>
          </a:bodyPr>
          <a:lstStyle/>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Ex:-1					Ex:-2</a:t>
            </a:r>
          </a:p>
          <a:p>
            <a:r>
              <a:rPr lang="en-US" smtClean="0">
                <a:latin typeface="Arial" pitchFamily="34" charset="0"/>
                <a:cs typeface="Arial" pitchFamily="34" charset="0"/>
              </a:rPr>
              <a:t> </a:t>
            </a:r>
          </a:p>
          <a:p>
            <a:r>
              <a:rPr lang="en-US" smtClean="0">
                <a:latin typeface="Arial" pitchFamily="34" charset="0"/>
                <a:cs typeface="Arial" pitchFamily="34" charset="0"/>
              </a:rPr>
              <a:t>def test(b): # b = 20			def test(b): # b = “hello”</a:t>
            </a:r>
          </a:p>
          <a:p>
            <a:r>
              <a:rPr lang="en-US" smtClean="0">
                <a:latin typeface="Arial" pitchFamily="34" charset="0"/>
                <a:cs typeface="Arial" pitchFamily="34" charset="0"/>
              </a:rPr>
              <a:t>      b = b+1				      b = b + “ how are u ?”</a:t>
            </a:r>
          </a:p>
          <a:p>
            <a:r>
              <a:rPr lang="en-US" smtClean="0">
                <a:latin typeface="Arial" pitchFamily="34" charset="0"/>
                <a:cs typeface="Arial" pitchFamily="34" charset="0"/>
              </a:rPr>
              <a:t>      print(b)				      print(b)</a:t>
            </a:r>
          </a:p>
          <a:p>
            <a:endParaRPr lang="en-US" smtClean="0">
              <a:latin typeface="Arial" pitchFamily="34" charset="0"/>
              <a:cs typeface="Arial" pitchFamily="34" charset="0"/>
            </a:endParaRPr>
          </a:p>
          <a:p>
            <a:r>
              <a:rPr lang="en-US" smtClean="0">
                <a:latin typeface="Arial" pitchFamily="34" charset="0"/>
                <a:cs typeface="Arial" pitchFamily="34" charset="0"/>
              </a:rPr>
              <a:t>a = 20 </a:t>
            </a:r>
            <a:r>
              <a:rPr lang="en-US" b="1" smtClean="0">
                <a:latin typeface="Arial" pitchFamily="34" charset="0"/>
                <a:cs typeface="Arial" pitchFamily="34" charset="0"/>
              </a:rPr>
              <a:t># int data type immutable</a:t>
            </a:r>
            <a:r>
              <a:rPr lang="en-US" smtClean="0">
                <a:latin typeface="Arial" pitchFamily="34" charset="0"/>
                <a:cs typeface="Arial" pitchFamily="34" charset="0"/>
              </a:rPr>
              <a:t>		a = “hello” </a:t>
            </a:r>
            <a:r>
              <a:rPr lang="en-US" b="1" smtClean="0">
                <a:latin typeface="Arial" pitchFamily="34" charset="0"/>
                <a:cs typeface="Arial" pitchFamily="34" charset="0"/>
              </a:rPr>
              <a:t># string data type immutable</a:t>
            </a:r>
          </a:p>
          <a:p>
            <a:r>
              <a:rPr lang="en-US" smtClean="0">
                <a:latin typeface="Arial" pitchFamily="34" charset="0"/>
                <a:cs typeface="Arial" pitchFamily="34" charset="0"/>
              </a:rPr>
              <a:t>test(a)					test(a)</a:t>
            </a:r>
          </a:p>
          <a:p>
            <a:r>
              <a:rPr lang="en-US" smtClean="0">
                <a:latin typeface="Arial" pitchFamily="34" charset="0"/>
                <a:cs typeface="Arial" pitchFamily="34" charset="0"/>
              </a:rPr>
              <a:t>print(a)					print(a)</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Rectangle 6"/>
          <p:cNvSpPr/>
          <p:nvPr/>
        </p:nvSpPr>
        <p:spPr>
          <a:xfrm>
            <a:off x="304800" y="914400"/>
            <a:ext cx="205985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Call by Value  :</a:t>
            </a:r>
            <a:endParaRPr lang="en-US" b="1">
              <a:solidFill>
                <a:srgbClr val="0070C0"/>
              </a:solidFill>
              <a:latin typeface="Arial Black" pitchFamily="34" charset="0"/>
            </a:endParaRPr>
          </a:p>
        </p:txBody>
      </p:sp>
      <p:pic>
        <p:nvPicPr>
          <p:cNvPr id="8" name="Picture 7" descr="hsdrh.png"/>
          <p:cNvPicPr>
            <a:picLocks noChangeAspect="1"/>
          </p:cNvPicPr>
          <p:nvPr/>
        </p:nvPicPr>
        <p:blipFill>
          <a:blip r:embed="rId3" cstate="print"/>
          <a:stretch>
            <a:fillRect/>
          </a:stretch>
        </p:blipFill>
        <p:spPr>
          <a:xfrm>
            <a:off x="76200" y="1600200"/>
            <a:ext cx="8686800" cy="4886325"/>
          </a:xfrm>
          <a:prstGeom prst="rect">
            <a:avLst/>
          </a:prstGeom>
        </p:spPr>
      </p:pic>
      <p:cxnSp>
        <p:nvCxnSpPr>
          <p:cNvPr id="10" name="Straight Connector 9"/>
          <p:cNvCxnSpPr/>
          <p:nvPr/>
        </p:nvCxnSpPr>
        <p:spPr>
          <a:xfrm>
            <a:off x="6629400" y="2971800"/>
            <a:ext cx="228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705600" y="2971800"/>
            <a:ext cx="152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47244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553200" y="4724400"/>
            <a:ext cx="22860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524000"/>
            <a:ext cx="264085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Call by Reference  :</a:t>
            </a:r>
            <a:endParaRPr lang="en-US" b="1">
              <a:solidFill>
                <a:srgbClr val="0070C0"/>
              </a:solidFill>
              <a:latin typeface="Arial Black" pitchFamily="34" charset="0"/>
            </a:endParaRPr>
          </a:p>
        </p:txBody>
      </p:sp>
      <p:sp>
        <p:nvSpPr>
          <p:cNvPr id="8" name="TextBox 7"/>
          <p:cNvSpPr txBox="1"/>
          <p:nvPr/>
        </p:nvSpPr>
        <p:spPr>
          <a:xfrm>
            <a:off x="457200" y="2209800"/>
            <a:ext cx="8305800" cy="3693319"/>
          </a:xfrm>
          <a:prstGeom prst="rect">
            <a:avLst/>
          </a:prstGeom>
          <a:noFill/>
        </p:spPr>
        <p:txBody>
          <a:bodyPr wrap="square" rtlCol="0">
            <a:spAutoFit/>
          </a:bodyPr>
          <a:lstStyle/>
          <a:p>
            <a:r>
              <a:rPr lang="en-US" smtClean="0">
                <a:latin typeface="Arial" pitchFamily="34" charset="0"/>
                <a:cs typeface="Arial" pitchFamily="34" charset="0"/>
              </a:rPr>
              <a:t>	Generally, In Call by Reference method of calling function, the address of the variable value had passed as arguments will be copied to function dummy variables (argument names) any changes to the data will be reflected back to original variable.</a:t>
            </a:r>
          </a:p>
          <a:p>
            <a:endParaRPr lang="en-US" smtClean="0">
              <a:latin typeface="Arial" pitchFamily="34" charset="0"/>
              <a:cs typeface="Arial" pitchFamily="34" charset="0"/>
            </a:endParaRPr>
          </a:p>
          <a:p>
            <a:r>
              <a:rPr lang="en-US" smtClean="0">
                <a:latin typeface="Arial" pitchFamily="34" charset="0"/>
                <a:cs typeface="Arial" pitchFamily="34" charset="0"/>
              </a:rPr>
              <a:t>	</a:t>
            </a:r>
            <a:r>
              <a:rPr lang="en-US" b="1" smtClean="0">
                <a:solidFill>
                  <a:srgbClr val="00B050"/>
                </a:solidFill>
                <a:latin typeface="Arial" pitchFamily="34" charset="0"/>
                <a:cs typeface="Arial" pitchFamily="34" charset="0"/>
              </a:rPr>
              <a:t>In Python, the passed value(object) as argument to a function is pointed by both original variable and dummy variable at the same memory location and if the function try to modify the value(object) then the changes will be made to same memory location and Hence, the original variable will be changed by function modifications.</a:t>
            </a:r>
          </a:p>
          <a:p>
            <a:endParaRPr lang="en-US" b="1" smtClean="0">
              <a:solidFill>
                <a:srgbClr val="00B050"/>
              </a:solidFill>
              <a:latin typeface="Arial" pitchFamily="34" charset="0"/>
              <a:cs typeface="Arial" pitchFamily="34" charset="0"/>
            </a:endParaRPr>
          </a:p>
          <a:p>
            <a:r>
              <a:rPr lang="en-US" b="1" smtClean="0">
                <a:solidFill>
                  <a:srgbClr val="00B050"/>
                </a:solidFill>
                <a:latin typeface="Arial" pitchFamily="34" charset="0"/>
                <a:cs typeface="Arial" pitchFamily="34" charset="0"/>
              </a:rPr>
              <a:t>	</a:t>
            </a:r>
            <a:r>
              <a:rPr lang="en-US" b="1" smtClean="0">
                <a:solidFill>
                  <a:srgbClr val="C00000"/>
                </a:solidFill>
                <a:latin typeface="Arial" pitchFamily="34" charset="0"/>
                <a:cs typeface="Arial" pitchFamily="34" charset="0"/>
              </a:rPr>
              <a:t>Python acts as Call by Reference if passed data is Mutable data types like Lists.</a:t>
            </a:r>
            <a:endParaRPr lang="en-US" b="1">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066800" y="1676400"/>
            <a:ext cx="7239000" cy="2862322"/>
          </a:xfrm>
          <a:prstGeom prst="rect">
            <a:avLst/>
          </a:prstGeom>
        </p:spPr>
        <p:txBody>
          <a:bodyPr wrap="square">
            <a:spAutoFit/>
          </a:bodyPr>
          <a:lstStyle/>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Ex:-1					</a:t>
            </a:r>
          </a:p>
          <a:p>
            <a:r>
              <a:rPr lang="en-US" smtClean="0">
                <a:latin typeface="Arial" pitchFamily="34" charset="0"/>
                <a:cs typeface="Arial" pitchFamily="34" charset="0"/>
              </a:rPr>
              <a:t> </a:t>
            </a:r>
          </a:p>
          <a:p>
            <a:r>
              <a:rPr lang="en-US" smtClean="0">
                <a:latin typeface="Arial" pitchFamily="34" charset="0"/>
                <a:cs typeface="Arial" pitchFamily="34" charset="0"/>
              </a:rPr>
              <a:t>def test(b): # b = [1,2,3]				</a:t>
            </a:r>
          </a:p>
          <a:p>
            <a:r>
              <a:rPr lang="en-US" smtClean="0">
                <a:latin typeface="Arial" pitchFamily="34" charset="0"/>
                <a:cs typeface="Arial" pitchFamily="34" charset="0"/>
              </a:rPr>
              <a:t>      b.append(4)				</a:t>
            </a:r>
          </a:p>
          <a:p>
            <a:r>
              <a:rPr lang="en-US" smtClean="0">
                <a:latin typeface="Arial" pitchFamily="34" charset="0"/>
                <a:cs typeface="Arial" pitchFamily="34" charset="0"/>
              </a:rPr>
              <a:t>      print(b)				</a:t>
            </a:r>
          </a:p>
          <a:p>
            <a:endParaRPr lang="en-US" smtClean="0">
              <a:latin typeface="Arial" pitchFamily="34" charset="0"/>
              <a:cs typeface="Arial" pitchFamily="34" charset="0"/>
            </a:endParaRPr>
          </a:p>
          <a:p>
            <a:r>
              <a:rPr lang="en-US" smtClean="0">
                <a:latin typeface="Arial" pitchFamily="34" charset="0"/>
                <a:cs typeface="Arial" pitchFamily="34" charset="0"/>
              </a:rPr>
              <a:t>a = [1,2,3] </a:t>
            </a:r>
            <a:r>
              <a:rPr lang="en-US" b="1" smtClean="0">
                <a:latin typeface="Arial" pitchFamily="34" charset="0"/>
                <a:cs typeface="Arial" pitchFamily="34" charset="0"/>
              </a:rPr>
              <a:t># list data type mutable</a:t>
            </a:r>
            <a:r>
              <a:rPr lang="en-US" smtClean="0">
                <a:latin typeface="Arial" pitchFamily="34" charset="0"/>
                <a:cs typeface="Arial" pitchFamily="34" charset="0"/>
              </a:rPr>
              <a:t>		</a:t>
            </a:r>
            <a:endParaRPr lang="en-US" b="1" smtClean="0">
              <a:latin typeface="Arial" pitchFamily="34" charset="0"/>
              <a:cs typeface="Arial" pitchFamily="34" charset="0"/>
            </a:endParaRPr>
          </a:p>
          <a:p>
            <a:r>
              <a:rPr lang="en-US" smtClean="0">
                <a:latin typeface="Arial" pitchFamily="34" charset="0"/>
                <a:cs typeface="Arial" pitchFamily="34" charset="0"/>
              </a:rPr>
              <a:t>test(a)					</a:t>
            </a:r>
          </a:p>
          <a:p>
            <a:r>
              <a:rPr lang="en-US" smtClean="0">
                <a:latin typeface="Arial" pitchFamily="34" charset="0"/>
                <a:cs typeface="Arial" pitchFamily="34" charset="0"/>
              </a:rPr>
              <a:t>print(a)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Rectangle 6"/>
          <p:cNvSpPr/>
          <p:nvPr/>
        </p:nvSpPr>
        <p:spPr>
          <a:xfrm>
            <a:off x="304800" y="1219200"/>
            <a:ext cx="264085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Call by Reference  :</a:t>
            </a:r>
            <a:endParaRPr lang="en-US" b="1">
              <a:solidFill>
                <a:srgbClr val="0070C0"/>
              </a:solidFill>
              <a:latin typeface="Arial Black" pitchFamily="34" charset="0"/>
            </a:endParaRPr>
          </a:p>
        </p:txBody>
      </p:sp>
      <p:pic>
        <p:nvPicPr>
          <p:cNvPr id="9" name="Picture 8" descr="dzsg.png"/>
          <p:cNvPicPr>
            <a:picLocks noChangeAspect="1"/>
          </p:cNvPicPr>
          <p:nvPr/>
        </p:nvPicPr>
        <p:blipFill>
          <a:blip r:embed="rId3" cstate="print"/>
          <a:stretch>
            <a:fillRect/>
          </a:stretch>
        </p:blipFill>
        <p:spPr>
          <a:xfrm>
            <a:off x="228600" y="1676400"/>
            <a:ext cx="8686800" cy="4281085"/>
          </a:xfrm>
          <a:prstGeom prst="rect">
            <a:avLst/>
          </a:prstGeom>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219200"/>
            <a:ext cx="265970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Lambda Functions :</a:t>
            </a:r>
            <a:endParaRPr lang="en-US" b="1">
              <a:solidFill>
                <a:srgbClr val="0070C0"/>
              </a:solidFill>
              <a:latin typeface="Arial Black" pitchFamily="34" charset="0"/>
            </a:endParaRPr>
          </a:p>
        </p:txBody>
      </p:sp>
      <p:sp>
        <p:nvSpPr>
          <p:cNvPr id="7" name="TextBox 6"/>
          <p:cNvSpPr txBox="1"/>
          <p:nvPr/>
        </p:nvSpPr>
        <p:spPr>
          <a:xfrm>
            <a:off x="609600" y="1828800"/>
            <a:ext cx="7848600" cy="923330"/>
          </a:xfrm>
          <a:prstGeom prst="rect">
            <a:avLst/>
          </a:prstGeom>
          <a:noFill/>
        </p:spPr>
        <p:txBody>
          <a:bodyPr wrap="square" rtlCol="0">
            <a:spAutoFit/>
          </a:bodyPr>
          <a:lstStyle/>
          <a:p>
            <a:r>
              <a:rPr lang="en-US" smtClean="0">
                <a:latin typeface="Arial" pitchFamily="34" charset="0"/>
                <a:cs typeface="Arial" pitchFamily="34" charset="0"/>
              </a:rPr>
              <a:t>	Lambda Functions are Ananomous Functions which doesn’t have a function name. Lambda functions can accept any number of arguments, but they can return only one value in the form of expression.</a:t>
            </a:r>
            <a:endParaRPr lang="en-US">
              <a:latin typeface="Arial" pitchFamily="34" charset="0"/>
              <a:cs typeface="Arial" pitchFamily="34" charset="0"/>
            </a:endParaRPr>
          </a:p>
        </p:txBody>
      </p:sp>
      <p:sp>
        <p:nvSpPr>
          <p:cNvPr id="8" name="Rectangle 7"/>
          <p:cNvSpPr/>
          <p:nvPr/>
        </p:nvSpPr>
        <p:spPr>
          <a:xfrm>
            <a:off x="685800" y="3048000"/>
            <a:ext cx="3454792"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smtClean="0">
                <a:latin typeface="Arial" pitchFamily="34" charset="0"/>
                <a:cs typeface="Arial" pitchFamily="34" charset="0"/>
              </a:rPr>
              <a:t>SYNTAX :</a:t>
            </a:r>
          </a:p>
          <a:p>
            <a:endParaRPr lang="en-US" b="1" smtClean="0">
              <a:latin typeface="Arial" pitchFamily="34" charset="0"/>
              <a:cs typeface="Arial" pitchFamily="34" charset="0"/>
            </a:endParaRPr>
          </a:p>
          <a:p>
            <a:r>
              <a:rPr lang="en-US" b="1" smtClean="0">
                <a:solidFill>
                  <a:srgbClr val="C00000"/>
                </a:solidFill>
                <a:latin typeface="Arial" pitchFamily="34" charset="0"/>
                <a:cs typeface="Arial" pitchFamily="34" charset="0"/>
              </a:rPr>
              <a:t>lambda</a:t>
            </a:r>
            <a:r>
              <a:rPr lang="en-US" smtClean="0">
                <a:latin typeface="Arial" pitchFamily="34" charset="0"/>
                <a:cs typeface="Arial" pitchFamily="34" charset="0"/>
              </a:rPr>
              <a:t> arguments : expression</a:t>
            </a:r>
            <a:endParaRPr lang="en-US">
              <a:latin typeface="Arial" pitchFamily="34" charset="0"/>
              <a:cs typeface="Arial" pitchFamily="34" charset="0"/>
            </a:endParaRPr>
          </a:p>
        </p:txBody>
      </p:sp>
      <p:sp>
        <p:nvSpPr>
          <p:cNvPr id="9" name="Rectangle 8"/>
          <p:cNvSpPr/>
          <p:nvPr/>
        </p:nvSpPr>
        <p:spPr>
          <a:xfrm>
            <a:off x="152400" y="4267200"/>
            <a:ext cx="8839200" cy="2031325"/>
          </a:xfrm>
          <a:prstGeom prst="rect">
            <a:avLst/>
          </a:prstGeom>
        </p:spPr>
        <p:txBody>
          <a:bodyPr wrap="square">
            <a:spAutoFit/>
          </a:bodyPr>
          <a:lstStyle/>
          <a:p>
            <a:r>
              <a:rPr lang="en-US" b="1" smtClean="0">
                <a:solidFill>
                  <a:srgbClr val="00B050"/>
                </a:solidFill>
                <a:latin typeface="Arial" pitchFamily="34" charset="0"/>
                <a:cs typeface="Arial" pitchFamily="34" charset="0"/>
              </a:rPr>
              <a:t>EX:-1</a:t>
            </a:r>
          </a:p>
          <a:p>
            <a:endParaRPr lang="en-US" b="1" smtClean="0">
              <a:solidFill>
                <a:srgbClr val="00B050"/>
              </a:solidFill>
              <a:latin typeface="Arial" pitchFamily="34" charset="0"/>
              <a:cs typeface="Arial" pitchFamily="34" charset="0"/>
            </a:endParaRPr>
          </a:p>
          <a:p>
            <a:r>
              <a:rPr lang="en-US" smtClean="0">
                <a:latin typeface="Arial" pitchFamily="34" charset="0"/>
                <a:cs typeface="Arial" pitchFamily="34" charset="0"/>
              </a:rPr>
              <a:t>x = </a:t>
            </a:r>
            <a:r>
              <a:rPr lang="en-US" b="1" smtClean="0">
                <a:latin typeface="Arial" pitchFamily="34" charset="0"/>
                <a:cs typeface="Arial" pitchFamily="34" charset="0"/>
              </a:rPr>
              <a:t>lambda</a:t>
            </a:r>
            <a:r>
              <a:rPr lang="en-US" smtClean="0">
                <a:latin typeface="Arial" pitchFamily="34" charset="0"/>
                <a:cs typeface="Arial" pitchFamily="34" charset="0"/>
              </a:rPr>
              <a:t> a : a+10 </a:t>
            </a:r>
          </a:p>
          <a:p>
            <a:r>
              <a:rPr lang="en-US" smtClean="0">
                <a:latin typeface="Arial" pitchFamily="34" charset="0"/>
                <a:cs typeface="Arial" pitchFamily="34" charset="0"/>
              </a:rPr>
              <a:t>   </a:t>
            </a:r>
          </a:p>
          <a:p>
            <a:r>
              <a:rPr lang="en-US" smtClean="0">
                <a:latin typeface="Arial" pitchFamily="34" charset="0"/>
                <a:cs typeface="Arial" pitchFamily="34" charset="0"/>
              </a:rPr>
              <a:t># a is an argument and a+10 is an expression which got evaluated and returned. </a:t>
            </a:r>
          </a:p>
          <a:p>
            <a:r>
              <a:rPr lang="en-US" smtClean="0">
                <a:latin typeface="Arial" pitchFamily="34" charset="0"/>
                <a:cs typeface="Arial" pitchFamily="34" charset="0"/>
              </a:rPr>
              <a:t>  </a:t>
            </a:r>
          </a:p>
          <a:p>
            <a:r>
              <a:rPr lang="en-US" b="1" smtClean="0">
                <a:latin typeface="Arial" pitchFamily="34" charset="0"/>
                <a:cs typeface="Arial" pitchFamily="34" charset="0"/>
              </a:rPr>
              <a:t>print</a:t>
            </a:r>
            <a:r>
              <a:rPr lang="en-US" smtClean="0">
                <a:latin typeface="Arial" pitchFamily="34" charset="0"/>
                <a:cs typeface="Arial" pitchFamily="34" charset="0"/>
              </a:rPr>
              <a:t>("sum = ",x(20))   # lambda function called with arguments as x(20)</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1600200"/>
            <a:ext cx="8763000" cy="2308324"/>
          </a:xfrm>
          <a:prstGeom prst="rect">
            <a:avLst/>
          </a:prstGeom>
        </p:spPr>
        <p:txBody>
          <a:bodyPr wrap="square">
            <a:spAutoFit/>
          </a:bodyPr>
          <a:lstStyle/>
          <a:p>
            <a:r>
              <a:rPr lang="en-US" b="1" smtClean="0">
                <a:solidFill>
                  <a:srgbClr val="00B050"/>
                </a:solidFill>
                <a:latin typeface="Arial" pitchFamily="34" charset="0"/>
                <a:cs typeface="Arial" pitchFamily="34" charset="0"/>
              </a:rPr>
              <a:t>EX:-2</a:t>
            </a:r>
          </a:p>
          <a:p>
            <a:endParaRPr lang="en-US" b="1" smtClean="0">
              <a:solidFill>
                <a:srgbClr val="00B050"/>
              </a:solidFill>
              <a:latin typeface="Arial" pitchFamily="34" charset="0"/>
              <a:cs typeface="Arial" pitchFamily="34" charset="0"/>
            </a:endParaRPr>
          </a:p>
          <a:p>
            <a:r>
              <a:rPr lang="en-US" smtClean="0">
                <a:latin typeface="Arial" pitchFamily="34" charset="0"/>
                <a:cs typeface="Arial" pitchFamily="34" charset="0"/>
              </a:rPr>
              <a:t>x = </a:t>
            </a:r>
            <a:r>
              <a:rPr lang="en-US" b="1" smtClean="0">
                <a:latin typeface="Arial" pitchFamily="34" charset="0"/>
                <a:cs typeface="Arial" pitchFamily="34" charset="0"/>
              </a:rPr>
              <a:t>lambda</a:t>
            </a:r>
            <a:r>
              <a:rPr lang="en-US" smtClean="0">
                <a:latin typeface="Arial" pitchFamily="34" charset="0"/>
                <a:cs typeface="Arial" pitchFamily="34" charset="0"/>
              </a:rPr>
              <a:t> a,b:a+b</a:t>
            </a:r>
          </a:p>
          <a:p>
            <a:endParaRPr lang="en-US" smtClean="0">
              <a:latin typeface="Arial" pitchFamily="34" charset="0"/>
              <a:cs typeface="Arial" pitchFamily="34" charset="0"/>
            </a:endParaRPr>
          </a:p>
          <a:p>
            <a:r>
              <a:rPr lang="en-US" smtClean="0">
                <a:latin typeface="Arial" pitchFamily="34" charset="0"/>
                <a:cs typeface="Arial" pitchFamily="34" charset="0"/>
              </a:rPr>
              <a:t> # a and b are the arguments and a+b is the expression which gets evaluated and # returned.   </a:t>
            </a:r>
          </a:p>
          <a:p>
            <a:endParaRPr lang="en-US" smtClean="0">
              <a:latin typeface="Arial" pitchFamily="34" charset="0"/>
              <a:cs typeface="Arial" pitchFamily="34" charset="0"/>
            </a:endParaRPr>
          </a:p>
          <a:p>
            <a:r>
              <a:rPr lang="en-US" b="1" smtClean="0">
                <a:latin typeface="Arial" pitchFamily="34" charset="0"/>
                <a:cs typeface="Arial" pitchFamily="34" charset="0"/>
              </a:rPr>
              <a:t>print</a:t>
            </a:r>
            <a:r>
              <a:rPr lang="en-US" smtClean="0">
                <a:latin typeface="Arial" pitchFamily="34" charset="0"/>
                <a:cs typeface="Arial" pitchFamily="34" charset="0"/>
              </a:rPr>
              <a:t>("sum = ",x(20,10))  # lambda function called with double arguments as x(20,10)</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Rectangle 6"/>
          <p:cNvSpPr/>
          <p:nvPr/>
        </p:nvSpPr>
        <p:spPr>
          <a:xfrm>
            <a:off x="304800" y="1143000"/>
            <a:ext cx="285578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smtClean="0">
                <a:solidFill>
                  <a:srgbClr val="0070C0"/>
                </a:solidFill>
                <a:latin typeface="Arial Black" pitchFamily="34" charset="0"/>
              </a:rPr>
              <a:t>List Comprehension :</a:t>
            </a:r>
            <a:endParaRPr lang="en-US" b="1">
              <a:solidFill>
                <a:srgbClr val="0070C0"/>
              </a:solidFill>
              <a:latin typeface="Arial Black" pitchFamily="34" charset="0"/>
            </a:endParaRPr>
          </a:p>
        </p:txBody>
      </p:sp>
      <p:sp>
        <p:nvSpPr>
          <p:cNvPr id="8" name="TextBox 7"/>
          <p:cNvSpPr txBox="1"/>
          <p:nvPr/>
        </p:nvSpPr>
        <p:spPr>
          <a:xfrm>
            <a:off x="609600" y="1752600"/>
            <a:ext cx="8413393" cy="369332"/>
          </a:xfrm>
          <a:prstGeom prst="rect">
            <a:avLst/>
          </a:prstGeom>
          <a:noFill/>
        </p:spPr>
        <p:txBody>
          <a:bodyPr wrap="none" rtlCol="0">
            <a:spAutoFit/>
          </a:bodyPr>
          <a:lstStyle/>
          <a:p>
            <a:r>
              <a:rPr lang="en-US" smtClean="0">
                <a:latin typeface="Arial" pitchFamily="34" charset="0"/>
                <a:cs typeface="Arial" pitchFamily="34" charset="0"/>
              </a:rPr>
              <a:t>List Comprehension is technic which is used to create Lists in very compact way.</a:t>
            </a:r>
            <a:endParaRPr lang="en-US">
              <a:latin typeface="Arial" pitchFamily="34" charset="0"/>
              <a:cs typeface="Arial" pitchFamily="34" charset="0"/>
            </a:endParaRPr>
          </a:p>
        </p:txBody>
      </p:sp>
      <p:sp>
        <p:nvSpPr>
          <p:cNvPr id="9" name="TextBox 8"/>
          <p:cNvSpPr txBox="1"/>
          <p:nvPr/>
        </p:nvSpPr>
        <p:spPr>
          <a:xfrm>
            <a:off x="4495800" y="2438400"/>
            <a:ext cx="4416594"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smtClean="0">
                <a:latin typeface="Arial" pitchFamily="34" charset="0"/>
                <a:cs typeface="Arial" pitchFamily="34" charset="0"/>
              </a:rPr>
              <a:t>SYNTAX :</a:t>
            </a:r>
          </a:p>
          <a:p>
            <a:endParaRPr lang="en-US" smtClean="0">
              <a:latin typeface="Arial" pitchFamily="34" charset="0"/>
              <a:cs typeface="Arial" pitchFamily="34" charset="0"/>
            </a:endParaRPr>
          </a:p>
          <a:p>
            <a:r>
              <a:rPr lang="en-US" smtClean="0">
                <a:latin typeface="Arial" pitchFamily="34" charset="0"/>
                <a:cs typeface="Arial" pitchFamily="34" charset="0"/>
              </a:rPr>
              <a:t>[ expression </a:t>
            </a:r>
            <a:r>
              <a:rPr lang="en-US" b="1" smtClean="0">
                <a:latin typeface="Arial" pitchFamily="34" charset="0"/>
                <a:cs typeface="Arial" pitchFamily="34" charset="0"/>
              </a:rPr>
              <a:t>for</a:t>
            </a:r>
            <a:r>
              <a:rPr lang="en-US" smtClean="0">
                <a:latin typeface="Arial" pitchFamily="34" charset="0"/>
                <a:cs typeface="Arial" pitchFamily="34" charset="0"/>
              </a:rPr>
              <a:t> item </a:t>
            </a:r>
            <a:r>
              <a:rPr lang="en-US" b="1" smtClean="0">
                <a:latin typeface="Arial" pitchFamily="34" charset="0"/>
                <a:cs typeface="Arial" pitchFamily="34" charset="0"/>
              </a:rPr>
              <a:t>in</a:t>
            </a:r>
            <a:r>
              <a:rPr lang="en-US" smtClean="0">
                <a:latin typeface="Arial" pitchFamily="34" charset="0"/>
                <a:cs typeface="Arial" pitchFamily="34" charset="0"/>
              </a:rPr>
              <a:t> list </a:t>
            </a:r>
            <a:r>
              <a:rPr lang="en-US" b="1" smtClean="0">
                <a:latin typeface="Arial" pitchFamily="34" charset="0"/>
                <a:cs typeface="Arial" pitchFamily="34" charset="0"/>
              </a:rPr>
              <a:t>if</a:t>
            </a:r>
            <a:r>
              <a:rPr lang="en-US" smtClean="0">
                <a:latin typeface="Arial" pitchFamily="34" charset="0"/>
                <a:cs typeface="Arial" pitchFamily="34" charset="0"/>
              </a:rPr>
              <a:t> conditional ]</a:t>
            </a:r>
            <a:endParaRPr lang="en-US">
              <a:latin typeface="Arial" pitchFamily="34" charset="0"/>
              <a:cs typeface="Arial" pitchFamily="34" charset="0"/>
            </a:endParaRPr>
          </a:p>
        </p:txBody>
      </p:sp>
      <p:sp>
        <p:nvSpPr>
          <p:cNvPr id="12" name="TextBox 11"/>
          <p:cNvSpPr txBox="1"/>
          <p:nvPr/>
        </p:nvSpPr>
        <p:spPr>
          <a:xfrm>
            <a:off x="762000" y="2438400"/>
            <a:ext cx="2159566"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smtClean="0">
                <a:latin typeface="Arial" pitchFamily="34" charset="0"/>
                <a:cs typeface="Arial" pitchFamily="34" charset="0"/>
              </a:rPr>
              <a:t>for</a:t>
            </a:r>
            <a:r>
              <a:rPr lang="en-US" smtClean="0">
                <a:latin typeface="Arial" pitchFamily="34" charset="0"/>
                <a:cs typeface="Arial" pitchFamily="34" charset="0"/>
              </a:rPr>
              <a:t> item </a:t>
            </a:r>
            <a:r>
              <a:rPr lang="en-US" b="1" smtClean="0">
                <a:latin typeface="Arial" pitchFamily="34" charset="0"/>
                <a:cs typeface="Arial" pitchFamily="34" charset="0"/>
              </a:rPr>
              <a:t>in</a:t>
            </a:r>
            <a:r>
              <a:rPr lang="en-US" smtClean="0">
                <a:latin typeface="Arial" pitchFamily="34" charset="0"/>
                <a:cs typeface="Arial" pitchFamily="34" charset="0"/>
              </a:rPr>
              <a:t> list:</a:t>
            </a:r>
          </a:p>
          <a:p>
            <a:r>
              <a:rPr lang="en-US" smtClean="0">
                <a:latin typeface="Arial" pitchFamily="34" charset="0"/>
                <a:cs typeface="Arial" pitchFamily="34" charset="0"/>
              </a:rPr>
              <a:t>       </a:t>
            </a:r>
            <a:r>
              <a:rPr lang="en-US" b="1" smtClean="0">
                <a:latin typeface="Arial" pitchFamily="34" charset="0"/>
                <a:cs typeface="Arial" pitchFamily="34" charset="0"/>
              </a:rPr>
              <a:t>if </a:t>
            </a:r>
            <a:r>
              <a:rPr lang="en-US" smtClean="0">
                <a:latin typeface="Arial" pitchFamily="34" charset="0"/>
                <a:cs typeface="Arial" pitchFamily="34" charset="0"/>
              </a:rPr>
              <a:t>condition:</a:t>
            </a:r>
          </a:p>
          <a:p>
            <a:r>
              <a:rPr lang="en-US" smtClean="0">
                <a:latin typeface="Arial" pitchFamily="34" charset="0"/>
                <a:cs typeface="Arial" pitchFamily="34" charset="0"/>
              </a:rPr>
              <a:t>           (expression)</a:t>
            </a:r>
            <a:endParaRPr lang="en-US">
              <a:latin typeface="Arial" pitchFamily="34" charset="0"/>
              <a:cs typeface="Arial" pitchFamily="34" charset="0"/>
            </a:endParaRPr>
          </a:p>
        </p:txBody>
      </p:sp>
      <p:sp>
        <p:nvSpPr>
          <p:cNvPr id="15" name="TextBox 14"/>
          <p:cNvSpPr txBox="1"/>
          <p:nvPr/>
        </p:nvSpPr>
        <p:spPr>
          <a:xfrm>
            <a:off x="2971800" y="2438400"/>
            <a:ext cx="1287275" cy="369332"/>
          </a:xfrm>
          <a:prstGeom prst="rect">
            <a:avLst/>
          </a:prstGeom>
          <a:noFill/>
        </p:spPr>
        <p:txBody>
          <a:bodyPr wrap="none" rtlCol="0">
            <a:spAutoFit/>
          </a:bodyPr>
          <a:lstStyle/>
          <a:p>
            <a:r>
              <a:rPr lang="en-US" smtClean="0"/>
              <a:t>Equivalent to</a:t>
            </a:r>
            <a:endParaRPr lang="en-US"/>
          </a:p>
        </p:txBody>
      </p:sp>
      <p:sp>
        <p:nvSpPr>
          <p:cNvPr id="16" name="TextBox 15"/>
          <p:cNvSpPr txBox="1"/>
          <p:nvPr/>
        </p:nvSpPr>
        <p:spPr>
          <a:xfrm>
            <a:off x="457200" y="4191000"/>
            <a:ext cx="2634054"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smtClean="0">
                <a:solidFill>
                  <a:srgbClr val="00B050"/>
                </a:solidFill>
                <a:latin typeface="Arial" pitchFamily="34" charset="0"/>
                <a:cs typeface="Arial" pitchFamily="34" charset="0"/>
              </a:rPr>
              <a:t>Ex:1</a:t>
            </a:r>
          </a:p>
          <a:p>
            <a:endParaRPr lang="en-US" smtClean="0">
              <a:latin typeface="Arial" pitchFamily="34" charset="0"/>
              <a:cs typeface="Arial" pitchFamily="34" charset="0"/>
            </a:endParaRPr>
          </a:p>
          <a:p>
            <a:r>
              <a:rPr lang="en-US" smtClean="0">
                <a:latin typeface="Arial" pitchFamily="34" charset="0"/>
                <a:cs typeface="Arial" pitchFamily="34" charset="0"/>
              </a:rPr>
              <a:t>l</a:t>
            </a:r>
            <a:r>
              <a:rPr lang="en-US" smtClean="0">
                <a:latin typeface="Arial" pitchFamily="34" charset="0"/>
                <a:cs typeface="Arial" pitchFamily="34" charset="0"/>
              </a:rPr>
              <a:t>st = [ ]</a:t>
            </a:r>
          </a:p>
          <a:p>
            <a:r>
              <a:rPr lang="en-US" smtClean="0">
                <a:latin typeface="Arial" pitchFamily="34" charset="0"/>
                <a:cs typeface="Arial" pitchFamily="34" charset="0"/>
              </a:rPr>
              <a:t>for  i in range(10):</a:t>
            </a:r>
          </a:p>
          <a:p>
            <a:r>
              <a:rPr lang="en-US" smtClean="0">
                <a:latin typeface="Arial" pitchFamily="34" charset="0"/>
                <a:cs typeface="Arial" pitchFamily="34" charset="0"/>
              </a:rPr>
              <a:t>	</a:t>
            </a:r>
            <a:r>
              <a:rPr lang="en-US" smtClean="0">
                <a:latin typeface="Arial" pitchFamily="34" charset="0"/>
                <a:cs typeface="Arial" pitchFamily="34" charset="0"/>
              </a:rPr>
              <a:t>if (i%2 == 0):</a:t>
            </a:r>
          </a:p>
          <a:p>
            <a:r>
              <a:rPr lang="en-US" smtClean="0">
                <a:latin typeface="Arial" pitchFamily="34" charset="0"/>
                <a:cs typeface="Arial" pitchFamily="34" charset="0"/>
              </a:rPr>
              <a:t>	 </a:t>
            </a:r>
            <a:r>
              <a:rPr lang="en-US" smtClean="0">
                <a:latin typeface="Arial" pitchFamily="34" charset="0"/>
                <a:cs typeface="Arial" pitchFamily="34" charset="0"/>
              </a:rPr>
              <a:t>   lst.append(i)</a:t>
            </a:r>
          </a:p>
          <a:p>
            <a:r>
              <a:rPr lang="en-US" smtClean="0">
                <a:latin typeface="Arial" pitchFamily="34" charset="0"/>
                <a:cs typeface="Arial" pitchFamily="34" charset="0"/>
              </a:rPr>
              <a:t>p</a:t>
            </a:r>
            <a:r>
              <a:rPr lang="en-US" smtClean="0">
                <a:latin typeface="Arial" pitchFamily="34" charset="0"/>
                <a:cs typeface="Arial" pitchFamily="34" charset="0"/>
              </a:rPr>
              <a:t>rint(lst)</a:t>
            </a:r>
          </a:p>
          <a:p>
            <a:endParaRPr lang="en-US" smtClean="0">
              <a:latin typeface="Arial" pitchFamily="34" charset="0"/>
              <a:cs typeface="Arial" pitchFamily="34" charset="0"/>
            </a:endParaRPr>
          </a:p>
        </p:txBody>
      </p:sp>
      <p:sp>
        <p:nvSpPr>
          <p:cNvPr id="17" name="TextBox 16"/>
          <p:cNvSpPr txBox="1"/>
          <p:nvPr/>
        </p:nvSpPr>
        <p:spPr>
          <a:xfrm>
            <a:off x="4876800" y="4191000"/>
            <a:ext cx="3886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solidFill>
                  <a:srgbClr val="00B050"/>
                </a:solidFill>
                <a:latin typeface="Arial" pitchFamily="34" charset="0"/>
                <a:cs typeface="Arial" pitchFamily="34" charset="0"/>
              </a:rPr>
              <a:t>Ex:1</a:t>
            </a:r>
          </a:p>
          <a:p>
            <a:endParaRPr lang="en-US" smtClean="0">
              <a:latin typeface="Arial" pitchFamily="34" charset="0"/>
              <a:cs typeface="Arial" pitchFamily="34" charset="0"/>
            </a:endParaRPr>
          </a:p>
          <a:p>
            <a:endParaRPr lang="en-US" smtClean="0">
              <a:latin typeface="Arial" pitchFamily="34" charset="0"/>
              <a:cs typeface="Arial" pitchFamily="34" charset="0"/>
            </a:endParaRPr>
          </a:p>
          <a:p>
            <a:r>
              <a:rPr lang="en-US" smtClean="0">
                <a:latin typeface="Arial" pitchFamily="34" charset="0"/>
                <a:cs typeface="Arial" pitchFamily="34" charset="0"/>
              </a:rPr>
              <a:t>lst = [ i for i in range(10) if (i%2==0) ]</a:t>
            </a:r>
          </a:p>
          <a:p>
            <a:endParaRPr lang="en-US" smtClean="0">
              <a:latin typeface="Arial" pitchFamily="34" charset="0"/>
              <a:cs typeface="Arial" pitchFamily="34" charset="0"/>
            </a:endParaRPr>
          </a:p>
          <a:p>
            <a:r>
              <a:rPr lang="en-US" smtClean="0">
                <a:latin typeface="Arial" pitchFamily="34" charset="0"/>
                <a:cs typeface="Arial" pitchFamily="34" charset="0"/>
              </a:rPr>
              <a:t>print(lst)</a:t>
            </a:r>
          </a:p>
          <a:p>
            <a:endParaRPr lang="en-US" smtClean="0">
              <a:latin typeface="Arial" pitchFamily="34" charset="0"/>
              <a:cs typeface="Arial" pitchFamily="34" charset="0"/>
            </a:endParaRPr>
          </a:p>
        </p:txBody>
      </p:sp>
      <p:cxnSp>
        <p:nvCxnSpPr>
          <p:cNvPr id="22" name="Straight Arrow Connector 21"/>
          <p:cNvCxnSpPr>
            <a:stCxn id="12" idx="3"/>
            <a:endCxn id="9" idx="1"/>
          </p:cNvCxnSpPr>
          <p:nvPr/>
        </p:nvCxnSpPr>
        <p:spPr>
          <a:xfrm>
            <a:off x="2921566" y="2900065"/>
            <a:ext cx="15742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124200" y="5257800"/>
            <a:ext cx="17281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52800" y="4724400"/>
            <a:ext cx="1287275" cy="369332"/>
          </a:xfrm>
          <a:prstGeom prst="rect">
            <a:avLst/>
          </a:prstGeom>
          <a:noFill/>
        </p:spPr>
        <p:txBody>
          <a:bodyPr wrap="none" rtlCol="0">
            <a:spAutoFit/>
          </a:bodyPr>
          <a:lstStyle/>
          <a:p>
            <a:r>
              <a:rPr lang="en-US" smtClean="0"/>
              <a:t>Equivalent to</a:t>
            </a:r>
            <a:endParaRPr lang="en-US"/>
          </a:p>
        </p:txBody>
      </p:sp>
      <p:sp>
        <p:nvSpPr>
          <p:cNvPr id="25" name="TextBox 24"/>
          <p:cNvSpPr txBox="1"/>
          <p:nvPr/>
        </p:nvSpPr>
        <p:spPr>
          <a:xfrm>
            <a:off x="533400" y="3657600"/>
            <a:ext cx="4570482" cy="369332"/>
          </a:xfrm>
          <a:prstGeom prst="rect">
            <a:avLst/>
          </a:prstGeom>
          <a:noFill/>
        </p:spPr>
        <p:txBody>
          <a:bodyPr wrap="none" rtlCol="0">
            <a:spAutoFit/>
          </a:bodyPr>
          <a:lstStyle/>
          <a:p>
            <a:r>
              <a:rPr lang="en-US" b="1" smtClean="0">
                <a:solidFill>
                  <a:schemeClr val="accent2">
                    <a:lumMod val="60000"/>
                    <a:lumOff val="40000"/>
                  </a:schemeClr>
                </a:solidFill>
                <a:latin typeface="Arial" pitchFamily="34" charset="0"/>
                <a:cs typeface="Arial" pitchFamily="34" charset="0"/>
              </a:rPr>
              <a:t>Program to print even numbers upto 10.</a:t>
            </a:r>
            <a:endParaRPr lang="en-US" b="1">
              <a:solidFill>
                <a:schemeClr val="accent2">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457200" y="1752600"/>
            <a:ext cx="2941831" cy="203132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smtClean="0">
                <a:solidFill>
                  <a:srgbClr val="00B050"/>
                </a:solidFill>
                <a:latin typeface="Arial" pitchFamily="34" charset="0"/>
                <a:cs typeface="Arial" pitchFamily="34" charset="0"/>
              </a:rPr>
              <a:t>Ex:2</a:t>
            </a:r>
          </a:p>
          <a:p>
            <a:endParaRPr lang="en-US" smtClean="0">
              <a:latin typeface="Arial" pitchFamily="34" charset="0"/>
              <a:cs typeface="Arial" pitchFamily="34" charset="0"/>
            </a:endParaRPr>
          </a:p>
          <a:p>
            <a:r>
              <a:rPr lang="en-US" smtClean="0">
                <a:latin typeface="Arial" pitchFamily="34" charset="0"/>
                <a:cs typeface="Arial" pitchFamily="34" charset="0"/>
              </a:rPr>
              <a:t>l</a:t>
            </a:r>
            <a:r>
              <a:rPr lang="en-US" smtClean="0">
                <a:latin typeface="Arial" pitchFamily="34" charset="0"/>
                <a:cs typeface="Arial" pitchFamily="34" charset="0"/>
              </a:rPr>
              <a:t>st = [ ]</a:t>
            </a:r>
          </a:p>
          <a:p>
            <a:r>
              <a:rPr lang="en-US" smtClean="0">
                <a:latin typeface="Arial" pitchFamily="34" charset="0"/>
                <a:cs typeface="Arial" pitchFamily="34" charset="0"/>
              </a:rPr>
              <a:t>for  i in range(10):</a:t>
            </a:r>
          </a:p>
          <a:p>
            <a:r>
              <a:rPr lang="en-US" smtClean="0">
                <a:latin typeface="Arial" pitchFamily="34" charset="0"/>
                <a:cs typeface="Arial" pitchFamily="34" charset="0"/>
              </a:rPr>
              <a:t>	 </a:t>
            </a:r>
            <a:r>
              <a:rPr lang="en-US" smtClean="0">
                <a:latin typeface="Arial" pitchFamily="34" charset="0"/>
                <a:cs typeface="Arial" pitchFamily="34" charset="0"/>
              </a:rPr>
              <a:t>   lst.append(i**2)</a:t>
            </a:r>
          </a:p>
          <a:p>
            <a:r>
              <a:rPr lang="en-US" smtClean="0">
                <a:latin typeface="Arial" pitchFamily="34" charset="0"/>
                <a:cs typeface="Arial" pitchFamily="34" charset="0"/>
              </a:rPr>
              <a:t>p</a:t>
            </a:r>
            <a:r>
              <a:rPr lang="en-US" smtClean="0">
                <a:latin typeface="Arial" pitchFamily="34" charset="0"/>
                <a:cs typeface="Arial" pitchFamily="34" charset="0"/>
              </a:rPr>
              <a:t>rint(lst)</a:t>
            </a:r>
          </a:p>
          <a:p>
            <a:endParaRPr lang="en-US" smtClean="0">
              <a:latin typeface="Arial" pitchFamily="34" charset="0"/>
              <a:cs typeface="Arial" pitchFamily="34" charset="0"/>
            </a:endParaRPr>
          </a:p>
        </p:txBody>
      </p:sp>
      <p:sp>
        <p:nvSpPr>
          <p:cNvPr id="7" name="TextBox 6"/>
          <p:cNvSpPr txBox="1"/>
          <p:nvPr/>
        </p:nvSpPr>
        <p:spPr>
          <a:xfrm>
            <a:off x="4800600" y="1752600"/>
            <a:ext cx="3886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solidFill>
                  <a:srgbClr val="00B050"/>
                </a:solidFill>
                <a:latin typeface="Arial" pitchFamily="34" charset="0"/>
                <a:cs typeface="Arial" pitchFamily="34" charset="0"/>
              </a:rPr>
              <a:t>Ex:2</a:t>
            </a:r>
          </a:p>
          <a:p>
            <a:endParaRPr lang="en-US" smtClean="0">
              <a:latin typeface="Arial" pitchFamily="34" charset="0"/>
              <a:cs typeface="Arial" pitchFamily="34" charset="0"/>
            </a:endParaRPr>
          </a:p>
          <a:p>
            <a:endParaRPr lang="en-US" smtClean="0">
              <a:latin typeface="Arial" pitchFamily="34" charset="0"/>
              <a:cs typeface="Arial" pitchFamily="34" charset="0"/>
            </a:endParaRPr>
          </a:p>
          <a:p>
            <a:r>
              <a:rPr lang="en-US" smtClean="0">
                <a:latin typeface="Arial" pitchFamily="34" charset="0"/>
                <a:cs typeface="Arial" pitchFamily="34" charset="0"/>
              </a:rPr>
              <a:t>lst = [ i**2 for i in range(10) ]</a:t>
            </a:r>
          </a:p>
          <a:p>
            <a:endParaRPr lang="en-US" smtClean="0">
              <a:latin typeface="Arial" pitchFamily="34" charset="0"/>
              <a:cs typeface="Arial" pitchFamily="34" charset="0"/>
            </a:endParaRPr>
          </a:p>
          <a:p>
            <a:r>
              <a:rPr lang="en-US" smtClean="0">
                <a:latin typeface="Arial" pitchFamily="34" charset="0"/>
                <a:cs typeface="Arial" pitchFamily="34" charset="0"/>
              </a:rPr>
              <a:t>print(lst)</a:t>
            </a:r>
          </a:p>
          <a:p>
            <a:endParaRPr lang="en-US" smtClean="0">
              <a:latin typeface="Arial" pitchFamily="34" charset="0"/>
              <a:cs typeface="Arial" pitchFamily="34" charset="0"/>
            </a:endParaRPr>
          </a:p>
        </p:txBody>
      </p:sp>
      <p:cxnSp>
        <p:nvCxnSpPr>
          <p:cNvPr id="8" name="Straight Arrow Connector 7"/>
          <p:cNvCxnSpPr>
            <a:stCxn id="6" idx="3"/>
            <a:endCxn id="7" idx="1"/>
          </p:cNvCxnSpPr>
          <p:nvPr/>
        </p:nvCxnSpPr>
        <p:spPr>
          <a:xfrm>
            <a:off x="3399031" y="2768263"/>
            <a:ext cx="14015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29000" y="2209800"/>
            <a:ext cx="1287275" cy="369332"/>
          </a:xfrm>
          <a:prstGeom prst="rect">
            <a:avLst/>
          </a:prstGeom>
          <a:noFill/>
        </p:spPr>
        <p:txBody>
          <a:bodyPr wrap="none" rtlCol="0">
            <a:spAutoFit/>
          </a:bodyPr>
          <a:lstStyle/>
          <a:p>
            <a:r>
              <a:rPr lang="en-US" smtClean="0"/>
              <a:t>Equivalent to</a:t>
            </a:r>
            <a:endParaRPr lang="en-US"/>
          </a:p>
        </p:txBody>
      </p:sp>
      <p:sp>
        <p:nvSpPr>
          <p:cNvPr id="14" name="TextBox 13"/>
          <p:cNvSpPr txBox="1"/>
          <p:nvPr/>
        </p:nvSpPr>
        <p:spPr>
          <a:xfrm>
            <a:off x="457200" y="4267200"/>
            <a:ext cx="3284874" cy="203132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smtClean="0">
                <a:solidFill>
                  <a:srgbClr val="00B050"/>
                </a:solidFill>
                <a:latin typeface="Arial" pitchFamily="34" charset="0"/>
                <a:cs typeface="Arial" pitchFamily="34" charset="0"/>
              </a:rPr>
              <a:t>Ex:3</a:t>
            </a:r>
          </a:p>
          <a:p>
            <a:endParaRPr lang="en-US" smtClean="0">
              <a:latin typeface="Arial" pitchFamily="34" charset="0"/>
              <a:cs typeface="Arial" pitchFamily="34" charset="0"/>
            </a:endParaRPr>
          </a:p>
          <a:p>
            <a:r>
              <a:rPr lang="en-US" smtClean="0">
                <a:latin typeface="Arial" pitchFamily="34" charset="0"/>
                <a:cs typeface="Arial" pitchFamily="34" charset="0"/>
              </a:rPr>
              <a:t>fruits = ['banana' ,'apple','lime']</a:t>
            </a:r>
            <a:br>
              <a:rPr lang="en-US" smtClean="0">
                <a:latin typeface="Arial" pitchFamily="34" charset="0"/>
                <a:cs typeface="Arial" pitchFamily="34" charset="0"/>
              </a:rPr>
            </a:br>
            <a:r>
              <a:rPr lang="en-US" smtClean="0">
                <a:latin typeface="Arial" pitchFamily="34" charset="0"/>
                <a:cs typeface="Arial" pitchFamily="34" charset="0"/>
              </a:rPr>
              <a:t>cap = []</a:t>
            </a:r>
            <a:br>
              <a:rPr lang="en-US" smtClean="0">
                <a:latin typeface="Arial" pitchFamily="34" charset="0"/>
                <a:cs typeface="Arial" pitchFamily="34" charset="0"/>
              </a:rPr>
            </a:br>
            <a:r>
              <a:rPr lang="en-US" b="1" smtClean="0">
                <a:latin typeface="Arial" pitchFamily="34" charset="0"/>
                <a:cs typeface="Arial" pitchFamily="34" charset="0"/>
              </a:rPr>
              <a:t>for  </a:t>
            </a:r>
            <a:r>
              <a:rPr lang="en-US" smtClean="0">
                <a:latin typeface="Arial" pitchFamily="34" charset="0"/>
                <a:cs typeface="Arial" pitchFamily="34" charset="0"/>
              </a:rPr>
              <a:t>i </a:t>
            </a:r>
            <a:r>
              <a:rPr lang="en-US" b="1" smtClean="0">
                <a:latin typeface="Arial" pitchFamily="34" charset="0"/>
                <a:cs typeface="Arial" pitchFamily="34" charset="0"/>
              </a:rPr>
              <a:t>in </a:t>
            </a:r>
            <a:r>
              <a:rPr lang="en-US" smtClean="0">
                <a:latin typeface="Arial" pitchFamily="34" charset="0"/>
                <a:cs typeface="Arial" pitchFamily="34" charset="0"/>
              </a:rPr>
              <a:t>fruits:</a:t>
            </a:r>
            <a:br>
              <a:rPr lang="en-US" smtClean="0">
                <a:latin typeface="Arial" pitchFamily="34" charset="0"/>
                <a:cs typeface="Arial" pitchFamily="34" charset="0"/>
              </a:rPr>
            </a:br>
            <a:r>
              <a:rPr lang="en-US" smtClean="0">
                <a:latin typeface="Arial" pitchFamily="34" charset="0"/>
                <a:cs typeface="Arial" pitchFamily="34" charset="0"/>
              </a:rPr>
              <a:t>       cap.append(i.upper())</a:t>
            </a:r>
            <a:br>
              <a:rPr lang="en-US" smtClean="0">
                <a:latin typeface="Arial" pitchFamily="34" charset="0"/>
                <a:cs typeface="Arial" pitchFamily="34" charset="0"/>
              </a:rPr>
            </a:br>
            <a:r>
              <a:rPr lang="en-US" smtClean="0">
                <a:latin typeface="Arial" pitchFamily="34" charset="0"/>
                <a:cs typeface="Arial" pitchFamily="34" charset="0"/>
              </a:rPr>
              <a:t>print(cap)</a:t>
            </a:r>
            <a:endParaRPr lang="en-US" smtClean="0">
              <a:latin typeface="Arial" pitchFamily="34" charset="0"/>
              <a:cs typeface="Arial" pitchFamily="34" charset="0"/>
            </a:endParaRPr>
          </a:p>
        </p:txBody>
      </p:sp>
      <p:sp>
        <p:nvSpPr>
          <p:cNvPr id="15" name="TextBox 14"/>
          <p:cNvSpPr txBox="1"/>
          <p:nvPr/>
        </p:nvSpPr>
        <p:spPr>
          <a:xfrm>
            <a:off x="4953000" y="4191000"/>
            <a:ext cx="37338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smtClean="0">
                <a:solidFill>
                  <a:srgbClr val="00B050"/>
                </a:solidFill>
                <a:latin typeface="Arial" pitchFamily="34" charset="0"/>
                <a:cs typeface="Arial" pitchFamily="34" charset="0"/>
              </a:rPr>
              <a:t>Ex:3</a:t>
            </a:r>
          </a:p>
          <a:p>
            <a:endParaRPr lang="en-US" smtClean="0">
              <a:latin typeface="Arial" pitchFamily="34" charset="0"/>
              <a:cs typeface="Arial" pitchFamily="34" charset="0"/>
            </a:endParaRPr>
          </a:p>
          <a:p>
            <a:r>
              <a:rPr lang="en-US" smtClean="0">
                <a:latin typeface="Arial" pitchFamily="34" charset="0"/>
                <a:cs typeface="Arial" pitchFamily="34" charset="0"/>
              </a:rPr>
              <a:t>fruits = ['banana' ,'apple','lime']</a:t>
            </a:r>
            <a:br>
              <a:rPr lang="en-US" smtClean="0">
                <a:latin typeface="Arial" pitchFamily="34" charset="0"/>
                <a:cs typeface="Arial" pitchFamily="34" charset="0"/>
              </a:rPr>
            </a:br>
            <a:endParaRPr lang="en-US" smtClean="0">
              <a:latin typeface="Arial" pitchFamily="34" charset="0"/>
              <a:cs typeface="Arial" pitchFamily="34" charset="0"/>
            </a:endParaRPr>
          </a:p>
          <a:p>
            <a:r>
              <a:rPr lang="en-US" smtClean="0">
                <a:latin typeface="Arial" pitchFamily="34" charset="0"/>
                <a:cs typeface="Arial" pitchFamily="34" charset="0"/>
              </a:rPr>
              <a:t>cap =[i.upper()  for i in fruits ]</a:t>
            </a:r>
            <a:endParaRPr lang="en-US" smtClean="0">
              <a:latin typeface="Arial" pitchFamily="34" charset="0"/>
              <a:cs typeface="Arial" pitchFamily="34" charset="0"/>
            </a:endParaRPr>
          </a:p>
          <a:p>
            <a:r>
              <a:rPr lang="en-US" smtClean="0">
                <a:latin typeface="Arial" pitchFamily="34" charset="0"/>
                <a:cs typeface="Arial" pitchFamily="34" charset="0"/>
              </a:rPr>
              <a:t>print(cap)</a:t>
            </a:r>
          </a:p>
          <a:p>
            <a:endParaRPr lang="en-US" smtClean="0">
              <a:latin typeface="Arial" pitchFamily="34" charset="0"/>
              <a:cs typeface="Arial" pitchFamily="34" charset="0"/>
            </a:endParaRPr>
          </a:p>
        </p:txBody>
      </p:sp>
      <p:cxnSp>
        <p:nvCxnSpPr>
          <p:cNvPr id="16" name="Straight Arrow Connector 15"/>
          <p:cNvCxnSpPr>
            <a:stCxn id="14" idx="3"/>
          </p:cNvCxnSpPr>
          <p:nvPr/>
        </p:nvCxnSpPr>
        <p:spPr>
          <a:xfrm flipV="1">
            <a:off x="3742074" y="5257800"/>
            <a:ext cx="1210926" cy="25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33800" y="4876800"/>
            <a:ext cx="1287275" cy="369332"/>
          </a:xfrm>
          <a:prstGeom prst="rect">
            <a:avLst/>
          </a:prstGeom>
        </p:spPr>
        <p:txBody>
          <a:bodyPr wrap="none">
            <a:spAutoFit/>
          </a:bodyPr>
          <a:lstStyle/>
          <a:p>
            <a:r>
              <a:rPr lang="en-US" smtClean="0"/>
              <a:t>Equivalent to</a:t>
            </a:r>
            <a:endParaRPr lang="en-US"/>
          </a:p>
        </p:txBody>
      </p:sp>
      <p:sp>
        <p:nvSpPr>
          <p:cNvPr id="18" name="TextBox 17"/>
          <p:cNvSpPr txBox="1"/>
          <p:nvPr/>
        </p:nvSpPr>
        <p:spPr>
          <a:xfrm>
            <a:off x="381000" y="1295400"/>
            <a:ext cx="5211683" cy="369332"/>
          </a:xfrm>
          <a:prstGeom prst="rect">
            <a:avLst/>
          </a:prstGeom>
          <a:noFill/>
        </p:spPr>
        <p:txBody>
          <a:bodyPr wrap="none" rtlCol="0">
            <a:spAutoFit/>
          </a:bodyPr>
          <a:lstStyle/>
          <a:p>
            <a:r>
              <a:rPr lang="en-US" b="1" smtClean="0">
                <a:solidFill>
                  <a:schemeClr val="accent2">
                    <a:lumMod val="60000"/>
                    <a:lumOff val="40000"/>
                  </a:schemeClr>
                </a:solidFill>
                <a:latin typeface="Arial" pitchFamily="34" charset="0"/>
                <a:cs typeface="Arial" pitchFamily="34" charset="0"/>
              </a:rPr>
              <a:t>Program to print squares of numbers upto 10.</a:t>
            </a:r>
            <a:endParaRPr lang="en-US" b="1">
              <a:solidFill>
                <a:schemeClr val="accent2">
                  <a:lumMod val="60000"/>
                  <a:lumOff val="40000"/>
                </a:schemeClr>
              </a:solidFill>
              <a:latin typeface="Arial" pitchFamily="34" charset="0"/>
              <a:cs typeface="Arial" pitchFamily="34" charset="0"/>
            </a:endParaRPr>
          </a:p>
        </p:txBody>
      </p:sp>
      <p:sp>
        <p:nvSpPr>
          <p:cNvPr id="19" name="TextBox 18"/>
          <p:cNvSpPr txBox="1"/>
          <p:nvPr/>
        </p:nvSpPr>
        <p:spPr>
          <a:xfrm>
            <a:off x="457200" y="3810000"/>
            <a:ext cx="6750566" cy="369332"/>
          </a:xfrm>
          <a:prstGeom prst="rect">
            <a:avLst/>
          </a:prstGeom>
          <a:noFill/>
        </p:spPr>
        <p:txBody>
          <a:bodyPr wrap="none" rtlCol="0">
            <a:spAutoFit/>
          </a:bodyPr>
          <a:lstStyle/>
          <a:p>
            <a:r>
              <a:rPr lang="en-US" b="1" smtClean="0">
                <a:solidFill>
                  <a:schemeClr val="accent2">
                    <a:lumMod val="60000"/>
                    <a:lumOff val="40000"/>
                  </a:schemeClr>
                </a:solidFill>
                <a:latin typeface="Arial" pitchFamily="34" charset="0"/>
                <a:cs typeface="Arial" pitchFamily="34" charset="0"/>
              </a:rPr>
              <a:t>Program to convert small alphabet words into capital words</a:t>
            </a:r>
            <a:endParaRPr lang="en-US" b="1">
              <a:solidFill>
                <a:schemeClr val="accent2">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5814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smtClean="0">
                <a:solidFill>
                  <a:srgbClr val="0070C0"/>
                </a:solidFill>
                <a:latin typeface="Arial Black" pitchFamily="34" charset="0"/>
              </a:rPr>
              <a:t>Programming Exercise :</a:t>
            </a:r>
            <a:endParaRPr lang="en-US" sz="2000" b="1">
              <a:solidFill>
                <a:srgbClr val="0070C0"/>
              </a:solidFill>
              <a:latin typeface="Arial Black" pitchFamily="34" charset="0"/>
            </a:endParaRPr>
          </a:p>
        </p:txBody>
      </p:sp>
      <p:sp>
        <p:nvSpPr>
          <p:cNvPr id="7" name="TextBox 6"/>
          <p:cNvSpPr txBox="1"/>
          <p:nvPr/>
        </p:nvSpPr>
        <p:spPr>
          <a:xfrm>
            <a:off x="152400" y="1981200"/>
            <a:ext cx="9157315"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1. Write a Program to Swap two variables with and without the help of 3</a:t>
            </a:r>
            <a:r>
              <a:rPr lang="en-US" b="1" baseline="30000" smtClean="0">
                <a:solidFill>
                  <a:srgbClr val="00B050"/>
                </a:solidFill>
                <a:latin typeface="Arial" pitchFamily="34" charset="0"/>
                <a:cs typeface="Arial" pitchFamily="34" charset="0"/>
              </a:rPr>
              <a:t>rd</a:t>
            </a:r>
            <a:r>
              <a:rPr lang="en-US" b="1" smtClean="0">
                <a:solidFill>
                  <a:srgbClr val="00B050"/>
                </a:solidFill>
                <a:latin typeface="Arial" pitchFamily="34" charset="0"/>
                <a:cs typeface="Arial" pitchFamily="34" charset="0"/>
              </a:rPr>
              <a:t> variable.</a:t>
            </a:r>
            <a:endParaRPr lang="en-US" b="1">
              <a:solidFill>
                <a:srgbClr val="00B050"/>
              </a:solidFill>
              <a:latin typeface="Arial" pitchFamily="34" charset="0"/>
              <a:cs typeface="Arial" pitchFamily="34" charset="0"/>
            </a:endParaRPr>
          </a:p>
        </p:txBody>
      </p:sp>
      <p:sp>
        <p:nvSpPr>
          <p:cNvPr id="8" name="TextBox 7"/>
          <p:cNvSpPr txBox="1"/>
          <p:nvPr/>
        </p:nvSpPr>
        <p:spPr>
          <a:xfrm>
            <a:off x="152400" y="3124200"/>
            <a:ext cx="7246536"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2. Write a Program to convert Kilometer into Miles and viceversa</a:t>
            </a:r>
            <a:endParaRPr lang="en-US" b="1">
              <a:solidFill>
                <a:srgbClr val="00B050"/>
              </a:solidFill>
              <a:latin typeface="Arial" pitchFamily="34" charset="0"/>
              <a:cs typeface="Arial" pitchFamily="34" charset="0"/>
            </a:endParaRPr>
          </a:p>
        </p:txBody>
      </p:sp>
      <p:sp>
        <p:nvSpPr>
          <p:cNvPr id="9" name="TextBox 8"/>
          <p:cNvSpPr txBox="1"/>
          <p:nvPr/>
        </p:nvSpPr>
        <p:spPr>
          <a:xfrm>
            <a:off x="152400" y="4343400"/>
            <a:ext cx="8652137" cy="369332"/>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3. Write a Program to convert Celsius Temparature into Fahrenheit viceversa</a:t>
            </a:r>
            <a:endParaRPr lang="en-US" b="1">
              <a:solidFill>
                <a:srgbClr val="00B050"/>
              </a:solidFill>
              <a:latin typeface="Arial" pitchFamily="34" charset="0"/>
              <a:cs typeface="Arial" pitchFamily="34" charset="0"/>
            </a:endParaRPr>
          </a:p>
        </p:txBody>
      </p:sp>
      <p:sp>
        <p:nvSpPr>
          <p:cNvPr id="10" name="TextBox 9"/>
          <p:cNvSpPr txBox="1"/>
          <p:nvPr/>
        </p:nvSpPr>
        <p:spPr>
          <a:xfrm>
            <a:off x="609600" y="3810000"/>
            <a:ext cx="33201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latin typeface="Arial" pitchFamily="34" charset="0"/>
                <a:cs typeface="Arial" pitchFamily="34" charset="0"/>
              </a:rPr>
              <a:t>Hint : 1 Mile = 1 Km * </a:t>
            </a:r>
            <a:r>
              <a:rPr lang="en-US" smtClean="0">
                <a:latin typeface="Arial" pitchFamily="34" charset="0"/>
                <a:cs typeface="Arial" pitchFamily="34" charset="0"/>
              </a:rPr>
              <a:t>0.62137 </a:t>
            </a:r>
            <a:endParaRPr lang="en-US">
              <a:latin typeface="Arial" pitchFamily="34" charset="0"/>
              <a:cs typeface="Arial" pitchFamily="34" charset="0"/>
            </a:endParaRPr>
          </a:p>
        </p:txBody>
      </p:sp>
      <p:sp>
        <p:nvSpPr>
          <p:cNvPr id="11" name="TextBox 10"/>
          <p:cNvSpPr txBox="1"/>
          <p:nvPr/>
        </p:nvSpPr>
        <p:spPr>
          <a:xfrm>
            <a:off x="609600" y="5029200"/>
            <a:ext cx="347210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mtClean="0">
                <a:latin typeface="Arial" pitchFamily="34" charset="0"/>
                <a:cs typeface="Arial" pitchFamily="34" charset="0"/>
              </a:rPr>
              <a:t>Hint : </a:t>
            </a:r>
            <a:r>
              <a:rPr lang="en-US" smtClean="0">
                <a:latin typeface="Arial" pitchFamily="34" charset="0"/>
                <a:cs typeface="Arial" pitchFamily="34" charset="0"/>
              </a:rPr>
              <a:t>T(℉) = T(℃</a:t>
            </a:r>
            <a:r>
              <a:rPr lang="en-US" smtClean="0">
                <a:latin typeface="Arial" pitchFamily="34" charset="0"/>
                <a:cs typeface="Arial" pitchFamily="34" charset="0"/>
              </a:rPr>
              <a:t>) </a:t>
            </a:r>
            <a:r>
              <a:rPr lang="en-US" smtClean="0">
                <a:latin typeface="Arial" pitchFamily="34" charset="0"/>
                <a:cs typeface="Arial" pitchFamily="34" charset="0"/>
              </a:rPr>
              <a:t>x  (1.8) </a:t>
            </a:r>
            <a:r>
              <a:rPr lang="en-US" smtClean="0">
                <a:latin typeface="Arial" pitchFamily="34" charset="0"/>
                <a:cs typeface="Arial" pitchFamily="34" charset="0"/>
              </a:rPr>
              <a:t>+ 32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5814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smtClean="0">
                <a:solidFill>
                  <a:srgbClr val="0070C0"/>
                </a:solidFill>
                <a:latin typeface="Arial Black" pitchFamily="34" charset="0"/>
              </a:rPr>
              <a:t>Programming Exercise :</a:t>
            </a:r>
            <a:endParaRPr lang="en-US" sz="2000" b="1">
              <a:solidFill>
                <a:srgbClr val="0070C0"/>
              </a:solidFill>
              <a:latin typeface="Arial Black" pitchFamily="34" charset="0"/>
            </a:endParaRPr>
          </a:p>
        </p:txBody>
      </p:sp>
      <p:sp>
        <p:nvSpPr>
          <p:cNvPr id="7" name="TextBox 6"/>
          <p:cNvSpPr txBox="1"/>
          <p:nvPr/>
        </p:nvSpPr>
        <p:spPr>
          <a:xfrm>
            <a:off x="152400" y="1981200"/>
            <a:ext cx="6194966"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1. Write a Program to find prime numbers in a interval.</a:t>
            </a:r>
            <a:endParaRPr lang="en-US" b="1">
              <a:solidFill>
                <a:srgbClr val="00B050"/>
              </a:solidFill>
              <a:latin typeface="Arial" pitchFamily="34" charset="0"/>
              <a:cs typeface="Arial" pitchFamily="34" charset="0"/>
            </a:endParaRPr>
          </a:p>
        </p:txBody>
      </p:sp>
      <p:sp>
        <p:nvSpPr>
          <p:cNvPr id="8" name="TextBox 7"/>
          <p:cNvSpPr txBox="1"/>
          <p:nvPr/>
        </p:nvSpPr>
        <p:spPr>
          <a:xfrm>
            <a:off x="304800" y="4267200"/>
            <a:ext cx="5335756"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2</a:t>
            </a:r>
            <a:r>
              <a:rPr lang="en-US" b="1" smtClean="0">
                <a:solidFill>
                  <a:srgbClr val="00B050"/>
                </a:solidFill>
                <a:latin typeface="Arial" pitchFamily="34" charset="0"/>
                <a:cs typeface="Arial" pitchFamily="34" charset="0"/>
              </a:rPr>
              <a:t>. Write a Program to find factorial of a number.</a:t>
            </a:r>
            <a:endParaRPr lang="en-US" b="1">
              <a:solidFill>
                <a:srgbClr val="00B050"/>
              </a:solidFill>
              <a:latin typeface="Arial" pitchFamily="34" charset="0"/>
              <a:cs typeface="Arial" pitchFamily="34" charset="0"/>
            </a:endParaRPr>
          </a:p>
        </p:txBody>
      </p:sp>
      <p:sp>
        <p:nvSpPr>
          <p:cNvPr id="9" name="TextBox 8"/>
          <p:cNvSpPr txBox="1"/>
          <p:nvPr/>
        </p:nvSpPr>
        <p:spPr>
          <a:xfrm>
            <a:off x="914400" y="2743200"/>
            <a:ext cx="7545655" cy="369332"/>
          </a:xfrm>
          <a:prstGeom prst="rect">
            <a:avLst/>
          </a:prstGeom>
          <a:noFill/>
        </p:spPr>
        <p:txBody>
          <a:bodyPr wrap="none" rtlCol="0">
            <a:spAutoFit/>
          </a:bodyPr>
          <a:lstStyle/>
          <a:p>
            <a:r>
              <a:rPr lang="en-US" smtClean="0">
                <a:latin typeface="Arial" pitchFamily="34" charset="0"/>
                <a:cs typeface="Arial" pitchFamily="34" charset="0"/>
              </a:rPr>
              <a:t>Prime numbers are the numbers that can only be divided by itself or one</a:t>
            </a:r>
            <a:endParaRPr lang="en-US">
              <a:latin typeface="Arial" pitchFamily="34" charset="0"/>
              <a:cs typeface="Arial" pitchFamily="34" charset="0"/>
            </a:endParaRPr>
          </a:p>
        </p:txBody>
      </p:sp>
      <p:sp>
        <p:nvSpPr>
          <p:cNvPr id="10" name="TextBox 9"/>
          <p:cNvSpPr txBox="1"/>
          <p:nvPr/>
        </p:nvSpPr>
        <p:spPr>
          <a:xfrm>
            <a:off x="990600" y="4953000"/>
            <a:ext cx="3435556" cy="646331"/>
          </a:xfrm>
          <a:prstGeom prst="rect">
            <a:avLst/>
          </a:prstGeom>
          <a:noFill/>
        </p:spPr>
        <p:txBody>
          <a:bodyPr wrap="none" rtlCol="0">
            <a:spAutoFit/>
          </a:bodyPr>
          <a:lstStyle/>
          <a:p>
            <a:r>
              <a:rPr lang="en-US" smtClean="0">
                <a:latin typeface="Arial" pitchFamily="34" charset="0"/>
                <a:cs typeface="Arial" pitchFamily="34" charset="0"/>
              </a:rPr>
              <a:t>Ex: 5 , 5x4x3x2x1 = 120</a:t>
            </a:r>
          </a:p>
          <a:p>
            <a:r>
              <a:rPr lang="en-US" smtClean="0">
                <a:latin typeface="Arial" pitchFamily="34" charset="0"/>
                <a:cs typeface="Arial" pitchFamily="34" charset="0"/>
              </a:rPr>
              <a:t>Factorial of zero = 1 (exception)</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5814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smtClean="0">
                <a:solidFill>
                  <a:srgbClr val="0070C0"/>
                </a:solidFill>
                <a:latin typeface="Arial Black" pitchFamily="34" charset="0"/>
              </a:rPr>
              <a:t>Programming Exercise :</a:t>
            </a:r>
            <a:endParaRPr lang="en-US" sz="2000" b="1">
              <a:solidFill>
                <a:srgbClr val="0070C0"/>
              </a:solidFill>
              <a:latin typeface="Arial Black" pitchFamily="34" charset="0"/>
            </a:endParaRPr>
          </a:p>
        </p:txBody>
      </p:sp>
      <p:sp>
        <p:nvSpPr>
          <p:cNvPr id="7" name="TextBox 6"/>
          <p:cNvSpPr txBox="1"/>
          <p:nvPr/>
        </p:nvSpPr>
        <p:spPr>
          <a:xfrm>
            <a:off x="152400" y="1981200"/>
            <a:ext cx="7028527"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1. Write a Program to find sum of natural numbers in a interval.</a:t>
            </a:r>
            <a:endParaRPr lang="en-US" b="1">
              <a:solidFill>
                <a:srgbClr val="00B050"/>
              </a:solidFill>
              <a:latin typeface="Arial" pitchFamily="34" charset="0"/>
              <a:cs typeface="Arial" pitchFamily="34" charset="0"/>
            </a:endParaRPr>
          </a:p>
        </p:txBody>
      </p:sp>
      <p:sp>
        <p:nvSpPr>
          <p:cNvPr id="8" name="TextBox 7"/>
          <p:cNvSpPr txBox="1"/>
          <p:nvPr/>
        </p:nvSpPr>
        <p:spPr>
          <a:xfrm>
            <a:off x="304800" y="4267200"/>
            <a:ext cx="4874091"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2</a:t>
            </a:r>
            <a:r>
              <a:rPr lang="en-US" b="1" smtClean="0">
                <a:solidFill>
                  <a:srgbClr val="00B050"/>
                </a:solidFill>
                <a:latin typeface="Arial" pitchFamily="34" charset="0"/>
                <a:cs typeface="Arial" pitchFamily="34" charset="0"/>
              </a:rPr>
              <a:t>. Write a Program to Fibonacci Sequence.</a:t>
            </a:r>
            <a:endParaRPr lang="en-US" b="1">
              <a:solidFill>
                <a:srgbClr val="00B050"/>
              </a:solidFill>
              <a:latin typeface="Arial" pitchFamily="34" charset="0"/>
              <a:cs typeface="Arial" pitchFamily="34" charset="0"/>
            </a:endParaRPr>
          </a:p>
        </p:txBody>
      </p:sp>
      <p:sp>
        <p:nvSpPr>
          <p:cNvPr id="9" name="TextBox 8"/>
          <p:cNvSpPr txBox="1"/>
          <p:nvPr/>
        </p:nvSpPr>
        <p:spPr>
          <a:xfrm>
            <a:off x="914400" y="2743200"/>
            <a:ext cx="3967753" cy="369332"/>
          </a:xfrm>
          <a:prstGeom prst="rect">
            <a:avLst/>
          </a:prstGeom>
          <a:noFill/>
        </p:spPr>
        <p:txBody>
          <a:bodyPr wrap="none" rtlCol="0">
            <a:spAutoFit/>
          </a:bodyPr>
          <a:lstStyle/>
          <a:p>
            <a:r>
              <a:rPr lang="en-US" smtClean="0">
                <a:latin typeface="Arial" pitchFamily="34" charset="0"/>
                <a:cs typeface="Arial" pitchFamily="34" charset="0"/>
              </a:rPr>
              <a:t>Ex : 1+2+3+4+5+6+7+8+9+10 = sum</a:t>
            </a:r>
            <a:endParaRPr lang="en-US">
              <a:latin typeface="Arial" pitchFamily="34" charset="0"/>
              <a:cs typeface="Arial" pitchFamily="34" charset="0"/>
            </a:endParaRPr>
          </a:p>
        </p:txBody>
      </p:sp>
      <p:sp>
        <p:nvSpPr>
          <p:cNvPr id="10" name="TextBox 9"/>
          <p:cNvSpPr txBox="1"/>
          <p:nvPr/>
        </p:nvSpPr>
        <p:spPr>
          <a:xfrm>
            <a:off x="609600" y="4876800"/>
            <a:ext cx="8229600" cy="1477328"/>
          </a:xfrm>
          <a:prstGeom prst="rect">
            <a:avLst/>
          </a:prstGeom>
          <a:noFill/>
        </p:spPr>
        <p:txBody>
          <a:bodyPr wrap="square" rtlCol="0">
            <a:spAutoFit/>
          </a:bodyPr>
          <a:lstStyle/>
          <a:p>
            <a:r>
              <a:rPr lang="en-US" smtClean="0">
                <a:latin typeface="Arial" pitchFamily="34" charset="0"/>
                <a:cs typeface="Arial" pitchFamily="34" charset="0"/>
              </a:rPr>
              <a:t>The Fibonacci sequence specifies a series of numbers where the next number is found by adding up the two numbers just before </a:t>
            </a:r>
            <a:r>
              <a:rPr lang="en-US" smtClean="0">
                <a:latin typeface="Arial" pitchFamily="34" charset="0"/>
                <a:cs typeface="Arial" pitchFamily="34" charset="0"/>
              </a:rPr>
              <a:t>it</a:t>
            </a:r>
            <a:r>
              <a:rPr lang="en-US" smtClean="0">
                <a:latin typeface="Arial" pitchFamily="34" charset="0"/>
                <a:cs typeface="Arial" pitchFamily="34" charset="0"/>
              </a:rPr>
              <a:t>.</a:t>
            </a:r>
          </a:p>
          <a:p>
            <a:endParaRPr lang="en-US" smtClean="0">
              <a:latin typeface="Arial" pitchFamily="34" charset="0"/>
              <a:cs typeface="Arial" pitchFamily="34" charset="0"/>
            </a:endParaRPr>
          </a:p>
          <a:p>
            <a:r>
              <a:rPr lang="en-US" smtClean="0">
                <a:latin typeface="Arial" pitchFamily="34" charset="0"/>
                <a:cs typeface="Arial" pitchFamily="34" charset="0"/>
              </a:rPr>
              <a:t>Ex: </a:t>
            </a:r>
            <a:r>
              <a:rPr lang="en-US" smtClean="0">
                <a:latin typeface="Arial" pitchFamily="34" charset="0"/>
                <a:cs typeface="Arial" pitchFamily="34" charset="0"/>
              </a:rPr>
              <a:t>0, 1, 1, 2, 3, 5, 8, 13, 21, 34,</a:t>
            </a:r>
            <a:r>
              <a:rPr lang="en-US" smtClean="0">
                <a:latin typeface="Arial" pitchFamily="34" charset="0"/>
                <a:cs typeface="Arial" pitchFamily="34" charset="0"/>
              </a:rPr>
              <a:t> </a:t>
            </a:r>
            <a:r>
              <a:rPr lang="en-US" smtClean="0">
                <a:latin typeface="Arial" pitchFamily="34" charset="0"/>
                <a:cs typeface="Arial" pitchFamily="34" charset="0"/>
              </a:rPr>
              <a:t>so</a:t>
            </a:r>
            <a:r>
              <a:rPr lang="en-US" smtClean="0">
                <a:latin typeface="Arial" pitchFamily="34" charset="0"/>
                <a:cs typeface="Arial" pitchFamily="34" charset="0"/>
              </a:rPr>
              <a:t> on....  </a:t>
            </a:r>
          </a:p>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5814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smtClean="0">
                <a:solidFill>
                  <a:srgbClr val="0070C0"/>
                </a:solidFill>
                <a:latin typeface="Arial Black" pitchFamily="34" charset="0"/>
              </a:rPr>
              <a:t>Programming Exercise :</a:t>
            </a:r>
            <a:endParaRPr lang="en-US" sz="2000" b="1">
              <a:solidFill>
                <a:srgbClr val="0070C0"/>
              </a:solidFill>
              <a:latin typeface="Arial Black" pitchFamily="34" charset="0"/>
            </a:endParaRPr>
          </a:p>
        </p:txBody>
      </p:sp>
      <p:sp>
        <p:nvSpPr>
          <p:cNvPr id="7" name="TextBox 6"/>
          <p:cNvSpPr txBox="1"/>
          <p:nvPr/>
        </p:nvSpPr>
        <p:spPr>
          <a:xfrm>
            <a:off x="152400" y="1981200"/>
            <a:ext cx="5955605"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1. Write a Program to sort words in Alphabetic order.</a:t>
            </a:r>
            <a:endParaRPr lang="en-US" b="1">
              <a:solidFill>
                <a:srgbClr val="00B05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914400"/>
            <a:ext cx="35814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smtClean="0">
                <a:solidFill>
                  <a:srgbClr val="0070C0"/>
                </a:solidFill>
                <a:latin typeface="Arial Black" pitchFamily="34" charset="0"/>
              </a:rPr>
              <a:t>Programming Exercise :</a:t>
            </a:r>
            <a:endParaRPr lang="en-US" sz="2000" b="1">
              <a:solidFill>
                <a:srgbClr val="0070C0"/>
              </a:solidFill>
              <a:latin typeface="Arial Black" pitchFamily="34" charset="0"/>
            </a:endParaRPr>
          </a:p>
        </p:txBody>
      </p:sp>
      <p:sp>
        <p:nvSpPr>
          <p:cNvPr id="7" name="TextBox 6"/>
          <p:cNvSpPr txBox="1"/>
          <p:nvPr/>
        </p:nvSpPr>
        <p:spPr>
          <a:xfrm>
            <a:off x="152400" y="1981200"/>
            <a:ext cx="5861541"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1. Write a Program to all even numbers in a interval.</a:t>
            </a:r>
            <a:endParaRPr lang="en-US" b="1">
              <a:solidFill>
                <a:srgbClr val="00B050"/>
              </a:solidFill>
              <a:latin typeface="Arial" pitchFamily="34" charset="0"/>
              <a:cs typeface="Arial" pitchFamily="34" charset="0"/>
            </a:endParaRPr>
          </a:p>
        </p:txBody>
      </p:sp>
      <p:sp>
        <p:nvSpPr>
          <p:cNvPr id="8" name="TextBox 7"/>
          <p:cNvSpPr txBox="1"/>
          <p:nvPr/>
        </p:nvSpPr>
        <p:spPr>
          <a:xfrm>
            <a:off x="228600" y="3429000"/>
            <a:ext cx="5758949"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2</a:t>
            </a:r>
            <a:r>
              <a:rPr lang="en-US" b="1" smtClean="0">
                <a:solidFill>
                  <a:srgbClr val="00B050"/>
                </a:solidFill>
                <a:latin typeface="Arial" pitchFamily="34" charset="0"/>
                <a:cs typeface="Arial" pitchFamily="34" charset="0"/>
              </a:rPr>
              <a:t>. Write a Program to all odd numbers in a interval.</a:t>
            </a:r>
            <a:endParaRPr lang="en-US" b="1">
              <a:solidFill>
                <a:srgbClr val="00B050"/>
              </a:solidFill>
              <a:latin typeface="Arial" pitchFamily="34" charset="0"/>
              <a:cs typeface="Arial" pitchFamily="34" charset="0"/>
            </a:endParaRPr>
          </a:p>
        </p:txBody>
      </p:sp>
      <p:sp>
        <p:nvSpPr>
          <p:cNvPr id="9" name="TextBox 8"/>
          <p:cNvSpPr txBox="1"/>
          <p:nvPr/>
        </p:nvSpPr>
        <p:spPr>
          <a:xfrm>
            <a:off x="304800" y="4953000"/>
            <a:ext cx="6502742" cy="369332"/>
          </a:xfrm>
          <a:prstGeom prst="rect">
            <a:avLst/>
          </a:prstGeom>
          <a:noFill/>
        </p:spPr>
        <p:txBody>
          <a:bodyPr wrap="none" rtlCol="0">
            <a:spAutoFit/>
          </a:bodyPr>
          <a:lstStyle/>
          <a:p>
            <a:r>
              <a:rPr lang="en-US" b="1" smtClean="0">
                <a:solidFill>
                  <a:srgbClr val="00B050"/>
                </a:solidFill>
                <a:latin typeface="Arial" pitchFamily="34" charset="0"/>
                <a:cs typeface="Arial" pitchFamily="34" charset="0"/>
              </a:rPr>
              <a:t>3. Write a Program to sum all the elements of array or list.</a:t>
            </a:r>
            <a:endParaRPr lang="en-US" b="1">
              <a:solidFill>
                <a:srgbClr val="00B05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572000" y="6324600"/>
            <a:ext cx="4572000"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152400" y="2895600"/>
            <a:ext cx="917972" cy="914400"/>
          </a:xfrm>
          <a:prstGeom prst="rect">
            <a:avLst/>
          </a:prstGeom>
        </p:spPr>
      </p:pic>
      <p:graphicFrame>
        <p:nvGraphicFramePr>
          <p:cNvPr id="7" name="Table 6"/>
          <p:cNvGraphicFramePr>
            <a:graphicFrameLocks noGrp="1"/>
          </p:cNvGraphicFramePr>
          <p:nvPr/>
        </p:nvGraphicFramePr>
        <p:xfrm>
          <a:off x="1295400" y="152400"/>
          <a:ext cx="6629400" cy="6248393"/>
        </p:xfrm>
        <a:graphic>
          <a:graphicData uri="http://schemas.openxmlformats.org/drawingml/2006/table">
            <a:tbl>
              <a:tblPr firstRow="1" bandRow="1">
                <a:tableStyleId>{37CE84F3-28C3-443E-9E96-99CF82512B78}</a:tableStyleId>
              </a:tblPr>
              <a:tblGrid>
                <a:gridCol w="3429568"/>
                <a:gridCol w="3199832"/>
              </a:tblGrid>
              <a:tr h="386806">
                <a:tc gridSpan="2">
                  <a:txBody>
                    <a:bodyPr/>
                    <a:lstStyle/>
                    <a:p>
                      <a:pPr algn="ctr" rtl="0" fontAlgn="ctr">
                        <a:buClr>
                          <a:srgbClr val="0070C0"/>
                        </a:buClr>
                        <a:buSzPts val="1800"/>
                        <a:buFont typeface="Arial"/>
                        <a:buNone/>
                      </a:pPr>
                      <a:r>
                        <a:rPr lang="en-US" sz="1800" b="1" u="none" strike="noStrike" smtClean="0">
                          <a:latin typeface="Arial" pitchFamily="34" charset="0"/>
                          <a:cs typeface="Arial" pitchFamily="34" charset="0"/>
                        </a:rPr>
                        <a:t>Python Basics Syllabus</a:t>
                      </a:r>
                      <a:endParaRPr lang="en-US" sz="1800" b="1" i="0" u="none" strike="noStrike">
                        <a:solidFill>
                          <a:srgbClr val="0070C0"/>
                        </a:solidFill>
                        <a:latin typeface="Arial" pitchFamily="34" charset="0"/>
                        <a:cs typeface="Arial" pitchFamily="34" charset="0"/>
                      </a:endParaRPr>
                    </a:p>
                  </a:txBody>
                  <a:tcPr marL="7620" marR="7620" marT="7620" marB="0" anchor="ctr"/>
                </a:tc>
                <a:tc hMerge="1">
                  <a:txBody>
                    <a:bodyPr/>
                    <a:lstStyle/>
                    <a:p>
                      <a:pPr algn="l" rtl="0" fontAlgn="ctr">
                        <a:buClr>
                          <a:srgbClr val="0070C0"/>
                        </a:buClr>
                        <a:buSzPts val="1800"/>
                        <a:buFont typeface="Arial"/>
                        <a:buAutoNum type="arabicPeriod"/>
                      </a:pPr>
                      <a:endParaRPr lang="en-US" sz="1800" b="0" i="0" u="none" strike="noStrike">
                        <a:solidFill>
                          <a:srgbClr val="0070C0"/>
                        </a:solidFill>
                        <a:latin typeface="Arial"/>
                      </a:endParaRPr>
                    </a:p>
                  </a:txBody>
                  <a:tcPr marL="7620" marR="7620" marT="7620" marB="0" anchor="ctr"/>
                </a:tc>
              </a:tr>
              <a:tr h="431437">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 Introduction to Computers </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r>
                        <a:rPr lang="en-US" sz="1400" b="1" smtClean="0">
                          <a:latin typeface="Arial" pitchFamily="34" charset="0"/>
                          <a:cs typeface="Arial" pitchFamily="34" charset="0"/>
                        </a:rPr>
                        <a:t>17. Steps to Develop a Program</a:t>
                      </a:r>
                      <a:endParaRPr lang="en-US" sz="1400" b="1">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2. Python Introduction</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18. Python Decision Making</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3. Python Applications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19. Python IF, IF-ELSE, IF-ELIF-ELSE</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4. Python Installation</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20. Python Loops</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5. Python IDE PyCharm</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21. Python FOR &amp; WHILE Loops</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6. Python Variables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22. Python BREAK Statement</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7. Python Comments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23. Python CONTINUE Statement</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8. Python Data Types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24. Python PASS Statement</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9. Python Operators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25. Python Functions</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10. Python Number Methods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26. Python Arguments</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11. Python String Methods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27. Python Scope of Variables</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12. Python List Methods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28. Python Call by Value</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13. Python Tuple Methods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29. Python Call by Reference</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14. Python Dictionary Methods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30. Python Lambda Functions</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15. Python Set Methods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31. Python List Comprehension</a:t>
                      </a:r>
                      <a:endParaRPr lang="en-US" sz="1400" b="1" i="0" u="none" strike="noStrike">
                        <a:solidFill>
                          <a:srgbClr val="0070C0"/>
                        </a:solidFill>
                        <a:latin typeface="Arial" pitchFamily="34" charset="0"/>
                        <a:cs typeface="Arial" pitchFamily="34" charset="0"/>
                      </a:endParaRPr>
                    </a:p>
                  </a:txBody>
                  <a:tcPr marL="7620" marR="7620" marT="7620" marB="0" anchor="ctr"/>
                </a:tc>
              </a:tr>
              <a:tr h="362010">
                <a:tc>
                  <a:txBody>
                    <a:bodyPr/>
                    <a:lstStyle/>
                    <a:p>
                      <a:pPr algn="l" rtl="0" fontAlgn="ctr">
                        <a:buClr>
                          <a:srgbClr val="0070C0"/>
                        </a:buClr>
                        <a:buSzPts val="1800"/>
                        <a:buFont typeface="Arial"/>
                        <a:buNone/>
                      </a:pPr>
                      <a:r>
                        <a:rPr lang="en-US" sz="1400" b="1" u="none" strike="noStrike" smtClean="0">
                          <a:latin typeface="Arial" pitchFamily="34" charset="0"/>
                          <a:cs typeface="Arial" pitchFamily="34" charset="0"/>
                        </a:rPr>
                        <a:t>16. Python Nesting of Sequences</a:t>
                      </a:r>
                      <a:endParaRPr lang="en-US" sz="1400" b="1" i="0" u="none" strike="noStrike">
                        <a:solidFill>
                          <a:srgbClr val="0070C0"/>
                        </a:solidFill>
                        <a:latin typeface="Arial" pitchFamily="34" charset="0"/>
                        <a:cs typeface="Arial" pitchFamily="34" charset="0"/>
                      </a:endParaRPr>
                    </a:p>
                  </a:txBody>
                  <a:tcPr marL="7620" marR="7620" marT="7620" marB="0" anchor="ctr"/>
                </a:tc>
                <a:tc>
                  <a:txBody>
                    <a:bodyPr/>
                    <a:lstStyle/>
                    <a:p>
                      <a:pPr algn="l" rtl="0" fontAlgn="ctr"/>
                      <a:r>
                        <a:rPr lang="en-US" sz="1400" b="1" u="none" strike="noStrike">
                          <a:latin typeface="Arial" pitchFamily="34" charset="0"/>
                          <a:cs typeface="Arial" pitchFamily="34" charset="0"/>
                        </a:rPr>
                        <a:t>32. Python Programming Exercise</a:t>
                      </a:r>
                      <a:endParaRPr lang="en-US" sz="1400" b="1" i="0" u="none" strike="noStrike">
                        <a:solidFill>
                          <a:srgbClr val="0070C0"/>
                        </a:solidFill>
                        <a:latin typeface="Arial" pitchFamily="34" charset="0"/>
                        <a:cs typeface="Arial" pitchFamily="34" charset="0"/>
                      </a:endParaRPr>
                    </a:p>
                  </a:txBody>
                  <a:tcPr marL="7620" marR="7620" marT="7620" marB="0" anchor="ctr"/>
                </a:tc>
              </a:tr>
            </a:tbl>
          </a:graphicData>
        </a:graphic>
      </p:graphicFrame>
      <p:pic>
        <p:nvPicPr>
          <p:cNvPr id="8" name="Picture 7" descr="python logo.png"/>
          <p:cNvPicPr>
            <a:picLocks noChangeAspect="1"/>
          </p:cNvPicPr>
          <p:nvPr/>
        </p:nvPicPr>
        <p:blipFill>
          <a:blip r:embed="rId2" cstate="print"/>
          <a:stretch>
            <a:fillRect/>
          </a:stretch>
        </p:blipFill>
        <p:spPr>
          <a:xfrm>
            <a:off x="8077200" y="2819400"/>
            <a:ext cx="917972" cy="914400"/>
          </a:xfrm>
          <a:prstGeom prst="rect">
            <a:avLst/>
          </a:prstGeom>
        </p:spPr>
      </p:pic>
      <p:pic>
        <p:nvPicPr>
          <p:cNvPr id="9" name="Picture 8" descr="python logo.png"/>
          <p:cNvPicPr>
            <a:picLocks noChangeAspect="1"/>
          </p:cNvPicPr>
          <p:nvPr/>
        </p:nvPicPr>
        <p:blipFill>
          <a:blip r:embed="rId2" cstate="print"/>
          <a:stretch>
            <a:fillRect/>
          </a:stretch>
        </p:blipFill>
        <p:spPr>
          <a:xfrm>
            <a:off x="152400" y="457200"/>
            <a:ext cx="917972" cy="914400"/>
          </a:xfrm>
          <a:prstGeom prst="rect">
            <a:avLst/>
          </a:prstGeom>
        </p:spPr>
      </p:pic>
      <p:pic>
        <p:nvPicPr>
          <p:cNvPr id="12" name="Picture 11" descr="python logo.png"/>
          <p:cNvPicPr>
            <a:picLocks noChangeAspect="1"/>
          </p:cNvPicPr>
          <p:nvPr/>
        </p:nvPicPr>
        <p:blipFill>
          <a:blip r:embed="rId2" cstate="print"/>
          <a:stretch>
            <a:fillRect/>
          </a:stretch>
        </p:blipFill>
        <p:spPr>
          <a:xfrm>
            <a:off x="152400" y="5334000"/>
            <a:ext cx="917972" cy="914400"/>
          </a:xfrm>
          <a:prstGeom prst="rect">
            <a:avLst/>
          </a:prstGeom>
        </p:spPr>
      </p:pic>
      <p:pic>
        <p:nvPicPr>
          <p:cNvPr id="13" name="Picture 12" descr="python logo.png"/>
          <p:cNvPicPr>
            <a:picLocks noChangeAspect="1"/>
          </p:cNvPicPr>
          <p:nvPr/>
        </p:nvPicPr>
        <p:blipFill>
          <a:blip r:embed="rId2" cstate="print"/>
          <a:stretch>
            <a:fillRect/>
          </a:stretch>
        </p:blipFill>
        <p:spPr>
          <a:xfrm>
            <a:off x="8077200" y="381000"/>
            <a:ext cx="917972" cy="914400"/>
          </a:xfrm>
          <a:prstGeom prst="rect">
            <a:avLst/>
          </a:prstGeom>
        </p:spPr>
      </p:pic>
      <p:pic>
        <p:nvPicPr>
          <p:cNvPr id="14" name="Picture 13" descr="python logo.png"/>
          <p:cNvPicPr>
            <a:picLocks noChangeAspect="1"/>
          </p:cNvPicPr>
          <p:nvPr/>
        </p:nvPicPr>
        <p:blipFill>
          <a:blip r:embed="rId2" cstate="print"/>
          <a:stretch>
            <a:fillRect/>
          </a:stretch>
        </p:blipFill>
        <p:spPr>
          <a:xfrm>
            <a:off x="8077200" y="5334000"/>
            <a:ext cx="917972" cy="914400"/>
          </a:xfrm>
          <a:prstGeom prst="rect">
            <a:avLst/>
          </a:prstGeom>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14600"/>
            <a:ext cx="7620000" cy="3048000"/>
          </a:xfrm>
          <a:effectLst>
            <a:innerShdw blurRad="114300">
              <a:prstClr val="black"/>
            </a:innerShdw>
          </a:effectLst>
        </p:spPr>
        <p:txBody>
          <a:bodyPr>
            <a:normAutofit fontScale="25000" lnSpcReduction="20000"/>
          </a:bodyPr>
          <a:lstStyle/>
          <a:p>
            <a:pPr algn="l"/>
            <a:r>
              <a:rPr lang="en-US" sz="8000" b="1" smtClean="0">
                <a:solidFill>
                  <a:schemeClr val="tx1"/>
                </a:solidFill>
                <a:latin typeface="Algerian" pitchFamily="82" charset="0"/>
              </a:rPr>
              <a:t>	</a:t>
            </a:r>
            <a:r>
              <a:rPr lang="en-US" sz="19200" b="1" smtClean="0">
                <a:solidFill>
                  <a:schemeClr val="tx1"/>
                </a:solidFill>
                <a:latin typeface="Algerian" pitchFamily="82" charset="0"/>
              </a:rPr>
              <a:t>									</a:t>
            </a:r>
          </a:p>
          <a:p>
            <a:pPr algn="l"/>
            <a:r>
              <a:rPr lang="en-US" sz="16000" b="1" smtClean="0">
                <a:solidFill>
                  <a:srgbClr val="002060"/>
                </a:solidFill>
                <a:latin typeface="Algerian" pitchFamily="82" charset="0"/>
              </a:rPr>
              <a:t>1. Python Introduction</a:t>
            </a:r>
          </a:p>
          <a:p>
            <a:pPr algn="l"/>
            <a:endParaRPr lang="en-US" sz="16000" b="1" smtClean="0">
              <a:solidFill>
                <a:srgbClr val="002060"/>
              </a:solidFill>
              <a:latin typeface="Algerian" pitchFamily="82" charset="0"/>
            </a:endParaRPr>
          </a:p>
          <a:p>
            <a:pPr algn="l"/>
            <a:r>
              <a:rPr lang="en-US" sz="16000" b="1" smtClean="0">
                <a:solidFill>
                  <a:srgbClr val="002060"/>
                </a:solidFill>
                <a:latin typeface="Algerian" pitchFamily="82" charset="0"/>
              </a:rPr>
              <a:t>2. Python features</a:t>
            </a:r>
          </a:p>
        </p:txBody>
      </p:sp>
      <p:sp>
        <p:nvSpPr>
          <p:cNvPr id="2" name="Title 1"/>
          <p:cNvSpPr>
            <a:spLocks noGrp="1"/>
          </p:cNvSpPr>
          <p:nvPr>
            <p:ph type="ctrTitle"/>
          </p:nvPr>
        </p:nvSpPr>
        <p:spPr/>
        <p:txBody>
          <a:bodyPr>
            <a:noAutofit/>
          </a:bodyPr>
          <a:lstStyle/>
          <a:p>
            <a:r>
              <a:rPr sz="8800" b="1" smtClean="0"/>
              <a:t>Python</a:t>
            </a:r>
            <a:endParaRPr lang="en-US" sz="8800" b="1"/>
          </a:p>
        </p:txBody>
      </p:sp>
      <p:sp>
        <p:nvSpPr>
          <p:cNvPr id="4" name="Rectangle 3"/>
          <p:cNvSpPr/>
          <p:nvPr/>
        </p:nvSpPr>
        <p:spPr>
          <a:xfrm>
            <a:off x="5029200" y="6273225"/>
            <a:ext cx="3977114" cy="584775"/>
          </a:xfrm>
          <a:prstGeom prst="rect">
            <a:avLst/>
          </a:prstGeom>
          <a:noFill/>
        </p:spPr>
        <p:txBody>
          <a:bodyPr wrap="non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33400" y="5334000"/>
            <a:ext cx="8229600" cy="1676400"/>
          </a:xfrm>
        </p:spPr>
        <p:txBody>
          <a:bodyPr>
            <a:noAutofit/>
          </a:bodyPr>
          <a:lstStyle/>
          <a:p>
            <a:r>
              <a:rPr lang="en-US" sz="1800" b="1" smtClean="0">
                <a:solidFill>
                  <a:srgbClr val="0070C0"/>
                </a:solidFill>
                <a:latin typeface="Arial Black" pitchFamily="34" charset="0"/>
              </a:rPr>
              <a:t>Why Python, What is the Benefits of its use ?</a:t>
            </a:r>
            <a:r>
              <a:rPr lang="en-US" sz="1800" b="1" smtClean="0">
                <a:solidFill>
                  <a:schemeClr val="accent2">
                    <a:lumMod val="60000"/>
                    <a:lumOff val="40000"/>
                  </a:schemeClr>
                </a:solidFill>
                <a:latin typeface="Arial Black" pitchFamily="34" charset="0"/>
              </a:rPr>
              <a:t/>
            </a:r>
            <a:br>
              <a:rPr lang="en-US" sz="1800" b="1" smtClean="0">
                <a:solidFill>
                  <a:schemeClr val="accent2">
                    <a:lumMod val="60000"/>
                    <a:lumOff val="40000"/>
                  </a:schemeClr>
                </a:solidFill>
                <a:latin typeface="Arial Black" pitchFamily="34" charset="0"/>
              </a:rPr>
            </a:br>
            <a:r>
              <a:rPr lang="en-US" sz="1800" b="1" smtClean="0">
                <a:solidFill>
                  <a:schemeClr val="tx1"/>
                </a:solidFill>
                <a:latin typeface="Arial Black" pitchFamily="34" charset="0"/>
              </a:rPr>
              <a:t/>
            </a:r>
            <a:br>
              <a:rPr lang="en-US" sz="1800" b="1" smtClean="0">
                <a:solidFill>
                  <a:schemeClr val="tx1"/>
                </a:solidFill>
                <a:latin typeface="Arial Black" pitchFamily="34" charset="0"/>
              </a:rPr>
            </a:br>
            <a:r>
              <a:rPr lang="en-US" sz="1800" b="1" smtClean="0">
                <a:solidFill>
                  <a:schemeClr val="tx1"/>
                </a:solidFill>
                <a:latin typeface="Arial Black" pitchFamily="34" charset="0"/>
              </a:rPr>
              <a:t>1. Python code syntax is very readable and understandable </a:t>
            </a:r>
            <a:br>
              <a:rPr lang="en-US" sz="1800" b="1" smtClean="0">
                <a:solidFill>
                  <a:schemeClr val="tx1"/>
                </a:solidFill>
                <a:latin typeface="Arial Black" pitchFamily="34" charset="0"/>
              </a:rPr>
            </a:br>
            <a:r>
              <a:rPr lang="en-US" sz="1800" b="1" smtClean="0">
                <a:solidFill>
                  <a:schemeClr val="tx1"/>
                </a:solidFill>
                <a:latin typeface="Arial Black" pitchFamily="34" charset="0"/>
              </a:rPr>
              <a:t>2. Application Development with python language is very fast</a:t>
            </a:r>
            <a:br>
              <a:rPr lang="en-US" sz="1800" b="1" smtClean="0">
                <a:solidFill>
                  <a:schemeClr val="tx1"/>
                </a:solidFill>
                <a:latin typeface="Arial Black" pitchFamily="34" charset="0"/>
              </a:rPr>
            </a:br>
            <a:r>
              <a:rPr lang="en-US" sz="1800" b="1" smtClean="0">
                <a:solidFill>
                  <a:schemeClr val="tx1"/>
                </a:solidFill>
                <a:latin typeface="Arial Black" pitchFamily="34" charset="0"/>
              </a:rPr>
              <a:t>3. Python is a Developer Friendly Language</a:t>
            </a:r>
            <a:r>
              <a:rPr lang="en-US" sz="2800" b="1" smtClean="0">
                <a:solidFill>
                  <a:schemeClr val="tx1"/>
                </a:solidFill>
              </a:rPr>
              <a:t/>
            </a:r>
            <a:br>
              <a:rPr lang="en-US" sz="2800" b="1" smtClean="0">
                <a:solidFill>
                  <a:schemeClr val="tx1"/>
                </a:solidFill>
              </a:rPr>
            </a:br>
            <a:r>
              <a:rPr lang="en-US" sz="2800" b="1" smtClean="0"/>
              <a:t/>
            </a:r>
            <a:br>
              <a:rPr lang="en-US" sz="2800" b="1" smtClean="0"/>
            </a:br>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TextBox 6"/>
          <p:cNvSpPr txBox="1"/>
          <p:nvPr/>
        </p:nvSpPr>
        <p:spPr>
          <a:xfrm>
            <a:off x="381000" y="12954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Python Introduction :</a:t>
            </a:r>
            <a:endParaRPr lang="en-US" sz="2000" b="1">
              <a:solidFill>
                <a:srgbClr val="0070C0"/>
              </a:solidFill>
              <a:latin typeface="Arial Black" pitchFamily="34" charset="0"/>
            </a:endParaRPr>
          </a:p>
        </p:txBody>
      </p:sp>
      <p:sp>
        <p:nvSpPr>
          <p:cNvPr id="8" name="TextBox 7"/>
          <p:cNvSpPr txBox="1"/>
          <p:nvPr/>
        </p:nvSpPr>
        <p:spPr>
          <a:xfrm>
            <a:off x="457200" y="1828800"/>
            <a:ext cx="7315200" cy="2585323"/>
          </a:xfrm>
          <a:prstGeom prst="rect">
            <a:avLst/>
          </a:prstGeom>
          <a:noFill/>
        </p:spPr>
        <p:txBody>
          <a:bodyPr wrap="square" rtlCol="0">
            <a:spAutoFit/>
          </a:bodyPr>
          <a:lstStyle/>
          <a:p>
            <a:r>
              <a:rPr lang="en-US" b="1" smtClean="0">
                <a:solidFill>
                  <a:srgbClr val="0070C0"/>
                </a:solidFill>
                <a:latin typeface="Arial Black" pitchFamily="34" charset="0"/>
              </a:rPr>
              <a:t>What is Python ?</a:t>
            </a:r>
          </a:p>
          <a:p>
            <a:r>
              <a:rPr lang="en-US" b="1" smtClean="0">
                <a:latin typeface="Arial Black" pitchFamily="34" charset="0"/>
              </a:rPr>
              <a:t/>
            </a:r>
            <a:br>
              <a:rPr lang="en-US" b="1" smtClean="0">
                <a:latin typeface="Arial Black" pitchFamily="34" charset="0"/>
              </a:rPr>
            </a:br>
            <a:r>
              <a:rPr lang="en-US" b="1" smtClean="0">
                <a:latin typeface="Arial Black" pitchFamily="34" charset="0"/>
              </a:rPr>
              <a:t>1. Python is a High Level Programming Language</a:t>
            </a:r>
            <a:br>
              <a:rPr lang="en-US" b="1" smtClean="0">
                <a:latin typeface="Arial Black" pitchFamily="34" charset="0"/>
              </a:rPr>
            </a:br>
            <a:r>
              <a:rPr lang="en-US" b="1" smtClean="0">
                <a:latin typeface="Arial Black" pitchFamily="34" charset="0"/>
              </a:rPr>
              <a:t>2. Python is a General Purpose Language</a:t>
            </a:r>
            <a:br>
              <a:rPr lang="en-US" b="1" smtClean="0">
                <a:latin typeface="Arial Black" pitchFamily="34" charset="0"/>
              </a:rPr>
            </a:br>
            <a:r>
              <a:rPr lang="en-US" b="1" smtClean="0">
                <a:latin typeface="Arial Black" pitchFamily="34" charset="0"/>
              </a:rPr>
              <a:t>3. Python is an Intepreted Language</a:t>
            </a:r>
            <a:br>
              <a:rPr lang="en-US" b="1" smtClean="0">
                <a:latin typeface="Arial Black" pitchFamily="34" charset="0"/>
              </a:rPr>
            </a:br>
            <a:r>
              <a:rPr lang="en-US" b="1" smtClean="0">
                <a:latin typeface="Arial Black" pitchFamily="34" charset="0"/>
              </a:rPr>
              <a:t>4. Python is a Very Dynamic and Powerful Language</a:t>
            </a:r>
          </a:p>
          <a:p>
            <a:r>
              <a:rPr lang="en-US" b="1" smtClean="0">
                <a:latin typeface="Arial Black" pitchFamily="34" charset="0"/>
              </a:rPr>
              <a:t>5. Python is an Object Oriented Programming Language(OOP)</a:t>
            </a:r>
          </a:p>
          <a:p>
            <a:endParaRPr lang="en-US">
              <a:latin typeface="Arial Black"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8288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TextBox 6"/>
          <p:cNvSpPr txBox="1"/>
          <p:nvPr/>
        </p:nvSpPr>
        <p:spPr>
          <a:xfrm>
            <a:off x="381000" y="8382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Python Features :</a:t>
            </a:r>
            <a:endParaRPr lang="en-US" sz="2000" b="1">
              <a:solidFill>
                <a:srgbClr val="0070C0"/>
              </a:solidFill>
              <a:latin typeface="Arial Black" pitchFamily="34" charset="0"/>
            </a:endParaRPr>
          </a:p>
        </p:txBody>
      </p:sp>
      <p:sp>
        <p:nvSpPr>
          <p:cNvPr id="8" name="TextBox 7"/>
          <p:cNvSpPr txBox="1"/>
          <p:nvPr/>
        </p:nvSpPr>
        <p:spPr>
          <a:xfrm>
            <a:off x="457200" y="990600"/>
            <a:ext cx="7315200" cy="6186309"/>
          </a:xfrm>
          <a:prstGeom prst="rect">
            <a:avLst/>
          </a:prstGeom>
          <a:noFill/>
        </p:spPr>
        <p:txBody>
          <a:bodyPr wrap="square" rtlCol="0">
            <a:spAutoFit/>
          </a:bodyPr>
          <a:lstStyle/>
          <a:p>
            <a:r>
              <a:rPr lang="en-US" b="1" smtClean="0">
                <a:latin typeface="Arial Black" pitchFamily="34" charset="0"/>
              </a:rPr>
              <a:t/>
            </a:r>
            <a:br>
              <a:rPr lang="en-US" b="1" smtClean="0">
                <a:latin typeface="Arial Black" pitchFamily="34" charset="0"/>
              </a:rPr>
            </a:br>
            <a:r>
              <a:rPr lang="en-US" smtClean="0">
                <a:latin typeface="Arial Black" pitchFamily="34" charset="0"/>
              </a:rPr>
              <a:t>1) Easy to Learn and Use</a:t>
            </a:r>
          </a:p>
          <a:p>
            <a:endParaRPr lang="en-US" smtClean="0">
              <a:latin typeface="Arial Black" pitchFamily="34" charset="0"/>
            </a:endParaRPr>
          </a:p>
          <a:p>
            <a:r>
              <a:rPr lang="en-US" smtClean="0">
                <a:latin typeface="Arial Black" pitchFamily="34" charset="0"/>
              </a:rPr>
              <a:t>2) Expressive Language</a:t>
            </a:r>
          </a:p>
          <a:p>
            <a:endParaRPr lang="en-US" smtClean="0">
              <a:latin typeface="Arial Black" pitchFamily="34" charset="0"/>
            </a:endParaRPr>
          </a:p>
          <a:p>
            <a:r>
              <a:rPr lang="en-US" smtClean="0">
                <a:latin typeface="Arial Black" pitchFamily="34" charset="0"/>
              </a:rPr>
              <a:t>3) Interpreted Language</a:t>
            </a:r>
          </a:p>
          <a:p>
            <a:endParaRPr lang="en-US" smtClean="0">
              <a:latin typeface="Arial Black" pitchFamily="34" charset="0"/>
            </a:endParaRPr>
          </a:p>
          <a:p>
            <a:r>
              <a:rPr lang="en-US" smtClean="0">
                <a:latin typeface="Arial Black" pitchFamily="34" charset="0"/>
              </a:rPr>
              <a:t>4) Cross-platform Language</a:t>
            </a:r>
          </a:p>
          <a:p>
            <a:endParaRPr lang="en-US" smtClean="0">
              <a:latin typeface="Arial Black" pitchFamily="34" charset="0"/>
            </a:endParaRPr>
          </a:p>
          <a:p>
            <a:r>
              <a:rPr lang="en-US" smtClean="0">
                <a:latin typeface="Arial Black" pitchFamily="34" charset="0"/>
              </a:rPr>
              <a:t>5) Free and Open Source</a:t>
            </a:r>
          </a:p>
          <a:p>
            <a:endParaRPr lang="en-US" smtClean="0">
              <a:latin typeface="Arial Black" pitchFamily="34" charset="0"/>
            </a:endParaRPr>
          </a:p>
          <a:p>
            <a:r>
              <a:rPr lang="en-US" smtClean="0">
                <a:latin typeface="Arial Black" pitchFamily="34" charset="0"/>
              </a:rPr>
              <a:t>6) Object-Oriented Language</a:t>
            </a:r>
          </a:p>
          <a:p>
            <a:endParaRPr lang="en-US" smtClean="0">
              <a:latin typeface="Arial Black" pitchFamily="34" charset="0"/>
            </a:endParaRPr>
          </a:p>
          <a:p>
            <a:r>
              <a:rPr lang="en-US" smtClean="0">
                <a:latin typeface="Arial Black" pitchFamily="34" charset="0"/>
              </a:rPr>
              <a:t>7) Extensible</a:t>
            </a:r>
          </a:p>
          <a:p>
            <a:endParaRPr lang="en-US" smtClean="0">
              <a:latin typeface="Arial Black" pitchFamily="34" charset="0"/>
            </a:endParaRPr>
          </a:p>
          <a:p>
            <a:r>
              <a:rPr lang="en-US" smtClean="0">
                <a:latin typeface="Arial Black" pitchFamily="34" charset="0"/>
              </a:rPr>
              <a:t>8) Large Standard Library</a:t>
            </a:r>
          </a:p>
          <a:p>
            <a:endParaRPr lang="en-US" smtClean="0">
              <a:latin typeface="Arial Black" pitchFamily="34" charset="0"/>
            </a:endParaRPr>
          </a:p>
          <a:p>
            <a:r>
              <a:rPr lang="en-US" smtClean="0">
                <a:latin typeface="Arial Black" pitchFamily="34" charset="0"/>
              </a:rPr>
              <a:t>9) GUI Programming Support</a:t>
            </a:r>
          </a:p>
          <a:p>
            <a:endParaRPr lang="en-US" smtClean="0">
              <a:latin typeface="Arial Black" pitchFamily="34" charset="0"/>
            </a:endParaRPr>
          </a:p>
          <a:p>
            <a:r>
              <a:rPr lang="en-US" smtClean="0">
                <a:latin typeface="Arial Black" pitchFamily="34" charset="0"/>
              </a:rPr>
              <a:t>10)  Integrated</a:t>
            </a:r>
          </a:p>
          <a:p>
            <a:endParaRPr lang="en-US" smtClean="0"/>
          </a:p>
          <a:p>
            <a:endParaRPr lang="en-US">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8229600" cy="2133600"/>
          </a:xfrm>
        </p:spPr>
        <p:txBody>
          <a:bodyPr>
            <a:normAutofit fontScale="62500" lnSpcReduction="20000"/>
          </a:bodyPr>
          <a:lstStyle/>
          <a:p>
            <a:endParaRPr lang="en-US" sz="8000" b="1" smtClean="0">
              <a:solidFill>
                <a:schemeClr val="tx1"/>
              </a:solidFill>
              <a:latin typeface="Algerian" pitchFamily="82" charset="0"/>
            </a:endParaRPr>
          </a:p>
          <a:p>
            <a:r>
              <a:rPr lang="en-US" sz="8000" b="1" smtClean="0">
                <a:solidFill>
                  <a:srgbClr val="002060"/>
                </a:solidFill>
                <a:latin typeface="Algerian" pitchFamily="82" charset="0"/>
              </a:rPr>
              <a:t>A brief Introduction to computers</a:t>
            </a:r>
          </a:p>
          <a:p>
            <a:endParaRPr lang="en-US" sz="8000" b="1">
              <a:solidFill>
                <a:schemeClr val="tx1"/>
              </a:solidFill>
              <a:latin typeface="Algerian" pitchFamily="82" charset="0"/>
            </a:endParaRPr>
          </a:p>
        </p:txBody>
      </p:sp>
      <p:sp>
        <p:nvSpPr>
          <p:cNvPr id="2" name="Title 1"/>
          <p:cNvSpPr>
            <a:spLocks noGrp="1"/>
          </p:cNvSpPr>
          <p:nvPr>
            <p:ph type="ctrTitle"/>
          </p:nvPr>
        </p:nvSpPr>
        <p:spPr/>
        <p:txBody>
          <a:bodyPr>
            <a:noAutofit/>
          </a:bodyPr>
          <a:lstStyle/>
          <a:p>
            <a:r>
              <a:rPr sz="8800" b="1" smtClean="0"/>
              <a:t>Python</a:t>
            </a:r>
            <a:endParaRPr lang="en-US" sz="8800" b="1"/>
          </a:p>
        </p:txBody>
      </p:sp>
      <p:sp>
        <p:nvSpPr>
          <p:cNvPr id="4" name="Rectangle 3"/>
          <p:cNvSpPr/>
          <p:nvPr/>
        </p:nvSpPr>
        <p:spPr>
          <a:xfrm>
            <a:off x="4953000" y="6273225"/>
            <a:ext cx="3977114" cy="584775"/>
          </a:xfrm>
          <a:prstGeom prst="rect">
            <a:avLst/>
          </a:prstGeom>
          <a:noFill/>
        </p:spPr>
        <p:txBody>
          <a:bodyPr wrap="non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438400"/>
            <a:ext cx="7620000" cy="3048000"/>
          </a:xfrm>
          <a:effectLst>
            <a:innerShdw blurRad="114300">
              <a:prstClr val="black"/>
            </a:innerShdw>
          </a:effectLst>
        </p:spPr>
        <p:txBody>
          <a:bodyPr>
            <a:normAutofit fontScale="25000" lnSpcReduction="20000"/>
          </a:bodyPr>
          <a:lstStyle/>
          <a:p>
            <a:pPr algn="l"/>
            <a:r>
              <a:rPr lang="en-US" sz="8000" b="1" smtClean="0">
                <a:solidFill>
                  <a:schemeClr val="tx1"/>
                </a:solidFill>
                <a:latin typeface="Algerian" pitchFamily="82" charset="0"/>
              </a:rPr>
              <a:t>	</a:t>
            </a:r>
            <a:r>
              <a:rPr lang="en-US" sz="19200" b="1" smtClean="0">
                <a:solidFill>
                  <a:schemeClr val="tx1"/>
                </a:solidFill>
                <a:latin typeface="Algerian" pitchFamily="82" charset="0"/>
              </a:rPr>
              <a:t>									</a:t>
            </a:r>
          </a:p>
          <a:p>
            <a:pPr algn="l"/>
            <a:r>
              <a:rPr lang="en-US" sz="16000" b="1" smtClean="0">
                <a:solidFill>
                  <a:srgbClr val="002060"/>
                </a:solidFill>
                <a:latin typeface="Algerian" pitchFamily="82" charset="0"/>
              </a:rPr>
              <a:t>1. Python applications</a:t>
            </a:r>
          </a:p>
          <a:p>
            <a:pPr algn="l"/>
            <a:endParaRPr lang="en-US" sz="16000" b="1" smtClean="0">
              <a:solidFill>
                <a:srgbClr val="002060"/>
              </a:solidFill>
              <a:latin typeface="Algerian" pitchFamily="82" charset="0"/>
            </a:endParaRPr>
          </a:p>
          <a:p>
            <a:pPr algn="l"/>
            <a:r>
              <a:rPr lang="en-US" sz="16000" b="1" smtClean="0">
                <a:solidFill>
                  <a:srgbClr val="002060"/>
                </a:solidFill>
                <a:latin typeface="Algerian" pitchFamily="82" charset="0"/>
              </a:rPr>
              <a:t>2. Python versions</a:t>
            </a:r>
            <a:endParaRPr lang="en-US" sz="6400" b="1">
              <a:solidFill>
                <a:srgbClr val="002060"/>
              </a:solidFill>
              <a:latin typeface="Algerian" pitchFamily="82" charset="0"/>
            </a:endParaRPr>
          </a:p>
        </p:txBody>
      </p:sp>
      <p:sp>
        <p:nvSpPr>
          <p:cNvPr id="2" name="Title 1"/>
          <p:cNvSpPr>
            <a:spLocks noGrp="1"/>
          </p:cNvSpPr>
          <p:nvPr>
            <p:ph type="ctrTitle"/>
          </p:nvPr>
        </p:nvSpPr>
        <p:spPr/>
        <p:txBody>
          <a:bodyPr>
            <a:noAutofit/>
          </a:bodyPr>
          <a:lstStyle/>
          <a:p>
            <a:r>
              <a:rPr sz="8800" b="1" smtClean="0"/>
              <a:t>Python</a:t>
            </a:r>
            <a:endParaRPr lang="en-US" sz="8800" b="1"/>
          </a:p>
        </p:txBody>
      </p:sp>
      <p:sp>
        <p:nvSpPr>
          <p:cNvPr id="4" name="Rectangle 3"/>
          <p:cNvSpPr/>
          <p:nvPr/>
        </p:nvSpPr>
        <p:spPr>
          <a:xfrm>
            <a:off x="5029200" y="6273225"/>
            <a:ext cx="3977114" cy="584775"/>
          </a:xfrm>
          <a:prstGeom prst="rect">
            <a:avLst/>
          </a:prstGeom>
          <a:noFill/>
        </p:spPr>
        <p:txBody>
          <a:bodyPr wrap="non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24" name="TextBox 23"/>
          <p:cNvSpPr txBox="1"/>
          <p:nvPr/>
        </p:nvSpPr>
        <p:spPr>
          <a:xfrm>
            <a:off x="381000" y="762000"/>
            <a:ext cx="3200400" cy="400110"/>
          </a:xfrm>
          <a:prstGeom prst="rect">
            <a:avLst/>
          </a:prstGeom>
          <a:noFill/>
        </p:spPr>
        <p:txBody>
          <a:bodyPr wrap="square" rtlCol="0">
            <a:spAutoFit/>
          </a:bodyPr>
          <a:lstStyle/>
          <a:p>
            <a:r>
              <a:rPr lang="en-US" sz="2000" b="1" smtClean="0">
                <a:solidFill>
                  <a:schemeClr val="accent2">
                    <a:lumMod val="60000"/>
                    <a:lumOff val="40000"/>
                  </a:schemeClr>
                </a:solidFill>
                <a:latin typeface="Arial Black" pitchFamily="34" charset="0"/>
              </a:rPr>
              <a:t>Python Applications :</a:t>
            </a:r>
            <a:endParaRPr lang="en-US" sz="2000" b="1">
              <a:solidFill>
                <a:schemeClr val="accent2">
                  <a:lumMod val="60000"/>
                  <a:lumOff val="40000"/>
                </a:schemeClr>
              </a:solidFill>
              <a:latin typeface="Arial Black" pitchFamily="34" charset="0"/>
            </a:endParaRPr>
          </a:p>
        </p:txBody>
      </p:sp>
      <p:sp>
        <p:nvSpPr>
          <p:cNvPr id="26" name="TextBox 25"/>
          <p:cNvSpPr txBox="1"/>
          <p:nvPr/>
        </p:nvSpPr>
        <p:spPr>
          <a:xfrm>
            <a:off x="457200" y="990600"/>
            <a:ext cx="7315200" cy="6740307"/>
          </a:xfrm>
          <a:prstGeom prst="rect">
            <a:avLst/>
          </a:prstGeom>
          <a:noFill/>
        </p:spPr>
        <p:txBody>
          <a:bodyPr wrap="square" rtlCol="0">
            <a:spAutoFit/>
          </a:bodyPr>
          <a:lstStyle/>
          <a:p>
            <a:r>
              <a:rPr lang="en-US" b="1" smtClean="0">
                <a:latin typeface="Arial Black" pitchFamily="34" charset="0"/>
              </a:rPr>
              <a:t/>
            </a:r>
            <a:br>
              <a:rPr lang="en-US" b="1" smtClean="0">
                <a:latin typeface="Arial Black" pitchFamily="34" charset="0"/>
              </a:rPr>
            </a:br>
            <a:r>
              <a:rPr lang="en-US" b="1" smtClean="0">
                <a:solidFill>
                  <a:srgbClr val="0070C0"/>
                </a:solidFill>
                <a:latin typeface="Arial Black" pitchFamily="34" charset="0"/>
              </a:rPr>
              <a:t>1</a:t>
            </a:r>
            <a:r>
              <a:rPr lang="en-US" smtClean="0">
                <a:solidFill>
                  <a:srgbClr val="0070C0"/>
                </a:solidFill>
                <a:latin typeface="Arial Black" pitchFamily="34" charset="0"/>
              </a:rPr>
              <a:t>) Web Applications</a:t>
            </a:r>
          </a:p>
          <a:p>
            <a:r>
              <a:rPr lang="en-US" smtClean="0">
                <a:latin typeface="Arial Black" pitchFamily="34" charset="0"/>
              </a:rPr>
              <a:t>	a. Django</a:t>
            </a:r>
          </a:p>
          <a:p>
            <a:r>
              <a:rPr lang="en-US" smtClean="0">
                <a:latin typeface="Arial Black" pitchFamily="34" charset="0"/>
              </a:rPr>
              <a:t>	b. Flask</a:t>
            </a:r>
          </a:p>
          <a:p>
            <a:r>
              <a:rPr lang="en-US" smtClean="0">
                <a:latin typeface="Arial Black" pitchFamily="34" charset="0"/>
              </a:rPr>
              <a:t>	</a:t>
            </a:r>
          </a:p>
          <a:p>
            <a:r>
              <a:rPr lang="en-US" smtClean="0">
                <a:solidFill>
                  <a:srgbClr val="0070C0"/>
                </a:solidFill>
                <a:latin typeface="Arial Black" pitchFamily="34" charset="0"/>
              </a:rPr>
              <a:t>2) Desktop GUI Applications</a:t>
            </a:r>
          </a:p>
          <a:p>
            <a:r>
              <a:rPr lang="en-US" smtClean="0">
                <a:latin typeface="Arial Black" pitchFamily="34" charset="0"/>
              </a:rPr>
              <a:t>	a. PyQT</a:t>
            </a:r>
          </a:p>
          <a:p>
            <a:r>
              <a:rPr lang="en-US" smtClean="0">
                <a:latin typeface="Arial Black" pitchFamily="34" charset="0"/>
              </a:rPr>
              <a:t>	b. Tkinter</a:t>
            </a:r>
          </a:p>
          <a:p>
            <a:r>
              <a:rPr lang="en-US" smtClean="0">
                <a:latin typeface="Arial Black" pitchFamily="34" charset="0"/>
              </a:rPr>
              <a:t>	c. Kivy</a:t>
            </a:r>
          </a:p>
          <a:p>
            <a:endParaRPr lang="en-US" smtClean="0">
              <a:latin typeface="Arial Black" pitchFamily="34" charset="0"/>
            </a:endParaRPr>
          </a:p>
          <a:p>
            <a:r>
              <a:rPr lang="en-US" smtClean="0">
                <a:solidFill>
                  <a:srgbClr val="0070C0"/>
                </a:solidFill>
                <a:latin typeface="Arial Black" pitchFamily="34" charset="0"/>
              </a:rPr>
              <a:t>3) General Purpose Applications</a:t>
            </a:r>
          </a:p>
          <a:p>
            <a:r>
              <a:rPr lang="en-US" smtClean="0">
                <a:latin typeface="Arial Black" pitchFamily="34" charset="0"/>
              </a:rPr>
              <a:t>	a. Scripting</a:t>
            </a:r>
          </a:p>
          <a:p>
            <a:r>
              <a:rPr lang="en-US" smtClean="0">
                <a:latin typeface="Arial Black" pitchFamily="34" charset="0"/>
              </a:rPr>
              <a:t>	b. Automation</a:t>
            </a:r>
          </a:p>
          <a:p>
            <a:r>
              <a:rPr lang="en-US" smtClean="0">
                <a:latin typeface="Arial Black" pitchFamily="34" charset="0"/>
              </a:rPr>
              <a:t>	c. Networking</a:t>
            </a:r>
          </a:p>
          <a:p>
            <a:endParaRPr lang="en-US" smtClean="0">
              <a:latin typeface="Arial Black" pitchFamily="34" charset="0"/>
            </a:endParaRPr>
          </a:p>
          <a:p>
            <a:r>
              <a:rPr lang="en-US" smtClean="0">
                <a:solidFill>
                  <a:srgbClr val="0070C0"/>
                </a:solidFill>
                <a:latin typeface="Arial Black" pitchFamily="34" charset="0"/>
              </a:rPr>
              <a:t>4) Scientific, Data Science, ML &amp; AI Applications</a:t>
            </a:r>
          </a:p>
          <a:p>
            <a:r>
              <a:rPr lang="en-US" smtClean="0">
                <a:latin typeface="Arial Black" pitchFamily="34" charset="0"/>
              </a:rPr>
              <a:t>	a. Numpy, b. Pandas, c. Matplotlib, d. Scikit-Learn</a:t>
            </a:r>
          </a:p>
          <a:p>
            <a:endParaRPr lang="en-US" smtClean="0">
              <a:latin typeface="Arial Black" pitchFamily="34" charset="0"/>
            </a:endParaRPr>
          </a:p>
          <a:p>
            <a:r>
              <a:rPr lang="en-US" smtClean="0">
                <a:solidFill>
                  <a:srgbClr val="0070C0"/>
                </a:solidFill>
                <a:latin typeface="Arial Black" pitchFamily="34" charset="0"/>
              </a:rPr>
              <a:t>5) Business Applications</a:t>
            </a:r>
          </a:p>
          <a:p>
            <a:r>
              <a:rPr lang="en-US" smtClean="0">
                <a:solidFill>
                  <a:srgbClr val="0070C0"/>
                </a:solidFill>
                <a:latin typeface="Arial Black" pitchFamily="34" charset="0"/>
              </a:rPr>
              <a:t>	</a:t>
            </a:r>
            <a:r>
              <a:rPr lang="en-US" smtClean="0">
                <a:latin typeface="Arial Black" pitchFamily="34" charset="0"/>
              </a:rPr>
              <a:t>a. Trython</a:t>
            </a:r>
          </a:p>
          <a:p>
            <a:endParaRPr lang="en-US" smtClean="0">
              <a:latin typeface="Arial Black" pitchFamily="34" charset="0"/>
            </a:endParaRPr>
          </a:p>
          <a:p>
            <a:endParaRPr lang="en-US" smtClean="0"/>
          </a:p>
          <a:p>
            <a:endParaRPr lang="en-US" smtClean="0"/>
          </a:p>
          <a:p>
            <a:endParaRPr lang="en-US">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457200" y="990600"/>
            <a:ext cx="2461379" cy="369332"/>
          </a:xfrm>
          <a:prstGeom prst="rect">
            <a:avLst/>
          </a:prstGeom>
        </p:spPr>
        <p:txBody>
          <a:bodyPr wrap="none">
            <a:spAutoFit/>
          </a:bodyPr>
          <a:lstStyle/>
          <a:p>
            <a:r>
              <a:rPr lang="en-US" b="1" smtClean="0">
                <a:solidFill>
                  <a:srgbClr val="0070C0"/>
                </a:solidFill>
                <a:latin typeface="Arial Black" pitchFamily="34" charset="0"/>
              </a:rPr>
              <a:t>Python Versions : </a:t>
            </a:r>
            <a:endParaRPr lang="en-US">
              <a:solidFill>
                <a:srgbClr val="0070C0"/>
              </a:solidFill>
            </a:endParaRPr>
          </a:p>
        </p:txBody>
      </p:sp>
      <p:sp>
        <p:nvSpPr>
          <p:cNvPr id="7" name="TextBox 6"/>
          <p:cNvSpPr txBox="1"/>
          <p:nvPr/>
        </p:nvSpPr>
        <p:spPr>
          <a:xfrm>
            <a:off x="533400" y="1371600"/>
            <a:ext cx="7315200" cy="4524315"/>
          </a:xfrm>
          <a:prstGeom prst="rect">
            <a:avLst/>
          </a:prstGeom>
          <a:noFill/>
        </p:spPr>
        <p:txBody>
          <a:bodyPr wrap="square" rtlCol="0">
            <a:spAutoFit/>
          </a:bodyPr>
          <a:lstStyle/>
          <a:p>
            <a:r>
              <a:rPr lang="en-US" b="1" smtClean="0">
                <a:latin typeface="Arial Black" pitchFamily="34" charset="0"/>
              </a:rPr>
              <a:t/>
            </a:r>
            <a:br>
              <a:rPr lang="en-US" b="1" smtClean="0">
                <a:latin typeface="Arial Black" pitchFamily="34" charset="0"/>
              </a:rPr>
            </a:br>
            <a:endParaRPr lang="en-US" b="1" smtClean="0">
              <a:latin typeface="Arial Black" pitchFamily="34" charset="0"/>
            </a:endParaRPr>
          </a:p>
          <a:p>
            <a:pPr>
              <a:buFont typeface="Wingdings" pitchFamily="2" charset="2"/>
              <a:buChar char="Ø"/>
            </a:pPr>
            <a:r>
              <a:rPr lang="en-US" b="1" smtClean="0">
                <a:latin typeface="Arial Black" pitchFamily="34" charset="0"/>
              </a:rPr>
              <a:t> Python language was developed by Guido Van Rassum in 1989 at Netherlands.</a:t>
            </a:r>
          </a:p>
          <a:p>
            <a:endParaRPr lang="en-US" b="1" smtClean="0">
              <a:latin typeface="Arial Black" pitchFamily="34" charset="0"/>
            </a:endParaRPr>
          </a:p>
          <a:p>
            <a:pPr>
              <a:buFont typeface="Wingdings" pitchFamily="2" charset="2"/>
              <a:buChar char="Ø"/>
            </a:pPr>
            <a:r>
              <a:rPr lang="en-US" b="1" smtClean="0">
                <a:latin typeface="Arial Black" pitchFamily="34" charset="0"/>
              </a:rPr>
              <a:t> Gudo Van Rossum derived Python name from British comedy circus named ‘Monty Python’s Flying Circus’ which he likes very much</a:t>
            </a:r>
          </a:p>
          <a:p>
            <a:endParaRPr lang="en-US" b="1" smtClean="0">
              <a:latin typeface="Arial Black" pitchFamily="34" charset="0"/>
            </a:endParaRPr>
          </a:p>
          <a:p>
            <a:pPr>
              <a:buFont typeface="Wingdings" pitchFamily="2" charset="2"/>
              <a:buChar char="Ø"/>
            </a:pPr>
            <a:r>
              <a:rPr lang="en-US" b="1" smtClean="0">
                <a:latin typeface="Arial Black" pitchFamily="34" charset="0"/>
              </a:rPr>
              <a:t> Gudo Van Rossum developed python to solve problems with his </a:t>
            </a:r>
            <a:r>
              <a:rPr lang="en-US" smtClean="0">
                <a:latin typeface="Arial Black" pitchFamily="34" charset="0"/>
              </a:rPr>
              <a:t>Amoeba Operating System</a:t>
            </a:r>
            <a:r>
              <a:rPr lang="en-US" smtClean="0"/>
              <a:t>.</a:t>
            </a:r>
          </a:p>
          <a:p>
            <a:endParaRPr lang="en-US" b="1" smtClean="0">
              <a:latin typeface="Arial Black" pitchFamily="34" charset="0"/>
            </a:endParaRPr>
          </a:p>
          <a:p>
            <a:pPr>
              <a:buFont typeface="Wingdings" pitchFamily="2" charset="2"/>
              <a:buChar char="Ø"/>
            </a:pPr>
            <a:r>
              <a:rPr lang="en-US" b="1" smtClean="0">
                <a:latin typeface="Arial Black" pitchFamily="34" charset="0"/>
              </a:rPr>
              <a:t> Python is influenced by ABC Programming Language and Modula-3 </a:t>
            </a:r>
          </a:p>
          <a:p>
            <a:pPr>
              <a:buFont typeface="Arial" pitchFamily="34" charset="0"/>
              <a:buChar char="•"/>
            </a:pPr>
            <a:endParaRPr lang="en-US" smtClean="0"/>
          </a:p>
          <a:p>
            <a:endParaRPr lang="en-US">
              <a:latin typeface="Arial Black"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33400" y="2209800"/>
            <a:ext cx="8229600" cy="3048000"/>
          </a:xfrm>
        </p:spPr>
        <p:txBody>
          <a:bodyPr>
            <a:noAutofit/>
          </a:bodyPr>
          <a:lstStyle/>
          <a:p>
            <a:r>
              <a:rPr lang="en-US" sz="1800" smtClean="0">
                <a:solidFill>
                  <a:schemeClr val="tx1"/>
                </a:solidFill>
                <a:latin typeface="Arial Black" pitchFamily="34" charset="0"/>
              </a:rPr>
              <a:t>Python 1.0  (January 1994)</a:t>
            </a:r>
            <a:br>
              <a:rPr lang="en-US" sz="1800" smtClean="0">
                <a:solidFill>
                  <a:schemeClr val="tx1"/>
                </a:solidFill>
                <a:latin typeface="Arial Black" pitchFamily="34" charset="0"/>
              </a:rPr>
            </a:br>
            <a:r>
              <a:rPr lang="en-US" sz="1800" smtClean="0">
                <a:solidFill>
                  <a:schemeClr val="tx1"/>
                </a:solidFill>
                <a:latin typeface="Arial Black" pitchFamily="34" charset="0"/>
              </a:rPr>
              <a:t/>
            </a:r>
            <a:br>
              <a:rPr lang="en-US" sz="1800" smtClean="0">
                <a:solidFill>
                  <a:schemeClr val="tx1"/>
                </a:solidFill>
                <a:latin typeface="Arial Black" pitchFamily="34" charset="0"/>
              </a:rPr>
            </a:br>
            <a:r>
              <a:rPr lang="en-US" sz="1800" smtClean="0">
                <a:solidFill>
                  <a:schemeClr val="tx1"/>
                </a:solidFill>
                <a:latin typeface="Arial Black" pitchFamily="34" charset="0"/>
              </a:rPr>
              <a:t>Python 2.0  (October 16, 2000)</a:t>
            </a:r>
            <a:br>
              <a:rPr lang="en-US" sz="1800" smtClean="0">
                <a:solidFill>
                  <a:schemeClr val="tx1"/>
                </a:solidFill>
                <a:latin typeface="Arial Black" pitchFamily="34" charset="0"/>
              </a:rPr>
            </a:br>
            <a:r>
              <a:rPr lang="en-US" sz="1800" smtClean="0">
                <a:solidFill>
                  <a:schemeClr val="tx1"/>
                </a:solidFill>
                <a:latin typeface="Arial Black" pitchFamily="34" charset="0"/>
              </a:rPr>
              <a:t/>
            </a:r>
            <a:br>
              <a:rPr lang="en-US" sz="1800" smtClean="0">
                <a:solidFill>
                  <a:schemeClr val="tx1"/>
                </a:solidFill>
                <a:latin typeface="Arial Black" pitchFamily="34" charset="0"/>
              </a:rPr>
            </a:br>
            <a:r>
              <a:rPr lang="en-US" sz="1800" smtClean="0">
                <a:solidFill>
                  <a:schemeClr val="tx1"/>
                </a:solidFill>
                <a:latin typeface="Arial Black" pitchFamily="34" charset="0"/>
              </a:rPr>
              <a:t>Python 2.7  (July 3, 2010) A major old version</a:t>
            </a:r>
            <a:br>
              <a:rPr lang="en-US" sz="1800" smtClean="0">
                <a:solidFill>
                  <a:schemeClr val="tx1"/>
                </a:solidFill>
                <a:latin typeface="Arial Black" pitchFamily="34" charset="0"/>
              </a:rPr>
            </a:br>
            <a:r>
              <a:rPr lang="en-US" sz="1800" smtClean="0">
                <a:solidFill>
                  <a:schemeClr val="tx1"/>
                </a:solidFill>
                <a:latin typeface="Arial Black" pitchFamily="34" charset="0"/>
              </a:rPr>
              <a:t> </a:t>
            </a:r>
            <a:br>
              <a:rPr lang="en-US" sz="1800" smtClean="0">
                <a:solidFill>
                  <a:schemeClr val="tx1"/>
                </a:solidFill>
                <a:latin typeface="Arial Black" pitchFamily="34" charset="0"/>
              </a:rPr>
            </a:br>
            <a:r>
              <a:rPr lang="en-US" sz="1800" smtClean="0">
                <a:solidFill>
                  <a:schemeClr val="tx1"/>
                </a:solidFill>
                <a:latin typeface="Arial Black" pitchFamily="34" charset="0"/>
              </a:rPr>
              <a:t>Python 3.7  (June 27, 2018) Present version which is widely      used</a:t>
            </a:r>
            <a:r>
              <a:rPr lang="en-US" sz="2800" b="1" smtClean="0">
                <a:solidFill>
                  <a:schemeClr val="tx1"/>
                </a:solidFill>
              </a:rPr>
              <a:t/>
            </a:r>
            <a:br>
              <a:rPr lang="en-US" sz="2800" b="1" smtClean="0">
                <a:solidFill>
                  <a:schemeClr val="tx1"/>
                </a:solidFill>
              </a:rPr>
            </a:br>
            <a:endParaRPr lang="en-US" sz="2800" b="1">
              <a:solidFill>
                <a:schemeClr val="tx1"/>
              </a:solidFill>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81000" y="1066800"/>
            <a:ext cx="3200400" cy="707886"/>
          </a:xfrm>
          <a:prstGeom prst="rect">
            <a:avLst/>
          </a:prstGeom>
          <a:noFill/>
        </p:spPr>
        <p:txBody>
          <a:bodyPr wrap="square" rtlCol="0">
            <a:spAutoFit/>
          </a:bodyPr>
          <a:lstStyle/>
          <a:p>
            <a:r>
              <a:rPr lang="en-US" sz="2000" b="1" smtClean="0">
                <a:solidFill>
                  <a:srgbClr val="0070C0"/>
                </a:solidFill>
                <a:latin typeface="Arial Black" pitchFamily="34" charset="0"/>
              </a:rPr>
              <a:t>Major Python Versions :</a:t>
            </a:r>
            <a:endParaRPr lang="en-US" sz="2000"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guido-van-rossum.png"/>
          <p:cNvPicPr>
            <a:picLocks noChangeAspect="1"/>
          </p:cNvPicPr>
          <p:nvPr/>
        </p:nvPicPr>
        <p:blipFill>
          <a:blip r:embed="rId3" cstate="print"/>
          <a:stretch>
            <a:fillRect/>
          </a:stretch>
        </p:blipFill>
        <p:spPr>
          <a:xfrm>
            <a:off x="1219200" y="1524000"/>
            <a:ext cx="6708874" cy="4724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457200" y="14478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Python Installation :</a:t>
            </a:r>
            <a:endParaRPr lang="en-US" sz="2000" b="1">
              <a:solidFill>
                <a:srgbClr val="0070C0"/>
              </a:solidFill>
              <a:latin typeface="Arial Black" pitchFamily="34" charset="0"/>
            </a:endParaRPr>
          </a:p>
        </p:txBody>
      </p:sp>
      <p:sp>
        <p:nvSpPr>
          <p:cNvPr id="7" name="TextBox 6"/>
          <p:cNvSpPr txBox="1"/>
          <p:nvPr/>
        </p:nvSpPr>
        <p:spPr>
          <a:xfrm>
            <a:off x="914400" y="2209800"/>
            <a:ext cx="7086600" cy="2308324"/>
          </a:xfrm>
          <a:prstGeom prst="rect">
            <a:avLst/>
          </a:prstGeom>
          <a:noFill/>
        </p:spPr>
        <p:txBody>
          <a:bodyPr wrap="square" rtlCol="0">
            <a:spAutoFit/>
          </a:bodyPr>
          <a:lstStyle/>
          <a:p>
            <a:pPr>
              <a:buFont typeface="Wingdings" pitchFamily="2" charset="2"/>
              <a:buChar char="Ø"/>
            </a:pPr>
            <a:r>
              <a:rPr lang="en-US" smtClean="0">
                <a:latin typeface="Arial Black" pitchFamily="34" charset="0"/>
              </a:rPr>
              <a:t> Open Python Official Web Site link </a:t>
            </a:r>
            <a:r>
              <a:rPr lang="en-US" smtClean="0">
                <a:latin typeface="Arial Black" pitchFamily="34" charset="0"/>
                <a:hlinkClick r:id="rId3"/>
              </a:rPr>
              <a:t>www.python.org</a:t>
            </a:r>
            <a:endParaRPr lang="en-US" smtClean="0">
              <a:latin typeface="Arial Black" pitchFamily="34" charset="0"/>
            </a:endParaRPr>
          </a:p>
          <a:p>
            <a:endParaRPr lang="en-US" smtClean="0">
              <a:latin typeface="Arial Black" pitchFamily="34" charset="0"/>
            </a:endParaRPr>
          </a:p>
          <a:p>
            <a:pPr>
              <a:buFont typeface="Wingdings" pitchFamily="2" charset="2"/>
              <a:buChar char="Ø"/>
            </a:pPr>
            <a:r>
              <a:rPr lang="en-US" smtClean="0">
                <a:latin typeface="Arial Black" pitchFamily="34" charset="0"/>
              </a:rPr>
              <a:t> Click on Downloads Tab on the home page top menu</a:t>
            </a:r>
          </a:p>
          <a:p>
            <a:endParaRPr lang="en-US" smtClean="0">
              <a:latin typeface="Arial Black" pitchFamily="34" charset="0"/>
            </a:endParaRPr>
          </a:p>
          <a:p>
            <a:pPr>
              <a:buFont typeface="Wingdings" pitchFamily="2" charset="2"/>
              <a:buChar char="Ø"/>
            </a:pPr>
            <a:r>
              <a:rPr lang="en-US" smtClean="0">
                <a:latin typeface="Arial Black" pitchFamily="34" charset="0"/>
              </a:rPr>
              <a:t> Download the latest python version for your OS</a:t>
            </a:r>
          </a:p>
          <a:p>
            <a:endParaRPr lang="en-US" smtClean="0">
              <a:latin typeface="Arial Black" pitchFamily="34" charset="0"/>
            </a:endParaRPr>
          </a:p>
          <a:p>
            <a:pPr>
              <a:buFont typeface="Wingdings" pitchFamily="2" charset="2"/>
              <a:buChar char="Ø"/>
            </a:pPr>
            <a:r>
              <a:rPr lang="en-US" smtClean="0">
                <a:latin typeface="Arial Black" pitchFamily="34" charset="0"/>
              </a:rPr>
              <a:t> Double click on downloaded installer package</a:t>
            </a:r>
          </a:p>
          <a:p>
            <a:endParaRPr lang="en-US" smtClean="0">
              <a:latin typeface="Arial Black"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685800" y="1371600"/>
            <a:ext cx="3467168" cy="369332"/>
          </a:xfrm>
          <a:prstGeom prst="rect">
            <a:avLst/>
          </a:prstGeom>
        </p:spPr>
        <p:txBody>
          <a:bodyPr wrap="none">
            <a:spAutoFit/>
          </a:bodyPr>
          <a:lstStyle/>
          <a:p>
            <a:r>
              <a:rPr lang="en-US" b="1" smtClean="0">
                <a:solidFill>
                  <a:srgbClr val="0070C0"/>
                </a:solidFill>
                <a:latin typeface="Arial Black" pitchFamily="34" charset="0"/>
              </a:rPr>
              <a:t>Pycharm IDE Installation :</a:t>
            </a:r>
            <a:endParaRPr lang="en-US" b="1">
              <a:solidFill>
                <a:srgbClr val="0070C0"/>
              </a:solidFill>
              <a:latin typeface="Arial Black" pitchFamily="34" charset="0"/>
            </a:endParaRPr>
          </a:p>
        </p:txBody>
      </p:sp>
      <p:sp>
        <p:nvSpPr>
          <p:cNvPr id="7" name="TextBox 6"/>
          <p:cNvSpPr txBox="1"/>
          <p:nvPr/>
        </p:nvSpPr>
        <p:spPr>
          <a:xfrm>
            <a:off x="609600" y="2590800"/>
            <a:ext cx="8090805" cy="1754326"/>
          </a:xfrm>
          <a:prstGeom prst="rect">
            <a:avLst/>
          </a:prstGeom>
          <a:noFill/>
        </p:spPr>
        <p:txBody>
          <a:bodyPr wrap="none" rtlCol="0">
            <a:spAutoFit/>
          </a:bodyPr>
          <a:lstStyle/>
          <a:p>
            <a:pPr>
              <a:buFont typeface="Wingdings" pitchFamily="2" charset="2"/>
              <a:buChar char="Ø"/>
            </a:pPr>
            <a:r>
              <a:rPr lang="en-US" smtClean="0">
                <a:latin typeface="Arial Black" pitchFamily="34" charset="0"/>
              </a:rPr>
              <a:t> </a:t>
            </a:r>
            <a:r>
              <a:rPr lang="en-US" b="1" smtClean="0">
                <a:latin typeface="Arial Black" pitchFamily="34" charset="0"/>
              </a:rPr>
              <a:t>Open jetbrains official web site </a:t>
            </a:r>
            <a:r>
              <a:rPr lang="en-US" b="1" smtClean="0">
                <a:latin typeface="Arial Black" pitchFamily="34" charset="0"/>
                <a:hlinkClick r:id="rId3"/>
              </a:rPr>
              <a:t>www.jetbrains.com/pycharm</a:t>
            </a:r>
            <a:r>
              <a:rPr lang="en-US" b="1" smtClean="0">
                <a:latin typeface="Arial Black" pitchFamily="34" charset="0"/>
              </a:rPr>
              <a:t/>
            </a:r>
            <a:br>
              <a:rPr lang="en-US" b="1" smtClean="0">
                <a:latin typeface="Arial Black" pitchFamily="34" charset="0"/>
              </a:rPr>
            </a:br>
            <a:endParaRPr lang="en-US" smtClean="0">
              <a:latin typeface="Arial Black" pitchFamily="34" charset="0"/>
            </a:endParaRPr>
          </a:p>
          <a:p>
            <a:pPr>
              <a:buFont typeface="Wingdings" pitchFamily="2" charset="2"/>
              <a:buChar char="Ø"/>
            </a:pPr>
            <a:r>
              <a:rPr lang="en-US" smtClean="0">
                <a:latin typeface="Arial Black" pitchFamily="34" charset="0"/>
              </a:rPr>
              <a:t> Download the Pycharm Community Edition (its Free)</a:t>
            </a:r>
          </a:p>
          <a:p>
            <a:endParaRPr lang="en-US" smtClean="0">
              <a:latin typeface="Arial Black" pitchFamily="34" charset="0"/>
            </a:endParaRPr>
          </a:p>
          <a:p>
            <a:pPr>
              <a:buFont typeface="Wingdings" pitchFamily="2" charset="2"/>
              <a:buChar char="Ø"/>
            </a:pPr>
            <a:r>
              <a:rPr lang="en-US" smtClean="0">
                <a:latin typeface="Arial Black" pitchFamily="34" charset="0"/>
              </a:rPr>
              <a:t> Double click on downloaded installer package for installation</a:t>
            </a:r>
          </a:p>
          <a:p>
            <a:pPr>
              <a:buFont typeface="Wingdings" pitchFamily="2" charset="2"/>
              <a:buChar char="Ø"/>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sz="8800" b="1" smtClean="0"/>
              <a:t>Python</a:t>
            </a:r>
            <a:endParaRPr lang="en-US" sz="8800" b="1"/>
          </a:p>
        </p:txBody>
      </p:sp>
      <p:sp>
        <p:nvSpPr>
          <p:cNvPr id="4" name="Rectangle 3"/>
          <p:cNvSpPr/>
          <p:nvPr/>
        </p:nvSpPr>
        <p:spPr>
          <a:xfrm>
            <a:off x="5029200" y="6273225"/>
            <a:ext cx="3977114" cy="584775"/>
          </a:xfrm>
          <a:prstGeom prst="rect">
            <a:avLst/>
          </a:prstGeom>
          <a:noFill/>
        </p:spPr>
        <p:txBody>
          <a:bodyPr wrap="non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8" name="TextBox 7"/>
          <p:cNvSpPr txBox="1"/>
          <p:nvPr/>
        </p:nvSpPr>
        <p:spPr>
          <a:xfrm>
            <a:off x="685800" y="3429000"/>
            <a:ext cx="8229600" cy="2831544"/>
          </a:xfrm>
          <a:prstGeom prst="rect">
            <a:avLst/>
          </a:prstGeom>
          <a:noFill/>
        </p:spPr>
        <p:txBody>
          <a:bodyPr wrap="square" rtlCol="0">
            <a:spAutoFit/>
          </a:bodyPr>
          <a:lstStyle/>
          <a:p>
            <a:pPr marL="457200" indent="-457200">
              <a:buFont typeface="+mj-lt"/>
              <a:buAutoNum type="arabicPeriod"/>
            </a:pPr>
            <a:r>
              <a:rPr lang="en-US" sz="3200" b="1" smtClean="0">
                <a:solidFill>
                  <a:srgbClr val="0070C0"/>
                </a:solidFill>
                <a:latin typeface="Algerian" pitchFamily="82" charset="0"/>
              </a:rPr>
              <a:t>What is Computer ?</a:t>
            </a:r>
          </a:p>
          <a:p>
            <a:pPr marL="457200" indent="-457200">
              <a:buFont typeface="+mj-lt"/>
              <a:buAutoNum type="arabicPeriod"/>
            </a:pPr>
            <a:endParaRPr lang="en-US" sz="3200" b="1">
              <a:solidFill>
                <a:srgbClr val="0070C0"/>
              </a:solidFill>
              <a:latin typeface="Algerian" pitchFamily="82" charset="0"/>
            </a:endParaRPr>
          </a:p>
          <a:p>
            <a:pPr marL="457200" indent="-457200">
              <a:buFont typeface="+mj-lt"/>
              <a:buAutoNum type="arabicPeriod"/>
            </a:pPr>
            <a:r>
              <a:rPr lang="en-US" sz="3200" b="1" smtClean="0">
                <a:solidFill>
                  <a:srgbClr val="0070C0"/>
                </a:solidFill>
                <a:latin typeface="Algerian" pitchFamily="82" charset="0"/>
              </a:rPr>
              <a:t>What is Hardware &amp; software ?</a:t>
            </a:r>
          </a:p>
          <a:p>
            <a:pPr marL="457200" indent="-457200">
              <a:buFont typeface="+mj-lt"/>
              <a:buAutoNum type="arabicPeriod"/>
            </a:pPr>
            <a:endParaRPr lang="en-US" sz="3200" b="1">
              <a:solidFill>
                <a:srgbClr val="0070C0"/>
              </a:solidFill>
              <a:latin typeface="Algerian" pitchFamily="82" charset="0"/>
            </a:endParaRPr>
          </a:p>
          <a:p>
            <a:pPr marL="457200" indent="-457200">
              <a:buFont typeface="+mj-lt"/>
              <a:buAutoNum type="arabicPeriod"/>
            </a:pPr>
            <a:r>
              <a:rPr lang="en-US" sz="3200" b="1" smtClean="0">
                <a:solidFill>
                  <a:srgbClr val="0070C0"/>
                </a:solidFill>
                <a:latin typeface="Algerian" pitchFamily="82" charset="0"/>
              </a:rPr>
              <a:t>What is Programming Language ?</a:t>
            </a:r>
            <a:endParaRPr lang="en-US" sz="2400">
              <a:solidFill>
                <a:srgbClr val="0070C0"/>
              </a:solidFill>
            </a:endParaRPr>
          </a:p>
          <a:p>
            <a:pPr marL="342900" indent="-342900"/>
            <a:endParaRPr lang="en-US">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1219200"/>
            <a:ext cx="2971198" cy="369332"/>
          </a:xfrm>
          <a:prstGeom prst="rect">
            <a:avLst/>
          </a:prstGeom>
        </p:spPr>
        <p:txBody>
          <a:bodyPr wrap="none">
            <a:spAutoFit/>
          </a:bodyPr>
          <a:lstStyle/>
          <a:p>
            <a:r>
              <a:rPr lang="en-US" b="1" smtClean="0">
                <a:solidFill>
                  <a:srgbClr val="0070C0"/>
                </a:solidFill>
                <a:latin typeface="Arial Black" pitchFamily="34" charset="0"/>
              </a:rPr>
              <a:t>What is an Algorithm :</a:t>
            </a:r>
            <a:endParaRPr lang="en-US" b="1">
              <a:solidFill>
                <a:srgbClr val="0070C0"/>
              </a:solidFill>
              <a:latin typeface="Arial Black" pitchFamily="34" charset="0"/>
            </a:endParaRPr>
          </a:p>
        </p:txBody>
      </p:sp>
      <p:sp>
        <p:nvSpPr>
          <p:cNvPr id="7" name="TextBox 6"/>
          <p:cNvSpPr txBox="1"/>
          <p:nvPr/>
        </p:nvSpPr>
        <p:spPr>
          <a:xfrm>
            <a:off x="560368" y="1828800"/>
            <a:ext cx="8352223" cy="369332"/>
          </a:xfrm>
          <a:prstGeom prst="rect">
            <a:avLst/>
          </a:prstGeom>
          <a:noFill/>
        </p:spPr>
        <p:txBody>
          <a:bodyPr wrap="none" rtlCol="0">
            <a:spAutoFit/>
          </a:bodyPr>
          <a:lstStyle/>
          <a:p>
            <a:r>
              <a:rPr lang="en-US" smtClean="0">
                <a:latin typeface="Arial Black" pitchFamily="34" charset="0"/>
              </a:rPr>
              <a:t>“Algorithm is a step by step procedure to complete a given task”</a:t>
            </a:r>
            <a:endParaRPr lang="en-US">
              <a:latin typeface="Arial Black" pitchFamily="34" charset="0"/>
            </a:endParaRPr>
          </a:p>
        </p:txBody>
      </p:sp>
      <p:sp>
        <p:nvSpPr>
          <p:cNvPr id="9" name="TextBox 8"/>
          <p:cNvSpPr txBox="1"/>
          <p:nvPr/>
        </p:nvSpPr>
        <p:spPr>
          <a:xfrm>
            <a:off x="609600" y="2590800"/>
            <a:ext cx="5763244" cy="3693319"/>
          </a:xfrm>
          <a:prstGeom prst="rect">
            <a:avLst/>
          </a:prstGeom>
          <a:noFill/>
        </p:spPr>
        <p:txBody>
          <a:bodyPr wrap="none" rtlCol="0">
            <a:spAutoFit/>
          </a:bodyPr>
          <a:lstStyle/>
          <a:p>
            <a:r>
              <a:rPr lang="en-US" b="1" smtClean="0">
                <a:solidFill>
                  <a:srgbClr val="FF0000"/>
                </a:solidFill>
                <a:latin typeface="Arial" pitchFamily="34" charset="0"/>
                <a:cs typeface="Arial" pitchFamily="34" charset="0"/>
              </a:rPr>
              <a:t>Simple Addition Algorithm :</a:t>
            </a:r>
          </a:p>
          <a:p>
            <a:endParaRPr lang="en-US" smtClean="0"/>
          </a:p>
          <a:p>
            <a:r>
              <a:rPr lang="en-US" b="1" smtClean="0">
                <a:latin typeface="Arial" pitchFamily="34" charset="0"/>
                <a:cs typeface="Arial" pitchFamily="34" charset="0"/>
              </a:rPr>
              <a:t>1-Step) Take 2 numbers say 10 and 20 as input.</a:t>
            </a:r>
          </a:p>
          <a:p>
            <a:endParaRPr lang="en-US" b="1" smtClean="0">
              <a:latin typeface="Arial" pitchFamily="34" charset="0"/>
              <a:cs typeface="Arial" pitchFamily="34" charset="0"/>
            </a:endParaRPr>
          </a:p>
          <a:p>
            <a:r>
              <a:rPr lang="en-US" b="1" smtClean="0">
                <a:latin typeface="Arial" pitchFamily="34" charset="0"/>
                <a:cs typeface="Arial" pitchFamily="34" charset="0"/>
              </a:rPr>
              <a:t>2-Step) Store 10 in a Variable ‘x’</a:t>
            </a:r>
          </a:p>
          <a:p>
            <a:endParaRPr lang="en-US" b="1" smtClean="0">
              <a:latin typeface="Arial" pitchFamily="34" charset="0"/>
              <a:cs typeface="Arial" pitchFamily="34" charset="0"/>
            </a:endParaRPr>
          </a:p>
          <a:p>
            <a:r>
              <a:rPr lang="en-US" b="1" smtClean="0">
                <a:latin typeface="Arial" pitchFamily="34" charset="0"/>
                <a:cs typeface="Arial" pitchFamily="34" charset="0"/>
              </a:rPr>
              <a:t>3-Step) Store 20 in a Variable ‘y’</a:t>
            </a:r>
          </a:p>
          <a:p>
            <a:endParaRPr lang="en-US" b="1" smtClean="0">
              <a:latin typeface="Arial" pitchFamily="34" charset="0"/>
              <a:cs typeface="Arial" pitchFamily="34" charset="0"/>
            </a:endParaRPr>
          </a:p>
          <a:p>
            <a:r>
              <a:rPr lang="en-US" b="1" smtClean="0">
                <a:latin typeface="Arial" pitchFamily="34" charset="0"/>
                <a:cs typeface="Arial" pitchFamily="34" charset="0"/>
              </a:rPr>
              <a:t>4-Step) Add ‘x’ and ‘y’ (x+y)</a:t>
            </a:r>
          </a:p>
          <a:p>
            <a:endParaRPr lang="en-US" b="1" smtClean="0">
              <a:latin typeface="Arial" pitchFamily="34" charset="0"/>
              <a:cs typeface="Arial" pitchFamily="34" charset="0"/>
            </a:endParaRPr>
          </a:p>
          <a:p>
            <a:r>
              <a:rPr lang="en-US" b="1" smtClean="0">
                <a:latin typeface="Arial" pitchFamily="34" charset="0"/>
                <a:cs typeface="Arial" pitchFamily="34" charset="0"/>
              </a:rPr>
              <a:t>5-Step) Store the Result (x+y) in a Variable ‘z’</a:t>
            </a:r>
          </a:p>
          <a:p>
            <a:endParaRPr lang="en-US" b="1" smtClean="0">
              <a:latin typeface="Arial" pitchFamily="34" charset="0"/>
              <a:cs typeface="Arial" pitchFamily="34" charset="0"/>
            </a:endParaRPr>
          </a:p>
          <a:p>
            <a:r>
              <a:rPr lang="en-US" b="1" smtClean="0">
                <a:latin typeface="Arial" pitchFamily="34" charset="0"/>
                <a:cs typeface="Arial" pitchFamily="34" charset="0"/>
              </a:rPr>
              <a:t>6-Step) Print Variable ‘z’ to output to see the result.</a:t>
            </a:r>
            <a:endParaRPr lang="en-US"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685800" y="1371600"/>
            <a:ext cx="2967479" cy="369332"/>
          </a:xfrm>
          <a:prstGeom prst="rect">
            <a:avLst/>
          </a:prstGeom>
        </p:spPr>
        <p:txBody>
          <a:bodyPr wrap="none">
            <a:spAutoFit/>
          </a:bodyPr>
          <a:lstStyle/>
          <a:p>
            <a:r>
              <a:rPr lang="en-US" b="1" smtClean="0">
                <a:solidFill>
                  <a:srgbClr val="0070C0"/>
                </a:solidFill>
                <a:latin typeface="Arial Black" pitchFamily="34" charset="0"/>
              </a:rPr>
              <a:t>What is a Flow Chart :</a:t>
            </a:r>
            <a:endParaRPr lang="en-US" b="1">
              <a:solidFill>
                <a:srgbClr val="0070C0"/>
              </a:solidFill>
              <a:latin typeface="Arial Black" pitchFamily="34" charset="0"/>
            </a:endParaRPr>
          </a:p>
        </p:txBody>
      </p:sp>
      <p:sp>
        <p:nvSpPr>
          <p:cNvPr id="7" name="TextBox 6"/>
          <p:cNvSpPr txBox="1"/>
          <p:nvPr/>
        </p:nvSpPr>
        <p:spPr>
          <a:xfrm>
            <a:off x="1066800" y="1905000"/>
            <a:ext cx="7590668" cy="369332"/>
          </a:xfrm>
          <a:prstGeom prst="rect">
            <a:avLst/>
          </a:prstGeom>
          <a:noFill/>
        </p:spPr>
        <p:txBody>
          <a:bodyPr wrap="none" rtlCol="0">
            <a:spAutoFit/>
          </a:bodyPr>
          <a:lstStyle/>
          <a:p>
            <a:r>
              <a:rPr lang="en-US" smtClean="0">
                <a:latin typeface="Arial Black" pitchFamily="34" charset="0"/>
              </a:rPr>
              <a:t>“Flow Chart is a Graphical representation of an Algorithm”</a:t>
            </a:r>
            <a:endParaRPr lang="en-US">
              <a:latin typeface="Arial Black" pitchFamily="34" charset="0"/>
            </a:endParaRPr>
          </a:p>
        </p:txBody>
      </p:sp>
      <p:sp>
        <p:nvSpPr>
          <p:cNvPr id="8" name="Flowchart: Terminator 7"/>
          <p:cNvSpPr/>
          <p:nvPr/>
        </p:nvSpPr>
        <p:spPr>
          <a:xfrm>
            <a:off x="1371600" y="2590800"/>
            <a:ext cx="1143000" cy="3048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Start</a:t>
            </a:r>
            <a:endParaRPr lang="en-US" b="1">
              <a:solidFill>
                <a:schemeClr val="tx1"/>
              </a:solidFill>
            </a:endParaRPr>
          </a:p>
        </p:txBody>
      </p:sp>
      <p:sp>
        <p:nvSpPr>
          <p:cNvPr id="9" name="Flowchart: Data 8"/>
          <p:cNvSpPr/>
          <p:nvPr/>
        </p:nvSpPr>
        <p:spPr>
          <a:xfrm>
            <a:off x="1143000" y="3352800"/>
            <a:ext cx="1676400" cy="612648"/>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ysClr val="windowText" lastClr="000000"/>
                </a:solidFill>
              </a:rPr>
              <a:t>x = 10</a:t>
            </a:r>
          </a:p>
          <a:p>
            <a:pPr algn="ctr"/>
            <a:r>
              <a:rPr lang="en-US" b="1" smtClean="0">
                <a:solidFill>
                  <a:sysClr val="windowText" lastClr="000000"/>
                </a:solidFill>
              </a:rPr>
              <a:t>y = 20</a:t>
            </a:r>
            <a:endParaRPr lang="en-US" b="1">
              <a:solidFill>
                <a:sysClr val="windowText" lastClr="000000"/>
              </a:solidFill>
            </a:endParaRPr>
          </a:p>
        </p:txBody>
      </p:sp>
      <p:sp>
        <p:nvSpPr>
          <p:cNvPr id="10" name="Flowchart: Process 9"/>
          <p:cNvSpPr/>
          <p:nvPr/>
        </p:nvSpPr>
        <p:spPr>
          <a:xfrm>
            <a:off x="1295400" y="4343400"/>
            <a:ext cx="1295400" cy="6096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z = x + y</a:t>
            </a:r>
            <a:endParaRPr lang="en-US" b="1">
              <a:solidFill>
                <a:schemeClr val="tx1"/>
              </a:solidFill>
            </a:endParaRPr>
          </a:p>
        </p:txBody>
      </p:sp>
      <p:sp>
        <p:nvSpPr>
          <p:cNvPr id="11" name="Flowchart: Data 10"/>
          <p:cNvSpPr/>
          <p:nvPr/>
        </p:nvSpPr>
        <p:spPr>
          <a:xfrm>
            <a:off x="1143000" y="5334000"/>
            <a:ext cx="1676400" cy="612648"/>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ysClr val="windowText" lastClr="000000"/>
                </a:solidFill>
              </a:rPr>
              <a:t>Print(z)</a:t>
            </a:r>
            <a:endParaRPr lang="en-US" b="1">
              <a:solidFill>
                <a:sysClr val="windowText" lastClr="000000"/>
              </a:solidFill>
            </a:endParaRPr>
          </a:p>
        </p:txBody>
      </p:sp>
      <p:sp>
        <p:nvSpPr>
          <p:cNvPr id="13" name="Flowchart: Terminator 12"/>
          <p:cNvSpPr/>
          <p:nvPr/>
        </p:nvSpPr>
        <p:spPr>
          <a:xfrm>
            <a:off x="1371600" y="6324600"/>
            <a:ext cx="1143000" cy="30480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Stop</a:t>
            </a:r>
            <a:endParaRPr lang="en-US" b="1">
              <a:solidFill>
                <a:schemeClr val="tx1"/>
              </a:solidFill>
            </a:endParaRPr>
          </a:p>
        </p:txBody>
      </p:sp>
      <p:cxnSp>
        <p:nvCxnSpPr>
          <p:cNvPr id="15" name="Straight Arrow Connector 14"/>
          <p:cNvCxnSpPr>
            <a:stCxn id="8" idx="2"/>
            <a:endCxn id="9" idx="1"/>
          </p:cNvCxnSpPr>
          <p:nvPr/>
        </p:nvCxnSpPr>
        <p:spPr>
          <a:xfrm>
            <a:off x="1943100" y="2895600"/>
            <a:ext cx="4572" cy="469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p:cNvCxnSpPr>
          <p:nvPr/>
        </p:nvCxnSpPr>
        <p:spPr>
          <a:xfrm>
            <a:off x="1981200" y="3965448"/>
            <a:ext cx="4572" cy="390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981200" y="4953000"/>
            <a:ext cx="4572" cy="390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81200" y="5943600"/>
            <a:ext cx="4572" cy="390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52800" y="3505200"/>
            <a:ext cx="2423997" cy="369332"/>
          </a:xfrm>
          <a:prstGeom prst="rect">
            <a:avLst/>
          </a:prstGeom>
          <a:noFill/>
        </p:spPr>
        <p:txBody>
          <a:bodyPr wrap="none" rtlCol="0">
            <a:spAutoFit/>
          </a:bodyPr>
          <a:lstStyle/>
          <a:p>
            <a:r>
              <a:rPr lang="en-US" smtClean="0"/>
              <a:t>  </a:t>
            </a:r>
            <a:r>
              <a:rPr lang="en-US" b="1" smtClean="0"/>
              <a:t>Input of two numbers</a:t>
            </a:r>
            <a:endParaRPr lang="en-US" b="1"/>
          </a:p>
        </p:txBody>
      </p:sp>
      <p:sp>
        <p:nvSpPr>
          <p:cNvPr id="22" name="TextBox 21"/>
          <p:cNvSpPr txBox="1"/>
          <p:nvPr/>
        </p:nvSpPr>
        <p:spPr>
          <a:xfrm>
            <a:off x="3429000" y="4419600"/>
            <a:ext cx="3438057" cy="369332"/>
          </a:xfrm>
          <a:prstGeom prst="rect">
            <a:avLst/>
          </a:prstGeom>
          <a:noFill/>
        </p:spPr>
        <p:txBody>
          <a:bodyPr wrap="none" rtlCol="0">
            <a:spAutoFit/>
          </a:bodyPr>
          <a:lstStyle/>
          <a:p>
            <a:r>
              <a:rPr lang="en-US" b="1" smtClean="0"/>
              <a:t>Addition process of two numbers</a:t>
            </a:r>
            <a:endParaRPr lang="en-US" b="1"/>
          </a:p>
        </p:txBody>
      </p:sp>
      <p:sp>
        <p:nvSpPr>
          <p:cNvPr id="23" name="TextBox 22"/>
          <p:cNvSpPr txBox="1"/>
          <p:nvPr/>
        </p:nvSpPr>
        <p:spPr>
          <a:xfrm>
            <a:off x="3429000" y="5486400"/>
            <a:ext cx="2654253" cy="369332"/>
          </a:xfrm>
          <a:prstGeom prst="rect">
            <a:avLst/>
          </a:prstGeom>
          <a:noFill/>
        </p:spPr>
        <p:txBody>
          <a:bodyPr wrap="none" rtlCol="0">
            <a:spAutoFit/>
          </a:bodyPr>
          <a:lstStyle/>
          <a:p>
            <a:r>
              <a:rPr lang="en-US" b="1" smtClean="0"/>
              <a:t>Output of addition result</a:t>
            </a:r>
            <a:endParaRPr lang="en-US"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flow chart symbols.jpg"/>
          <p:cNvPicPr>
            <a:picLocks noChangeAspect="1"/>
          </p:cNvPicPr>
          <p:nvPr/>
        </p:nvPicPr>
        <p:blipFill>
          <a:blip r:embed="rId3" cstate="print"/>
          <a:stretch>
            <a:fillRect/>
          </a:stretch>
        </p:blipFill>
        <p:spPr>
          <a:xfrm>
            <a:off x="152400" y="1295400"/>
            <a:ext cx="8915400" cy="49911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7526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685800" y="990600"/>
            <a:ext cx="2472472" cy="369332"/>
          </a:xfrm>
          <a:prstGeom prst="rect">
            <a:avLst/>
          </a:prstGeom>
        </p:spPr>
        <p:txBody>
          <a:bodyPr wrap="none">
            <a:spAutoFit/>
          </a:bodyPr>
          <a:lstStyle/>
          <a:p>
            <a:r>
              <a:rPr lang="en-US" b="1" smtClean="0">
                <a:solidFill>
                  <a:srgbClr val="0070C0"/>
                </a:solidFill>
                <a:latin typeface="Arial Black" pitchFamily="34" charset="0"/>
              </a:rPr>
              <a:t>Python Variables </a:t>
            </a:r>
            <a:endParaRPr lang="en-US" b="1">
              <a:solidFill>
                <a:srgbClr val="0070C0"/>
              </a:solidFill>
              <a:latin typeface="Arial Black" pitchFamily="34" charset="0"/>
            </a:endParaRPr>
          </a:p>
        </p:txBody>
      </p:sp>
      <p:sp>
        <p:nvSpPr>
          <p:cNvPr id="7" name="TextBox 6"/>
          <p:cNvSpPr txBox="1"/>
          <p:nvPr/>
        </p:nvSpPr>
        <p:spPr>
          <a:xfrm>
            <a:off x="762000" y="1752600"/>
            <a:ext cx="2630079" cy="369332"/>
          </a:xfrm>
          <a:prstGeom prst="rect">
            <a:avLst/>
          </a:prstGeom>
          <a:noFill/>
        </p:spPr>
        <p:txBody>
          <a:bodyPr wrap="none" rtlCol="0">
            <a:spAutoFit/>
          </a:bodyPr>
          <a:lstStyle/>
          <a:p>
            <a:r>
              <a:rPr lang="en-US" smtClean="0">
                <a:solidFill>
                  <a:schemeClr val="accent1">
                    <a:lumMod val="75000"/>
                  </a:schemeClr>
                </a:solidFill>
                <a:latin typeface="Arial Black" pitchFamily="34" charset="0"/>
              </a:rPr>
              <a:t>What is a Variable :</a:t>
            </a:r>
            <a:endParaRPr lang="en-US">
              <a:solidFill>
                <a:schemeClr val="accent1">
                  <a:lumMod val="75000"/>
                </a:schemeClr>
              </a:solidFill>
              <a:latin typeface="Arial Black" pitchFamily="34" charset="0"/>
            </a:endParaRPr>
          </a:p>
        </p:txBody>
      </p:sp>
      <p:sp>
        <p:nvSpPr>
          <p:cNvPr id="8" name="TextBox 7"/>
          <p:cNvSpPr txBox="1"/>
          <p:nvPr/>
        </p:nvSpPr>
        <p:spPr>
          <a:xfrm>
            <a:off x="762000" y="2286000"/>
            <a:ext cx="8199168" cy="646331"/>
          </a:xfrm>
          <a:prstGeom prst="rect">
            <a:avLst/>
          </a:prstGeom>
          <a:noFill/>
        </p:spPr>
        <p:txBody>
          <a:bodyPr wrap="none" rtlCol="0">
            <a:spAutoFit/>
          </a:bodyPr>
          <a:lstStyle/>
          <a:p>
            <a:r>
              <a:rPr lang="en-US" b="1" smtClean="0">
                <a:latin typeface="Arial Black" pitchFamily="34" charset="0"/>
              </a:rPr>
              <a:t>“A Variable is a name given to a memory location which stores </a:t>
            </a:r>
          </a:p>
          <a:p>
            <a:r>
              <a:rPr lang="en-US" b="1" smtClean="0">
                <a:latin typeface="Arial Black" pitchFamily="34" charset="0"/>
              </a:rPr>
              <a:t>given data”</a:t>
            </a:r>
            <a:endParaRPr lang="en-US" b="1">
              <a:latin typeface="Arial Black" pitchFamily="34" charset="0"/>
            </a:endParaRPr>
          </a:p>
        </p:txBody>
      </p:sp>
      <p:pic>
        <p:nvPicPr>
          <p:cNvPr id="9" name="Picture 8" descr="Programming Concept Cards.png"/>
          <p:cNvPicPr>
            <a:picLocks noChangeAspect="1"/>
          </p:cNvPicPr>
          <p:nvPr/>
        </p:nvPicPr>
        <p:blipFill>
          <a:blip r:embed="rId3" cstate="print"/>
          <a:srcRect l="38636" t="16912" r="4545" b="41422"/>
          <a:stretch>
            <a:fillRect/>
          </a:stretch>
        </p:blipFill>
        <p:spPr>
          <a:xfrm>
            <a:off x="1447800" y="2895600"/>
            <a:ext cx="6185647" cy="3505200"/>
          </a:xfrm>
          <a:prstGeom prst="rect">
            <a:avLst/>
          </a:prstGeom>
        </p:spPr>
      </p:pic>
      <p:sp>
        <p:nvSpPr>
          <p:cNvPr id="10" name="TextBox 9"/>
          <p:cNvSpPr txBox="1"/>
          <p:nvPr/>
        </p:nvSpPr>
        <p:spPr>
          <a:xfrm>
            <a:off x="3048000" y="4953000"/>
            <a:ext cx="914400" cy="461665"/>
          </a:xfrm>
          <a:prstGeom prst="rect">
            <a:avLst/>
          </a:prstGeom>
          <a:noFill/>
        </p:spPr>
        <p:txBody>
          <a:bodyPr wrap="square" rtlCol="0">
            <a:spAutoFit/>
          </a:bodyPr>
          <a:lstStyle/>
          <a:p>
            <a:r>
              <a:rPr lang="en-US" sz="2400" b="1" smtClean="0">
                <a:latin typeface="Arial" pitchFamily="34" charset="0"/>
                <a:cs typeface="Arial" pitchFamily="34" charset="0"/>
              </a:rPr>
              <a:t>‘age’</a:t>
            </a:r>
            <a:endParaRPr lang="en-US" sz="2400" b="1">
              <a:latin typeface="Arial" pitchFamily="34" charset="0"/>
              <a:cs typeface="Arial" pitchFamily="34" charset="0"/>
            </a:endParaRPr>
          </a:p>
        </p:txBody>
      </p:sp>
      <p:sp>
        <p:nvSpPr>
          <p:cNvPr id="11" name="TextBox 10"/>
          <p:cNvSpPr txBox="1"/>
          <p:nvPr/>
        </p:nvSpPr>
        <p:spPr>
          <a:xfrm>
            <a:off x="5867400" y="4800600"/>
            <a:ext cx="914400" cy="461665"/>
          </a:xfrm>
          <a:prstGeom prst="rect">
            <a:avLst/>
          </a:prstGeom>
          <a:noFill/>
        </p:spPr>
        <p:txBody>
          <a:bodyPr wrap="square" rtlCol="0">
            <a:spAutoFit/>
          </a:bodyPr>
          <a:lstStyle/>
          <a:p>
            <a:r>
              <a:rPr lang="en-US" sz="2400" b="1" smtClean="0">
                <a:latin typeface="Arial" pitchFamily="34" charset="0"/>
                <a:cs typeface="Arial" pitchFamily="34" charset="0"/>
              </a:rPr>
              <a:t>‘20’</a:t>
            </a:r>
            <a:endParaRPr lang="en-US" sz="2400" b="1">
              <a:latin typeface="Arial" pitchFamily="34" charset="0"/>
              <a:cs typeface="Arial" pitchFamily="34" charset="0"/>
            </a:endParaRPr>
          </a:p>
        </p:txBody>
      </p:sp>
      <p:sp>
        <p:nvSpPr>
          <p:cNvPr id="12" name="TextBox 11"/>
          <p:cNvSpPr txBox="1"/>
          <p:nvPr/>
        </p:nvSpPr>
        <p:spPr>
          <a:xfrm>
            <a:off x="3352800" y="3657600"/>
            <a:ext cx="914400" cy="461665"/>
          </a:xfrm>
          <a:prstGeom prst="rect">
            <a:avLst/>
          </a:prstGeom>
          <a:noFill/>
        </p:spPr>
        <p:txBody>
          <a:bodyPr wrap="square" rtlCol="0">
            <a:spAutoFit/>
          </a:bodyPr>
          <a:lstStyle/>
          <a:p>
            <a:r>
              <a:rPr lang="en-US" sz="2400" b="1" smtClean="0">
                <a:latin typeface="Arial" pitchFamily="34" charset="0"/>
                <a:cs typeface="Arial" pitchFamily="34" charset="0"/>
              </a:rPr>
              <a:t>‘20’</a:t>
            </a:r>
            <a:endParaRPr lang="en-US" sz="24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0668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228600" y="2233872"/>
          <a:ext cx="8458198" cy="4090732"/>
        </p:xfrm>
        <a:graphic>
          <a:graphicData uri="http://schemas.openxmlformats.org/drawingml/2006/table">
            <a:tbl>
              <a:tblPr/>
              <a:tblGrid>
                <a:gridCol w="400783"/>
                <a:gridCol w="400783"/>
                <a:gridCol w="1427791"/>
                <a:gridCol w="400783"/>
                <a:gridCol w="1085455"/>
                <a:gridCol w="1085455"/>
                <a:gridCol w="1085455"/>
                <a:gridCol w="1085455"/>
                <a:gridCol w="1085455"/>
                <a:gridCol w="400783"/>
              </a:tblGrid>
              <a:tr h="325867">
                <a:tc>
                  <a:txBody>
                    <a:bodyPr/>
                    <a:lstStyle/>
                    <a:p>
                      <a:pPr algn="l" fontAlgn="b"/>
                      <a:endParaRPr lang="en-US" sz="500" b="0" i="0" u="none" strike="noStrike">
                        <a:solidFill>
                          <a:srgbClr val="000000"/>
                        </a:solidFill>
                        <a:latin typeface="Calibri"/>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gridSpan="5">
                  <a:txBody>
                    <a:bodyPr/>
                    <a:lstStyle/>
                    <a:p>
                      <a:pPr algn="ctr" fontAlgn="ctr"/>
                      <a:r>
                        <a:rPr lang="en-US" sz="1100" b="1" i="0" u="none" strike="noStrike">
                          <a:solidFill>
                            <a:srgbClr val="000000"/>
                          </a:solidFill>
                          <a:latin typeface="Calibri"/>
                        </a:rPr>
                        <a:t>COMPUTER MEMORY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latin typeface="Calibri"/>
                        </a:rPr>
                        <a:t>Variable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1" i="0" u="none" strike="noStrike">
                          <a:solidFill>
                            <a:srgbClr val="000000"/>
                          </a:solidFill>
                          <a:latin typeface="Calibri"/>
                        </a:rPr>
                        <a: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Calibri"/>
                        </a:rPr>
                        <a:t>Memory Address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latin typeface="Calibri"/>
                        </a:rPr>
                        <a:t>0X1A23FCBA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smtClean="0">
                          <a:solidFill>
                            <a:srgbClr val="000000"/>
                          </a:solidFill>
                          <a:latin typeface="Calibri"/>
                        </a:rPr>
                        <a:t>     Data or Value</a:t>
                      </a:r>
                      <a:endParaRPr lang="en-US" sz="7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1" i="0" u="none" strike="noStrike">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55520">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bl>
          </a:graphicData>
        </a:graphic>
      </p:graphicFrame>
      <p:pic>
        <p:nvPicPr>
          <p:cNvPr id="7" name="Picture 6" descr="Variables-in-Java.png"/>
          <p:cNvPicPr>
            <a:picLocks noChangeAspect="1"/>
          </p:cNvPicPr>
          <p:nvPr/>
        </p:nvPicPr>
        <p:blipFill>
          <a:blip r:embed="rId3" cstate="print"/>
          <a:srcRect l="37037" r="-3314" b="-21136"/>
          <a:stretch>
            <a:fillRect/>
          </a:stretch>
        </p:blipFill>
        <p:spPr>
          <a:xfrm>
            <a:off x="381000" y="990600"/>
            <a:ext cx="3454400" cy="1524000"/>
          </a:xfrm>
          <a:prstGeom prst="rect">
            <a:avLst/>
          </a:prstGeom>
        </p:spPr>
      </p:pic>
      <p:cxnSp>
        <p:nvCxnSpPr>
          <p:cNvPr id="8" name="Straight Arrow Connector 7"/>
          <p:cNvCxnSpPr/>
          <p:nvPr/>
        </p:nvCxnSpPr>
        <p:spPr>
          <a:xfrm>
            <a:off x="2514600" y="4038600"/>
            <a:ext cx="3124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514600" y="3429000"/>
            <a:ext cx="3124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514600" y="3733800"/>
            <a:ext cx="3124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371600"/>
            <a:ext cx="4225387" cy="369332"/>
          </a:xfrm>
          <a:prstGeom prst="rect">
            <a:avLst/>
          </a:prstGeom>
        </p:spPr>
        <p:txBody>
          <a:bodyPr wrap="none">
            <a:spAutoFit/>
          </a:bodyPr>
          <a:lstStyle/>
          <a:p>
            <a:r>
              <a:rPr lang="en-US" b="1" smtClean="0">
                <a:solidFill>
                  <a:srgbClr val="0070C0"/>
                </a:solidFill>
                <a:latin typeface="Arial Black" pitchFamily="34" charset="0"/>
              </a:rPr>
              <a:t>Python Variable Naming Rules : </a:t>
            </a:r>
            <a:endParaRPr lang="en-US" b="1">
              <a:solidFill>
                <a:srgbClr val="0070C0"/>
              </a:solidFill>
              <a:latin typeface="Arial Black" pitchFamily="34" charset="0"/>
            </a:endParaRPr>
          </a:p>
        </p:txBody>
      </p:sp>
      <p:sp>
        <p:nvSpPr>
          <p:cNvPr id="7" name="TextBox 6"/>
          <p:cNvSpPr txBox="1"/>
          <p:nvPr/>
        </p:nvSpPr>
        <p:spPr>
          <a:xfrm>
            <a:off x="152400" y="2209800"/>
            <a:ext cx="8991600" cy="3477875"/>
          </a:xfrm>
          <a:prstGeom prst="rect">
            <a:avLst/>
          </a:prstGeom>
          <a:noFill/>
        </p:spPr>
        <p:txBody>
          <a:bodyPr wrap="square" rtlCol="0">
            <a:spAutoFit/>
          </a:bodyPr>
          <a:lstStyle/>
          <a:p>
            <a:r>
              <a:rPr lang="en-US" sz="2000" b="1" smtClean="0">
                <a:solidFill>
                  <a:schemeClr val="accent1">
                    <a:lumMod val="75000"/>
                  </a:schemeClr>
                </a:solidFill>
                <a:latin typeface="Arial" pitchFamily="34" charset="0"/>
                <a:cs typeface="Arial" pitchFamily="34" charset="0"/>
              </a:rPr>
              <a:t>Rule-1) </a:t>
            </a:r>
            <a:r>
              <a:rPr lang="en-US" sz="2000" b="1" smtClean="0">
                <a:latin typeface="Arial" pitchFamily="34" charset="0"/>
                <a:cs typeface="Arial" pitchFamily="34" charset="0"/>
              </a:rPr>
              <a:t>Python variable name should consists of one of or combination 	of ‘a to z’ or ‘A to Z’ or ‘ 0 to 9’ or ‘_’</a:t>
            </a:r>
          </a:p>
          <a:p>
            <a:endParaRPr lang="en-US" sz="2000" b="1" smtClean="0">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Rule-2) </a:t>
            </a:r>
            <a:r>
              <a:rPr lang="en-US" sz="2000" b="1" smtClean="0">
                <a:latin typeface="Arial" pitchFamily="34" charset="0"/>
                <a:cs typeface="Arial" pitchFamily="34" charset="0"/>
              </a:rPr>
              <a:t>First letter of a variable name must not contain a number</a:t>
            </a:r>
          </a:p>
          <a:p>
            <a:endParaRPr lang="en-US" sz="2000" b="1" smtClean="0">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Rule-3) </a:t>
            </a:r>
            <a:r>
              <a:rPr lang="en-US" sz="2000" b="1" smtClean="0">
                <a:latin typeface="Arial" pitchFamily="34" charset="0"/>
                <a:cs typeface="Arial" pitchFamily="34" charset="0"/>
              </a:rPr>
              <a:t>Should not use space or special character (!, @, #, %, ^, &amp;, *, etc)</a:t>
            </a:r>
          </a:p>
          <a:p>
            <a:endParaRPr lang="en-US" sz="2000" b="1" smtClean="0">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Rule-4) </a:t>
            </a:r>
            <a:r>
              <a:rPr lang="en-US" sz="2000" b="1" smtClean="0">
                <a:latin typeface="Arial" pitchFamily="34" charset="0"/>
                <a:cs typeface="Arial" pitchFamily="34" charset="0"/>
              </a:rPr>
              <a:t>Should not use Python Keywords as variable names 	(if,else,for,while,break etc)</a:t>
            </a:r>
          </a:p>
          <a:p>
            <a:endParaRPr lang="en-US" sz="2000" b="1" smtClean="0">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Rule-5) </a:t>
            </a:r>
            <a:r>
              <a:rPr lang="en-US" sz="2000" b="1" smtClean="0">
                <a:latin typeface="Arial" pitchFamily="34" charset="0"/>
                <a:cs typeface="Arial" pitchFamily="34" charset="0"/>
              </a:rPr>
              <a:t>Python is case sensitive (Capital ‘A’ and Small ‘a’ are different)</a:t>
            </a:r>
            <a:endParaRPr lang="en-US" sz="20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066800"/>
            <a:ext cx="4082336" cy="369332"/>
          </a:xfrm>
          <a:prstGeom prst="rect">
            <a:avLst/>
          </a:prstGeom>
        </p:spPr>
        <p:txBody>
          <a:bodyPr wrap="none">
            <a:spAutoFit/>
          </a:bodyPr>
          <a:lstStyle/>
          <a:p>
            <a:r>
              <a:rPr lang="en-US" b="1" smtClean="0">
                <a:solidFill>
                  <a:srgbClr val="0070C0"/>
                </a:solidFill>
                <a:latin typeface="Arial Black" pitchFamily="34" charset="0"/>
              </a:rPr>
              <a:t>Python Variable Declarations : </a:t>
            </a:r>
            <a:endParaRPr lang="en-US" b="1">
              <a:solidFill>
                <a:srgbClr val="0070C0"/>
              </a:solidFill>
              <a:latin typeface="Arial Black" pitchFamily="34" charset="0"/>
            </a:endParaRPr>
          </a:p>
        </p:txBody>
      </p:sp>
      <p:sp>
        <p:nvSpPr>
          <p:cNvPr id="7" name="Rectangle 6"/>
          <p:cNvSpPr/>
          <p:nvPr/>
        </p:nvSpPr>
        <p:spPr>
          <a:xfrm>
            <a:off x="228600" y="3048000"/>
            <a:ext cx="3994555" cy="369332"/>
          </a:xfrm>
          <a:prstGeom prst="rect">
            <a:avLst/>
          </a:prstGeom>
        </p:spPr>
        <p:txBody>
          <a:bodyPr wrap="none">
            <a:spAutoFit/>
          </a:bodyPr>
          <a:lstStyle/>
          <a:p>
            <a:r>
              <a:rPr lang="en-US" b="1" smtClean="0">
                <a:solidFill>
                  <a:srgbClr val="0070C0"/>
                </a:solidFill>
                <a:latin typeface="Arial Black" pitchFamily="34" charset="0"/>
              </a:rPr>
              <a:t>Assigning Data to a Variable : </a:t>
            </a:r>
            <a:endParaRPr lang="en-US" b="1">
              <a:solidFill>
                <a:srgbClr val="0070C0"/>
              </a:solidFill>
              <a:latin typeface="Arial Black" pitchFamily="34" charset="0"/>
            </a:endParaRPr>
          </a:p>
        </p:txBody>
      </p:sp>
      <p:sp>
        <p:nvSpPr>
          <p:cNvPr id="8" name="TextBox 7"/>
          <p:cNvSpPr txBox="1"/>
          <p:nvPr/>
        </p:nvSpPr>
        <p:spPr>
          <a:xfrm>
            <a:off x="228600" y="1524000"/>
            <a:ext cx="9016699" cy="1477328"/>
          </a:xfrm>
          <a:prstGeom prst="rect">
            <a:avLst/>
          </a:prstGeom>
          <a:noFill/>
        </p:spPr>
        <p:txBody>
          <a:bodyPr wrap="none" rtlCol="0">
            <a:spAutoFit/>
          </a:bodyPr>
          <a:lstStyle/>
          <a:p>
            <a:r>
              <a:rPr lang="en-US" smtClean="0">
                <a:latin typeface="Arial Black" pitchFamily="34" charset="0"/>
              </a:rPr>
              <a:t>“Python is a Data Type infer language, hence no need to declare </a:t>
            </a:r>
          </a:p>
          <a:p>
            <a:r>
              <a:rPr lang="en-US" smtClean="0">
                <a:latin typeface="Arial Black" pitchFamily="34" charset="0"/>
              </a:rPr>
              <a:t>variable type explicitly in advance, Python will automatically infer the</a:t>
            </a:r>
          </a:p>
          <a:p>
            <a:r>
              <a:rPr lang="en-US" smtClean="0">
                <a:latin typeface="Arial Black" pitchFamily="34" charset="0"/>
              </a:rPr>
              <a:t> type of data given as input to variable.” </a:t>
            </a:r>
          </a:p>
          <a:p>
            <a:endParaRPr lang="en-US" smtClean="0">
              <a:latin typeface="Arial Black" pitchFamily="34" charset="0"/>
            </a:endParaRPr>
          </a:p>
          <a:p>
            <a:r>
              <a:rPr lang="en-US" smtClean="0">
                <a:latin typeface="Arial Black" pitchFamily="34" charset="0"/>
              </a:rPr>
              <a:t>Ex : a = 10, </a:t>
            </a:r>
            <a:r>
              <a:rPr lang="en-US" smtClean="0">
                <a:solidFill>
                  <a:srgbClr val="FF0000"/>
                </a:solidFill>
                <a:latin typeface="Arial Black" pitchFamily="34" charset="0"/>
              </a:rPr>
              <a:t>no need to declare python variable as “ int a = 10 ”</a:t>
            </a:r>
            <a:r>
              <a:rPr lang="en-US" smtClean="0">
                <a:latin typeface="Arial Black" pitchFamily="34" charset="0"/>
              </a:rPr>
              <a:t> </a:t>
            </a:r>
            <a:endParaRPr lang="en-US">
              <a:latin typeface="Arial Black" pitchFamily="34" charset="0"/>
            </a:endParaRPr>
          </a:p>
        </p:txBody>
      </p:sp>
      <p:sp>
        <p:nvSpPr>
          <p:cNvPr id="9" name="TextBox 8"/>
          <p:cNvSpPr txBox="1"/>
          <p:nvPr/>
        </p:nvSpPr>
        <p:spPr>
          <a:xfrm>
            <a:off x="381000" y="3505200"/>
            <a:ext cx="5340052" cy="3139321"/>
          </a:xfrm>
          <a:prstGeom prst="rect">
            <a:avLst/>
          </a:prstGeom>
          <a:noFill/>
        </p:spPr>
        <p:txBody>
          <a:bodyPr wrap="none" rtlCol="0">
            <a:spAutoFit/>
          </a:bodyPr>
          <a:lstStyle/>
          <a:p>
            <a:r>
              <a:rPr lang="en-US" b="1" smtClean="0">
                <a:latin typeface="Arial" pitchFamily="34" charset="0"/>
                <a:cs typeface="Arial" pitchFamily="34" charset="0"/>
              </a:rPr>
              <a:t>‘ = ‘ symbol is used to assign data to variable.</a:t>
            </a:r>
          </a:p>
          <a:p>
            <a:endParaRPr lang="en-US" b="1" smtClean="0">
              <a:latin typeface="Arial" pitchFamily="34" charset="0"/>
              <a:cs typeface="Arial" pitchFamily="34" charset="0"/>
            </a:endParaRPr>
          </a:p>
          <a:p>
            <a:r>
              <a:rPr lang="en-US" b="1" smtClean="0">
                <a:solidFill>
                  <a:schemeClr val="accent1">
                    <a:lumMod val="75000"/>
                  </a:schemeClr>
                </a:solidFill>
                <a:latin typeface="Arial" pitchFamily="34" charset="0"/>
                <a:cs typeface="Arial" pitchFamily="34" charset="0"/>
              </a:rPr>
              <a:t>Assigning Single Value to Single Variable :</a:t>
            </a:r>
          </a:p>
          <a:p>
            <a:r>
              <a:rPr lang="en-US" b="1" smtClean="0">
                <a:latin typeface="Arial" pitchFamily="34" charset="0"/>
                <a:cs typeface="Arial" pitchFamily="34" charset="0"/>
              </a:rPr>
              <a:t>Ex : a = 10</a:t>
            </a:r>
          </a:p>
          <a:p>
            <a:endParaRPr lang="en-US" b="1" smtClean="0">
              <a:solidFill>
                <a:schemeClr val="accent1">
                  <a:lumMod val="75000"/>
                </a:schemeClr>
              </a:solidFill>
              <a:latin typeface="Arial" pitchFamily="34" charset="0"/>
              <a:cs typeface="Arial" pitchFamily="34" charset="0"/>
            </a:endParaRPr>
          </a:p>
          <a:p>
            <a:r>
              <a:rPr lang="en-US" b="1" smtClean="0">
                <a:solidFill>
                  <a:schemeClr val="accent1">
                    <a:lumMod val="75000"/>
                  </a:schemeClr>
                </a:solidFill>
                <a:latin typeface="Arial" pitchFamily="34" charset="0"/>
                <a:cs typeface="Arial" pitchFamily="34" charset="0"/>
              </a:rPr>
              <a:t>Assigning Single Value to Multiple Variables :</a:t>
            </a:r>
          </a:p>
          <a:p>
            <a:r>
              <a:rPr lang="en-US" b="1" smtClean="0">
                <a:latin typeface="Arial" pitchFamily="34" charset="0"/>
                <a:cs typeface="Arial" pitchFamily="34" charset="0"/>
              </a:rPr>
              <a:t>Ex : a=b=c = 10</a:t>
            </a:r>
          </a:p>
          <a:p>
            <a:endParaRPr lang="en-US" b="1" smtClean="0">
              <a:solidFill>
                <a:schemeClr val="accent1">
                  <a:lumMod val="75000"/>
                </a:schemeClr>
              </a:solidFill>
              <a:latin typeface="Arial" pitchFamily="34" charset="0"/>
              <a:cs typeface="Arial" pitchFamily="34" charset="0"/>
            </a:endParaRPr>
          </a:p>
          <a:p>
            <a:r>
              <a:rPr lang="en-US" b="1" smtClean="0">
                <a:solidFill>
                  <a:schemeClr val="accent1">
                    <a:lumMod val="75000"/>
                  </a:schemeClr>
                </a:solidFill>
                <a:latin typeface="Arial" pitchFamily="34" charset="0"/>
                <a:cs typeface="Arial" pitchFamily="34" charset="0"/>
              </a:rPr>
              <a:t>Assigning Multiple Values to Multiple Variable :</a:t>
            </a:r>
          </a:p>
          <a:p>
            <a:r>
              <a:rPr lang="en-US" b="1" smtClean="0">
                <a:latin typeface="Arial" pitchFamily="34" charset="0"/>
                <a:cs typeface="Arial" pitchFamily="34" charset="0"/>
              </a:rPr>
              <a:t>Ex : a,b,c = 10,20,30</a:t>
            </a:r>
          </a:p>
          <a:p>
            <a:endParaRPr lang="en-US" smtClean="0">
              <a:solidFill>
                <a:schemeClr val="accent1">
                  <a:lumMod val="75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40386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81000" y="1447801"/>
            <a:ext cx="8382000" cy="5078313"/>
          </a:xfrm>
          <a:prstGeom prst="rect">
            <a:avLst/>
          </a:prstGeom>
          <a:noFill/>
        </p:spPr>
        <p:txBody>
          <a:bodyPr wrap="square" rtlCol="0">
            <a:spAutoFit/>
          </a:bodyPr>
          <a:lstStyle/>
          <a:p>
            <a:r>
              <a:rPr lang="en-US" b="1" smtClean="0">
                <a:latin typeface="Arial Black" pitchFamily="34" charset="0"/>
              </a:rPr>
              <a:t>	“A Computer is an electronic tool which is used to solve our day to day problems.”</a:t>
            </a:r>
          </a:p>
          <a:p>
            <a:endParaRPr lang="en-US" b="1"/>
          </a:p>
          <a:p>
            <a:r>
              <a:rPr lang="en-US" b="1" i="1" smtClean="0">
                <a:latin typeface="Arial" pitchFamily="34" charset="0"/>
                <a:ea typeface="Tahoma" pitchFamily="34" charset="0"/>
                <a:cs typeface="Arial" pitchFamily="34" charset="0"/>
              </a:rPr>
              <a:t>Examples :</a:t>
            </a:r>
          </a:p>
          <a:p>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Solving Complex Mathematical Problems</a:t>
            </a:r>
          </a:p>
          <a:p>
            <a:pPr>
              <a:buFont typeface="Arial" pitchFamily="34" charset="0"/>
              <a:buChar char="•"/>
            </a:pPr>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DTP , Storing lots of Data</a:t>
            </a:r>
          </a:p>
          <a:p>
            <a:pPr>
              <a:buFont typeface="Arial" pitchFamily="34" charset="0"/>
              <a:buChar char="•"/>
            </a:pPr>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Business</a:t>
            </a:r>
          </a:p>
          <a:p>
            <a:pPr>
              <a:buFont typeface="Arial" pitchFamily="34" charset="0"/>
              <a:buChar char="•"/>
            </a:pPr>
            <a:endParaRPr lang="en-US" i="1">
              <a:latin typeface="Arial" pitchFamily="34" charset="0"/>
              <a:ea typeface="Tahoma" pitchFamily="34" charset="0"/>
              <a:cs typeface="Arial" pitchFamily="34" charset="0"/>
            </a:endParaRPr>
          </a:p>
          <a:p>
            <a:pPr>
              <a:buFont typeface="Arial" pitchFamily="34" charset="0"/>
              <a:buChar char="•"/>
            </a:pPr>
            <a:r>
              <a:rPr lang="en-US" b="1" i="1" smtClean="0">
                <a:latin typeface="Arial" pitchFamily="34" charset="0"/>
                <a:ea typeface="Tahoma" pitchFamily="34" charset="0"/>
                <a:cs typeface="Arial" pitchFamily="34" charset="0"/>
              </a:rPr>
              <a:t> Banking </a:t>
            </a:r>
          </a:p>
          <a:p>
            <a:pPr>
              <a:buFont typeface="Arial" pitchFamily="34" charset="0"/>
              <a:buChar char="•"/>
            </a:pPr>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Hospitals</a:t>
            </a:r>
          </a:p>
          <a:p>
            <a:endParaRPr lang="en-US" b="1" i="1" smtClean="0">
              <a:latin typeface="Arial" pitchFamily="34" charset="0"/>
              <a:ea typeface="Tahoma" pitchFamily="34" charset="0"/>
              <a:cs typeface="Arial" pitchFamily="34" charset="0"/>
            </a:endParaRPr>
          </a:p>
          <a:p>
            <a:pPr>
              <a:buFont typeface="Arial" pitchFamily="34" charset="0"/>
              <a:buChar char="•"/>
            </a:pPr>
            <a:r>
              <a:rPr lang="en-US" b="1" i="1" smtClean="0">
                <a:latin typeface="Arial" pitchFamily="34" charset="0"/>
                <a:ea typeface="Tahoma" pitchFamily="34" charset="0"/>
                <a:cs typeface="Arial" pitchFamily="34" charset="0"/>
              </a:rPr>
              <a:t> Education</a:t>
            </a:r>
          </a:p>
          <a:p>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Scientific Research etc etc</a:t>
            </a:r>
          </a:p>
        </p:txBody>
      </p:sp>
      <p:sp>
        <p:nvSpPr>
          <p:cNvPr id="7" name="TextBox 6"/>
          <p:cNvSpPr txBox="1"/>
          <p:nvPr/>
        </p:nvSpPr>
        <p:spPr>
          <a:xfrm>
            <a:off x="381000" y="8382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What is a Computer ?</a:t>
            </a:r>
            <a:endParaRPr lang="en-US" sz="2000"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685800" y="990600"/>
            <a:ext cx="2472472" cy="369332"/>
          </a:xfrm>
          <a:prstGeom prst="rect">
            <a:avLst/>
          </a:prstGeom>
        </p:spPr>
        <p:txBody>
          <a:bodyPr wrap="none">
            <a:spAutoFit/>
          </a:bodyPr>
          <a:lstStyle/>
          <a:p>
            <a:r>
              <a:rPr lang="en-US" b="1" smtClean="0">
                <a:solidFill>
                  <a:srgbClr val="0070C0"/>
                </a:solidFill>
                <a:latin typeface="Arial Black" pitchFamily="34" charset="0"/>
              </a:rPr>
              <a:t>Python Variables </a:t>
            </a:r>
            <a:endParaRPr lang="en-US" b="1">
              <a:solidFill>
                <a:srgbClr val="0070C0"/>
              </a:solidFill>
              <a:latin typeface="Arial Black" pitchFamily="34" charset="0"/>
            </a:endParaRPr>
          </a:p>
        </p:txBody>
      </p:sp>
      <p:graphicFrame>
        <p:nvGraphicFramePr>
          <p:cNvPr id="7" name="Table 6"/>
          <p:cNvGraphicFramePr>
            <a:graphicFrameLocks noGrp="1"/>
          </p:cNvGraphicFramePr>
          <p:nvPr/>
        </p:nvGraphicFramePr>
        <p:xfrm>
          <a:off x="228600" y="2233872"/>
          <a:ext cx="8458198" cy="4090732"/>
        </p:xfrm>
        <a:graphic>
          <a:graphicData uri="http://schemas.openxmlformats.org/drawingml/2006/table">
            <a:tbl>
              <a:tblPr/>
              <a:tblGrid>
                <a:gridCol w="400783"/>
                <a:gridCol w="400783"/>
                <a:gridCol w="1427791"/>
                <a:gridCol w="400783"/>
                <a:gridCol w="1085455"/>
                <a:gridCol w="1085455"/>
                <a:gridCol w="1085455"/>
                <a:gridCol w="1085455"/>
                <a:gridCol w="1085455"/>
                <a:gridCol w="400783"/>
              </a:tblGrid>
              <a:tr h="325867">
                <a:tc>
                  <a:txBody>
                    <a:bodyPr/>
                    <a:lstStyle/>
                    <a:p>
                      <a:pPr algn="l" fontAlgn="b"/>
                      <a:endParaRPr lang="en-US" sz="500" b="0" i="0" u="none" strike="noStrike">
                        <a:solidFill>
                          <a:srgbClr val="000000"/>
                        </a:solidFill>
                        <a:latin typeface="Calibri"/>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gridSpan="5">
                  <a:txBody>
                    <a:bodyPr/>
                    <a:lstStyle/>
                    <a:p>
                      <a:pPr algn="ctr" fontAlgn="ctr"/>
                      <a:r>
                        <a:rPr lang="en-US" sz="1100" b="1" i="0" u="none" strike="noStrike">
                          <a:solidFill>
                            <a:srgbClr val="000000"/>
                          </a:solidFill>
                          <a:latin typeface="Calibri"/>
                        </a:rPr>
                        <a:t>COMPUTER MEMORY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latin typeface="Calibri"/>
                        </a:rPr>
                        <a:t>Variable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smtClean="0">
                          <a:solidFill>
                            <a:srgbClr val="000000"/>
                          </a:solidFill>
                          <a:latin typeface="Calibri"/>
                        </a:rPr>
                        <a:t>a</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smtClean="0">
                          <a:solidFill>
                            <a:srgbClr val="000000"/>
                          </a:solidFill>
                          <a:latin typeface="Calibri"/>
                        </a:rPr>
                        <a:t>b</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smtClean="0">
                          <a:solidFill>
                            <a:srgbClr val="000000"/>
                          </a:solidFill>
                          <a:latin typeface="Calibri"/>
                        </a:rPr>
                        <a:t>c</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Calibri"/>
                        </a:rPr>
                        <a:t>Memory Address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latin typeface="Calibri"/>
                        </a:rPr>
                        <a:t>0X1A23FCBA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smtClean="0">
                          <a:solidFill>
                            <a:srgbClr val="000000"/>
                          </a:solidFill>
                          <a:latin typeface="Calibri"/>
                        </a:rPr>
                        <a:t>0X1A23FC23</a:t>
                      </a:r>
                      <a:endParaRPr lang="en-US" sz="14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smtClean="0">
                          <a:solidFill>
                            <a:srgbClr val="000000"/>
                          </a:solidFill>
                          <a:latin typeface="Calibri"/>
                        </a:rPr>
                        <a:t>0X1A23FC65</a:t>
                      </a:r>
                      <a:endParaRPr lang="en-US" sz="14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smtClean="0">
                          <a:solidFill>
                            <a:srgbClr val="000000"/>
                          </a:solidFill>
                          <a:latin typeface="Calibri"/>
                        </a:rPr>
                        <a:t>0X1A23FC58</a:t>
                      </a:r>
                      <a:endParaRPr lang="en-US" sz="14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smtClean="0">
                          <a:solidFill>
                            <a:srgbClr val="000000"/>
                          </a:solidFill>
                          <a:latin typeface="Calibri"/>
                        </a:rPr>
                        <a:t>     Data or Value</a:t>
                      </a:r>
                      <a:endParaRPr lang="en-US" sz="7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1" i="0" u="none" strike="noStrike" smtClean="0">
                          <a:solidFill>
                            <a:srgbClr val="000000"/>
                          </a:solidFill>
                          <a:latin typeface="Calibri"/>
                        </a:rPr>
                        <a:t>10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smtClean="0">
                          <a:solidFill>
                            <a:srgbClr val="000000"/>
                          </a:solidFill>
                          <a:latin typeface="Calibri"/>
                        </a:rPr>
                        <a:t>10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smtClean="0">
                          <a:solidFill>
                            <a:srgbClr val="000000"/>
                          </a:solidFill>
                          <a:latin typeface="Calibri"/>
                        </a:rPr>
                        <a:t>10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smtClean="0">
                          <a:solidFill>
                            <a:srgbClr val="000000"/>
                          </a:solidFill>
                          <a:latin typeface="Calibri"/>
                        </a:rPr>
                        <a:t>10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55520">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bl>
          </a:graphicData>
        </a:graphic>
      </p:graphicFrame>
      <p:sp>
        <p:nvSpPr>
          <p:cNvPr id="8" name="TextBox 7"/>
          <p:cNvSpPr txBox="1"/>
          <p:nvPr/>
        </p:nvSpPr>
        <p:spPr>
          <a:xfrm>
            <a:off x="1295400" y="1752600"/>
            <a:ext cx="1426994" cy="369332"/>
          </a:xfrm>
          <a:prstGeom prst="rect">
            <a:avLst/>
          </a:prstGeom>
          <a:noFill/>
        </p:spPr>
        <p:txBody>
          <a:bodyPr wrap="none" rtlCol="0">
            <a:spAutoFit/>
          </a:bodyPr>
          <a:lstStyle/>
          <a:p>
            <a:r>
              <a:rPr lang="en-US" smtClean="0">
                <a:latin typeface="Arial Black" pitchFamily="34" charset="0"/>
              </a:rPr>
              <a:t>Ex: a = 10</a:t>
            </a:r>
            <a:endParaRPr lang="en-US">
              <a:latin typeface="Arial Black" pitchFamily="34" charset="0"/>
            </a:endParaRPr>
          </a:p>
        </p:txBody>
      </p:sp>
      <p:sp>
        <p:nvSpPr>
          <p:cNvPr id="9" name="TextBox 8"/>
          <p:cNvSpPr txBox="1"/>
          <p:nvPr/>
        </p:nvSpPr>
        <p:spPr>
          <a:xfrm>
            <a:off x="3276600" y="1752600"/>
            <a:ext cx="1426994" cy="369332"/>
          </a:xfrm>
          <a:prstGeom prst="rect">
            <a:avLst/>
          </a:prstGeom>
          <a:noFill/>
        </p:spPr>
        <p:txBody>
          <a:bodyPr wrap="none" rtlCol="0">
            <a:spAutoFit/>
          </a:bodyPr>
          <a:lstStyle/>
          <a:p>
            <a:r>
              <a:rPr lang="en-US" smtClean="0">
                <a:latin typeface="Arial Black" pitchFamily="34" charset="0"/>
              </a:rPr>
              <a:t>Ex: b = 10</a:t>
            </a:r>
            <a:endParaRPr lang="en-US">
              <a:latin typeface="Arial Black" pitchFamily="34" charset="0"/>
            </a:endParaRPr>
          </a:p>
        </p:txBody>
      </p:sp>
      <p:sp>
        <p:nvSpPr>
          <p:cNvPr id="10" name="TextBox 9"/>
          <p:cNvSpPr txBox="1"/>
          <p:nvPr/>
        </p:nvSpPr>
        <p:spPr>
          <a:xfrm>
            <a:off x="5334000" y="1752600"/>
            <a:ext cx="1426994" cy="369332"/>
          </a:xfrm>
          <a:prstGeom prst="rect">
            <a:avLst/>
          </a:prstGeom>
          <a:noFill/>
        </p:spPr>
        <p:txBody>
          <a:bodyPr wrap="none" rtlCol="0">
            <a:spAutoFit/>
          </a:bodyPr>
          <a:lstStyle/>
          <a:p>
            <a:r>
              <a:rPr lang="en-US" smtClean="0">
                <a:latin typeface="Arial Black" pitchFamily="34" charset="0"/>
              </a:rPr>
              <a:t>Ex: c = 10</a:t>
            </a:r>
            <a:endParaRPr lang="en-US">
              <a:latin typeface="Arial Black" pitchFamily="34" charset="0"/>
            </a:endParaRPr>
          </a:p>
        </p:txBody>
      </p:sp>
      <p:cxnSp>
        <p:nvCxnSpPr>
          <p:cNvPr id="13" name="Straight Arrow Connector 12"/>
          <p:cNvCxnSpPr/>
          <p:nvPr/>
        </p:nvCxnSpPr>
        <p:spPr>
          <a:xfrm flipV="1">
            <a:off x="1752600" y="39624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5000" y="40386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133600" y="4114800"/>
            <a:ext cx="685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4343400"/>
            <a:ext cx="338554" cy="369332"/>
          </a:xfrm>
          <a:prstGeom prst="rect">
            <a:avLst/>
          </a:prstGeom>
          <a:noFill/>
        </p:spPr>
        <p:txBody>
          <a:bodyPr wrap="none" rtlCol="0">
            <a:spAutoFit/>
          </a:bodyPr>
          <a:lstStyle/>
          <a:p>
            <a:r>
              <a:rPr lang="en-US" smtClean="0">
                <a:latin typeface="Arial Black" pitchFamily="34" charset="0"/>
              </a:rPr>
              <a:t>a</a:t>
            </a:r>
            <a:endParaRPr lang="en-US">
              <a:latin typeface="Arial Black" pitchFamily="34" charset="0"/>
            </a:endParaRPr>
          </a:p>
        </p:txBody>
      </p:sp>
      <p:sp>
        <p:nvSpPr>
          <p:cNvPr id="21" name="TextBox 20"/>
          <p:cNvSpPr txBox="1"/>
          <p:nvPr/>
        </p:nvSpPr>
        <p:spPr>
          <a:xfrm>
            <a:off x="1676400" y="4495800"/>
            <a:ext cx="338554" cy="369332"/>
          </a:xfrm>
          <a:prstGeom prst="rect">
            <a:avLst/>
          </a:prstGeom>
          <a:noFill/>
        </p:spPr>
        <p:txBody>
          <a:bodyPr wrap="none" rtlCol="0">
            <a:spAutoFit/>
          </a:bodyPr>
          <a:lstStyle/>
          <a:p>
            <a:r>
              <a:rPr lang="en-US" smtClean="0">
                <a:latin typeface="Arial Black" pitchFamily="34" charset="0"/>
              </a:rPr>
              <a:t>b</a:t>
            </a:r>
            <a:endParaRPr lang="en-US">
              <a:latin typeface="Arial Black" pitchFamily="34" charset="0"/>
            </a:endParaRPr>
          </a:p>
        </p:txBody>
      </p:sp>
      <p:sp>
        <p:nvSpPr>
          <p:cNvPr id="22" name="TextBox 21"/>
          <p:cNvSpPr txBox="1"/>
          <p:nvPr/>
        </p:nvSpPr>
        <p:spPr>
          <a:xfrm>
            <a:off x="1905000" y="4800600"/>
            <a:ext cx="338554" cy="369332"/>
          </a:xfrm>
          <a:prstGeom prst="rect">
            <a:avLst/>
          </a:prstGeom>
          <a:noFill/>
        </p:spPr>
        <p:txBody>
          <a:bodyPr wrap="none" rtlCol="0">
            <a:spAutoFit/>
          </a:bodyPr>
          <a:lstStyle/>
          <a:p>
            <a:r>
              <a:rPr lang="en-US" smtClean="0">
                <a:latin typeface="Arial Black" pitchFamily="34" charset="0"/>
              </a:rPr>
              <a:t>c</a:t>
            </a:r>
            <a:endParaRPr lang="en-US">
              <a:latin typeface="Arial Black" pitchFamily="34" charset="0"/>
            </a:endParaRPr>
          </a:p>
        </p:txBody>
      </p:sp>
      <p:cxnSp>
        <p:nvCxnSpPr>
          <p:cNvPr id="24" name="Straight Connector 23"/>
          <p:cNvCxnSpPr/>
          <p:nvPr/>
        </p:nvCxnSpPr>
        <p:spPr>
          <a:xfrm>
            <a:off x="5410200" y="3124200"/>
            <a:ext cx="22860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410200" y="2971800"/>
            <a:ext cx="213360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8000" y="42672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200400" y="3810000"/>
            <a:ext cx="914400" cy="685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685800" y="990600"/>
            <a:ext cx="2472472" cy="369332"/>
          </a:xfrm>
          <a:prstGeom prst="rect">
            <a:avLst/>
          </a:prstGeom>
        </p:spPr>
        <p:txBody>
          <a:bodyPr wrap="none">
            <a:spAutoFit/>
          </a:bodyPr>
          <a:lstStyle/>
          <a:p>
            <a:r>
              <a:rPr lang="en-US" b="1" smtClean="0">
                <a:solidFill>
                  <a:srgbClr val="0070C0"/>
                </a:solidFill>
                <a:latin typeface="Arial Black" pitchFamily="34" charset="0"/>
              </a:rPr>
              <a:t>Python Variables </a:t>
            </a:r>
            <a:endParaRPr lang="en-US" b="1">
              <a:solidFill>
                <a:srgbClr val="0070C0"/>
              </a:solidFill>
              <a:latin typeface="Arial Black" pitchFamily="34" charset="0"/>
            </a:endParaRPr>
          </a:p>
        </p:txBody>
      </p:sp>
      <p:graphicFrame>
        <p:nvGraphicFramePr>
          <p:cNvPr id="7" name="Table 6"/>
          <p:cNvGraphicFramePr>
            <a:graphicFrameLocks noGrp="1"/>
          </p:cNvGraphicFramePr>
          <p:nvPr/>
        </p:nvGraphicFramePr>
        <p:xfrm>
          <a:off x="228600" y="2233872"/>
          <a:ext cx="8458198" cy="4090732"/>
        </p:xfrm>
        <a:graphic>
          <a:graphicData uri="http://schemas.openxmlformats.org/drawingml/2006/table">
            <a:tbl>
              <a:tblPr/>
              <a:tblGrid>
                <a:gridCol w="400783"/>
                <a:gridCol w="400783"/>
                <a:gridCol w="1427791"/>
                <a:gridCol w="400783"/>
                <a:gridCol w="1085455"/>
                <a:gridCol w="1085455"/>
                <a:gridCol w="1085455"/>
                <a:gridCol w="1085455"/>
                <a:gridCol w="1085455"/>
                <a:gridCol w="400783"/>
              </a:tblGrid>
              <a:tr h="325867">
                <a:tc>
                  <a:txBody>
                    <a:bodyPr/>
                    <a:lstStyle/>
                    <a:p>
                      <a:pPr algn="l" fontAlgn="b"/>
                      <a:endParaRPr lang="en-US" sz="500" b="0" i="0" u="none" strike="noStrike">
                        <a:solidFill>
                          <a:srgbClr val="000000"/>
                        </a:solidFill>
                        <a:latin typeface="Calibri"/>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2" gridSpan="5">
                  <a:txBody>
                    <a:bodyPr/>
                    <a:lstStyle/>
                    <a:p>
                      <a:pPr algn="ctr" fontAlgn="ctr"/>
                      <a:r>
                        <a:rPr lang="en-US" sz="1100" b="1" i="0" u="none" strike="noStrike">
                          <a:solidFill>
                            <a:srgbClr val="000000"/>
                          </a:solidFill>
                          <a:latin typeface="Calibri"/>
                        </a:rPr>
                        <a:t>COMPUTER MEMORY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latin typeface="Calibri"/>
                        </a:rPr>
                        <a:t>Variable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1" i="0" u="none" strike="noStrike">
                          <a:solidFill>
                            <a:srgbClr val="000000"/>
                          </a:solidFill>
                          <a:latin typeface="Calibri"/>
                        </a:rPr>
                        <a:t>Memory Address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a:solidFill>
                            <a:srgbClr val="000000"/>
                          </a:solidFill>
                          <a:latin typeface="Calibri"/>
                        </a:rPr>
                        <a:t>0X1A23FCBA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smtClean="0">
                          <a:solidFill>
                            <a:srgbClr val="000000"/>
                          </a:solidFill>
                          <a:latin typeface="Calibri"/>
                        </a:rPr>
                        <a:t>0X1A23FC59</a:t>
                      </a:r>
                      <a:endParaRPr lang="en-US" sz="14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smtClean="0">
                          <a:solidFill>
                            <a:srgbClr val="000000"/>
                          </a:solidFill>
                          <a:latin typeface="Calibri"/>
                        </a:rPr>
                        <a:t>0X1A23F745</a:t>
                      </a:r>
                      <a:endParaRPr lang="en-US" sz="14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1" i="0" u="none" strike="noStrike" smtClean="0">
                          <a:solidFill>
                            <a:srgbClr val="000000"/>
                          </a:solidFill>
                          <a:latin typeface="Calibri"/>
                        </a:rPr>
                        <a:t>     Data or Value</a:t>
                      </a:r>
                      <a:endParaRPr lang="en-US" sz="7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1" i="0" u="none" strike="noStrike" smtClean="0">
                          <a:solidFill>
                            <a:srgbClr val="000000"/>
                          </a:solidFill>
                          <a:latin typeface="Calibri"/>
                        </a:rPr>
                        <a:t>10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smtClean="0">
                          <a:solidFill>
                            <a:srgbClr val="000000"/>
                          </a:solidFill>
                          <a:latin typeface="Calibri"/>
                        </a:rPr>
                        <a:t>20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1" i="0" u="none" strike="noStrike" smtClean="0">
                          <a:solidFill>
                            <a:srgbClr val="000000"/>
                          </a:solidFill>
                          <a:latin typeface="Calibri"/>
                        </a:rPr>
                        <a:t>30</a:t>
                      </a:r>
                      <a:endParaRPr lang="en-US" sz="1600" b="1" i="0" u="none" strike="noStrike">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255520">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13335">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325867">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r>
            </a:tbl>
          </a:graphicData>
        </a:graphic>
      </p:graphicFrame>
      <p:sp>
        <p:nvSpPr>
          <p:cNvPr id="8" name="TextBox 7"/>
          <p:cNvSpPr txBox="1"/>
          <p:nvPr/>
        </p:nvSpPr>
        <p:spPr>
          <a:xfrm>
            <a:off x="1295400" y="1752600"/>
            <a:ext cx="1426994" cy="369332"/>
          </a:xfrm>
          <a:prstGeom prst="rect">
            <a:avLst/>
          </a:prstGeom>
          <a:noFill/>
        </p:spPr>
        <p:txBody>
          <a:bodyPr wrap="none" rtlCol="0">
            <a:spAutoFit/>
          </a:bodyPr>
          <a:lstStyle/>
          <a:p>
            <a:r>
              <a:rPr lang="en-US" smtClean="0">
                <a:latin typeface="Arial Black" pitchFamily="34" charset="0"/>
              </a:rPr>
              <a:t>Ex: a = 10</a:t>
            </a:r>
            <a:endParaRPr lang="en-US">
              <a:latin typeface="Arial Black" pitchFamily="34" charset="0"/>
            </a:endParaRPr>
          </a:p>
        </p:txBody>
      </p:sp>
      <p:sp>
        <p:nvSpPr>
          <p:cNvPr id="9" name="TextBox 8"/>
          <p:cNvSpPr txBox="1"/>
          <p:nvPr/>
        </p:nvSpPr>
        <p:spPr>
          <a:xfrm>
            <a:off x="3276600" y="1752600"/>
            <a:ext cx="1426994" cy="369332"/>
          </a:xfrm>
          <a:prstGeom prst="rect">
            <a:avLst/>
          </a:prstGeom>
          <a:noFill/>
        </p:spPr>
        <p:txBody>
          <a:bodyPr wrap="none" rtlCol="0">
            <a:spAutoFit/>
          </a:bodyPr>
          <a:lstStyle/>
          <a:p>
            <a:r>
              <a:rPr lang="en-US" smtClean="0">
                <a:latin typeface="Arial Black" pitchFamily="34" charset="0"/>
              </a:rPr>
              <a:t>Ex: b = 20</a:t>
            </a:r>
            <a:endParaRPr lang="en-US">
              <a:latin typeface="Arial Black" pitchFamily="34" charset="0"/>
            </a:endParaRPr>
          </a:p>
        </p:txBody>
      </p:sp>
      <p:sp>
        <p:nvSpPr>
          <p:cNvPr id="10" name="TextBox 9"/>
          <p:cNvSpPr txBox="1"/>
          <p:nvPr/>
        </p:nvSpPr>
        <p:spPr>
          <a:xfrm>
            <a:off x="5334000" y="1752600"/>
            <a:ext cx="1426994" cy="369332"/>
          </a:xfrm>
          <a:prstGeom prst="rect">
            <a:avLst/>
          </a:prstGeom>
          <a:noFill/>
        </p:spPr>
        <p:txBody>
          <a:bodyPr wrap="none" rtlCol="0">
            <a:spAutoFit/>
          </a:bodyPr>
          <a:lstStyle/>
          <a:p>
            <a:r>
              <a:rPr lang="en-US" smtClean="0">
                <a:latin typeface="Arial Black" pitchFamily="34" charset="0"/>
              </a:rPr>
              <a:t>Ex: c = 30</a:t>
            </a:r>
            <a:endParaRPr lang="en-US">
              <a:latin typeface="Arial Black" pitchFamily="34" charset="0"/>
            </a:endParaRPr>
          </a:p>
        </p:txBody>
      </p:sp>
      <p:cxnSp>
        <p:nvCxnSpPr>
          <p:cNvPr id="13" name="Straight Arrow Connector 12"/>
          <p:cNvCxnSpPr/>
          <p:nvPr/>
        </p:nvCxnSpPr>
        <p:spPr>
          <a:xfrm flipV="1">
            <a:off x="1752600" y="4038600"/>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5000" y="4038600"/>
            <a:ext cx="2362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133600" y="4038600"/>
            <a:ext cx="3276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4343400"/>
            <a:ext cx="338554" cy="369332"/>
          </a:xfrm>
          <a:prstGeom prst="rect">
            <a:avLst/>
          </a:prstGeom>
          <a:noFill/>
        </p:spPr>
        <p:txBody>
          <a:bodyPr wrap="none" rtlCol="0">
            <a:spAutoFit/>
          </a:bodyPr>
          <a:lstStyle/>
          <a:p>
            <a:r>
              <a:rPr lang="en-US" smtClean="0">
                <a:latin typeface="Arial Black" pitchFamily="34" charset="0"/>
              </a:rPr>
              <a:t>a</a:t>
            </a:r>
            <a:endParaRPr lang="en-US">
              <a:latin typeface="Arial Black" pitchFamily="34" charset="0"/>
            </a:endParaRPr>
          </a:p>
        </p:txBody>
      </p:sp>
      <p:sp>
        <p:nvSpPr>
          <p:cNvPr id="21" name="TextBox 20"/>
          <p:cNvSpPr txBox="1"/>
          <p:nvPr/>
        </p:nvSpPr>
        <p:spPr>
          <a:xfrm>
            <a:off x="1676400" y="4495800"/>
            <a:ext cx="338554" cy="369332"/>
          </a:xfrm>
          <a:prstGeom prst="rect">
            <a:avLst/>
          </a:prstGeom>
          <a:noFill/>
        </p:spPr>
        <p:txBody>
          <a:bodyPr wrap="none" rtlCol="0">
            <a:spAutoFit/>
          </a:bodyPr>
          <a:lstStyle/>
          <a:p>
            <a:r>
              <a:rPr lang="en-US" smtClean="0">
                <a:latin typeface="Arial Black" pitchFamily="34" charset="0"/>
              </a:rPr>
              <a:t>b</a:t>
            </a:r>
            <a:endParaRPr lang="en-US">
              <a:latin typeface="Arial Black" pitchFamily="34" charset="0"/>
            </a:endParaRPr>
          </a:p>
        </p:txBody>
      </p:sp>
      <p:sp>
        <p:nvSpPr>
          <p:cNvPr id="22" name="TextBox 21"/>
          <p:cNvSpPr txBox="1"/>
          <p:nvPr/>
        </p:nvSpPr>
        <p:spPr>
          <a:xfrm>
            <a:off x="1905000" y="4800600"/>
            <a:ext cx="338554" cy="369332"/>
          </a:xfrm>
          <a:prstGeom prst="rect">
            <a:avLst/>
          </a:prstGeom>
          <a:noFill/>
        </p:spPr>
        <p:txBody>
          <a:bodyPr wrap="none" rtlCol="0">
            <a:spAutoFit/>
          </a:bodyPr>
          <a:lstStyle/>
          <a:p>
            <a:r>
              <a:rPr lang="en-US" smtClean="0">
                <a:latin typeface="Arial Black" pitchFamily="34" charset="0"/>
              </a:rPr>
              <a:t>c</a:t>
            </a:r>
            <a:endParaRPr lang="en-US">
              <a:latin typeface="Arial Black"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914400"/>
            <a:ext cx="2634054" cy="369332"/>
          </a:xfrm>
          <a:prstGeom prst="rect">
            <a:avLst/>
          </a:prstGeom>
        </p:spPr>
        <p:txBody>
          <a:bodyPr wrap="none">
            <a:spAutoFit/>
          </a:bodyPr>
          <a:lstStyle/>
          <a:p>
            <a:r>
              <a:rPr lang="en-US" b="1" smtClean="0">
                <a:solidFill>
                  <a:srgbClr val="0070C0"/>
                </a:solidFill>
                <a:latin typeface="Arial Black" pitchFamily="34" charset="0"/>
              </a:rPr>
              <a:t>Python Comments :</a:t>
            </a:r>
            <a:endParaRPr lang="en-US" b="1">
              <a:solidFill>
                <a:srgbClr val="0070C0"/>
              </a:solidFill>
              <a:latin typeface="Arial Black" pitchFamily="34" charset="0"/>
            </a:endParaRPr>
          </a:p>
        </p:txBody>
      </p:sp>
      <p:sp>
        <p:nvSpPr>
          <p:cNvPr id="7" name="Rectangle 6"/>
          <p:cNvSpPr/>
          <p:nvPr/>
        </p:nvSpPr>
        <p:spPr>
          <a:xfrm>
            <a:off x="152400" y="4038600"/>
            <a:ext cx="2809615" cy="369332"/>
          </a:xfrm>
          <a:prstGeom prst="rect">
            <a:avLst/>
          </a:prstGeom>
        </p:spPr>
        <p:txBody>
          <a:bodyPr wrap="none">
            <a:spAutoFit/>
          </a:bodyPr>
          <a:lstStyle/>
          <a:p>
            <a:r>
              <a:rPr lang="en-US" b="1" smtClean="0">
                <a:solidFill>
                  <a:srgbClr val="0070C0"/>
                </a:solidFill>
                <a:latin typeface="Arial Black" pitchFamily="34" charset="0"/>
              </a:rPr>
              <a:t>Python Indentation : </a:t>
            </a:r>
            <a:endParaRPr lang="en-US" b="1">
              <a:solidFill>
                <a:srgbClr val="0070C0"/>
              </a:solidFill>
              <a:latin typeface="Arial Black" pitchFamily="34" charset="0"/>
            </a:endParaRPr>
          </a:p>
        </p:txBody>
      </p:sp>
      <p:sp>
        <p:nvSpPr>
          <p:cNvPr id="8" name="TextBox 7"/>
          <p:cNvSpPr txBox="1"/>
          <p:nvPr/>
        </p:nvSpPr>
        <p:spPr>
          <a:xfrm>
            <a:off x="304801" y="1447800"/>
            <a:ext cx="8839200" cy="646331"/>
          </a:xfrm>
          <a:prstGeom prst="rect">
            <a:avLst/>
          </a:prstGeom>
          <a:noFill/>
        </p:spPr>
        <p:txBody>
          <a:bodyPr wrap="square" rtlCol="0">
            <a:spAutoFit/>
          </a:bodyPr>
          <a:lstStyle/>
          <a:p>
            <a:pPr>
              <a:buFont typeface="Wingdings" pitchFamily="2" charset="2"/>
              <a:buChar char="Ø"/>
            </a:pPr>
            <a:r>
              <a:rPr lang="en-US" b="1" smtClean="0">
                <a:latin typeface="Arial" pitchFamily="34" charset="0"/>
                <a:cs typeface="Arial" pitchFamily="34" charset="0"/>
              </a:rPr>
              <a:t>Comments are user written words in a program which shows “purpose of the              code”   </a:t>
            </a:r>
            <a:endParaRPr lang="en-US" b="1">
              <a:latin typeface="Arial" pitchFamily="34" charset="0"/>
              <a:cs typeface="Arial" pitchFamily="34" charset="0"/>
            </a:endParaRPr>
          </a:p>
        </p:txBody>
      </p:sp>
      <p:sp>
        <p:nvSpPr>
          <p:cNvPr id="9" name="TextBox 8"/>
          <p:cNvSpPr txBox="1"/>
          <p:nvPr/>
        </p:nvSpPr>
        <p:spPr>
          <a:xfrm>
            <a:off x="533400" y="2209800"/>
            <a:ext cx="7909601" cy="1754326"/>
          </a:xfrm>
          <a:prstGeom prst="rect">
            <a:avLst/>
          </a:prstGeom>
          <a:noFill/>
        </p:spPr>
        <p:txBody>
          <a:bodyPr wrap="none" rtlCol="0">
            <a:spAutoFit/>
          </a:bodyPr>
          <a:lstStyle/>
          <a:p>
            <a:r>
              <a:rPr lang="en-US" b="1" smtClean="0">
                <a:solidFill>
                  <a:schemeClr val="accent2">
                    <a:lumMod val="60000"/>
                    <a:lumOff val="40000"/>
                  </a:schemeClr>
                </a:solidFill>
                <a:latin typeface="Arial" pitchFamily="34" charset="0"/>
                <a:cs typeface="Arial" pitchFamily="34" charset="0"/>
              </a:rPr>
              <a:t>Single line Comments :</a:t>
            </a:r>
          </a:p>
          <a:p>
            <a:r>
              <a:rPr lang="en-US" smtClean="0">
                <a:latin typeface="Arial" pitchFamily="34" charset="0"/>
                <a:cs typeface="Arial" pitchFamily="34" charset="0"/>
              </a:rPr>
              <a:t>‘#’ is used for single line comments</a:t>
            </a:r>
          </a:p>
          <a:p>
            <a:endParaRPr lang="en-US" smtClean="0"/>
          </a:p>
          <a:p>
            <a:r>
              <a:rPr lang="en-US" b="1" smtClean="0">
                <a:solidFill>
                  <a:schemeClr val="accent2">
                    <a:lumMod val="60000"/>
                    <a:lumOff val="40000"/>
                  </a:schemeClr>
                </a:solidFill>
                <a:latin typeface="Arial" pitchFamily="34" charset="0"/>
                <a:cs typeface="Arial" pitchFamily="34" charset="0"/>
              </a:rPr>
              <a:t>Multi line Comments:</a:t>
            </a:r>
          </a:p>
          <a:p>
            <a:r>
              <a:rPr lang="en-US" smtClean="0">
                <a:latin typeface="Arial" pitchFamily="34" charset="0"/>
                <a:cs typeface="Arial" pitchFamily="34" charset="0"/>
              </a:rPr>
              <a:t>‘‘‘     ’’’    or  “ “ “    ” ” ”  Three single quotes or Three double quotes are used</a:t>
            </a:r>
          </a:p>
          <a:p>
            <a:r>
              <a:rPr lang="en-US" smtClean="0">
                <a:latin typeface="Arial" pitchFamily="34" charset="0"/>
                <a:cs typeface="Arial" pitchFamily="34" charset="0"/>
              </a:rPr>
              <a:t> for Multi Line Comments</a:t>
            </a:r>
          </a:p>
        </p:txBody>
      </p:sp>
      <p:sp>
        <p:nvSpPr>
          <p:cNvPr id="10" name="TextBox 9"/>
          <p:cNvSpPr txBox="1"/>
          <p:nvPr/>
        </p:nvSpPr>
        <p:spPr>
          <a:xfrm>
            <a:off x="152400" y="4495800"/>
            <a:ext cx="9190336" cy="1754326"/>
          </a:xfrm>
          <a:prstGeom prst="rect">
            <a:avLst/>
          </a:prstGeom>
          <a:noFill/>
        </p:spPr>
        <p:txBody>
          <a:bodyPr wrap="none" rtlCol="0">
            <a:spAutoFit/>
          </a:bodyPr>
          <a:lstStyle/>
          <a:p>
            <a:pPr>
              <a:buFont typeface="Wingdings" pitchFamily="2" charset="2"/>
              <a:buChar char="Ø"/>
            </a:pPr>
            <a:r>
              <a:rPr lang="en-US" b="1" smtClean="0">
                <a:latin typeface="Arial" pitchFamily="34" charset="0"/>
                <a:cs typeface="Arial" pitchFamily="34" charset="0"/>
              </a:rPr>
              <a:t>In Python, Indentation is used to represent a Block of Code instead of braces { }.</a:t>
            </a:r>
          </a:p>
          <a:p>
            <a:r>
              <a:rPr lang="en-US" b="1">
                <a:solidFill>
                  <a:srgbClr val="0070C0"/>
                </a:solidFill>
                <a:latin typeface="Arial" pitchFamily="34" charset="0"/>
                <a:cs typeface="Arial" pitchFamily="34" charset="0"/>
              </a:rPr>
              <a:t> </a:t>
            </a:r>
            <a:r>
              <a:rPr lang="en-US" b="1" smtClean="0">
                <a:solidFill>
                  <a:srgbClr val="0070C0"/>
                </a:solidFill>
                <a:latin typeface="Arial" pitchFamily="34" charset="0"/>
                <a:cs typeface="Arial" pitchFamily="34" charset="0"/>
              </a:rPr>
              <a:t>   id = 25				id = 25</a:t>
            </a:r>
          </a:p>
          <a:p>
            <a:r>
              <a:rPr lang="en-US" b="1" smtClean="0">
                <a:solidFill>
                  <a:srgbClr val="0070C0"/>
                </a:solidFill>
                <a:latin typeface="Arial" pitchFamily="34" charset="0"/>
                <a:cs typeface="Arial" pitchFamily="34" charset="0"/>
              </a:rPr>
              <a:t>    name = ‘narayana’			   name = ‘narayana’	</a:t>
            </a:r>
          </a:p>
          <a:p>
            <a:r>
              <a:rPr lang="en-US" b="1" smtClean="0">
                <a:solidFill>
                  <a:srgbClr val="0070C0"/>
                </a:solidFill>
                <a:latin typeface="Arial" pitchFamily="34" charset="0"/>
                <a:cs typeface="Arial" pitchFamily="34" charset="0"/>
              </a:rPr>
              <a:t>    age = 40			             age = 40	</a:t>
            </a:r>
          </a:p>
          <a:p>
            <a:endParaRPr lang="en-US" b="1" smtClean="0">
              <a:latin typeface="Arial" pitchFamily="34" charset="0"/>
              <a:cs typeface="Arial" pitchFamily="34" charset="0"/>
            </a:endParaRPr>
          </a:p>
          <a:p>
            <a:endParaRPr lang="en-US" b="1" smtClean="0">
              <a:latin typeface="Arial" pitchFamily="34" charset="0"/>
              <a:cs typeface="Arial" pitchFamily="34" charset="0"/>
            </a:endParaRPr>
          </a:p>
        </p:txBody>
      </p:sp>
      <p:sp>
        <p:nvSpPr>
          <p:cNvPr id="11" name="TextBox 10"/>
          <p:cNvSpPr txBox="1"/>
          <p:nvPr/>
        </p:nvSpPr>
        <p:spPr>
          <a:xfrm>
            <a:off x="152400" y="5943600"/>
            <a:ext cx="8741496" cy="369332"/>
          </a:xfrm>
          <a:prstGeom prst="rect">
            <a:avLst/>
          </a:prstGeom>
          <a:noFill/>
        </p:spPr>
        <p:txBody>
          <a:bodyPr wrap="none" rtlCol="0">
            <a:spAutoFit/>
          </a:bodyPr>
          <a:lstStyle/>
          <a:p>
            <a:pPr>
              <a:buFont typeface="Wingdings" pitchFamily="2" charset="2"/>
              <a:buChar char="Ø"/>
            </a:pPr>
            <a:r>
              <a:rPr lang="en-US" b="1" smtClean="0">
                <a:latin typeface="Arial" pitchFamily="34" charset="0"/>
                <a:cs typeface="Arial" pitchFamily="34" charset="0"/>
              </a:rPr>
              <a:t>In Python, There is no need to put semi colon ; at the end of each statement.</a:t>
            </a:r>
            <a:endParaRPr lang="en-US" b="1">
              <a:latin typeface="Arial" pitchFamily="34" charset="0"/>
              <a:cs typeface="Arial" pitchFamily="34" charset="0"/>
            </a:endParaRPr>
          </a:p>
        </p:txBody>
      </p:sp>
      <p:cxnSp>
        <p:nvCxnSpPr>
          <p:cNvPr id="13" name="Straight Connector 12"/>
          <p:cNvCxnSpPr/>
          <p:nvPr/>
        </p:nvCxnSpPr>
        <p:spPr>
          <a:xfrm>
            <a:off x="4876800" y="4876800"/>
            <a:ext cx="1143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953000" y="4876800"/>
            <a:ext cx="990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0600" y="57150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66800" y="5486400"/>
            <a:ext cx="6858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5105400" y="6477000"/>
            <a:ext cx="4281914" cy="461665"/>
          </a:xfrm>
          <a:prstGeom prst="rect">
            <a:avLst/>
          </a:prstGeom>
          <a:noFill/>
        </p:spPr>
        <p:txBody>
          <a:bodyPr wrap="square" lIns="91440" tIns="45720" rIns="91440" bIns="45720">
            <a:spAutoFit/>
          </a:bodyPr>
          <a:lstStyle/>
          <a:p>
            <a:pPr algn="ctr"/>
            <a:r>
              <a:rPr lang="en-US" sz="24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24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457200"/>
            <a:ext cx="2703048" cy="369332"/>
          </a:xfrm>
          <a:prstGeom prst="rect">
            <a:avLst/>
          </a:prstGeom>
        </p:spPr>
        <p:txBody>
          <a:bodyPr wrap="none">
            <a:spAutoFit/>
          </a:bodyPr>
          <a:lstStyle/>
          <a:p>
            <a:r>
              <a:rPr lang="en-US" b="1" smtClean="0">
                <a:solidFill>
                  <a:srgbClr val="0070C0"/>
                </a:solidFill>
                <a:latin typeface="Arial Black" pitchFamily="34" charset="0"/>
              </a:rPr>
              <a:t>Python Data Types :</a:t>
            </a:r>
            <a:endParaRPr lang="en-US" b="1">
              <a:solidFill>
                <a:srgbClr val="0070C0"/>
              </a:solidFill>
              <a:latin typeface="Arial Black" pitchFamily="34" charset="0"/>
            </a:endParaRPr>
          </a:p>
        </p:txBody>
      </p:sp>
      <p:sp>
        <p:nvSpPr>
          <p:cNvPr id="7" name="TextBox 6"/>
          <p:cNvSpPr txBox="1"/>
          <p:nvPr/>
        </p:nvSpPr>
        <p:spPr>
          <a:xfrm>
            <a:off x="381000" y="1066800"/>
            <a:ext cx="2860655" cy="369332"/>
          </a:xfrm>
          <a:prstGeom prst="rect">
            <a:avLst/>
          </a:prstGeom>
          <a:noFill/>
        </p:spPr>
        <p:txBody>
          <a:bodyPr wrap="none" rtlCol="0">
            <a:spAutoFit/>
          </a:bodyPr>
          <a:lstStyle/>
          <a:p>
            <a:r>
              <a:rPr lang="en-US" smtClean="0">
                <a:solidFill>
                  <a:schemeClr val="accent2">
                    <a:lumMod val="60000"/>
                    <a:lumOff val="40000"/>
                  </a:schemeClr>
                </a:solidFill>
                <a:latin typeface="Arial Black" pitchFamily="34" charset="0"/>
              </a:rPr>
              <a:t>What is a Data Type :</a:t>
            </a:r>
            <a:endParaRPr lang="en-US">
              <a:solidFill>
                <a:schemeClr val="accent2">
                  <a:lumMod val="60000"/>
                  <a:lumOff val="40000"/>
                </a:schemeClr>
              </a:solidFill>
              <a:latin typeface="Arial Black" pitchFamily="34" charset="0"/>
            </a:endParaRPr>
          </a:p>
        </p:txBody>
      </p:sp>
      <p:sp>
        <p:nvSpPr>
          <p:cNvPr id="8" name="TextBox 7"/>
          <p:cNvSpPr txBox="1"/>
          <p:nvPr/>
        </p:nvSpPr>
        <p:spPr>
          <a:xfrm>
            <a:off x="228600" y="1447800"/>
            <a:ext cx="8763000" cy="369332"/>
          </a:xfrm>
          <a:prstGeom prst="rect">
            <a:avLst/>
          </a:prstGeom>
          <a:noFill/>
        </p:spPr>
        <p:txBody>
          <a:bodyPr wrap="square" rtlCol="0">
            <a:spAutoFit/>
          </a:bodyPr>
          <a:lstStyle/>
          <a:p>
            <a:r>
              <a:rPr lang="en-US" b="1" smtClean="0">
                <a:latin typeface="Arial" pitchFamily="34" charset="0"/>
                <a:cs typeface="Arial" pitchFamily="34" charset="0"/>
              </a:rPr>
              <a:t>    “Data Type refers to different kinds of Data that can be assign to a Variable”</a:t>
            </a:r>
            <a:endParaRPr lang="en-US" b="1">
              <a:latin typeface="Arial" pitchFamily="34" charset="0"/>
              <a:cs typeface="Arial" pitchFamily="34" charset="0"/>
            </a:endParaRPr>
          </a:p>
        </p:txBody>
      </p:sp>
      <p:sp>
        <p:nvSpPr>
          <p:cNvPr id="10" name="TextBox 9"/>
          <p:cNvSpPr txBox="1"/>
          <p:nvPr/>
        </p:nvSpPr>
        <p:spPr>
          <a:xfrm>
            <a:off x="381000" y="2057400"/>
            <a:ext cx="2939394" cy="369332"/>
          </a:xfrm>
          <a:prstGeom prst="rect">
            <a:avLst/>
          </a:prstGeom>
          <a:noFill/>
        </p:spPr>
        <p:txBody>
          <a:bodyPr wrap="none" rtlCol="0">
            <a:spAutoFit/>
          </a:bodyPr>
          <a:lstStyle/>
          <a:p>
            <a:r>
              <a:rPr lang="en-US" smtClean="0">
                <a:solidFill>
                  <a:schemeClr val="accent2">
                    <a:lumMod val="60000"/>
                    <a:lumOff val="40000"/>
                  </a:schemeClr>
                </a:solidFill>
                <a:latin typeface="Arial Black" pitchFamily="34" charset="0"/>
              </a:rPr>
              <a:t>Different Data Types :</a:t>
            </a:r>
            <a:endParaRPr lang="en-US">
              <a:solidFill>
                <a:schemeClr val="accent2">
                  <a:lumMod val="60000"/>
                  <a:lumOff val="40000"/>
                </a:schemeClr>
              </a:solidFill>
              <a:latin typeface="Arial Black" pitchFamily="34" charset="0"/>
            </a:endParaRPr>
          </a:p>
        </p:txBody>
      </p:sp>
      <p:sp>
        <p:nvSpPr>
          <p:cNvPr id="11" name="TextBox 10"/>
          <p:cNvSpPr txBox="1"/>
          <p:nvPr/>
        </p:nvSpPr>
        <p:spPr>
          <a:xfrm>
            <a:off x="533400" y="2362200"/>
            <a:ext cx="7620000" cy="4339650"/>
          </a:xfrm>
          <a:prstGeom prst="rect">
            <a:avLst/>
          </a:prstGeom>
          <a:noFill/>
        </p:spPr>
        <p:txBody>
          <a:bodyPr wrap="square" rtlCol="0">
            <a:spAutoFit/>
          </a:bodyPr>
          <a:lstStyle/>
          <a:p>
            <a:pPr marL="342900" indent="-342900">
              <a:buAutoNum type="arabicPeriod"/>
            </a:pPr>
            <a:r>
              <a:rPr lang="en-US" smtClean="0">
                <a:latin typeface="Arial Black" pitchFamily="34" charset="0"/>
              </a:rPr>
              <a:t>Number     </a:t>
            </a:r>
            <a:r>
              <a:rPr lang="en-US" sz="1600" b="1" smtClean="0">
                <a:latin typeface="Arial" pitchFamily="34" charset="0"/>
                <a:cs typeface="Arial" pitchFamily="34" charset="0"/>
              </a:rPr>
              <a:t>Ex : x = 10 (integer number)	             		(mutable)</a:t>
            </a:r>
          </a:p>
          <a:p>
            <a:pPr marL="342900" indent="-342900"/>
            <a:r>
              <a:rPr lang="en-US" sz="1600" b="1" smtClean="0">
                <a:latin typeface="Arial" pitchFamily="34" charset="0"/>
                <a:cs typeface="Arial" pitchFamily="34" charset="0"/>
              </a:rPr>
              <a:t>                                    x = 20.5 (Float number)                     		       	                    		    x = 2 + 5j (Complex number)</a:t>
            </a:r>
            <a:endParaRPr lang="en-US" b="1" smtClean="0">
              <a:latin typeface="Arial" pitchFamily="34" charset="0"/>
              <a:cs typeface="Arial" pitchFamily="34" charset="0"/>
            </a:endParaRPr>
          </a:p>
          <a:p>
            <a:pPr marL="342900" indent="-342900">
              <a:buAutoNum type="arabicPeriod"/>
            </a:pPr>
            <a:endParaRPr lang="en-US" smtClean="0">
              <a:latin typeface="Arial Black" pitchFamily="34" charset="0"/>
            </a:endParaRPr>
          </a:p>
          <a:p>
            <a:pPr marL="342900" indent="-342900"/>
            <a:r>
              <a:rPr lang="en-US" smtClean="0">
                <a:latin typeface="Arial Black" pitchFamily="34" charset="0"/>
              </a:rPr>
              <a:t>2. String        </a:t>
            </a:r>
            <a:r>
              <a:rPr lang="en-US" sz="1600" b="1" smtClean="0">
                <a:latin typeface="Arial" pitchFamily="34" charset="0"/>
                <a:cs typeface="Arial" pitchFamily="34" charset="0"/>
              </a:rPr>
              <a:t>Ex : name = ‘siva’ or “siva” or ‘ ’ ’ siva ’ ’ ’ or “ ” ” siva” ” ” 	   						             (immutable)</a:t>
            </a:r>
            <a:endParaRPr lang="en-US" b="1" smtClean="0">
              <a:latin typeface="Arial" pitchFamily="34" charset="0"/>
              <a:cs typeface="Arial" pitchFamily="34" charset="0"/>
            </a:endParaRPr>
          </a:p>
          <a:p>
            <a:pPr marL="342900" indent="-342900"/>
            <a:endParaRPr lang="en-US" smtClean="0">
              <a:latin typeface="Arial Black" pitchFamily="34" charset="0"/>
            </a:endParaRPr>
          </a:p>
          <a:p>
            <a:pPr marL="342900" indent="-342900"/>
            <a:r>
              <a:rPr lang="en-US" smtClean="0">
                <a:latin typeface="Arial Black" pitchFamily="34" charset="0"/>
              </a:rPr>
              <a:t>3. List	</a:t>
            </a:r>
            <a:r>
              <a:rPr lang="en-US" sz="1600" b="1" smtClean="0">
                <a:latin typeface="Arial" pitchFamily="34" charset="0"/>
                <a:cs typeface="Arial" pitchFamily="34" charset="0"/>
              </a:rPr>
              <a:t>             Ex : name = [ ‘sriram’ , ‘siva’ , ‘lalitha’ ]   	(mutable)</a:t>
            </a:r>
          </a:p>
          <a:p>
            <a:pPr marL="342900" indent="-342900"/>
            <a:r>
              <a:rPr lang="en-US" sz="1600" b="1" smtClean="0">
                <a:latin typeface="Arial" pitchFamily="34" charset="0"/>
                <a:cs typeface="Arial" pitchFamily="34" charset="0"/>
              </a:rPr>
              <a:t>			     age = [  9, 5, 3 ]</a:t>
            </a:r>
          </a:p>
          <a:p>
            <a:pPr marL="342900" indent="-342900"/>
            <a:endParaRPr lang="en-US" sz="1600" b="1" smtClean="0">
              <a:latin typeface="Arial" pitchFamily="34" charset="0"/>
              <a:cs typeface="Arial" pitchFamily="34" charset="0"/>
            </a:endParaRPr>
          </a:p>
          <a:p>
            <a:pPr marL="342900" indent="-342900"/>
            <a:r>
              <a:rPr lang="en-US" smtClean="0">
                <a:latin typeface="Arial Black" pitchFamily="34" charset="0"/>
              </a:rPr>
              <a:t>4. Tuple         </a:t>
            </a:r>
            <a:r>
              <a:rPr lang="en-US" sz="1600" b="1" smtClean="0">
                <a:latin typeface="Arial" pitchFamily="34" charset="0"/>
                <a:cs typeface="Arial" pitchFamily="34" charset="0"/>
              </a:rPr>
              <a:t>Ex: name = ( ‘sriram’ , ‘siva’ , ‘lalitha’ )               (immutable)</a:t>
            </a:r>
          </a:p>
          <a:p>
            <a:pPr marL="342900" indent="-342900"/>
            <a:r>
              <a:rPr lang="en-US" sz="1600" b="1" smtClean="0">
                <a:latin typeface="Arial" pitchFamily="34" charset="0"/>
                <a:cs typeface="Arial" pitchFamily="34" charset="0"/>
              </a:rPr>
              <a:t>			    age = ( 9, 5, 3)</a:t>
            </a:r>
          </a:p>
          <a:p>
            <a:pPr marL="342900" indent="-342900">
              <a:buAutoNum type="arabicPeriod"/>
            </a:pPr>
            <a:endParaRPr lang="en-US" smtClean="0">
              <a:latin typeface="Arial Black" pitchFamily="34" charset="0"/>
            </a:endParaRPr>
          </a:p>
          <a:p>
            <a:pPr marL="342900" indent="-342900"/>
            <a:r>
              <a:rPr lang="en-US" smtClean="0">
                <a:latin typeface="Arial Black" pitchFamily="34" charset="0"/>
              </a:rPr>
              <a:t>5. Dictionary  </a:t>
            </a:r>
            <a:r>
              <a:rPr lang="en-US" sz="1600" b="1" smtClean="0">
                <a:latin typeface="Arial" pitchFamily="34" charset="0"/>
                <a:cs typeface="Arial" pitchFamily="34" charset="0"/>
              </a:rPr>
              <a:t>Ex: name_age = { ‘sriram’:9 , ‘siva’:5 , ‘lalitha’:3 } (mutable)</a:t>
            </a:r>
            <a:endParaRPr lang="en-US" b="1" smtClean="0">
              <a:latin typeface="Arial" pitchFamily="34" charset="0"/>
              <a:cs typeface="Arial" pitchFamily="34" charset="0"/>
            </a:endParaRPr>
          </a:p>
          <a:p>
            <a:pPr marL="342900" indent="-342900">
              <a:buAutoNum type="arabicPeriod"/>
            </a:pPr>
            <a:endParaRPr lang="en-US" smtClean="0">
              <a:latin typeface="Arial Black" pitchFamily="34" charset="0"/>
            </a:endParaRPr>
          </a:p>
          <a:p>
            <a:pPr marL="342900" indent="-342900"/>
            <a:r>
              <a:rPr lang="en-US" smtClean="0">
                <a:latin typeface="Arial Black" pitchFamily="34" charset="0"/>
              </a:rPr>
              <a:t>6. Set	</a:t>
            </a:r>
            <a:r>
              <a:rPr lang="en-US" sz="1600" b="1" smtClean="0">
                <a:latin typeface="Arial" pitchFamily="34" charset="0"/>
                <a:cs typeface="Arial" pitchFamily="34" charset="0"/>
              </a:rPr>
              <a:t>              Ex: months = { ‘jan’ , ‘feb’ , ‘mar’ , ‘apr }	(mutable)</a:t>
            </a:r>
            <a:endParaRPr lang="en-US"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143000"/>
            <a:ext cx="2550057" cy="369332"/>
          </a:xfrm>
          <a:prstGeom prst="rect">
            <a:avLst/>
          </a:prstGeom>
        </p:spPr>
        <p:txBody>
          <a:bodyPr wrap="none">
            <a:spAutoFit/>
          </a:bodyPr>
          <a:lstStyle/>
          <a:p>
            <a:r>
              <a:rPr lang="en-US" b="1" smtClean="0">
                <a:solidFill>
                  <a:srgbClr val="0070C0"/>
                </a:solidFill>
                <a:latin typeface="Arial Black" pitchFamily="34" charset="0"/>
              </a:rPr>
              <a:t>Python Operators :</a:t>
            </a:r>
            <a:endParaRPr lang="en-US" b="1">
              <a:solidFill>
                <a:srgbClr val="0070C0"/>
              </a:solidFill>
              <a:latin typeface="Arial Black" pitchFamily="34" charset="0"/>
            </a:endParaRPr>
          </a:p>
        </p:txBody>
      </p:sp>
      <p:sp>
        <p:nvSpPr>
          <p:cNvPr id="7" name="TextBox 6"/>
          <p:cNvSpPr txBox="1"/>
          <p:nvPr/>
        </p:nvSpPr>
        <p:spPr>
          <a:xfrm>
            <a:off x="367238" y="1676400"/>
            <a:ext cx="8776762" cy="369332"/>
          </a:xfrm>
          <a:prstGeom prst="rect">
            <a:avLst/>
          </a:prstGeom>
          <a:noFill/>
        </p:spPr>
        <p:txBody>
          <a:bodyPr wrap="none" rtlCol="0">
            <a:spAutoFit/>
          </a:bodyPr>
          <a:lstStyle/>
          <a:p>
            <a:r>
              <a:rPr lang="en-US" b="1" smtClean="0">
                <a:latin typeface="Arial" pitchFamily="34" charset="0"/>
                <a:cs typeface="Arial" pitchFamily="34" charset="0"/>
              </a:rPr>
              <a:t>Operator is a symbol which indicates a particular operation between operands</a:t>
            </a:r>
            <a:endParaRPr lang="en-US" b="1">
              <a:latin typeface="Arial" pitchFamily="34" charset="0"/>
              <a:cs typeface="Arial" pitchFamily="34" charset="0"/>
            </a:endParaRPr>
          </a:p>
        </p:txBody>
      </p:sp>
      <p:sp>
        <p:nvSpPr>
          <p:cNvPr id="8" name="TextBox 7"/>
          <p:cNvSpPr txBox="1"/>
          <p:nvPr/>
        </p:nvSpPr>
        <p:spPr>
          <a:xfrm>
            <a:off x="381000" y="2362200"/>
            <a:ext cx="8534400" cy="3970318"/>
          </a:xfrm>
          <a:prstGeom prst="rect">
            <a:avLst/>
          </a:prstGeom>
          <a:noFill/>
        </p:spPr>
        <p:txBody>
          <a:bodyPr wrap="square" rtlCol="0">
            <a:spAutoFit/>
          </a:bodyPr>
          <a:lstStyle/>
          <a:p>
            <a:pPr>
              <a:buFont typeface="Wingdings" pitchFamily="2" charset="2"/>
              <a:buChar char="Ø"/>
            </a:pPr>
            <a:r>
              <a:rPr lang="en-US" b="1" smtClean="0">
                <a:latin typeface="Arial" pitchFamily="34" charset="0"/>
                <a:cs typeface="Arial" pitchFamily="34" charset="0"/>
              </a:rPr>
              <a:t>Arithmetic operators	( + ,  -  ,  *  ,  /  , % , // ,** ) 	</a:t>
            </a:r>
          </a:p>
          <a:p>
            <a:endParaRPr lang="en-US" b="1" smtClean="0">
              <a:latin typeface="Arial" pitchFamily="34" charset="0"/>
              <a:cs typeface="Arial" pitchFamily="34" charset="0"/>
            </a:endParaRPr>
          </a:p>
          <a:p>
            <a:pPr>
              <a:buFont typeface="Wingdings" pitchFamily="2" charset="2"/>
              <a:buChar char="Ø"/>
            </a:pPr>
            <a:r>
              <a:rPr lang="en-US" b="1" smtClean="0">
                <a:latin typeface="Arial" pitchFamily="34" charset="0"/>
                <a:cs typeface="Arial" pitchFamily="34" charset="0"/>
              </a:rPr>
              <a:t>Comparison operators	( == , != , &gt; , &lt; , &gt;= , &lt;= , &lt;&gt; )</a:t>
            </a:r>
          </a:p>
          <a:p>
            <a:endParaRPr lang="en-US" b="1" smtClean="0">
              <a:latin typeface="Arial" pitchFamily="34" charset="0"/>
              <a:cs typeface="Arial" pitchFamily="34" charset="0"/>
            </a:endParaRPr>
          </a:p>
          <a:p>
            <a:pPr>
              <a:buFont typeface="Wingdings" pitchFamily="2" charset="2"/>
              <a:buChar char="Ø"/>
            </a:pPr>
            <a:r>
              <a:rPr lang="en-US" b="1" smtClean="0">
                <a:latin typeface="Arial" pitchFamily="34" charset="0"/>
                <a:cs typeface="Arial" pitchFamily="34" charset="0"/>
              </a:rPr>
              <a:t>Assignment Operators	( = , += , -=, *= , /= , %= , //= , **= )</a:t>
            </a:r>
          </a:p>
          <a:p>
            <a:endParaRPr lang="en-US" b="1" smtClean="0">
              <a:latin typeface="Arial" pitchFamily="34" charset="0"/>
              <a:cs typeface="Arial" pitchFamily="34" charset="0"/>
            </a:endParaRPr>
          </a:p>
          <a:p>
            <a:pPr>
              <a:buFont typeface="Wingdings" pitchFamily="2" charset="2"/>
              <a:buChar char="Ø"/>
            </a:pPr>
            <a:r>
              <a:rPr lang="en-US" b="1" smtClean="0">
                <a:latin typeface="Arial" pitchFamily="34" charset="0"/>
                <a:cs typeface="Arial" pitchFamily="34" charset="0"/>
              </a:rPr>
              <a:t>Logical Operators ( and , or , not )</a:t>
            </a:r>
          </a:p>
          <a:p>
            <a:endParaRPr lang="en-US" b="1" smtClean="0">
              <a:latin typeface="Arial" pitchFamily="34" charset="0"/>
              <a:cs typeface="Arial" pitchFamily="34" charset="0"/>
            </a:endParaRPr>
          </a:p>
          <a:p>
            <a:pPr>
              <a:buFont typeface="Wingdings" pitchFamily="2" charset="2"/>
              <a:buChar char="Ø"/>
            </a:pPr>
            <a:r>
              <a:rPr lang="en-US" b="1" smtClean="0">
                <a:latin typeface="Arial" pitchFamily="34" charset="0"/>
                <a:cs typeface="Arial" pitchFamily="34" charset="0"/>
              </a:rPr>
              <a:t>Bitwise Operators ( &amp; , | , ~ , ^ , &lt;&lt; , &gt;&gt; )</a:t>
            </a:r>
          </a:p>
          <a:p>
            <a:endParaRPr lang="en-US" b="1" smtClean="0">
              <a:latin typeface="Arial" pitchFamily="34" charset="0"/>
              <a:cs typeface="Arial" pitchFamily="34" charset="0"/>
            </a:endParaRPr>
          </a:p>
          <a:p>
            <a:pPr>
              <a:buFont typeface="Wingdings" pitchFamily="2" charset="2"/>
              <a:buChar char="Ø"/>
            </a:pPr>
            <a:r>
              <a:rPr lang="en-US" b="1" smtClean="0">
                <a:latin typeface="Arial" pitchFamily="34" charset="0"/>
                <a:cs typeface="Arial" pitchFamily="34" charset="0"/>
              </a:rPr>
              <a:t>Membership Operators ( in , not in ) </a:t>
            </a:r>
          </a:p>
          <a:p>
            <a:endParaRPr lang="en-US" b="1" smtClean="0">
              <a:latin typeface="Arial" pitchFamily="34" charset="0"/>
              <a:cs typeface="Arial" pitchFamily="34" charset="0"/>
            </a:endParaRPr>
          </a:p>
          <a:p>
            <a:pPr>
              <a:buFont typeface="Wingdings" pitchFamily="2" charset="2"/>
              <a:buChar char="Ø"/>
            </a:pPr>
            <a:r>
              <a:rPr lang="en-US" b="1" smtClean="0">
                <a:latin typeface="Arial" pitchFamily="34" charset="0"/>
                <a:cs typeface="Arial" pitchFamily="34" charset="0"/>
              </a:rPr>
              <a:t>Identity Operators (is , is not )</a:t>
            </a:r>
          </a:p>
          <a:p>
            <a:endParaRPr lang="en-US"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143000"/>
            <a:ext cx="3960700" cy="369332"/>
          </a:xfrm>
          <a:prstGeom prst="rect">
            <a:avLst/>
          </a:prstGeom>
        </p:spPr>
        <p:txBody>
          <a:bodyPr wrap="none">
            <a:spAutoFit/>
          </a:bodyPr>
          <a:lstStyle/>
          <a:p>
            <a:r>
              <a:rPr lang="en-US" b="1" smtClean="0">
                <a:solidFill>
                  <a:srgbClr val="0070C0"/>
                </a:solidFill>
                <a:latin typeface="Arial Black" pitchFamily="34" charset="0"/>
              </a:rPr>
              <a:t>Python Arithmetic Operators :</a:t>
            </a:r>
            <a:endParaRPr lang="en-US" b="1">
              <a:solidFill>
                <a:srgbClr val="0070C0"/>
              </a:solidFill>
              <a:latin typeface="Arial Black" pitchFamily="34" charset="0"/>
            </a:endParaRPr>
          </a:p>
        </p:txBody>
      </p:sp>
      <p:graphicFrame>
        <p:nvGraphicFramePr>
          <p:cNvPr id="10" name="Table 9"/>
          <p:cNvGraphicFramePr>
            <a:graphicFrameLocks noGrp="1"/>
          </p:cNvGraphicFramePr>
          <p:nvPr/>
        </p:nvGraphicFramePr>
        <p:xfrm>
          <a:off x="685800" y="2362200"/>
          <a:ext cx="8000999" cy="3809996"/>
        </p:xfrm>
        <a:graphic>
          <a:graphicData uri="http://schemas.openxmlformats.org/drawingml/2006/table">
            <a:tbl>
              <a:tblPr/>
              <a:tblGrid>
                <a:gridCol w="1615837"/>
                <a:gridCol w="1993734"/>
                <a:gridCol w="4391428"/>
              </a:tblGrid>
              <a:tr h="382825">
                <a:tc>
                  <a:txBody>
                    <a:bodyPr/>
                    <a:lstStyle/>
                    <a:p>
                      <a:pPr algn="ctr" fontAlgn="ctr"/>
                      <a:r>
                        <a:rPr lang="en-US" sz="1600" b="1" i="0" u="none" strike="noStrike">
                          <a:solidFill>
                            <a:srgbClr val="E46D0A"/>
                          </a:solidFill>
                          <a:latin typeface="Arial"/>
                        </a:rPr>
                        <a:t>Name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E46D0A"/>
                          </a:solidFill>
                          <a:latin typeface="Arial"/>
                        </a:rPr>
                        <a:t>Operator</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E46D0A"/>
                          </a:solidFill>
                          <a:latin typeface="Arial"/>
                        </a:rPr>
                        <a:t>Description</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2825">
                <a:tc>
                  <a:txBody>
                    <a:bodyPr/>
                    <a:lstStyle/>
                    <a:p>
                      <a:pPr algn="ctr" fontAlgn="ctr"/>
                      <a:r>
                        <a:rPr lang="en-US" sz="1600" b="0" i="0" u="none" strike="noStrike">
                          <a:solidFill>
                            <a:srgbClr val="0070C0"/>
                          </a:solidFill>
                          <a:latin typeface="Arial"/>
                        </a:rPr>
                        <a:t>Addition</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600" b="0" i="0" u="none" strike="noStrike">
                          <a:solidFill>
                            <a:srgbClr val="000000"/>
                          </a:solidFill>
                          <a:latin typeface="Arial"/>
                        </a:rPr>
                        <a:t>a = 20, b = 10 , a + b = 30</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2825">
                <a:tc>
                  <a:txBody>
                    <a:bodyPr/>
                    <a:lstStyle/>
                    <a:p>
                      <a:pPr algn="ctr" fontAlgn="ctr"/>
                      <a:r>
                        <a:rPr lang="en-US" sz="1600" b="0" i="0" u="none" strike="noStrike">
                          <a:solidFill>
                            <a:srgbClr val="0070C0"/>
                          </a:solidFill>
                          <a:latin typeface="Arial"/>
                        </a:rPr>
                        <a:t>Subtraction</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600" b="0" i="0" u="none" strike="noStrike">
                          <a:solidFill>
                            <a:srgbClr val="000000"/>
                          </a:solidFill>
                          <a:latin typeface="Arial"/>
                        </a:rPr>
                        <a:t>a = 20, b = 10 , a - b = 10</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2825">
                <a:tc>
                  <a:txBody>
                    <a:bodyPr/>
                    <a:lstStyle/>
                    <a:p>
                      <a:pPr algn="ctr" fontAlgn="ctr"/>
                      <a:r>
                        <a:rPr lang="en-US" sz="1600" b="0" i="0" u="none" strike="noStrike">
                          <a:solidFill>
                            <a:srgbClr val="0070C0"/>
                          </a:solidFill>
                          <a:latin typeface="Arial"/>
                        </a:rPr>
                        <a:t>Division</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latin typeface="Arial"/>
                        </a:rPr>
                        <a:t>a = 20, b = 10 , a / b = 2 (quotient)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2825">
                <a:tc>
                  <a:txBody>
                    <a:bodyPr/>
                    <a:lstStyle/>
                    <a:p>
                      <a:pPr algn="ctr" fontAlgn="ctr"/>
                      <a:r>
                        <a:rPr lang="en-US" sz="1600" b="0" i="0" u="none" strike="noStrike">
                          <a:solidFill>
                            <a:srgbClr val="0070C0"/>
                          </a:solidFill>
                          <a:latin typeface="Arial"/>
                        </a:rPr>
                        <a:t>Multiplication</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600" b="0" i="0" u="none" strike="noStrike">
                          <a:solidFill>
                            <a:srgbClr val="000000"/>
                          </a:solidFill>
                          <a:latin typeface="Arial"/>
                        </a:rPr>
                        <a:t>a = 20, b = 10 , a * b = 200</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6523">
                <a:tc>
                  <a:txBody>
                    <a:bodyPr/>
                    <a:lstStyle/>
                    <a:p>
                      <a:pPr algn="ctr" fontAlgn="ctr"/>
                      <a:r>
                        <a:rPr lang="en-US" sz="1600" b="0" i="0" u="none" strike="noStrike">
                          <a:solidFill>
                            <a:srgbClr val="0070C0"/>
                          </a:solidFill>
                          <a:latin typeface="Arial"/>
                        </a:rPr>
                        <a:t>Remainder</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600" b="0" i="0" u="none" strike="noStrike">
                          <a:solidFill>
                            <a:srgbClr val="000000"/>
                          </a:solidFill>
                          <a:latin typeface="Arial"/>
                        </a:rPr>
                        <a:t>a = 20, b = 10 , a % b = 0 (remainder)</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2825">
                <a:tc>
                  <a:txBody>
                    <a:bodyPr/>
                    <a:lstStyle/>
                    <a:p>
                      <a:pPr algn="ctr" fontAlgn="ctr"/>
                      <a:r>
                        <a:rPr lang="en-US" sz="1600" b="0" i="0" u="none" strike="noStrike">
                          <a:solidFill>
                            <a:srgbClr val="0070C0"/>
                          </a:solidFill>
                          <a:latin typeface="Arial"/>
                        </a:rPr>
                        <a:t>Exponent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latin typeface="Arial"/>
                        </a:rPr>
                        <a:t>a = 2 , a**2 = 4 (a to the power of 2)</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6523">
                <a:tc>
                  <a:txBody>
                    <a:bodyPr/>
                    <a:lstStyle/>
                    <a:p>
                      <a:pPr algn="ctr" fontAlgn="ctr"/>
                      <a:r>
                        <a:rPr lang="en-US" sz="1600" b="0" i="0" u="none" strike="noStrike">
                          <a:solidFill>
                            <a:srgbClr val="0070C0"/>
                          </a:solidFill>
                          <a:latin typeface="Arial"/>
                        </a:rPr>
                        <a:t>Floor Division</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538ED5"/>
                          </a:solidFill>
                          <a:latin typeface="Arial"/>
                        </a:rPr>
                        <a:t>//</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600" b="0" i="0" u="none" strike="noStrike">
                          <a:solidFill>
                            <a:srgbClr val="000000"/>
                          </a:solidFill>
                          <a:latin typeface="Arial"/>
                        </a:rPr>
                        <a:t>a = 5 , b = 2, a // b = 2</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762000" y="1524000"/>
            <a:ext cx="7924800" cy="646331"/>
          </a:xfrm>
          <a:prstGeom prst="rect">
            <a:avLst/>
          </a:prstGeom>
        </p:spPr>
        <p:txBody>
          <a:bodyPr wrap="square">
            <a:spAutoFit/>
          </a:bodyPr>
          <a:lstStyle/>
          <a:p>
            <a:r>
              <a:rPr lang="en-US" b="1" smtClean="0">
                <a:latin typeface="Arial" pitchFamily="34" charset="0"/>
                <a:cs typeface="Arial" pitchFamily="34" charset="0"/>
              </a:rPr>
              <a:t>Arithmetic operators are used to perform arithmetic operations between two operands.</a:t>
            </a:r>
            <a:endParaRPr lang="en-US"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990600"/>
            <a:ext cx="4204356" cy="369332"/>
          </a:xfrm>
          <a:prstGeom prst="rect">
            <a:avLst/>
          </a:prstGeom>
        </p:spPr>
        <p:txBody>
          <a:bodyPr wrap="none">
            <a:spAutoFit/>
          </a:bodyPr>
          <a:lstStyle/>
          <a:p>
            <a:r>
              <a:rPr lang="en-US" b="1" smtClean="0">
                <a:solidFill>
                  <a:srgbClr val="0070C0"/>
                </a:solidFill>
                <a:latin typeface="Arial Black" pitchFamily="34" charset="0"/>
              </a:rPr>
              <a:t>Python Comparison Operators :</a:t>
            </a:r>
            <a:endParaRPr lang="en-US" b="1">
              <a:solidFill>
                <a:srgbClr val="0070C0"/>
              </a:solidFill>
              <a:latin typeface="Arial Black" pitchFamily="34" charset="0"/>
            </a:endParaRPr>
          </a:p>
        </p:txBody>
      </p:sp>
      <p:graphicFrame>
        <p:nvGraphicFramePr>
          <p:cNvPr id="7" name="Table 6"/>
          <p:cNvGraphicFramePr>
            <a:graphicFrameLocks noGrp="1"/>
          </p:cNvGraphicFramePr>
          <p:nvPr/>
        </p:nvGraphicFramePr>
        <p:xfrm>
          <a:off x="381000" y="2133600"/>
          <a:ext cx="8458201" cy="4191000"/>
        </p:xfrm>
        <a:graphic>
          <a:graphicData uri="http://schemas.openxmlformats.org/drawingml/2006/table">
            <a:tbl>
              <a:tblPr/>
              <a:tblGrid>
                <a:gridCol w="1708170"/>
                <a:gridCol w="2107663"/>
                <a:gridCol w="4642368"/>
              </a:tblGrid>
              <a:tr h="249033">
                <a:tc>
                  <a:txBody>
                    <a:bodyPr/>
                    <a:lstStyle/>
                    <a:p>
                      <a:pPr algn="ctr" fontAlgn="ctr"/>
                      <a:r>
                        <a:rPr lang="en-US" sz="1600" b="1" i="0" u="none" strike="noStrike">
                          <a:solidFill>
                            <a:srgbClr val="E46D0A"/>
                          </a:solidFill>
                          <a:latin typeface="Arial"/>
                        </a:rPr>
                        <a:t>Name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Operator</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Description</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3337">
                <a:tc>
                  <a:txBody>
                    <a:bodyPr/>
                    <a:lstStyle/>
                    <a:p>
                      <a:pPr algn="ctr" fontAlgn="ctr"/>
                      <a:r>
                        <a:rPr lang="en-US" sz="1600" b="0" i="0" u="none" strike="noStrike">
                          <a:solidFill>
                            <a:srgbClr val="0070C0"/>
                          </a:solidFill>
                          <a:latin typeface="Arial"/>
                        </a:rPr>
                        <a:t> equal to</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70C0"/>
                          </a:solidFill>
                          <a:latin typeface="Arial"/>
                        </a:rPr>
                        <a: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value of two operands is equal,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3337">
                <a:tc>
                  <a:txBody>
                    <a:bodyPr/>
                    <a:lstStyle/>
                    <a:p>
                      <a:pPr algn="ctr" fontAlgn="ctr"/>
                      <a:r>
                        <a:rPr lang="en-US" sz="1600" b="0" i="0" u="none" strike="noStrike">
                          <a:solidFill>
                            <a:srgbClr val="0070C0"/>
                          </a:solidFill>
                          <a:latin typeface="Arial"/>
                        </a:rPr>
                        <a:t>not equal to</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70C0"/>
                          </a:solidFill>
                          <a:latin typeface="Arial"/>
                        </a:rPr>
                        <a: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value of two operands is not equal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7641">
                <a:tc>
                  <a:txBody>
                    <a:bodyPr/>
                    <a:lstStyle/>
                    <a:p>
                      <a:pPr algn="ctr" fontAlgn="ctr"/>
                      <a:r>
                        <a:rPr lang="en-US" sz="1600" b="0" i="0" u="none" strike="noStrike">
                          <a:solidFill>
                            <a:srgbClr val="0070C0"/>
                          </a:solidFill>
                          <a:latin typeface="Arial"/>
                        </a:rPr>
                        <a:t>less than or equal to</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70C0"/>
                          </a:solidFill>
                          <a:latin typeface="Arial"/>
                        </a:rPr>
                        <a:t>&lt;=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first operand is less than or equal to the second operand,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7641">
                <a:tc>
                  <a:txBody>
                    <a:bodyPr/>
                    <a:lstStyle/>
                    <a:p>
                      <a:pPr algn="ctr" fontAlgn="ctr"/>
                      <a:r>
                        <a:rPr lang="en-US" sz="1600" b="0" i="0" u="none" strike="noStrike">
                          <a:solidFill>
                            <a:srgbClr val="0070C0"/>
                          </a:solidFill>
                          <a:latin typeface="Arial"/>
                        </a:rPr>
                        <a:t>greater than or equal to</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70C0"/>
                          </a:solidFill>
                          <a:latin typeface="Arial"/>
                        </a:rPr>
                        <a:t>&gt;=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first operand is greater than or equal to the second operand,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3337">
                <a:tc>
                  <a:txBody>
                    <a:bodyPr/>
                    <a:lstStyle/>
                    <a:p>
                      <a:pPr algn="ctr" fontAlgn="ctr"/>
                      <a:r>
                        <a:rPr lang="en-US" sz="1600" b="0" i="0" u="none" strike="noStrike">
                          <a:solidFill>
                            <a:srgbClr val="0070C0"/>
                          </a:solidFill>
                          <a:latin typeface="Arial"/>
                        </a:rPr>
                        <a:t>not equal to</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70C0"/>
                          </a:solidFill>
                          <a:latin typeface="Arial"/>
                        </a:rPr>
                        <a:t>&lt;&gt;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value of two operands is not equal,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3337">
                <a:tc>
                  <a:txBody>
                    <a:bodyPr/>
                    <a:lstStyle/>
                    <a:p>
                      <a:pPr algn="ctr" fontAlgn="ctr"/>
                      <a:r>
                        <a:rPr lang="en-US" sz="1600" b="0" i="0" u="none" strike="noStrike">
                          <a:solidFill>
                            <a:srgbClr val="0070C0"/>
                          </a:solidFill>
                          <a:latin typeface="Arial"/>
                        </a:rPr>
                        <a:t>greater than </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70C0"/>
                          </a:solidFill>
                          <a:latin typeface="Arial"/>
                        </a:rPr>
                        <a:t>&gt;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first operand is greater than the second operand,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3337">
                <a:tc>
                  <a:txBody>
                    <a:bodyPr/>
                    <a:lstStyle/>
                    <a:p>
                      <a:pPr algn="ctr" fontAlgn="ctr"/>
                      <a:r>
                        <a:rPr lang="en-US" sz="1600" b="0" i="0" u="none" strike="noStrike">
                          <a:solidFill>
                            <a:srgbClr val="0070C0"/>
                          </a:solidFill>
                          <a:latin typeface="Arial"/>
                        </a:rPr>
                        <a:t>Less than</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70C0"/>
                          </a:solidFill>
                          <a:latin typeface="Arial"/>
                        </a:rPr>
                        <a:t>&lt;</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the first operand is less than the second operand, then the condition becomes true.</a:t>
                      </a:r>
                    </a:p>
                  </a:txBody>
                  <a:tcPr marL="4720" marR="4720" marT="47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457200" y="1371600"/>
            <a:ext cx="8458200" cy="646331"/>
          </a:xfrm>
          <a:prstGeom prst="rect">
            <a:avLst/>
          </a:prstGeom>
        </p:spPr>
        <p:txBody>
          <a:bodyPr wrap="square">
            <a:spAutoFit/>
          </a:bodyPr>
          <a:lstStyle/>
          <a:p>
            <a:r>
              <a:rPr lang="en-US" b="1" smtClean="0">
                <a:latin typeface="Arial" pitchFamily="34" charset="0"/>
                <a:cs typeface="Arial" pitchFamily="34" charset="0"/>
              </a:rPr>
              <a:t>Comparison operators are used to comparing the value of the two operands and returns boolean true or false </a:t>
            </a:r>
            <a:endParaRPr lang="en-US"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1143000"/>
            <a:ext cx="4114588" cy="369332"/>
          </a:xfrm>
          <a:prstGeom prst="rect">
            <a:avLst/>
          </a:prstGeom>
        </p:spPr>
        <p:txBody>
          <a:bodyPr wrap="none">
            <a:spAutoFit/>
          </a:bodyPr>
          <a:lstStyle/>
          <a:p>
            <a:r>
              <a:rPr lang="en-US" b="1" smtClean="0">
                <a:solidFill>
                  <a:srgbClr val="0070C0"/>
                </a:solidFill>
                <a:latin typeface="Arial Black" pitchFamily="34" charset="0"/>
              </a:rPr>
              <a:t>Python Assignment Operators :</a:t>
            </a:r>
            <a:endParaRPr lang="en-US" b="1">
              <a:solidFill>
                <a:srgbClr val="0070C0"/>
              </a:solidFill>
              <a:latin typeface="Arial Black" pitchFamily="34" charset="0"/>
            </a:endParaRPr>
          </a:p>
        </p:txBody>
      </p:sp>
      <p:graphicFrame>
        <p:nvGraphicFramePr>
          <p:cNvPr id="7" name="Table 6"/>
          <p:cNvGraphicFramePr>
            <a:graphicFrameLocks noGrp="1"/>
          </p:cNvGraphicFramePr>
          <p:nvPr/>
        </p:nvGraphicFramePr>
        <p:xfrm>
          <a:off x="533400" y="1905000"/>
          <a:ext cx="8153400" cy="4419599"/>
        </p:xfrm>
        <a:graphic>
          <a:graphicData uri="http://schemas.openxmlformats.org/drawingml/2006/table">
            <a:tbl>
              <a:tblPr/>
              <a:tblGrid>
                <a:gridCol w="1682232"/>
                <a:gridCol w="6471168"/>
              </a:tblGrid>
              <a:tr h="295087">
                <a:tc>
                  <a:txBody>
                    <a:bodyPr/>
                    <a:lstStyle/>
                    <a:p>
                      <a:pPr algn="ctr" fontAlgn="ctr"/>
                      <a:r>
                        <a:rPr lang="en-US" sz="1600" b="1" i="0" u="none" strike="noStrike">
                          <a:solidFill>
                            <a:srgbClr val="E46D0A"/>
                          </a:solidFill>
                          <a:latin typeface="Arial"/>
                        </a:rPr>
                        <a:t>Operator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Description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It assigns the </a:t>
                      </a:r>
                      <a:r>
                        <a:rPr lang="en-US" sz="1600" b="0" i="0" u="none" strike="noStrike" err="1">
                          <a:solidFill>
                            <a:srgbClr val="000000"/>
                          </a:solidFill>
                          <a:latin typeface="Arial"/>
                        </a:rPr>
                        <a:t>the</a:t>
                      </a:r>
                      <a:r>
                        <a:rPr lang="en-US" sz="1600" b="0" i="0" u="none" strike="noStrike">
                          <a:solidFill>
                            <a:srgbClr val="000000"/>
                          </a:solidFill>
                          <a:latin typeface="Arial"/>
                        </a:rPr>
                        <a:t> value of the right expression to the left operand.</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a = 10, b = 20 , a += b will be equal to a = a + b and therefore, a = 30.</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a = 20, b = 10 , a -= b will be equal to a = a - b and therefore, a = 10.</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a = 10, b = 20 , a *= b will be equal to a = a * b and therefore, </a:t>
                      </a:r>
                      <a:r>
                        <a:rPr lang="en-US" sz="1600" b="0" i="0" u="none" strike="noStrike" smtClean="0">
                          <a:solidFill>
                            <a:srgbClr val="000000"/>
                          </a:solidFill>
                          <a:latin typeface="Arial"/>
                        </a:rPr>
                        <a:t>           a </a:t>
                      </a:r>
                      <a:r>
                        <a:rPr lang="en-US" sz="1600" b="0" i="0" u="none" strike="noStrike">
                          <a:solidFill>
                            <a:srgbClr val="000000"/>
                          </a:solidFill>
                          <a:latin typeface="Arial"/>
                        </a:rPr>
                        <a:t>= 200.</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a = 20, b = 10 , a %= b will be equal to a = a % b and therefore, </a:t>
                      </a:r>
                      <a:r>
                        <a:rPr lang="en-US" sz="1600" b="0" i="0" u="none" strike="noStrike" smtClean="0">
                          <a:solidFill>
                            <a:srgbClr val="000000"/>
                          </a:solidFill>
                          <a:latin typeface="Arial"/>
                        </a:rPr>
                        <a:t>       a </a:t>
                      </a:r>
                      <a:r>
                        <a:rPr lang="en-US" sz="1600" b="0" i="0" u="none" strike="noStrike">
                          <a:solidFill>
                            <a:srgbClr val="000000"/>
                          </a:solidFill>
                          <a:latin typeface="Arial"/>
                        </a:rPr>
                        <a:t>= 0.</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a = 4 , b =2 , a **= b will be equal to a = a**b i.e 4 ** 2 = 16 ,therefore a = 16.</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9216">
                <a:tc>
                  <a:txBody>
                    <a:bodyPr/>
                    <a:lstStyle/>
                    <a:p>
                      <a:pPr algn="ctr" fontAlgn="ctr"/>
                      <a:r>
                        <a:rPr lang="en-US" sz="1600" b="0" i="0" u="none" strike="noStrike">
                          <a:solidFill>
                            <a:srgbClr val="0070C0"/>
                          </a:solidFill>
                          <a:latin typeface="Arial"/>
                        </a:rPr>
                        <a: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a = 4, b = 3 , a //= b will be equal to a = a // b, therefore a = 1.</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685800" y="1524000"/>
            <a:ext cx="7696200" cy="369332"/>
          </a:xfrm>
          <a:prstGeom prst="rect">
            <a:avLst/>
          </a:prstGeom>
        </p:spPr>
        <p:txBody>
          <a:bodyPr wrap="square">
            <a:spAutoFit/>
          </a:bodyPr>
          <a:lstStyle/>
          <a:p>
            <a:r>
              <a:rPr lang="en-US" b="1" smtClean="0">
                <a:latin typeface="Arial" pitchFamily="34" charset="0"/>
                <a:cs typeface="Arial" pitchFamily="34" charset="0"/>
              </a:rPr>
              <a:t>The assignment operators are used to assign a value to a variable</a:t>
            </a:r>
            <a:endParaRPr lang="en-US"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143000"/>
            <a:ext cx="3550331" cy="369332"/>
          </a:xfrm>
          <a:prstGeom prst="rect">
            <a:avLst/>
          </a:prstGeom>
        </p:spPr>
        <p:txBody>
          <a:bodyPr wrap="none">
            <a:spAutoFit/>
          </a:bodyPr>
          <a:lstStyle/>
          <a:p>
            <a:r>
              <a:rPr lang="en-US" b="1" smtClean="0">
                <a:solidFill>
                  <a:srgbClr val="0070C0"/>
                </a:solidFill>
                <a:latin typeface="Arial Black" pitchFamily="34" charset="0"/>
              </a:rPr>
              <a:t>Python Logical Operators :</a:t>
            </a:r>
            <a:endParaRPr lang="en-US" b="1">
              <a:solidFill>
                <a:srgbClr val="0070C0"/>
              </a:solidFill>
              <a:latin typeface="Arial Black" pitchFamily="34" charset="0"/>
            </a:endParaRPr>
          </a:p>
        </p:txBody>
      </p:sp>
      <p:sp>
        <p:nvSpPr>
          <p:cNvPr id="7" name="Rectangle 6"/>
          <p:cNvSpPr/>
          <p:nvPr/>
        </p:nvSpPr>
        <p:spPr>
          <a:xfrm>
            <a:off x="533400" y="1676400"/>
            <a:ext cx="7924800" cy="646331"/>
          </a:xfrm>
          <a:prstGeom prst="rect">
            <a:avLst/>
          </a:prstGeom>
        </p:spPr>
        <p:txBody>
          <a:bodyPr wrap="square">
            <a:spAutoFit/>
          </a:bodyPr>
          <a:lstStyle/>
          <a:p>
            <a:r>
              <a:rPr lang="en-US" b="1" smtClean="0">
                <a:latin typeface="Arial" pitchFamily="34" charset="0"/>
                <a:cs typeface="Arial" pitchFamily="34" charset="0"/>
              </a:rPr>
              <a:t>The logical operators are used to evaluate a given expression to True or False</a:t>
            </a:r>
            <a:endParaRPr lang="en-US" b="1">
              <a:latin typeface="Arial" pitchFamily="34" charset="0"/>
              <a:cs typeface="Arial" pitchFamily="34" charset="0"/>
            </a:endParaRPr>
          </a:p>
        </p:txBody>
      </p:sp>
      <p:graphicFrame>
        <p:nvGraphicFramePr>
          <p:cNvPr id="8" name="Table 7"/>
          <p:cNvGraphicFramePr>
            <a:graphicFrameLocks noGrp="1"/>
          </p:cNvGraphicFramePr>
          <p:nvPr/>
        </p:nvGraphicFramePr>
        <p:xfrm>
          <a:off x="914400" y="2590800"/>
          <a:ext cx="7315200" cy="3048000"/>
        </p:xfrm>
        <a:graphic>
          <a:graphicData uri="http://schemas.openxmlformats.org/drawingml/2006/table">
            <a:tbl>
              <a:tblPr/>
              <a:tblGrid>
                <a:gridCol w="1509293"/>
                <a:gridCol w="5805907"/>
              </a:tblGrid>
              <a:tr h="381542">
                <a:tc>
                  <a:txBody>
                    <a:bodyPr/>
                    <a:lstStyle/>
                    <a:p>
                      <a:pPr algn="ctr" fontAlgn="ctr"/>
                      <a:r>
                        <a:rPr lang="en-US" sz="1600" b="1" i="0" u="none" strike="noStrike">
                          <a:solidFill>
                            <a:srgbClr val="E46D0A"/>
                          </a:solidFill>
                          <a:latin typeface="Arial"/>
                        </a:rPr>
                        <a:t>Operator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Description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2768">
                <a:tc>
                  <a:txBody>
                    <a:bodyPr/>
                    <a:lstStyle/>
                    <a:p>
                      <a:pPr algn="ctr" fontAlgn="ctr"/>
                      <a:r>
                        <a:rPr lang="en-US" sz="1600" b="0" i="0" u="none" strike="noStrike">
                          <a:solidFill>
                            <a:srgbClr val="0070C0"/>
                          </a:solidFill>
                          <a:latin typeface="Arial"/>
                        </a:rPr>
                        <a:t>and</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both the </a:t>
                      </a:r>
                      <a:r>
                        <a:rPr lang="en-US" sz="1600" b="0" i="0" u="none" strike="noStrike" smtClean="0">
                          <a:solidFill>
                            <a:srgbClr val="000000"/>
                          </a:solidFill>
                          <a:latin typeface="Arial"/>
                        </a:rPr>
                        <a:t>expressions </a:t>
                      </a:r>
                      <a:r>
                        <a:rPr lang="en-US" sz="1600" b="0" i="0" u="none" strike="noStrike">
                          <a:solidFill>
                            <a:srgbClr val="000000"/>
                          </a:solidFill>
                          <a:latin typeface="Arial"/>
                        </a:rPr>
                        <a:t>are true, then the condition will be true otherwise false. a = true, b = true , a and b = true.</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1845">
                <a:tc>
                  <a:txBody>
                    <a:bodyPr/>
                    <a:lstStyle/>
                    <a:p>
                      <a:pPr algn="ctr" fontAlgn="ctr"/>
                      <a:r>
                        <a:rPr lang="en-US" sz="1600" b="0" i="0" u="none" strike="noStrike">
                          <a:solidFill>
                            <a:srgbClr val="0070C0"/>
                          </a:solidFill>
                          <a:latin typeface="Arial"/>
                        </a:rPr>
                        <a:t>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one of the expressions is true, then the condition will be true. a = true, b = false , a or b = true.</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1845">
                <a:tc>
                  <a:txBody>
                    <a:bodyPr/>
                    <a:lstStyle/>
                    <a:p>
                      <a:pPr algn="ctr" fontAlgn="ctr"/>
                      <a:r>
                        <a:rPr lang="en-US" sz="1600" b="0" i="0" u="none" strike="noStrike">
                          <a:solidFill>
                            <a:srgbClr val="0070C0"/>
                          </a:solidFill>
                          <a:latin typeface="Arial"/>
                        </a:rPr>
                        <a:t>not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an expression </a:t>
                      </a:r>
                      <a:r>
                        <a:rPr lang="en-US" sz="1600" b="1" i="0" u="none" strike="noStrike" smtClean="0">
                          <a:solidFill>
                            <a:srgbClr val="2F4F4F"/>
                          </a:solidFill>
                          <a:latin typeface="Arial"/>
                        </a:rPr>
                        <a:t>a</a:t>
                      </a:r>
                      <a:r>
                        <a:rPr lang="en-US" sz="1600" b="0" i="0" u="none" strike="noStrike">
                          <a:solidFill>
                            <a:srgbClr val="000000"/>
                          </a:solidFill>
                          <a:latin typeface="Arial"/>
                        </a:rPr>
                        <a:t> </a:t>
                      </a:r>
                      <a:r>
                        <a:rPr lang="en-US" sz="1600" b="0" i="0" u="none" strike="noStrike" smtClean="0">
                          <a:solidFill>
                            <a:srgbClr val="000000"/>
                          </a:solidFill>
                          <a:latin typeface="Arial"/>
                        </a:rPr>
                        <a:t>= </a:t>
                      </a:r>
                      <a:r>
                        <a:rPr lang="en-US" sz="1600" b="0" i="0" u="none" strike="noStrike">
                          <a:solidFill>
                            <a:srgbClr val="000000"/>
                          </a:solidFill>
                          <a:latin typeface="Arial"/>
                        </a:rPr>
                        <a:t>true then not (a) will be false and vice versa.</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143000"/>
            <a:ext cx="3575979" cy="369332"/>
          </a:xfrm>
          <a:prstGeom prst="rect">
            <a:avLst/>
          </a:prstGeom>
        </p:spPr>
        <p:txBody>
          <a:bodyPr wrap="none">
            <a:spAutoFit/>
          </a:bodyPr>
          <a:lstStyle/>
          <a:p>
            <a:r>
              <a:rPr lang="en-US" b="1" smtClean="0">
                <a:solidFill>
                  <a:srgbClr val="0070C0"/>
                </a:solidFill>
                <a:latin typeface="Arial Black" pitchFamily="34" charset="0"/>
              </a:rPr>
              <a:t>Python Bitwise Operators :</a:t>
            </a:r>
            <a:endParaRPr lang="en-US" b="1">
              <a:solidFill>
                <a:srgbClr val="0070C0"/>
              </a:solidFill>
              <a:latin typeface="Arial Black" pitchFamily="34" charset="0"/>
            </a:endParaRPr>
          </a:p>
        </p:txBody>
      </p:sp>
      <p:sp>
        <p:nvSpPr>
          <p:cNvPr id="7" name="TextBox 6"/>
          <p:cNvSpPr txBox="1"/>
          <p:nvPr/>
        </p:nvSpPr>
        <p:spPr>
          <a:xfrm>
            <a:off x="457200" y="1600200"/>
            <a:ext cx="8534400" cy="646331"/>
          </a:xfrm>
          <a:prstGeom prst="rect">
            <a:avLst/>
          </a:prstGeom>
          <a:noFill/>
        </p:spPr>
        <p:txBody>
          <a:bodyPr wrap="square" rtlCol="0">
            <a:spAutoFit/>
          </a:bodyPr>
          <a:lstStyle/>
          <a:p>
            <a:r>
              <a:rPr lang="en-US" b="1" smtClean="0">
                <a:latin typeface="Arial" pitchFamily="34" charset="0"/>
                <a:cs typeface="Arial" pitchFamily="34" charset="0"/>
              </a:rPr>
              <a:t>Bitwise Operators are used to perform bit by bit operation among given operands</a:t>
            </a:r>
            <a:endParaRPr lang="en-US" b="1">
              <a:latin typeface="Arial" pitchFamily="34" charset="0"/>
              <a:cs typeface="Arial" pitchFamily="34" charset="0"/>
            </a:endParaRPr>
          </a:p>
        </p:txBody>
      </p:sp>
      <p:graphicFrame>
        <p:nvGraphicFramePr>
          <p:cNvPr id="8" name="Table 7"/>
          <p:cNvGraphicFramePr>
            <a:graphicFrameLocks noGrp="1"/>
          </p:cNvGraphicFramePr>
          <p:nvPr/>
        </p:nvGraphicFramePr>
        <p:xfrm>
          <a:off x="685800" y="2286000"/>
          <a:ext cx="7543800" cy="3810000"/>
        </p:xfrm>
        <a:graphic>
          <a:graphicData uri="http://schemas.openxmlformats.org/drawingml/2006/table">
            <a:tbl>
              <a:tblPr/>
              <a:tblGrid>
                <a:gridCol w="1556458"/>
                <a:gridCol w="5987342"/>
              </a:tblGrid>
              <a:tr h="254386">
                <a:tc>
                  <a:txBody>
                    <a:bodyPr/>
                    <a:lstStyle/>
                    <a:p>
                      <a:pPr algn="ctr" fontAlgn="ctr"/>
                      <a:r>
                        <a:rPr lang="en-US" sz="1600" b="1" i="0" u="none" strike="noStrike">
                          <a:solidFill>
                            <a:srgbClr val="E46D0A"/>
                          </a:solidFill>
                          <a:latin typeface="Arial"/>
                        </a:rPr>
                        <a:t>Operator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Description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1917">
                <a:tc>
                  <a:txBody>
                    <a:bodyPr/>
                    <a:lstStyle/>
                    <a:p>
                      <a:pPr algn="ctr" fontAlgn="ctr"/>
                      <a:r>
                        <a:rPr lang="en-US" sz="1600" b="0" i="0" u="none" strike="noStrike">
                          <a:solidFill>
                            <a:srgbClr val="0070C0"/>
                          </a:solidFill>
                          <a:latin typeface="Arial"/>
                        </a:rPr>
                        <a:t>&amp; (binary and)</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If both the bits at the same place in two operands are 1, then 1 is copied to the result. Otherwise, 0 is copied.</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7945">
                <a:tc>
                  <a:txBody>
                    <a:bodyPr/>
                    <a:lstStyle/>
                    <a:p>
                      <a:pPr algn="ctr" fontAlgn="ctr"/>
                      <a:r>
                        <a:rPr lang="en-US" sz="1600" b="0" i="0" u="none" strike="noStrike">
                          <a:solidFill>
                            <a:srgbClr val="0070C0"/>
                          </a:solidFill>
                          <a:latin typeface="Arial"/>
                        </a:rPr>
                        <a:t>| (binary 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The resulting bit will be 0 if both the bits are zero otherwise the resulting bit will be 1.</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7945">
                <a:tc>
                  <a:txBody>
                    <a:bodyPr/>
                    <a:lstStyle/>
                    <a:p>
                      <a:pPr algn="ctr" fontAlgn="ctr"/>
                      <a:r>
                        <a:rPr lang="en-US" sz="1600" b="0" i="0" u="none" strike="noStrike">
                          <a:solidFill>
                            <a:srgbClr val="0070C0"/>
                          </a:solidFill>
                          <a:latin typeface="Arial"/>
                        </a:rPr>
                        <a:t>^ (binary xor)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The resulting bit will be 1 if both the bits are different otherwise the resulting bit will be 0.</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1917">
                <a:tc>
                  <a:txBody>
                    <a:bodyPr/>
                    <a:lstStyle/>
                    <a:p>
                      <a:pPr algn="ctr" fontAlgn="ctr"/>
                      <a:r>
                        <a:rPr lang="en-US" sz="1600" b="0" i="0" u="none" strike="noStrike">
                          <a:solidFill>
                            <a:srgbClr val="0070C0"/>
                          </a:solidFill>
                          <a:latin typeface="Arial"/>
                        </a:rPr>
                        <a:t>~ (negation)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It calculates the negation of each bit of the operand, i.e., if the bit is 0, the resulting bit will be 1 and vice versa.</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7945">
                <a:tc>
                  <a:txBody>
                    <a:bodyPr/>
                    <a:lstStyle/>
                    <a:p>
                      <a:pPr algn="ctr" fontAlgn="ctr"/>
                      <a:r>
                        <a:rPr lang="en-US" sz="1600" b="0" i="0" u="none" strike="noStrike">
                          <a:solidFill>
                            <a:srgbClr val="0070C0"/>
                          </a:solidFill>
                          <a:latin typeface="Arial"/>
                        </a:rPr>
                        <a:t>&lt;&lt; (left shift)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The left operand value is moved left by the number of bits present in the right operand.</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7945">
                <a:tc>
                  <a:txBody>
                    <a:bodyPr/>
                    <a:lstStyle/>
                    <a:p>
                      <a:pPr algn="ctr" fontAlgn="ctr"/>
                      <a:r>
                        <a:rPr lang="en-US" sz="1600" b="0" i="0" u="none" strike="noStrike">
                          <a:solidFill>
                            <a:srgbClr val="0070C0"/>
                          </a:solidFill>
                          <a:latin typeface="Arial"/>
                        </a:rPr>
                        <a:t>&gt;&gt; (right shift)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The left operand is moved right by the number of bits present in the right operand.</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143000"/>
            <a:ext cx="4171655" cy="369332"/>
          </a:xfrm>
          <a:prstGeom prst="rect">
            <a:avLst/>
          </a:prstGeom>
        </p:spPr>
        <p:txBody>
          <a:bodyPr wrap="none">
            <a:spAutoFit/>
          </a:bodyPr>
          <a:lstStyle/>
          <a:p>
            <a:r>
              <a:rPr lang="en-US" b="1" smtClean="0">
                <a:solidFill>
                  <a:srgbClr val="0070C0"/>
                </a:solidFill>
                <a:latin typeface="Arial Black" pitchFamily="34" charset="0"/>
              </a:rPr>
              <a:t>Python Membership Operators :</a:t>
            </a:r>
            <a:endParaRPr lang="en-US" b="1">
              <a:solidFill>
                <a:srgbClr val="0070C0"/>
              </a:solidFill>
              <a:latin typeface="Arial Black" pitchFamily="34" charset="0"/>
            </a:endParaRPr>
          </a:p>
        </p:txBody>
      </p:sp>
      <p:sp>
        <p:nvSpPr>
          <p:cNvPr id="7" name="TextBox 6"/>
          <p:cNvSpPr txBox="1"/>
          <p:nvPr/>
        </p:nvSpPr>
        <p:spPr>
          <a:xfrm>
            <a:off x="381000" y="1600200"/>
            <a:ext cx="8458200" cy="923330"/>
          </a:xfrm>
          <a:prstGeom prst="rect">
            <a:avLst/>
          </a:prstGeom>
          <a:noFill/>
        </p:spPr>
        <p:txBody>
          <a:bodyPr wrap="square" rtlCol="0">
            <a:spAutoFit/>
          </a:bodyPr>
          <a:lstStyle/>
          <a:p>
            <a:r>
              <a:rPr lang="en-US" b="1" smtClean="0">
                <a:latin typeface="Arial" pitchFamily="34" charset="0"/>
                <a:cs typeface="Arial" pitchFamily="34" charset="0"/>
              </a:rPr>
              <a:t>Membership operators are used to check whether given value exists or not in a List or Tuple, if the value exists in the data structure then returns true otherwise it returns false.</a:t>
            </a:r>
            <a:endParaRPr lang="en-US" b="1">
              <a:latin typeface="Arial" pitchFamily="34" charset="0"/>
              <a:cs typeface="Arial" pitchFamily="34" charset="0"/>
            </a:endParaRPr>
          </a:p>
        </p:txBody>
      </p:sp>
      <p:graphicFrame>
        <p:nvGraphicFramePr>
          <p:cNvPr id="8" name="Table 7"/>
          <p:cNvGraphicFramePr>
            <a:graphicFrameLocks noGrp="1"/>
          </p:cNvGraphicFramePr>
          <p:nvPr/>
        </p:nvGraphicFramePr>
        <p:xfrm>
          <a:off x="838200" y="2667000"/>
          <a:ext cx="7620000" cy="3505200"/>
        </p:xfrm>
        <a:graphic>
          <a:graphicData uri="http://schemas.openxmlformats.org/drawingml/2006/table">
            <a:tbl>
              <a:tblPr/>
              <a:tblGrid>
                <a:gridCol w="1572180"/>
                <a:gridCol w="6047820"/>
              </a:tblGrid>
              <a:tr h="584992">
                <a:tc>
                  <a:txBody>
                    <a:bodyPr/>
                    <a:lstStyle/>
                    <a:p>
                      <a:pPr algn="ctr" fontAlgn="ctr"/>
                      <a:r>
                        <a:rPr lang="en-US" sz="1600" b="1" i="0" u="none" strike="noStrike">
                          <a:solidFill>
                            <a:srgbClr val="E46D0A"/>
                          </a:solidFill>
                          <a:latin typeface="Arial"/>
                        </a:rPr>
                        <a:t>Operator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Description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8084">
                <a:tc>
                  <a:txBody>
                    <a:bodyPr/>
                    <a:lstStyle/>
                    <a:p>
                      <a:pPr algn="ctr" fontAlgn="ctr"/>
                      <a:r>
                        <a:rPr lang="en-US" sz="1600" b="0" i="0" u="none" strike="noStrike">
                          <a:solidFill>
                            <a:srgbClr val="0070C0"/>
                          </a:solidFill>
                          <a:latin typeface="Arial"/>
                        </a:rPr>
                        <a:t>in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It is evaluated to be true if the first operand is found in the second operand (list, </a:t>
                      </a:r>
                      <a:r>
                        <a:rPr lang="en-US" sz="1600" b="0" i="0" u="none" strike="noStrike" smtClean="0">
                          <a:solidFill>
                            <a:srgbClr val="000000"/>
                          </a:solidFill>
                          <a:latin typeface="Arial"/>
                        </a:rPr>
                        <a:t>tuple).                                                                         a</a:t>
                      </a:r>
                      <a:r>
                        <a:rPr lang="en-US" sz="1600" b="0" i="0" u="none" strike="noStrike" baseline="0" smtClean="0">
                          <a:solidFill>
                            <a:srgbClr val="000000"/>
                          </a:solidFill>
                          <a:latin typeface="Arial"/>
                        </a:rPr>
                        <a:t> = 10 , b = [20,50,64,10] , a in b returns true.</a:t>
                      </a:r>
                      <a:endParaRPr lang="en-US" sz="1600" b="0" i="0" u="none" strike="noStrike">
                        <a:solidFill>
                          <a:srgbClr val="000000"/>
                        </a:solidFill>
                        <a:latin typeface="Arial"/>
                      </a:endParaRP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124">
                <a:tc>
                  <a:txBody>
                    <a:bodyPr/>
                    <a:lstStyle/>
                    <a:p>
                      <a:pPr algn="ctr" fontAlgn="ctr"/>
                      <a:r>
                        <a:rPr lang="en-US" sz="1600" b="0" i="0" u="none" strike="noStrike">
                          <a:solidFill>
                            <a:srgbClr val="0070C0"/>
                          </a:solidFill>
                          <a:latin typeface="Arial"/>
                        </a:rPr>
                        <a:t>not in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It is evaluated to be true if the first operand is not found in the second operand (list, </a:t>
                      </a:r>
                      <a:r>
                        <a:rPr lang="en-US" sz="1600" b="0" i="0" u="none" strike="noStrike" smtClean="0">
                          <a:solidFill>
                            <a:srgbClr val="000000"/>
                          </a:solidFill>
                          <a:latin typeface="Arial"/>
                        </a:rPr>
                        <a:t>tuple).                                                              a</a:t>
                      </a:r>
                      <a:r>
                        <a:rPr lang="en-US" sz="1600" b="0" i="0" u="none" strike="noStrike" baseline="0" smtClean="0">
                          <a:solidFill>
                            <a:srgbClr val="000000"/>
                          </a:solidFill>
                          <a:latin typeface="Arial"/>
                        </a:rPr>
                        <a:t> = 62 , b = [ 65,89,74,25,36] , a not in b returns true.</a:t>
                      </a:r>
                      <a:endParaRPr lang="en-US" sz="1600" b="0" i="0" u="none" strike="noStrike">
                        <a:solidFill>
                          <a:srgbClr val="000000"/>
                        </a:solidFill>
                        <a:latin typeface="Arial"/>
                      </a:endParaRP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40386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81000" y="1752600"/>
            <a:ext cx="8382000" cy="4247317"/>
          </a:xfrm>
          <a:prstGeom prst="rect">
            <a:avLst/>
          </a:prstGeom>
          <a:noFill/>
        </p:spPr>
        <p:txBody>
          <a:bodyPr wrap="square" rtlCol="0">
            <a:spAutoFit/>
          </a:bodyPr>
          <a:lstStyle/>
          <a:p>
            <a:r>
              <a:rPr lang="en-US" b="1" smtClean="0">
                <a:latin typeface="Arial Black" pitchFamily="34" charset="0"/>
              </a:rPr>
              <a:t> 	“Hardware refers to the electronic circuitary inside the computer which consists of various electronic components which works with electricity. These components are visible to eyes.”</a:t>
            </a:r>
          </a:p>
          <a:p>
            <a:endParaRPr lang="en-US" b="1"/>
          </a:p>
          <a:p>
            <a:r>
              <a:rPr lang="en-US" b="1" i="1" smtClean="0">
                <a:latin typeface="Arial" pitchFamily="34" charset="0"/>
                <a:ea typeface="Tahoma" pitchFamily="34" charset="0"/>
                <a:cs typeface="Arial" pitchFamily="34" charset="0"/>
              </a:rPr>
              <a:t>Examples :</a:t>
            </a:r>
          </a:p>
          <a:p>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Resistors, Capacitors, Inductors, IC’s etc.</a:t>
            </a:r>
          </a:p>
          <a:p>
            <a:pPr>
              <a:buFont typeface="Arial" pitchFamily="34" charset="0"/>
              <a:buChar char="•"/>
            </a:pPr>
            <a:endParaRPr lang="en-US" b="1" i="1" smtClean="0">
              <a:latin typeface="Arial" pitchFamily="34" charset="0"/>
              <a:ea typeface="Tahoma" pitchFamily="34" charset="0"/>
              <a:cs typeface="Arial" pitchFamily="34" charset="0"/>
            </a:endParaRPr>
          </a:p>
          <a:p>
            <a:pPr>
              <a:buFont typeface="Arial" pitchFamily="34" charset="0"/>
              <a:buChar char="•"/>
            </a:pPr>
            <a:r>
              <a:rPr lang="en-US" b="1" i="1">
                <a:latin typeface="Arial" pitchFamily="34" charset="0"/>
                <a:ea typeface="Tahoma" pitchFamily="34" charset="0"/>
                <a:cs typeface="Arial" pitchFamily="34" charset="0"/>
              </a:rPr>
              <a:t> </a:t>
            </a:r>
            <a:r>
              <a:rPr lang="en-US" b="1" i="1" smtClean="0">
                <a:latin typeface="Arial" pitchFamily="34" charset="0"/>
                <a:ea typeface="Tahoma" pitchFamily="34" charset="0"/>
                <a:cs typeface="Arial" pitchFamily="34" charset="0"/>
              </a:rPr>
              <a:t>Input Devices (Keyboard, Mouse, Joystick, DVD Drive, Floppy, Pen Drive)</a:t>
            </a:r>
          </a:p>
          <a:p>
            <a:pPr>
              <a:buFont typeface="Arial" pitchFamily="34" charset="0"/>
              <a:buChar char="•"/>
            </a:pPr>
            <a:endParaRPr lang="en-US" b="1" i="1" smtClean="0">
              <a:latin typeface="Arial" pitchFamily="34" charset="0"/>
              <a:ea typeface="Tahoma" pitchFamily="34" charset="0"/>
              <a:cs typeface="Arial" pitchFamily="34" charset="0"/>
            </a:endParaRPr>
          </a:p>
          <a:p>
            <a:pPr>
              <a:buFont typeface="Arial" pitchFamily="34" charset="0"/>
              <a:buChar char="•"/>
            </a:pPr>
            <a:r>
              <a:rPr lang="en-US" b="1" i="1" smtClean="0">
                <a:latin typeface="Arial" pitchFamily="34" charset="0"/>
                <a:ea typeface="Tahoma" pitchFamily="34" charset="0"/>
                <a:cs typeface="Arial" pitchFamily="34" charset="0"/>
              </a:rPr>
              <a:t> Processing Devices ( CPU, Memory)</a:t>
            </a:r>
          </a:p>
          <a:p>
            <a:pPr>
              <a:buFont typeface="Arial" pitchFamily="34" charset="0"/>
              <a:buChar char="•"/>
            </a:pPr>
            <a:endParaRPr lang="en-US" b="1" i="1" smtClean="0">
              <a:latin typeface="Arial" pitchFamily="34" charset="0"/>
              <a:ea typeface="Tahoma" pitchFamily="34" charset="0"/>
              <a:cs typeface="Arial" pitchFamily="34" charset="0"/>
            </a:endParaRPr>
          </a:p>
          <a:p>
            <a:pPr>
              <a:buFont typeface="Arial" pitchFamily="34" charset="0"/>
              <a:buChar char="•"/>
            </a:pPr>
            <a:r>
              <a:rPr lang="en-US" b="1" i="1" smtClean="0">
                <a:latin typeface="Arial" pitchFamily="34" charset="0"/>
                <a:ea typeface="Tahoma" pitchFamily="34" charset="0"/>
                <a:cs typeface="Arial" pitchFamily="34" charset="0"/>
              </a:rPr>
              <a:t> Output Devices (Monitor, Printers, DVD Drive, Floppy, Pen Drive)</a:t>
            </a:r>
          </a:p>
          <a:p>
            <a:pPr>
              <a:buFont typeface="Arial" pitchFamily="34" charset="0"/>
              <a:buChar char="•"/>
            </a:pPr>
            <a:endParaRPr lang="en-US" b="1" i="1" smtClean="0">
              <a:latin typeface="Arial" pitchFamily="34" charset="0"/>
              <a:ea typeface="Tahoma" pitchFamily="34" charset="0"/>
              <a:cs typeface="Arial" pitchFamily="34" charset="0"/>
            </a:endParaRPr>
          </a:p>
        </p:txBody>
      </p:sp>
      <p:sp>
        <p:nvSpPr>
          <p:cNvPr id="7" name="TextBox 6"/>
          <p:cNvSpPr txBox="1"/>
          <p:nvPr/>
        </p:nvSpPr>
        <p:spPr>
          <a:xfrm>
            <a:off x="381000" y="8382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What is a Hardware ?</a:t>
            </a:r>
            <a:endParaRPr lang="en-US" sz="2000"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143000"/>
            <a:ext cx="3601627" cy="369332"/>
          </a:xfrm>
          <a:prstGeom prst="rect">
            <a:avLst/>
          </a:prstGeom>
        </p:spPr>
        <p:txBody>
          <a:bodyPr wrap="none">
            <a:spAutoFit/>
          </a:bodyPr>
          <a:lstStyle/>
          <a:p>
            <a:r>
              <a:rPr lang="en-US" b="1" smtClean="0">
                <a:solidFill>
                  <a:srgbClr val="0070C0"/>
                </a:solidFill>
                <a:latin typeface="Arial Black" pitchFamily="34" charset="0"/>
              </a:rPr>
              <a:t>Python Identity Operators :</a:t>
            </a:r>
            <a:endParaRPr lang="en-US" b="1">
              <a:solidFill>
                <a:srgbClr val="0070C0"/>
              </a:solidFill>
              <a:latin typeface="Arial Black" pitchFamily="34" charset="0"/>
            </a:endParaRPr>
          </a:p>
        </p:txBody>
      </p:sp>
      <p:graphicFrame>
        <p:nvGraphicFramePr>
          <p:cNvPr id="7" name="Table 6"/>
          <p:cNvGraphicFramePr>
            <a:graphicFrameLocks noGrp="1"/>
          </p:cNvGraphicFramePr>
          <p:nvPr/>
        </p:nvGraphicFramePr>
        <p:xfrm>
          <a:off x="457200" y="2438400"/>
          <a:ext cx="8077200" cy="3124199"/>
        </p:xfrm>
        <a:graphic>
          <a:graphicData uri="http://schemas.openxmlformats.org/drawingml/2006/table">
            <a:tbl>
              <a:tblPr/>
              <a:tblGrid>
                <a:gridCol w="1666511"/>
                <a:gridCol w="6410689"/>
              </a:tblGrid>
              <a:tr h="625653">
                <a:tc>
                  <a:txBody>
                    <a:bodyPr/>
                    <a:lstStyle/>
                    <a:p>
                      <a:pPr algn="ctr" fontAlgn="ctr"/>
                      <a:r>
                        <a:rPr lang="en-US" sz="1600" b="1" i="0" u="none" strike="noStrike">
                          <a:solidFill>
                            <a:srgbClr val="E46D0A"/>
                          </a:solidFill>
                          <a:latin typeface="Arial"/>
                        </a:rPr>
                        <a:t>Operator</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E46D0A"/>
                          </a:solidFill>
                          <a:latin typeface="Arial"/>
                        </a:rPr>
                        <a:t>Description</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49273">
                <a:tc>
                  <a:txBody>
                    <a:bodyPr/>
                    <a:lstStyle/>
                    <a:p>
                      <a:pPr algn="ctr" fontAlgn="ctr"/>
                      <a:r>
                        <a:rPr lang="en-US" sz="1600" b="0" i="0" u="none" strike="noStrike">
                          <a:solidFill>
                            <a:srgbClr val="0070C0"/>
                          </a:solidFill>
                          <a:latin typeface="Arial"/>
                        </a:rPr>
                        <a:t>is</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It is evaluated to be true if the reference present at both sides </a:t>
                      </a:r>
                      <a:r>
                        <a:rPr lang="en-US" sz="1600" b="0" i="0" u="none" strike="noStrike" smtClean="0">
                          <a:solidFill>
                            <a:srgbClr val="000000"/>
                          </a:solidFill>
                          <a:latin typeface="Arial"/>
                        </a:rPr>
                        <a:t>points </a:t>
                      </a:r>
                      <a:r>
                        <a:rPr lang="en-US" sz="1600" b="0" i="0" u="none" strike="noStrike">
                          <a:solidFill>
                            <a:srgbClr val="000000"/>
                          </a:solidFill>
                          <a:latin typeface="Arial"/>
                        </a:rPr>
                        <a:t>to the same object</a:t>
                      </a:r>
                      <a:r>
                        <a:rPr lang="en-US" sz="1600" b="0" i="0" u="none" strike="noStrike" smtClean="0">
                          <a:solidFill>
                            <a:srgbClr val="000000"/>
                          </a:solidFill>
                          <a:latin typeface="Arial"/>
                        </a:rPr>
                        <a:t>.</a:t>
                      </a:r>
                    </a:p>
                    <a:p>
                      <a:pPr algn="ctr" fontAlgn="ctr"/>
                      <a:r>
                        <a:rPr lang="en-US" sz="1600" b="0" i="0" u="none" strike="noStrike" smtClean="0">
                          <a:solidFill>
                            <a:srgbClr val="000000"/>
                          </a:solidFill>
                          <a:latin typeface="Arial"/>
                        </a:rPr>
                        <a:t>a</a:t>
                      </a:r>
                      <a:r>
                        <a:rPr lang="en-US" sz="1600" b="0" i="0" u="none" strike="noStrike" baseline="0" smtClean="0">
                          <a:solidFill>
                            <a:srgbClr val="000000"/>
                          </a:solidFill>
                          <a:latin typeface="Arial"/>
                        </a:rPr>
                        <a:t> = 10 , b = 10 , a is b returns true.</a:t>
                      </a:r>
                      <a:endParaRPr lang="en-US" sz="1600" b="0" i="0" u="none" strike="noStrike">
                        <a:solidFill>
                          <a:srgbClr val="000000"/>
                        </a:solidFill>
                        <a:latin typeface="Arial"/>
                      </a:endParaRP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49273">
                <a:tc>
                  <a:txBody>
                    <a:bodyPr/>
                    <a:lstStyle/>
                    <a:p>
                      <a:pPr algn="ctr" fontAlgn="ctr"/>
                      <a:r>
                        <a:rPr lang="en-US" sz="1600" b="0" i="0" u="none" strike="noStrike">
                          <a:solidFill>
                            <a:srgbClr val="0070C0"/>
                          </a:solidFill>
                          <a:latin typeface="Arial"/>
                        </a:rPr>
                        <a:t>is not</a:t>
                      </a: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It is evaluated to be true if the reference present at both side do not point to the same object</a:t>
                      </a:r>
                      <a:r>
                        <a:rPr lang="en-US" sz="1600" b="0" i="0" u="none" strike="noStrike" smtClean="0">
                          <a:solidFill>
                            <a:srgbClr val="000000"/>
                          </a:solidFill>
                          <a:latin typeface="Arial"/>
                        </a:rPr>
                        <a:t>.</a:t>
                      </a:r>
                    </a:p>
                    <a:p>
                      <a:pPr algn="ctr" fontAlgn="ctr"/>
                      <a:r>
                        <a:rPr lang="en-US" sz="1600" b="0" i="0" u="none" strike="noStrike" smtClean="0">
                          <a:solidFill>
                            <a:srgbClr val="000000"/>
                          </a:solidFill>
                          <a:latin typeface="Arial"/>
                        </a:rPr>
                        <a:t>a</a:t>
                      </a:r>
                      <a:r>
                        <a:rPr lang="en-US" sz="1600" b="0" i="0" u="none" strike="noStrike" baseline="0" smtClean="0">
                          <a:solidFill>
                            <a:srgbClr val="000000"/>
                          </a:solidFill>
                          <a:latin typeface="Arial"/>
                        </a:rPr>
                        <a:t> = 10 , b = 20 a is not b returns true</a:t>
                      </a:r>
                      <a:endParaRPr lang="en-US" sz="1600" b="0" i="0" u="none" strike="noStrike">
                        <a:solidFill>
                          <a:srgbClr val="000000"/>
                        </a:solidFill>
                        <a:latin typeface="Arial"/>
                      </a:endParaRPr>
                    </a:p>
                  </a:txBody>
                  <a:tcPr marL="6086" marR="6086" marT="60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381000" y="1524000"/>
            <a:ext cx="8763000" cy="707886"/>
          </a:xfrm>
          <a:prstGeom prst="rect">
            <a:avLst/>
          </a:prstGeom>
          <a:noFill/>
        </p:spPr>
        <p:txBody>
          <a:bodyPr wrap="square" rtlCol="0">
            <a:spAutoFit/>
          </a:bodyPr>
          <a:lstStyle/>
          <a:p>
            <a:r>
              <a:rPr lang="en-US" sz="2000" b="1" smtClean="0">
                <a:latin typeface="Arial" pitchFamily="34" charset="0"/>
                <a:cs typeface="Arial" pitchFamily="34" charset="0"/>
              </a:rPr>
              <a:t>Identity </a:t>
            </a:r>
            <a:r>
              <a:rPr lang="en-US" b="1" smtClean="0">
                <a:latin typeface="Arial" pitchFamily="34" charset="0"/>
                <a:cs typeface="Arial" pitchFamily="34" charset="0"/>
              </a:rPr>
              <a:t>Operators</a:t>
            </a:r>
            <a:r>
              <a:rPr lang="en-US" sz="2000" b="1" smtClean="0">
                <a:latin typeface="Arial" pitchFamily="34" charset="0"/>
                <a:cs typeface="Arial" pitchFamily="34" charset="0"/>
              </a:rPr>
              <a:t> are used to check the address reference of two variable is same or not.</a:t>
            </a:r>
            <a:endParaRPr lang="en-US" sz="20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43000" y="1828800"/>
            <a:ext cx="7543800" cy="457200"/>
          </a:xfrm>
        </p:spPr>
        <p:txBody>
          <a:bodyPr>
            <a:noAutofit/>
          </a:bodyPr>
          <a:lstStyle/>
          <a:p>
            <a:r>
              <a:rPr lang="en-US" sz="2000" smtClean="0">
                <a:solidFill>
                  <a:schemeClr val="tx1"/>
                </a:solidFill>
                <a:latin typeface="Arial" pitchFamily="34" charset="0"/>
                <a:cs typeface="Arial" pitchFamily="34" charset="0"/>
              </a:rPr>
              <a:t>Python supports four different numerical types </a:t>
            </a:r>
            <a:br>
              <a:rPr lang="en-US" sz="2000" smtClean="0">
                <a:solidFill>
                  <a:schemeClr val="tx1"/>
                </a:solidFill>
                <a:latin typeface="Arial" pitchFamily="34" charset="0"/>
                <a:cs typeface="Arial" pitchFamily="34" charset="0"/>
              </a:rPr>
            </a:br>
            <a:endParaRPr lang="en-US" sz="200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990600"/>
            <a:ext cx="3429144" cy="369332"/>
          </a:xfrm>
          <a:prstGeom prst="rect">
            <a:avLst/>
          </a:prstGeom>
        </p:spPr>
        <p:txBody>
          <a:bodyPr wrap="none">
            <a:spAutoFit/>
          </a:bodyPr>
          <a:lstStyle/>
          <a:p>
            <a:r>
              <a:rPr lang="en-US" b="1" smtClean="0">
                <a:solidFill>
                  <a:srgbClr val="0070C0"/>
                </a:solidFill>
                <a:latin typeface="Arial Black" pitchFamily="34" charset="0"/>
              </a:rPr>
              <a:t>Python Number Methods :</a:t>
            </a:r>
            <a:endParaRPr lang="en-US" b="1">
              <a:solidFill>
                <a:srgbClr val="0070C0"/>
              </a:solidFill>
              <a:latin typeface="Arial Black" pitchFamily="34" charset="0"/>
            </a:endParaRPr>
          </a:p>
        </p:txBody>
      </p:sp>
      <p:graphicFrame>
        <p:nvGraphicFramePr>
          <p:cNvPr id="7" name="Table 6"/>
          <p:cNvGraphicFramePr>
            <a:graphicFrameLocks noGrp="1"/>
          </p:cNvGraphicFramePr>
          <p:nvPr/>
        </p:nvGraphicFramePr>
        <p:xfrm>
          <a:off x="1524000" y="2133600"/>
          <a:ext cx="4602480" cy="1463040"/>
        </p:xfrm>
        <a:graphic>
          <a:graphicData uri="http://schemas.openxmlformats.org/drawingml/2006/table">
            <a:tbl>
              <a:tblPr/>
              <a:tblGrid>
                <a:gridCol w="1150620"/>
                <a:gridCol w="1150620"/>
                <a:gridCol w="1150620"/>
                <a:gridCol w="1150620"/>
              </a:tblGrid>
              <a:tr h="0">
                <a:tc>
                  <a:txBody>
                    <a:bodyPr/>
                    <a:lstStyle/>
                    <a:p>
                      <a:pPr algn="ctr" fontAlgn="t"/>
                      <a:r>
                        <a:rPr lang="en-US" sz="1600" b="1">
                          <a:latin typeface="Arial" pitchFamily="34" charset="0"/>
                          <a:cs typeface="Arial" pitchFamily="34" charset="0"/>
                        </a:rPr>
                        <a:t>int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latin typeface="Arial" pitchFamily="34" charset="0"/>
                          <a:cs typeface="Arial" pitchFamily="34" charset="0"/>
                        </a:rPr>
                        <a:t>long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latin typeface="Arial" pitchFamily="34" charset="0"/>
                          <a:cs typeface="Arial" pitchFamily="34" charset="0"/>
                        </a:rPr>
                        <a:t>float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latin typeface="Arial" pitchFamily="34" charset="0"/>
                          <a:cs typeface="Arial" pitchFamily="34" charset="0"/>
                        </a:rPr>
                        <a:t>complex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algn="ctr" fontAlgn="t"/>
                      <a:r>
                        <a:rPr lang="en-US" sz="1600" b="0">
                          <a:latin typeface="Arial" pitchFamily="34" charset="0"/>
                          <a:cs typeface="Arial" pitchFamily="34" charset="0"/>
                        </a:rPr>
                        <a:t>10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51924361L</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3.14j</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algn="ctr" fontAlgn="t"/>
                      <a:r>
                        <a:rPr lang="en-US" sz="1600" b="0">
                          <a:latin typeface="Arial" pitchFamily="34" charset="0"/>
                          <a:cs typeface="Arial" pitchFamily="34" charset="0"/>
                        </a:rPr>
                        <a:t>100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-0x19323L</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15.20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45.j</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algn="ctr" fontAlgn="t"/>
                      <a:r>
                        <a:rPr lang="en-US" sz="1600" b="0">
                          <a:latin typeface="Arial" pitchFamily="34" charset="0"/>
                          <a:cs typeface="Arial" pitchFamily="34" charset="0"/>
                        </a:rPr>
                        <a:t>-786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0122L</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-21.9</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1600" b="0">
                          <a:latin typeface="Arial" pitchFamily="34" charset="0"/>
                          <a:cs typeface="Arial" pitchFamily="34" charset="0"/>
                        </a:rPr>
                        <a:t>9.322e-36j</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1371600" y="3962400"/>
          <a:ext cx="6096000" cy="1722120"/>
        </p:xfrm>
        <a:graphic>
          <a:graphicData uri="http://schemas.openxmlformats.org/drawingml/2006/table">
            <a:tbl>
              <a:tblPr/>
              <a:tblGrid>
                <a:gridCol w="2057400"/>
                <a:gridCol w="4038600"/>
              </a:tblGrid>
              <a:tr h="0">
                <a:tc>
                  <a:txBody>
                    <a:bodyPr/>
                    <a:lstStyle/>
                    <a:p>
                      <a:pPr algn="ctr"/>
                      <a:r>
                        <a:rPr lang="en-US" sz="1600" b="1">
                          <a:latin typeface="Arial" pitchFamily="34" charset="0"/>
                          <a:cs typeface="Arial" pitchFamily="34" charset="0"/>
                        </a:rPr>
                        <a:t>Number System</a:t>
                      </a:r>
                    </a:p>
                  </a:txBody>
                  <a:tcPr marL="76200" marR="60960" marT="114300" marB="1066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EAEAEC"/>
                    </a:solidFill>
                  </a:tcPr>
                </a:tc>
                <a:tc>
                  <a:txBody>
                    <a:bodyPr/>
                    <a:lstStyle/>
                    <a:p>
                      <a:pPr algn="ctr"/>
                      <a:r>
                        <a:rPr lang="en-US" sz="1600" b="1">
                          <a:latin typeface="Arial" pitchFamily="34" charset="0"/>
                          <a:cs typeface="Arial" pitchFamily="34" charset="0"/>
                        </a:rPr>
                        <a:t>Prefix</a:t>
                      </a:r>
                    </a:p>
                  </a:txBody>
                  <a:tcPr marL="76200" marR="60960" marT="114300" marB="1066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EAEAEC"/>
                    </a:solidFill>
                  </a:tcPr>
                </a:tc>
              </a:tr>
              <a:tr h="0">
                <a:tc>
                  <a:txBody>
                    <a:bodyPr/>
                    <a:lstStyle/>
                    <a:p>
                      <a:pPr algn="ctr"/>
                      <a:r>
                        <a:rPr lang="en-US">
                          <a:latin typeface="Arial" pitchFamily="34" charset="0"/>
                          <a:cs typeface="Arial" pitchFamily="34" charset="0"/>
                        </a:rPr>
                        <a:t>Binary</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tcPr>
                </a:tc>
                <a:tc>
                  <a:txBody>
                    <a:bodyPr/>
                    <a:lstStyle/>
                    <a:p>
                      <a:pPr algn="ctr"/>
                      <a:r>
                        <a:rPr lang="en-US" smtClean="0">
                          <a:latin typeface="Arial" pitchFamily="34" charset="0"/>
                          <a:cs typeface="Arial" pitchFamily="34" charset="0"/>
                        </a:rPr>
                        <a:t>  '0b</a:t>
                      </a:r>
                      <a:r>
                        <a:rPr lang="en-US">
                          <a:latin typeface="Arial" pitchFamily="34" charset="0"/>
                          <a:cs typeface="Arial" pitchFamily="34" charset="0"/>
                        </a:rPr>
                        <a:t>' or </a:t>
                      </a:r>
                      <a:r>
                        <a:rPr lang="en-US" smtClean="0">
                          <a:latin typeface="Arial" pitchFamily="34" charset="0"/>
                          <a:cs typeface="Arial" pitchFamily="34" charset="0"/>
                        </a:rPr>
                        <a:t>'0B‘       ex: 0b1010 or 0B1010</a:t>
                      </a:r>
                      <a:endParaRPr lang="en-US">
                        <a:latin typeface="Arial" pitchFamily="34" charset="0"/>
                        <a:cs typeface="Arial" pitchFamily="34" charset="0"/>
                      </a:endParaRP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tcPr>
                </a:tc>
              </a:tr>
              <a:tr h="0">
                <a:tc>
                  <a:txBody>
                    <a:bodyPr/>
                    <a:lstStyle/>
                    <a:p>
                      <a:pPr algn="ctr"/>
                      <a:r>
                        <a:rPr lang="en-US">
                          <a:latin typeface="Arial" pitchFamily="34" charset="0"/>
                          <a:cs typeface="Arial" pitchFamily="34" charset="0"/>
                        </a:rPr>
                        <a:t>Octal</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tcPr>
                </a:tc>
                <a:tc>
                  <a:txBody>
                    <a:bodyPr/>
                    <a:lstStyle/>
                    <a:p>
                      <a:pPr algn="ctr"/>
                      <a:r>
                        <a:rPr lang="en-US">
                          <a:latin typeface="Arial" pitchFamily="34" charset="0"/>
                          <a:cs typeface="Arial" pitchFamily="34" charset="0"/>
                        </a:rPr>
                        <a:t>'0o' or </a:t>
                      </a:r>
                      <a:r>
                        <a:rPr lang="en-US" smtClean="0">
                          <a:latin typeface="Arial" pitchFamily="34" charset="0"/>
                          <a:cs typeface="Arial" pitchFamily="34" charset="0"/>
                        </a:rPr>
                        <a:t>'0O‘      ex: 0o17</a:t>
                      </a:r>
                      <a:r>
                        <a:rPr lang="en-US" baseline="0" smtClean="0">
                          <a:latin typeface="Arial" pitchFamily="34" charset="0"/>
                          <a:cs typeface="Arial" pitchFamily="34" charset="0"/>
                        </a:rPr>
                        <a:t> or 0O17</a:t>
                      </a:r>
                      <a:endParaRPr lang="en-US">
                        <a:latin typeface="Arial" pitchFamily="34" charset="0"/>
                        <a:cs typeface="Arial" pitchFamily="34" charset="0"/>
                      </a:endParaRP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tcPr>
                </a:tc>
              </a:tr>
              <a:tr h="0">
                <a:tc>
                  <a:txBody>
                    <a:bodyPr/>
                    <a:lstStyle/>
                    <a:p>
                      <a:pPr algn="ctr"/>
                      <a:r>
                        <a:rPr lang="en-US">
                          <a:latin typeface="Arial" pitchFamily="34" charset="0"/>
                          <a:cs typeface="Arial" pitchFamily="34" charset="0"/>
                        </a:rPr>
                        <a:t>Hexadecimal</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tcPr>
                </a:tc>
                <a:tc>
                  <a:txBody>
                    <a:bodyPr/>
                    <a:lstStyle/>
                    <a:p>
                      <a:pPr algn="ctr"/>
                      <a:r>
                        <a:rPr lang="en-US">
                          <a:latin typeface="Arial" pitchFamily="34" charset="0"/>
                          <a:cs typeface="Arial" pitchFamily="34" charset="0"/>
                        </a:rPr>
                        <a:t>'0x' or </a:t>
                      </a:r>
                      <a:r>
                        <a:rPr lang="en-US" smtClean="0">
                          <a:latin typeface="Arial" pitchFamily="34" charset="0"/>
                          <a:cs typeface="Arial" pitchFamily="34" charset="0"/>
                        </a:rPr>
                        <a:t>'0X‘       ex: 0xFF</a:t>
                      </a:r>
                      <a:r>
                        <a:rPr lang="en-US" baseline="0" smtClean="0">
                          <a:latin typeface="Arial" pitchFamily="34" charset="0"/>
                          <a:cs typeface="Arial" pitchFamily="34" charset="0"/>
                        </a:rPr>
                        <a:t> or 0XFF</a:t>
                      </a:r>
                      <a:endParaRPr lang="en-US">
                        <a:latin typeface="Arial" pitchFamily="34" charset="0"/>
                        <a:cs typeface="Arial" pitchFamily="34" charset="0"/>
                      </a:endParaRP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600200"/>
            <a:ext cx="8229600" cy="5791200"/>
          </a:xfrm>
        </p:spPr>
        <p:txBody>
          <a:bodyPr>
            <a:noAutofit/>
          </a:bodyPr>
          <a:lstStyle/>
          <a:p>
            <a:r>
              <a:rPr lang="en-US" sz="2000" b="1" smtClean="0">
                <a:solidFill>
                  <a:schemeClr val="tx1"/>
                </a:solidFill>
                <a:latin typeface="Arial" pitchFamily="34" charset="0"/>
                <a:cs typeface="Arial" pitchFamily="34" charset="0"/>
              </a:rPr>
              <a:t>We can convert one type of number into another. This is also known as Type Conversion.</a:t>
            </a:r>
            <a:r>
              <a:rPr lang="en-US" sz="2800" smtClean="0"/>
              <a:t/>
            </a:r>
            <a:br>
              <a:rPr lang="en-US" sz="2800" smtClean="0"/>
            </a:br>
            <a:r>
              <a:rPr lang="en-US" sz="2800" smtClean="0"/>
              <a:t/>
            </a:r>
            <a:br>
              <a:rPr lang="en-US" sz="2800" smtClean="0"/>
            </a:br>
            <a:r>
              <a:rPr lang="en-US" sz="1800" smtClean="0">
                <a:solidFill>
                  <a:schemeClr val="tx1"/>
                </a:solidFill>
                <a:latin typeface="Arial" pitchFamily="34" charset="0"/>
                <a:cs typeface="Arial" pitchFamily="34" charset="0"/>
              </a:rPr>
              <a:t>Ex-1: a = 56 (integer data type)</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float(a) -&gt; 56.0</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complex(a) - &gt; 56 + 0j</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Ex-2: a = 8.4 (float data type)</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int(a) -&gt; 8</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complex(a) - &gt; 8.4 + 0j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Ex-3: a = 2+5j (complex data type)</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int(a) -&gt; (type error)</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float(a) - &gt; (type error) </a:t>
            </a:r>
            <a:r>
              <a:rPr lang="en-US" sz="2800" smtClean="0"/>
              <a:t/>
            </a:r>
            <a:br>
              <a:rPr lang="en-US" sz="2800" smtClean="0"/>
            </a:br>
            <a:r>
              <a:rPr lang="en-US" sz="2800" smtClean="0"/>
              <a:t>	 </a:t>
            </a:r>
            <a:br>
              <a:rPr lang="en-US" sz="2800" smtClean="0"/>
            </a:br>
            <a:r>
              <a:rPr lang="en-US" sz="2800" smtClean="0"/>
              <a:t/>
            </a:r>
            <a:br>
              <a:rPr lang="en-US" sz="2800" smtClean="0"/>
            </a:br>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990600"/>
            <a:ext cx="3380284" cy="369332"/>
          </a:xfrm>
          <a:prstGeom prst="rect">
            <a:avLst/>
          </a:prstGeom>
        </p:spPr>
        <p:txBody>
          <a:bodyPr wrap="none">
            <a:spAutoFit/>
          </a:bodyPr>
          <a:lstStyle/>
          <a:p>
            <a:r>
              <a:rPr lang="en-US" b="1" smtClean="0">
                <a:solidFill>
                  <a:srgbClr val="0070C0"/>
                </a:solidFill>
                <a:latin typeface="Arial Black" pitchFamily="34" charset="0"/>
              </a:rPr>
              <a:t>Python Type Conversion :</a:t>
            </a:r>
            <a:endParaRPr lang="en-US"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228600" y="1371599"/>
          <a:ext cx="8610600" cy="4273473"/>
        </p:xfrm>
        <a:graphic>
          <a:graphicData uri="http://schemas.openxmlformats.org/drawingml/2006/table">
            <a:tbl>
              <a:tblPr/>
              <a:tblGrid>
                <a:gridCol w="620584"/>
                <a:gridCol w="7990016"/>
              </a:tblGrid>
              <a:tr h="469437">
                <a:tc>
                  <a:txBody>
                    <a:bodyPr/>
                    <a:lstStyle/>
                    <a:p>
                      <a:pPr algn="ctr" fontAlgn="t"/>
                      <a:r>
                        <a:rPr lang="en-US" sz="1800" b="1" smtClean="0">
                          <a:latin typeface="Arial" pitchFamily="34" charset="0"/>
                          <a:cs typeface="Arial" pitchFamily="34" charset="0"/>
                        </a:rPr>
                        <a:t>No</a:t>
                      </a:r>
                      <a:r>
                        <a:rPr lang="en-US" sz="1800" b="1">
                          <a:latin typeface="Arial" pitchFamily="34" charset="0"/>
                          <a:cs typeface="Arial" pitchFamily="34" charset="0"/>
                        </a:rPr>
                        <a:t>.</a:t>
                      </a: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smtClean="0">
                          <a:latin typeface="Arial" pitchFamily="34" charset="0"/>
                          <a:cs typeface="Arial" pitchFamily="34" charset="0"/>
                        </a:rPr>
                        <a:t>Function</a:t>
                      </a:r>
                      <a:r>
                        <a:rPr lang="en-US" sz="1800" b="1" baseline="0" smtClean="0">
                          <a:latin typeface="Arial" pitchFamily="34" charset="0"/>
                          <a:cs typeface="Arial" pitchFamily="34" charset="0"/>
                        </a:rPr>
                        <a:t> or Method </a:t>
                      </a:r>
                      <a:r>
                        <a:rPr lang="en-US" sz="1800" b="1" smtClean="0">
                          <a:latin typeface="Arial" pitchFamily="34" charset="0"/>
                          <a:cs typeface="Arial" pitchFamily="34" charset="0"/>
                        </a:rPr>
                        <a:t>Description</a:t>
                      </a:r>
                      <a:endParaRPr lang="en-US" sz="18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69437">
                <a:tc>
                  <a:txBody>
                    <a:bodyPr/>
                    <a:lstStyle/>
                    <a:p>
                      <a:pPr algn="ctr" fontAlgn="t"/>
                      <a:r>
                        <a:rPr lang="en-US" sz="1200" b="1">
                          <a:latin typeface="Arial" pitchFamily="34" charset="0"/>
                          <a:cs typeface="Arial" pitchFamily="34" charset="0"/>
                        </a:rPr>
                        <a:t>1</a:t>
                      </a: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a:solidFill>
                            <a:srgbClr val="313131"/>
                          </a:solidFill>
                          <a:latin typeface="Arial" pitchFamily="34" charset="0"/>
                          <a:cs typeface="Arial" pitchFamily="34" charset="0"/>
                          <a:hlinkClick r:id="rId3"/>
                        </a:rPr>
                        <a:t>abs(x)</a:t>
                      </a:r>
                      <a:r>
                        <a:rPr lang="en-US" sz="1200" b="1">
                          <a:solidFill>
                            <a:srgbClr val="000000"/>
                          </a:solidFill>
                          <a:latin typeface="Arial" pitchFamily="34" charset="0"/>
                          <a:cs typeface="Arial" pitchFamily="34" charset="0"/>
                        </a:rPr>
                        <a:t>The absolute value of x: the (positive) distance between x and zero</a:t>
                      </a:r>
                      <a:r>
                        <a:rPr lang="en-US" sz="1200" b="1" smtClean="0">
                          <a:solidFill>
                            <a:srgbClr val="000000"/>
                          </a:solidFill>
                          <a:latin typeface="Arial" pitchFamily="34" charset="0"/>
                          <a:cs typeface="Arial" pitchFamily="34" charset="0"/>
                        </a:rPr>
                        <a:t>. </a:t>
                      </a:r>
                      <a:r>
                        <a:rPr lang="en-US" sz="1200" b="1" smtClean="0">
                          <a:solidFill>
                            <a:srgbClr val="00B050"/>
                          </a:solidFill>
                          <a:latin typeface="Arial" pitchFamily="34" charset="0"/>
                          <a:cs typeface="Arial" pitchFamily="34" charset="0"/>
                        </a:rPr>
                        <a:t>Ex: abs(-5) = 5</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69437">
                <a:tc>
                  <a:txBody>
                    <a:bodyPr/>
                    <a:lstStyle/>
                    <a:p>
                      <a:pPr algn="ctr" fontAlgn="t"/>
                      <a:r>
                        <a:rPr lang="en-US" sz="1200" b="1">
                          <a:latin typeface="Arial" pitchFamily="34" charset="0"/>
                          <a:cs typeface="Arial" pitchFamily="34" charset="0"/>
                        </a:rPr>
                        <a:t>2</a:t>
                      </a: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a:solidFill>
                            <a:srgbClr val="313131"/>
                          </a:solidFill>
                          <a:latin typeface="Arial" pitchFamily="34" charset="0"/>
                          <a:cs typeface="Arial" pitchFamily="34" charset="0"/>
                          <a:hlinkClick r:id="rId4"/>
                        </a:rPr>
                        <a:t>ceil(x)</a:t>
                      </a:r>
                      <a:r>
                        <a:rPr lang="en-US" sz="1200" b="1">
                          <a:solidFill>
                            <a:srgbClr val="000000"/>
                          </a:solidFill>
                          <a:latin typeface="Arial" pitchFamily="34" charset="0"/>
                          <a:cs typeface="Arial" pitchFamily="34" charset="0"/>
                        </a:rPr>
                        <a:t>The ceiling of x: the smallest integer not less than </a:t>
                      </a:r>
                      <a:r>
                        <a:rPr lang="en-US" sz="1200" b="1" smtClean="0">
                          <a:solidFill>
                            <a:srgbClr val="000000"/>
                          </a:solidFill>
                          <a:latin typeface="Arial" pitchFamily="34" charset="0"/>
                          <a:cs typeface="Arial" pitchFamily="34" charset="0"/>
                        </a:rPr>
                        <a:t>x   </a:t>
                      </a:r>
                      <a:r>
                        <a:rPr lang="en-US" sz="1200" b="1" smtClean="0">
                          <a:solidFill>
                            <a:srgbClr val="00B050"/>
                          </a:solidFill>
                          <a:latin typeface="Arial" pitchFamily="34" charset="0"/>
                          <a:cs typeface="Arial" pitchFamily="34" charset="0"/>
                        </a:rPr>
                        <a:t>Ex: ceil(5.8) = 6</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69437">
                <a:tc>
                  <a:txBody>
                    <a:bodyPr/>
                    <a:lstStyle/>
                    <a:p>
                      <a:pPr algn="ctr" fontAlgn="t"/>
                      <a:r>
                        <a:rPr lang="en-US" sz="1200" b="1" smtClean="0">
                          <a:latin typeface="Arial" pitchFamily="34" charset="0"/>
                          <a:cs typeface="Arial" pitchFamily="34" charset="0"/>
                        </a:rPr>
                        <a:t>3</a:t>
                      </a:r>
                      <a:endParaRPr lang="en-US" sz="12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a:solidFill>
                            <a:srgbClr val="313131"/>
                          </a:solidFill>
                          <a:latin typeface="Arial" pitchFamily="34" charset="0"/>
                          <a:cs typeface="Arial" pitchFamily="34" charset="0"/>
                          <a:hlinkClick r:id="rId5"/>
                        </a:rPr>
                        <a:t>floor(x)</a:t>
                      </a:r>
                      <a:r>
                        <a:rPr lang="en-US" sz="1200" b="1">
                          <a:solidFill>
                            <a:srgbClr val="000000"/>
                          </a:solidFill>
                          <a:latin typeface="Arial" pitchFamily="34" charset="0"/>
                          <a:cs typeface="Arial" pitchFamily="34" charset="0"/>
                        </a:rPr>
                        <a:t>The floor of x: the largest integer not greater than </a:t>
                      </a:r>
                      <a:r>
                        <a:rPr lang="en-US" sz="1200" b="1" smtClean="0">
                          <a:solidFill>
                            <a:srgbClr val="000000"/>
                          </a:solidFill>
                          <a:latin typeface="Arial" pitchFamily="34" charset="0"/>
                          <a:cs typeface="Arial" pitchFamily="34" charset="0"/>
                        </a:rPr>
                        <a:t>x   </a:t>
                      </a:r>
                      <a:r>
                        <a:rPr lang="en-US" sz="1200" b="1" smtClean="0">
                          <a:solidFill>
                            <a:srgbClr val="00B050"/>
                          </a:solidFill>
                          <a:latin typeface="Arial" pitchFamily="34" charset="0"/>
                          <a:cs typeface="Arial" pitchFamily="34" charset="0"/>
                        </a:rPr>
                        <a:t>Ex: floor(5.8) = 5</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69437">
                <a:tc>
                  <a:txBody>
                    <a:bodyPr/>
                    <a:lstStyle/>
                    <a:p>
                      <a:pPr algn="ctr" fontAlgn="t"/>
                      <a:r>
                        <a:rPr lang="en-US" sz="1200" b="1" smtClean="0">
                          <a:latin typeface="Arial" pitchFamily="34" charset="0"/>
                          <a:cs typeface="Arial" pitchFamily="34" charset="0"/>
                        </a:rPr>
                        <a:t>4</a:t>
                      </a:r>
                      <a:endParaRPr lang="en-US" sz="12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a:solidFill>
                            <a:srgbClr val="313131"/>
                          </a:solidFill>
                          <a:latin typeface="Arial" pitchFamily="34" charset="0"/>
                          <a:cs typeface="Arial" pitchFamily="34" charset="0"/>
                          <a:hlinkClick r:id="rId6"/>
                        </a:rPr>
                        <a:t>max(x1, x2,...)</a:t>
                      </a:r>
                      <a:r>
                        <a:rPr lang="en-US" sz="1200" b="1">
                          <a:solidFill>
                            <a:srgbClr val="000000"/>
                          </a:solidFill>
                          <a:latin typeface="Arial" pitchFamily="34" charset="0"/>
                          <a:cs typeface="Arial" pitchFamily="34" charset="0"/>
                        </a:rPr>
                        <a:t>The largest of its arguments: the value closest to positive </a:t>
                      </a:r>
                      <a:r>
                        <a:rPr lang="en-US" sz="1200" b="1" smtClean="0">
                          <a:solidFill>
                            <a:srgbClr val="000000"/>
                          </a:solidFill>
                          <a:latin typeface="Arial" pitchFamily="34" charset="0"/>
                          <a:cs typeface="Arial" pitchFamily="34" charset="0"/>
                        </a:rPr>
                        <a:t>infinity     </a:t>
                      </a:r>
                      <a:r>
                        <a:rPr lang="en-US" sz="1200" b="1" smtClean="0">
                          <a:solidFill>
                            <a:srgbClr val="00B050"/>
                          </a:solidFill>
                          <a:latin typeface="Arial" pitchFamily="34" charset="0"/>
                          <a:cs typeface="Arial" pitchFamily="34" charset="0"/>
                        </a:rPr>
                        <a:t>Ex: max(5,8,6,7,9) = 9</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69437">
                <a:tc>
                  <a:txBody>
                    <a:bodyPr/>
                    <a:lstStyle/>
                    <a:p>
                      <a:pPr algn="ctr" fontAlgn="t"/>
                      <a:r>
                        <a:rPr lang="en-US" sz="1200" b="1" smtClean="0">
                          <a:latin typeface="Arial" pitchFamily="34" charset="0"/>
                          <a:cs typeface="Arial" pitchFamily="34" charset="0"/>
                        </a:rPr>
                        <a:t>5</a:t>
                      </a:r>
                      <a:endParaRPr lang="en-US" sz="12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a:solidFill>
                            <a:srgbClr val="313131"/>
                          </a:solidFill>
                          <a:latin typeface="Arial" pitchFamily="34" charset="0"/>
                          <a:cs typeface="Arial" pitchFamily="34" charset="0"/>
                          <a:hlinkClick r:id="rId7"/>
                        </a:rPr>
                        <a:t>min(x1, x2,...)</a:t>
                      </a:r>
                      <a:r>
                        <a:rPr lang="en-US" sz="1200" b="1">
                          <a:solidFill>
                            <a:srgbClr val="000000"/>
                          </a:solidFill>
                          <a:latin typeface="Arial" pitchFamily="34" charset="0"/>
                          <a:cs typeface="Arial" pitchFamily="34" charset="0"/>
                        </a:rPr>
                        <a:t>The smallest of its arguments: the value closest to negative </a:t>
                      </a:r>
                      <a:r>
                        <a:rPr lang="en-US" sz="1200" b="1" smtClean="0">
                          <a:solidFill>
                            <a:srgbClr val="000000"/>
                          </a:solidFill>
                          <a:latin typeface="Arial" pitchFamily="34" charset="0"/>
                          <a:cs typeface="Arial" pitchFamily="34" charset="0"/>
                        </a:rPr>
                        <a:t>infinity  </a:t>
                      </a:r>
                      <a:r>
                        <a:rPr lang="en-US" sz="1200" b="1" smtClean="0">
                          <a:solidFill>
                            <a:srgbClr val="00B050"/>
                          </a:solidFill>
                          <a:latin typeface="Arial" pitchFamily="34" charset="0"/>
                          <a:cs typeface="Arial" pitchFamily="34" charset="0"/>
                        </a:rPr>
                        <a:t>Ex: min(5,8,6,7,9) = 6</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665">
                <a:tc>
                  <a:txBody>
                    <a:bodyPr/>
                    <a:lstStyle/>
                    <a:p>
                      <a:pPr algn="ctr" fontAlgn="t"/>
                      <a:r>
                        <a:rPr lang="en-US" sz="1200" b="1" smtClean="0">
                          <a:latin typeface="Arial" pitchFamily="34" charset="0"/>
                          <a:cs typeface="Arial" pitchFamily="34" charset="0"/>
                        </a:rPr>
                        <a:t>6</a:t>
                      </a:r>
                      <a:endParaRPr lang="en-US" sz="12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err="1">
                          <a:solidFill>
                            <a:srgbClr val="313131"/>
                          </a:solidFill>
                          <a:latin typeface="Arial" pitchFamily="34" charset="0"/>
                          <a:cs typeface="Arial" pitchFamily="34" charset="0"/>
                          <a:hlinkClick r:id="rId8"/>
                        </a:rPr>
                        <a:t>pow</a:t>
                      </a:r>
                      <a:r>
                        <a:rPr lang="en-US" sz="1200" b="1" u="none" strike="noStrike">
                          <a:solidFill>
                            <a:srgbClr val="313131"/>
                          </a:solidFill>
                          <a:latin typeface="Arial" pitchFamily="34" charset="0"/>
                          <a:cs typeface="Arial" pitchFamily="34" charset="0"/>
                          <a:hlinkClick r:id="rId8"/>
                        </a:rPr>
                        <a:t>(x, y)</a:t>
                      </a:r>
                      <a:r>
                        <a:rPr lang="en-US" sz="1200" b="1">
                          <a:solidFill>
                            <a:srgbClr val="000000"/>
                          </a:solidFill>
                          <a:latin typeface="Arial" pitchFamily="34" charset="0"/>
                          <a:cs typeface="Arial" pitchFamily="34" charset="0"/>
                        </a:rPr>
                        <a:t>The value of x**y</a:t>
                      </a:r>
                      <a:r>
                        <a:rPr lang="en-US" sz="1200" b="1" smtClean="0">
                          <a:solidFill>
                            <a:srgbClr val="000000"/>
                          </a:solidFill>
                          <a:latin typeface="Arial" pitchFamily="34" charset="0"/>
                          <a:cs typeface="Arial" pitchFamily="34" charset="0"/>
                        </a:rPr>
                        <a:t>.     </a:t>
                      </a:r>
                      <a:r>
                        <a:rPr lang="en-US" sz="1200" b="1" smtClean="0">
                          <a:solidFill>
                            <a:srgbClr val="00B050"/>
                          </a:solidFill>
                          <a:latin typeface="Arial" pitchFamily="34" charset="0"/>
                          <a:cs typeface="Arial" pitchFamily="34" charset="0"/>
                        </a:rPr>
                        <a:t>Ex : </a:t>
                      </a:r>
                      <a:r>
                        <a:rPr lang="en-US" sz="1200" b="1" err="1" smtClean="0">
                          <a:solidFill>
                            <a:srgbClr val="00B050"/>
                          </a:solidFill>
                          <a:latin typeface="Arial" pitchFamily="34" charset="0"/>
                          <a:cs typeface="Arial" pitchFamily="34" charset="0"/>
                        </a:rPr>
                        <a:t>pow</a:t>
                      </a:r>
                      <a:r>
                        <a:rPr lang="en-US" sz="1200" b="1" smtClean="0">
                          <a:solidFill>
                            <a:srgbClr val="00B050"/>
                          </a:solidFill>
                          <a:latin typeface="Arial" pitchFamily="34" charset="0"/>
                          <a:cs typeface="Arial" pitchFamily="34" charset="0"/>
                        </a:rPr>
                        <a:t>(2,3) = 8</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53521">
                <a:tc>
                  <a:txBody>
                    <a:bodyPr/>
                    <a:lstStyle/>
                    <a:p>
                      <a:pPr algn="ctr" fontAlgn="t"/>
                      <a:r>
                        <a:rPr lang="en-US" sz="1200" b="1" smtClean="0">
                          <a:latin typeface="Arial" pitchFamily="34" charset="0"/>
                          <a:cs typeface="Arial" pitchFamily="34" charset="0"/>
                        </a:rPr>
                        <a:t>7</a:t>
                      </a:r>
                      <a:endParaRPr lang="en-US" sz="12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a:solidFill>
                            <a:srgbClr val="313131"/>
                          </a:solidFill>
                          <a:latin typeface="Arial" pitchFamily="34" charset="0"/>
                          <a:cs typeface="Arial" pitchFamily="34" charset="0"/>
                          <a:hlinkClick r:id="rId9"/>
                        </a:rPr>
                        <a:t>round(x </a:t>
                      </a:r>
                      <a:r>
                        <a:rPr lang="en-US" sz="1200" b="1" u="none" strike="noStrike" smtClean="0">
                          <a:solidFill>
                            <a:srgbClr val="313131"/>
                          </a:solidFill>
                          <a:latin typeface="Arial" pitchFamily="34" charset="0"/>
                          <a:cs typeface="Arial" pitchFamily="34" charset="0"/>
                          <a:hlinkClick r:id="rId9"/>
                        </a:rPr>
                        <a:t>[,</a:t>
                      </a:r>
                      <a:r>
                        <a:rPr lang="en-US" sz="1200" b="1" u="none" strike="noStrike">
                          <a:solidFill>
                            <a:srgbClr val="313131"/>
                          </a:solidFill>
                          <a:latin typeface="Arial" pitchFamily="34" charset="0"/>
                          <a:cs typeface="Arial" pitchFamily="34" charset="0"/>
                          <a:hlinkClick r:id="rId9"/>
                        </a:rPr>
                        <a:t>n])</a:t>
                      </a:r>
                      <a:r>
                        <a:rPr lang="en-US" sz="1200" b="1">
                          <a:solidFill>
                            <a:srgbClr val="000000"/>
                          </a:solidFill>
                          <a:latin typeface="Arial" pitchFamily="34" charset="0"/>
                          <a:cs typeface="Arial" pitchFamily="34" charset="0"/>
                        </a:rPr>
                        <a:t>x rounded to n digits from the decimal point. Python rounds away from zero as a tie-breaker: round(0.5) is 1.0 and round(-0.5) is -1.0</a:t>
                      </a:r>
                      <a:r>
                        <a:rPr lang="en-US" sz="1200" b="1" smtClean="0">
                          <a:solidFill>
                            <a:srgbClr val="000000"/>
                          </a:solidFill>
                          <a:latin typeface="Arial" pitchFamily="34" charset="0"/>
                          <a:cs typeface="Arial" pitchFamily="34" charset="0"/>
                        </a:rPr>
                        <a:t>.    </a:t>
                      </a:r>
                      <a:r>
                        <a:rPr lang="en-US" sz="1200" b="1" smtClean="0">
                          <a:solidFill>
                            <a:srgbClr val="00B050"/>
                          </a:solidFill>
                          <a:latin typeface="Arial" pitchFamily="34" charset="0"/>
                          <a:cs typeface="Arial" pitchFamily="34" charset="0"/>
                        </a:rPr>
                        <a:t>Ex: round(28.84762,2) = 28.84</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665">
                <a:tc>
                  <a:txBody>
                    <a:bodyPr/>
                    <a:lstStyle/>
                    <a:p>
                      <a:pPr algn="ctr" fontAlgn="t"/>
                      <a:r>
                        <a:rPr lang="en-US" sz="1200" b="1" smtClean="0">
                          <a:latin typeface="Arial" pitchFamily="34" charset="0"/>
                          <a:cs typeface="Arial" pitchFamily="34" charset="0"/>
                        </a:rPr>
                        <a:t>8</a:t>
                      </a:r>
                      <a:endParaRPr lang="en-US" sz="1200" b="1">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u="none" strike="noStrike" err="1">
                          <a:solidFill>
                            <a:srgbClr val="313131"/>
                          </a:solidFill>
                          <a:latin typeface="Arial" pitchFamily="34" charset="0"/>
                          <a:cs typeface="Arial" pitchFamily="34" charset="0"/>
                          <a:hlinkClick r:id="rId10"/>
                        </a:rPr>
                        <a:t>sqrt</a:t>
                      </a:r>
                      <a:r>
                        <a:rPr lang="en-US" sz="1200" b="1" u="none" strike="noStrike">
                          <a:solidFill>
                            <a:srgbClr val="313131"/>
                          </a:solidFill>
                          <a:latin typeface="Arial" pitchFamily="34" charset="0"/>
                          <a:cs typeface="Arial" pitchFamily="34" charset="0"/>
                          <a:hlinkClick r:id="rId10"/>
                        </a:rPr>
                        <a:t>(x)</a:t>
                      </a:r>
                      <a:r>
                        <a:rPr lang="en-US" sz="1200" b="1">
                          <a:solidFill>
                            <a:srgbClr val="000000"/>
                          </a:solidFill>
                          <a:latin typeface="Arial" pitchFamily="34" charset="0"/>
                          <a:cs typeface="Arial" pitchFamily="34" charset="0"/>
                        </a:rPr>
                        <a:t>The square root of x for x &gt; </a:t>
                      </a:r>
                      <a:r>
                        <a:rPr lang="en-US" sz="1200" b="1" smtClean="0">
                          <a:solidFill>
                            <a:srgbClr val="000000"/>
                          </a:solidFill>
                          <a:latin typeface="Arial" pitchFamily="34" charset="0"/>
                          <a:cs typeface="Arial" pitchFamily="34" charset="0"/>
                        </a:rPr>
                        <a:t>0     </a:t>
                      </a:r>
                      <a:r>
                        <a:rPr lang="en-US" sz="1200" b="1" smtClean="0">
                          <a:solidFill>
                            <a:srgbClr val="00B050"/>
                          </a:solidFill>
                          <a:latin typeface="Arial" pitchFamily="34" charset="0"/>
                          <a:cs typeface="Arial" pitchFamily="34" charset="0"/>
                        </a:rPr>
                        <a:t>Ex: </a:t>
                      </a:r>
                      <a:r>
                        <a:rPr lang="en-US" sz="1200" b="1" err="1" smtClean="0">
                          <a:solidFill>
                            <a:srgbClr val="00B050"/>
                          </a:solidFill>
                          <a:latin typeface="Arial" pitchFamily="34" charset="0"/>
                          <a:cs typeface="Arial" pitchFamily="34" charset="0"/>
                        </a:rPr>
                        <a:t>sqrt</a:t>
                      </a:r>
                      <a:r>
                        <a:rPr lang="en-US" sz="1200" b="1" smtClean="0">
                          <a:solidFill>
                            <a:srgbClr val="00B050"/>
                          </a:solidFill>
                          <a:latin typeface="Arial" pitchFamily="34" charset="0"/>
                          <a:cs typeface="Arial" pitchFamily="34" charset="0"/>
                        </a:rPr>
                        <a:t>(4) = 2</a:t>
                      </a:r>
                      <a:endParaRPr lang="en-US" sz="1200" b="1">
                        <a:solidFill>
                          <a:srgbClr val="00B050"/>
                        </a:solidFill>
                        <a:latin typeface="Arial" pitchFamily="34" charset="0"/>
                        <a:cs typeface="Arial" pitchFamily="34" charset="0"/>
                      </a:endParaRPr>
                    </a:p>
                  </a:txBody>
                  <a:tcPr marL="27646" marR="27646" marT="27646" marB="2764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600200"/>
            <a:ext cx="8229600" cy="10668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228600" y="990600"/>
            <a:ext cx="3198311" cy="369332"/>
          </a:xfrm>
          <a:prstGeom prst="rect">
            <a:avLst/>
          </a:prstGeom>
        </p:spPr>
        <p:txBody>
          <a:bodyPr wrap="none">
            <a:spAutoFit/>
          </a:bodyPr>
          <a:lstStyle/>
          <a:p>
            <a:r>
              <a:rPr lang="en-US" b="1" smtClean="0">
                <a:solidFill>
                  <a:srgbClr val="0070C0"/>
                </a:solidFill>
                <a:latin typeface="Arial Black" pitchFamily="34" charset="0"/>
              </a:rPr>
              <a:t>Python String Methods :</a:t>
            </a:r>
            <a:endParaRPr lang="en-US" b="1">
              <a:solidFill>
                <a:srgbClr val="0070C0"/>
              </a:solidFill>
              <a:latin typeface="Arial Black" pitchFamily="34" charset="0"/>
            </a:endParaRPr>
          </a:p>
        </p:txBody>
      </p:sp>
      <p:sp>
        <p:nvSpPr>
          <p:cNvPr id="7" name="TextBox 6"/>
          <p:cNvSpPr txBox="1"/>
          <p:nvPr/>
        </p:nvSpPr>
        <p:spPr>
          <a:xfrm>
            <a:off x="609600" y="1828800"/>
            <a:ext cx="8153400" cy="3139321"/>
          </a:xfrm>
          <a:prstGeom prst="rect">
            <a:avLst/>
          </a:prstGeom>
          <a:noFill/>
        </p:spPr>
        <p:txBody>
          <a:bodyPr wrap="square" rtlCol="0">
            <a:spAutoFit/>
          </a:bodyPr>
          <a:lstStyle/>
          <a:p>
            <a:r>
              <a:rPr lang="en-US" b="1" smtClean="0">
                <a:latin typeface="Arial" pitchFamily="34" charset="0"/>
                <a:cs typeface="Arial" pitchFamily="34" charset="0"/>
              </a:rPr>
              <a:t>A group of characters enclosed in the quotes are called Strings.</a:t>
            </a:r>
          </a:p>
          <a:p>
            <a:endParaRPr lang="en-US" smtClean="0">
              <a:latin typeface="Arial" pitchFamily="34" charset="0"/>
              <a:cs typeface="Arial" pitchFamily="34" charset="0"/>
            </a:endParaRPr>
          </a:p>
          <a:p>
            <a:r>
              <a:rPr lang="en-US" smtClean="0">
                <a:latin typeface="Arial" pitchFamily="34" charset="0"/>
                <a:cs typeface="Arial" pitchFamily="34" charset="0"/>
              </a:rPr>
              <a:t>In python String data types are enclosed in single quotes or double quotes or three single quotes or three double quotes.</a:t>
            </a:r>
          </a:p>
          <a:p>
            <a:endParaRPr lang="en-US" smtClean="0">
              <a:latin typeface="Arial" pitchFamily="34" charset="0"/>
              <a:cs typeface="Arial" pitchFamily="34" charset="0"/>
            </a:endParaRPr>
          </a:p>
          <a:p>
            <a:r>
              <a:rPr lang="en-US" smtClean="0">
                <a:latin typeface="Arial" pitchFamily="34" charset="0"/>
                <a:cs typeface="Arial" pitchFamily="34" charset="0"/>
              </a:rPr>
              <a:t>Ex: name  = ‘sriram’ or ‘‘sriram’’ or ‘‘‘sriram’’’ </a:t>
            </a:r>
          </a:p>
          <a:p>
            <a:endParaRPr lang="en-US" smtClean="0">
              <a:latin typeface="Arial" pitchFamily="34" charset="0"/>
              <a:cs typeface="Arial" pitchFamily="34" charset="0"/>
            </a:endParaRPr>
          </a:p>
          <a:p>
            <a:r>
              <a:rPr lang="en-US" smtClean="0">
                <a:latin typeface="Arial" pitchFamily="34" charset="0"/>
                <a:cs typeface="Arial" pitchFamily="34" charset="0"/>
              </a:rPr>
              <a:t>Ex: type(name) - &gt; string data type</a:t>
            </a:r>
          </a:p>
          <a:p>
            <a:endParaRPr lang="en-US" smtClean="0">
              <a:latin typeface="Arial" pitchFamily="34" charset="0"/>
              <a:cs typeface="Arial" pitchFamily="34" charset="0"/>
            </a:endParaRPr>
          </a:p>
          <a:p>
            <a:endParaRPr lang="en-US" smtClean="0">
              <a:latin typeface="Arial" pitchFamily="34" charset="0"/>
              <a:cs typeface="Arial" pitchFamily="34" charset="0"/>
            </a:endParaRPr>
          </a:p>
          <a:p>
            <a:pPr>
              <a:buFont typeface="Wingdings" pitchFamily="2" charset="2"/>
              <a:buChar char="Ø"/>
            </a:pPr>
            <a:r>
              <a:rPr lang="en-US" smtClean="0">
                <a:latin typeface="Arial" pitchFamily="34" charset="0"/>
                <a:cs typeface="Arial" pitchFamily="34" charset="0"/>
              </a:rPr>
              <a:t>Strings are immutable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228600" y="1447800"/>
          <a:ext cx="8763000" cy="4497446"/>
        </p:xfrm>
        <a:graphic>
          <a:graphicData uri="http://schemas.openxmlformats.org/drawingml/2006/table">
            <a:tbl>
              <a:tblPr/>
              <a:tblGrid>
                <a:gridCol w="990600"/>
                <a:gridCol w="7772400"/>
              </a:tblGrid>
              <a:tr h="120474">
                <a:tc>
                  <a:txBody>
                    <a:bodyPr/>
                    <a:lstStyle/>
                    <a:p>
                      <a:pPr algn="ctr" fontAlgn="t"/>
                      <a:r>
                        <a:rPr lang="en-US" sz="1600" b="1">
                          <a:solidFill>
                            <a:srgbClr val="000000"/>
                          </a:solidFill>
                          <a:latin typeface="Arial" pitchFamily="34" charset="0"/>
                          <a:cs typeface="Arial" pitchFamily="34" charset="0"/>
                        </a:rPr>
                        <a:t>Operator</a:t>
                      </a:r>
                    </a:p>
                  </a:txBody>
                  <a:tcPr marL="24095" marR="24095" marT="24095" marB="24095">
                    <a:lnL w="7620" cap="flat" cmpd="sng" algn="ctr">
                      <a:solidFill>
                        <a:srgbClr val="50B510"/>
                      </a:solidFill>
                      <a:prstDash val="solid"/>
                      <a:round/>
                      <a:headEnd type="none" w="med" len="med"/>
                      <a:tailEnd type="none" w="med" len="med"/>
                    </a:lnL>
                    <a:lnR w="7620" cap="flat" cmpd="sng" algn="ctr">
                      <a:solidFill>
                        <a:srgbClr val="50B510"/>
                      </a:solidFill>
                      <a:prstDash val="solid"/>
                      <a:round/>
                      <a:headEnd type="none" w="med" len="med"/>
                      <a:tailEnd type="none" w="med" len="med"/>
                    </a:lnR>
                    <a:lnT w="7620" cap="flat" cmpd="sng" algn="ctr">
                      <a:solidFill>
                        <a:srgbClr val="50B51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b="1">
                          <a:solidFill>
                            <a:srgbClr val="000000"/>
                          </a:solidFill>
                          <a:latin typeface="Arial" pitchFamily="34" charset="0"/>
                          <a:cs typeface="Arial" pitchFamily="34" charset="0"/>
                        </a:rPr>
                        <a:t>Description</a:t>
                      </a:r>
                    </a:p>
                  </a:txBody>
                  <a:tcPr marL="24095" marR="24095" marT="24095" marB="24095">
                    <a:lnL w="7620" cap="flat" cmpd="sng" algn="ctr">
                      <a:solidFill>
                        <a:srgbClr val="50B510"/>
                      </a:solidFill>
                      <a:prstDash val="solid"/>
                      <a:round/>
                      <a:headEnd type="none" w="med" len="med"/>
                      <a:tailEnd type="none" w="med" len="med"/>
                    </a:lnL>
                    <a:lnR w="7620" cap="flat" cmpd="sng" algn="ctr">
                      <a:solidFill>
                        <a:srgbClr val="50B510"/>
                      </a:solidFill>
                      <a:prstDash val="solid"/>
                      <a:round/>
                      <a:headEnd type="none" w="med" len="med"/>
                      <a:tailEnd type="none" w="med" len="med"/>
                    </a:lnR>
                    <a:lnT w="7620" cap="flat" cmpd="sng" algn="ctr">
                      <a:solidFill>
                        <a:srgbClr val="50B51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93549">
                <a:tc>
                  <a:txBody>
                    <a:bodyPr/>
                    <a:lstStyle/>
                    <a:p>
                      <a:pPr algn="ctr" fontAlgn="t"/>
                      <a:r>
                        <a:rPr lang="en-US" sz="1600">
                          <a:solidFill>
                            <a:srgbClr val="000000"/>
                          </a:solidFill>
                          <a:latin typeface="Arial" pitchFamily="34" charset="0"/>
                          <a:cs typeface="Arial" pitchFamily="34" charset="0"/>
                        </a:rPr>
                        <a:t>+</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known as concatenation operator used to join the strings given either side of the operator.</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93549">
                <a:tc>
                  <a:txBody>
                    <a:bodyPr/>
                    <a:lstStyle/>
                    <a:p>
                      <a:pPr algn="ctr" fontAlgn="t"/>
                      <a:r>
                        <a:rPr lang="en-US" sz="1600">
                          <a:solidFill>
                            <a:srgbClr val="000000"/>
                          </a:solidFill>
                          <a:latin typeface="Arial" pitchFamily="34" charset="0"/>
                          <a:cs typeface="Arial" pitchFamily="34" charset="0"/>
                        </a:rPr>
                        <a:t>*</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known as repetition operator. It concatenates the multiple copies of the same string.</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21265">
                <a:tc>
                  <a:txBody>
                    <a:bodyPr/>
                    <a:lstStyle/>
                    <a:p>
                      <a:pPr algn="ctr" fontAlgn="t"/>
                      <a:r>
                        <a:rPr lang="en-US" sz="1600" smtClean="0">
                          <a:solidFill>
                            <a:srgbClr val="000000"/>
                          </a:solidFill>
                          <a:latin typeface="Arial" pitchFamily="34" charset="0"/>
                          <a:cs typeface="Arial" pitchFamily="34" charset="0"/>
                        </a:rPr>
                        <a:t>[ ]</a:t>
                      </a:r>
                      <a:endParaRPr lang="en-US" sz="1600">
                        <a:solidFill>
                          <a:srgbClr val="000000"/>
                        </a:solidFill>
                        <a:latin typeface="Arial" pitchFamily="34" charset="0"/>
                        <a:cs typeface="Arial" pitchFamily="34" charset="0"/>
                      </a:endParaRP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known as slice operator. It is used to access the sub-strings of a particular string.</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93549">
                <a:tc>
                  <a:txBody>
                    <a:bodyPr/>
                    <a:lstStyle/>
                    <a:p>
                      <a:pPr algn="ctr" fontAlgn="t"/>
                      <a:r>
                        <a:rPr lang="en-US" sz="1600" smtClean="0">
                          <a:solidFill>
                            <a:srgbClr val="000000"/>
                          </a:solidFill>
                          <a:latin typeface="Arial" pitchFamily="34" charset="0"/>
                          <a:cs typeface="Arial" pitchFamily="34" charset="0"/>
                        </a:rPr>
                        <a:t>[ : ]</a:t>
                      </a:r>
                      <a:endParaRPr lang="en-US" sz="1600">
                        <a:solidFill>
                          <a:srgbClr val="000000"/>
                        </a:solidFill>
                        <a:latin typeface="Arial" pitchFamily="34" charset="0"/>
                        <a:cs typeface="Arial" pitchFamily="34" charset="0"/>
                      </a:endParaRP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known as range slice operator. It is used to access the characters from the specified range.</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93549">
                <a:tc>
                  <a:txBody>
                    <a:bodyPr/>
                    <a:lstStyle/>
                    <a:p>
                      <a:pPr algn="ctr" fontAlgn="t"/>
                      <a:r>
                        <a:rPr lang="en-US" sz="1600">
                          <a:solidFill>
                            <a:srgbClr val="000000"/>
                          </a:solidFill>
                          <a:latin typeface="Arial" pitchFamily="34" charset="0"/>
                          <a:cs typeface="Arial" pitchFamily="34" charset="0"/>
                        </a:rPr>
                        <a:t>in</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known as membership operator. It returns if a particular sub-string is present in the specified string.</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538119">
                <a:tc>
                  <a:txBody>
                    <a:bodyPr/>
                    <a:lstStyle/>
                    <a:p>
                      <a:pPr algn="ctr" fontAlgn="t"/>
                      <a:r>
                        <a:rPr lang="en-US" sz="1600">
                          <a:solidFill>
                            <a:srgbClr val="000000"/>
                          </a:solidFill>
                          <a:latin typeface="Arial" pitchFamily="34" charset="0"/>
                          <a:cs typeface="Arial" pitchFamily="34" charset="0"/>
                        </a:rPr>
                        <a:t>not in</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also a membership operator and does the exact reverse of in. It returns true if a particular substring is not present in the specified string.</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503162">
                <a:tc>
                  <a:txBody>
                    <a:bodyPr/>
                    <a:lstStyle/>
                    <a:p>
                      <a:pPr algn="ctr" fontAlgn="t"/>
                      <a:r>
                        <a:rPr lang="en-US" sz="1600" smtClean="0">
                          <a:solidFill>
                            <a:srgbClr val="000000"/>
                          </a:solidFill>
                          <a:latin typeface="Arial" pitchFamily="34" charset="0"/>
                          <a:cs typeface="Arial" pitchFamily="34" charset="0"/>
                        </a:rPr>
                        <a:t>{ }</a:t>
                      </a:r>
                      <a:endParaRPr lang="en-US" sz="1600">
                        <a:solidFill>
                          <a:srgbClr val="000000"/>
                        </a:solidFill>
                        <a:latin typeface="Arial" pitchFamily="34" charset="0"/>
                        <a:cs typeface="Arial" pitchFamily="34" charset="0"/>
                      </a:endParaRP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smtClean="0">
                          <a:solidFill>
                            <a:srgbClr val="000000"/>
                          </a:solidFill>
                          <a:latin typeface="Arial" pitchFamily="34" charset="0"/>
                          <a:cs typeface="Arial" pitchFamily="34" charset="0"/>
                        </a:rPr>
                        <a:t>It</a:t>
                      </a:r>
                      <a:r>
                        <a:rPr lang="en-US" sz="1600" baseline="0" smtClean="0">
                          <a:solidFill>
                            <a:srgbClr val="000000"/>
                          </a:solidFill>
                          <a:latin typeface="Arial" pitchFamily="34" charset="0"/>
                          <a:cs typeface="Arial" pitchFamily="34" charset="0"/>
                        </a:rPr>
                        <a:t> is used as place holders for string formatting</a:t>
                      </a:r>
                      <a:endParaRPr lang="en-US" sz="1600">
                        <a:solidFill>
                          <a:srgbClr val="000000"/>
                        </a:solidFill>
                        <a:latin typeface="Arial" pitchFamily="34" charset="0"/>
                        <a:cs typeface="Arial" pitchFamily="34" charset="0"/>
                      </a:endParaRP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682688">
                <a:tc>
                  <a:txBody>
                    <a:bodyPr/>
                    <a:lstStyle/>
                    <a:p>
                      <a:pPr algn="ctr" fontAlgn="t"/>
                      <a:r>
                        <a:rPr lang="en-US" sz="1600">
                          <a:solidFill>
                            <a:srgbClr val="000000"/>
                          </a:solidFill>
                          <a:latin typeface="Arial" pitchFamily="34" charset="0"/>
                          <a:cs typeface="Arial" pitchFamily="34" charset="0"/>
                        </a:rPr>
                        <a:t>%</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used to perform string formatting. It makes use of the format </a:t>
                      </a:r>
                      <a:r>
                        <a:rPr lang="en-US" sz="1600" err="1">
                          <a:solidFill>
                            <a:srgbClr val="000000"/>
                          </a:solidFill>
                          <a:latin typeface="Arial" pitchFamily="34" charset="0"/>
                          <a:cs typeface="Arial" pitchFamily="34" charset="0"/>
                        </a:rPr>
                        <a:t>specifiers</a:t>
                      </a:r>
                      <a:r>
                        <a:rPr lang="en-US" sz="1600">
                          <a:solidFill>
                            <a:srgbClr val="000000"/>
                          </a:solidFill>
                          <a:latin typeface="Arial" pitchFamily="34" charset="0"/>
                          <a:cs typeface="Arial" pitchFamily="34" charset="0"/>
                        </a:rPr>
                        <a:t> used in C programming like %d or %f to map their values in python. We will discuss how formatting is done in python.</a:t>
                      </a:r>
                    </a:p>
                  </a:txBody>
                  <a:tcPr marL="16063" marR="16063" marT="16063" marB="160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TextBox 6"/>
          <p:cNvSpPr txBox="1"/>
          <p:nvPr/>
        </p:nvSpPr>
        <p:spPr>
          <a:xfrm>
            <a:off x="304800" y="1219200"/>
            <a:ext cx="8534400" cy="5909310"/>
          </a:xfrm>
          <a:prstGeom prst="rect">
            <a:avLst/>
          </a:prstGeom>
          <a:noFill/>
        </p:spPr>
        <p:txBody>
          <a:bodyPr wrap="square" rtlCol="0">
            <a:spAutoFit/>
          </a:bodyPr>
          <a:lstStyle/>
          <a:p>
            <a:pPr>
              <a:buFont typeface="Wingdings" pitchFamily="2" charset="2"/>
              <a:buChar char="Ø"/>
            </a:pPr>
            <a:r>
              <a:rPr lang="en-US" smtClean="0">
                <a:latin typeface="Arial" pitchFamily="34" charset="0"/>
                <a:cs typeface="Arial" pitchFamily="34" charset="0"/>
              </a:rPr>
              <a:t> </a:t>
            </a:r>
            <a:r>
              <a:rPr lang="en-US" b="1" smtClean="0">
                <a:solidFill>
                  <a:schemeClr val="accent1">
                    <a:lumMod val="75000"/>
                  </a:schemeClr>
                </a:solidFill>
                <a:latin typeface="Arial" pitchFamily="34" charset="0"/>
                <a:cs typeface="Arial" pitchFamily="34" charset="0"/>
              </a:rPr>
              <a:t>‘+’ symbol is used for String concatenation</a:t>
            </a: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Ex: </a:t>
            </a:r>
            <a:r>
              <a:rPr lang="en-US" err="1" smtClean="0">
                <a:latin typeface="Arial" pitchFamily="34" charset="0"/>
                <a:cs typeface="Arial" pitchFamily="34" charset="0"/>
              </a:rPr>
              <a:t>firstname</a:t>
            </a:r>
            <a:r>
              <a:rPr lang="en-US" smtClean="0">
                <a:latin typeface="Arial" pitchFamily="34" charset="0"/>
                <a:cs typeface="Arial" pitchFamily="34" charset="0"/>
              </a:rPr>
              <a:t> = ‘</a:t>
            </a:r>
            <a:r>
              <a:rPr lang="en-US" err="1" smtClean="0">
                <a:latin typeface="Arial" pitchFamily="34" charset="0"/>
                <a:cs typeface="Arial" pitchFamily="34" charset="0"/>
              </a:rPr>
              <a:t>veera</a:t>
            </a:r>
            <a:r>
              <a:rPr lang="en-US" smtClean="0">
                <a:latin typeface="Arial" pitchFamily="34" charset="0"/>
                <a:cs typeface="Arial" pitchFamily="34" charset="0"/>
              </a:rPr>
              <a:t>’   </a:t>
            </a:r>
          </a:p>
          <a:p>
            <a:r>
              <a:rPr lang="en-US" smtClean="0">
                <a:latin typeface="Arial" pitchFamily="34" charset="0"/>
                <a:cs typeface="Arial" pitchFamily="34" charset="0"/>
              </a:rPr>
              <a:t>         </a:t>
            </a:r>
            <a:r>
              <a:rPr lang="en-US" err="1" smtClean="0">
                <a:latin typeface="Arial" pitchFamily="34" charset="0"/>
                <a:cs typeface="Arial" pitchFamily="34" charset="0"/>
              </a:rPr>
              <a:t>lastname</a:t>
            </a:r>
            <a:r>
              <a:rPr lang="en-US" smtClean="0">
                <a:latin typeface="Arial" pitchFamily="34" charset="0"/>
                <a:cs typeface="Arial" pitchFamily="34" charset="0"/>
              </a:rPr>
              <a:t> = ‘</a:t>
            </a:r>
            <a:r>
              <a:rPr lang="en-US" err="1" smtClean="0">
                <a:latin typeface="Arial" pitchFamily="34" charset="0"/>
                <a:cs typeface="Arial" pitchFamily="34" charset="0"/>
              </a:rPr>
              <a:t>raghava</a:t>
            </a:r>
            <a:r>
              <a:rPr lang="en-US" smtClean="0">
                <a:latin typeface="Arial" pitchFamily="34" charset="0"/>
                <a:cs typeface="Arial" pitchFamily="34" charset="0"/>
              </a:rPr>
              <a:t>’ </a:t>
            </a:r>
          </a:p>
          <a:p>
            <a:r>
              <a:rPr lang="en-US" smtClean="0">
                <a:latin typeface="Arial" pitchFamily="34" charset="0"/>
                <a:cs typeface="Arial" pitchFamily="34" charset="0"/>
              </a:rPr>
              <a:t>         print(firstname + </a:t>
            </a:r>
            <a:r>
              <a:rPr lang="en-US" err="1" smtClean="0">
                <a:latin typeface="Arial" pitchFamily="34" charset="0"/>
                <a:cs typeface="Arial" pitchFamily="34" charset="0"/>
              </a:rPr>
              <a:t>lastname</a:t>
            </a:r>
            <a:r>
              <a:rPr lang="en-US" smtClean="0">
                <a:latin typeface="Arial" pitchFamily="34" charset="0"/>
                <a:cs typeface="Arial" pitchFamily="34" charset="0"/>
              </a:rPr>
              <a:t>) - &gt; veeraraghava</a:t>
            </a:r>
          </a:p>
          <a:p>
            <a:endParaRPr lang="en-US" smtClean="0">
              <a:latin typeface="Arial" pitchFamily="34" charset="0"/>
              <a:cs typeface="Arial" pitchFamily="34" charset="0"/>
            </a:endParaRPr>
          </a:p>
          <a:p>
            <a:pPr>
              <a:buFont typeface="Wingdings" pitchFamily="2" charset="2"/>
              <a:buChar char="Ø"/>
            </a:pPr>
            <a:r>
              <a:rPr lang="en-US" smtClean="0">
                <a:latin typeface="Arial" pitchFamily="34" charset="0"/>
                <a:cs typeface="Arial" pitchFamily="34" charset="0"/>
              </a:rPr>
              <a:t> </a:t>
            </a:r>
            <a:r>
              <a:rPr lang="en-US" b="1" smtClean="0">
                <a:solidFill>
                  <a:schemeClr val="accent1">
                    <a:lumMod val="75000"/>
                  </a:schemeClr>
                </a:solidFill>
                <a:latin typeface="Arial" pitchFamily="34" charset="0"/>
                <a:cs typeface="Arial" pitchFamily="34" charset="0"/>
              </a:rPr>
              <a:t>‘*’ symbol is used for String Repetition</a:t>
            </a: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Ex: </a:t>
            </a:r>
            <a:r>
              <a:rPr lang="en-US" smtClean="0">
                <a:latin typeface="Arial" pitchFamily="34" charset="0"/>
                <a:cs typeface="Arial" pitchFamily="34" charset="0"/>
              </a:rPr>
              <a:t>name = ‘siva’</a:t>
            </a:r>
          </a:p>
          <a:p>
            <a:r>
              <a:rPr lang="en-US" smtClean="0">
                <a:latin typeface="Arial" pitchFamily="34" charset="0"/>
                <a:cs typeface="Arial" pitchFamily="34" charset="0"/>
              </a:rPr>
              <a:t>          print(name * 3)-&gt; sivasivasiva</a:t>
            </a:r>
          </a:p>
          <a:p>
            <a:endParaRPr lang="en-US" smtClean="0">
              <a:latin typeface="Arial" pitchFamily="34" charset="0"/>
              <a:cs typeface="Arial" pitchFamily="34" charset="0"/>
            </a:endParaRPr>
          </a:p>
          <a:p>
            <a:pPr>
              <a:buFont typeface="Wingdings" pitchFamily="2" charset="2"/>
              <a:buChar char="Ø"/>
            </a:pPr>
            <a:r>
              <a:rPr lang="en-US" smtClean="0">
                <a:latin typeface="Arial" pitchFamily="34" charset="0"/>
                <a:cs typeface="Arial" pitchFamily="34" charset="0"/>
              </a:rPr>
              <a:t> </a:t>
            </a:r>
            <a:r>
              <a:rPr lang="en-US" b="1" smtClean="0">
                <a:solidFill>
                  <a:schemeClr val="accent1">
                    <a:lumMod val="75000"/>
                  </a:schemeClr>
                </a:solidFill>
                <a:latin typeface="Arial" pitchFamily="34" charset="0"/>
                <a:cs typeface="Arial" pitchFamily="34" charset="0"/>
              </a:rPr>
              <a:t>[ ] symbol is used for String indexing</a:t>
            </a:r>
          </a:p>
          <a:p>
            <a:pPr>
              <a:buFont typeface="Wingdings" pitchFamily="2" charset="2"/>
              <a:buChar char="Ø"/>
            </a:pPr>
            <a:endParaRPr lang="en-US" b="1" smtClean="0">
              <a:solidFill>
                <a:schemeClr val="accent1">
                  <a:lumMod val="75000"/>
                </a:schemeClr>
              </a:solidFill>
              <a:latin typeface="Arial" pitchFamily="34" charset="0"/>
              <a:cs typeface="Arial" pitchFamily="34" charset="0"/>
            </a:endParaRPr>
          </a:p>
          <a:p>
            <a:r>
              <a:rPr lang="en-US" b="1" smtClean="0">
                <a:solidFill>
                  <a:srgbClr val="00B050"/>
                </a:solidFill>
                <a:latin typeface="Arial" pitchFamily="34" charset="0"/>
                <a:cs typeface="Arial" pitchFamily="34" charset="0"/>
              </a:rPr>
              <a:t>Ex: </a:t>
            </a:r>
            <a:r>
              <a:rPr lang="en-US" b="1" smtClean="0">
                <a:solidFill>
                  <a:schemeClr val="accent1">
                    <a:lumMod val="75000"/>
                  </a:schemeClr>
                </a:solidFill>
                <a:latin typeface="Arial" pitchFamily="34" charset="0"/>
                <a:cs typeface="Arial" pitchFamily="34" charset="0"/>
              </a:rPr>
              <a:t>	</a:t>
            </a:r>
            <a:r>
              <a:rPr lang="en-US" smtClean="0">
                <a:latin typeface="Arial" pitchFamily="34" charset="0"/>
                <a:cs typeface="Arial" pitchFamily="34" charset="0"/>
              </a:rPr>
              <a:t>name = ‘sriram’</a:t>
            </a:r>
          </a:p>
          <a:p>
            <a:r>
              <a:rPr lang="en-US" smtClean="0">
                <a:latin typeface="Arial" pitchFamily="34" charset="0"/>
                <a:cs typeface="Arial" pitchFamily="34" charset="0"/>
              </a:rPr>
              <a:t>       	name[0]-&gt;s</a:t>
            </a:r>
          </a:p>
          <a:p>
            <a:r>
              <a:rPr lang="en-US" smtClean="0">
                <a:latin typeface="Arial" pitchFamily="34" charset="0"/>
                <a:cs typeface="Arial" pitchFamily="34" charset="0"/>
              </a:rPr>
              <a:t>	name[1]-&gt;r</a:t>
            </a:r>
          </a:p>
          <a:p>
            <a:r>
              <a:rPr lang="en-US" smtClean="0">
                <a:latin typeface="Arial" pitchFamily="34" charset="0"/>
                <a:cs typeface="Arial" pitchFamily="34" charset="0"/>
              </a:rPr>
              <a:t>	name[2]-&gt;i</a:t>
            </a:r>
          </a:p>
          <a:p>
            <a:r>
              <a:rPr lang="en-US" smtClean="0">
                <a:latin typeface="Arial" pitchFamily="34" charset="0"/>
                <a:cs typeface="Arial" pitchFamily="34" charset="0"/>
              </a:rPr>
              <a:t>	name[3]-&gt;r</a:t>
            </a:r>
          </a:p>
          <a:p>
            <a:r>
              <a:rPr lang="en-US" smtClean="0">
                <a:latin typeface="Arial" pitchFamily="34" charset="0"/>
                <a:cs typeface="Arial" pitchFamily="34" charset="0"/>
              </a:rPr>
              <a:t>	name[4]-&gt;a</a:t>
            </a:r>
          </a:p>
          <a:p>
            <a:r>
              <a:rPr lang="en-US" smtClean="0">
                <a:latin typeface="Arial" pitchFamily="34" charset="0"/>
                <a:cs typeface="Arial" pitchFamily="34" charset="0"/>
              </a:rPr>
              <a:t>	name[5]-&gt;m</a:t>
            </a:r>
          </a:p>
          <a:p>
            <a:r>
              <a:rPr lang="en-US" b="1" smtClean="0">
                <a:solidFill>
                  <a:schemeClr val="accent1">
                    <a:lumMod val="75000"/>
                  </a:schemeClr>
                </a:solidFill>
                <a:latin typeface="Arial" pitchFamily="34" charset="0"/>
                <a:cs typeface="Arial" pitchFamily="34" charset="0"/>
              </a:rPr>
              <a:t>	</a:t>
            </a:r>
            <a:endParaRPr lang="en-US" b="1">
              <a:solidFill>
                <a:schemeClr val="accent1">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371600"/>
            <a:ext cx="8610600" cy="6186309"/>
          </a:xfrm>
          <a:prstGeom prst="rect">
            <a:avLst/>
          </a:prstGeom>
        </p:spPr>
        <p:txBody>
          <a:bodyPr wrap="square">
            <a:spAutoFit/>
          </a:bodyPr>
          <a:lstStyle/>
          <a:p>
            <a:pPr>
              <a:buFont typeface="Wingdings" pitchFamily="2" charset="2"/>
              <a:buChar char="Ø"/>
            </a:pPr>
            <a:r>
              <a:rPr lang="en-US" smtClean="0">
                <a:latin typeface="Arial" pitchFamily="34" charset="0"/>
                <a:cs typeface="Arial" pitchFamily="34" charset="0"/>
              </a:rPr>
              <a:t> </a:t>
            </a:r>
            <a:r>
              <a:rPr lang="en-US" b="1" smtClean="0">
                <a:solidFill>
                  <a:schemeClr val="accent1">
                    <a:lumMod val="75000"/>
                  </a:schemeClr>
                </a:solidFill>
                <a:latin typeface="Arial" pitchFamily="34" charset="0"/>
                <a:cs typeface="Arial" pitchFamily="34" charset="0"/>
              </a:rPr>
              <a:t>[ : ] symbol is used for String slicing</a:t>
            </a:r>
          </a:p>
          <a:p>
            <a:pPr>
              <a:buFont typeface="Wingdings" pitchFamily="2" charset="2"/>
              <a:buChar char="Ø"/>
            </a:pPr>
            <a:endParaRPr lang="en-US" b="1" smtClean="0">
              <a:solidFill>
                <a:schemeClr val="accent1">
                  <a:lumMod val="75000"/>
                </a:schemeClr>
              </a:solidFill>
              <a:latin typeface="Arial" pitchFamily="34" charset="0"/>
              <a:cs typeface="Arial" pitchFamily="34" charset="0"/>
            </a:endParaRPr>
          </a:p>
          <a:p>
            <a:r>
              <a:rPr lang="en-US" b="1" smtClean="0">
                <a:solidFill>
                  <a:srgbClr val="00B050"/>
                </a:solidFill>
                <a:latin typeface="Arial" pitchFamily="34" charset="0"/>
                <a:cs typeface="Arial" pitchFamily="34" charset="0"/>
              </a:rPr>
              <a:t>Ex: </a:t>
            </a:r>
            <a:r>
              <a:rPr lang="en-US" smtClean="0">
                <a:latin typeface="Arial" pitchFamily="34" charset="0"/>
                <a:cs typeface="Arial" pitchFamily="34" charset="0"/>
              </a:rPr>
              <a:t>name = ‘sriram’</a:t>
            </a:r>
          </a:p>
          <a:p>
            <a:r>
              <a:rPr lang="en-US" smtClean="0">
                <a:latin typeface="Arial" pitchFamily="34" charset="0"/>
                <a:cs typeface="Arial" pitchFamily="34" charset="0"/>
              </a:rPr>
              <a:t>       name[1:4] -&gt;rir</a:t>
            </a:r>
          </a:p>
          <a:p>
            <a:endParaRPr lang="en-US" b="1" smtClean="0">
              <a:solidFill>
                <a:schemeClr val="accent1">
                  <a:lumMod val="75000"/>
                </a:schemeClr>
              </a:solidFill>
              <a:latin typeface="Arial" pitchFamily="34" charset="0"/>
              <a:cs typeface="Arial" pitchFamily="34" charset="0"/>
            </a:endParaRPr>
          </a:p>
          <a:p>
            <a:pPr>
              <a:buFont typeface="Wingdings" pitchFamily="2" charset="2"/>
              <a:buChar char="Ø"/>
            </a:pPr>
            <a:r>
              <a:rPr lang="en-US" b="1" smtClean="0">
                <a:solidFill>
                  <a:schemeClr val="accent1">
                    <a:lumMod val="75000"/>
                  </a:schemeClr>
                </a:solidFill>
                <a:latin typeface="Arial" pitchFamily="34" charset="0"/>
                <a:cs typeface="Arial" pitchFamily="34" charset="0"/>
              </a:rPr>
              <a:t>‘in’  or ‘not in’ Membership operators are used to know whether a particular pattern of characters present in a given string or not.</a:t>
            </a:r>
          </a:p>
          <a:p>
            <a:endParaRPr lang="en-US" b="1" smtClean="0">
              <a:solidFill>
                <a:schemeClr val="accent1">
                  <a:lumMod val="75000"/>
                </a:schemeClr>
              </a:solidFill>
              <a:latin typeface="Arial" pitchFamily="34" charset="0"/>
              <a:cs typeface="Arial" pitchFamily="34" charset="0"/>
            </a:endParaRPr>
          </a:p>
          <a:p>
            <a:r>
              <a:rPr lang="en-US" b="1" smtClean="0">
                <a:solidFill>
                  <a:srgbClr val="00B050"/>
                </a:solidFill>
                <a:latin typeface="Arial" pitchFamily="34" charset="0"/>
                <a:cs typeface="Arial" pitchFamily="34" charset="0"/>
              </a:rPr>
              <a:t>Ex: </a:t>
            </a:r>
            <a:r>
              <a:rPr lang="en-US" smtClean="0">
                <a:latin typeface="Arial" pitchFamily="34" charset="0"/>
                <a:cs typeface="Arial" pitchFamily="34" charset="0"/>
              </a:rPr>
              <a:t>‘ra’ in name-&gt;true</a:t>
            </a:r>
          </a:p>
          <a:p>
            <a:r>
              <a:rPr lang="en-US" smtClean="0">
                <a:latin typeface="Arial" pitchFamily="34" charset="0"/>
                <a:cs typeface="Arial" pitchFamily="34" charset="0"/>
              </a:rPr>
              <a:t>       ‘v’ not in name -&gt; true</a:t>
            </a:r>
          </a:p>
          <a:p>
            <a:endParaRPr lang="en-US" smtClean="0">
              <a:latin typeface="Arial" pitchFamily="34" charset="0"/>
              <a:cs typeface="Arial" pitchFamily="34" charset="0"/>
            </a:endParaRPr>
          </a:p>
          <a:p>
            <a:pPr>
              <a:buFont typeface="Wingdings" pitchFamily="2" charset="2"/>
              <a:buChar char="Ø"/>
            </a:pPr>
            <a:r>
              <a:rPr lang="en-US" smtClean="0">
                <a:latin typeface="Arial" pitchFamily="34" charset="0"/>
                <a:cs typeface="Arial" pitchFamily="34" charset="0"/>
              </a:rPr>
              <a:t> </a:t>
            </a:r>
            <a:r>
              <a:rPr lang="en-US" b="1" smtClean="0">
                <a:solidFill>
                  <a:schemeClr val="accent1">
                    <a:lumMod val="75000"/>
                  </a:schemeClr>
                </a:solidFill>
                <a:latin typeface="Arial" pitchFamily="34" charset="0"/>
                <a:cs typeface="Arial" pitchFamily="34" charset="0"/>
              </a:rPr>
              <a:t>String Formating</a:t>
            </a:r>
          </a:p>
          <a:p>
            <a:endParaRPr lang="en-US" b="1" smtClean="0">
              <a:solidFill>
                <a:schemeClr val="accent1">
                  <a:lumMod val="75000"/>
                </a:schemeClr>
              </a:solidFill>
              <a:latin typeface="Arial" pitchFamily="34" charset="0"/>
              <a:cs typeface="Arial" pitchFamily="34" charset="0"/>
            </a:endParaRPr>
          </a:p>
          <a:p>
            <a:pPr marL="342900" indent="-342900">
              <a:buAutoNum type="arabicParenR"/>
            </a:pPr>
            <a:r>
              <a:rPr lang="en-US" b="1" smtClean="0">
                <a:solidFill>
                  <a:schemeClr val="accent1">
                    <a:lumMod val="75000"/>
                  </a:schemeClr>
                </a:solidFill>
                <a:latin typeface="Arial" pitchFamily="34" charset="0"/>
                <a:cs typeface="Arial" pitchFamily="34" charset="0"/>
              </a:rPr>
              <a:t>Normal String Formating:</a:t>
            </a:r>
          </a:p>
          <a:p>
            <a:pPr marL="342900" indent="-342900"/>
            <a:r>
              <a:rPr lang="en-US" b="1" smtClean="0">
                <a:solidFill>
                  <a:schemeClr val="accent1">
                    <a:lumMod val="75000"/>
                  </a:schemeClr>
                </a:solidFill>
                <a:latin typeface="Arial" pitchFamily="34" charset="0"/>
                <a:cs typeface="Arial" pitchFamily="34" charset="0"/>
              </a:rPr>
              <a:t>	</a:t>
            </a:r>
            <a:r>
              <a:rPr lang="en-US" smtClean="0">
                <a:latin typeface="Arial" pitchFamily="34" charset="0"/>
                <a:cs typeface="Arial" pitchFamily="34" charset="0"/>
              </a:rPr>
              <a:t>Ex : name = ‘sriram’</a:t>
            </a:r>
          </a:p>
          <a:p>
            <a:pPr marL="342900" indent="-342900"/>
            <a:r>
              <a:rPr lang="en-US" smtClean="0">
                <a:latin typeface="Arial" pitchFamily="34" charset="0"/>
                <a:cs typeface="Arial" pitchFamily="34" charset="0"/>
              </a:rPr>
              <a:t>	        age = 9</a:t>
            </a:r>
          </a:p>
          <a:p>
            <a:pPr marL="342900" indent="-342900"/>
            <a:r>
              <a:rPr lang="en-US" smtClean="0">
                <a:latin typeface="Arial" pitchFamily="34" charset="0"/>
                <a:cs typeface="Arial" pitchFamily="34" charset="0"/>
              </a:rPr>
              <a:t>	        height = 4.5 </a:t>
            </a:r>
          </a:p>
          <a:p>
            <a:pPr marL="342900" indent="-342900"/>
            <a:r>
              <a:rPr lang="en-US" smtClean="0">
                <a:latin typeface="Arial" pitchFamily="34" charset="0"/>
                <a:cs typeface="Arial" pitchFamily="34" charset="0"/>
              </a:rPr>
              <a:t>	        print(“My name is ” , name , “My age is ” , age, “My height is “ , height)</a:t>
            </a:r>
          </a:p>
          <a:p>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b="1" smtClean="0">
              <a:solidFill>
                <a:schemeClr val="accent1">
                  <a:lumMod val="75000"/>
                </a:schemeClr>
              </a:solidFill>
              <a:latin typeface="Arial" pitchFamily="34" charset="0"/>
              <a:cs typeface="Arial" pitchFamily="34" charset="0"/>
            </a:endParaRPr>
          </a:p>
          <a:p>
            <a:endParaRPr lang="en-US" b="1" smtClean="0">
              <a:solidFill>
                <a:schemeClr val="accent1">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 y="914400"/>
            <a:ext cx="8534400" cy="4267200"/>
          </a:xfrm>
        </p:spPr>
        <p:txBody>
          <a:bodyPr>
            <a:noAutofit/>
          </a:bodyPr>
          <a:lstStyle/>
          <a:p>
            <a:r>
              <a:rPr lang="en-US" sz="1800" smtClean="0">
                <a:solidFill>
                  <a:schemeClr val="tx1"/>
                </a:solidFill>
                <a:latin typeface="Arial" pitchFamily="34" charset="0"/>
                <a:cs typeface="Arial" pitchFamily="34" charset="0"/>
              </a:rPr>
              <a:t>print(“My name is ” + name + “My age is ” + age + “My height is “ + height)</a:t>
            </a:r>
            <a:r>
              <a:rPr lang="en-US" sz="1800" smtClean="0">
                <a:latin typeface="Arial" pitchFamily="34" charset="0"/>
                <a:cs typeface="Arial" pitchFamily="34" charset="0"/>
              </a:rPr>
              <a:t/>
            </a:r>
            <a:br>
              <a:rPr lang="en-US" sz="1800" smtClean="0">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
            </a:r>
            <a:br>
              <a:rPr lang="en-US" sz="1800" b="1" smtClean="0">
                <a:solidFill>
                  <a:schemeClr val="accent1">
                    <a:lumMod val="75000"/>
                  </a:schemeClr>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2) Using C-style String formaters (%d, %f, %s) :</a:t>
            </a:r>
            <a:br>
              <a:rPr lang="en-US" sz="1800" b="1" smtClean="0">
                <a:solidFill>
                  <a:schemeClr val="accent1">
                    <a:lumMod val="75000"/>
                  </a:schemeClr>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
            </a:r>
            <a:br>
              <a:rPr lang="en-US" sz="1800" b="1" smtClean="0">
                <a:solidFill>
                  <a:schemeClr val="accent1">
                    <a:lumMod val="75000"/>
                  </a:schemeClr>
                </a:solidFill>
                <a:latin typeface="Arial" pitchFamily="34" charset="0"/>
                <a:cs typeface="Arial" pitchFamily="34" charset="0"/>
              </a:rPr>
            </a:br>
            <a:r>
              <a:rPr lang="en-US" sz="1800" smtClean="0">
                <a:solidFill>
                  <a:schemeClr val="tx1"/>
                </a:solidFill>
                <a:latin typeface="Arial" pitchFamily="34" charset="0"/>
                <a:cs typeface="Arial" pitchFamily="34" charset="0"/>
              </a:rPr>
              <a:t>Ex: print(“ My name is %s My age is %d My height is %f ” % (name, age, height))</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3) Using Place Holders ( { }  with format() ) :</a:t>
            </a:r>
            <a:br>
              <a:rPr lang="en-US" sz="1800" b="1" smtClean="0">
                <a:solidFill>
                  <a:schemeClr val="accent1">
                    <a:lumMod val="75000"/>
                  </a:schemeClr>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
            </a:r>
            <a:br>
              <a:rPr lang="en-US" sz="1800" b="1" smtClean="0">
                <a:solidFill>
                  <a:schemeClr val="accent1">
                    <a:lumMod val="75000"/>
                  </a:schemeClr>
                </a:solidFill>
                <a:latin typeface="Arial" pitchFamily="34" charset="0"/>
                <a:cs typeface="Arial" pitchFamily="34" charset="0"/>
              </a:rPr>
            </a:br>
            <a:r>
              <a:rPr lang="en-US" sz="1800" smtClean="0">
                <a:solidFill>
                  <a:schemeClr val="tx1"/>
                </a:solidFill>
                <a:latin typeface="Arial" pitchFamily="34" charset="0"/>
                <a:cs typeface="Arial" pitchFamily="34" charset="0"/>
              </a:rPr>
              <a:t>Ex: print(“ My name is { } My age is { } My height is { } ”.format(name,age,height))</a:t>
            </a:r>
            <a:r>
              <a:rPr lang="en-US" sz="2800" smtClean="0">
                <a:solidFill>
                  <a:schemeClr val="tx1"/>
                </a:solidFill>
                <a:latin typeface="Arial" pitchFamily="34" charset="0"/>
                <a:cs typeface="Arial" pitchFamily="34" charset="0"/>
              </a:rPr>
              <a:t/>
            </a:r>
            <a:br>
              <a:rPr lang="en-US" sz="2800" smtClean="0">
                <a:solidFill>
                  <a:schemeClr val="tx1"/>
                </a:solidFill>
                <a:latin typeface="Arial" pitchFamily="34" charset="0"/>
                <a:cs typeface="Arial" pitchFamily="34" charset="0"/>
              </a:rPr>
            </a:br>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457200" y="1447800"/>
            <a:ext cx="8686800" cy="646331"/>
          </a:xfrm>
          <a:prstGeom prst="rect">
            <a:avLst/>
          </a:prstGeom>
        </p:spPr>
        <p:txBody>
          <a:bodyPr wrap="square">
            <a:spAutoFit/>
          </a:bodyPr>
          <a:lstStyle/>
          <a:p>
            <a:endParaRPr lang="en-US" smtClean="0">
              <a:latin typeface="Arial" pitchFamily="34" charset="0"/>
              <a:cs typeface="Arial" pitchFamily="34" charset="0"/>
            </a:endParaRPr>
          </a:p>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533400" y="1371582"/>
          <a:ext cx="8382000" cy="4993612"/>
        </p:xfrm>
        <a:graphic>
          <a:graphicData uri="http://schemas.openxmlformats.org/drawingml/2006/table">
            <a:tbl>
              <a:tblPr/>
              <a:tblGrid>
                <a:gridCol w="4191000"/>
                <a:gridCol w="4191000"/>
              </a:tblGrid>
              <a:tr h="45910">
                <a:tc>
                  <a:txBody>
                    <a:bodyPr/>
                    <a:lstStyle/>
                    <a:p>
                      <a:pPr algn="l" fontAlgn="t"/>
                      <a:r>
                        <a:rPr lang="en-US" sz="1400">
                          <a:solidFill>
                            <a:srgbClr val="000000"/>
                          </a:solidFill>
                          <a:latin typeface="times new roman"/>
                        </a:rPr>
                        <a:t>Method</a:t>
                      </a:r>
                    </a:p>
                  </a:txBody>
                  <a:tcPr marL="6167" marR="6167" marT="6167" marB="6167">
                    <a:lnL w="7620" cap="flat" cmpd="sng" algn="ctr">
                      <a:solidFill>
                        <a:srgbClr val="604F2C"/>
                      </a:solidFill>
                      <a:prstDash val="solid"/>
                      <a:round/>
                      <a:headEnd type="none" w="med" len="med"/>
                      <a:tailEnd type="none" w="med" len="med"/>
                    </a:lnL>
                    <a:lnR w="7620" cap="flat" cmpd="sng" algn="ctr">
                      <a:solidFill>
                        <a:srgbClr val="604F2C"/>
                      </a:solidFill>
                      <a:prstDash val="solid"/>
                      <a:round/>
                      <a:headEnd type="none" w="med" len="med"/>
                      <a:tailEnd type="none" w="med" len="med"/>
                    </a:lnR>
                    <a:lnT w="7620" cap="flat" cmpd="sng" algn="ctr">
                      <a:solidFill>
                        <a:srgbClr val="604F2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latin typeface="times new roman"/>
                        </a:rPr>
                        <a:t>Description</a:t>
                      </a:r>
                    </a:p>
                  </a:txBody>
                  <a:tcPr marL="6167" marR="6167" marT="6167" marB="6167">
                    <a:lnL w="7620" cap="flat" cmpd="sng" algn="ctr">
                      <a:solidFill>
                        <a:srgbClr val="604F2C"/>
                      </a:solidFill>
                      <a:prstDash val="solid"/>
                      <a:round/>
                      <a:headEnd type="none" w="med" len="med"/>
                      <a:tailEnd type="none" w="med" len="med"/>
                    </a:lnL>
                    <a:lnR w="7620" cap="flat" cmpd="sng" algn="ctr">
                      <a:solidFill>
                        <a:srgbClr val="604F2C"/>
                      </a:solidFill>
                      <a:prstDash val="solid"/>
                      <a:round/>
                      <a:headEnd type="none" w="med" len="med"/>
                      <a:tailEnd type="none" w="med" len="med"/>
                    </a:lnR>
                    <a:lnT w="7620" cap="flat" cmpd="sng" algn="ctr">
                      <a:solidFill>
                        <a:srgbClr val="604F2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122552">
                <a:tc>
                  <a:txBody>
                    <a:bodyPr/>
                    <a:lstStyle/>
                    <a:p>
                      <a:pPr algn="l" fontAlgn="t"/>
                      <a:r>
                        <a:rPr lang="en-US" sz="1400" u="none" strike="noStrike" smtClean="0">
                          <a:solidFill>
                            <a:srgbClr val="008000"/>
                          </a:solidFill>
                          <a:latin typeface="verdana"/>
                        </a:rPr>
                        <a:t>find</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It returns the index value of the string where substring is found between begin index and end index.</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024">
                <a:tc>
                  <a:txBody>
                    <a:bodyPr/>
                    <a:lstStyle/>
                    <a:p>
                      <a:pPr algn="l" fontAlgn="t"/>
                      <a:r>
                        <a:rPr lang="en-US" sz="1400">
                          <a:solidFill>
                            <a:srgbClr val="00B050"/>
                          </a:solidFill>
                          <a:latin typeface="verdana"/>
                        </a:rPr>
                        <a:t>len(string)</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It returns the length of a string.</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7534">
                <a:tc>
                  <a:txBody>
                    <a:bodyPr/>
                    <a:lstStyle/>
                    <a:p>
                      <a:pPr algn="l" fontAlgn="t"/>
                      <a:r>
                        <a:rPr lang="en-US" sz="1400" u="none" strike="noStrike">
                          <a:solidFill>
                            <a:srgbClr val="008000"/>
                          </a:solidFill>
                          <a:latin typeface="verdana"/>
                        </a:rPr>
                        <a:t>lower()</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It converts all the characters of a string to Lower case.</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22552">
                <a:tc>
                  <a:txBody>
                    <a:bodyPr/>
                    <a:lstStyle/>
                    <a:p>
                      <a:pPr algn="l" fontAlgn="t"/>
                      <a:r>
                        <a:rPr lang="en-US" sz="1400" u="none" strike="noStrike">
                          <a:solidFill>
                            <a:srgbClr val="008000"/>
                          </a:solidFill>
                          <a:latin typeface="verdana"/>
                        </a:rPr>
                        <a:t>lstrip()</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It removes all leading whitespaces of a string and can also be used to remove particular character from leading.</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122552">
                <a:tc>
                  <a:txBody>
                    <a:bodyPr/>
                    <a:lstStyle/>
                    <a:p>
                      <a:pPr algn="l" fontAlgn="t"/>
                      <a:r>
                        <a:rPr lang="en-US" sz="1400" u="none" strike="noStrike" smtClean="0">
                          <a:solidFill>
                            <a:srgbClr val="008000"/>
                          </a:solidFill>
                          <a:latin typeface="verdana"/>
                        </a:rPr>
                        <a:t>replace(old,new)</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It replaces the old sequence of characters with the new sequence. The max characters are replaced if max is given.</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22552">
                <a:tc>
                  <a:txBody>
                    <a:bodyPr/>
                    <a:lstStyle/>
                    <a:p>
                      <a:pPr algn="l" fontAlgn="t"/>
                      <a:r>
                        <a:rPr lang="en-US" sz="1400" u="none" strike="noStrike">
                          <a:solidFill>
                            <a:srgbClr val="008000"/>
                          </a:solidFill>
                          <a:latin typeface="verdana"/>
                        </a:rPr>
                        <a:t>rstrip()</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It removes all trailing whitespace of a string and can also be used to remove particular character from trailing.</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212590">
                <a:tc>
                  <a:txBody>
                    <a:bodyPr/>
                    <a:lstStyle/>
                    <a:p>
                      <a:pPr algn="l" fontAlgn="t"/>
                      <a:r>
                        <a:rPr lang="en-US" sz="1400" u="none" strike="noStrike" smtClean="0">
                          <a:solidFill>
                            <a:srgbClr val="008000"/>
                          </a:solidFill>
                          <a:latin typeface="verdana"/>
                        </a:rPr>
                        <a:t>split()</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Splits the string according to the delimiter str. The string splits according to the space if the delimiter is not provided. It returns the list of substring concatenated with the delimiter.</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5024">
                <a:tc>
                  <a:txBody>
                    <a:bodyPr/>
                    <a:lstStyle/>
                    <a:p>
                      <a:pPr algn="l" fontAlgn="t"/>
                      <a:r>
                        <a:rPr lang="en-US" sz="1400" u="none" strike="noStrike">
                          <a:solidFill>
                            <a:srgbClr val="008000"/>
                          </a:solidFill>
                          <a:latin typeface="verdana"/>
                        </a:rPr>
                        <a:t>swapcase()</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It inverts case of all characters in a string.</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7534">
                <a:tc>
                  <a:txBody>
                    <a:bodyPr/>
                    <a:lstStyle/>
                    <a:p>
                      <a:pPr algn="l" fontAlgn="t"/>
                      <a:r>
                        <a:rPr lang="en-US" sz="1400" u="none" strike="noStrike">
                          <a:solidFill>
                            <a:srgbClr val="008000"/>
                          </a:solidFill>
                          <a:latin typeface="verdana"/>
                        </a:rPr>
                        <a:t>upper()</a:t>
                      </a:r>
                      <a:endParaRPr lang="en-US" sz="1400">
                        <a:solidFill>
                          <a:srgbClr val="000000"/>
                        </a:solidFill>
                        <a:latin typeface="verdana"/>
                      </a:endParaRP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It converts all the characters of a string to Upper Case.</a:t>
                      </a:r>
                    </a:p>
                  </a:txBody>
                  <a:tcPr marL="4111" marR="4111" marT="4111" marB="411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371600"/>
            <a:ext cx="8458200" cy="5486400"/>
          </a:xfrm>
        </p:spPr>
        <p:txBody>
          <a:bodyPr>
            <a:noAutofit/>
          </a:bodyPr>
          <a:lstStyle/>
          <a:p>
            <a:r>
              <a:rPr lang="en-US" sz="1800" b="1" smtClean="0">
                <a:solidFill>
                  <a:schemeClr val="tx1"/>
                </a:solidFill>
                <a:latin typeface="Arial" pitchFamily="34" charset="0"/>
                <a:cs typeface="Arial" pitchFamily="34" charset="0"/>
              </a:rPr>
              <a:t>	</a:t>
            </a:r>
            <a:r>
              <a:rPr lang="en-US" sz="1800" smtClean="0">
                <a:solidFill>
                  <a:schemeClr val="tx1"/>
                </a:solidFill>
                <a:latin typeface="Arial" pitchFamily="34" charset="0"/>
                <a:cs typeface="Arial" pitchFamily="34" charset="0"/>
              </a:rPr>
              <a:t>A list can be defined as a collection of values or items of different types. The items in the list are separated with the comma (,) and enclosed with the square brackets [ ]. (Lists Data types are Mutable)</a:t>
            </a:r>
            <a:br>
              <a:rPr lang="en-US" sz="1800" smtClean="0">
                <a:solidFill>
                  <a:schemeClr val="tx1"/>
                </a:solidFill>
                <a:latin typeface="Arial" pitchFamily="34" charset="0"/>
                <a:cs typeface="Arial" pitchFamily="34" charset="0"/>
              </a:rPr>
            </a:br>
            <a:r>
              <a:rPr lang="en-US" sz="2800" smtClean="0"/>
              <a:t/>
            </a:r>
            <a:br>
              <a:rPr lang="en-US" sz="2800" smtClean="0"/>
            </a:br>
            <a:r>
              <a:rPr lang="en-US" sz="1800" b="1" smtClean="0">
                <a:solidFill>
                  <a:schemeClr val="accent1">
                    <a:lumMod val="75000"/>
                  </a:schemeClr>
                </a:solidFill>
                <a:latin typeface="Arial" pitchFamily="34" charset="0"/>
                <a:cs typeface="Arial" pitchFamily="34" charset="0"/>
              </a:rPr>
              <a:t>Ex: </a:t>
            </a:r>
            <a:r>
              <a:rPr lang="en-US" sz="1800" smtClean="0">
                <a:solidFill>
                  <a:schemeClr val="tx1"/>
                </a:solidFill>
                <a:latin typeface="Arial" pitchFamily="34" charset="0"/>
                <a:cs typeface="Arial" pitchFamily="34" charset="0"/>
              </a:rPr>
              <a:t>lst = [4,3,6,9,45,74]</a:t>
            </a:r>
            <a:br>
              <a:rPr lang="en-US" sz="1800" smtClean="0">
                <a:solidFill>
                  <a:schemeClr val="tx1"/>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Ex: </a:t>
            </a:r>
            <a:r>
              <a:rPr lang="en-US" sz="1800" smtClean="0">
                <a:solidFill>
                  <a:schemeClr val="tx1"/>
                </a:solidFill>
                <a:latin typeface="Arial" pitchFamily="34" charset="0"/>
                <a:cs typeface="Arial" pitchFamily="34" charset="0"/>
              </a:rPr>
              <a:t>lst = [‘siva’,56,8.4]</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b="1" smtClean="0">
                <a:solidFill>
                  <a:srgbClr val="00B050"/>
                </a:solidFill>
                <a:latin typeface="Arial" pitchFamily="34" charset="0"/>
                <a:cs typeface="Arial" pitchFamily="34" charset="0"/>
              </a:rPr>
              <a:t>List Indexing “[  ]”:</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Ex:</a:t>
            </a:r>
            <a:r>
              <a:rPr lang="en-US" sz="1800" smtClean="0">
                <a:solidFill>
                  <a:schemeClr val="tx1"/>
                </a:solidFill>
                <a:latin typeface="Arial" pitchFamily="34" charset="0"/>
                <a:cs typeface="Arial" pitchFamily="34" charset="0"/>
              </a:rPr>
              <a:t>lst = [58,64,89,74]</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lst[0]-&gt;58</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lst[1]-&gt;64</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lst[2]-&gt;89</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lst[-1]-&gt;74</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b="1" smtClean="0">
                <a:solidFill>
                  <a:srgbClr val="00B050"/>
                </a:solidFill>
                <a:latin typeface="Arial" pitchFamily="34" charset="0"/>
                <a:cs typeface="Arial" pitchFamily="34" charset="0"/>
              </a:rPr>
              <a:t> List Slicing “[ : ]” :</a:t>
            </a:r>
            <a:br>
              <a:rPr lang="en-US" sz="1800" b="1"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b="1" smtClean="0">
                <a:solidFill>
                  <a:schemeClr val="accent1">
                    <a:lumMod val="75000"/>
                  </a:schemeClr>
                </a:solidFill>
                <a:latin typeface="Arial" pitchFamily="34" charset="0"/>
                <a:cs typeface="Arial" pitchFamily="34" charset="0"/>
              </a:rPr>
              <a:t>Ex:</a:t>
            </a:r>
            <a:r>
              <a:rPr lang="en-US" sz="1800" smtClean="0">
                <a:solidFill>
                  <a:schemeClr val="tx1"/>
                </a:solidFill>
                <a:latin typeface="Arial" pitchFamily="34" charset="0"/>
                <a:cs typeface="Arial" pitchFamily="34" charset="0"/>
              </a:rPr>
              <a:t>lst = [6,8,7,4,1,2,9]</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lst[2:5]-&gt;[7,4,1]</a:t>
            </a:r>
            <a:endParaRPr lang="en-US" sz="2800" b="1">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838200"/>
            <a:ext cx="2916183" cy="369332"/>
          </a:xfrm>
          <a:prstGeom prst="rect">
            <a:avLst/>
          </a:prstGeom>
        </p:spPr>
        <p:txBody>
          <a:bodyPr wrap="none">
            <a:spAutoFit/>
          </a:bodyPr>
          <a:lstStyle/>
          <a:p>
            <a:r>
              <a:rPr lang="en-US" b="1" smtClean="0">
                <a:solidFill>
                  <a:srgbClr val="0070C0"/>
                </a:solidFill>
                <a:latin typeface="Arial Black" pitchFamily="34" charset="0"/>
              </a:rPr>
              <a:t>Python List Methods :</a:t>
            </a:r>
            <a:endParaRPr lang="en-US" b="1">
              <a:solidFill>
                <a:srgbClr val="0070C0"/>
              </a:solidFill>
              <a:latin typeface="Arial Black"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1800" smtClean="0">
                <a:solidFill>
                  <a:schemeClr val="tx1"/>
                </a:solidFill>
                <a:latin typeface="Arial" pitchFamily="34" charset="0"/>
                <a:cs typeface="Arial" pitchFamily="34" charset="0"/>
              </a:rPr>
              <a:t>Ex: lst = [75,85,35,48,96]</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lst[2] = 99</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print(lst)</a:t>
            </a:r>
            <a:br>
              <a:rPr lang="en-US" sz="1800" smtClean="0">
                <a:solidFill>
                  <a:schemeClr val="tx1"/>
                </a:solidFill>
                <a:latin typeface="Arial" pitchFamily="34" charset="0"/>
                <a:cs typeface="Arial" pitchFamily="34" charset="0"/>
              </a:rPr>
            </a:br>
            <a:endParaRPr lang="en-US" sz="180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457200" y="1295400"/>
            <a:ext cx="2890535" cy="369332"/>
          </a:xfrm>
          <a:prstGeom prst="rect">
            <a:avLst/>
          </a:prstGeom>
        </p:spPr>
        <p:txBody>
          <a:bodyPr wrap="none">
            <a:spAutoFit/>
          </a:bodyPr>
          <a:lstStyle/>
          <a:p>
            <a:r>
              <a:rPr lang="en-US" b="1" smtClean="0">
                <a:solidFill>
                  <a:srgbClr val="00B050"/>
                </a:solidFill>
                <a:latin typeface="Arial" pitchFamily="34" charset="0"/>
                <a:cs typeface="Arial" pitchFamily="34" charset="0"/>
              </a:rPr>
              <a:t>Inserting Data into List :</a:t>
            </a:r>
            <a:endParaRPr lang="en-US"/>
          </a:p>
        </p:txBody>
      </p:sp>
      <p:sp>
        <p:nvSpPr>
          <p:cNvPr id="7" name="Rectangle 6"/>
          <p:cNvSpPr/>
          <p:nvPr/>
        </p:nvSpPr>
        <p:spPr>
          <a:xfrm>
            <a:off x="533400" y="3352800"/>
            <a:ext cx="2852063" cy="369332"/>
          </a:xfrm>
          <a:prstGeom prst="rect">
            <a:avLst/>
          </a:prstGeom>
        </p:spPr>
        <p:txBody>
          <a:bodyPr wrap="none">
            <a:spAutoFit/>
          </a:bodyPr>
          <a:lstStyle/>
          <a:p>
            <a:r>
              <a:rPr lang="en-US" b="1" smtClean="0">
                <a:solidFill>
                  <a:srgbClr val="00B050"/>
                </a:solidFill>
                <a:latin typeface="Arial" pitchFamily="34" charset="0"/>
                <a:cs typeface="Arial" pitchFamily="34" charset="0"/>
              </a:rPr>
              <a:t>Deleting Data from List :</a:t>
            </a:r>
            <a:endParaRPr lang="en-US"/>
          </a:p>
        </p:txBody>
      </p:sp>
      <p:sp>
        <p:nvSpPr>
          <p:cNvPr id="10" name="Title 1"/>
          <p:cNvSpPr txBox="1">
            <a:spLocks/>
          </p:cNvSpPr>
          <p:nvPr/>
        </p:nvSpPr>
        <p:spPr>
          <a:xfrm>
            <a:off x="533400" y="3657600"/>
            <a:ext cx="8229600" cy="16764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i="0" u="none" strike="noStrike" kern="1200" cap="none" spc="0" normalizeH="0" baseline="0" noProof="0" smtClean="0">
                <a:ln>
                  <a:noFill/>
                </a:ln>
                <a:effectLst/>
                <a:uLnTx/>
                <a:uFillTx/>
                <a:latin typeface="Arial" pitchFamily="34" charset="0"/>
                <a:ea typeface="+mj-ea"/>
                <a:cs typeface="Arial" pitchFamily="34" charset="0"/>
              </a:rPr>
              <a:t>Ex: lst = [75,85,35,48,96]</a:t>
            </a:r>
            <a:br>
              <a:rPr kumimoji="0" lang="en-US" i="0" u="none" strike="noStrike" kern="1200" cap="none" spc="0" normalizeH="0" baseline="0" noProof="0" smtClean="0">
                <a:ln>
                  <a:noFill/>
                </a:ln>
                <a:effectLst/>
                <a:uLnTx/>
                <a:uFillTx/>
                <a:latin typeface="Arial" pitchFamily="34" charset="0"/>
                <a:ea typeface="+mj-ea"/>
                <a:cs typeface="Arial" pitchFamily="34" charset="0"/>
              </a:rPr>
            </a:br>
            <a:r>
              <a:rPr kumimoji="0" lang="en-US" i="0" u="none" strike="noStrike" kern="1200" cap="none" spc="0" normalizeH="0" baseline="0" noProof="0" smtClean="0">
                <a:ln>
                  <a:noFill/>
                </a:ln>
                <a:effectLst/>
                <a:uLnTx/>
                <a:uFillTx/>
                <a:latin typeface="Arial" pitchFamily="34" charset="0"/>
                <a:ea typeface="+mj-ea"/>
                <a:cs typeface="Arial" pitchFamily="34" charset="0"/>
              </a:rPr>
              <a:t>	del lst[2] </a:t>
            </a:r>
            <a:br>
              <a:rPr kumimoji="0" lang="en-US" i="0" u="none" strike="noStrike" kern="1200" cap="none" spc="0" normalizeH="0" baseline="0" noProof="0" smtClean="0">
                <a:ln>
                  <a:noFill/>
                </a:ln>
                <a:effectLst/>
                <a:uLnTx/>
                <a:uFillTx/>
                <a:latin typeface="Arial" pitchFamily="34" charset="0"/>
                <a:ea typeface="+mj-ea"/>
                <a:cs typeface="Arial" pitchFamily="34" charset="0"/>
              </a:rPr>
            </a:br>
            <a:r>
              <a:rPr kumimoji="0" lang="en-US" i="0" u="none" strike="noStrike" kern="1200" cap="none" spc="0" normalizeH="0" baseline="0" noProof="0" smtClean="0">
                <a:ln>
                  <a:noFill/>
                </a:ln>
                <a:effectLst/>
                <a:uLnTx/>
                <a:uFillTx/>
                <a:latin typeface="Arial" pitchFamily="34" charset="0"/>
                <a:ea typeface="+mj-ea"/>
                <a:cs typeface="Arial" pitchFamily="34" charset="0"/>
              </a:rPr>
              <a:t>	print(lst)</a:t>
            </a:r>
            <a:r>
              <a:rPr kumimoji="0" lang="en-US" sz="2800" b="1" i="0" u="none" strike="noStrike" kern="1200" cap="none" spc="0" normalizeH="0" baseline="0" noProof="0" smtClean="0">
                <a:ln>
                  <a:noFill/>
                </a:ln>
                <a:solidFill>
                  <a:schemeClr val="tx2"/>
                </a:solidFill>
                <a:effectLst/>
                <a:uLnTx/>
                <a:uFillTx/>
                <a:latin typeface="+mj-lt"/>
                <a:ea typeface="+mj-ea"/>
                <a:cs typeface="+mj-cs"/>
              </a:rPr>
              <a:t/>
            </a:r>
            <a:br>
              <a:rPr kumimoji="0" lang="en-US" sz="2800" b="1" i="0" u="none" strike="noStrike" kern="1200" cap="none" spc="0" normalizeH="0" baseline="0" noProof="0" smtClean="0">
                <a:ln>
                  <a:noFill/>
                </a:ln>
                <a:solidFill>
                  <a:schemeClr val="tx2"/>
                </a:solidFill>
                <a:effectLst/>
                <a:uLnTx/>
                <a:uFillTx/>
                <a:latin typeface="+mj-lt"/>
                <a:ea typeface="+mj-ea"/>
                <a:cs typeface="+mj-cs"/>
              </a:rPr>
            </a:br>
            <a:endParaRPr kumimoji="0" lang="en-US" sz="2800" b="1"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457200" y="1447800"/>
          <a:ext cx="8077200" cy="4919852"/>
        </p:xfrm>
        <a:graphic>
          <a:graphicData uri="http://schemas.openxmlformats.org/drawingml/2006/table">
            <a:tbl>
              <a:tblPr/>
              <a:tblGrid>
                <a:gridCol w="2692400"/>
                <a:gridCol w="2692400"/>
                <a:gridCol w="2692400"/>
              </a:tblGrid>
              <a:tr h="301549">
                <a:tc>
                  <a:txBody>
                    <a:bodyPr/>
                    <a:lstStyle/>
                    <a:p>
                      <a:pPr algn="ctr" fontAlgn="t"/>
                      <a:r>
                        <a:rPr lang="en-US" sz="1600" b="1">
                          <a:solidFill>
                            <a:srgbClr val="00B050"/>
                          </a:solidFill>
                          <a:latin typeface="Arial" pitchFamily="34" charset="0"/>
                          <a:cs typeface="Arial" pitchFamily="34" charset="0"/>
                        </a:rPr>
                        <a:t>Operator</a:t>
                      </a:r>
                    </a:p>
                  </a:txBody>
                  <a:tcPr marL="50380" marR="50380" marT="50380" marB="50380" anchor="ctr">
                    <a:lnL w="7620" cap="flat" cmpd="sng" algn="ctr">
                      <a:solidFill>
                        <a:srgbClr val="200D3B"/>
                      </a:solidFill>
                      <a:prstDash val="solid"/>
                      <a:round/>
                      <a:headEnd type="none" w="med" len="med"/>
                      <a:tailEnd type="none" w="med" len="med"/>
                    </a:lnL>
                    <a:lnR w="7620" cap="flat" cmpd="sng" algn="ctr">
                      <a:solidFill>
                        <a:srgbClr val="200D3B"/>
                      </a:solidFill>
                      <a:prstDash val="solid"/>
                      <a:round/>
                      <a:headEnd type="none" w="med" len="med"/>
                      <a:tailEnd type="none" w="med" len="med"/>
                    </a:lnR>
                    <a:lnT w="7620" cap="flat" cmpd="sng" algn="ctr">
                      <a:solidFill>
                        <a:srgbClr val="200D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b="1">
                          <a:solidFill>
                            <a:srgbClr val="00B050"/>
                          </a:solidFill>
                          <a:latin typeface="Arial" pitchFamily="34" charset="0"/>
                          <a:cs typeface="Arial" pitchFamily="34" charset="0"/>
                        </a:rPr>
                        <a:t>Description</a:t>
                      </a:r>
                    </a:p>
                  </a:txBody>
                  <a:tcPr marL="50380" marR="50380" marT="50380" marB="50380" anchor="ctr">
                    <a:lnL w="7620" cap="flat" cmpd="sng" algn="ctr">
                      <a:solidFill>
                        <a:srgbClr val="200D3B"/>
                      </a:solidFill>
                      <a:prstDash val="solid"/>
                      <a:round/>
                      <a:headEnd type="none" w="med" len="med"/>
                      <a:tailEnd type="none" w="med" len="med"/>
                    </a:lnL>
                    <a:lnR w="7620" cap="flat" cmpd="sng" algn="ctr">
                      <a:solidFill>
                        <a:srgbClr val="200D3B"/>
                      </a:solidFill>
                      <a:prstDash val="solid"/>
                      <a:round/>
                      <a:headEnd type="none" w="med" len="med"/>
                      <a:tailEnd type="none" w="med" len="med"/>
                    </a:lnR>
                    <a:lnT w="7620" cap="flat" cmpd="sng" algn="ctr">
                      <a:solidFill>
                        <a:srgbClr val="200D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b="1">
                          <a:solidFill>
                            <a:srgbClr val="00B050"/>
                          </a:solidFill>
                          <a:latin typeface="Arial" pitchFamily="34" charset="0"/>
                          <a:cs typeface="Arial" pitchFamily="34" charset="0"/>
                        </a:rPr>
                        <a:t>Example</a:t>
                      </a:r>
                    </a:p>
                  </a:txBody>
                  <a:tcPr marL="50380" marR="50380" marT="50380" marB="50380" anchor="ctr">
                    <a:lnL w="7620" cap="flat" cmpd="sng" algn="ctr">
                      <a:solidFill>
                        <a:srgbClr val="200D3B"/>
                      </a:solidFill>
                      <a:prstDash val="solid"/>
                      <a:round/>
                      <a:headEnd type="none" w="med" len="med"/>
                      <a:tailEnd type="none" w="med" len="med"/>
                    </a:lnL>
                    <a:lnR w="7620" cap="flat" cmpd="sng" algn="ctr">
                      <a:solidFill>
                        <a:srgbClr val="200D3B"/>
                      </a:solidFill>
                      <a:prstDash val="solid"/>
                      <a:round/>
                      <a:headEnd type="none" w="med" len="med"/>
                      <a:tailEnd type="none" w="med" len="med"/>
                    </a:lnR>
                    <a:lnT w="7620" cap="flat" cmpd="sng" algn="ctr">
                      <a:solidFill>
                        <a:srgbClr val="200D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1169192">
                <a:tc>
                  <a:txBody>
                    <a:bodyPr/>
                    <a:lstStyle/>
                    <a:p>
                      <a:pPr algn="ctr" fontAlgn="t"/>
                      <a:r>
                        <a:rPr lang="en-US" sz="1600" smtClean="0">
                          <a:solidFill>
                            <a:srgbClr val="000000"/>
                          </a:solidFill>
                          <a:latin typeface="Arial" pitchFamily="34" charset="0"/>
                          <a:cs typeface="Arial" pitchFamily="34" charset="0"/>
                        </a:rPr>
                        <a:t>Repetition ‘ * ’</a:t>
                      </a:r>
                      <a:endParaRPr lang="en-US" sz="1600">
                        <a:solidFill>
                          <a:srgbClr val="000000"/>
                        </a:solidFill>
                        <a:latin typeface="Arial" pitchFamily="34" charset="0"/>
                        <a:cs typeface="Arial" pitchFamily="34" charset="0"/>
                      </a:endParaRP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The repetition operator enables the list elements to be repeated multiple times.</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smtClean="0">
                          <a:solidFill>
                            <a:srgbClr val="000000"/>
                          </a:solidFill>
                          <a:latin typeface="Arial" pitchFamily="34" charset="0"/>
                          <a:cs typeface="Arial" pitchFamily="34" charset="0"/>
                        </a:rPr>
                        <a:t>lst=[1,2,3,4]</a:t>
                      </a:r>
                    </a:p>
                    <a:p>
                      <a:pPr algn="ctr" fontAlgn="t"/>
                      <a:r>
                        <a:rPr lang="en-US" sz="1600" smtClean="0">
                          <a:solidFill>
                            <a:srgbClr val="000000"/>
                          </a:solidFill>
                          <a:latin typeface="Arial" pitchFamily="34" charset="0"/>
                          <a:cs typeface="Arial" pitchFamily="34" charset="0"/>
                        </a:rPr>
                        <a:t>lst*2 </a:t>
                      </a:r>
                      <a:r>
                        <a:rPr lang="en-US" sz="1600">
                          <a:solidFill>
                            <a:srgbClr val="000000"/>
                          </a:solidFill>
                          <a:latin typeface="Arial" pitchFamily="34" charset="0"/>
                          <a:cs typeface="Arial" pitchFamily="34" charset="0"/>
                        </a:rPr>
                        <a:t>= </a:t>
                      </a:r>
                      <a:r>
                        <a:rPr lang="en-US" sz="1600" smtClean="0">
                          <a:solidFill>
                            <a:srgbClr val="000000"/>
                          </a:solidFill>
                          <a:latin typeface="Arial" pitchFamily="34" charset="0"/>
                          <a:cs typeface="Arial" pitchFamily="34" charset="0"/>
                        </a:rPr>
                        <a:t>[1</a:t>
                      </a:r>
                      <a:r>
                        <a:rPr lang="en-US" sz="1600">
                          <a:solidFill>
                            <a:srgbClr val="000000"/>
                          </a:solidFill>
                          <a:latin typeface="Arial" pitchFamily="34" charset="0"/>
                          <a:cs typeface="Arial" pitchFamily="34" charset="0"/>
                        </a:rPr>
                        <a:t>, 2, 3, 4, 1, 2, 3, 4]</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987662">
                <a:tc>
                  <a:txBody>
                    <a:bodyPr/>
                    <a:lstStyle/>
                    <a:p>
                      <a:pPr algn="ctr" fontAlgn="t"/>
                      <a:r>
                        <a:rPr lang="en-US" sz="1600" smtClean="0">
                          <a:solidFill>
                            <a:srgbClr val="000000"/>
                          </a:solidFill>
                          <a:latin typeface="Arial" pitchFamily="34" charset="0"/>
                          <a:cs typeface="Arial" pitchFamily="34" charset="0"/>
                        </a:rPr>
                        <a:t>Concatenation ‘ + ‘</a:t>
                      </a:r>
                      <a:endParaRPr lang="en-US" sz="1600">
                        <a:solidFill>
                          <a:srgbClr val="000000"/>
                        </a:solidFill>
                        <a:latin typeface="Arial" pitchFamily="34" charset="0"/>
                        <a:cs typeface="Arial" pitchFamily="34" charset="0"/>
                      </a:endParaRP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concatenates the list mentioned on either side of the operator.</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smtClean="0">
                          <a:solidFill>
                            <a:srgbClr val="000000"/>
                          </a:solidFill>
                          <a:latin typeface="Arial" pitchFamily="34" charset="0"/>
                          <a:cs typeface="Arial" pitchFamily="34" charset="0"/>
                        </a:rPr>
                        <a:t>a = [1,2,3,4]</a:t>
                      </a:r>
                    </a:p>
                    <a:p>
                      <a:pPr algn="ctr" fontAlgn="t"/>
                      <a:r>
                        <a:rPr lang="en-US" sz="1600" smtClean="0">
                          <a:solidFill>
                            <a:srgbClr val="000000"/>
                          </a:solidFill>
                          <a:latin typeface="Arial" pitchFamily="34" charset="0"/>
                          <a:cs typeface="Arial" pitchFamily="34" charset="0"/>
                        </a:rPr>
                        <a:t>b = [5,6,7,8]</a:t>
                      </a:r>
                      <a:r>
                        <a:rPr lang="en-US" sz="1600" baseline="0" smtClean="0">
                          <a:solidFill>
                            <a:srgbClr val="000000"/>
                          </a:solidFill>
                          <a:latin typeface="Arial" pitchFamily="34" charset="0"/>
                          <a:cs typeface="Arial" pitchFamily="34" charset="0"/>
                        </a:rPr>
                        <a:t>                      </a:t>
                      </a:r>
                      <a:r>
                        <a:rPr lang="en-US" sz="1600" smtClean="0">
                          <a:solidFill>
                            <a:srgbClr val="000000"/>
                          </a:solidFill>
                          <a:latin typeface="Arial" pitchFamily="34" charset="0"/>
                          <a:cs typeface="Arial" pitchFamily="34" charset="0"/>
                        </a:rPr>
                        <a:t>a+b </a:t>
                      </a:r>
                      <a:r>
                        <a:rPr lang="en-US" sz="1600">
                          <a:solidFill>
                            <a:srgbClr val="000000"/>
                          </a:solidFill>
                          <a:latin typeface="Arial" pitchFamily="34" charset="0"/>
                          <a:cs typeface="Arial" pitchFamily="34" charset="0"/>
                        </a:rPr>
                        <a:t>= </a:t>
                      </a:r>
                      <a:r>
                        <a:rPr lang="en-US" sz="1600" smtClean="0">
                          <a:solidFill>
                            <a:srgbClr val="000000"/>
                          </a:solidFill>
                          <a:latin typeface="Arial" pitchFamily="34" charset="0"/>
                          <a:cs typeface="Arial" pitchFamily="34" charset="0"/>
                        </a:rPr>
                        <a:t>[1</a:t>
                      </a:r>
                      <a:r>
                        <a:rPr lang="en-US" sz="1600">
                          <a:solidFill>
                            <a:srgbClr val="000000"/>
                          </a:solidFill>
                          <a:latin typeface="Arial" pitchFamily="34" charset="0"/>
                          <a:cs typeface="Arial" pitchFamily="34" charset="0"/>
                        </a:rPr>
                        <a:t>, 2, 3, 4, 5, 6, 7, 8]</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987662">
                <a:tc>
                  <a:txBody>
                    <a:bodyPr/>
                    <a:lstStyle/>
                    <a:p>
                      <a:pPr algn="ctr" fontAlgn="t"/>
                      <a:r>
                        <a:rPr lang="en-US" sz="1600" smtClean="0">
                          <a:solidFill>
                            <a:srgbClr val="000000"/>
                          </a:solidFill>
                          <a:latin typeface="Arial" pitchFamily="34" charset="0"/>
                          <a:cs typeface="Arial" pitchFamily="34" charset="0"/>
                        </a:rPr>
                        <a:t>Membership ‘in’ ‘not in’</a:t>
                      </a:r>
                      <a:endParaRPr lang="en-US" sz="1600">
                        <a:solidFill>
                          <a:srgbClr val="000000"/>
                        </a:solidFill>
                        <a:latin typeface="Arial" pitchFamily="34" charset="0"/>
                        <a:cs typeface="Arial" pitchFamily="34" charset="0"/>
                      </a:endParaRP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returns true if a particular item exists in a particular list otherwise false.</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print(2 in </a:t>
                      </a:r>
                      <a:r>
                        <a:rPr lang="en-US" sz="1600" smtClean="0">
                          <a:solidFill>
                            <a:srgbClr val="000000"/>
                          </a:solidFill>
                          <a:latin typeface="Arial" pitchFamily="34" charset="0"/>
                          <a:cs typeface="Arial" pitchFamily="34" charset="0"/>
                        </a:rPr>
                        <a:t>a) </a:t>
                      </a:r>
                      <a:r>
                        <a:rPr lang="en-US" sz="1600">
                          <a:solidFill>
                            <a:srgbClr val="000000"/>
                          </a:solidFill>
                          <a:latin typeface="Arial" pitchFamily="34" charset="0"/>
                          <a:cs typeface="Arial" pitchFamily="34" charset="0"/>
                        </a:rPr>
                        <a:t>prints True.</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06133">
                <a:tc>
                  <a:txBody>
                    <a:bodyPr/>
                    <a:lstStyle/>
                    <a:p>
                      <a:pPr algn="ctr" fontAlgn="t"/>
                      <a:r>
                        <a:rPr lang="en-US" sz="1600" smtClean="0">
                          <a:solidFill>
                            <a:srgbClr val="000000"/>
                          </a:solidFill>
                          <a:latin typeface="Arial" pitchFamily="34" charset="0"/>
                          <a:cs typeface="Arial" pitchFamily="34" charset="0"/>
                        </a:rPr>
                        <a:t>Iteration </a:t>
                      </a:r>
                      <a:endParaRPr lang="en-US" sz="1600">
                        <a:solidFill>
                          <a:srgbClr val="000000"/>
                        </a:solidFill>
                        <a:latin typeface="Arial" pitchFamily="34" charset="0"/>
                        <a:cs typeface="Arial" pitchFamily="34" charset="0"/>
                      </a:endParaRP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The for loop is used to iterate over the list elements.</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for i in </a:t>
                      </a:r>
                      <a:r>
                        <a:rPr lang="en-US" sz="1600" smtClean="0">
                          <a:solidFill>
                            <a:srgbClr val="000000"/>
                          </a:solidFill>
                          <a:latin typeface="Arial" pitchFamily="34" charset="0"/>
                          <a:cs typeface="Arial" pitchFamily="34" charset="0"/>
                        </a:rPr>
                        <a:t>a: </a:t>
                      </a:r>
                      <a:r>
                        <a:rPr lang="en-US" sz="1600">
                          <a:solidFill>
                            <a:srgbClr val="000000"/>
                          </a:solidFill>
                          <a:latin typeface="Arial" pitchFamily="34" charset="0"/>
                          <a:cs typeface="Arial" pitchFamily="34" charset="0"/>
                        </a:rPr>
                        <a:t>print(i</a:t>
                      </a:r>
                      <a:r>
                        <a:rPr lang="en-US" sz="1600" smtClean="0">
                          <a:solidFill>
                            <a:srgbClr val="000000"/>
                          </a:solidFill>
                          <a:latin typeface="Arial" pitchFamily="34" charset="0"/>
                          <a:cs typeface="Arial" pitchFamily="34" charset="0"/>
                        </a:rPr>
                        <a:t>)</a:t>
                      </a:r>
                    </a:p>
                    <a:p>
                      <a:pPr algn="ctr" fontAlgn="t"/>
                      <a:r>
                        <a:rPr lang="en-US" sz="1600" b="1" smtClean="0">
                          <a:solidFill>
                            <a:srgbClr val="2F4F4F"/>
                          </a:solidFill>
                          <a:latin typeface="Arial" pitchFamily="34" charset="0"/>
                          <a:cs typeface="Arial" pitchFamily="34" charset="0"/>
                        </a:rPr>
                        <a:t>-&gt;</a:t>
                      </a:r>
                      <a:r>
                        <a:rPr lang="en-US" sz="1600" smtClean="0">
                          <a:solidFill>
                            <a:srgbClr val="000000"/>
                          </a:solidFill>
                          <a:latin typeface="Arial" pitchFamily="34" charset="0"/>
                          <a:cs typeface="Arial" pitchFamily="34" charset="0"/>
                        </a:rPr>
                        <a:t>1 </a:t>
                      </a:r>
                      <a:r>
                        <a:rPr lang="en-US" sz="1600">
                          <a:solidFill>
                            <a:srgbClr val="000000"/>
                          </a:solidFill>
                          <a:latin typeface="Arial" pitchFamily="34" charset="0"/>
                          <a:cs typeface="Arial" pitchFamily="34" charset="0"/>
                        </a:rPr>
                        <a:t>2 3 4</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624603">
                <a:tc>
                  <a:txBody>
                    <a:bodyPr/>
                    <a:lstStyle/>
                    <a:p>
                      <a:pPr algn="ctr" fontAlgn="t"/>
                      <a:r>
                        <a:rPr lang="en-US" sz="1600">
                          <a:solidFill>
                            <a:srgbClr val="000000"/>
                          </a:solidFill>
                          <a:latin typeface="Arial" pitchFamily="34" charset="0"/>
                          <a:cs typeface="Arial" pitchFamily="34" charset="0"/>
                        </a:rPr>
                        <a:t>Length</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used to get the length of the list</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smtClean="0">
                          <a:solidFill>
                            <a:srgbClr val="000000"/>
                          </a:solidFill>
                          <a:latin typeface="Arial" pitchFamily="34" charset="0"/>
                          <a:cs typeface="Arial" pitchFamily="34" charset="0"/>
                        </a:rPr>
                        <a:t>len(a) </a:t>
                      </a:r>
                      <a:r>
                        <a:rPr lang="en-US" sz="1600">
                          <a:solidFill>
                            <a:srgbClr val="000000"/>
                          </a:solidFill>
                          <a:latin typeface="Arial" pitchFamily="34" charset="0"/>
                          <a:cs typeface="Arial" pitchFamily="34" charset="0"/>
                        </a:rPr>
                        <a:t>= 4 </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8" name="Table 7"/>
          <p:cNvGraphicFramePr>
            <a:graphicFrameLocks noGrp="1"/>
          </p:cNvGraphicFramePr>
          <p:nvPr/>
        </p:nvGraphicFramePr>
        <p:xfrm>
          <a:off x="533400" y="1793879"/>
          <a:ext cx="5334000" cy="3801194"/>
        </p:xfrm>
        <a:graphic>
          <a:graphicData uri="http://schemas.openxmlformats.org/drawingml/2006/table">
            <a:tbl>
              <a:tblPr/>
              <a:tblGrid>
                <a:gridCol w="2667000"/>
                <a:gridCol w="2667000"/>
              </a:tblGrid>
              <a:tr h="354450">
                <a:tc>
                  <a:txBody>
                    <a:bodyPr/>
                    <a:lstStyle/>
                    <a:p>
                      <a:pPr algn="ctr" fontAlgn="t"/>
                      <a:r>
                        <a:rPr lang="en-US" sz="1800" b="1">
                          <a:solidFill>
                            <a:srgbClr val="00B050"/>
                          </a:solidFill>
                          <a:latin typeface="Arial" pitchFamily="34" charset="0"/>
                          <a:cs typeface="Arial" pitchFamily="34" charset="0"/>
                        </a:rPr>
                        <a:t>Function</a:t>
                      </a:r>
                    </a:p>
                  </a:txBody>
                  <a:tcPr marL="61888" marR="61888" marT="61888" marB="61888" anchor="ctr">
                    <a:lnL w="7620" cap="flat" cmpd="sng" algn="ctr">
                      <a:solidFill>
                        <a:srgbClr val="00AF5B"/>
                      </a:solidFill>
                      <a:prstDash val="solid"/>
                      <a:round/>
                      <a:headEnd type="none" w="med" len="med"/>
                      <a:tailEnd type="none" w="med" len="med"/>
                    </a:lnL>
                    <a:lnR w="7620" cap="flat" cmpd="sng" algn="ctr">
                      <a:solidFill>
                        <a:srgbClr val="00AF5B"/>
                      </a:solidFill>
                      <a:prstDash val="solid"/>
                      <a:round/>
                      <a:headEnd type="none" w="med" len="med"/>
                      <a:tailEnd type="none" w="med" len="med"/>
                    </a:lnR>
                    <a:lnT w="7620" cap="flat" cmpd="sng" algn="ctr">
                      <a:solidFill>
                        <a:srgbClr val="00AF5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b="1">
                          <a:solidFill>
                            <a:srgbClr val="00B050"/>
                          </a:solidFill>
                          <a:latin typeface="Arial" pitchFamily="34" charset="0"/>
                          <a:cs typeface="Arial" pitchFamily="34" charset="0"/>
                        </a:rPr>
                        <a:t>Description</a:t>
                      </a:r>
                    </a:p>
                  </a:txBody>
                  <a:tcPr marL="61888" marR="61888" marT="61888" marB="61888" anchor="ctr">
                    <a:lnL w="7620" cap="flat" cmpd="sng" algn="ctr">
                      <a:solidFill>
                        <a:srgbClr val="00AF5B"/>
                      </a:solidFill>
                      <a:prstDash val="solid"/>
                      <a:round/>
                      <a:headEnd type="none" w="med" len="med"/>
                      <a:tailEnd type="none" w="med" len="med"/>
                    </a:lnL>
                    <a:lnR w="7620" cap="flat" cmpd="sng" algn="ctr">
                      <a:solidFill>
                        <a:srgbClr val="00AF5B"/>
                      </a:solidFill>
                      <a:prstDash val="solid"/>
                      <a:round/>
                      <a:headEnd type="none" w="med" len="med"/>
                      <a:tailEnd type="none" w="med" len="med"/>
                    </a:lnR>
                    <a:lnT w="7620" cap="flat" cmpd="sng" algn="ctr">
                      <a:solidFill>
                        <a:srgbClr val="00AF5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923980">
                <a:tc>
                  <a:txBody>
                    <a:bodyPr/>
                    <a:lstStyle/>
                    <a:p>
                      <a:pPr algn="ctr" fontAlgn="t"/>
                      <a:r>
                        <a:rPr lang="en-US" sz="1800" b="0">
                          <a:solidFill>
                            <a:srgbClr val="000000"/>
                          </a:solidFill>
                          <a:latin typeface="Arial" pitchFamily="34" charset="0"/>
                          <a:cs typeface="Arial" pitchFamily="34" charset="0"/>
                        </a:rPr>
                        <a:t>len(list)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b="0">
                          <a:solidFill>
                            <a:srgbClr val="000000"/>
                          </a:solidFill>
                          <a:latin typeface="Arial" pitchFamily="34" charset="0"/>
                          <a:cs typeface="Arial" pitchFamily="34" charset="0"/>
                        </a:rPr>
                        <a:t>It is used to calculate the length of the 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923980">
                <a:tc>
                  <a:txBody>
                    <a:bodyPr/>
                    <a:lstStyle/>
                    <a:p>
                      <a:pPr algn="ctr" fontAlgn="t"/>
                      <a:r>
                        <a:rPr lang="en-US" sz="1800" b="0">
                          <a:solidFill>
                            <a:srgbClr val="000000"/>
                          </a:solidFill>
                          <a:latin typeface="Arial" pitchFamily="34" charset="0"/>
                          <a:cs typeface="Arial" pitchFamily="34" charset="0"/>
                        </a:rPr>
                        <a:t>max(list)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b="0">
                          <a:solidFill>
                            <a:srgbClr val="000000"/>
                          </a:solidFill>
                          <a:latin typeface="Arial" pitchFamily="34" charset="0"/>
                          <a:cs typeface="Arial" pitchFamily="34" charset="0"/>
                        </a:rPr>
                        <a:t>It returns the maximum element of the 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923980">
                <a:tc>
                  <a:txBody>
                    <a:bodyPr/>
                    <a:lstStyle/>
                    <a:p>
                      <a:pPr algn="ctr" fontAlgn="t"/>
                      <a:r>
                        <a:rPr lang="en-US" sz="1800" b="0">
                          <a:solidFill>
                            <a:srgbClr val="000000"/>
                          </a:solidFill>
                          <a:latin typeface="Arial" pitchFamily="34" charset="0"/>
                          <a:cs typeface="Arial" pitchFamily="34" charset="0"/>
                        </a:rPr>
                        <a:t>min(list)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b="0">
                          <a:solidFill>
                            <a:srgbClr val="000000"/>
                          </a:solidFill>
                          <a:latin typeface="Arial" pitchFamily="34" charset="0"/>
                          <a:cs typeface="Arial" pitchFamily="34" charset="0"/>
                        </a:rPr>
                        <a:t>It returns the minimum element of the 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596237">
                <a:tc>
                  <a:txBody>
                    <a:bodyPr/>
                    <a:lstStyle/>
                    <a:p>
                      <a:pPr algn="ctr" fontAlgn="t"/>
                      <a:r>
                        <a:rPr lang="en-US" sz="1800" b="0">
                          <a:solidFill>
                            <a:srgbClr val="000000"/>
                          </a:solidFill>
                          <a:latin typeface="Arial" pitchFamily="34" charset="0"/>
                          <a:cs typeface="Arial" pitchFamily="34" charset="0"/>
                        </a:rPr>
                        <a:t>list(seq)</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b="0">
                          <a:solidFill>
                            <a:srgbClr val="000000"/>
                          </a:solidFill>
                          <a:latin typeface="Arial" pitchFamily="34" charset="0"/>
                          <a:cs typeface="Arial" pitchFamily="34" charset="0"/>
                        </a:rPr>
                        <a:t>It converts any sequence to the list.</a:t>
                      </a:r>
                    </a:p>
                  </a:txBody>
                  <a:tcPr marL="41259" marR="41259" marT="41259" marB="41259"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
        <p:nvSpPr>
          <p:cNvPr id="7171" name="Rectangle 3"/>
          <p:cNvSpPr>
            <a:spLocks noChangeArrowheads="1"/>
          </p:cNvSpPr>
          <p:nvPr/>
        </p:nvSpPr>
        <p:spPr bwMode="auto">
          <a:xfrm>
            <a:off x="457200" y="1339335"/>
            <a:ext cx="81534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B0F0"/>
                </a:solidFill>
                <a:effectLst/>
                <a:latin typeface="Arial" pitchFamily="34" charset="0"/>
                <a:cs typeface="Arial" pitchFamily="34" charset="0"/>
              </a:rPr>
              <a:t>Some of List Built-in functions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304800" y="1752600"/>
          <a:ext cx="8534400" cy="4512470"/>
        </p:xfrm>
        <a:graphic>
          <a:graphicData uri="http://schemas.openxmlformats.org/drawingml/2006/table">
            <a:tbl>
              <a:tblPr/>
              <a:tblGrid>
                <a:gridCol w="4267200"/>
                <a:gridCol w="4267200"/>
              </a:tblGrid>
              <a:tr h="372201">
                <a:tc>
                  <a:txBody>
                    <a:bodyPr/>
                    <a:lstStyle/>
                    <a:p>
                      <a:pPr algn="ctr" fontAlgn="t"/>
                      <a:r>
                        <a:rPr lang="en-US" sz="1400" b="1">
                          <a:solidFill>
                            <a:srgbClr val="00B050"/>
                          </a:solidFill>
                          <a:latin typeface="Arial" pitchFamily="34" charset="0"/>
                          <a:cs typeface="Arial" pitchFamily="34" charset="0"/>
                        </a:rPr>
                        <a:t>Function</a:t>
                      </a:r>
                    </a:p>
                  </a:txBody>
                  <a:tcPr marL="26276" marR="26276" marT="26276" marB="26276" anchor="ctr">
                    <a:lnL w="7620" cap="flat" cmpd="sng" algn="ctr">
                      <a:solidFill>
                        <a:srgbClr val="60BE71"/>
                      </a:solidFill>
                      <a:prstDash val="solid"/>
                      <a:round/>
                      <a:headEnd type="none" w="med" len="med"/>
                      <a:tailEnd type="none" w="med" len="med"/>
                    </a:lnL>
                    <a:lnR w="7620" cap="flat" cmpd="sng" algn="ctr">
                      <a:solidFill>
                        <a:srgbClr val="60BE71"/>
                      </a:solidFill>
                      <a:prstDash val="solid"/>
                      <a:round/>
                      <a:headEnd type="none" w="med" len="med"/>
                      <a:tailEnd type="none" w="med" len="med"/>
                    </a:lnR>
                    <a:lnT w="7620" cap="flat" cmpd="sng" algn="ctr">
                      <a:solidFill>
                        <a:srgbClr val="60BE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400" b="1">
                          <a:solidFill>
                            <a:srgbClr val="00B050"/>
                          </a:solidFill>
                          <a:latin typeface="Arial" pitchFamily="34" charset="0"/>
                          <a:cs typeface="Arial" pitchFamily="34" charset="0"/>
                        </a:rPr>
                        <a:t>Description</a:t>
                      </a:r>
                    </a:p>
                  </a:txBody>
                  <a:tcPr marL="26276" marR="26276" marT="26276" marB="26276" anchor="ctr">
                    <a:lnL w="7620" cap="flat" cmpd="sng" algn="ctr">
                      <a:solidFill>
                        <a:srgbClr val="60BE71"/>
                      </a:solidFill>
                      <a:prstDash val="solid"/>
                      <a:round/>
                      <a:headEnd type="none" w="med" len="med"/>
                      <a:tailEnd type="none" w="med" len="med"/>
                    </a:lnL>
                    <a:lnR w="7620" cap="flat" cmpd="sng" algn="ctr">
                      <a:solidFill>
                        <a:srgbClr val="60BE71"/>
                      </a:solidFill>
                      <a:prstDash val="solid"/>
                      <a:round/>
                      <a:headEnd type="none" w="med" len="med"/>
                      <a:tailEnd type="none" w="med" len="med"/>
                    </a:lnR>
                    <a:lnT w="7620" cap="flat" cmpd="sng" algn="ctr">
                      <a:solidFill>
                        <a:srgbClr val="60BE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646324">
                <a:tc>
                  <a:txBody>
                    <a:bodyPr/>
                    <a:lstStyle/>
                    <a:p>
                      <a:pPr algn="ctr" fontAlgn="t"/>
                      <a:r>
                        <a:rPr lang="en-US" sz="1800" u="none" strike="noStrike" smtClean="0">
                          <a:solidFill>
                            <a:srgbClr val="008000"/>
                          </a:solidFill>
                          <a:latin typeface="Arial" pitchFamily="34" charset="0"/>
                          <a:cs typeface="Arial" pitchFamily="34" charset="0"/>
                        </a:rPr>
                        <a:t>list.append()</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The element represented by the object obj is added to the list.</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567005">
                <a:tc>
                  <a:txBody>
                    <a:bodyPr/>
                    <a:lstStyle/>
                    <a:p>
                      <a:pPr algn="ctr" fontAlgn="t"/>
                      <a:r>
                        <a:rPr lang="en-US" sz="1800" u="none" strike="noStrike">
                          <a:solidFill>
                            <a:srgbClr val="008000"/>
                          </a:solidFill>
                          <a:latin typeface="Arial" pitchFamily="34" charset="0"/>
                          <a:cs typeface="Arial" pitchFamily="34" charset="0"/>
                        </a:rPr>
                        <a:t>list.clear()</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It removes all the elements from the list.</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406338">
                <a:tc>
                  <a:txBody>
                    <a:bodyPr/>
                    <a:lstStyle/>
                    <a:p>
                      <a:pPr algn="ctr" fontAlgn="t"/>
                      <a:r>
                        <a:rPr lang="en-US" sz="1800" u="none" strike="noStrike" smtClean="0">
                          <a:solidFill>
                            <a:srgbClr val="008000"/>
                          </a:solidFill>
                          <a:latin typeface="Arial" pitchFamily="34" charset="0"/>
                          <a:cs typeface="Arial" pitchFamily="34" charset="0"/>
                        </a:rPr>
                        <a:t>list.copy</a:t>
                      </a:r>
                      <a:r>
                        <a:rPr lang="en-US" sz="1800" u="none" strike="noStrike">
                          <a:solidFill>
                            <a:srgbClr val="008000"/>
                          </a:solidFill>
                          <a:latin typeface="Arial" pitchFamily="34" charset="0"/>
                          <a:cs typeface="Arial" pitchFamily="34" charset="0"/>
                        </a:rPr>
                        <a:t>()</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It returns a shallow copy of the list.</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28999">
                <a:tc>
                  <a:txBody>
                    <a:bodyPr/>
                    <a:lstStyle/>
                    <a:p>
                      <a:pPr algn="ctr" fontAlgn="t"/>
                      <a:r>
                        <a:rPr lang="en-US" sz="1800" u="none" strike="noStrike" smtClean="0">
                          <a:solidFill>
                            <a:srgbClr val="008000"/>
                          </a:solidFill>
                          <a:latin typeface="Arial" pitchFamily="34" charset="0"/>
                          <a:cs typeface="Arial" pitchFamily="34" charset="0"/>
                        </a:rPr>
                        <a:t>list.count()</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It returns the number of occurrences of the specified object in the list.</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567005">
                <a:tc>
                  <a:txBody>
                    <a:bodyPr/>
                    <a:lstStyle/>
                    <a:p>
                      <a:pPr algn="ctr" fontAlgn="t"/>
                      <a:r>
                        <a:rPr lang="en-US" sz="1800" u="none" strike="noStrike" smtClean="0">
                          <a:solidFill>
                            <a:srgbClr val="008000"/>
                          </a:solidFill>
                          <a:latin typeface="Arial" pitchFamily="34" charset="0"/>
                          <a:cs typeface="Arial" pitchFamily="34" charset="0"/>
                        </a:rPr>
                        <a:t>list.remove()</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It removes the specified object from the list.</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47681">
                <a:tc>
                  <a:txBody>
                    <a:bodyPr/>
                    <a:lstStyle/>
                    <a:p>
                      <a:pPr algn="ctr" fontAlgn="t"/>
                      <a:r>
                        <a:rPr lang="en-US" sz="1800" u="none" strike="noStrike">
                          <a:solidFill>
                            <a:srgbClr val="008000"/>
                          </a:solidFill>
                          <a:latin typeface="Arial" pitchFamily="34" charset="0"/>
                          <a:cs typeface="Arial" pitchFamily="34" charset="0"/>
                        </a:rPr>
                        <a:t>list.reverse()</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It reverses the list.</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760248">
                <a:tc>
                  <a:txBody>
                    <a:bodyPr/>
                    <a:lstStyle/>
                    <a:p>
                      <a:pPr algn="ctr" fontAlgn="t"/>
                      <a:r>
                        <a:rPr lang="en-US" sz="1800" u="none" strike="noStrike">
                          <a:solidFill>
                            <a:srgbClr val="008000"/>
                          </a:solidFill>
                          <a:latin typeface="Arial" pitchFamily="34" charset="0"/>
                          <a:cs typeface="Arial" pitchFamily="34" charset="0"/>
                        </a:rPr>
                        <a:t>list.sort</a:t>
                      </a:r>
                      <a:r>
                        <a:rPr lang="en-US" sz="1800" u="none" strike="noStrike" smtClean="0">
                          <a:solidFill>
                            <a:srgbClr val="008000"/>
                          </a:solidFill>
                          <a:latin typeface="Arial" pitchFamily="34" charset="0"/>
                          <a:cs typeface="Arial" pitchFamily="34" charset="0"/>
                        </a:rPr>
                        <a:t>()</a:t>
                      </a:r>
                      <a:endParaRPr lang="en-US" sz="1800">
                        <a:solidFill>
                          <a:srgbClr val="000000"/>
                        </a:solidFill>
                        <a:latin typeface="Arial" pitchFamily="34" charset="0"/>
                        <a:cs typeface="Arial" pitchFamily="34" charset="0"/>
                      </a:endParaRP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800">
                          <a:solidFill>
                            <a:srgbClr val="000000"/>
                          </a:solidFill>
                          <a:latin typeface="Arial" pitchFamily="34" charset="0"/>
                          <a:cs typeface="Arial" pitchFamily="34" charset="0"/>
                        </a:rPr>
                        <a:t>It sorts the list by using the specified compare function if given.</a:t>
                      </a:r>
                    </a:p>
                  </a:txBody>
                  <a:tcPr marL="17517" marR="17517" marT="17517" marB="1751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
        <p:nvSpPr>
          <p:cNvPr id="7" name="Rectangle 3"/>
          <p:cNvSpPr>
            <a:spLocks noChangeArrowheads="1"/>
          </p:cNvSpPr>
          <p:nvPr/>
        </p:nvSpPr>
        <p:spPr bwMode="auto">
          <a:xfrm>
            <a:off x="457200" y="1339335"/>
            <a:ext cx="81534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B0F0"/>
                </a:solidFill>
                <a:effectLst/>
                <a:latin typeface="Arial" pitchFamily="34" charset="0"/>
                <a:cs typeface="Arial" pitchFamily="34" charset="0"/>
              </a:rPr>
              <a:t>Some of List Built-in Methods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381000" y="1752600"/>
            <a:ext cx="8382000" cy="3416320"/>
          </a:xfrm>
          <a:prstGeom prst="rect">
            <a:avLst/>
          </a:prstGeom>
          <a:noFill/>
        </p:spPr>
        <p:txBody>
          <a:bodyPr wrap="square" rtlCol="0">
            <a:spAutoFit/>
          </a:bodyPr>
          <a:lstStyle/>
          <a:p>
            <a:r>
              <a:rPr lang="en-US" b="1" smtClean="0">
                <a:latin typeface="Arial Black" pitchFamily="34" charset="0"/>
              </a:rPr>
              <a:t> 	“Software refers to the collection of various programs which makes Hardware to work according to our wish. These Software Programs are invisible to eyes but works behind the screens and makes things possible.” </a:t>
            </a:r>
          </a:p>
          <a:p>
            <a:endParaRPr lang="en-US" b="1">
              <a:latin typeface="Arial Black" pitchFamily="34" charset="0"/>
            </a:endParaRPr>
          </a:p>
          <a:p>
            <a:r>
              <a:rPr lang="en-US" b="1" i="1" smtClean="0">
                <a:latin typeface="Arial" pitchFamily="34" charset="0"/>
                <a:cs typeface="Arial" pitchFamily="34" charset="0"/>
              </a:rPr>
              <a:t>Software is broadly sub divided into 2 types:</a:t>
            </a:r>
          </a:p>
          <a:p>
            <a:pPr marL="342900" indent="-342900">
              <a:buAutoNum type="arabicPeriod"/>
            </a:pPr>
            <a:r>
              <a:rPr lang="en-US" b="1" i="1" smtClean="0">
                <a:latin typeface="Arial" pitchFamily="34" charset="0"/>
                <a:cs typeface="Arial" pitchFamily="34" charset="0"/>
              </a:rPr>
              <a:t>System Software (ex: OS such as Windows, Linux, Mac) 	</a:t>
            </a:r>
          </a:p>
          <a:p>
            <a:pPr marL="342900" indent="-342900">
              <a:buAutoNum type="arabicPeriod"/>
            </a:pPr>
            <a:r>
              <a:rPr lang="en-US" b="1" i="1" smtClean="0">
                <a:latin typeface="Arial" pitchFamily="34" charset="0"/>
                <a:cs typeface="Arial" pitchFamily="34" charset="0"/>
              </a:rPr>
              <a:t>Application Software (ex: MS-Office, Video Player , Music Player etc)</a:t>
            </a:r>
          </a:p>
          <a:p>
            <a:endParaRPr lang="en-US" b="1">
              <a:latin typeface="Arial Black" pitchFamily="34" charset="0"/>
            </a:endParaRPr>
          </a:p>
          <a:p>
            <a:endParaRPr lang="en-US" b="1" smtClean="0">
              <a:latin typeface="Arial Black" pitchFamily="34" charset="0"/>
            </a:endParaRPr>
          </a:p>
          <a:p>
            <a:endParaRPr lang="en-US" b="1"/>
          </a:p>
          <a:p>
            <a:pPr>
              <a:buFont typeface="Arial" pitchFamily="34" charset="0"/>
              <a:buChar char="•"/>
            </a:pPr>
            <a:endParaRPr lang="en-US" b="1" i="1" smtClean="0">
              <a:latin typeface="Arial" pitchFamily="34" charset="0"/>
              <a:ea typeface="Tahoma" pitchFamily="34" charset="0"/>
              <a:cs typeface="Arial" pitchFamily="34" charset="0"/>
            </a:endParaRPr>
          </a:p>
        </p:txBody>
      </p:sp>
      <p:sp>
        <p:nvSpPr>
          <p:cNvPr id="7" name="TextBox 6"/>
          <p:cNvSpPr txBox="1"/>
          <p:nvPr/>
        </p:nvSpPr>
        <p:spPr>
          <a:xfrm>
            <a:off x="381000" y="8382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What is a Software ?</a:t>
            </a:r>
            <a:endParaRPr lang="en-US" sz="2000" b="1">
              <a:solidFill>
                <a:srgbClr val="0070C0"/>
              </a:solidFill>
              <a:latin typeface="Arial Black" pitchFamily="34" charset="0"/>
            </a:endParaRPr>
          </a:p>
        </p:txBody>
      </p:sp>
      <p:sp>
        <p:nvSpPr>
          <p:cNvPr id="8" name="TextBox 7"/>
          <p:cNvSpPr txBox="1"/>
          <p:nvPr/>
        </p:nvSpPr>
        <p:spPr>
          <a:xfrm>
            <a:off x="457200" y="4419600"/>
            <a:ext cx="3200400" cy="400110"/>
          </a:xfrm>
          <a:prstGeom prst="rect">
            <a:avLst/>
          </a:prstGeom>
          <a:noFill/>
        </p:spPr>
        <p:txBody>
          <a:bodyPr wrap="square" rtlCol="0">
            <a:spAutoFit/>
          </a:bodyPr>
          <a:lstStyle/>
          <a:p>
            <a:r>
              <a:rPr lang="en-US" sz="2000" b="1" smtClean="0">
                <a:solidFill>
                  <a:srgbClr val="0070C0"/>
                </a:solidFill>
                <a:latin typeface="Arial Black" pitchFamily="34" charset="0"/>
              </a:rPr>
              <a:t>What is a Program ?</a:t>
            </a:r>
            <a:endParaRPr lang="en-US" sz="2000" b="1">
              <a:solidFill>
                <a:srgbClr val="0070C0"/>
              </a:solidFill>
              <a:latin typeface="Arial Black" pitchFamily="34" charset="0"/>
            </a:endParaRPr>
          </a:p>
        </p:txBody>
      </p:sp>
      <p:sp>
        <p:nvSpPr>
          <p:cNvPr id="9" name="TextBox 8"/>
          <p:cNvSpPr txBox="1"/>
          <p:nvPr/>
        </p:nvSpPr>
        <p:spPr>
          <a:xfrm>
            <a:off x="533400" y="4876800"/>
            <a:ext cx="8382000" cy="1754326"/>
          </a:xfrm>
          <a:prstGeom prst="rect">
            <a:avLst/>
          </a:prstGeom>
          <a:noFill/>
        </p:spPr>
        <p:txBody>
          <a:bodyPr wrap="square" rtlCol="0">
            <a:spAutoFit/>
          </a:bodyPr>
          <a:lstStyle/>
          <a:p>
            <a:r>
              <a:rPr lang="en-US" b="1" smtClean="0">
                <a:latin typeface="Arial Black" pitchFamily="34" charset="0"/>
              </a:rPr>
              <a:t> 	“A Program is a preplanned sequence of instructions given to computer hardware to accomplish a specific task.This instructions are written in a Programming Language which follows its own Grammer rules, syntax and style.”</a:t>
            </a:r>
          </a:p>
          <a:p>
            <a:endParaRPr lang="en-US" b="1"/>
          </a:p>
          <a:p>
            <a:pPr>
              <a:buFont typeface="Arial" pitchFamily="34" charset="0"/>
              <a:buChar char="•"/>
            </a:pPr>
            <a:endParaRPr lang="en-US" b="1" i="1" smtClean="0">
              <a:latin typeface="Arial" pitchFamily="34" charset="0"/>
              <a:ea typeface="Tahoma"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81000" y="838200"/>
            <a:ext cx="3137077" cy="369332"/>
          </a:xfrm>
          <a:prstGeom prst="rect">
            <a:avLst/>
          </a:prstGeom>
        </p:spPr>
        <p:txBody>
          <a:bodyPr wrap="none">
            <a:spAutoFit/>
          </a:bodyPr>
          <a:lstStyle/>
          <a:p>
            <a:r>
              <a:rPr lang="en-US" b="1" smtClean="0">
                <a:solidFill>
                  <a:srgbClr val="0070C0"/>
                </a:solidFill>
                <a:latin typeface="Arial Black" pitchFamily="34" charset="0"/>
              </a:rPr>
              <a:t>Python Tuple Methods :</a:t>
            </a:r>
            <a:endParaRPr lang="en-US" b="1">
              <a:solidFill>
                <a:srgbClr val="0070C0"/>
              </a:solidFill>
              <a:latin typeface="Arial Black" pitchFamily="34" charset="0"/>
            </a:endParaRPr>
          </a:p>
        </p:txBody>
      </p:sp>
      <p:sp>
        <p:nvSpPr>
          <p:cNvPr id="7" name="Rectangle 6"/>
          <p:cNvSpPr/>
          <p:nvPr/>
        </p:nvSpPr>
        <p:spPr>
          <a:xfrm>
            <a:off x="685800" y="1447800"/>
            <a:ext cx="8077200" cy="646331"/>
          </a:xfrm>
          <a:prstGeom prst="rect">
            <a:avLst/>
          </a:prstGeom>
        </p:spPr>
        <p:txBody>
          <a:bodyPr wrap="square">
            <a:spAutoFit/>
          </a:bodyPr>
          <a:lstStyle/>
          <a:p>
            <a:r>
              <a:rPr lang="en-US" smtClean="0">
                <a:latin typeface="Arial" pitchFamily="34" charset="0"/>
                <a:cs typeface="Arial" pitchFamily="34" charset="0"/>
              </a:rPr>
              <a:t>	A tuple can be written as the collection of comma-separated values enclosed with the small brackets. (Tuple Data types are immutable)</a:t>
            </a:r>
            <a:endParaRPr lang="en-US">
              <a:latin typeface="Arial" pitchFamily="34" charset="0"/>
              <a:cs typeface="Arial" pitchFamily="34" charset="0"/>
            </a:endParaRPr>
          </a:p>
        </p:txBody>
      </p:sp>
      <p:sp>
        <p:nvSpPr>
          <p:cNvPr id="8" name="TextBox 7"/>
          <p:cNvSpPr txBox="1"/>
          <p:nvPr/>
        </p:nvSpPr>
        <p:spPr>
          <a:xfrm>
            <a:off x="609600" y="2438400"/>
            <a:ext cx="2743059" cy="646331"/>
          </a:xfrm>
          <a:prstGeom prst="rect">
            <a:avLst/>
          </a:prstGeom>
          <a:noFill/>
        </p:spPr>
        <p:txBody>
          <a:bodyPr wrap="none" rtlCol="0">
            <a:spAutoFit/>
          </a:bodyPr>
          <a:lstStyle/>
          <a:p>
            <a:r>
              <a:rPr lang="en-US" smtClean="0">
                <a:latin typeface="Arial" pitchFamily="34" charset="0"/>
                <a:cs typeface="Arial" pitchFamily="34" charset="0"/>
              </a:rPr>
              <a:t>Ex: tp = (5,8,6,9)</a:t>
            </a:r>
          </a:p>
          <a:p>
            <a:r>
              <a:rPr lang="en-US" smtClean="0">
                <a:latin typeface="Arial" pitchFamily="34" charset="0"/>
                <a:cs typeface="Arial" pitchFamily="34" charset="0"/>
              </a:rPr>
              <a:t>Ex: tp = (69,’krishna’,5.9)</a:t>
            </a:r>
          </a:p>
        </p:txBody>
      </p:sp>
      <p:sp>
        <p:nvSpPr>
          <p:cNvPr id="9" name="Rectangle 8"/>
          <p:cNvSpPr/>
          <p:nvPr/>
        </p:nvSpPr>
        <p:spPr>
          <a:xfrm>
            <a:off x="685800" y="3124200"/>
            <a:ext cx="7924800" cy="3416320"/>
          </a:xfrm>
          <a:prstGeom prst="rect">
            <a:avLst/>
          </a:prstGeom>
        </p:spPr>
        <p:txBody>
          <a:bodyPr wrap="square">
            <a:spAutoFit/>
          </a:bodyPr>
          <a:lstStyle/>
          <a:p>
            <a:r>
              <a:rPr lang="en-US" b="1" smtClean="0">
                <a:solidFill>
                  <a:srgbClr val="00B050"/>
                </a:solidFill>
                <a:latin typeface="Arial" pitchFamily="34" charset="0"/>
                <a:cs typeface="Arial" pitchFamily="34" charset="0"/>
              </a:rPr>
              <a:t>Tuple Indexing “[  ]”:</a:t>
            </a:r>
            <a:r>
              <a:rPr lang="en-US" smtClean="0">
                <a:latin typeface="Arial" pitchFamily="34" charset="0"/>
                <a:cs typeface="Arial" pitchFamily="34" charset="0"/>
              </a:rPr>
              <a:t/>
            </a:r>
            <a:br>
              <a:rPr lang="en-US" smtClean="0">
                <a:latin typeface="Arial" pitchFamily="34" charset="0"/>
                <a:cs typeface="Arial" pitchFamily="34" charset="0"/>
              </a:rPr>
            </a:br>
            <a:r>
              <a:rPr lang="en-US" smtClean="0">
                <a:latin typeface="Arial" pitchFamily="34" charset="0"/>
                <a:cs typeface="Arial" pitchFamily="34" charset="0"/>
              </a:rPr>
              <a:t/>
            </a:r>
            <a:br>
              <a:rPr lang="en-US" smtClean="0">
                <a:latin typeface="Arial" pitchFamily="34" charset="0"/>
                <a:cs typeface="Arial" pitchFamily="34" charset="0"/>
              </a:rPr>
            </a:br>
            <a:r>
              <a:rPr lang="en-US" b="1" smtClean="0">
                <a:solidFill>
                  <a:schemeClr val="accent1">
                    <a:lumMod val="75000"/>
                  </a:schemeClr>
                </a:solidFill>
                <a:latin typeface="Arial" pitchFamily="34" charset="0"/>
                <a:cs typeface="Arial" pitchFamily="34" charset="0"/>
              </a:rPr>
              <a:t>Ex:</a:t>
            </a:r>
            <a:r>
              <a:rPr lang="en-US" smtClean="0">
                <a:latin typeface="Arial" pitchFamily="34" charset="0"/>
                <a:cs typeface="Arial" pitchFamily="34" charset="0"/>
              </a:rPr>
              <a:t>tp = (58,64,89,74)</a:t>
            </a:r>
            <a:br>
              <a:rPr lang="en-US" smtClean="0">
                <a:latin typeface="Arial" pitchFamily="34" charset="0"/>
                <a:cs typeface="Arial" pitchFamily="34" charset="0"/>
              </a:rPr>
            </a:br>
            <a:r>
              <a:rPr lang="en-US" smtClean="0">
                <a:latin typeface="Arial" pitchFamily="34" charset="0"/>
                <a:cs typeface="Arial" pitchFamily="34" charset="0"/>
              </a:rPr>
              <a:t>	tp[0]-&gt;58</a:t>
            </a:r>
            <a:br>
              <a:rPr lang="en-US" smtClean="0">
                <a:latin typeface="Arial" pitchFamily="34" charset="0"/>
                <a:cs typeface="Arial" pitchFamily="34" charset="0"/>
              </a:rPr>
            </a:br>
            <a:r>
              <a:rPr lang="en-US" smtClean="0">
                <a:latin typeface="Arial" pitchFamily="34" charset="0"/>
                <a:cs typeface="Arial" pitchFamily="34" charset="0"/>
              </a:rPr>
              <a:t>	tp[1]-&gt;64</a:t>
            </a:r>
            <a:br>
              <a:rPr lang="en-US" smtClean="0">
                <a:latin typeface="Arial" pitchFamily="34" charset="0"/>
                <a:cs typeface="Arial" pitchFamily="34" charset="0"/>
              </a:rPr>
            </a:br>
            <a:r>
              <a:rPr lang="en-US" smtClean="0">
                <a:latin typeface="Arial" pitchFamily="34" charset="0"/>
                <a:cs typeface="Arial" pitchFamily="34" charset="0"/>
              </a:rPr>
              <a:t>	tp[2]-&gt;89</a:t>
            </a:r>
            <a:br>
              <a:rPr lang="en-US" smtClean="0">
                <a:latin typeface="Arial" pitchFamily="34" charset="0"/>
                <a:cs typeface="Arial" pitchFamily="34" charset="0"/>
              </a:rPr>
            </a:br>
            <a:r>
              <a:rPr lang="en-US" smtClean="0">
                <a:latin typeface="Arial" pitchFamily="34" charset="0"/>
                <a:cs typeface="Arial" pitchFamily="34" charset="0"/>
              </a:rPr>
              <a:t>	tp[-1]-&gt;74</a:t>
            </a:r>
            <a:br>
              <a:rPr lang="en-US" smtClean="0">
                <a:latin typeface="Arial" pitchFamily="34" charset="0"/>
                <a:cs typeface="Arial" pitchFamily="34" charset="0"/>
              </a:rPr>
            </a:br>
            <a:r>
              <a:rPr lang="en-US" smtClean="0">
                <a:latin typeface="Arial" pitchFamily="34" charset="0"/>
                <a:cs typeface="Arial" pitchFamily="34" charset="0"/>
              </a:rPr>
              <a:t/>
            </a:r>
            <a:br>
              <a:rPr lang="en-US" smtClean="0">
                <a:latin typeface="Arial" pitchFamily="34" charset="0"/>
                <a:cs typeface="Arial" pitchFamily="34" charset="0"/>
              </a:rPr>
            </a:br>
            <a:r>
              <a:rPr lang="en-US" b="1" smtClean="0">
                <a:solidFill>
                  <a:srgbClr val="00B050"/>
                </a:solidFill>
                <a:latin typeface="Arial" pitchFamily="34" charset="0"/>
                <a:cs typeface="Arial" pitchFamily="34" charset="0"/>
              </a:rPr>
              <a:t> Tuple Slicing “[ : ]” :</a:t>
            </a:r>
            <a:br>
              <a:rPr lang="en-US" b="1" smtClean="0">
                <a:solidFill>
                  <a:srgbClr val="00B050"/>
                </a:solidFill>
                <a:latin typeface="Arial" pitchFamily="34" charset="0"/>
                <a:cs typeface="Arial" pitchFamily="34" charset="0"/>
              </a:rPr>
            </a:br>
            <a:r>
              <a:rPr lang="en-US" smtClean="0">
                <a:latin typeface="Arial" pitchFamily="34" charset="0"/>
                <a:cs typeface="Arial" pitchFamily="34" charset="0"/>
              </a:rPr>
              <a:t/>
            </a:r>
            <a:br>
              <a:rPr lang="en-US" smtClean="0">
                <a:latin typeface="Arial" pitchFamily="34" charset="0"/>
                <a:cs typeface="Arial" pitchFamily="34" charset="0"/>
              </a:rPr>
            </a:br>
            <a:r>
              <a:rPr lang="en-US" b="1" smtClean="0">
                <a:solidFill>
                  <a:schemeClr val="accent1">
                    <a:lumMod val="75000"/>
                  </a:schemeClr>
                </a:solidFill>
                <a:latin typeface="Arial" pitchFamily="34" charset="0"/>
                <a:cs typeface="Arial" pitchFamily="34" charset="0"/>
              </a:rPr>
              <a:t>Ex:</a:t>
            </a:r>
            <a:r>
              <a:rPr lang="en-US" smtClean="0">
                <a:latin typeface="Arial" pitchFamily="34" charset="0"/>
                <a:cs typeface="Arial" pitchFamily="34" charset="0"/>
              </a:rPr>
              <a:t>tp = (6,8,7,4,1,2,9)</a:t>
            </a:r>
            <a:br>
              <a:rPr lang="en-US" smtClean="0">
                <a:latin typeface="Arial" pitchFamily="34" charset="0"/>
                <a:cs typeface="Arial" pitchFamily="34" charset="0"/>
              </a:rPr>
            </a:br>
            <a:r>
              <a:rPr lang="en-US" smtClean="0">
                <a:latin typeface="Arial" pitchFamily="34" charset="0"/>
                <a:cs typeface="Arial" pitchFamily="34" charset="0"/>
              </a:rPr>
              <a:t>	tp[2:5]-&gt;[7,4,1]</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TextBox 5"/>
          <p:cNvSpPr txBox="1"/>
          <p:nvPr/>
        </p:nvSpPr>
        <p:spPr>
          <a:xfrm>
            <a:off x="228600" y="1447800"/>
            <a:ext cx="8738290" cy="369332"/>
          </a:xfrm>
          <a:prstGeom prst="rect">
            <a:avLst/>
          </a:prstGeom>
          <a:noFill/>
        </p:spPr>
        <p:txBody>
          <a:bodyPr wrap="none" rtlCol="0">
            <a:spAutoFit/>
          </a:bodyPr>
          <a:lstStyle/>
          <a:p>
            <a:r>
              <a:rPr lang="en-US" smtClean="0">
                <a:latin typeface="Arial" pitchFamily="34" charset="0"/>
                <a:cs typeface="Arial" pitchFamily="34" charset="0"/>
              </a:rPr>
              <a:t>Inserting  and updating tuple elements is not possible because tuple is immutable.</a:t>
            </a:r>
            <a:endParaRPr lang="en-US">
              <a:latin typeface="Arial" pitchFamily="34" charset="0"/>
              <a:cs typeface="Arial" pitchFamily="34" charset="0"/>
            </a:endParaRPr>
          </a:p>
        </p:txBody>
      </p:sp>
      <p:graphicFrame>
        <p:nvGraphicFramePr>
          <p:cNvPr id="7" name="Table 6"/>
          <p:cNvGraphicFramePr>
            <a:graphicFrameLocks noGrp="1"/>
          </p:cNvGraphicFramePr>
          <p:nvPr/>
        </p:nvGraphicFramePr>
        <p:xfrm>
          <a:off x="838200" y="1905000"/>
          <a:ext cx="7543800" cy="4386434"/>
        </p:xfrm>
        <a:graphic>
          <a:graphicData uri="http://schemas.openxmlformats.org/drawingml/2006/table">
            <a:tbl>
              <a:tblPr/>
              <a:tblGrid>
                <a:gridCol w="2514600"/>
                <a:gridCol w="2514600"/>
                <a:gridCol w="2514600"/>
              </a:tblGrid>
              <a:tr h="251901">
                <a:tc>
                  <a:txBody>
                    <a:bodyPr/>
                    <a:lstStyle/>
                    <a:p>
                      <a:pPr algn="ctr" fontAlgn="t"/>
                      <a:r>
                        <a:rPr lang="en-US" sz="1600" b="1">
                          <a:solidFill>
                            <a:srgbClr val="00B050"/>
                          </a:solidFill>
                          <a:latin typeface="Arial" pitchFamily="34" charset="0"/>
                          <a:cs typeface="Arial" pitchFamily="34" charset="0"/>
                        </a:rPr>
                        <a:t>Operator</a:t>
                      </a:r>
                    </a:p>
                  </a:txBody>
                  <a:tcPr marL="50380" marR="50380" marT="50380" marB="50380" anchor="ctr">
                    <a:lnL w="7620" cap="flat" cmpd="sng" algn="ctr">
                      <a:solidFill>
                        <a:srgbClr val="C0FB8B"/>
                      </a:solidFill>
                      <a:prstDash val="solid"/>
                      <a:round/>
                      <a:headEnd type="none" w="med" len="med"/>
                      <a:tailEnd type="none" w="med" len="med"/>
                    </a:lnL>
                    <a:lnR w="7620" cap="flat" cmpd="sng" algn="ctr">
                      <a:solidFill>
                        <a:srgbClr val="C0FB8B"/>
                      </a:solidFill>
                      <a:prstDash val="solid"/>
                      <a:round/>
                      <a:headEnd type="none" w="med" len="med"/>
                      <a:tailEnd type="none" w="med" len="med"/>
                    </a:lnR>
                    <a:lnT w="7620" cap="flat" cmpd="sng" algn="ctr">
                      <a:solidFill>
                        <a:srgbClr val="C0FB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b="1">
                          <a:solidFill>
                            <a:srgbClr val="00B050"/>
                          </a:solidFill>
                          <a:latin typeface="Arial" pitchFamily="34" charset="0"/>
                          <a:cs typeface="Arial" pitchFamily="34" charset="0"/>
                        </a:rPr>
                        <a:t>Description</a:t>
                      </a:r>
                    </a:p>
                  </a:txBody>
                  <a:tcPr marL="50380" marR="50380" marT="50380" marB="50380" anchor="ctr">
                    <a:lnL w="7620" cap="flat" cmpd="sng" algn="ctr">
                      <a:solidFill>
                        <a:srgbClr val="C0FB8B"/>
                      </a:solidFill>
                      <a:prstDash val="solid"/>
                      <a:round/>
                      <a:headEnd type="none" w="med" len="med"/>
                      <a:tailEnd type="none" w="med" len="med"/>
                    </a:lnL>
                    <a:lnR w="7620" cap="flat" cmpd="sng" algn="ctr">
                      <a:solidFill>
                        <a:srgbClr val="C0FB8B"/>
                      </a:solidFill>
                      <a:prstDash val="solid"/>
                      <a:round/>
                      <a:headEnd type="none" w="med" len="med"/>
                      <a:tailEnd type="none" w="med" len="med"/>
                    </a:lnR>
                    <a:lnT w="7620" cap="flat" cmpd="sng" algn="ctr">
                      <a:solidFill>
                        <a:srgbClr val="C0FB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b="1">
                          <a:solidFill>
                            <a:srgbClr val="00B050"/>
                          </a:solidFill>
                          <a:latin typeface="Arial" pitchFamily="34" charset="0"/>
                          <a:cs typeface="Arial" pitchFamily="34" charset="0"/>
                        </a:rPr>
                        <a:t>Example</a:t>
                      </a:r>
                    </a:p>
                  </a:txBody>
                  <a:tcPr marL="50380" marR="50380" marT="50380" marB="50380" anchor="ctr">
                    <a:lnL w="7620" cap="flat" cmpd="sng" algn="ctr">
                      <a:solidFill>
                        <a:srgbClr val="C0FB8B"/>
                      </a:solidFill>
                      <a:prstDash val="solid"/>
                      <a:round/>
                      <a:headEnd type="none" w="med" len="med"/>
                      <a:tailEnd type="none" w="med" len="med"/>
                    </a:lnL>
                    <a:lnR w="7620" cap="flat" cmpd="sng" algn="ctr">
                      <a:solidFill>
                        <a:srgbClr val="C0FB8B"/>
                      </a:solidFill>
                      <a:prstDash val="solid"/>
                      <a:round/>
                      <a:headEnd type="none" w="med" len="med"/>
                      <a:tailEnd type="none" w="med" len="med"/>
                    </a:lnR>
                    <a:lnT w="7620" cap="flat" cmpd="sng" algn="ctr">
                      <a:solidFill>
                        <a:srgbClr val="C0FB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974016">
                <a:tc>
                  <a:txBody>
                    <a:bodyPr/>
                    <a:lstStyle/>
                    <a:p>
                      <a:pPr algn="ctr" fontAlgn="t"/>
                      <a:r>
                        <a:rPr lang="en-US" sz="1600">
                          <a:solidFill>
                            <a:srgbClr val="000000"/>
                          </a:solidFill>
                          <a:latin typeface="Arial" pitchFamily="34" charset="0"/>
                          <a:cs typeface="Arial" pitchFamily="34" charset="0"/>
                        </a:rPr>
                        <a:t>Repetition</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The repetition operator enables the tuple elements to be repeated multiple times.</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T1*2 = (1, 2, 3, 4, 5, 1, 2, 3, 4, 5)</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22876">
                <a:tc>
                  <a:txBody>
                    <a:bodyPr/>
                    <a:lstStyle/>
                    <a:p>
                      <a:pPr algn="ctr" fontAlgn="t"/>
                      <a:r>
                        <a:rPr lang="en-US" sz="1600">
                          <a:solidFill>
                            <a:srgbClr val="000000"/>
                          </a:solidFill>
                          <a:latin typeface="Arial" pitchFamily="34" charset="0"/>
                          <a:cs typeface="Arial" pitchFamily="34" charset="0"/>
                        </a:rPr>
                        <a:t>Concatenation</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concatenates the tuple mentioned on either side of the operator.</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T1+T2 = (1, 2, 3, 4, 5, 6, 7, 8, 9)</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22876">
                <a:tc>
                  <a:txBody>
                    <a:bodyPr/>
                    <a:lstStyle/>
                    <a:p>
                      <a:pPr algn="ctr" fontAlgn="t"/>
                      <a:r>
                        <a:rPr lang="en-US" sz="1600">
                          <a:solidFill>
                            <a:srgbClr val="000000"/>
                          </a:solidFill>
                          <a:latin typeface="Arial" pitchFamily="34" charset="0"/>
                          <a:cs typeface="Arial" pitchFamily="34" charset="0"/>
                        </a:rPr>
                        <a:t>Membership</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returns true if a particular item exists in the tuple otherwise false.</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print (2 in T1) prints True. </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671735">
                <a:tc>
                  <a:txBody>
                    <a:bodyPr/>
                    <a:lstStyle/>
                    <a:p>
                      <a:pPr algn="ctr" fontAlgn="t"/>
                      <a:r>
                        <a:rPr lang="en-US" sz="1600">
                          <a:solidFill>
                            <a:srgbClr val="000000"/>
                          </a:solidFill>
                          <a:latin typeface="Arial" pitchFamily="34" charset="0"/>
                          <a:cs typeface="Arial" pitchFamily="34" charset="0"/>
                        </a:rPr>
                        <a:t>Iteration</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The for loop is used to iterate over the tuple elements.</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for i in T1: print(i)</a:t>
                      </a:r>
                      <a:r>
                        <a:rPr lang="en-US" sz="1600" b="1">
                          <a:solidFill>
                            <a:srgbClr val="2F4F4F"/>
                          </a:solidFill>
                          <a:latin typeface="Arial" pitchFamily="34" charset="0"/>
                          <a:cs typeface="Arial" pitchFamily="34" charset="0"/>
                        </a:rPr>
                        <a:t>Output</a:t>
                      </a:r>
                      <a:r>
                        <a:rPr lang="en-US" sz="1600">
                          <a:solidFill>
                            <a:srgbClr val="000000"/>
                          </a:solidFill>
                          <a:latin typeface="Arial" pitchFamily="34" charset="0"/>
                          <a:cs typeface="Arial" pitchFamily="34" charset="0"/>
                        </a:rPr>
                        <a:t>1 2 3 4 5</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520595">
                <a:tc>
                  <a:txBody>
                    <a:bodyPr/>
                    <a:lstStyle/>
                    <a:p>
                      <a:pPr algn="ctr" fontAlgn="t"/>
                      <a:r>
                        <a:rPr lang="en-US" sz="1600">
                          <a:solidFill>
                            <a:srgbClr val="000000"/>
                          </a:solidFill>
                          <a:latin typeface="Arial" pitchFamily="34" charset="0"/>
                          <a:cs typeface="Arial" pitchFamily="34" charset="0"/>
                        </a:rPr>
                        <a:t>Length</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used to get the length of the tuple.</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len(T1) = 5 </a:t>
                      </a:r>
                    </a:p>
                  </a:txBody>
                  <a:tcPr marL="33587" marR="33587" marT="33587" marB="33587"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1371600" y="1524000"/>
          <a:ext cx="5740400" cy="3424246"/>
        </p:xfrm>
        <a:graphic>
          <a:graphicData uri="http://schemas.openxmlformats.org/drawingml/2006/table">
            <a:tbl>
              <a:tblPr/>
              <a:tblGrid>
                <a:gridCol w="2870200"/>
                <a:gridCol w="2870200"/>
              </a:tblGrid>
              <a:tr h="302511">
                <a:tc>
                  <a:txBody>
                    <a:bodyPr/>
                    <a:lstStyle/>
                    <a:p>
                      <a:pPr algn="l" fontAlgn="t"/>
                      <a:r>
                        <a:rPr lang="en-US" sz="1800">
                          <a:solidFill>
                            <a:srgbClr val="000000"/>
                          </a:solidFill>
                          <a:latin typeface="Arial" pitchFamily="34" charset="0"/>
                          <a:cs typeface="Arial" pitchFamily="34" charset="0"/>
                        </a:rPr>
                        <a:t>Function</a:t>
                      </a:r>
                    </a:p>
                  </a:txBody>
                  <a:tcPr marL="52326" marR="52326" marT="52326" marB="52326" anchor="ctr">
                    <a:lnL w="7620" cap="flat" cmpd="sng" algn="ctr">
                      <a:solidFill>
                        <a:srgbClr val="500E8C"/>
                      </a:solidFill>
                      <a:prstDash val="solid"/>
                      <a:round/>
                      <a:headEnd type="none" w="med" len="med"/>
                      <a:tailEnd type="none" w="med" len="med"/>
                    </a:lnL>
                    <a:lnR w="7620" cap="flat" cmpd="sng" algn="ctr">
                      <a:solidFill>
                        <a:srgbClr val="500E8C"/>
                      </a:solidFill>
                      <a:prstDash val="solid"/>
                      <a:round/>
                      <a:headEnd type="none" w="med" len="med"/>
                      <a:tailEnd type="none" w="med" len="med"/>
                    </a:lnR>
                    <a:lnT w="7620" cap="flat" cmpd="sng" algn="ctr">
                      <a:solidFill>
                        <a:srgbClr val="500E8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800">
                          <a:solidFill>
                            <a:srgbClr val="000000"/>
                          </a:solidFill>
                          <a:latin typeface="Arial" pitchFamily="34" charset="0"/>
                          <a:cs typeface="Arial" pitchFamily="34" charset="0"/>
                        </a:rPr>
                        <a:t>Description</a:t>
                      </a:r>
                    </a:p>
                  </a:txBody>
                  <a:tcPr marL="52326" marR="52326" marT="52326" marB="52326" anchor="ctr">
                    <a:lnL w="7620" cap="flat" cmpd="sng" algn="ctr">
                      <a:solidFill>
                        <a:srgbClr val="500E8C"/>
                      </a:solidFill>
                      <a:prstDash val="solid"/>
                      <a:round/>
                      <a:headEnd type="none" w="med" len="med"/>
                      <a:tailEnd type="none" w="med" len="med"/>
                    </a:lnL>
                    <a:lnR w="7620" cap="flat" cmpd="sng" algn="ctr">
                      <a:solidFill>
                        <a:srgbClr val="500E8C"/>
                      </a:solidFill>
                      <a:prstDash val="solid"/>
                      <a:round/>
                      <a:headEnd type="none" w="med" len="med"/>
                      <a:tailEnd type="none" w="med" len="med"/>
                    </a:lnR>
                    <a:lnT w="7620" cap="flat" cmpd="sng" algn="ctr">
                      <a:solidFill>
                        <a:srgbClr val="500E8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625189">
                <a:tc>
                  <a:txBody>
                    <a:bodyPr/>
                    <a:lstStyle/>
                    <a:p>
                      <a:pPr algn="l" fontAlgn="t"/>
                      <a:r>
                        <a:rPr lang="en-US" sz="1800">
                          <a:solidFill>
                            <a:srgbClr val="000000"/>
                          </a:solidFill>
                          <a:latin typeface="Arial" pitchFamily="34" charset="0"/>
                          <a:cs typeface="Arial" pitchFamily="34" charset="0"/>
                        </a:rPr>
                        <a:t>len(tuple)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800">
                          <a:solidFill>
                            <a:srgbClr val="000000"/>
                          </a:solidFill>
                          <a:latin typeface="Arial" pitchFamily="34" charset="0"/>
                          <a:cs typeface="Arial" pitchFamily="34" charset="0"/>
                        </a:rPr>
                        <a:t>It calculates the length of the 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06695">
                <a:tc>
                  <a:txBody>
                    <a:bodyPr/>
                    <a:lstStyle/>
                    <a:p>
                      <a:pPr algn="l" fontAlgn="t"/>
                      <a:r>
                        <a:rPr lang="en-US" sz="1800">
                          <a:solidFill>
                            <a:srgbClr val="000000"/>
                          </a:solidFill>
                          <a:latin typeface="Arial" pitchFamily="34" charset="0"/>
                          <a:cs typeface="Arial" pitchFamily="34" charset="0"/>
                        </a:rPr>
                        <a:t>max(tuple)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800">
                          <a:solidFill>
                            <a:srgbClr val="000000"/>
                          </a:solidFill>
                          <a:latin typeface="Arial" pitchFamily="34" charset="0"/>
                          <a:cs typeface="Arial" pitchFamily="34" charset="0"/>
                        </a:rPr>
                        <a:t>It returns the maximum element of the 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06695">
                <a:tc>
                  <a:txBody>
                    <a:bodyPr/>
                    <a:lstStyle/>
                    <a:p>
                      <a:pPr algn="l" fontAlgn="t"/>
                      <a:r>
                        <a:rPr lang="en-US" sz="1800">
                          <a:solidFill>
                            <a:srgbClr val="000000"/>
                          </a:solidFill>
                          <a:latin typeface="Arial" pitchFamily="34" charset="0"/>
                          <a:cs typeface="Arial" pitchFamily="34" charset="0"/>
                        </a:rPr>
                        <a:t>min(tuple)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800">
                          <a:solidFill>
                            <a:srgbClr val="000000"/>
                          </a:solidFill>
                          <a:latin typeface="Arial" pitchFamily="34" charset="0"/>
                          <a:cs typeface="Arial" pitchFamily="34" charset="0"/>
                        </a:rPr>
                        <a:t>It returns the minimum element of the 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806695">
                <a:tc>
                  <a:txBody>
                    <a:bodyPr/>
                    <a:lstStyle/>
                    <a:p>
                      <a:pPr algn="l" fontAlgn="t"/>
                      <a:r>
                        <a:rPr lang="en-US" sz="1800">
                          <a:solidFill>
                            <a:srgbClr val="000000"/>
                          </a:solidFill>
                          <a:latin typeface="Arial" pitchFamily="34" charset="0"/>
                          <a:cs typeface="Arial" pitchFamily="34" charset="0"/>
                        </a:rPr>
                        <a:t>tuple(seq)</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800">
                          <a:solidFill>
                            <a:srgbClr val="000000"/>
                          </a:solidFill>
                          <a:latin typeface="Arial" pitchFamily="34" charset="0"/>
                          <a:cs typeface="Arial" pitchFamily="34" charset="0"/>
                        </a:rPr>
                        <a:t>It converts the specified sequence to the tuple.</a:t>
                      </a:r>
                    </a:p>
                  </a:txBody>
                  <a:tcPr marL="34884" marR="34884" marT="34884" marB="34884"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838200"/>
            <a:ext cx="3750322" cy="369332"/>
          </a:xfrm>
          <a:prstGeom prst="rect">
            <a:avLst/>
          </a:prstGeom>
        </p:spPr>
        <p:txBody>
          <a:bodyPr wrap="none">
            <a:spAutoFit/>
          </a:bodyPr>
          <a:lstStyle/>
          <a:p>
            <a:r>
              <a:rPr lang="en-US" b="1" smtClean="0">
                <a:solidFill>
                  <a:srgbClr val="0070C0"/>
                </a:solidFill>
                <a:latin typeface="Arial Black" pitchFamily="34" charset="0"/>
              </a:rPr>
              <a:t>Python Dictionary Methods :</a:t>
            </a:r>
            <a:endParaRPr lang="en-US" b="1">
              <a:solidFill>
                <a:srgbClr val="0070C0"/>
              </a:solidFill>
              <a:latin typeface="Arial Black" pitchFamily="34" charset="0"/>
            </a:endParaRPr>
          </a:p>
        </p:txBody>
      </p:sp>
      <p:sp>
        <p:nvSpPr>
          <p:cNvPr id="7" name="TextBox 6"/>
          <p:cNvSpPr txBox="1"/>
          <p:nvPr/>
        </p:nvSpPr>
        <p:spPr>
          <a:xfrm>
            <a:off x="152400" y="1524000"/>
            <a:ext cx="8991963" cy="5632311"/>
          </a:xfrm>
          <a:prstGeom prst="rect">
            <a:avLst/>
          </a:prstGeom>
          <a:noFill/>
        </p:spPr>
        <p:txBody>
          <a:bodyPr wrap="square" rtlCol="0">
            <a:spAutoFit/>
          </a:bodyPr>
          <a:lstStyle/>
          <a:p>
            <a:r>
              <a:rPr lang="en-US" smtClean="0">
                <a:latin typeface="Arial" pitchFamily="34" charset="0"/>
                <a:cs typeface="Arial" pitchFamily="34" charset="0"/>
              </a:rPr>
              <a:t>	Dictionary Data type is a Key-Value Pairs seperated by commas and enclosed with curly braces.</a:t>
            </a:r>
          </a:p>
          <a:p>
            <a:endParaRPr lang="en-US" smtClean="0">
              <a:latin typeface="Arial" pitchFamily="34" charset="0"/>
              <a:cs typeface="Arial" pitchFamily="34" charset="0"/>
            </a:endParaRPr>
          </a:p>
          <a:p>
            <a:r>
              <a:rPr lang="en-US" smtClean="0">
                <a:latin typeface="Arial" pitchFamily="34" charset="0"/>
                <a:cs typeface="Arial" pitchFamily="34" charset="0"/>
              </a:rPr>
              <a:t>Ex: dt = {‘name’ : ‘krishna’ , ‘age’ : 25 , ‘salary’ : 40000 , ‘company’ : ‘microsoft’}</a:t>
            </a:r>
          </a:p>
          <a:p>
            <a:endParaRPr lang="en-US" smtClean="0">
              <a:latin typeface="Arial" pitchFamily="34" charset="0"/>
              <a:cs typeface="Arial" pitchFamily="34" charset="0"/>
            </a:endParaRPr>
          </a:p>
          <a:p>
            <a:r>
              <a:rPr lang="en-US" smtClean="0">
                <a:latin typeface="Arial" pitchFamily="34" charset="0"/>
                <a:cs typeface="Arial" pitchFamily="34" charset="0"/>
              </a:rPr>
              <a:t>print(type(dt)) </a:t>
            </a:r>
            <a:r>
              <a:rPr lang="en-US" smtClean="0">
                <a:latin typeface="Arial" pitchFamily="34" charset="0"/>
                <a:cs typeface="Arial" pitchFamily="34" charset="0"/>
                <a:sym typeface="Wingdings" pitchFamily="2" charset="2"/>
              </a:rPr>
              <a:t>dict</a:t>
            </a:r>
            <a:endParaRPr lang="en-US" smtClean="0">
              <a:latin typeface="Arial" pitchFamily="34" charset="0"/>
              <a:cs typeface="Arial" pitchFamily="34" charset="0"/>
            </a:endParaRP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Accessing Dictionary Data :</a:t>
            </a:r>
          </a:p>
          <a:p>
            <a:r>
              <a:rPr lang="en-US" smtClean="0">
                <a:latin typeface="Arial" pitchFamily="34" charset="0"/>
                <a:cs typeface="Arial" pitchFamily="34" charset="0"/>
              </a:rPr>
              <a:t>Ex:						Ex:</a:t>
            </a:r>
          </a:p>
          <a:p>
            <a:r>
              <a:rPr lang="en-US" smtClean="0">
                <a:latin typeface="Arial" pitchFamily="34" charset="0"/>
                <a:cs typeface="Arial" pitchFamily="34" charset="0"/>
              </a:rPr>
              <a:t>dt[‘name’]-&gt;krishna				dt.keys</a:t>
            </a:r>
          </a:p>
          <a:p>
            <a:r>
              <a:rPr lang="en-US" smtClean="0">
                <a:latin typeface="Arial" pitchFamily="34" charset="0"/>
                <a:cs typeface="Arial" pitchFamily="34" charset="0"/>
              </a:rPr>
              <a:t>dt[‘age’]-&gt;25					dt.values</a:t>
            </a:r>
          </a:p>
          <a:p>
            <a:r>
              <a:rPr lang="en-US" smtClean="0">
                <a:latin typeface="Arial" pitchFamily="34" charset="0"/>
                <a:cs typeface="Arial" pitchFamily="34" charset="0"/>
              </a:rPr>
              <a:t>dt[‘salary’]-&gt;40000</a:t>
            </a:r>
          </a:p>
          <a:p>
            <a:r>
              <a:rPr lang="en-US" smtClean="0">
                <a:latin typeface="Arial" pitchFamily="34" charset="0"/>
                <a:cs typeface="Arial" pitchFamily="34" charset="0"/>
              </a:rPr>
              <a:t>dt[‘company’]-&gt;microsoft</a:t>
            </a: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Updating Dictionary Data :</a:t>
            </a:r>
          </a:p>
          <a:p>
            <a:r>
              <a:rPr lang="en-US" smtClean="0">
                <a:latin typeface="Arial" pitchFamily="34" charset="0"/>
                <a:cs typeface="Arial" pitchFamily="34" charset="0"/>
              </a:rPr>
              <a:t>Ex:</a:t>
            </a:r>
          </a:p>
          <a:p>
            <a:r>
              <a:rPr lang="en-US" smtClean="0">
                <a:latin typeface="Arial" pitchFamily="34" charset="0"/>
                <a:cs typeface="Arial" pitchFamily="34" charset="0"/>
              </a:rPr>
              <a:t>dt[‘name’] = ‘siva’</a:t>
            </a:r>
            <a:endParaRPr lang="en-US" b="1" smtClean="0">
              <a:solidFill>
                <a:srgbClr val="00B050"/>
              </a:solidFill>
              <a:latin typeface="Arial" pitchFamily="34" charset="0"/>
              <a:cs typeface="Arial" pitchFamily="34" charset="0"/>
            </a:endParaRPr>
          </a:p>
          <a:p>
            <a:r>
              <a:rPr lang="en-US" smtClean="0">
                <a:latin typeface="Arial" pitchFamily="34" charset="0"/>
                <a:cs typeface="Arial" pitchFamily="34" charset="0"/>
              </a:rPr>
              <a:t>dt[‘age’] = 30</a:t>
            </a:r>
          </a:p>
          <a:p>
            <a:endParaRPr lang="en-US" smtClean="0">
              <a:latin typeface="Arial" pitchFamily="34" charset="0"/>
              <a:cs typeface="Arial" pitchFamily="34" charset="0"/>
            </a:endParaRPr>
          </a:p>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7" name="Rectangle 6"/>
          <p:cNvSpPr/>
          <p:nvPr/>
        </p:nvSpPr>
        <p:spPr>
          <a:xfrm>
            <a:off x="533400" y="1066800"/>
            <a:ext cx="8305800" cy="5355312"/>
          </a:xfrm>
          <a:prstGeom prst="rect">
            <a:avLst/>
          </a:prstGeom>
        </p:spPr>
        <p:txBody>
          <a:bodyPr wrap="square">
            <a:spAutoFit/>
          </a:bodyPr>
          <a:lstStyle/>
          <a:p>
            <a:r>
              <a:rPr lang="en-US" b="1" smtClean="0">
                <a:solidFill>
                  <a:srgbClr val="00B050"/>
                </a:solidFill>
                <a:latin typeface="Arial" pitchFamily="34" charset="0"/>
                <a:cs typeface="Arial" pitchFamily="34" charset="0"/>
              </a:rPr>
              <a:t>Deleting Dictionary Data :</a:t>
            </a:r>
          </a:p>
          <a:p>
            <a:endParaRPr lang="en-US" b="1" smtClean="0">
              <a:solidFill>
                <a:srgbClr val="00B050"/>
              </a:solidFill>
              <a:latin typeface="Arial" pitchFamily="34" charset="0"/>
              <a:cs typeface="Arial" pitchFamily="34" charset="0"/>
            </a:endParaRPr>
          </a:p>
          <a:p>
            <a:r>
              <a:rPr lang="en-US" smtClean="0">
                <a:latin typeface="Arial" pitchFamily="34" charset="0"/>
                <a:cs typeface="Arial" pitchFamily="34" charset="0"/>
              </a:rPr>
              <a:t>Ex : del dt[‘name’]</a:t>
            </a:r>
            <a:endParaRPr lang="en-US" b="1" smtClean="0">
              <a:solidFill>
                <a:srgbClr val="00B050"/>
              </a:solidFill>
              <a:latin typeface="Arial" pitchFamily="34" charset="0"/>
              <a:cs typeface="Arial" pitchFamily="34" charset="0"/>
            </a:endParaRPr>
          </a:p>
          <a:p>
            <a:r>
              <a:rPr lang="en-US" smtClean="0">
                <a:latin typeface="Arial" pitchFamily="34" charset="0"/>
                <a:cs typeface="Arial" pitchFamily="34" charset="0"/>
              </a:rPr>
              <a:t>Ex : del dt[‘age’] </a:t>
            </a: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Iterating Dictionary Data :</a:t>
            </a:r>
          </a:p>
          <a:p>
            <a:endParaRPr lang="en-US" b="1" smtClean="0">
              <a:solidFill>
                <a:srgbClr val="00B050"/>
              </a:solidFill>
              <a:latin typeface="Arial" pitchFamily="34" charset="0"/>
              <a:cs typeface="Arial" pitchFamily="34" charset="0"/>
            </a:endParaRPr>
          </a:p>
          <a:p>
            <a:r>
              <a:rPr lang="en-US" smtClean="0">
                <a:latin typeface="Arial" pitchFamily="34" charset="0"/>
                <a:cs typeface="Arial" pitchFamily="34" charset="0"/>
              </a:rPr>
              <a:t>Ex: for i in dt:</a:t>
            </a:r>
          </a:p>
          <a:p>
            <a:r>
              <a:rPr lang="en-US" smtClean="0">
                <a:latin typeface="Arial" pitchFamily="34" charset="0"/>
                <a:cs typeface="Arial" pitchFamily="34" charset="0"/>
              </a:rPr>
              <a:t>	print(i)</a:t>
            </a:r>
          </a:p>
          <a:p>
            <a:endParaRPr lang="en-US" smtClean="0">
              <a:latin typeface="Arial" pitchFamily="34" charset="0"/>
              <a:cs typeface="Arial" pitchFamily="34" charset="0"/>
            </a:endParaRPr>
          </a:p>
          <a:p>
            <a:r>
              <a:rPr lang="en-US" smtClean="0">
                <a:latin typeface="Arial" pitchFamily="34" charset="0"/>
                <a:cs typeface="Arial" pitchFamily="34" charset="0"/>
              </a:rPr>
              <a:t>Ex: for i in dt.values:</a:t>
            </a:r>
          </a:p>
          <a:p>
            <a:r>
              <a:rPr lang="en-US" smtClean="0">
                <a:latin typeface="Arial" pitchFamily="34" charset="0"/>
                <a:cs typeface="Arial" pitchFamily="34" charset="0"/>
              </a:rPr>
              <a:t>	print(i)</a:t>
            </a:r>
          </a:p>
          <a:p>
            <a:endParaRPr lang="en-US" smtClean="0">
              <a:latin typeface="Arial" pitchFamily="34" charset="0"/>
              <a:cs typeface="Arial" pitchFamily="34" charset="0"/>
            </a:endParaRPr>
          </a:p>
          <a:p>
            <a:r>
              <a:rPr lang="en-US" smtClean="0">
                <a:latin typeface="Arial" pitchFamily="34" charset="0"/>
                <a:cs typeface="Arial" pitchFamily="34" charset="0"/>
              </a:rPr>
              <a:t>Ex: for x in dt.items:</a:t>
            </a:r>
          </a:p>
          <a:p>
            <a:r>
              <a:rPr lang="en-US" smtClean="0">
                <a:latin typeface="Arial" pitchFamily="34" charset="0"/>
                <a:cs typeface="Arial" pitchFamily="34" charset="0"/>
              </a:rPr>
              <a:t>	print(x)</a:t>
            </a:r>
          </a:p>
          <a:p>
            <a:endParaRPr lang="en-US" smtClean="0">
              <a:latin typeface="Arial" pitchFamily="34" charset="0"/>
              <a:cs typeface="Arial" pitchFamily="34" charset="0"/>
            </a:endParaRPr>
          </a:p>
          <a:p>
            <a:r>
              <a:rPr lang="en-US" smtClean="0">
                <a:latin typeface="Arial" pitchFamily="34" charset="0"/>
                <a:cs typeface="Arial" pitchFamily="34" charset="0"/>
              </a:rPr>
              <a:t>Ex: for x,y in dt.items:</a:t>
            </a:r>
          </a:p>
          <a:p>
            <a:r>
              <a:rPr lang="en-US" smtClean="0">
                <a:latin typeface="Arial" pitchFamily="34" charset="0"/>
                <a:cs typeface="Arial" pitchFamily="34" charset="0"/>
              </a:rPr>
              <a:t>	print(x) or print(x,y)</a:t>
            </a:r>
          </a:p>
          <a:p>
            <a:r>
              <a:rPr lang="en-US" smtClean="0">
                <a:latin typeface="Arial" pitchFamily="34" charset="0"/>
                <a:cs typeface="Arial" pitchFamily="34" charset="0"/>
              </a:rPr>
              <a:t>	print(y)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graphicFrame>
        <p:nvGraphicFramePr>
          <p:cNvPr id="6" name="Table 5"/>
          <p:cNvGraphicFramePr>
            <a:graphicFrameLocks noGrp="1"/>
          </p:cNvGraphicFramePr>
          <p:nvPr/>
        </p:nvGraphicFramePr>
        <p:xfrm>
          <a:off x="381000" y="1600200"/>
          <a:ext cx="8610600" cy="2906800"/>
        </p:xfrm>
        <a:graphic>
          <a:graphicData uri="http://schemas.openxmlformats.org/drawingml/2006/table">
            <a:tbl>
              <a:tblPr/>
              <a:tblGrid>
                <a:gridCol w="4305300"/>
                <a:gridCol w="4305300"/>
              </a:tblGrid>
              <a:tr h="153294">
                <a:tc>
                  <a:txBody>
                    <a:bodyPr/>
                    <a:lstStyle/>
                    <a:p>
                      <a:pPr algn="ctr" fontAlgn="t"/>
                      <a:r>
                        <a:rPr lang="en-US" sz="1600">
                          <a:solidFill>
                            <a:srgbClr val="000000"/>
                          </a:solidFill>
                          <a:latin typeface="Arial" pitchFamily="34" charset="0"/>
                          <a:cs typeface="Arial" pitchFamily="34" charset="0"/>
                        </a:rPr>
                        <a:t>Method</a:t>
                      </a:r>
                    </a:p>
                  </a:txBody>
                  <a:tcPr marL="28755" marR="28755" marT="28755" marB="28755" anchor="ctr">
                    <a:lnL w="7620" cap="flat" cmpd="sng" algn="ctr">
                      <a:solidFill>
                        <a:srgbClr val="A001A0"/>
                      </a:solidFill>
                      <a:prstDash val="solid"/>
                      <a:round/>
                      <a:headEnd type="none" w="med" len="med"/>
                      <a:tailEnd type="none" w="med" len="med"/>
                    </a:lnL>
                    <a:lnR w="7620" cap="flat" cmpd="sng" algn="ctr">
                      <a:solidFill>
                        <a:srgbClr val="A001A0"/>
                      </a:solidFill>
                      <a:prstDash val="solid"/>
                      <a:round/>
                      <a:headEnd type="none" w="med" len="med"/>
                      <a:tailEnd type="none" w="med" len="med"/>
                    </a:lnR>
                    <a:lnT w="7620" cap="flat" cmpd="sng" algn="ctr">
                      <a:solidFill>
                        <a:srgbClr val="A001A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Description</a:t>
                      </a:r>
                    </a:p>
                  </a:txBody>
                  <a:tcPr marL="28755" marR="28755" marT="28755" marB="28755" anchor="ctr">
                    <a:lnL w="7620" cap="flat" cmpd="sng" algn="ctr">
                      <a:solidFill>
                        <a:srgbClr val="A001A0"/>
                      </a:solidFill>
                      <a:prstDash val="solid"/>
                      <a:round/>
                      <a:headEnd type="none" w="med" len="med"/>
                      <a:tailEnd type="none" w="med" len="med"/>
                    </a:lnL>
                    <a:lnR w="7620" cap="flat" cmpd="sng" algn="ctr">
                      <a:solidFill>
                        <a:srgbClr val="A001A0"/>
                      </a:solidFill>
                      <a:prstDash val="solid"/>
                      <a:round/>
                      <a:headEnd type="none" w="med" len="med"/>
                      <a:tailEnd type="none" w="med" len="med"/>
                    </a:lnR>
                    <a:lnT w="7620" cap="flat" cmpd="sng" algn="ctr">
                      <a:solidFill>
                        <a:srgbClr val="A001A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415886">
                <a:tc>
                  <a:txBody>
                    <a:bodyPr/>
                    <a:lstStyle/>
                    <a:p>
                      <a:pPr algn="ctr" fontAlgn="t"/>
                      <a:r>
                        <a:rPr lang="en-US" sz="1600" u="none" strike="noStrike" smtClean="0">
                          <a:solidFill>
                            <a:srgbClr val="008000"/>
                          </a:solidFill>
                          <a:latin typeface="Arial" pitchFamily="34" charset="0"/>
                          <a:cs typeface="Arial" pitchFamily="34" charset="0"/>
                        </a:rPr>
                        <a:t>dict.clear</a:t>
                      </a:r>
                      <a:r>
                        <a:rPr lang="en-US" sz="1600" u="none" strike="noStrike">
                          <a:solidFill>
                            <a:srgbClr val="008000"/>
                          </a:solidFill>
                          <a:latin typeface="Arial" pitchFamily="34" charset="0"/>
                          <a:cs typeface="Arial" pitchFamily="34" charset="0"/>
                        </a:rPr>
                        <a:t>()</a:t>
                      </a:r>
                      <a:endParaRPr lang="en-US" sz="1600">
                        <a:solidFill>
                          <a:srgbClr val="000000"/>
                        </a:solidFill>
                        <a:latin typeface="Arial" pitchFamily="34" charset="0"/>
                        <a:cs typeface="Arial" pitchFamily="34" charset="0"/>
                      </a:endParaRP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is used to delete all the items of the dictionary.</a:t>
                      </a: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415886">
                <a:tc>
                  <a:txBody>
                    <a:bodyPr/>
                    <a:lstStyle/>
                    <a:p>
                      <a:pPr algn="ctr" fontAlgn="t"/>
                      <a:r>
                        <a:rPr lang="en-US" sz="1600" u="none" strike="noStrike">
                          <a:solidFill>
                            <a:srgbClr val="008000"/>
                          </a:solidFill>
                          <a:latin typeface="Arial" pitchFamily="34" charset="0"/>
                          <a:cs typeface="Arial" pitchFamily="34" charset="0"/>
                        </a:rPr>
                        <a:t>dict.copy()</a:t>
                      </a:r>
                      <a:endParaRPr lang="en-US" sz="1600">
                        <a:solidFill>
                          <a:srgbClr val="000000"/>
                        </a:solidFill>
                        <a:latin typeface="Arial" pitchFamily="34" charset="0"/>
                        <a:cs typeface="Arial" pitchFamily="34" charset="0"/>
                      </a:endParaRP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returns a shallow copy of the dictionary.</a:t>
                      </a: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415886">
                <a:tc>
                  <a:txBody>
                    <a:bodyPr/>
                    <a:lstStyle/>
                    <a:p>
                      <a:pPr algn="ctr" fontAlgn="t"/>
                      <a:r>
                        <a:rPr lang="en-US" sz="1600" u="none" strike="noStrike">
                          <a:solidFill>
                            <a:srgbClr val="008000"/>
                          </a:solidFill>
                          <a:latin typeface="Arial" pitchFamily="34" charset="0"/>
                          <a:cs typeface="Arial" pitchFamily="34" charset="0"/>
                        </a:rPr>
                        <a:t>dict.items()</a:t>
                      </a:r>
                      <a:endParaRPr lang="en-US" sz="1600">
                        <a:solidFill>
                          <a:srgbClr val="000000"/>
                        </a:solidFill>
                        <a:latin typeface="Arial" pitchFamily="34" charset="0"/>
                        <a:cs typeface="Arial" pitchFamily="34" charset="0"/>
                      </a:endParaRP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returns all the key-value pairs as a tuple.</a:t>
                      </a: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21779">
                <a:tc>
                  <a:txBody>
                    <a:bodyPr/>
                    <a:lstStyle/>
                    <a:p>
                      <a:pPr algn="ctr" fontAlgn="t"/>
                      <a:r>
                        <a:rPr lang="en-US" sz="1600" u="none" strike="noStrike">
                          <a:solidFill>
                            <a:srgbClr val="008000"/>
                          </a:solidFill>
                          <a:latin typeface="Arial" pitchFamily="34" charset="0"/>
                          <a:cs typeface="Arial" pitchFamily="34" charset="0"/>
                        </a:rPr>
                        <a:t>dict.keys()</a:t>
                      </a:r>
                      <a:endParaRPr lang="en-US" sz="1600">
                        <a:solidFill>
                          <a:srgbClr val="000000"/>
                        </a:solidFill>
                        <a:latin typeface="Arial" pitchFamily="34" charset="0"/>
                        <a:cs typeface="Arial" pitchFamily="34" charset="0"/>
                      </a:endParaRP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returns all the keys of the dictionary.</a:t>
                      </a: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604100">
                <a:tc>
                  <a:txBody>
                    <a:bodyPr/>
                    <a:lstStyle/>
                    <a:p>
                      <a:pPr algn="ctr" fontAlgn="t"/>
                      <a:r>
                        <a:rPr lang="en-US" sz="1600" u="none" strike="noStrike" smtClean="0">
                          <a:solidFill>
                            <a:srgbClr val="008000"/>
                          </a:solidFill>
                          <a:latin typeface="Arial" pitchFamily="34" charset="0"/>
                          <a:cs typeface="Arial" pitchFamily="34" charset="0"/>
                        </a:rPr>
                        <a:t>dict.update()</a:t>
                      </a:r>
                      <a:endParaRPr lang="en-US" sz="1600">
                        <a:solidFill>
                          <a:srgbClr val="000000"/>
                        </a:solidFill>
                        <a:latin typeface="Arial" pitchFamily="34" charset="0"/>
                        <a:cs typeface="Arial" pitchFamily="34" charset="0"/>
                      </a:endParaRP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updates the dictionary by adding the key-value pair of dict2 to this dictionary.</a:t>
                      </a: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r h="321779">
                <a:tc>
                  <a:txBody>
                    <a:bodyPr/>
                    <a:lstStyle/>
                    <a:p>
                      <a:pPr algn="ctr" fontAlgn="t"/>
                      <a:r>
                        <a:rPr lang="en-US" sz="1600" u="none" strike="noStrike">
                          <a:solidFill>
                            <a:srgbClr val="008000"/>
                          </a:solidFill>
                          <a:latin typeface="Arial" pitchFamily="34" charset="0"/>
                          <a:cs typeface="Arial" pitchFamily="34" charset="0"/>
                        </a:rPr>
                        <a:t>dict.values()</a:t>
                      </a:r>
                      <a:endParaRPr lang="en-US" sz="1600">
                        <a:solidFill>
                          <a:srgbClr val="000000"/>
                        </a:solidFill>
                        <a:latin typeface="Arial" pitchFamily="34" charset="0"/>
                        <a:cs typeface="Arial" pitchFamily="34" charset="0"/>
                      </a:endParaRP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c>
                  <a:txBody>
                    <a:bodyPr/>
                    <a:lstStyle/>
                    <a:p>
                      <a:pPr algn="ctr" fontAlgn="t"/>
                      <a:r>
                        <a:rPr lang="en-US" sz="1600">
                          <a:solidFill>
                            <a:srgbClr val="000000"/>
                          </a:solidFill>
                          <a:latin typeface="Arial" pitchFamily="34" charset="0"/>
                          <a:cs typeface="Arial" pitchFamily="34" charset="0"/>
                        </a:rPr>
                        <a:t>It returns all the values of the dictionary.</a:t>
                      </a:r>
                    </a:p>
                  </a:txBody>
                  <a:tcPr marL="19170" marR="19170" marT="19170" marB="1917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85800" y="4648200"/>
            <a:ext cx="6400800" cy="1754326"/>
          </a:xfrm>
          <a:prstGeom prst="rect">
            <a:avLst/>
          </a:prstGeom>
          <a:noFill/>
        </p:spPr>
        <p:txBody>
          <a:bodyPr wrap="square" rtlCol="0">
            <a:spAutoFit/>
          </a:bodyPr>
          <a:lstStyle/>
          <a:p>
            <a:r>
              <a:rPr lang="en-US" b="1" smtClean="0"/>
              <a:t>dict(sequence) for type conversion</a:t>
            </a:r>
          </a:p>
          <a:p>
            <a:endParaRPr lang="en-US" smtClean="0"/>
          </a:p>
          <a:p>
            <a:r>
              <a:rPr lang="en-US" smtClean="0"/>
              <a:t>Ex: lst = [[‘name’,’raghava’],[’work’,’it’]]</a:t>
            </a:r>
            <a:r>
              <a:rPr lang="en-US" smtClean="0">
                <a:sym typeface="Wingdings" pitchFamily="2" charset="2"/>
              </a:rPr>
              <a:t>list of lists</a:t>
            </a:r>
            <a:endParaRPr lang="en-US" smtClean="0"/>
          </a:p>
          <a:p>
            <a:r>
              <a:rPr lang="en-US" smtClean="0"/>
              <a:t>       dict(lst)</a:t>
            </a:r>
          </a:p>
          <a:p>
            <a:r>
              <a:rPr lang="en-US" smtClean="0"/>
              <a:t>       tp = ((‘name’,’raghava’),(‘work’,’it’))</a:t>
            </a:r>
            <a:r>
              <a:rPr lang="en-US" smtClean="0">
                <a:sym typeface="Wingdings" pitchFamily="2" charset="2"/>
              </a:rPr>
              <a:t>tuple of tuples</a:t>
            </a:r>
            <a:endParaRPr lang="en-US" smtClean="0"/>
          </a:p>
          <a:p>
            <a:r>
              <a:rPr lang="en-US" smtClean="0"/>
              <a:t>       dict(tp)</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838200"/>
            <a:ext cx="2864887" cy="369332"/>
          </a:xfrm>
          <a:prstGeom prst="rect">
            <a:avLst/>
          </a:prstGeom>
        </p:spPr>
        <p:txBody>
          <a:bodyPr wrap="none">
            <a:spAutoFit/>
          </a:bodyPr>
          <a:lstStyle/>
          <a:p>
            <a:r>
              <a:rPr lang="en-US" b="1" smtClean="0">
                <a:solidFill>
                  <a:srgbClr val="0070C0"/>
                </a:solidFill>
                <a:latin typeface="Arial Black" pitchFamily="34" charset="0"/>
              </a:rPr>
              <a:t>Python Set Methods :</a:t>
            </a:r>
            <a:endParaRPr lang="en-US" b="1">
              <a:solidFill>
                <a:srgbClr val="0070C0"/>
              </a:solidFill>
              <a:latin typeface="Arial Black" pitchFamily="34" charset="0"/>
            </a:endParaRPr>
          </a:p>
        </p:txBody>
      </p:sp>
      <p:sp>
        <p:nvSpPr>
          <p:cNvPr id="7" name="Rectangle 6"/>
          <p:cNvSpPr/>
          <p:nvPr/>
        </p:nvSpPr>
        <p:spPr>
          <a:xfrm>
            <a:off x="304800" y="1447800"/>
            <a:ext cx="8305800" cy="2031325"/>
          </a:xfrm>
          <a:prstGeom prst="rect">
            <a:avLst/>
          </a:prstGeom>
        </p:spPr>
        <p:txBody>
          <a:bodyPr wrap="square">
            <a:spAutoFit/>
          </a:bodyPr>
          <a:lstStyle/>
          <a:p>
            <a:r>
              <a:rPr lang="en-US" smtClean="0">
                <a:latin typeface="Arial" pitchFamily="34" charset="0"/>
                <a:cs typeface="Arial" pitchFamily="34" charset="0"/>
              </a:rPr>
              <a:t>	The set in python can be defined as the unordered collection of various items enclosed within the curly braces. The elements of the set can not be duplicate.</a:t>
            </a:r>
          </a:p>
          <a:p>
            <a:endParaRPr lang="en-US" smtClean="0">
              <a:latin typeface="Arial" pitchFamily="34" charset="0"/>
              <a:cs typeface="Arial" pitchFamily="34" charset="0"/>
            </a:endParaRPr>
          </a:p>
          <a:p>
            <a:r>
              <a:rPr lang="en-US" smtClean="0">
                <a:latin typeface="Arial" pitchFamily="34" charset="0"/>
                <a:cs typeface="Arial" pitchFamily="34" charset="0"/>
              </a:rPr>
              <a:t>	Unlike other collections in python, there is no index attached to the elements of the set, i.e., we cannot directly access any element of the set by the index. However, we can print them all together </a:t>
            </a:r>
            <a:endParaRPr lang="en-US">
              <a:latin typeface="Arial" pitchFamily="34" charset="0"/>
              <a:cs typeface="Arial" pitchFamily="34" charset="0"/>
            </a:endParaRPr>
          </a:p>
        </p:txBody>
      </p:sp>
      <p:sp>
        <p:nvSpPr>
          <p:cNvPr id="8" name="TextBox 7"/>
          <p:cNvSpPr txBox="1"/>
          <p:nvPr/>
        </p:nvSpPr>
        <p:spPr>
          <a:xfrm>
            <a:off x="381000" y="3733800"/>
            <a:ext cx="8605113" cy="3293209"/>
          </a:xfrm>
          <a:prstGeom prst="rect">
            <a:avLst/>
          </a:prstGeom>
          <a:noFill/>
        </p:spPr>
        <p:txBody>
          <a:bodyPr wrap="square" rtlCol="0">
            <a:spAutoFit/>
          </a:bodyPr>
          <a:lstStyle/>
          <a:p>
            <a:r>
              <a:rPr lang="en-US" sz="1600" smtClean="0">
                <a:latin typeface="Arial" pitchFamily="34" charset="0"/>
                <a:cs typeface="Arial" pitchFamily="34" charset="0"/>
              </a:rPr>
              <a:t>Ex: Days = {"Monday", "Tuesday", "Wednesday", "Thursday", "Friday", "Saturday", "Sunday"}</a:t>
            </a:r>
          </a:p>
          <a:p>
            <a:endParaRPr lang="en-US" sz="1600" smtClean="0">
              <a:latin typeface="Arial" pitchFamily="34" charset="0"/>
              <a:cs typeface="Arial" pitchFamily="34" charset="0"/>
            </a:endParaRPr>
          </a:p>
          <a:p>
            <a:r>
              <a:rPr lang="en-US" sz="1600" smtClean="0">
                <a:latin typeface="Arial" pitchFamily="34" charset="0"/>
                <a:cs typeface="Arial" pitchFamily="34" charset="0"/>
              </a:rPr>
              <a:t>print(type(Days)) </a:t>
            </a:r>
          </a:p>
          <a:p>
            <a:endParaRPr lang="en-US" sz="1600" smtClean="0">
              <a:latin typeface="Arial" pitchFamily="34" charset="0"/>
              <a:cs typeface="Arial" pitchFamily="34" charset="0"/>
            </a:endParaRPr>
          </a:p>
          <a:p>
            <a:r>
              <a:rPr lang="en-US" sz="1600" smtClean="0">
                <a:solidFill>
                  <a:srgbClr val="00B050"/>
                </a:solidFill>
                <a:latin typeface="Arial" pitchFamily="34" charset="0"/>
                <a:cs typeface="Arial" pitchFamily="34" charset="0"/>
              </a:rPr>
              <a:t>Accessing Set Data :</a:t>
            </a:r>
          </a:p>
          <a:p>
            <a:endParaRPr lang="en-US" sz="1600" smtClean="0">
              <a:solidFill>
                <a:srgbClr val="00B050"/>
              </a:solidFill>
              <a:latin typeface="Arial" pitchFamily="34" charset="0"/>
              <a:cs typeface="Arial" pitchFamily="34" charset="0"/>
            </a:endParaRPr>
          </a:p>
          <a:p>
            <a:r>
              <a:rPr lang="en-US" sz="1600" smtClean="0">
                <a:latin typeface="Arial" pitchFamily="34" charset="0"/>
                <a:cs typeface="Arial" pitchFamily="34" charset="0"/>
              </a:rPr>
              <a:t>Ex: print(Days)</a:t>
            </a:r>
          </a:p>
          <a:p>
            <a:endParaRPr lang="en-US" sz="1600" smtClean="0">
              <a:latin typeface="Arial" pitchFamily="34" charset="0"/>
              <a:cs typeface="Arial" pitchFamily="34" charset="0"/>
            </a:endParaRPr>
          </a:p>
          <a:p>
            <a:r>
              <a:rPr lang="en-US" sz="1600" smtClean="0">
                <a:latin typeface="Arial" pitchFamily="34" charset="0"/>
                <a:cs typeface="Arial" pitchFamily="34" charset="0"/>
              </a:rPr>
              <a:t>Ex: for i in Days:</a:t>
            </a:r>
          </a:p>
          <a:p>
            <a:r>
              <a:rPr lang="en-US" sz="1600" smtClean="0">
                <a:latin typeface="Arial" pitchFamily="34" charset="0"/>
                <a:cs typeface="Arial" pitchFamily="34" charset="0"/>
              </a:rPr>
              <a:t>	print(i) </a:t>
            </a:r>
          </a:p>
          <a:p>
            <a:endParaRPr lang="en-US" sz="1600" smtClean="0">
              <a:latin typeface="Arial" pitchFamily="34" charset="0"/>
              <a:cs typeface="Arial" pitchFamily="34" charset="0"/>
            </a:endParaRPr>
          </a:p>
          <a:p>
            <a:r>
              <a:rPr lang="en-US" sz="1600" smtClean="0">
                <a:latin typeface="Arial" pitchFamily="34" charset="0"/>
                <a:cs typeface="Arial" pitchFamily="34" charset="0"/>
              </a:rPr>
              <a:t> </a:t>
            </a:r>
          </a:p>
          <a:p>
            <a:endParaRPr lang="en-US" sz="1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4724400"/>
          </a:xfrm>
        </p:spPr>
        <p:txBody>
          <a:bodyPr>
            <a:noAutofit/>
          </a:bodyPr>
          <a:lstStyle/>
          <a:p>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
            </a:r>
            <a:br>
              <a:rPr lang="en-US" sz="1800" b="1" smtClean="0">
                <a:solidFill>
                  <a:schemeClr val="tx1"/>
                </a:solidFill>
                <a:latin typeface="Arial" pitchFamily="34" charset="0"/>
                <a:cs typeface="Arial" pitchFamily="34" charset="0"/>
              </a:rPr>
            </a:br>
            <a:r>
              <a:rPr lang="en-US" sz="1800" b="1" smtClean="0">
                <a:solidFill>
                  <a:schemeClr val="tx1"/>
                </a:solidFill>
                <a:latin typeface="Arial" pitchFamily="34" charset="0"/>
                <a:cs typeface="Arial" pitchFamily="34" charset="0"/>
              </a:rPr>
              <a:t>Ex: </a:t>
            </a:r>
            <a:r>
              <a:rPr lang="en-US" sz="1800" smtClean="0">
                <a:solidFill>
                  <a:schemeClr val="tx1"/>
                </a:solidFill>
                <a:latin typeface="Arial" pitchFamily="34" charset="0"/>
                <a:cs typeface="Arial" pitchFamily="34" charset="0"/>
              </a:rPr>
              <a:t>Months = {"January","February", "March", "April", "May", "June“}</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Months.add("July")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Months.add("August")</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print(Months)</a:t>
            </a:r>
            <a:br>
              <a:rPr lang="en-US" sz="1800" smtClean="0">
                <a:solidFill>
                  <a:schemeClr val="tx1"/>
                </a:solidFill>
                <a:latin typeface="Arial" pitchFamily="34" charset="0"/>
                <a:cs typeface="Arial" pitchFamily="34" charset="0"/>
              </a:rPr>
            </a:br>
            <a:r>
              <a:rPr lang="en-US" sz="1800" smtClean="0">
                <a:latin typeface="Arial" pitchFamily="34" charset="0"/>
                <a:cs typeface="Arial" pitchFamily="34" charset="0"/>
              </a:rPr>
              <a:t/>
            </a:r>
            <a:br>
              <a:rPr lang="en-US" sz="1800" smtClean="0">
                <a:latin typeface="Arial" pitchFamily="34" charset="0"/>
                <a:cs typeface="Arial" pitchFamily="34" charset="0"/>
              </a:rPr>
            </a:br>
            <a:r>
              <a:rPr lang="en-US" sz="1800" smtClean="0">
                <a:latin typeface="Arial" pitchFamily="34" charset="0"/>
                <a:cs typeface="Arial" pitchFamily="34" charset="0"/>
              </a:rPr>
              <a:t/>
            </a:r>
            <a:br>
              <a:rPr lang="en-US" sz="1800" smtClean="0">
                <a:latin typeface="Arial" pitchFamily="34" charset="0"/>
                <a:cs typeface="Arial" pitchFamily="34" charset="0"/>
              </a:rPr>
            </a:br>
            <a:r>
              <a:rPr lang="en-US" sz="1800" b="1" smtClean="0">
                <a:solidFill>
                  <a:schemeClr val="tx1"/>
                </a:solidFill>
                <a:latin typeface="Arial" pitchFamily="34" charset="0"/>
                <a:cs typeface="Arial" pitchFamily="34" charset="0"/>
              </a:rPr>
              <a:t>Ex: </a:t>
            </a:r>
            <a:r>
              <a:rPr lang="en-US" sz="1800" smtClean="0">
                <a:solidFill>
                  <a:schemeClr val="tx1"/>
                </a:solidFill>
                <a:latin typeface="Arial" pitchFamily="34" charset="0"/>
                <a:cs typeface="Arial" pitchFamily="34" charset="0"/>
              </a:rPr>
              <a:t>Months = {"January","February", "March", "April", "May", "June“}</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Months.update(["July“,”August”])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print(Months)</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
            </a:r>
            <a:br>
              <a:rPr lang="en-US" sz="1800" smtClean="0">
                <a:solidFill>
                  <a:srgbClr val="00B050"/>
                </a:solidFill>
                <a:latin typeface="Arial" pitchFamily="34" charset="0"/>
                <a:cs typeface="Arial" pitchFamily="34" charset="0"/>
              </a:rPr>
            </a:br>
            <a:r>
              <a:rPr lang="en-US" sz="1800" smtClean="0">
                <a:solidFill>
                  <a:srgbClr val="00B050"/>
                </a:solidFill>
                <a:latin typeface="Arial" pitchFamily="34" charset="0"/>
                <a:cs typeface="Arial" pitchFamily="34" charset="0"/>
              </a:rPr>
              <a:t>Removing Set Data :</a:t>
            </a:r>
            <a:r>
              <a:rPr lang="en-US" sz="1800" smtClean="0">
                <a:latin typeface="Arial" pitchFamily="34" charset="0"/>
                <a:cs typeface="Arial" pitchFamily="34" charset="0"/>
              </a:rPr>
              <a:t/>
            </a:r>
            <a:br>
              <a:rPr lang="en-US" sz="1800" smtClean="0">
                <a:latin typeface="Arial" pitchFamily="34" charset="0"/>
                <a:cs typeface="Arial" pitchFamily="34" charset="0"/>
              </a:rPr>
            </a:br>
            <a:r>
              <a:rPr lang="en-US" sz="1800" smtClean="0">
                <a:solidFill>
                  <a:schemeClr val="tx1"/>
                </a:solidFill>
                <a:latin typeface="Arial" pitchFamily="34" charset="0"/>
                <a:cs typeface="Arial" pitchFamily="34" charset="0"/>
              </a:rPr>
              <a:t>Months.remove({"January“)</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print(Months)</a:t>
            </a:r>
            <a:r>
              <a:rPr lang="en-US" sz="1800" smtClean="0">
                <a:latin typeface="Arial" pitchFamily="34" charset="0"/>
                <a:cs typeface="Arial" pitchFamily="34" charset="0"/>
              </a:rPr>
              <a:t/>
            </a:r>
            <a:br>
              <a:rPr lang="en-US" sz="1800" smtClean="0">
                <a:latin typeface="Arial" pitchFamily="34" charset="0"/>
                <a:cs typeface="Arial" pitchFamily="34" charset="0"/>
              </a:rPr>
            </a:br>
            <a:r>
              <a:rPr lang="en-US" sz="1800" smtClean="0">
                <a:latin typeface="Arial" pitchFamily="34" charset="0"/>
                <a:cs typeface="Arial" pitchFamily="34" charset="0"/>
              </a:rPr>
              <a:t/>
            </a:r>
            <a:br>
              <a:rPr lang="en-US" sz="1800" smtClean="0">
                <a:latin typeface="Arial" pitchFamily="34" charset="0"/>
                <a:cs typeface="Arial" pitchFamily="34" charset="0"/>
              </a:rPr>
            </a:br>
            <a:endParaRPr lang="en-US" sz="1800" b="1">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304800" y="1066800"/>
            <a:ext cx="2172454" cy="369332"/>
          </a:xfrm>
          <a:prstGeom prst="rect">
            <a:avLst/>
          </a:prstGeom>
        </p:spPr>
        <p:txBody>
          <a:bodyPr wrap="none">
            <a:spAutoFit/>
          </a:bodyPr>
          <a:lstStyle/>
          <a:p>
            <a:r>
              <a:rPr lang="en-US" smtClean="0">
                <a:solidFill>
                  <a:srgbClr val="00B050"/>
                </a:solidFill>
                <a:latin typeface="Arial" pitchFamily="34" charset="0"/>
                <a:cs typeface="Arial" pitchFamily="34" charset="0"/>
              </a:rPr>
              <a:t>   Adding Set Data :</a:t>
            </a:r>
          </a:p>
        </p:txBody>
      </p:sp>
      <p:sp>
        <p:nvSpPr>
          <p:cNvPr id="7" name="Rectangle 6"/>
          <p:cNvSpPr/>
          <p:nvPr/>
        </p:nvSpPr>
        <p:spPr>
          <a:xfrm>
            <a:off x="381000" y="3048000"/>
            <a:ext cx="4532075" cy="369332"/>
          </a:xfrm>
          <a:prstGeom prst="rect">
            <a:avLst/>
          </a:prstGeom>
        </p:spPr>
        <p:txBody>
          <a:bodyPr wrap="none">
            <a:spAutoFit/>
          </a:bodyPr>
          <a:lstStyle/>
          <a:p>
            <a:r>
              <a:rPr lang="en-US" smtClean="0">
                <a:solidFill>
                  <a:srgbClr val="00B050"/>
                </a:solidFill>
                <a:latin typeface="Arial" pitchFamily="34" charset="0"/>
                <a:cs typeface="Arial" pitchFamily="34" charset="0"/>
              </a:rPr>
              <a:t>  Adding more than one value to Set Data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latin typeface="Arial" pitchFamily="34" charset="0"/>
                <a:cs typeface="Arial" pitchFamily="34" charset="0"/>
              </a:rPr>
              <a:t/>
            </a:r>
            <a:br>
              <a:rPr lang="en-US" sz="2800" b="1" smtClean="0">
                <a:latin typeface="Arial" pitchFamily="34" charset="0"/>
                <a:cs typeface="Arial" pitchFamily="34" charset="0"/>
              </a:rPr>
            </a:br>
            <a:endParaRPr lang="en-US" sz="2800" b="1">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457200" y="990600"/>
            <a:ext cx="1697901" cy="369332"/>
          </a:xfrm>
          <a:prstGeom prst="rect">
            <a:avLst/>
          </a:prstGeom>
        </p:spPr>
        <p:txBody>
          <a:bodyPr wrap="none">
            <a:spAutoFit/>
          </a:bodyPr>
          <a:lstStyle/>
          <a:p>
            <a:r>
              <a:rPr lang="en-US" smtClean="0">
                <a:solidFill>
                  <a:srgbClr val="00B050"/>
                </a:solidFill>
                <a:latin typeface="Arial" pitchFamily="34" charset="0"/>
                <a:cs typeface="Arial" pitchFamily="34" charset="0"/>
              </a:rPr>
              <a:t>Union of Sets :</a:t>
            </a:r>
          </a:p>
        </p:txBody>
      </p:sp>
      <p:sp>
        <p:nvSpPr>
          <p:cNvPr id="7" name="Rectangle 6"/>
          <p:cNvSpPr/>
          <p:nvPr/>
        </p:nvSpPr>
        <p:spPr>
          <a:xfrm>
            <a:off x="609600" y="1371600"/>
            <a:ext cx="8229600" cy="1477328"/>
          </a:xfrm>
          <a:prstGeom prst="rect">
            <a:avLst/>
          </a:prstGeom>
        </p:spPr>
        <p:txBody>
          <a:bodyPr wrap="square">
            <a:spAutoFit/>
          </a:bodyPr>
          <a:lstStyle/>
          <a:p>
            <a:r>
              <a:rPr lang="en-US" b="1" smtClean="0">
                <a:latin typeface="Arial" pitchFamily="34" charset="0"/>
                <a:cs typeface="Arial" pitchFamily="34" charset="0"/>
              </a:rPr>
              <a:t>Ex:</a:t>
            </a:r>
          </a:p>
          <a:p>
            <a:r>
              <a:rPr lang="en-US" smtClean="0">
                <a:latin typeface="Arial" pitchFamily="34" charset="0"/>
                <a:cs typeface="Arial" pitchFamily="34" charset="0"/>
              </a:rPr>
              <a:t>Days1 = {"Monday","Tuesday","Wednesday","Thursday"}  </a:t>
            </a:r>
          </a:p>
          <a:p>
            <a:r>
              <a:rPr lang="en-US" smtClean="0">
                <a:latin typeface="Arial" pitchFamily="34" charset="0"/>
                <a:cs typeface="Arial" pitchFamily="34" charset="0"/>
              </a:rPr>
              <a:t>Days2 = {"Friday","Saturday","Sunday"}  </a:t>
            </a:r>
          </a:p>
          <a:p>
            <a:r>
              <a:rPr lang="en-US" smtClean="0">
                <a:latin typeface="Arial" pitchFamily="34" charset="0"/>
                <a:cs typeface="Arial" pitchFamily="34" charset="0"/>
              </a:rPr>
              <a:t>print(Days1 | Days2)             # using or ‘ | ‘ operator </a:t>
            </a:r>
          </a:p>
          <a:p>
            <a:r>
              <a:rPr lang="en-US" smtClean="0">
                <a:latin typeface="Arial" pitchFamily="34" charset="0"/>
                <a:cs typeface="Arial" pitchFamily="34" charset="0"/>
              </a:rPr>
              <a:t>print(Days1.union(Days2))    # using union method</a:t>
            </a:r>
            <a:endParaRPr lang="en-US">
              <a:latin typeface="Arial" pitchFamily="34" charset="0"/>
              <a:cs typeface="Arial" pitchFamily="34" charset="0"/>
            </a:endParaRPr>
          </a:p>
        </p:txBody>
      </p:sp>
      <p:sp>
        <p:nvSpPr>
          <p:cNvPr id="9" name="Rectangle 8"/>
          <p:cNvSpPr/>
          <p:nvPr/>
        </p:nvSpPr>
        <p:spPr>
          <a:xfrm>
            <a:off x="457200" y="2819400"/>
            <a:ext cx="2287806" cy="369332"/>
          </a:xfrm>
          <a:prstGeom prst="rect">
            <a:avLst/>
          </a:prstGeom>
        </p:spPr>
        <p:txBody>
          <a:bodyPr wrap="none">
            <a:spAutoFit/>
          </a:bodyPr>
          <a:lstStyle/>
          <a:p>
            <a:r>
              <a:rPr lang="en-US" smtClean="0">
                <a:solidFill>
                  <a:srgbClr val="00B050"/>
                </a:solidFill>
                <a:latin typeface="Arial" pitchFamily="34" charset="0"/>
                <a:cs typeface="Arial" pitchFamily="34" charset="0"/>
              </a:rPr>
              <a:t>Intersection of Sets :</a:t>
            </a:r>
          </a:p>
        </p:txBody>
      </p:sp>
      <p:sp>
        <p:nvSpPr>
          <p:cNvPr id="10" name="Rectangle 9"/>
          <p:cNvSpPr/>
          <p:nvPr/>
        </p:nvSpPr>
        <p:spPr>
          <a:xfrm>
            <a:off x="533400" y="3276600"/>
            <a:ext cx="6172200" cy="3416320"/>
          </a:xfrm>
          <a:prstGeom prst="rect">
            <a:avLst/>
          </a:prstGeom>
        </p:spPr>
        <p:txBody>
          <a:bodyPr wrap="square">
            <a:spAutoFit/>
          </a:bodyPr>
          <a:lstStyle/>
          <a:p>
            <a:r>
              <a:rPr lang="en-US" b="1" smtClean="0">
                <a:latin typeface="Arial" pitchFamily="34" charset="0"/>
                <a:cs typeface="Arial" pitchFamily="34" charset="0"/>
              </a:rPr>
              <a:t>Ex:</a:t>
            </a:r>
          </a:p>
          <a:p>
            <a:r>
              <a:rPr lang="en-US" smtClean="0">
                <a:latin typeface="Arial" pitchFamily="34" charset="0"/>
                <a:cs typeface="Arial" pitchFamily="34" charset="0"/>
              </a:rPr>
              <a:t>set1 = {"Ayush","John", "David", "Martin"}  </a:t>
            </a:r>
          </a:p>
          <a:p>
            <a:r>
              <a:rPr lang="en-US" smtClean="0">
                <a:latin typeface="Arial" pitchFamily="34" charset="0"/>
                <a:cs typeface="Arial" pitchFamily="34" charset="0"/>
              </a:rPr>
              <a:t>set2 = {"Steve","Milan","David", "Martin"}  </a:t>
            </a:r>
          </a:p>
          <a:p>
            <a:r>
              <a:rPr lang="en-US" smtClean="0">
                <a:latin typeface="Arial" pitchFamily="34" charset="0"/>
                <a:cs typeface="Arial" pitchFamily="34" charset="0"/>
              </a:rPr>
              <a:t>print(set1&amp;set2)                     # using and ‘&amp;’ operator</a:t>
            </a:r>
          </a:p>
          <a:p>
            <a:r>
              <a:rPr lang="en-US" smtClean="0">
                <a:latin typeface="Arial" pitchFamily="34" charset="0"/>
                <a:cs typeface="Arial" pitchFamily="34" charset="0"/>
              </a:rPr>
              <a:t>print(set1.intersection(set2)) # using intersection method</a:t>
            </a:r>
          </a:p>
          <a:p>
            <a:endParaRPr lang="en-US" smtClean="0">
              <a:latin typeface="Arial" pitchFamily="34" charset="0"/>
              <a:cs typeface="Arial" pitchFamily="34" charset="0"/>
            </a:endParaRPr>
          </a:p>
          <a:p>
            <a:r>
              <a:rPr lang="en-US" smtClean="0">
                <a:latin typeface="Arial" pitchFamily="34" charset="0"/>
                <a:cs typeface="Arial" pitchFamily="34" charset="0"/>
              </a:rPr>
              <a:t>Set() is used for type conversion</a:t>
            </a:r>
          </a:p>
          <a:p>
            <a:r>
              <a:rPr lang="en-US" smtClean="0">
                <a:latin typeface="Arial" pitchFamily="34" charset="0"/>
                <a:cs typeface="Arial" pitchFamily="34" charset="0"/>
              </a:rPr>
              <a:t>Ex: a = [1,2,3,6,8]</a:t>
            </a:r>
          </a:p>
          <a:p>
            <a:r>
              <a:rPr lang="en-US" smtClean="0">
                <a:latin typeface="Arial" pitchFamily="34" charset="0"/>
                <a:cs typeface="Arial" pitchFamily="34" charset="0"/>
              </a:rPr>
              <a:t>Set(a) - &gt; {2,3,8,6,1}</a:t>
            </a: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Frozenset()</a:t>
            </a:r>
            <a:r>
              <a:rPr lang="en-US" smtClean="0">
                <a:latin typeface="Arial" pitchFamily="34" charset="0"/>
                <a:cs typeface="Arial" pitchFamily="34" charset="0"/>
              </a:rPr>
              <a:t>-&gt; is immutable set</a:t>
            </a:r>
          </a:p>
          <a:p>
            <a:r>
              <a:rPr lang="en-US" smtClean="0">
                <a:latin typeface="Arial" pitchFamily="34" charset="0"/>
                <a:cs typeface="Arial" pitchFamily="34" charset="0"/>
              </a:rPr>
              <a:t>Ex: b = frozenset(a), type(b)</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pic>
        <p:nvPicPr>
          <p:cNvPr id="6" name="Picture 5" descr="74396755-stock-vector-indian-womans-hand-greeting-posture-of-namaste-vector-illustration.jpg"/>
          <p:cNvPicPr>
            <a:picLocks noChangeAspect="1"/>
          </p:cNvPicPr>
          <p:nvPr/>
        </p:nvPicPr>
        <p:blipFill>
          <a:blip r:embed="rId3" cstate="print"/>
          <a:stretch>
            <a:fillRect/>
          </a:stretch>
        </p:blipFill>
        <p:spPr>
          <a:xfrm>
            <a:off x="2667000" y="1676400"/>
            <a:ext cx="3657600" cy="3124200"/>
          </a:xfrm>
          <a:prstGeom prst="rect">
            <a:avLst/>
          </a:prstGeom>
        </p:spPr>
      </p:pic>
      <p:sp>
        <p:nvSpPr>
          <p:cNvPr id="7" name="TextBox 6"/>
          <p:cNvSpPr txBox="1"/>
          <p:nvPr/>
        </p:nvSpPr>
        <p:spPr>
          <a:xfrm>
            <a:off x="1981200" y="50292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1524000"/>
            <a:ext cx="8229600" cy="1676400"/>
          </a:xfrm>
        </p:spPr>
        <p:txBody>
          <a:bodyPr>
            <a:noAutofit/>
          </a:bodyPr>
          <a:lstStyle/>
          <a:p>
            <a:r>
              <a:rPr lang="en-US" sz="2800" b="1" smtClean="0"/>
              <a:t/>
            </a:r>
            <a:br>
              <a:rPr lang="en-US" sz="2800" b="1" smtClean="0"/>
            </a:br>
            <a:endParaRPr lang="en-US" sz="2800" b="1"/>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
        <p:nvSpPr>
          <p:cNvPr id="6" name="Rectangle 5"/>
          <p:cNvSpPr/>
          <p:nvPr/>
        </p:nvSpPr>
        <p:spPr>
          <a:xfrm>
            <a:off x="152400" y="1295400"/>
            <a:ext cx="4804200" cy="369332"/>
          </a:xfrm>
          <a:prstGeom prst="rect">
            <a:avLst/>
          </a:prstGeom>
        </p:spPr>
        <p:txBody>
          <a:bodyPr wrap="none">
            <a:spAutoFit/>
          </a:bodyPr>
          <a:lstStyle/>
          <a:p>
            <a:r>
              <a:rPr lang="en-US" b="1" smtClean="0">
                <a:solidFill>
                  <a:srgbClr val="0070C0"/>
                </a:solidFill>
                <a:latin typeface="Arial Black" pitchFamily="34" charset="0"/>
              </a:rPr>
              <a:t>Nesting Lists,Tuples &amp; Dictionaries :</a:t>
            </a:r>
            <a:endParaRPr lang="en-US" b="1">
              <a:solidFill>
                <a:srgbClr val="0070C0"/>
              </a:solidFill>
              <a:latin typeface="Arial Black" pitchFamily="34" charset="0"/>
            </a:endParaRPr>
          </a:p>
        </p:txBody>
      </p:sp>
      <p:sp>
        <p:nvSpPr>
          <p:cNvPr id="7" name="TextBox 6"/>
          <p:cNvSpPr txBox="1"/>
          <p:nvPr/>
        </p:nvSpPr>
        <p:spPr>
          <a:xfrm>
            <a:off x="228600" y="1752600"/>
            <a:ext cx="8610600" cy="5632311"/>
          </a:xfrm>
          <a:prstGeom prst="rect">
            <a:avLst/>
          </a:prstGeom>
          <a:noFill/>
        </p:spPr>
        <p:txBody>
          <a:bodyPr wrap="square" rtlCol="0">
            <a:spAutoFit/>
          </a:bodyPr>
          <a:lstStyle/>
          <a:p>
            <a:r>
              <a:rPr lang="en-US" b="1" smtClean="0">
                <a:solidFill>
                  <a:srgbClr val="00B050"/>
                </a:solidFill>
                <a:latin typeface="Arial" pitchFamily="34" charset="0"/>
                <a:cs typeface="Arial" pitchFamily="34" charset="0"/>
              </a:rPr>
              <a:t>Similar  Data Structure Nesting :</a:t>
            </a:r>
          </a:p>
          <a:p>
            <a:endParaRPr lang="en-US" smtClean="0">
              <a:solidFill>
                <a:srgbClr val="00B050"/>
              </a:solidFill>
              <a:latin typeface="Arial" pitchFamily="34" charset="0"/>
              <a:cs typeface="Arial" pitchFamily="34" charset="0"/>
            </a:endParaRPr>
          </a:p>
          <a:p>
            <a:r>
              <a:rPr lang="en-US" smtClean="0">
                <a:latin typeface="Arial" pitchFamily="34" charset="0"/>
                <a:cs typeface="Arial" pitchFamily="34" charset="0"/>
              </a:rPr>
              <a:t>1. List of Lists  </a:t>
            </a:r>
            <a:r>
              <a:rPr lang="en-US" smtClean="0">
                <a:solidFill>
                  <a:schemeClr val="accent1"/>
                </a:solidFill>
                <a:latin typeface="Arial" pitchFamily="34" charset="0"/>
                <a:cs typeface="Arial" pitchFamily="34" charset="0"/>
              </a:rPr>
              <a:t>Ex: a = [ [1,2] , [3,4] , [5,6] ]</a:t>
            </a:r>
          </a:p>
          <a:p>
            <a:r>
              <a:rPr lang="en-US" smtClean="0">
                <a:latin typeface="Arial" pitchFamily="34" charset="0"/>
                <a:cs typeface="Arial" pitchFamily="34" charset="0"/>
              </a:rPr>
              <a:t>2. Tuple of Tuples </a:t>
            </a:r>
            <a:r>
              <a:rPr lang="en-US" smtClean="0">
                <a:solidFill>
                  <a:schemeClr val="accent1"/>
                </a:solidFill>
                <a:latin typeface="Arial" pitchFamily="34" charset="0"/>
                <a:cs typeface="Arial" pitchFamily="34" charset="0"/>
              </a:rPr>
              <a:t>Ex: a = ( (1,2) , (3,4) , (5,6) )</a:t>
            </a:r>
          </a:p>
          <a:p>
            <a:r>
              <a:rPr lang="en-US" smtClean="0">
                <a:latin typeface="Arial" pitchFamily="34" charset="0"/>
                <a:cs typeface="Arial" pitchFamily="34" charset="0"/>
              </a:rPr>
              <a:t>3. Dict of Dict’s </a:t>
            </a:r>
            <a:r>
              <a:rPr lang="en-US" sz="1600" smtClean="0">
                <a:solidFill>
                  <a:schemeClr val="accent1"/>
                </a:solidFill>
                <a:latin typeface="Arial" pitchFamily="34" charset="0"/>
                <a:cs typeface="Arial" pitchFamily="34" charset="0"/>
              </a:rPr>
              <a:t>Ex: a = { ‘name’:’siva’ , ‘age’:5 , ‘work’:{ ‘school’:’study’ , ’ground’:’playing’ } }</a:t>
            </a:r>
            <a:r>
              <a:rPr lang="en-US" smtClean="0">
                <a:solidFill>
                  <a:schemeClr val="accent1"/>
                </a:solidFill>
                <a:latin typeface="Arial" pitchFamily="34" charset="0"/>
                <a:cs typeface="Arial" pitchFamily="34" charset="0"/>
              </a:rPr>
              <a:t/>
            </a:r>
            <a:br>
              <a:rPr lang="en-US" smtClean="0">
                <a:solidFill>
                  <a:schemeClr val="accent1"/>
                </a:solidFill>
                <a:latin typeface="Arial" pitchFamily="34" charset="0"/>
                <a:cs typeface="Arial" pitchFamily="34" charset="0"/>
              </a:rPr>
            </a:br>
            <a:endParaRPr lang="en-US" smtClean="0">
              <a:solidFill>
                <a:schemeClr val="accent1"/>
              </a:solidFill>
              <a:latin typeface="Arial" pitchFamily="34" charset="0"/>
              <a:cs typeface="Arial" pitchFamily="34" charset="0"/>
            </a:endParaRPr>
          </a:p>
          <a:p>
            <a:endParaRPr lang="en-US" smtClean="0">
              <a:latin typeface="Arial" pitchFamily="34" charset="0"/>
              <a:cs typeface="Arial" pitchFamily="34" charset="0"/>
            </a:endParaRPr>
          </a:p>
          <a:p>
            <a:r>
              <a:rPr lang="en-US" b="1" smtClean="0">
                <a:solidFill>
                  <a:srgbClr val="00B050"/>
                </a:solidFill>
                <a:latin typeface="Arial" pitchFamily="34" charset="0"/>
                <a:cs typeface="Arial" pitchFamily="34" charset="0"/>
              </a:rPr>
              <a:t>Disimilar Data Structure Nesting :</a:t>
            </a:r>
          </a:p>
          <a:p>
            <a:endParaRPr lang="en-US" smtClean="0">
              <a:latin typeface="Arial" pitchFamily="34" charset="0"/>
              <a:cs typeface="Arial" pitchFamily="34" charset="0"/>
            </a:endParaRPr>
          </a:p>
          <a:p>
            <a:pPr marL="342900" indent="-342900"/>
            <a:r>
              <a:rPr lang="en-US" smtClean="0">
                <a:latin typeface="Arial" pitchFamily="34" charset="0"/>
                <a:cs typeface="Arial" pitchFamily="34" charset="0"/>
              </a:rPr>
              <a:t>1. List of  Tuples </a:t>
            </a:r>
            <a:r>
              <a:rPr lang="en-US" smtClean="0">
                <a:solidFill>
                  <a:schemeClr val="accent1"/>
                </a:solidFill>
                <a:latin typeface="Arial" pitchFamily="34" charset="0"/>
                <a:cs typeface="Arial" pitchFamily="34" charset="0"/>
              </a:rPr>
              <a:t>Ex: a = [ (1,2) , (3,4) , (5,6) ]</a:t>
            </a:r>
          </a:p>
          <a:p>
            <a:pPr marL="342900" indent="-342900"/>
            <a:r>
              <a:rPr lang="en-US" smtClean="0">
                <a:latin typeface="Arial" pitchFamily="34" charset="0"/>
                <a:cs typeface="Arial" pitchFamily="34" charset="0"/>
              </a:rPr>
              <a:t>2. List of Dict’s </a:t>
            </a:r>
            <a:r>
              <a:rPr lang="en-US" sz="1400" smtClean="0">
                <a:solidFill>
                  <a:schemeClr val="accent1"/>
                </a:solidFill>
                <a:latin typeface="Arial" pitchFamily="34" charset="0"/>
                <a:cs typeface="Arial" pitchFamily="34" charset="0"/>
              </a:rPr>
              <a:t>Ex: a =[ { ‘name’:’sriram’ , ‘age’:9 } , {‘name’:’siva’,’age’:5} , {‘name’:’lalitha’,’age’:6}]</a:t>
            </a:r>
            <a:endParaRPr lang="en-US" smtClean="0">
              <a:solidFill>
                <a:schemeClr val="accent1"/>
              </a:solidFill>
              <a:latin typeface="Arial" pitchFamily="34" charset="0"/>
              <a:cs typeface="Arial" pitchFamily="34" charset="0"/>
            </a:endParaRPr>
          </a:p>
          <a:p>
            <a:pPr marL="342900" indent="-342900"/>
            <a:r>
              <a:rPr lang="en-US" smtClean="0">
                <a:latin typeface="Arial" pitchFamily="34" charset="0"/>
                <a:cs typeface="Arial" pitchFamily="34" charset="0"/>
              </a:rPr>
              <a:t>3. Tuple of Lists </a:t>
            </a:r>
            <a:r>
              <a:rPr lang="en-US" smtClean="0">
                <a:solidFill>
                  <a:schemeClr val="accent1"/>
                </a:solidFill>
                <a:latin typeface="Arial" pitchFamily="34" charset="0"/>
                <a:cs typeface="Arial" pitchFamily="34" charset="0"/>
              </a:rPr>
              <a:t>Ex: a = ( [1,2] , [3,4] , [5,6] )</a:t>
            </a:r>
          </a:p>
          <a:p>
            <a:pPr marL="342900" indent="-342900"/>
            <a:r>
              <a:rPr lang="en-US" smtClean="0">
                <a:latin typeface="Arial" pitchFamily="34" charset="0"/>
                <a:cs typeface="Arial" pitchFamily="34" charset="0"/>
              </a:rPr>
              <a:t>4. Tuple of Dict’s</a:t>
            </a:r>
            <a:r>
              <a:rPr lang="en-US" sz="1400" smtClean="0">
                <a:solidFill>
                  <a:schemeClr val="accent1"/>
                </a:solidFill>
                <a:latin typeface="Arial" pitchFamily="34" charset="0"/>
                <a:cs typeface="Arial" pitchFamily="34" charset="0"/>
              </a:rPr>
              <a:t> Ex: a =( { ‘name’:’sriram’ , ‘age’:9 } , {‘name’:’siva’,’age’:5} , {‘name’:’lalitha’,’age’:6} )</a:t>
            </a:r>
            <a:endParaRPr lang="en-US" smtClean="0">
              <a:latin typeface="Arial" pitchFamily="34" charset="0"/>
              <a:cs typeface="Arial" pitchFamily="34" charset="0"/>
            </a:endParaRPr>
          </a:p>
          <a:p>
            <a:pPr marL="342900" indent="-342900"/>
            <a:r>
              <a:rPr lang="en-US" smtClean="0">
                <a:latin typeface="Arial" pitchFamily="34" charset="0"/>
                <a:cs typeface="Arial" pitchFamily="34" charset="0"/>
              </a:rPr>
              <a:t>5. Dict of Lists </a:t>
            </a:r>
            <a:r>
              <a:rPr lang="en-US" smtClean="0">
                <a:solidFill>
                  <a:schemeClr val="accent1"/>
                </a:solidFill>
                <a:latin typeface="Arial" pitchFamily="34" charset="0"/>
                <a:cs typeface="Arial" pitchFamily="34" charset="0"/>
              </a:rPr>
              <a:t>Ex: a = { ‘name’:[‘sriram’,’siva’,’lalitha’] , ’age’:[9,5,6] }</a:t>
            </a:r>
            <a:endParaRPr lang="en-US" smtClean="0">
              <a:latin typeface="Arial" pitchFamily="34" charset="0"/>
              <a:cs typeface="Arial" pitchFamily="34" charset="0"/>
            </a:endParaRPr>
          </a:p>
          <a:p>
            <a:pPr marL="342900" indent="-342900"/>
            <a:r>
              <a:rPr lang="en-US" smtClean="0">
                <a:latin typeface="Arial" pitchFamily="34" charset="0"/>
                <a:cs typeface="Arial" pitchFamily="34" charset="0"/>
              </a:rPr>
              <a:t>6. Dict of  Tuples </a:t>
            </a:r>
            <a:r>
              <a:rPr lang="en-US" smtClean="0">
                <a:solidFill>
                  <a:schemeClr val="accent1"/>
                </a:solidFill>
                <a:latin typeface="Arial" pitchFamily="34" charset="0"/>
                <a:cs typeface="Arial" pitchFamily="34" charset="0"/>
              </a:rPr>
              <a:t>Ex: a = { ‘name’:(‘sriram’,’siva’,’lalitha’) , ’age’:(9,5,6) }</a:t>
            </a:r>
            <a:r>
              <a:rPr lang="en-US" smtClean="0">
                <a:latin typeface="Arial" pitchFamily="34" charset="0"/>
                <a:cs typeface="Arial" pitchFamily="34" charset="0"/>
              </a:rPr>
              <a:t/>
            </a:r>
            <a:br>
              <a:rPr lang="en-US" smtClean="0">
                <a:latin typeface="Arial" pitchFamily="34" charset="0"/>
                <a:cs typeface="Arial" pitchFamily="34" charset="0"/>
              </a:rPr>
            </a:br>
            <a:endParaRPr lang="en-US" smtClean="0">
              <a:latin typeface="Arial" pitchFamily="34" charset="0"/>
              <a:cs typeface="Arial" pitchFamily="34" charset="0"/>
            </a:endParaRPr>
          </a:p>
          <a:p>
            <a:pPr marL="342900" indent="-342900"/>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1143000"/>
            <a:ext cx="8839200" cy="54864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Similar  Data Structure Nesting:</a:t>
            </a: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1. List of Lists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[1,2] , [3,4] , [5,6]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print(a[0])</a:t>
            </a:r>
            <a:r>
              <a:rPr lang="en-US" sz="1800" smtClean="0">
                <a:solidFill>
                  <a:schemeClr val="tx1"/>
                </a:solidFill>
                <a:latin typeface="Arial" pitchFamily="34" charset="0"/>
                <a:cs typeface="Arial" pitchFamily="34" charset="0"/>
                <a:sym typeface="Wingdings" pitchFamily="2" charset="2"/>
              </a:rPr>
              <a:t>[1,2]</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print(a[1])</a:t>
            </a:r>
            <a:r>
              <a:rPr lang="en-US" sz="1800" smtClean="0">
                <a:solidFill>
                  <a:schemeClr val="tx1"/>
                </a:solidFill>
                <a:latin typeface="Arial" pitchFamily="34" charset="0"/>
                <a:cs typeface="Arial" pitchFamily="34" charset="0"/>
                <a:sym typeface="Wingdings" pitchFamily="2" charset="2"/>
              </a:rPr>
              <a:t>[3,4]</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print(a.[2])</a:t>
            </a:r>
            <a:r>
              <a:rPr lang="en-US" sz="1800" smtClean="0">
                <a:solidFill>
                  <a:schemeClr val="tx1"/>
                </a:solidFill>
                <a:latin typeface="Arial" pitchFamily="34" charset="0"/>
                <a:cs typeface="Arial" pitchFamily="34" charset="0"/>
                <a:sym typeface="Wingdings" pitchFamily="2" charset="2"/>
              </a:rPr>
              <a:t>[5,6]</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print(a[0][0])1</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print(a[0][1])2</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print(a[1][0])3</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print(a[1][1])4</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print(a[2][0])5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print(a[2][1])6</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1143000"/>
            <a:ext cx="8839200" cy="54864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Similar  Data Structure Nesting:</a:t>
            </a: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2. Tuple of Tuples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(1,2) , (3,4) , (5,6)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print(a[0])</a:t>
            </a:r>
            <a:r>
              <a:rPr lang="en-US" sz="1800" smtClean="0">
                <a:solidFill>
                  <a:schemeClr val="tx1"/>
                </a:solidFill>
                <a:latin typeface="Arial" pitchFamily="34" charset="0"/>
                <a:cs typeface="Arial" pitchFamily="34" charset="0"/>
                <a:sym typeface="Wingdings" pitchFamily="2" charset="2"/>
              </a:rPr>
              <a:t>(1,2)</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print(a[1])</a:t>
            </a:r>
            <a:r>
              <a:rPr lang="en-US" sz="1800" smtClean="0">
                <a:solidFill>
                  <a:schemeClr val="tx1"/>
                </a:solidFill>
                <a:latin typeface="Arial" pitchFamily="34" charset="0"/>
                <a:cs typeface="Arial" pitchFamily="34" charset="0"/>
                <a:sym typeface="Wingdings" pitchFamily="2" charset="2"/>
              </a:rPr>
              <a:t>(3,4)</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print(a[2])</a:t>
            </a:r>
            <a:r>
              <a:rPr lang="en-US" sz="1800" smtClean="0">
                <a:solidFill>
                  <a:schemeClr val="tx1"/>
                </a:solidFill>
                <a:latin typeface="Arial" pitchFamily="34" charset="0"/>
                <a:cs typeface="Arial" pitchFamily="34" charset="0"/>
                <a:sym typeface="Wingdings" pitchFamily="2" charset="2"/>
              </a:rPr>
              <a:t>(5,6)</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print(a[0][0])1</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print(a[0][1])2</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print(a[1][0])3</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print(a[1][1])4</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print(a[2][0])5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print(a[2][1])6</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1143000"/>
            <a:ext cx="8839200" cy="54864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Similar  Data Structure Nesting:</a:t>
            </a: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3. Dict of Dict’s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‘name’:’siva’ , ‘age’:5 , ‘work’:{ ‘school’:’study’ , ’ground’:’playing’ }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print(a[‘name’])</a:t>
            </a:r>
            <a:r>
              <a:rPr lang="en-US" sz="1800" smtClean="0">
                <a:solidFill>
                  <a:schemeClr val="tx1"/>
                </a:solidFill>
                <a:latin typeface="Arial" pitchFamily="34" charset="0"/>
                <a:cs typeface="Arial" pitchFamily="34" charset="0"/>
                <a:sym typeface="Wingdings" pitchFamily="2" charset="2"/>
              </a:rPr>
              <a:t>siva</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print(a[‘age’])</a:t>
            </a:r>
            <a:r>
              <a:rPr lang="en-US" sz="1800" smtClean="0">
                <a:solidFill>
                  <a:schemeClr val="tx1"/>
                </a:solidFill>
                <a:latin typeface="Arial" pitchFamily="34" charset="0"/>
                <a:cs typeface="Arial" pitchFamily="34" charset="0"/>
                <a:sym typeface="Wingdings" pitchFamily="2" charset="2"/>
              </a:rPr>
              <a:t>5</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print(a[‘work’])</a:t>
            </a:r>
            <a:r>
              <a:rPr lang="en-US" sz="1800" smtClean="0">
                <a:solidFill>
                  <a:schemeClr val="tx1"/>
                </a:solidFill>
                <a:latin typeface="Arial" pitchFamily="34" charset="0"/>
                <a:cs typeface="Arial" pitchFamily="34" charset="0"/>
                <a:sym typeface="Wingdings" pitchFamily="2" charset="2"/>
              </a:rPr>
              <a:t> </a:t>
            </a:r>
            <a:r>
              <a:rPr lang="en-US" sz="1800" smtClean="0">
                <a:solidFill>
                  <a:schemeClr val="tx1"/>
                </a:solidFill>
                <a:latin typeface="Arial" pitchFamily="34" charset="0"/>
                <a:cs typeface="Arial" pitchFamily="34" charset="0"/>
              </a:rPr>
              <a:t>{ ‘school’:’study’ , ’ground’:’playing’ } </a:t>
            </a: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rPr>
              <a:t> print(a[‘work’][‘school’])</a:t>
            </a:r>
            <a:r>
              <a:rPr lang="en-US" sz="1800" smtClean="0">
                <a:solidFill>
                  <a:schemeClr val="tx1"/>
                </a:solidFill>
                <a:latin typeface="Arial" pitchFamily="34" charset="0"/>
                <a:cs typeface="Arial" pitchFamily="34" charset="0"/>
                <a:sym typeface="Wingdings" pitchFamily="2" charset="2"/>
              </a:rPr>
              <a:t>study</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rPr>
              <a:t> print(a[‘work’][‘ground’])</a:t>
            </a:r>
            <a:r>
              <a:rPr lang="en-US" sz="1800" smtClean="0">
                <a:solidFill>
                  <a:schemeClr val="tx1"/>
                </a:solidFill>
                <a:latin typeface="Arial" pitchFamily="34" charset="0"/>
                <a:cs typeface="Arial" pitchFamily="34" charset="0"/>
                <a:sym typeface="Wingdings" pitchFamily="2" charset="2"/>
              </a:rPr>
              <a:t>playing</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rPr>
              <a:t>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839200" cy="68580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1800" b="1" smtClean="0">
                <a:solidFill>
                  <a:srgbClr val="00B050"/>
                </a:solidFill>
                <a:latin typeface="Arial" pitchFamily="34" charset="0"/>
                <a:cs typeface="Arial" pitchFamily="34" charset="0"/>
              </a:rPr>
              <a:t>Disimilar  Data Structure Nesting:</a:t>
            </a:r>
            <a:r>
              <a:rPr lang="en-US" sz="2000" smtClean="0">
                <a:solidFill>
                  <a:srgbClr val="00B050"/>
                </a:solidFill>
                <a:latin typeface="Arial" pitchFamily="34" charset="0"/>
                <a:cs typeface="Arial" pitchFamily="34" charset="0"/>
              </a:rPr>
              <a:t/>
            </a:r>
            <a:br>
              <a:rPr lang="en-US" sz="20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1. List of Tuples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(1,2) , (3,4) , (5,6)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print(a[0])</a:t>
            </a:r>
            <a:r>
              <a:rPr lang="en-US" sz="1800" smtClean="0">
                <a:solidFill>
                  <a:schemeClr val="tx1"/>
                </a:solidFill>
                <a:latin typeface="Arial" pitchFamily="34" charset="0"/>
                <a:cs typeface="Arial" pitchFamily="34" charset="0"/>
                <a:sym typeface="Wingdings" pitchFamily="2" charset="2"/>
              </a:rPr>
              <a:t>(1,2)</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print(a[1])</a:t>
            </a:r>
            <a:r>
              <a:rPr lang="en-US" sz="1800" smtClean="0">
                <a:solidFill>
                  <a:schemeClr val="tx1"/>
                </a:solidFill>
                <a:latin typeface="Arial" pitchFamily="34" charset="0"/>
                <a:cs typeface="Arial" pitchFamily="34" charset="0"/>
                <a:sym typeface="Wingdings" pitchFamily="2" charset="2"/>
              </a:rPr>
              <a:t>(3,4)</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print(a[2])</a:t>
            </a:r>
            <a:r>
              <a:rPr lang="en-US" sz="1800" smtClean="0">
                <a:solidFill>
                  <a:schemeClr val="tx1"/>
                </a:solidFill>
                <a:latin typeface="Arial" pitchFamily="34" charset="0"/>
                <a:cs typeface="Arial" pitchFamily="34" charset="0"/>
                <a:sym typeface="Wingdings" pitchFamily="2" charset="2"/>
              </a:rPr>
              <a:t>(5,6)</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print(a[0][0])1</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print(a[0][1])2</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print(a[1][0])3</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print(a[1][1])4</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print(a[2][0])5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print(a[2][1])6</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839200" cy="68580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1800" b="1" smtClean="0">
                <a:solidFill>
                  <a:srgbClr val="00B050"/>
                </a:solidFill>
                <a:latin typeface="Arial" pitchFamily="34" charset="0"/>
                <a:cs typeface="Arial" pitchFamily="34" charset="0"/>
              </a:rPr>
              <a:t>Disimilar  Data Structure Nesting:</a:t>
            </a:r>
            <a:r>
              <a:rPr lang="en-US" sz="2000" smtClean="0">
                <a:solidFill>
                  <a:srgbClr val="00B050"/>
                </a:solidFill>
                <a:latin typeface="Arial" pitchFamily="34" charset="0"/>
                <a:cs typeface="Arial" pitchFamily="34" charset="0"/>
              </a:rPr>
              <a:t/>
            </a:r>
            <a:br>
              <a:rPr lang="en-US" sz="20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2. List of Dict’s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‘name’:’sriram’ , ‘age’:9 } , {‘name’:’siva’,’age’:5} , {‘name’:’lalitha’,’age’:6}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print(a[0])</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 ‘name’:’sriram’ , ‘age’:9 }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print(a[1])</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{‘name’:’siva’,’age’:5}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print(a[2])</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{‘name’:’lalitha’,’age’:6} </a:t>
            </a: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print(a[0][‘name’])sriram</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print(a[0][‘age’])9</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print(a[1][‘name’])siva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print(a[1][‘age’])5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print(a[2][‘name’])lalitha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print(a[2][‘age’])6</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839200" cy="68580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1800" b="1" smtClean="0">
                <a:solidFill>
                  <a:srgbClr val="00B050"/>
                </a:solidFill>
                <a:latin typeface="Arial" pitchFamily="34" charset="0"/>
                <a:cs typeface="Arial" pitchFamily="34" charset="0"/>
              </a:rPr>
              <a:t>Disimilar  Data Structure Nesting:</a:t>
            </a:r>
            <a:r>
              <a:rPr lang="en-US" sz="2000" smtClean="0">
                <a:solidFill>
                  <a:srgbClr val="00B050"/>
                </a:solidFill>
                <a:latin typeface="Arial" pitchFamily="34" charset="0"/>
                <a:cs typeface="Arial" pitchFamily="34" charset="0"/>
              </a:rPr>
              <a:t/>
            </a:r>
            <a:br>
              <a:rPr lang="en-US" sz="20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3. Tuple of Lists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[1,2] , [3,4] , [5,6]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print(a[0])</a:t>
            </a:r>
            <a:r>
              <a:rPr lang="en-US" sz="1800" smtClean="0">
                <a:solidFill>
                  <a:schemeClr val="tx1"/>
                </a:solidFill>
                <a:latin typeface="Arial" pitchFamily="34" charset="0"/>
                <a:cs typeface="Arial" pitchFamily="34" charset="0"/>
                <a:sym typeface="Wingdings" pitchFamily="2" charset="2"/>
              </a:rPr>
              <a:t>(1,2)</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print(a[1])</a:t>
            </a:r>
            <a:r>
              <a:rPr lang="en-US" sz="1800" smtClean="0">
                <a:solidFill>
                  <a:schemeClr val="tx1"/>
                </a:solidFill>
                <a:latin typeface="Arial" pitchFamily="34" charset="0"/>
                <a:cs typeface="Arial" pitchFamily="34" charset="0"/>
                <a:sym typeface="Wingdings" pitchFamily="2" charset="2"/>
              </a:rPr>
              <a:t>(3,4)</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print(a[2])</a:t>
            </a:r>
            <a:r>
              <a:rPr lang="en-US" sz="1800" smtClean="0">
                <a:solidFill>
                  <a:schemeClr val="tx1"/>
                </a:solidFill>
                <a:latin typeface="Arial" pitchFamily="34" charset="0"/>
                <a:cs typeface="Arial" pitchFamily="34" charset="0"/>
                <a:sym typeface="Wingdings" pitchFamily="2" charset="2"/>
              </a:rPr>
              <a:t>(5,6)</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print(a[0][0])1</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print(a[0][1])2</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print(a[1][0])3</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print(a[1][1])4</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print(a[2][0])5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print(a[2][1])6</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839200" cy="6858000"/>
          </a:xfrm>
        </p:spPr>
        <p:txBody>
          <a:bodyPr>
            <a:noAutofit/>
          </a:bodyPr>
          <a:lstStyle/>
          <a:p>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400" smtClean="0">
                <a:solidFill>
                  <a:srgbClr val="00B050"/>
                </a:solidFill>
                <a:latin typeface="Arial" pitchFamily="34" charset="0"/>
                <a:cs typeface="Arial" pitchFamily="34" charset="0"/>
              </a:rPr>
              <a:t/>
            </a:r>
            <a:br>
              <a:rPr lang="en-US" sz="2400"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2000" b="1" smtClean="0">
                <a:solidFill>
                  <a:srgbClr val="00B050"/>
                </a:solidFill>
                <a:latin typeface="Arial" pitchFamily="34" charset="0"/>
                <a:cs typeface="Arial" pitchFamily="34" charset="0"/>
              </a:rPr>
              <a:t/>
            </a:r>
            <a:br>
              <a:rPr lang="en-US" sz="2000" b="1" smtClean="0">
                <a:solidFill>
                  <a:srgbClr val="00B050"/>
                </a:solidFill>
                <a:latin typeface="Arial" pitchFamily="34" charset="0"/>
                <a:cs typeface="Arial" pitchFamily="34" charset="0"/>
              </a:rPr>
            </a:br>
            <a:r>
              <a:rPr lang="en-US" sz="1800" b="1" smtClean="0">
                <a:solidFill>
                  <a:srgbClr val="00B050"/>
                </a:solidFill>
                <a:latin typeface="Arial" pitchFamily="34" charset="0"/>
                <a:cs typeface="Arial" pitchFamily="34" charset="0"/>
              </a:rPr>
              <a:t>Disimilar  Data Structure Nesting:</a:t>
            </a:r>
            <a:r>
              <a:rPr lang="en-US" sz="2000" smtClean="0">
                <a:solidFill>
                  <a:srgbClr val="00B050"/>
                </a:solidFill>
                <a:latin typeface="Arial" pitchFamily="34" charset="0"/>
                <a:cs typeface="Arial" pitchFamily="34" charset="0"/>
              </a:rPr>
              <a:t/>
            </a:r>
            <a:br>
              <a:rPr lang="en-US" sz="2000" smtClean="0">
                <a:solidFill>
                  <a:srgbClr val="00B050"/>
                </a:solidFill>
                <a:latin typeface="Arial" pitchFamily="34" charset="0"/>
                <a:cs typeface="Arial" pitchFamily="34" charset="0"/>
              </a:rPr>
            </a:br>
            <a:r>
              <a:rPr lang="en-US" sz="2800" smtClean="0">
                <a:solidFill>
                  <a:srgbClr val="00B050"/>
                </a:solidFill>
                <a:latin typeface="Arial" pitchFamily="34" charset="0"/>
                <a:cs typeface="Arial" pitchFamily="34" charset="0"/>
              </a:rPr>
              <a:t/>
            </a:r>
            <a:br>
              <a:rPr lang="en-US" sz="2800" smtClean="0">
                <a:solidFill>
                  <a:srgbClr val="00B050"/>
                </a:solidFill>
                <a:latin typeface="Arial" pitchFamily="34" charset="0"/>
                <a:cs typeface="Arial" pitchFamily="34" charset="0"/>
              </a:rPr>
            </a:br>
            <a:r>
              <a:rPr lang="en-US" sz="1800" b="1" smtClean="0">
                <a:solidFill>
                  <a:schemeClr val="tx1"/>
                </a:solidFill>
                <a:latin typeface="Arial" pitchFamily="34" charset="0"/>
                <a:cs typeface="Arial" pitchFamily="34" charset="0"/>
              </a:rPr>
              <a:t>4. Tuple of Dict’s</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Ex: a =( { ‘name’:’sriram’ , ‘age’:9 } , {‘name’:’siva’,’age’:5} , {‘name’:’lalitha’,’age’:6}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rgbClr val="00B050"/>
                </a:solidFill>
                <a:latin typeface="Arial" pitchFamily="34" charset="0"/>
                <a:cs typeface="Arial" pitchFamily="34" charset="0"/>
              </a:rPr>
              <a:t>Single index or One-dimensional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print(a[0])</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 ‘name’:’sriram’ , ‘age’:9 }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print(a[1])</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{‘name’:’siva’,’age’:5}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print(a[2])</a:t>
            </a:r>
            <a:r>
              <a:rPr lang="en-US" sz="1800" smtClean="0">
                <a:solidFill>
                  <a:schemeClr val="tx1"/>
                </a:solidFill>
                <a:latin typeface="Arial" pitchFamily="34" charset="0"/>
                <a:cs typeface="Arial" pitchFamily="34" charset="0"/>
                <a:sym typeface="Wingdings" pitchFamily="2" charset="2"/>
              </a:rPr>
              <a:t></a:t>
            </a:r>
            <a:r>
              <a:rPr lang="en-US" sz="1800" smtClean="0">
                <a:solidFill>
                  <a:schemeClr val="tx1"/>
                </a:solidFill>
                <a:latin typeface="Arial" pitchFamily="34" charset="0"/>
                <a:cs typeface="Arial" pitchFamily="34" charset="0"/>
              </a:rPr>
              <a:t> {‘name’:’lalitha’,’age’:6} </a:t>
            </a: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rgbClr val="00B050"/>
                </a:solidFill>
                <a:latin typeface="Arial" pitchFamily="34" charset="0"/>
                <a:cs typeface="Arial" pitchFamily="34" charset="0"/>
              </a:rPr>
              <a:t>Double index or Two-dimensional index accessing:</a:t>
            </a:r>
            <a:br>
              <a:rPr lang="en-US" sz="1800" smtClean="0">
                <a:solidFill>
                  <a:srgbClr val="00B050"/>
                </a:solidFill>
                <a:latin typeface="Arial" pitchFamily="34" charset="0"/>
                <a:cs typeface="Arial" pitchFamily="34" charset="0"/>
              </a:rPr>
            </a:br>
            <a:r>
              <a:rPr lang="en-US" sz="1800" smtClean="0">
                <a:solidFill>
                  <a:schemeClr val="tx1"/>
                </a:solidFill>
                <a:latin typeface="Arial" pitchFamily="34" charset="0"/>
                <a:cs typeface="Arial" pitchFamily="34" charset="0"/>
                <a:sym typeface="Wingdings" pitchFamily="2" charset="2"/>
              </a:rPr>
              <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print(a[0][‘name’])sriram</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print(a[0][‘age’])9</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print(a[1][‘name’])siva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print(a[1][‘age’])5</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print(a[2][‘name’])lalitha</a:t>
            </a:r>
            <a:br>
              <a:rPr lang="en-US" sz="1800" smtClean="0">
                <a:solidFill>
                  <a:schemeClr val="tx1"/>
                </a:solidFill>
                <a:latin typeface="Arial" pitchFamily="34" charset="0"/>
                <a:cs typeface="Arial" pitchFamily="34" charset="0"/>
                <a:sym typeface="Wingdings" pitchFamily="2" charset="2"/>
              </a:rPr>
            </a:br>
            <a:r>
              <a:rPr lang="en-US" sz="1800" smtClean="0">
                <a:solidFill>
                  <a:schemeClr val="tx1"/>
                </a:solidFill>
                <a:latin typeface="Arial" pitchFamily="34" charset="0"/>
                <a:cs typeface="Arial" pitchFamily="34" charset="0"/>
                <a:sym typeface="Wingdings" pitchFamily="2" charset="2"/>
              </a:rPr>
              <a:t> print(a[2][‘age’])6</a:t>
            </a: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r>
              <a:rPr lang="en-US" sz="1800" smtClean="0">
                <a:solidFill>
                  <a:schemeClr val="tx1"/>
                </a:solidFill>
                <a:latin typeface="Arial" pitchFamily="34" charset="0"/>
                <a:cs typeface="Arial" pitchFamily="34" charset="0"/>
              </a:rPr>
              <a:t/>
            </a:r>
            <a:br>
              <a:rPr lang="en-US" sz="1800" smtClean="0">
                <a:solidFill>
                  <a:schemeClr val="tx1"/>
                </a:solidFill>
                <a:latin typeface="Arial" pitchFamily="34" charset="0"/>
                <a:cs typeface="Arial" pitchFamily="34" charset="0"/>
              </a:rPr>
            </a:br>
            <a:endParaRPr lang="en-US" sz="2800" smtClean="0">
              <a:solidFill>
                <a:schemeClr val="tx1"/>
              </a:solidFill>
              <a:latin typeface="Arial" pitchFamily="34" charset="0"/>
              <a:cs typeface="Arial" pitchFamily="34" charset="0"/>
            </a:endParaRPr>
          </a:p>
        </p:txBody>
      </p:sp>
      <p:sp>
        <p:nvSpPr>
          <p:cNvPr id="4" name="Rectangle 3"/>
          <p:cNvSpPr/>
          <p:nvPr/>
        </p:nvSpPr>
        <p:spPr>
          <a:xfrm>
            <a:off x="4862086" y="6273225"/>
            <a:ext cx="4281914" cy="584775"/>
          </a:xfrm>
          <a:prstGeom prst="rect">
            <a:avLst/>
          </a:prstGeom>
          <a:noFill/>
        </p:spPr>
        <p:txBody>
          <a:bodyPr wrap="square" lIns="91440" tIns="45720" rIns="91440" bIns="45720">
            <a:spAutoFit/>
          </a:bodyPr>
          <a:lstStyle/>
          <a:p>
            <a:pPr algn="ctr"/>
            <a:r>
              <a:rPr lang="en-US" sz="3200" b="1" cap="none" spc="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Software Services</a:t>
            </a:r>
            <a:endParaRPr lang="en-US" sz="3200"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4" descr="python logo.png"/>
          <p:cNvPicPr>
            <a:picLocks noChangeAspect="1"/>
          </p:cNvPicPr>
          <p:nvPr/>
        </p:nvPicPr>
        <p:blipFill>
          <a:blip r:embed="rId2" cstate="print"/>
          <a:stretch>
            <a:fillRect/>
          </a:stretch>
        </p:blipFill>
        <p:spPr>
          <a:xfrm>
            <a:off x="3886200" y="152400"/>
            <a:ext cx="1219200" cy="121445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10351</TotalTime>
  <Words>5398</Words>
  <Application>Microsoft Office PowerPoint</Application>
  <PresentationFormat>On-screen Show (4:3)</PresentationFormat>
  <Paragraphs>1921</Paragraphs>
  <Slides>177</Slides>
  <Notes>1</Notes>
  <HiddenSlides>0</HiddenSlides>
  <MMClips>0</MMClips>
  <ScaleCrop>false</ScaleCrop>
  <HeadingPairs>
    <vt:vector size="4" baseType="variant">
      <vt:variant>
        <vt:lpstr>Theme</vt:lpstr>
      </vt:variant>
      <vt:variant>
        <vt:i4>1</vt:i4>
      </vt:variant>
      <vt:variant>
        <vt:lpstr>Slide Titles</vt:lpstr>
      </vt:variant>
      <vt:variant>
        <vt:i4>177</vt:i4>
      </vt:variant>
    </vt:vector>
  </HeadingPairs>
  <TitlesOfParts>
    <vt:vector size="178" baseType="lpstr">
      <vt:lpstr>Equity</vt:lpstr>
      <vt:lpstr>Python</vt:lpstr>
      <vt:lpstr>Python</vt:lpstr>
      <vt:lpstr>Python</vt:lpstr>
      <vt:lpstr> </vt:lpstr>
      <vt:lpstr> </vt:lpstr>
      <vt:lpstr> </vt:lpstr>
      <vt:lpstr> </vt:lpstr>
      <vt:lpstr> </vt:lpstr>
      <vt:lpstr> </vt:lpstr>
      <vt:lpstr> </vt:lpstr>
      <vt:lpstr> </vt:lpstr>
      <vt:lpstr> </vt:lpstr>
      <vt:lpstr> </vt:lpstr>
      <vt:lpstr> </vt:lpstr>
      <vt:lpstr> </vt:lpstr>
      <vt:lpstr> </vt:lpstr>
      <vt:lpstr>Python</vt:lpstr>
      <vt:lpstr>Why Python, What is the Benefits of its use ?  1. Python code syntax is very readable and understandable  2. Application Development with python language is very fast 3. Python is a Developer Friendly Language   </vt:lpstr>
      <vt:lpstr> </vt:lpstr>
      <vt:lpstr> </vt:lpstr>
      <vt:lpstr>Python</vt:lpstr>
      <vt:lpstr> </vt:lpstr>
      <vt:lpstr> </vt:lpstr>
      <vt:lpstr>Python 1.0  (January 1994)  Python 2.0  (October 16, 2000)  Python 2.7  (July 3, 2010) A major old version   Python 3.7  (June 27, 2018) Present version which is widely      used </vt:lpstr>
      <vt:lpstr> </vt:lpstr>
      <vt:lpstr> </vt:lpstr>
      <vt:lpstr> </vt:lpstr>
      <vt:lpstr> </vt:lpstr>
      <vt:lpstr>Slide 29</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Python supports four different numerical types  </vt:lpstr>
      <vt:lpstr>We can convert one type of number into another. This is also known as Type Conversion.  Ex-1: a = 56 (integer data type)  float(a) -&gt; 56.0  complex(a) - &gt; 56 + 0j   Ex-2: a = 8.4 (float data type)  int(a) -&gt; 8  complex(a) - &gt; 8.4 + 0j    Ex-3: a = 2+5j (complex data type)  int(a) -&gt; (type error)  float(a) - &gt; (type error)       </vt:lpstr>
      <vt:lpstr> </vt:lpstr>
      <vt:lpstr> </vt:lpstr>
      <vt:lpstr> </vt:lpstr>
      <vt:lpstr> </vt:lpstr>
      <vt:lpstr> </vt:lpstr>
      <vt:lpstr> </vt:lpstr>
      <vt:lpstr>print(“My name is ” + name + “My age is ” + age + “My height is “ + height)  2) Using C-style String formaters (%d, %f, %s) :  Ex: print(“ My name is %s My age is %d My height is %f ” % (name, age, height))  3) Using Place Holders ( { }  with format() ) :  Ex: print(“ My name is { } My age is { } My height is { } ”.format(name,age,height))  </vt:lpstr>
      <vt:lpstr> </vt:lpstr>
      <vt:lpstr> </vt:lpstr>
      <vt:lpstr> A list can be defined as a collection of values or items of different types. The items in the list are separated with the comma (,) and enclosed with the square brackets [ ]. (Lists Data types are Mutable)  Ex: lst = [4,3,6,9,45,74] Ex: lst = [‘siva’,56,8.4]  List Indexing “[  ]”:  Ex:lst = [58,64,89,74]  lst[0]-&gt;58  lst[1]-&gt;64  lst[2]-&gt;89  lst[-1]-&gt;74   List Slicing “[ : ]” :  Ex:lst = [6,8,7,4,1,2,9]  lst[2:5]-&gt;[7,4,1]</vt:lpstr>
      <vt:lpstr>Ex: lst = [75,85,35,48,96]  lst[2] = 99  print(lst) </vt:lpstr>
      <vt:lpstr> </vt:lpstr>
      <vt:lpstr> </vt:lpstr>
      <vt:lpstr> </vt:lpstr>
      <vt:lpstr> </vt:lpstr>
      <vt:lpstr> </vt:lpstr>
      <vt:lpstr> </vt:lpstr>
      <vt:lpstr> </vt:lpstr>
      <vt:lpstr> </vt:lpstr>
      <vt:lpstr> </vt:lpstr>
      <vt:lpstr> </vt:lpstr>
      <vt:lpstr> </vt:lpstr>
      <vt:lpstr> </vt:lpstr>
      <vt:lpstr> </vt:lpstr>
      <vt:lpstr>                                                                                                                      Ex: Months = {"January","February", "March", "April", "May", "June“}  Months.add("July")   Months.add("August") print(Months)   Ex: Months = {"January","February", "March", "April", "May", "June“}  Months.update(["July“,”August”])   print(Months)  Removing Set Data : Months.remove({"January“) print(Months)  </vt:lpstr>
      <vt:lpstr> </vt:lpstr>
      <vt:lpstr> </vt:lpstr>
      <vt:lpstr> </vt:lpstr>
      <vt:lpstr>                                                  Similar  Data Structure Nesting:  1. List of Lists  Ex: a = [ [1,2] , [3,4] , [5,6] ]  Single index or One-dimensional index accessing:  print(a[0])[1,2] print(a[1])[3,4] print(a.[2])[5,6]  Double index or Two-dimensional index accessing:   print(a[0][0])1  print(a[0][1])2  print(a[1][0])3  print(a[1][1])4  print(a[2][0])5  print(a[2][1])6  </vt:lpstr>
      <vt:lpstr>                                                  Similar  Data Structure Nesting:  2. Tuple of Tuples  Ex: a = ( (1,2) , (3,4) , (5,6) )  Single index or One-dimensional index accessing:  print(a[0])(1,2) print(a[1])(3,4) print(a[2])(5,6)  Double index or Two-dimensional index accessing:   print(a[0][0])1  print(a[0][1])2  print(a[1][0])3  print(a[1][1])4  print(a[2][0])5  print(a[2][1])6  </vt:lpstr>
      <vt:lpstr>                                                  Similar  Data Structure Nesting:  3. Dict of Dict’s  Ex: a = { ‘name’:’siva’ , ‘age’:5 , ‘work’:{ ‘school’:’study’ , ’ground’:’playing’ } }  Single index or One-dimensional index accessing:  print(a[‘name’])siva print(a[‘age’])5 print(a[‘work’]) { ‘school’:’study’ , ’ground’:’playing’ }   Double index or Two-dimensional index accessing:   print(a[‘work’][‘school’])study  print(a[‘work’][‘ground’])playing    </vt:lpstr>
      <vt:lpstr>                                                      Disimilar  Data Structure Nesting:  1. List of Tuples  Ex: a = [ (1,2) , (3,4) , (5,6) ]  Single index or One-dimensional index accessing:  print(a[0])(1,2) print(a[1])(3,4) print(a[2])(5,6)  Double index or Two-dimensional index accessing:   print(a[0][0])1  print(a[0][1])2  print(a[1][0])3  print(a[1][1])4  print(a[2][0])5  print(a[2][1])6  </vt:lpstr>
      <vt:lpstr>                                                      Disimilar  Data Structure Nesting:  2. List of Dict’s  Ex: a =[ { ‘name’:’sriram’ , ‘age’:9 } , {‘name’:’siva’,’age’:5} , {‘name’:’lalitha’,’age’:6} ]  Single index or One-dimensional index accessing:  print(a[0]) { ‘name’:’sriram’ , ‘age’:9 }  print(a[1]) {‘name’:’siva’,’age’:5}  print(a[2]) {‘name’:’lalitha’,’age’:6}   Double index or Two-dimensional index accessing:   print(a[0][‘name’])sriram  print(a[0][‘age’])9  print(a[1][‘name’])siva  print(a[1][‘age’])5  print(a[2][‘name’])lalitha  print(a[2][‘age’])6  </vt:lpstr>
      <vt:lpstr>                                                      Disimilar  Data Structure Nesting:  3. Tuple of Lists  Ex: a = ( [1,2] , [3,4] , [5,6] )  Single index or One-dimensional index accessing:  print(a[0])(1,2) print(a[1])(3,4) print(a[2])(5,6)  Double index or Two-dimensional index accessing:   print(a[0][0])1  print(a[0][1])2  print(a[1][0])3  print(a[1][1])4  print(a[2][0])5  print(a[2][1])6  </vt:lpstr>
      <vt:lpstr>                                                      Disimilar  Data Structure Nesting:  4. Tuple of Dict’s  Ex: a =( { ‘name’:’sriram’ , ‘age’:9 } , {‘name’:’siva’,’age’:5} , {‘name’:’lalitha’,’age’:6} )  Single index or One-dimensional index accessing:  print(a[0]) { ‘name’:’sriram’ , ‘age’:9 }  print(a[1]) {‘name’:’siva’,’age’:5}  print(a[2]) {‘name’:’lalitha’,’age’:6}   Double index or Two-dimensional index accessing:   print(a[0][‘name’])sriram  print(a[0][‘age’])9  print(a[1][‘name’])siva  print(a[1][‘age’])5  print(a[2][‘name’])lalitha  print(a[2][‘age’])6  </vt:lpstr>
      <vt:lpstr>                                                      Disimilar  Data Structure Nesting:  1. Dict of Lists  Ex: a = { ‘name’:[‘sriram’,’siva’,’lalitha’] , ’age’:[9,5,6] } Single index or One-dimensional index accessing:  print(a[‘name’]) [‘sriram’,’siva’,’lalitha’]  print(a[‘age’]) [9,5,6]  Double index or Two-dimensional index accessing:   print(a[‘name’][0])sriram  print(a[‘name’][1])siva  print(a[‘name’][2])lalitha   print(a[‘age’][0])9  print(a[‘age’][1])5  print(a[‘age’][2])6    </vt:lpstr>
      <vt:lpstr>                                                      Disimilar  Data Structure Nesting:  1. Dict of Tuples  Ex: a = { ‘name’:(‘sriram’,’siva’,’lalitha’) , ’age’:(9,5,6) } Single index or One-dimensional index accessing:  print(a[‘name’]) (‘sriram’,’siva’,’lalitha’) print(a[‘age’]) (9,5,6)  Double index or Two-dimensional index accessing:   print(a[‘name’][0])sriram  print(a[‘name’][1])siva  print(a[‘name’][2])lalitha   print(a[‘age’][0])9  print(a[‘age’][1])5  print(a[‘age’][2])6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Veera Raghava</dc:creator>
  <cp:lastModifiedBy>Veera Raghava</cp:lastModifiedBy>
  <cp:revision>741</cp:revision>
  <dcterms:created xsi:type="dcterms:W3CDTF">2019-04-09T09:32:57Z</dcterms:created>
  <dcterms:modified xsi:type="dcterms:W3CDTF">2019-04-20T06:01:09Z</dcterms:modified>
</cp:coreProperties>
</file>