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media/image1.jpeg" ContentType="image/jpeg"/>
  <Override PartName="/ppt/media/image2.jpeg" ContentType="image/jpeg"/>
  <Override PartName="/ppt/media/image7.png" ContentType="image/png"/>
  <Override PartName="/ppt/media/image3.png" ContentType="image/png"/>
  <Override PartName="/ppt/media/image4.png" ContentType="image/png"/>
  <Override PartName="/ppt/media/image5.png" ContentType="image/png"/>
  <Override PartName="/ppt/media/image6.png" ContentType="image/png"/>
  <Override PartName="/ppt/media/image8.jpeg" ContentType="image/jpeg"/>
  <Override PartName="/ppt/media/image9.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BC3CA25-89F2-4EBD-8251-E2E3D69CF7C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A50F7373-A1BB-400E-B4D9-4601C57145A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FBF33EF4-5200-4788-99FE-F31902A8500C}"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D6364769-0A7D-4A63-845E-AB4C015B035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64E217D-1644-4974-958E-7E58164F41D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2"/>
          </p:nvPr>
        </p:nvSpPr>
        <p:spPr/>
        <p:txBody>
          <a:bodyPr/>
          <a:p>
            <a:fld id="{303C2AF9-0F06-488E-BB37-202ECCDFB1A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672DB0ED-08EB-40E5-9DD9-541C1C5D3AFC}"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829DAFB1-43D8-4454-A040-BBE8FCBCC28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E8EBB2C4-BF08-4068-91F9-660463F0D2A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1297440" y="393840"/>
            <a:ext cx="7038720" cy="42364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2"/>
          </p:nvPr>
        </p:nvSpPr>
        <p:spPr/>
        <p:txBody>
          <a:bodyPr/>
          <a:p>
            <a:fld id="{7B810D0D-94E5-4662-B205-EFA0EB76A09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43900C26-30DD-4EE4-9924-E705A75A02B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794F4DFA-D141-4968-978D-4852A978FFCC}"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983D54C8-4FDB-47E7-AF80-5D8B6C53B21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BA36AFDC-BC86-44A9-B4DF-21A8B145255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3E0C25DB-5F95-47BD-8E0F-7F5B1B052C6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5A3E5D1F-353E-4E37-A642-C3B219FA5B6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9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4D84F867-FCE1-4B2E-981E-1E1E71D60AC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ED78D135-2A94-4574-9EA8-5C352D631C8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0A516E45-A183-47E7-B1AD-3BAB19FF41D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37ADD3CD-4F5F-4771-A57A-A9E3D888440A}"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97440" y="393840"/>
            <a:ext cx="7038720" cy="42364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1"/>
          </p:nvPr>
        </p:nvSpPr>
        <p:spPr/>
        <p:txBody>
          <a:bodyPr/>
          <a:p>
            <a:fld id="{5E5DD3C5-778F-4E66-B9EA-6D058A1D4E88}"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0B621E9D-4D49-427C-ABA0-6DFE249DC9E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877AF61D-49E7-4B6A-9321-555075152A4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7440" y="393840"/>
            <a:ext cx="7038720" cy="91368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88309500-80E2-4BD3-A131-9BABB7A5257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1039680"/>
            <a:ext cx="8520120" cy="2106000"/>
          </a:xfrm>
          <a:prstGeom prst="rect">
            <a:avLst/>
          </a:prstGeom>
          <a:noFill/>
          <a:ln w="0">
            <a:noFill/>
          </a:ln>
        </p:spPr>
        <p:txBody>
          <a:bodyPr tIns="91440" bIns="91440" anchor="b">
            <a:normAutofit fontScale="92000"/>
          </a:bodyPr>
          <a:p>
            <a:pPr indent="0" algn="ctr">
              <a:lnSpc>
                <a:spcPct val="100000"/>
              </a:lnSpc>
              <a:buNone/>
            </a:pPr>
            <a:r>
              <a:rPr b="1" lang="en-IN" sz="14000" spc="-1" strike="noStrike">
                <a:solidFill>
                  <a:schemeClr val="dk1"/>
                </a:solidFill>
                <a:latin typeface="Old Standard TT"/>
                <a:ea typeface="Old Standard TT"/>
              </a:rPr>
              <a:t>xx%</a:t>
            </a:r>
            <a:endParaRPr b="0" lang="en-IN" sz="14000" spc="-1" strike="noStrike">
              <a:solidFill>
                <a:srgbClr val="000000"/>
              </a:solidFill>
              <a:latin typeface="Arial"/>
            </a:endParaRPr>
          </a:p>
        </p:txBody>
      </p:sp>
      <p:sp>
        <p:nvSpPr>
          <p:cNvPr id="1" name="PlaceHolder 2"/>
          <p:cNvSpPr>
            <a:spLocks noGrp="1"/>
          </p:cNvSpPr>
          <p:nvPr>
            <p:ph type="body"/>
          </p:nvPr>
        </p:nvSpPr>
        <p:spPr>
          <a:xfrm>
            <a:off x="311760" y="3228480"/>
            <a:ext cx="8520120" cy="1300320"/>
          </a:xfrm>
          <a:prstGeom prst="rect">
            <a:avLst/>
          </a:prstGeom>
          <a:noFill/>
          <a:ln w="0">
            <a:noFill/>
          </a:ln>
        </p:spPr>
        <p:txBody>
          <a:bodyPr tIns="91440" bIns="91440" anchor="t">
            <a:normAutofit fontScale="48000"/>
          </a:bodyPr>
          <a:p>
            <a:pPr marL="207360" indent="-15552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414720" indent="-15552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622080" indent="-13824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829440" indent="-10368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1036800" indent="-10368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1244160" indent="-10368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1451520" indent="-10368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GB" sz="1000" spc="-1" strike="noStrike">
                <a:solidFill>
                  <a:schemeClr val="dk1"/>
                </a:solidFill>
                <a:latin typeface="Old Standard TT"/>
                <a:ea typeface="Old Standard TT"/>
              </a:defRPr>
            </a:lvl1pPr>
          </a:lstStyle>
          <a:p>
            <a:pPr indent="0" algn="r">
              <a:lnSpc>
                <a:spcPct val="100000"/>
              </a:lnSpc>
              <a:buNone/>
              <a:tabLst>
                <a:tab algn="l" pos="0"/>
              </a:tabLst>
            </a:pPr>
            <a:fld id="{0EB11E4F-4FE1-458C-834E-992CEAF11716}" type="slidenum">
              <a:rPr b="0" lang="en-GB" sz="1000" spc="-1" strike="noStrike">
                <a:solidFill>
                  <a:schemeClr val="dk1"/>
                </a:solidFill>
                <a:latin typeface="Old Standard TT"/>
                <a:ea typeface="Old Standard TT"/>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grpSp>
        <p:nvGrpSpPr>
          <p:cNvPr id="39" name="Google Shape;56;p13"/>
          <p:cNvGrpSpPr/>
          <p:nvPr/>
        </p:nvGrpSpPr>
        <p:grpSpPr>
          <a:xfrm>
            <a:off x="4406760" y="0"/>
            <a:ext cx="4737240" cy="5142960"/>
            <a:chOff x="4406760" y="0"/>
            <a:chExt cx="4737240" cy="5142960"/>
          </a:xfrm>
        </p:grpSpPr>
        <p:sp>
          <p:nvSpPr>
            <p:cNvPr id="40" name="Google Shape;57;p13"/>
            <p:cNvSpPr/>
            <p:nvPr/>
          </p:nvSpPr>
          <p:spPr>
            <a:xfrm rot="5400000">
              <a:off x="4408200" y="-1800"/>
              <a:ext cx="4733640" cy="4737240"/>
            </a:xfrm>
            <a:prstGeom prst="diagStripe">
              <a:avLst>
                <a:gd name="adj" fmla="val 49469"/>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41" name="Google Shape;58;p13"/>
            <p:cNvSpPr/>
            <p:nvPr/>
          </p:nvSpPr>
          <p:spPr>
            <a:xfrm rot="5400000">
              <a:off x="4841280" y="5400"/>
              <a:ext cx="4297680" cy="4286520"/>
            </a:xfrm>
            <a:prstGeom prst="diagStripe">
              <a:avLst>
                <a:gd name="adj" fmla="val 0"/>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42" name="Google Shape;59;p13"/>
            <p:cNvSpPr/>
            <p:nvPr/>
          </p:nvSpPr>
          <p:spPr>
            <a:xfrm rot="16200000">
              <a:off x="5618520" y="12366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43" name="Google Shape;60;p13"/>
            <p:cNvSpPr/>
            <p:nvPr/>
          </p:nvSpPr>
          <p:spPr>
            <a:xfrm flipH="1">
              <a:off x="5850000" y="14439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44" name="Google Shape;61;p13"/>
            <p:cNvSpPr/>
            <p:nvPr/>
          </p:nvSpPr>
          <p:spPr>
            <a:xfrm rot="16200000">
              <a:off x="5987160" y="24696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45" name="Google Shape;62;p13"/>
            <p:cNvSpPr/>
            <p:nvPr/>
          </p:nvSpPr>
          <p:spPr>
            <a:xfrm flipH="1">
              <a:off x="6222240" y="26769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46" name="Google Shape;63;p13"/>
            <p:cNvSpPr/>
            <p:nvPr/>
          </p:nvSpPr>
          <p:spPr>
            <a:xfrm rot="16200000">
              <a:off x="6675480" y="186228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47" name="Google Shape;64;p13"/>
            <p:cNvSpPr/>
            <p:nvPr/>
          </p:nvSpPr>
          <p:spPr>
            <a:xfrm flipH="1">
              <a:off x="6908040" y="206964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48" name="Google Shape;65;p13"/>
            <p:cNvSpPr/>
            <p:nvPr/>
          </p:nvSpPr>
          <p:spPr>
            <a:xfrm rot="16200000">
              <a:off x="6861240" y="247788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49" name="Google Shape;66;p13"/>
            <p:cNvSpPr/>
            <p:nvPr/>
          </p:nvSpPr>
          <p:spPr>
            <a:xfrm flipH="1">
              <a:off x="7965360" y="26928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50" name="Google Shape;67;p13"/>
            <p:cNvSpPr/>
            <p:nvPr/>
          </p:nvSpPr>
          <p:spPr>
            <a:xfrm flipH="1">
              <a:off x="8145000" y="33087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51" name="Google Shape;68;p13"/>
            <p:cNvSpPr/>
            <p:nvPr/>
          </p:nvSpPr>
          <p:spPr>
            <a:xfrm rot="16200000">
              <a:off x="7047720" y="309528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52" name="Google Shape;69;p13"/>
            <p:cNvSpPr/>
            <p:nvPr/>
          </p:nvSpPr>
          <p:spPr>
            <a:xfrm flipH="1">
              <a:off x="7276680" y="33026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53" name="Google Shape;70;p13"/>
            <p:cNvSpPr/>
            <p:nvPr/>
          </p:nvSpPr>
          <p:spPr>
            <a:xfrm rot="16200000">
              <a:off x="7227360" y="371088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54" name="Google Shape;71;p13"/>
            <p:cNvSpPr/>
            <p:nvPr/>
          </p:nvSpPr>
          <p:spPr>
            <a:xfrm flipH="1">
              <a:off x="7462440" y="39182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55" name="Google Shape;72;p13"/>
            <p:cNvSpPr/>
            <p:nvPr/>
          </p:nvSpPr>
          <p:spPr>
            <a:xfrm rot="16200000">
              <a:off x="8102520" y="37188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56" name="Google Shape;73;p13"/>
            <p:cNvSpPr/>
            <p:nvPr/>
          </p:nvSpPr>
          <p:spPr>
            <a:xfrm flipH="1">
              <a:off x="8334360" y="39258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57" name="Google Shape;74;p13"/>
            <p:cNvSpPr/>
            <p:nvPr/>
          </p:nvSpPr>
          <p:spPr>
            <a:xfrm rot="16200000">
              <a:off x="8288280" y="43344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grpSp>
      <p:sp>
        <p:nvSpPr>
          <p:cNvPr id="58" name="PlaceHolder 1"/>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GB" sz="1000" spc="-1" strike="noStrike">
                <a:solidFill>
                  <a:schemeClr val="dk1"/>
                </a:solidFill>
                <a:latin typeface="Old Standard TT"/>
                <a:ea typeface="Old Standard TT"/>
              </a:defRPr>
            </a:lvl1pPr>
          </a:lstStyle>
          <a:p>
            <a:pPr indent="0" algn="r">
              <a:lnSpc>
                <a:spcPct val="100000"/>
              </a:lnSpc>
              <a:buNone/>
              <a:tabLst>
                <a:tab algn="l" pos="0"/>
              </a:tabLst>
            </a:pPr>
            <a:fld id="{C00EF629-9DD5-4915-A69C-BD8CDDC0C7DF}" type="slidenum">
              <a:rPr b="0" lang="en-GB" sz="1000" spc="-1" strike="noStrike">
                <a:solidFill>
                  <a:schemeClr val="dk1"/>
                </a:solidFill>
                <a:latin typeface="Old Standard TT"/>
                <a:ea typeface="Old Standard TT"/>
              </a:rPr>
              <a:t>&lt;number&gt;</a:t>
            </a:fld>
            <a:endParaRPr b="0" lang="en-IN" sz="1000" spc="-1" strike="noStrike">
              <a:solidFill>
                <a:srgbClr val="000000"/>
              </a:solidFill>
              <a:latin typeface="Times New Roman"/>
            </a:endParaRPr>
          </a:p>
        </p:txBody>
      </p:sp>
      <p:sp>
        <p:nvSpPr>
          <p:cNvPr id="59" name="PlaceHolder 2"/>
          <p:cNvSpPr>
            <a:spLocks noGrp="1"/>
          </p:cNvSpPr>
          <p:nvPr>
            <p:ph type="title"/>
          </p:nvPr>
        </p:nvSpPr>
        <p:spPr>
          <a:xfrm>
            <a:off x="1297440" y="393840"/>
            <a:ext cx="7038720" cy="913680"/>
          </a:xfrm>
          <a:prstGeom prst="rect">
            <a:avLst/>
          </a:prstGeom>
          <a:noFill/>
          <a:ln w="0">
            <a:noFill/>
          </a:ln>
        </p:spPr>
        <p:txBody>
          <a:bodyPr tIns="91440" bIns="91440" anchor="t">
            <a:normAutofit/>
          </a:bodyPr>
          <a:p>
            <a:pPr indent="0">
              <a:buNone/>
            </a:pPr>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6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604080"/>
            <a:ext cx="8520120" cy="4148280"/>
          </a:xfrm>
          <a:prstGeom prst="rect">
            <a:avLst/>
          </a:prstGeom>
          <a:noFill/>
          <a:ln w="0">
            <a:noFill/>
          </a:ln>
        </p:spPr>
        <p:txBody>
          <a:bodyPr tIns="91440" bIns="91440" anchor="b">
            <a:normAutofit/>
          </a:bodyPr>
          <a:p>
            <a:pPr indent="0" algn="ctr">
              <a:lnSpc>
                <a:spcPct val="125000"/>
              </a:lnSpc>
              <a:spcBef>
                <a:spcPts val="2401"/>
              </a:spcBef>
              <a:buNone/>
              <a:tabLst>
                <a:tab algn="l" pos="0"/>
              </a:tabLst>
            </a:pPr>
            <a:r>
              <a:rPr b="1" lang="en-GB" sz="6650" spc="-1" strike="noStrike">
                <a:solidFill>
                  <a:schemeClr val="dk1"/>
                </a:solidFill>
                <a:latin typeface="Impact"/>
                <a:ea typeface="Impact"/>
              </a:rPr>
              <a:t>Network Intrusion detection system</a:t>
            </a:r>
            <a:endParaRPr b="0" lang="en-IN" sz="6650" spc="-1" strike="noStrike">
              <a:solidFill>
                <a:srgbClr val="000000"/>
              </a:solidFill>
              <a:latin typeface="Arial"/>
            </a:endParaRPr>
          </a:p>
          <a:p>
            <a:pPr indent="0" algn="ctr">
              <a:lnSpc>
                <a:spcPct val="115000"/>
              </a:lnSpc>
              <a:spcBef>
                <a:spcPts val="1199"/>
              </a:spcBef>
              <a:buNone/>
              <a:tabLst>
                <a:tab algn="l" pos="0"/>
              </a:tabLst>
            </a:pPr>
            <a:endParaRPr b="0" lang="en-IN" sz="3600" spc="-1" strike="noStrike">
              <a:solidFill>
                <a:srgbClr val="000000"/>
              </a:solidFill>
              <a:latin typeface="Arial"/>
            </a:endParaRPr>
          </a:p>
          <a:p>
            <a:pPr indent="0" algn="ctr">
              <a:lnSpc>
                <a:spcPct val="100000"/>
              </a:lnSpc>
              <a:buNone/>
              <a:tabLst>
                <a:tab algn="l" pos="0"/>
              </a:tabLst>
            </a:pPr>
            <a:endParaRPr b="0" lang="en-IN" sz="3600" spc="-1" strike="noStrike">
              <a:solidFill>
                <a:srgbClr val="000000"/>
              </a:solidFill>
              <a:latin typeface="Arial"/>
            </a:endParaRPr>
          </a:p>
        </p:txBody>
      </p:sp>
      <p:sp>
        <p:nvSpPr>
          <p:cNvPr id="98" name="PlaceHolder 2"/>
          <p:cNvSpPr>
            <a:spLocks noGrp="1"/>
          </p:cNvSpPr>
          <p:nvPr>
            <p:ph/>
          </p:nvPr>
        </p:nvSpPr>
        <p:spPr>
          <a:xfrm>
            <a:off x="311760" y="3228480"/>
            <a:ext cx="8520120" cy="1568520"/>
          </a:xfrm>
          <a:prstGeom prst="rect">
            <a:avLst/>
          </a:prstGeom>
          <a:noFill/>
          <a:ln w="0">
            <a:noFill/>
          </a:ln>
        </p:spPr>
        <p:txBody>
          <a:bodyPr tIns="91440" bIns="91440" anchor="t">
            <a:normAutofit fontScale="77000"/>
          </a:bodyPr>
          <a:p>
            <a:pPr indent="0" algn="ctr">
              <a:lnSpc>
                <a:spcPct val="115000"/>
              </a:lnSpc>
              <a:buNone/>
              <a:tabLst>
                <a:tab algn="l" pos="0"/>
              </a:tabLst>
            </a:pPr>
            <a:r>
              <a:rPr b="1" lang="en-GB" sz="4800" spc="-1" strike="noStrike">
                <a:solidFill>
                  <a:schemeClr val="dk1"/>
                </a:solidFill>
                <a:latin typeface="Old Standard TT"/>
                <a:ea typeface="Old Standard TT"/>
              </a:rPr>
              <a:t>MACHINE LEARNING PROJECT</a:t>
            </a:r>
            <a:endParaRPr b="0" lang="en-IN" sz="4800" spc="-1" strike="noStrike">
              <a:solidFill>
                <a:srgbClr val="000000"/>
              </a:solidFill>
              <a:latin typeface="Arial"/>
            </a:endParaRPr>
          </a:p>
          <a:p>
            <a:pPr indent="0" algn="ctr">
              <a:lnSpc>
                <a:spcPct val="115000"/>
              </a:lnSpc>
              <a:spcBef>
                <a:spcPts val="1199"/>
              </a:spcBef>
              <a:spcAft>
                <a:spcPts val="1199"/>
              </a:spcAft>
              <a:buNone/>
              <a:tabLst>
                <a:tab algn="l" pos="0"/>
              </a:tabLst>
            </a:pPr>
            <a:r>
              <a:rPr b="1" lang="en-GB" sz="2550" spc="-1" strike="noStrike">
                <a:solidFill>
                  <a:srgbClr val="0d47a1"/>
                </a:solidFill>
                <a:latin typeface="Old Standard TT"/>
                <a:ea typeface="Old Standard TT"/>
              </a:rPr>
              <a:t>NAME : Veera Rakesh</a:t>
            </a:r>
            <a:endParaRPr b="0" lang="en-IN" sz="25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311760" y="630720"/>
            <a:ext cx="8520120" cy="3898080"/>
          </a:xfrm>
          <a:prstGeom prst="rect">
            <a:avLst/>
          </a:prstGeom>
          <a:noFill/>
          <a:ln w="0">
            <a:noFill/>
          </a:ln>
        </p:spPr>
        <p:txBody>
          <a:bodyPr tIns="91440" bIns="91440" anchor="t">
            <a:normAutofit/>
          </a:bodyPr>
          <a:p>
            <a:pPr indent="0" algn="just">
              <a:lnSpc>
                <a:spcPct val="115000"/>
              </a:lnSpc>
              <a:buNone/>
              <a:tabLst>
                <a:tab algn="l" pos="0"/>
              </a:tabLst>
            </a:pPr>
            <a:r>
              <a:rPr b="1" lang="en-GB" sz="1300" spc="-1" strike="noStrike">
                <a:solidFill>
                  <a:schemeClr val="dk1"/>
                </a:solidFill>
                <a:latin typeface="Arial"/>
                <a:ea typeface="Arial"/>
              </a:rPr>
              <a:t>Abstract</a:t>
            </a:r>
            <a:r>
              <a:rPr b="0" lang="en-GB" sz="1200" spc="-1" strike="noStrike">
                <a:solidFill>
                  <a:schemeClr val="dk1"/>
                </a:solidFill>
                <a:latin typeface="Arial"/>
                <a:ea typeface="Arial"/>
              </a:rPr>
              <a:t> : </a:t>
            </a:r>
            <a:endParaRPr b="0" lang="en-IN" sz="1200" spc="-1" strike="noStrike">
              <a:solidFill>
                <a:srgbClr val="000000"/>
              </a:solidFill>
              <a:latin typeface="Arial"/>
            </a:endParaRPr>
          </a:p>
          <a:p>
            <a:pPr indent="0" algn="just">
              <a:lnSpc>
                <a:spcPct val="115000"/>
              </a:lnSpc>
              <a:spcBef>
                <a:spcPts val="1199"/>
              </a:spcBef>
              <a:buNone/>
              <a:tabLst>
                <a:tab algn="l" pos="0"/>
              </a:tabLst>
            </a:pPr>
            <a:r>
              <a:rPr b="0" lang="en-GB" sz="1200" spc="-1" strike="noStrike">
                <a:solidFill>
                  <a:schemeClr val="dk1"/>
                </a:solidFill>
                <a:latin typeface="Arial"/>
                <a:ea typeface="Arial"/>
              </a:rPr>
              <a:t>The rapid advances in the internet and communication fields have resulted in a huge increase in the network size and the corresponding data. As a result, many novel attacks are being generated and have posed challenges for network security to accurately detect intrusions. Furthermore, the presence of the intruders with the aim to launch various attacks within the network cannot be ignored. An intrusion detection system (IDS) is one such tool that prevents the network from possible intrusions by inspecting the network traffic, to ensure its confidentiality, integrity, and availability. Despite enormous efforts by the researchers, IDS still faces challenges in improving detection accuracy while reducing false alarm rates and in detecting novel intrusions. Recently, machine learning (ML) IDS systems are being deployed as potential solutions to detect intrusions across the network in an efficient manner.</a:t>
            </a:r>
            <a:endParaRPr b="0" lang="en-IN" sz="1200" spc="-1" strike="noStrike">
              <a:solidFill>
                <a:srgbClr val="000000"/>
              </a:solidFill>
              <a:latin typeface="Arial"/>
            </a:endParaRPr>
          </a:p>
          <a:p>
            <a:pPr indent="0" algn="just">
              <a:lnSpc>
                <a:spcPct val="115000"/>
              </a:lnSpc>
              <a:spcBef>
                <a:spcPts val="1199"/>
              </a:spcBef>
              <a:spcAft>
                <a:spcPts val="1199"/>
              </a:spcAft>
              <a:buNone/>
              <a:tabLst>
                <a:tab algn="l" pos="0"/>
              </a:tabLst>
            </a:pPr>
            <a:r>
              <a:rPr b="0" lang="en-GB" sz="1200" spc="-1" strike="noStrike">
                <a:solidFill>
                  <a:schemeClr val="dk1"/>
                </a:solidFill>
                <a:latin typeface="Arial"/>
                <a:ea typeface="Arial"/>
              </a:rPr>
              <a:t>In recent decades, rapid development in the world of technology and networks has been achieved, also there is a spread of Internet services in all fields over the world. Piracy numbers have increased, also a lot of modern systems were penetrated, so the developing information security technologies to detect the new attack become an important requirement. One of the most important information security technologies is an Intrusion Detection System (IDS) that uses machine learning </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Google Shape;142;p24"/>
          <p:cNvSpPr/>
          <p:nvPr/>
        </p:nvSpPr>
        <p:spPr>
          <a:xfrm>
            <a:off x="606600" y="525600"/>
            <a:ext cx="7819920" cy="45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GB" sz="1800" spc="-1" strike="noStrike">
                <a:solidFill>
                  <a:schemeClr val="dk1"/>
                </a:solidFill>
                <a:latin typeface="Arial"/>
                <a:ea typeface="Arial"/>
              </a:rPr>
              <a:t>Network intrusion detection system using classification</a:t>
            </a:r>
            <a:endParaRPr b="0" lang="en-IN" sz="1800" spc="-1" strike="noStrike">
              <a:solidFill>
                <a:srgbClr val="000000"/>
              </a:solidFill>
              <a:latin typeface="Arial"/>
            </a:endParaRPr>
          </a:p>
        </p:txBody>
      </p:sp>
      <p:sp>
        <p:nvSpPr>
          <p:cNvPr id="119" name="Google Shape;143;p24"/>
          <p:cNvSpPr/>
          <p:nvPr/>
        </p:nvSpPr>
        <p:spPr>
          <a:xfrm>
            <a:off x="506520" y="1030320"/>
            <a:ext cx="7920360" cy="273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400" spc="-1" strike="noStrike">
                <a:solidFill>
                  <a:srgbClr val="000000"/>
                </a:solidFill>
                <a:latin typeface="Lato"/>
                <a:ea typeface="Lato"/>
              </a:rPr>
              <a:t>Security of network traffic is becoming a major problem of computer network system. As time is passing the number of attacks on the network are increasing. Such attacks on network are nothing but the Intrusions. Intrusion detection system has been used for detecting intrusion and to protect the data and network from attacks. Data mining techniques are used to monitor and analyze large amount of network data &amp; classify these network data into anomalous and normal data. Since data comes from various sources, network traffic is large. Data mining techniques such as classification and clustering are applied to build Intrusion detection system. This paper presents the classification of IDS, different Data mining techniques and datasets for the effective detection of pattern for both malicious and normal activities in network, which helps to develop secure information system. Also it provides a brief study of various datasets that are useful for an intrusion detection system.</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indent="0">
              <a:lnSpc>
                <a:spcPct val="115000"/>
              </a:lnSpc>
              <a:spcAft>
                <a:spcPts val="1199"/>
              </a:spcAft>
              <a:buNone/>
              <a:tabLst>
                <a:tab algn="l" pos="0"/>
              </a:tabLst>
            </a:pPr>
            <a:r>
              <a:rPr b="1" lang="en-GB" sz="1800" spc="-1" strike="noStrike">
                <a:solidFill>
                  <a:schemeClr val="dk1"/>
                </a:solidFill>
                <a:latin typeface="Arial"/>
                <a:ea typeface="Arial"/>
              </a:rPr>
              <a:t>Data Pre-processing, Cleaning &amp; Transformation</a:t>
            </a:r>
            <a:endParaRPr b="0" lang="en-IN" sz="1800" spc="-1" strike="noStrike">
              <a:solidFill>
                <a:srgbClr val="000000"/>
              </a:solidFill>
              <a:latin typeface="Arial"/>
            </a:endParaRPr>
          </a:p>
        </p:txBody>
      </p:sp>
      <p:sp>
        <p:nvSpPr>
          <p:cNvPr id="121" name="Google Shape;149;p25"/>
          <p:cNvSpPr/>
          <p:nvPr/>
        </p:nvSpPr>
        <p:spPr>
          <a:xfrm>
            <a:off x="1229400" y="1512360"/>
            <a:ext cx="7124760" cy="250092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endParaRPr b="0" lang="en-IN" sz="1200" spc="-1" strike="noStrike">
              <a:solidFill>
                <a:srgbClr val="000000"/>
              </a:solidFill>
              <a:latin typeface="Arial"/>
            </a:endParaRPr>
          </a:p>
          <a:p>
            <a:pPr>
              <a:lnSpc>
                <a:spcPct val="115000"/>
              </a:lnSpc>
              <a:spcBef>
                <a:spcPts val="1199"/>
              </a:spcBef>
              <a:tabLst>
                <a:tab algn="l" pos="0"/>
              </a:tabLst>
            </a:pPr>
            <a:r>
              <a:rPr b="0" lang="en-GB" sz="1200" spc="-1" strike="noStrike">
                <a:solidFill>
                  <a:schemeClr val="dk1"/>
                </a:solidFill>
                <a:latin typeface="Arial"/>
                <a:ea typeface="Arial"/>
              </a:rPr>
              <a:t>Before building the model, it is important that we pre-process, clean and transform the data to a usable one such that we avoid any kind of redundancies, noise, missing data etc. that might actually disrupt us from building a good model. The following were done by us: -</a:t>
            </a:r>
            <a:endParaRPr b="0" lang="en-IN" sz="1200" spc="-1" strike="noStrike">
              <a:solidFill>
                <a:srgbClr val="000000"/>
              </a:solidFill>
              <a:latin typeface="Arial"/>
            </a:endParaRPr>
          </a:p>
          <a:p>
            <a:pPr marL="457200" indent="-304920">
              <a:lnSpc>
                <a:spcPct val="115000"/>
              </a:lnSpc>
              <a:spcBef>
                <a:spcPts val="1199"/>
              </a:spcBef>
              <a:buClr>
                <a:srgbClr val="000000"/>
              </a:buClr>
              <a:buFont typeface="Arial"/>
              <a:buAutoNum type="arabicPeriod"/>
              <a:tabLst>
                <a:tab algn="l" pos="0"/>
              </a:tabLst>
            </a:pPr>
            <a:r>
              <a:rPr b="0" lang="en-GB" sz="1200" spc="-1" strike="noStrike">
                <a:solidFill>
                  <a:schemeClr val="dk1"/>
                </a:solidFill>
                <a:latin typeface="Arial"/>
                <a:ea typeface="Arial"/>
              </a:rPr>
              <a:t>String to categorical variables - Converting features/columns with strings to categorial variables/numerical values – We mapped 3 features namely, protocol type, service and flag to numbers so that we could build a model accordingly.</a:t>
            </a:r>
            <a:endParaRPr b="0" lang="en-IN" sz="1200" spc="-1" strike="noStrike">
              <a:solidFill>
                <a:srgbClr val="000000"/>
              </a:solidFill>
              <a:latin typeface="Arial"/>
            </a:endParaRPr>
          </a:p>
          <a:p>
            <a:pPr>
              <a:lnSpc>
                <a:spcPct val="115000"/>
              </a:lnSpc>
              <a:spcBef>
                <a:spcPts val="1199"/>
              </a:spcBef>
              <a:spcAft>
                <a:spcPts val="1199"/>
              </a:spcAft>
              <a:tabLst>
                <a:tab algn="l" pos="0"/>
              </a:tabLst>
            </a:pPr>
            <a:r>
              <a:rPr b="0" lang="en-GB" sz="1200" spc="-1" strike="noStrike">
                <a:solidFill>
                  <a:schemeClr val="dk1"/>
                </a:solidFill>
                <a:latin typeface="Arial"/>
                <a:ea typeface="Arial"/>
              </a:rPr>
              <a:t>This is an important step. We also mapped the output variable/feature, class to 0 and 1 where 1 represents an anomaly and 0 represents normal behaviour.</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indent="0">
              <a:buNone/>
            </a:pPr>
            <a:endParaRPr b="0" lang="en-IN" sz="2400" spc="-1" strike="noStrike">
              <a:solidFill>
                <a:schemeClr val="dk1"/>
              </a:solidFill>
              <a:latin typeface="Old Standard TT"/>
              <a:ea typeface="Old Standard TT"/>
            </a:endParaRPr>
          </a:p>
        </p:txBody>
      </p:sp>
      <p:sp>
        <p:nvSpPr>
          <p:cNvPr id="123" name="Google Shape;155;p26"/>
          <p:cNvSpPr/>
          <p:nvPr/>
        </p:nvSpPr>
        <p:spPr>
          <a:xfrm>
            <a:off x="1358640" y="1544760"/>
            <a:ext cx="6930720" cy="292392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endParaRPr b="0" lang="en-IN" sz="1200" spc="-1" strike="noStrike">
              <a:solidFill>
                <a:srgbClr val="000000"/>
              </a:solidFill>
              <a:latin typeface="Arial"/>
            </a:endParaRPr>
          </a:p>
          <a:p>
            <a:pPr marL="457200" indent="-304920">
              <a:lnSpc>
                <a:spcPct val="115000"/>
              </a:lnSpc>
              <a:spcBef>
                <a:spcPts val="1199"/>
              </a:spcBef>
              <a:buClr>
                <a:srgbClr val="000000"/>
              </a:buClr>
              <a:buFont typeface="Arial"/>
              <a:buAutoNum type="arabicPeriod" startAt="2"/>
              <a:tabLst>
                <a:tab algn="l" pos="0"/>
              </a:tabLst>
            </a:pPr>
            <a:r>
              <a:rPr b="0" lang="en-GB" sz="1200" spc="-1" strike="noStrike">
                <a:solidFill>
                  <a:schemeClr val="dk1"/>
                </a:solidFill>
                <a:latin typeface="Arial"/>
                <a:ea typeface="Arial"/>
              </a:rPr>
              <a:t>Remove duplicate rows – Another important step to be performed is the removal of duplicate rows since duplicate data might mess up the model that we are going to build. So, we remove any duplicate rows present in the dataset.</a:t>
            </a:r>
            <a:endParaRPr b="0" lang="en-IN" sz="1200" spc="-1" strike="noStrike">
              <a:solidFill>
                <a:srgbClr val="000000"/>
              </a:solidFill>
              <a:latin typeface="Arial"/>
            </a:endParaRPr>
          </a:p>
          <a:p>
            <a:pPr marL="457200" indent="-304920">
              <a:lnSpc>
                <a:spcPct val="115000"/>
              </a:lnSpc>
              <a:buClr>
                <a:srgbClr val="000000"/>
              </a:buClr>
              <a:buFont typeface="Arial"/>
              <a:buAutoNum type="arabicPeriod" startAt="2"/>
              <a:tabLst>
                <a:tab algn="l" pos="0"/>
              </a:tabLst>
            </a:pPr>
            <a:r>
              <a:rPr b="0" lang="en-GB" sz="1200" spc="-1" strike="noStrike">
                <a:solidFill>
                  <a:schemeClr val="dk1"/>
                </a:solidFill>
                <a:latin typeface="Arial"/>
                <a:ea typeface="Arial"/>
              </a:rPr>
              <a:t>Remove missing data – When you are provided with a dataset, you might have missing or null values present in certain columns or rows. There are a few ways to deal with it based on the type of data.</a:t>
            </a:r>
            <a:endParaRPr b="0" lang="en-IN" sz="1200" spc="-1" strike="noStrike">
              <a:solidFill>
                <a:srgbClr val="000000"/>
              </a:solidFill>
              <a:latin typeface="Arial"/>
            </a:endParaRPr>
          </a:p>
          <a:p>
            <a:pPr>
              <a:lnSpc>
                <a:spcPct val="115000"/>
              </a:lnSpc>
              <a:spcBef>
                <a:spcPts val="1199"/>
              </a:spcBef>
              <a:tabLst>
                <a:tab algn="l" pos="0"/>
              </a:tabLst>
            </a:pPr>
            <a:r>
              <a:rPr b="0" lang="en-GB" sz="1200" spc="-1" strike="noStrike">
                <a:solidFill>
                  <a:schemeClr val="dk1"/>
                </a:solidFill>
                <a:latin typeface="Arial"/>
                <a:ea typeface="Arial"/>
              </a:rPr>
              <a:t>If the number of missing or NaN values present in the dataset is considerably small compared to the size of the whole dataset, it wouldn’t hurt to remove such data. Hence, we remove the rows where any of the column value is missing/NaN.</a:t>
            </a:r>
            <a:endParaRPr b="0" lang="en-IN" sz="1200" spc="-1" strike="noStrike">
              <a:solidFill>
                <a:srgbClr val="000000"/>
              </a:solidFill>
              <a:latin typeface="Arial"/>
            </a:endParaRPr>
          </a:p>
          <a:p>
            <a:pPr>
              <a:lnSpc>
                <a:spcPct val="100000"/>
              </a:lnSpc>
              <a:spcBef>
                <a:spcPts val="1199"/>
              </a:spcBef>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indent="0">
              <a:lnSpc>
                <a:spcPct val="115000"/>
              </a:lnSpc>
              <a:spcAft>
                <a:spcPts val="1199"/>
              </a:spcAft>
              <a:buNone/>
              <a:tabLst>
                <a:tab algn="l" pos="0"/>
              </a:tabLst>
            </a:pPr>
            <a:r>
              <a:rPr b="1" lang="en-GB" sz="1800" spc="-1" strike="noStrike">
                <a:solidFill>
                  <a:schemeClr val="dk1"/>
                </a:solidFill>
                <a:latin typeface="Arial"/>
                <a:ea typeface="Arial"/>
              </a:rPr>
              <a:t>Modeling</a:t>
            </a:r>
            <a:endParaRPr b="0" lang="en-IN" sz="1800" spc="-1" strike="noStrike">
              <a:solidFill>
                <a:srgbClr val="000000"/>
              </a:solidFill>
              <a:latin typeface="Arial"/>
            </a:endParaRPr>
          </a:p>
        </p:txBody>
      </p:sp>
      <p:sp>
        <p:nvSpPr>
          <p:cNvPr id="125" name="Google Shape;161;p27"/>
          <p:cNvSpPr/>
          <p:nvPr/>
        </p:nvSpPr>
        <p:spPr>
          <a:xfrm>
            <a:off x="1334520" y="1479960"/>
            <a:ext cx="7003080" cy="270432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0" lang="en-GB" sz="1200" spc="-1" strike="noStrike">
                <a:solidFill>
                  <a:schemeClr val="dk1"/>
                </a:solidFill>
                <a:latin typeface="Arial"/>
                <a:ea typeface="Arial"/>
              </a:rPr>
              <a:t>The final step is to build our model as the data is full prepared and ready. We’ll one again leverage scikit-learn to split our data into train and test sets. We split our data into train and test in a 4:1 ratio i.e. 67% train data and 33% test data. We could opt 80-20 or 50-50 splits as well (train-test) Post that, we use the Decision Tree Classifier with entropy as our criterion and a max depth of 4. And then we train the model with our training just taking less than 1 second. Post-training, we do the prediction with the test data and that also takes less than a second. We can observe that the train and test accuracies are 91.27% and 90.66% respectively, which is pretty good. To see if the accuracy can be improved, we try to train and test using the XG Boost algorithm as well leveraging the XGBClassifier. After train and test, we can observe that the accuracy improved by quite a good margin. Training accuracy jumped to 98.72% and the test accuracy was 98.51%. The XG boost algorithm basically makes use of gradient boosting decision tree algorithm.</a:t>
            </a:r>
            <a:endParaRPr b="0" lang="en-IN" sz="12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Google Shape;166;p28" descr=""/>
          <p:cNvPicPr/>
          <p:nvPr/>
        </p:nvPicPr>
        <p:blipFill>
          <a:blip r:embed="rId1"/>
          <a:stretch/>
        </p:blipFill>
        <p:spPr>
          <a:xfrm>
            <a:off x="308520" y="-1714680"/>
            <a:ext cx="8313120" cy="8313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indent="0">
              <a:lnSpc>
                <a:spcPct val="100000"/>
              </a:lnSpc>
              <a:buNone/>
              <a:tabLst>
                <a:tab algn="l" pos="0"/>
              </a:tabLst>
            </a:pPr>
            <a:r>
              <a:rPr b="1" lang="en-GB" sz="2400" spc="-1" strike="noStrike">
                <a:solidFill>
                  <a:schemeClr val="dk1"/>
                </a:solidFill>
                <a:latin typeface="Old Standard TT"/>
                <a:ea typeface="Old Standard TT"/>
              </a:rPr>
              <a:t>Apply</a:t>
            </a:r>
            <a:r>
              <a:rPr b="0" lang="en-GB" sz="2400" spc="-1" strike="noStrike">
                <a:solidFill>
                  <a:schemeClr val="dk1"/>
                </a:solidFill>
                <a:latin typeface="Old Standard TT"/>
                <a:ea typeface="Old Standard TT"/>
              </a:rPr>
              <a:t>?</a:t>
            </a:r>
            <a:endParaRPr b="0" lang="en-IN" sz="2400" spc="-1" strike="noStrike">
              <a:solidFill>
                <a:srgbClr val="000000"/>
              </a:solidFill>
              <a:latin typeface="Arial"/>
            </a:endParaRPr>
          </a:p>
          <a:p>
            <a:pPr indent="0">
              <a:lnSpc>
                <a:spcPct val="100000"/>
              </a:lnSpc>
              <a:buNone/>
              <a:tabLst>
                <a:tab algn="l" pos="0"/>
              </a:tabLst>
            </a:pPr>
            <a:r>
              <a:rPr b="0" lang="en-GB" sz="2400" spc="-1" strike="noStrike">
                <a:solidFill>
                  <a:schemeClr val="dk1"/>
                </a:solidFill>
                <a:latin typeface="Old Standard TT"/>
                <a:ea typeface="Old Standard TT"/>
              </a:rPr>
              <a:t> </a:t>
            </a:r>
            <a:endParaRPr b="0" lang="en-IN" sz="2400" spc="-1" strike="noStrike">
              <a:solidFill>
                <a:srgbClr val="000000"/>
              </a:solidFill>
              <a:latin typeface="Arial"/>
            </a:endParaRPr>
          </a:p>
        </p:txBody>
      </p:sp>
      <p:pic>
        <p:nvPicPr>
          <p:cNvPr id="128" name="Google Shape;172;p29" descr=""/>
          <p:cNvPicPr/>
          <p:nvPr/>
        </p:nvPicPr>
        <p:blipFill>
          <a:blip r:embed="rId1"/>
          <a:stretch/>
        </p:blipFill>
        <p:spPr>
          <a:xfrm>
            <a:off x="152280" y="1460160"/>
            <a:ext cx="8838720" cy="27619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indent="0">
              <a:lnSpc>
                <a:spcPct val="100000"/>
              </a:lnSpc>
              <a:buNone/>
              <a:tabLst>
                <a:tab algn="l" pos="0"/>
              </a:tabLst>
            </a:pPr>
            <a:r>
              <a:rPr b="0" lang="en-GB" sz="2400" spc="-1" strike="noStrike">
                <a:solidFill>
                  <a:schemeClr val="dk1"/>
                </a:solidFill>
                <a:latin typeface="Old Standard TT"/>
                <a:ea typeface="Old Standard TT"/>
              </a:rPr>
              <a:t>Related work </a:t>
            </a:r>
            <a:endParaRPr b="0" lang="en-IN" sz="2400" spc="-1" strike="noStrike">
              <a:solidFill>
                <a:srgbClr val="000000"/>
              </a:solidFill>
              <a:latin typeface="Arial"/>
            </a:endParaRPr>
          </a:p>
        </p:txBody>
      </p:sp>
      <p:sp>
        <p:nvSpPr>
          <p:cNvPr id="130" name="Google Shape;178;p30"/>
          <p:cNvSpPr/>
          <p:nvPr/>
        </p:nvSpPr>
        <p:spPr>
          <a:xfrm>
            <a:off x="934200" y="1071000"/>
            <a:ext cx="7783560" cy="34743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800" spc="-1" strike="noStrike">
                <a:solidFill>
                  <a:srgbClr val="333333"/>
                </a:solidFill>
                <a:latin typeface="Georgia"/>
                <a:ea typeface="Georgia"/>
              </a:rPr>
              <a:t>Agrawal and Agrawal </a:t>
            </a:r>
            <a:r>
              <a:rPr b="0" lang="en-GB" sz="1800" spc="-1" strike="noStrike">
                <a:solidFill>
                  <a:srgbClr val="006699"/>
                </a:solidFill>
                <a:latin typeface="Georgia"/>
                <a:ea typeface="Georgia"/>
              </a:rPr>
              <a:t>[1]</a:t>
            </a:r>
            <a:r>
              <a:rPr b="0" lang="en-GB" sz="1800" spc="-1" strike="noStrike">
                <a:solidFill>
                  <a:srgbClr val="333333"/>
                </a:solidFill>
                <a:latin typeface="Georgia"/>
                <a:ea typeface="Georgia"/>
              </a:rPr>
              <a:t> surveyed various data mining techniques for intrusion detection. Various machine learning techniques, individually or in hybrid form have been widely used not only in the field of clustering or classification but also for reducing the dimensionality and feature selection of IDS.</a:t>
            </a: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a:p>
            <a:pPr>
              <a:lnSpc>
                <a:spcPct val="100000"/>
              </a:lnSpc>
              <a:tabLst>
                <a:tab algn="l" pos="0"/>
              </a:tabLst>
            </a:pPr>
            <a:r>
              <a:rPr b="0" lang="en-GB" sz="1800" spc="-1" strike="noStrike">
                <a:solidFill>
                  <a:srgbClr val="333333"/>
                </a:solidFill>
                <a:latin typeface="Georgia"/>
                <a:ea typeface="Georgia"/>
              </a:rPr>
              <a:t>Gendreau and Moorman </a:t>
            </a:r>
            <a:r>
              <a:rPr b="0" lang="en-GB" sz="1800" spc="-1" strike="noStrike">
                <a:solidFill>
                  <a:srgbClr val="006699"/>
                </a:solidFill>
                <a:latin typeface="Georgia"/>
                <a:ea typeface="Georgia"/>
              </a:rPr>
              <a:t>[2]</a:t>
            </a:r>
            <a:r>
              <a:rPr b="0" lang="en-GB" sz="1800" spc="-1" strike="noStrike">
                <a:solidFill>
                  <a:srgbClr val="333333"/>
                </a:solidFill>
                <a:latin typeface="Georgia"/>
                <a:ea typeface="Georgia"/>
              </a:rPr>
              <a:t> represented a survey of Intrusion Detection Systems towards an End to End Secure Internet of Things (IoT) and this survey of the IDS use the most recent ideas and methods to propose the present IoT. To understand and illustrate IDS platform differences and the current research trend towards a universal, cross-platform distributed approach has been taken into consideration.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indent="0">
              <a:lnSpc>
                <a:spcPct val="100000"/>
              </a:lnSpc>
              <a:buNone/>
              <a:tabLst>
                <a:tab algn="l" pos="0"/>
              </a:tabLst>
            </a:pPr>
            <a:r>
              <a:rPr b="0" lang="en-GB" sz="2400" spc="-1" strike="noStrike">
                <a:solidFill>
                  <a:schemeClr val="dk1"/>
                </a:solidFill>
                <a:latin typeface="Old Standard TT"/>
                <a:ea typeface="Old Standard TT"/>
              </a:rPr>
              <a:t>Conti. </a:t>
            </a:r>
            <a:endParaRPr b="0" lang="en-IN" sz="2400" spc="-1" strike="noStrike">
              <a:solidFill>
                <a:srgbClr val="000000"/>
              </a:solidFill>
              <a:latin typeface="Arial"/>
            </a:endParaRPr>
          </a:p>
        </p:txBody>
      </p:sp>
      <p:sp>
        <p:nvSpPr>
          <p:cNvPr id="132" name="Google Shape;184;p31"/>
          <p:cNvSpPr/>
          <p:nvPr/>
        </p:nvSpPr>
        <p:spPr>
          <a:xfrm>
            <a:off x="1182960" y="1245240"/>
            <a:ext cx="5105880" cy="18284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800" spc="-1" strike="noStrike">
                <a:solidFill>
                  <a:srgbClr val="333333"/>
                </a:solidFill>
                <a:latin typeface="Georgia"/>
                <a:ea typeface="Georgia"/>
              </a:rPr>
              <a:t>Another popular survey by Kabiri and Ghorbani </a:t>
            </a:r>
            <a:r>
              <a:rPr b="0" lang="en-GB" sz="1800" spc="-1" strike="noStrike">
                <a:solidFill>
                  <a:srgbClr val="006699"/>
                </a:solidFill>
                <a:latin typeface="Georgia"/>
                <a:ea typeface="Georgia"/>
              </a:rPr>
              <a:t>[3]</a:t>
            </a:r>
            <a:r>
              <a:rPr b="0" lang="en-GB" sz="1800" spc="-1" strike="noStrike">
                <a:solidFill>
                  <a:srgbClr val="333333"/>
                </a:solidFill>
                <a:latin typeface="Georgia"/>
                <a:ea typeface="Georgia"/>
              </a:rPr>
              <a:t> presented trends in IDS and also analyzed some problems regarding intrusion detection. Traditional IDS faces challenges like, time consumption, log-file updating, statistical and rule-based analysis, and accuracy.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indent="0">
              <a:lnSpc>
                <a:spcPct val="100000"/>
              </a:lnSpc>
              <a:buNone/>
              <a:tabLst>
                <a:tab algn="l" pos="0"/>
              </a:tabLst>
            </a:pPr>
            <a:r>
              <a:rPr b="0" lang="en-GB" sz="2400" spc="-1" strike="noStrike">
                <a:solidFill>
                  <a:schemeClr val="dk1"/>
                </a:solidFill>
                <a:latin typeface="Old Standard TT"/>
                <a:ea typeface="Old Standard TT"/>
              </a:rPr>
              <a:t>Research References</a:t>
            </a:r>
            <a:endParaRPr b="0" lang="en-IN" sz="2400" spc="-1" strike="noStrike">
              <a:solidFill>
                <a:srgbClr val="000000"/>
              </a:solidFill>
              <a:latin typeface="Arial"/>
            </a:endParaRPr>
          </a:p>
        </p:txBody>
      </p:sp>
      <p:sp>
        <p:nvSpPr>
          <p:cNvPr id="134" name="Google Shape;190;p32"/>
          <p:cNvSpPr/>
          <p:nvPr/>
        </p:nvSpPr>
        <p:spPr>
          <a:xfrm>
            <a:off x="1182960" y="1195560"/>
            <a:ext cx="5541480" cy="28548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350" spc="-1" strike="noStrike">
                <a:solidFill>
                  <a:srgbClr val="333333"/>
                </a:solidFill>
                <a:latin typeface="Arial"/>
                <a:ea typeface="Arial"/>
              </a:rPr>
              <a:t>[1] S. Agrawal and J. Agrawal, "Survey on anomaly detection using data mining techniques", </a:t>
            </a:r>
            <a:r>
              <a:rPr b="0" i="1" lang="en-GB" sz="1350" spc="-1" strike="noStrike">
                <a:solidFill>
                  <a:srgbClr val="333333"/>
                </a:solidFill>
                <a:latin typeface="Arial"/>
                <a:ea typeface="Arial"/>
              </a:rPr>
              <a:t>Proc. Comput. Sci.</a:t>
            </a:r>
            <a:r>
              <a:rPr b="0" lang="en-GB" sz="1350" spc="-1" strike="noStrike">
                <a:solidFill>
                  <a:srgbClr val="333333"/>
                </a:solidFill>
                <a:latin typeface="Arial"/>
                <a:ea typeface="Arial"/>
              </a:rPr>
              <a:t>, vol. 60, no. 1, pp. 708-713, 2015.</a:t>
            </a:r>
            <a:endParaRPr b="0" lang="en-IN" sz="1350" spc="-1" strike="noStrike">
              <a:solidFill>
                <a:srgbClr val="000000"/>
              </a:solidFill>
              <a:latin typeface="Arial"/>
            </a:endParaRPr>
          </a:p>
          <a:p>
            <a:pPr>
              <a:lnSpc>
                <a:spcPct val="100000"/>
              </a:lnSpc>
              <a:tabLst>
                <a:tab algn="l" pos="0"/>
              </a:tabLst>
            </a:pPr>
            <a:endParaRPr b="0" lang="en-IN" sz="1350" spc="-1" strike="noStrike">
              <a:solidFill>
                <a:srgbClr val="000000"/>
              </a:solidFill>
              <a:latin typeface="Arial"/>
            </a:endParaRPr>
          </a:p>
          <a:p>
            <a:pPr>
              <a:lnSpc>
                <a:spcPct val="100000"/>
              </a:lnSpc>
              <a:tabLst>
                <a:tab algn="l" pos="0"/>
              </a:tabLst>
            </a:pPr>
            <a:r>
              <a:rPr b="0" lang="en-GB" sz="1350" spc="-1" strike="noStrike">
                <a:solidFill>
                  <a:srgbClr val="333333"/>
                </a:solidFill>
                <a:latin typeface="Arial"/>
                <a:ea typeface="Arial"/>
              </a:rPr>
              <a:t>[2] A. A. Gendreau and M. Moorman, "Survey of intrusion detection systems towards an end to end secure Internet of Things", </a:t>
            </a:r>
            <a:r>
              <a:rPr b="0" i="1" lang="en-GB" sz="1350" spc="-1" strike="noStrike">
                <a:solidFill>
                  <a:srgbClr val="333333"/>
                </a:solidFill>
                <a:latin typeface="Arial"/>
                <a:ea typeface="Arial"/>
              </a:rPr>
              <a:t>Proc. IEEE 4th Int. Conf. Future Internet Things Cloud (FiCloud)</a:t>
            </a:r>
            <a:r>
              <a:rPr b="0" lang="en-GB" sz="1350" spc="-1" strike="noStrike">
                <a:solidFill>
                  <a:srgbClr val="333333"/>
                </a:solidFill>
                <a:latin typeface="Arial"/>
                <a:ea typeface="Arial"/>
              </a:rPr>
              <a:t>, pp. 84-90, Aug. 2016.</a:t>
            </a:r>
            <a:endParaRPr b="0" lang="en-IN" sz="1350" spc="-1" strike="noStrike">
              <a:solidFill>
                <a:srgbClr val="000000"/>
              </a:solidFill>
              <a:latin typeface="Arial"/>
            </a:endParaRPr>
          </a:p>
          <a:p>
            <a:pPr>
              <a:lnSpc>
                <a:spcPct val="100000"/>
              </a:lnSpc>
              <a:tabLst>
                <a:tab algn="l" pos="0"/>
              </a:tabLst>
            </a:pPr>
            <a:endParaRPr b="0" lang="en-IN" sz="1350" spc="-1" strike="noStrike">
              <a:solidFill>
                <a:srgbClr val="000000"/>
              </a:solidFill>
              <a:latin typeface="Arial"/>
            </a:endParaRPr>
          </a:p>
          <a:p>
            <a:pPr>
              <a:lnSpc>
                <a:spcPct val="100000"/>
              </a:lnSpc>
              <a:tabLst>
                <a:tab algn="l" pos="0"/>
              </a:tabLst>
            </a:pPr>
            <a:r>
              <a:rPr b="0" lang="en-GB" sz="1350" spc="-1" strike="noStrike">
                <a:solidFill>
                  <a:srgbClr val="333333"/>
                </a:solidFill>
                <a:latin typeface="Arial"/>
                <a:ea typeface="Arial"/>
              </a:rPr>
              <a:t>[3] P. Kabiri and A. A. Ghorbani, "Research on intrusion detection and response: A survey", </a:t>
            </a:r>
            <a:r>
              <a:rPr b="0" i="1" lang="en-GB" sz="1350" spc="-1" strike="noStrike">
                <a:solidFill>
                  <a:srgbClr val="333333"/>
                </a:solidFill>
                <a:latin typeface="Arial"/>
                <a:ea typeface="Arial"/>
              </a:rPr>
              <a:t>Int. J. Netw. Secur.</a:t>
            </a:r>
            <a:r>
              <a:rPr b="0" lang="en-GB" sz="1350" spc="-1" strike="noStrike">
                <a:solidFill>
                  <a:srgbClr val="333333"/>
                </a:solidFill>
                <a:latin typeface="Arial"/>
                <a:ea typeface="Arial"/>
              </a:rPr>
              <a:t>, vol. 1, no. 2, pp. 84-102, 2005.</a:t>
            </a:r>
            <a:endParaRPr b="0" lang="en-IN" sz="1350" spc="-1" strike="noStrike">
              <a:solidFill>
                <a:srgbClr val="000000"/>
              </a:solidFill>
              <a:latin typeface="Arial"/>
            </a:endParaRPr>
          </a:p>
          <a:p>
            <a:pPr>
              <a:lnSpc>
                <a:spcPct val="100000"/>
              </a:lnSpc>
              <a:tabLst>
                <a:tab algn="l" pos="0"/>
              </a:tabLst>
            </a:pPr>
            <a:endParaRPr b="0" lang="en-IN"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616280" y="404280"/>
            <a:ext cx="4259880" cy="3512880"/>
          </a:xfrm>
          <a:prstGeom prst="rect">
            <a:avLst/>
          </a:prstGeom>
          <a:noFill/>
          <a:ln w="0">
            <a:noFill/>
          </a:ln>
        </p:spPr>
        <p:txBody>
          <a:bodyPr tIns="91440" bIns="91440" anchor="b">
            <a:noAutofit/>
          </a:bodyPr>
          <a:p>
            <a:pPr indent="0" algn="ctr">
              <a:lnSpc>
                <a:spcPct val="100000"/>
              </a:lnSpc>
              <a:buNone/>
              <a:tabLst>
                <a:tab algn="l" pos="0"/>
              </a:tabLst>
            </a:pPr>
            <a:r>
              <a:rPr b="0" lang="en-GB" sz="2400" spc="-1" strike="noStrike">
                <a:solidFill>
                  <a:schemeClr val="dk1"/>
                </a:solidFill>
                <a:latin typeface="Arial"/>
                <a:ea typeface="Arial"/>
              </a:rPr>
              <a:t>An intrusion detection system (IDS) is a system that monitors network traffic for suspicious activity and alerts when such activity is discovered.</a:t>
            </a:r>
            <a:endParaRPr b="0" lang="en-IN" sz="2400" spc="-1" strike="noStrike">
              <a:solidFill>
                <a:srgbClr val="000000"/>
              </a:solidFill>
              <a:latin typeface="Arial"/>
            </a:endParaRPr>
          </a:p>
        </p:txBody>
      </p:sp>
      <p:pic>
        <p:nvPicPr>
          <p:cNvPr id="100" name="Google Shape;88;p15" descr=""/>
          <p:cNvPicPr/>
          <p:nvPr/>
        </p:nvPicPr>
        <p:blipFill>
          <a:blip r:embed="rId1"/>
          <a:stretch/>
        </p:blipFill>
        <p:spPr>
          <a:xfrm>
            <a:off x="835920" y="404280"/>
            <a:ext cx="3596760" cy="41569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Google Shape;195;p33" descr=""/>
          <p:cNvPicPr/>
          <p:nvPr/>
        </p:nvPicPr>
        <p:blipFill>
          <a:blip r:embed="rId1"/>
          <a:stretch/>
        </p:blipFill>
        <p:spPr>
          <a:xfrm>
            <a:off x="1083600" y="1504800"/>
            <a:ext cx="7515000" cy="3530520"/>
          </a:xfrm>
          <a:prstGeom prst="rect">
            <a:avLst/>
          </a:prstGeom>
          <a:ln w="0">
            <a:noFill/>
          </a:ln>
        </p:spPr>
      </p:pic>
      <p:pic>
        <p:nvPicPr>
          <p:cNvPr id="136" name="Google Shape;196;p33" descr=""/>
          <p:cNvPicPr/>
          <p:nvPr/>
        </p:nvPicPr>
        <p:blipFill>
          <a:blip r:embed="rId2"/>
          <a:stretch/>
        </p:blipFill>
        <p:spPr>
          <a:xfrm>
            <a:off x="3826800" y="193680"/>
            <a:ext cx="1490040" cy="989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1039680"/>
            <a:ext cx="8520120" cy="218520"/>
          </a:xfrm>
          <a:prstGeom prst="rect">
            <a:avLst/>
          </a:prstGeom>
          <a:noFill/>
          <a:ln w="0">
            <a:noFill/>
          </a:ln>
        </p:spPr>
        <p:txBody>
          <a:bodyPr tIns="91440" bIns="91440" anchor="b">
            <a:noAutofit/>
          </a:bodyPr>
          <a:p>
            <a:pPr indent="0" algn="ctr">
              <a:lnSpc>
                <a:spcPct val="100000"/>
              </a:lnSpc>
              <a:buNone/>
              <a:tabLst>
                <a:tab algn="l" pos="0"/>
              </a:tabLst>
            </a:pPr>
            <a:r>
              <a:rPr b="1" lang="en-GB" sz="6000" spc="-1" strike="noStrike">
                <a:solidFill>
                  <a:schemeClr val="dk1"/>
                </a:solidFill>
                <a:latin typeface="Old Standard TT"/>
                <a:ea typeface="Old Standard TT"/>
              </a:rPr>
              <a:t>ABSTRACT</a:t>
            </a:r>
            <a:endParaRPr b="0" lang="en-IN" sz="6000" spc="-1" strike="noStrike">
              <a:solidFill>
                <a:srgbClr val="000000"/>
              </a:solidFill>
              <a:latin typeface="Arial"/>
            </a:endParaRPr>
          </a:p>
        </p:txBody>
      </p:sp>
      <p:sp>
        <p:nvSpPr>
          <p:cNvPr id="102" name="PlaceHolder 2"/>
          <p:cNvSpPr>
            <a:spLocks noGrp="1"/>
          </p:cNvSpPr>
          <p:nvPr>
            <p:ph/>
          </p:nvPr>
        </p:nvSpPr>
        <p:spPr>
          <a:xfrm>
            <a:off x="311760" y="1324080"/>
            <a:ext cx="8520120" cy="3204720"/>
          </a:xfrm>
          <a:prstGeom prst="rect">
            <a:avLst/>
          </a:prstGeom>
          <a:noFill/>
          <a:ln w="0">
            <a:noFill/>
          </a:ln>
        </p:spPr>
        <p:txBody>
          <a:bodyPr tIns="91440" bIns="91440" anchor="t">
            <a:normAutofit/>
          </a:bodyPr>
          <a:p>
            <a:pPr indent="0" algn="just">
              <a:lnSpc>
                <a:spcPct val="115000"/>
              </a:lnSpc>
              <a:buNone/>
              <a:tabLst>
                <a:tab algn="l" pos="0"/>
              </a:tabLst>
            </a:pPr>
            <a:r>
              <a:rPr b="0" lang="en-GB" sz="1400" spc="-1" strike="noStrike">
                <a:solidFill>
                  <a:srgbClr val="333333"/>
                </a:solidFill>
                <a:latin typeface="Arial"/>
                <a:ea typeface="Arial"/>
              </a:rPr>
              <a:t>Computer networks are exposed to cyber related attacks due to the common usage of internet, as the result of such, several intrusion detection systems (IDSs) were proposed by several researchers. Among key research issues in securing network is detecting intrusions. It helps to recognize unauthorized usage and attacks as a measure to ensure the secure the network’s security. Various approaches have been proposed to determine the most effective features and hence enhance the efficiency of intrusion detection systems, the methods include, machine learning-based (ML). </a:t>
            </a:r>
            <a:endParaRPr b="0" lang="en-IN" sz="1400" spc="-1" strike="noStrike">
              <a:solidFill>
                <a:srgbClr val="000000"/>
              </a:solidFill>
              <a:latin typeface="Arial"/>
            </a:endParaRPr>
          </a:p>
          <a:p>
            <a:pPr indent="0" algn="just">
              <a:lnSpc>
                <a:spcPct val="115000"/>
              </a:lnSpc>
              <a:spcBef>
                <a:spcPts val="1199"/>
              </a:spcBef>
              <a:spcAft>
                <a:spcPts val="1199"/>
              </a:spcAft>
              <a:buNone/>
              <a:tabLst>
                <a:tab algn="l" pos="0"/>
              </a:tabLst>
            </a:pPr>
            <a:r>
              <a:rPr b="0" lang="en-GB" sz="1400" spc="-1" strike="noStrike">
                <a:solidFill>
                  <a:srgbClr val="2e3743"/>
                </a:solidFill>
                <a:latin typeface="Roboto"/>
                <a:ea typeface="Roboto"/>
              </a:rPr>
              <a:t>The increasing occurrence of network attacks is a devastating problem for network services. Various research works are already conducted to find an effective and efficient solution to prevent intrusion in the network in order to ensure network security and privacy. Machine learning is an effective analysis tool to detect any anomalous events occurred in the network traffic flow.</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1039680"/>
            <a:ext cx="8520120" cy="2106000"/>
          </a:xfrm>
          <a:prstGeom prst="rect">
            <a:avLst/>
          </a:prstGeom>
          <a:noFill/>
          <a:ln w="0">
            <a:noFill/>
          </a:ln>
        </p:spPr>
        <p:txBody>
          <a:bodyPr tIns="91440" bIns="91440" anchor="b">
            <a:normAutofit fontScale="49000"/>
          </a:bodyPr>
          <a:p>
            <a:pPr indent="0">
              <a:buNone/>
            </a:pPr>
            <a:endParaRPr b="1" lang="en-IN" sz="14000" spc="-1" strike="noStrike">
              <a:solidFill>
                <a:schemeClr val="dk1"/>
              </a:solidFill>
              <a:latin typeface="Old Standard TT"/>
              <a:ea typeface="Old Standard TT"/>
            </a:endParaRPr>
          </a:p>
        </p:txBody>
      </p:sp>
      <p:sp>
        <p:nvSpPr>
          <p:cNvPr id="104" name="PlaceHolder 2"/>
          <p:cNvSpPr>
            <a:spLocks noGrp="1"/>
          </p:cNvSpPr>
          <p:nvPr>
            <p:ph/>
          </p:nvPr>
        </p:nvSpPr>
        <p:spPr>
          <a:xfrm>
            <a:off x="311760" y="3228480"/>
            <a:ext cx="8520120" cy="130032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1"/>
              </a:solidFill>
              <a:latin typeface="Old Standard TT"/>
              <a:ea typeface="Old Standard TT"/>
            </a:endParaRPr>
          </a:p>
        </p:txBody>
      </p:sp>
      <p:pic>
        <p:nvPicPr>
          <p:cNvPr id="105" name="Google Shape;101;p17" descr=""/>
          <p:cNvPicPr/>
          <p:nvPr/>
        </p:nvPicPr>
        <p:blipFill>
          <a:blip r:embed="rId1"/>
          <a:stretch/>
        </p:blipFill>
        <p:spPr>
          <a:xfrm>
            <a:off x="311760" y="275400"/>
            <a:ext cx="8520120" cy="4568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1039680"/>
            <a:ext cx="8520120" cy="2106000"/>
          </a:xfrm>
          <a:prstGeom prst="rect">
            <a:avLst/>
          </a:prstGeom>
          <a:noFill/>
          <a:ln w="0">
            <a:noFill/>
          </a:ln>
        </p:spPr>
        <p:txBody>
          <a:bodyPr tIns="91440" bIns="91440" anchor="b">
            <a:normAutofit fontScale="49000"/>
          </a:bodyPr>
          <a:p>
            <a:pPr indent="0">
              <a:buNone/>
            </a:pPr>
            <a:endParaRPr b="1" lang="en-IN" sz="14000" spc="-1" strike="noStrike">
              <a:solidFill>
                <a:schemeClr val="dk1"/>
              </a:solidFill>
              <a:latin typeface="Old Standard TT"/>
              <a:ea typeface="Old Standard TT"/>
            </a:endParaRPr>
          </a:p>
        </p:txBody>
      </p:sp>
      <p:sp>
        <p:nvSpPr>
          <p:cNvPr id="107" name="PlaceHolder 2"/>
          <p:cNvSpPr>
            <a:spLocks noGrp="1"/>
          </p:cNvSpPr>
          <p:nvPr>
            <p:ph/>
          </p:nvPr>
        </p:nvSpPr>
        <p:spPr>
          <a:xfrm>
            <a:off x="311760" y="3228480"/>
            <a:ext cx="8520120" cy="130032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1"/>
              </a:solidFill>
              <a:latin typeface="Old Standard TT"/>
              <a:ea typeface="Old Standard TT"/>
            </a:endParaRPr>
          </a:p>
        </p:txBody>
      </p:sp>
      <p:pic>
        <p:nvPicPr>
          <p:cNvPr id="108" name="Google Shape;108;p18" descr=""/>
          <p:cNvPicPr/>
          <p:nvPr/>
        </p:nvPicPr>
        <p:blipFill>
          <a:blip r:embed="rId1"/>
          <a:stretch/>
        </p:blipFill>
        <p:spPr>
          <a:xfrm>
            <a:off x="250200" y="863280"/>
            <a:ext cx="8643240" cy="3807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1039680"/>
            <a:ext cx="8520120" cy="2106000"/>
          </a:xfrm>
          <a:prstGeom prst="rect">
            <a:avLst/>
          </a:prstGeom>
          <a:noFill/>
          <a:ln w="0">
            <a:noFill/>
          </a:ln>
        </p:spPr>
        <p:txBody>
          <a:bodyPr tIns="91440" bIns="91440" anchor="b">
            <a:normAutofit fontScale="49000"/>
          </a:bodyPr>
          <a:p>
            <a:pPr indent="0">
              <a:buNone/>
            </a:pPr>
            <a:endParaRPr b="1" lang="en-IN" sz="14000" spc="-1" strike="noStrike">
              <a:solidFill>
                <a:schemeClr val="dk1"/>
              </a:solidFill>
              <a:latin typeface="Old Standard TT"/>
              <a:ea typeface="Old Standard TT"/>
            </a:endParaRPr>
          </a:p>
        </p:txBody>
      </p:sp>
      <p:sp>
        <p:nvSpPr>
          <p:cNvPr id="110" name="PlaceHolder 2"/>
          <p:cNvSpPr>
            <a:spLocks noGrp="1"/>
          </p:cNvSpPr>
          <p:nvPr>
            <p:ph/>
          </p:nvPr>
        </p:nvSpPr>
        <p:spPr>
          <a:xfrm>
            <a:off x="311760" y="3228480"/>
            <a:ext cx="8520120" cy="130032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1"/>
              </a:solidFill>
              <a:latin typeface="Old Standard TT"/>
              <a:ea typeface="Old Standard TT"/>
            </a:endParaRPr>
          </a:p>
        </p:txBody>
      </p:sp>
      <p:pic>
        <p:nvPicPr>
          <p:cNvPr id="111" name="Google Shape;115;p19" descr=""/>
          <p:cNvPicPr/>
          <p:nvPr/>
        </p:nvPicPr>
        <p:blipFill>
          <a:blip r:embed="rId1"/>
          <a:srcRect l="0" t="-3622" r="0" b="12874"/>
          <a:stretch/>
        </p:blipFill>
        <p:spPr>
          <a:xfrm>
            <a:off x="201240" y="0"/>
            <a:ext cx="8740800" cy="5053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Google Shape;120;p20" descr=""/>
          <p:cNvPicPr/>
          <p:nvPr/>
        </p:nvPicPr>
        <p:blipFill>
          <a:blip r:embed="rId1"/>
          <a:stretch/>
        </p:blipFill>
        <p:spPr>
          <a:xfrm>
            <a:off x="38520" y="356040"/>
            <a:ext cx="9143640" cy="4430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666360" y="1039680"/>
            <a:ext cx="8165520" cy="1260720"/>
          </a:xfrm>
          <a:prstGeom prst="rect">
            <a:avLst/>
          </a:prstGeom>
          <a:noFill/>
          <a:ln w="0">
            <a:noFill/>
          </a:ln>
        </p:spPr>
        <p:txBody>
          <a:bodyPr tIns="91440" bIns="91440" anchor="b">
            <a:normAutofit fontScale="50000"/>
          </a:bodyPr>
          <a:p>
            <a:pPr indent="0" algn="ctr">
              <a:lnSpc>
                <a:spcPct val="100000"/>
              </a:lnSpc>
              <a:buNone/>
              <a:tabLst>
                <a:tab algn="l" pos="0"/>
              </a:tabLst>
            </a:pPr>
            <a:r>
              <a:rPr b="1" lang="en-GB" sz="14000" spc="-1" strike="noStrike">
                <a:solidFill>
                  <a:schemeClr val="dk1"/>
                </a:solidFill>
                <a:latin typeface="Old Standard TT"/>
                <a:ea typeface="Old Standard TT"/>
              </a:rPr>
              <a:t>Problem ?</a:t>
            </a:r>
            <a:endParaRPr b="0" lang="en-IN" sz="14000" spc="-1" strike="noStrike">
              <a:solidFill>
                <a:srgbClr val="000000"/>
              </a:solidFill>
              <a:latin typeface="Arial"/>
            </a:endParaRPr>
          </a:p>
        </p:txBody>
      </p:sp>
      <p:sp>
        <p:nvSpPr>
          <p:cNvPr id="114" name="PlaceHolder 2"/>
          <p:cNvSpPr>
            <a:spLocks noGrp="1"/>
          </p:cNvSpPr>
          <p:nvPr>
            <p:ph/>
          </p:nvPr>
        </p:nvSpPr>
        <p:spPr>
          <a:xfrm>
            <a:off x="311760" y="2238480"/>
            <a:ext cx="8520120" cy="2290320"/>
          </a:xfrm>
          <a:prstGeom prst="rect">
            <a:avLst/>
          </a:prstGeom>
          <a:noFill/>
          <a:ln w="0">
            <a:noFill/>
          </a:ln>
        </p:spPr>
        <p:txBody>
          <a:bodyPr tIns="91440" bIns="91440" anchor="t">
            <a:noAutofit/>
          </a:bodyPr>
          <a:p>
            <a:pPr indent="0">
              <a:lnSpc>
                <a:spcPct val="133000"/>
              </a:lnSpc>
              <a:buNone/>
              <a:tabLst>
                <a:tab algn="l" pos="0"/>
              </a:tabLst>
            </a:pPr>
            <a:r>
              <a:rPr b="1" lang="en-GB" sz="1400" spc="-1" strike="noStrike">
                <a:solidFill>
                  <a:srgbClr val="2e2e2e"/>
                </a:solidFill>
                <a:latin typeface="Arial"/>
                <a:ea typeface="Arial"/>
              </a:rPr>
              <a:t>Understanding Intrusion Detection:</a:t>
            </a:r>
            <a:endParaRPr b="0" lang="en-IN" sz="1400" spc="-1" strike="noStrike">
              <a:solidFill>
                <a:srgbClr val="000000"/>
              </a:solidFill>
              <a:latin typeface="Arial"/>
            </a:endParaRPr>
          </a:p>
          <a:p>
            <a:pPr indent="0">
              <a:lnSpc>
                <a:spcPct val="150000"/>
              </a:lnSpc>
              <a:buNone/>
              <a:tabLst>
                <a:tab algn="l" pos="0"/>
              </a:tabLst>
            </a:pPr>
            <a:r>
              <a:rPr b="0" lang="en-GB" sz="1400" spc="-1" strike="noStrike">
                <a:solidFill>
                  <a:srgbClr val="2e2e2e"/>
                </a:solidFill>
                <a:latin typeface="Arial"/>
                <a:ea typeface="Arial"/>
              </a:rPr>
              <a:t>Another security measure you must consider is monitoring for intrusion. As hackers become more prevalent and savvy, you need additional tools to help protect your network environment. Intrusion detection is a strategy that any organization must consider.</a:t>
            </a:r>
            <a:endParaRPr b="0" lang="en-IN" sz="1400" spc="-1" strike="noStrike">
              <a:solidFill>
                <a:srgbClr val="000000"/>
              </a:solidFill>
              <a:latin typeface="Arial"/>
            </a:endParaRPr>
          </a:p>
          <a:p>
            <a:pPr indent="0">
              <a:lnSpc>
                <a:spcPct val="150000"/>
              </a:lnSpc>
              <a:spcBef>
                <a:spcPts val="601"/>
              </a:spcBef>
              <a:buNone/>
              <a:tabLst>
                <a:tab algn="l" pos="0"/>
              </a:tabLst>
            </a:pPr>
            <a:r>
              <a:rPr b="0" lang="en-GB" sz="1400" spc="-1" strike="noStrike">
                <a:solidFill>
                  <a:srgbClr val="2e2e2e"/>
                </a:solidFill>
                <a:latin typeface="Arial"/>
                <a:ea typeface="Arial"/>
              </a:rPr>
              <a:t>Intrusion detection can be defined as the ability to monitor and react to computer misuse. Many hardware and software products on the market today provide various levels of intrusion detection.</a:t>
            </a:r>
            <a:endParaRPr b="0" lang="en-IN" sz="1400" spc="-1" strike="noStrike">
              <a:solidFill>
                <a:srgbClr val="000000"/>
              </a:solidFill>
              <a:latin typeface="Arial"/>
            </a:endParaRPr>
          </a:p>
          <a:p>
            <a:pPr indent="0" algn="ctr">
              <a:lnSpc>
                <a:spcPct val="115000"/>
              </a:lnSpc>
              <a:spcBef>
                <a:spcPts val="601"/>
              </a:spcBef>
              <a:spcAft>
                <a:spcPts val="1199"/>
              </a:spcAft>
              <a:buNone/>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1039680"/>
            <a:ext cx="8520120" cy="2106000"/>
          </a:xfrm>
          <a:prstGeom prst="rect">
            <a:avLst/>
          </a:prstGeom>
          <a:noFill/>
          <a:ln w="0">
            <a:noFill/>
          </a:ln>
        </p:spPr>
        <p:txBody>
          <a:bodyPr tIns="91440" bIns="91440" anchor="b">
            <a:normAutofit fontScale="81000"/>
          </a:bodyPr>
          <a:p>
            <a:pPr indent="0" algn="ctr">
              <a:lnSpc>
                <a:spcPct val="100000"/>
              </a:lnSpc>
              <a:buNone/>
              <a:tabLst>
                <a:tab algn="l" pos="0"/>
              </a:tabLst>
            </a:pPr>
            <a:r>
              <a:rPr b="1" lang="en-GB" sz="9600" spc="-1" strike="noStrike">
                <a:solidFill>
                  <a:schemeClr val="dk1"/>
                </a:solidFill>
                <a:latin typeface="Old Standard TT"/>
                <a:ea typeface="Old Standard TT"/>
              </a:rPr>
              <a:t>ABSTRACT ?</a:t>
            </a:r>
            <a:endParaRPr b="0" lang="en-IN" sz="9600" spc="-1" strike="noStrike">
              <a:solidFill>
                <a:srgbClr val="000000"/>
              </a:solidFill>
              <a:latin typeface="Arial"/>
            </a:endParaRPr>
          </a:p>
        </p:txBody>
      </p:sp>
      <p:sp>
        <p:nvSpPr>
          <p:cNvPr id="116" name="PlaceHolder 2"/>
          <p:cNvSpPr>
            <a:spLocks noGrp="1"/>
          </p:cNvSpPr>
          <p:nvPr>
            <p:ph/>
          </p:nvPr>
        </p:nvSpPr>
        <p:spPr>
          <a:xfrm>
            <a:off x="311760" y="3228480"/>
            <a:ext cx="8520120" cy="1300320"/>
          </a:xfrm>
          <a:prstGeom prst="rect">
            <a:avLst/>
          </a:prstGeom>
          <a:noFill/>
          <a:ln w="0">
            <a:noFill/>
          </a:ln>
        </p:spPr>
        <p:txBody>
          <a:bodyPr tIns="91440" bIns="91440" anchor="t">
            <a:normAutofit/>
          </a:bodyPr>
          <a:p>
            <a:pPr indent="0" algn="ctr">
              <a:lnSpc>
                <a:spcPct val="115000"/>
              </a:lnSpc>
              <a:spcAft>
                <a:spcPts val="1199"/>
              </a:spcAft>
              <a:buNone/>
              <a:tabLst>
                <a:tab algn="l" pos="0"/>
              </a:tabLst>
            </a:pPr>
            <a:r>
              <a:rPr b="1" lang="en-GB" sz="1800" spc="-1" strike="noStrike">
                <a:solidFill>
                  <a:schemeClr val="dk1"/>
                </a:solidFill>
                <a:latin typeface="Old Standard TT"/>
                <a:ea typeface="Old Standard TT"/>
              </a:rPr>
              <a:t>LET SEE -&gt;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LibreOffice/7.5.3.2$Windows_X86_64 LibreOffice_project/9f56dff12ba03b9acd7730a5a481eea045e468f3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2023-07-23T09:42:30Z</dcterms:modified>
  <cp:revision>1</cp:revision>
  <dc:subject/>
  <dc:title/>
</cp:coreProperties>
</file>