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20783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28795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417519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1FF4B1-7B73-4B47-A9A6-628B29C473A2}" type="datetimeFigureOut">
              <a:rPr lang="en-IN" smtClean="0"/>
              <a:t>27-04-2018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3898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4B1-7B73-4B47-A9A6-628B29C473A2}" type="datetimeFigureOut">
              <a:rPr lang="en-IN" smtClean="0"/>
              <a:t>27-04-2018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12610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1FF4B1-7B73-4B47-A9A6-628B29C473A2}" type="datetimeFigureOut">
              <a:rPr lang="en-IN" smtClean="0"/>
              <a:t>27-04-2018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350559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1FF4B1-7B73-4B47-A9A6-628B29C473A2}" type="datetimeFigureOut">
              <a:rPr lang="en-IN" smtClean="0"/>
              <a:t>27-04-2018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05889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1FF4B1-7B73-4B47-A9A6-628B29C473A2}" type="datetimeFigureOut">
              <a:rPr lang="en-IN" smtClean="0"/>
              <a:t>27-04-2018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9413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4B1-7B73-4B47-A9A6-628B29C473A2}" type="datetimeFigureOut">
              <a:rPr lang="en-IN" smtClean="0"/>
              <a:t>27-04-2018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121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27-04-2018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2877021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4B1-7B73-4B47-A9A6-628B29C473A2}" type="datetimeFigureOut">
              <a:rPr lang="en-IN" smtClean="0"/>
              <a:t>27-04-2018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B154A-595F-494C-978D-0DBBD9A46A80}" type="slidenum">
              <a:rPr lang="en-IN" smtClean="0"/>
              <a:t>‹#›</a:t>
            </a:fld>
            <a:endParaRPr lang="en-IN"/>
          </a:p>
        </p:txBody>
      </p:sp>
    </p:spTree>
    <p:extLst>
      <p:ext uri="{BB962C8B-B14F-4D97-AF65-F5344CB8AC3E}">
        <p14:creationId xmlns:p14="http://schemas.microsoft.com/office/powerpoint/2010/main" val="187146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4B1-7B73-4B47-A9A6-628B29C473A2}" type="datetimeFigureOut">
              <a:rPr lang="en-IN" smtClean="0"/>
              <a:t>27-04-2018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B154A-595F-494C-978D-0DBBD9A46A80}" type="slidenum">
              <a:rPr lang="en-IN" smtClean="0"/>
              <a:t>‹#›</a:t>
            </a:fld>
            <a:endParaRPr lang="en-IN"/>
          </a:p>
        </p:txBody>
      </p:sp>
    </p:spTree>
    <p:extLst>
      <p:ext uri="{BB962C8B-B14F-4D97-AF65-F5344CB8AC3E}">
        <p14:creationId xmlns:p14="http://schemas.microsoft.com/office/powerpoint/2010/main" val="1165883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Basics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459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 Names</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Package </a:t>
            </a:r>
            <a:r>
              <a:rPr lang="en-IN" dirty="0"/>
              <a:t>names should be unique and consist of lowercase letters.</a:t>
            </a:r>
          </a:p>
          <a:p>
            <a:pPr marL="0" indent="0">
              <a:buNone/>
            </a:pPr>
            <a:r>
              <a:rPr lang="en-IN" b="1" dirty="0"/>
              <a:t>Underscores</a:t>
            </a:r>
            <a:r>
              <a:rPr lang="en-IN" dirty="0"/>
              <a:t> may be used if necessary:</a:t>
            </a:r>
          </a:p>
          <a:p>
            <a:pPr marL="0" indent="0">
              <a:buNone/>
            </a:pPr>
            <a:r>
              <a:rPr lang="en-IN" b="1" dirty="0"/>
              <a:t>package </a:t>
            </a:r>
            <a:r>
              <a:rPr lang="en-IN" dirty="0" err="1" smtClean="0"/>
              <a:t>com.valueslabs.pams</a:t>
            </a:r>
            <a:r>
              <a:rPr lang="en-IN" dirty="0" smtClean="0"/>
              <a:t>;</a:t>
            </a:r>
          </a:p>
          <a:p>
            <a:pPr marL="0" indent="0">
              <a:buNone/>
            </a:pPr>
            <a:endParaRPr lang="en-IN" dirty="0"/>
          </a:p>
          <a:p>
            <a:pPr marL="0" indent="0">
              <a:buNone/>
            </a:pPr>
            <a:r>
              <a:rPr lang="en-IN" dirty="0"/>
              <a:t>Publicly available packages should be the reversed Internet </a:t>
            </a:r>
            <a:r>
              <a:rPr lang="en-IN" dirty="0" smtClean="0"/>
              <a:t>domain name </a:t>
            </a:r>
            <a:r>
              <a:rPr lang="en-IN" dirty="0"/>
              <a:t>of the organization, beginning with a </a:t>
            </a:r>
            <a:r>
              <a:rPr lang="en-IN" dirty="0" smtClean="0"/>
              <a:t>single-word top-level </a:t>
            </a:r>
            <a:r>
              <a:rPr lang="en-IN" dirty="0"/>
              <a:t>domain name (e.g., </a:t>
            </a:r>
            <a:r>
              <a:rPr lang="en-IN" b="1" i="1" dirty="0"/>
              <a:t>com, net, org</a:t>
            </a:r>
            <a:r>
              <a:rPr lang="en-IN" b="1" dirty="0"/>
              <a:t>, or </a:t>
            </a:r>
            <a:r>
              <a:rPr lang="en-IN" b="1" i="1" dirty="0" err="1"/>
              <a:t>edu</a:t>
            </a:r>
            <a:r>
              <a:rPr lang="en-IN" dirty="0"/>
              <a:t>), followed </a:t>
            </a:r>
            <a:r>
              <a:rPr lang="en-IN" dirty="0" smtClean="0"/>
              <a:t>by the </a:t>
            </a:r>
            <a:r>
              <a:rPr lang="en-IN" dirty="0"/>
              <a:t>name of the organization and the project or division</a:t>
            </a:r>
            <a:r>
              <a:rPr lang="en-IN" dirty="0" smtClean="0"/>
              <a:t>.</a:t>
            </a:r>
            <a:endParaRPr lang="en-IN" dirty="0"/>
          </a:p>
        </p:txBody>
      </p:sp>
    </p:spTree>
    <p:extLst>
      <p:ext uri="{BB962C8B-B14F-4D97-AF65-F5344CB8AC3E}">
        <p14:creationId xmlns:p14="http://schemas.microsoft.com/office/powerpoint/2010/main" val="211602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Annotation Names</a:t>
            </a:r>
            <a:endParaRPr lang="en-IN" dirty="0"/>
          </a:p>
        </p:txBody>
      </p:sp>
      <p:sp>
        <p:nvSpPr>
          <p:cNvPr id="3" name="Content Placeholder 2"/>
          <p:cNvSpPr>
            <a:spLocks noGrp="1"/>
          </p:cNvSpPr>
          <p:nvPr>
            <p:ph idx="1"/>
          </p:nvPr>
        </p:nvSpPr>
        <p:spPr/>
        <p:txBody>
          <a:bodyPr/>
          <a:lstStyle/>
          <a:p>
            <a:pPr marL="0" indent="0">
              <a:buNone/>
            </a:pPr>
            <a:r>
              <a:rPr lang="en-IN" dirty="0" smtClean="0"/>
              <a:t>Annotation </a:t>
            </a:r>
            <a:r>
              <a:rPr lang="en-IN" dirty="0"/>
              <a:t>names have been presented several ways in the </a:t>
            </a:r>
            <a:r>
              <a:rPr lang="en-IN" dirty="0" smtClean="0"/>
              <a:t>Java SE </a:t>
            </a:r>
            <a:r>
              <a:rPr lang="en-IN" dirty="0"/>
              <a:t>API for predefined annotation types, [</a:t>
            </a:r>
            <a:r>
              <a:rPr lang="en-IN" dirty="0" err="1"/>
              <a:t>adjective|verb</a:t>
            </a:r>
            <a:r>
              <a:rPr lang="en-IN" dirty="0"/>
              <a:t>][noun</a:t>
            </a:r>
            <a:r>
              <a:rPr lang="en-IN" dirty="0" smtClean="0"/>
              <a:t>]:</a:t>
            </a:r>
          </a:p>
          <a:p>
            <a:pPr marL="0" indent="0">
              <a:buNone/>
            </a:pPr>
            <a:endParaRPr lang="en-IN" dirty="0"/>
          </a:p>
          <a:p>
            <a:pPr marL="0" indent="0">
              <a:buNone/>
            </a:pPr>
            <a:r>
              <a:rPr lang="en-IN" dirty="0"/>
              <a:t>@Documented</a:t>
            </a:r>
          </a:p>
          <a:p>
            <a:pPr marL="0" indent="0">
              <a:buNone/>
            </a:pPr>
            <a:r>
              <a:rPr lang="en-IN" dirty="0"/>
              <a:t>@Retention(</a:t>
            </a:r>
            <a:r>
              <a:rPr lang="en-IN" dirty="0" err="1"/>
              <a:t>RetentionPolicy.RUNTIME</a:t>
            </a:r>
            <a:r>
              <a:rPr lang="en-IN" dirty="0"/>
              <a:t>)</a:t>
            </a:r>
          </a:p>
          <a:p>
            <a:pPr marL="0" indent="0">
              <a:buNone/>
            </a:pPr>
            <a:r>
              <a:rPr lang="en-IN" dirty="0"/>
              <a:t>@Target(</a:t>
            </a:r>
            <a:r>
              <a:rPr lang="en-IN" dirty="0" err="1"/>
              <a:t>ElementType.TYPE</a:t>
            </a:r>
            <a:r>
              <a:rPr lang="en-IN" dirty="0"/>
              <a:t>)</a:t>
            </a:r>
          </a:p>
          <a:p>
            <a:pPr marL="0" indent="0">
              <a:buNone/>
            </a:pPr>
            <a:r>
              <a:rPr lang="en-IN" b="1" dirty="0"/>
              <a:t>public @</a:t>
            </a:r>
            <a:r>
              <a:rPr lang="en-IN" dirty="0"/>
              <a:t>interface </a:t>
            </a:r>
            <a:r>
              <a:rPr lang="en-IN" dirty="0" err="1"/>
              <a:t>FunctionalInterface</a:t>
            </a:r>
            <a:r>
              <a:rPr lang="en-IN" dirty="0"/>
              <a:t> {}</a:t>
            </a:r>
          </a:p>
        </p:txBody>
      </p:sp>
    </p:spTree>
    <p:extLst>
      <p:ext uri="{BB962C8B-B14F-4D97-AF65-F5344CB8AC3E}">
        <p14:creationId xmlns:p14="http://schemas.microsoft.com/office/powerpoint/2010/main" val="33727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Acronyms</a:t>
            </a:r>
            <a:endParaRPr lang="en-IN" dirty="0"/>
          </a:p>
        </p:txBody>
      </p:sp>
      <p:sp>
        <p:nvSpPr>
          <p:cNvPr id="3" name="Content Placeholder 2"/>
          <p:cNvSpPr>
            <a:spLocks noGrp="1"/>
          </p:cNvSpPr>
          <p:nvPr>
            <p:ph idx="1"/>
          </p:nvPr>
        </p:nvSpPr>
        <p:spPr/>
        <p:txBody>
          <a:bodyPr/>
          <a:lstStyle/>
          <a:p>
            <a:pPr marL="0" indent="0">
              <a:buNone/>
            </a:pPr>
            <a:r>
              <a:rPr lang="en-IN" dirty="0" smtClean="0"/>
              <a:t>When </a:t>
            </a:r>
            <a:r>
              <a:rPr lang="en-IN" dirty="0"/>
              <a:t>using acronyms in names, only the first letter of the acronym</a:t>
            </a:r>
          </a:p>
          <a:p>
            <a:pPr marL="0" indent="0">
              <a:buNone/>
            </a:pPr>
            <a:r>
              <a:rPr lang="en-IN" dirty="0"/>
              <a:t>should be uppercase and only when uppercase is appropriate</a:t>
            </a:r>
            <a:r>
              <a:rPr lang="en-IN" dirty="0" smtClean="0"/>
              <a:t>:</a:t>
            </a:r>
          </a:p>
          <a:p>
            <a:pPr marL="0" indent="0">
              <a:buNone/>
            </a:pPr>
            <a:endParaRPr lang="en-IN" dirty="0"/>
          </a:p>
          <a:p>
            <a:pPr marL="0" indent="0">
              <a:buNone/>
            </a:pPr>
            <a:r>
              <a:rPr lang="en-IN" b="1" dirty="0"/>
              <a:t>public </a:t>
            </a:r>
            <a:r>
              <a:rPr lang="en-IN" dirty="0"/>
              <a:t>String </a:t>
            </a:r>
            <a:r>
              <a:rPr lang="en-IN" dirty="0" err="1"/>
              <a:t>getGpsVersion</a:t>
            </a:r>
            <a:r>
              <a:rPr lang="en-IN" dirty="0"/>
              <a:t>() {...}</a:t>
            </a:r>
          </a:p>
        </p:txBody>
      </p:sp>
    </p:spTree>
    <p:extLst>
      <p:ext uri="{BB962C8B-B14F-4D97-AF65-F5344CB8AC3E}">
        <p14:creationId xmlns:p14="http://schemas.microsoft.com/office/powerpoint/2010/main" val="358926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Lexical Elements</a:t>
            </a:r>
          </a:p>
        </p:txBody>
      </p:sp>
      <p:sp>
        <p:nvSpPr>
          <p:cNvPr id="3" name="Content Placeholder 2"/>
          <p:cNvSpPr>
            <a:spLocks noGrp="1"/>
          </p:cNvSpPr>
          <p:nvPr>
            <p:ph idx="1"/>
          </p:nvPr>
        </p:nvSpPr>
        <p:spPr/>
        <p:txBody>
          <a:bodyPr/>
          <a:lstStyle/>
          <a:p>
            <a:pPr marL="0" indent="0">
              <a:buNone/>
            </a:pPr>
            <a:r>
              <a:rPr lang="en-IN" dirty="0"/>
              <a:t>Java source code consists of words or symbols called lexical </a:t>
            </a:r>
            <a:r>
              <a:rPr lang="en-IN" dirty="0" smtClean="0"/>
              <a:t>elements or </a:t>
            </a:r>
            <a:r>
              <a:rPr lang="en-IN" dirty="0"/>
              <a:t>tokens. </a:t>
            </a:r>
            <a:endParaRPr lang="en-IN" dirty="0" smtClean="0"/>
          </a:p>
          <a:p>
            <a:pPr marL="0" indent="0">
              <a:buNone/>
            </a:pPr>
            <a:r>
              <a:rPr lang="en-IN" b="1" dirty="0" smtClean="0"/>
              <a:t>Java </a:t>
            </a:r>
            <a:r>
              <a:rPr lang="en-IN" b="1" dirty="0"/>
              <a:t>lexical elements </a:t>
            </a:r>
            <a:r>
              <a:rPr lang="en-IN" b="1" dirty="0" smtClean="0"/>
              <a:t>include:</a:t>
            </a:r>
          </a:p>
          <a:p>
            <a:pPr marL="0" indent="0">
              <a:buNone/>
            </a:pPr>
            <a:r>
              <a:rPr lang="en-IN" i="1" dirty="0" smtClean="0"/>
              <a:t>line </a:t>
            </a:r>
            <a:r>
              <a:rPr lang="en-IN" i="1" dirty="0"/>
              <a:t>terminators</a:t>
            </a:r>
            <a:r>
              <a:rPr lang="en-IN" i="1" dirty="0" smtClean="0"/>
              <a:t>, whitespace</a:t>
            </a:r>
            <a:r>
              <a:rPr lang="en-IN" i="1" dirty="0"/>
              <a:t>, </a:t>
            </a:r>
            <a:endParaRPr lang="en-IN" i="1" dirty="0" smtClean="0"/>
          </a:p>
          <a:p>
            <a:pPr marL="0" indent="0">
              <a:buNone/>
            </a:pPr>
            <a:r>
              <a:rPr lang="en-IN" i="1" dirty="0" smtClean="0"/>
              <a:t>comments</a:t>
            </a:r>
            <a:r>
              <a:rPr lang="en-IN" i="1" dirty="0"/>
              <a:t>, </a:t>
            </a:r>
            <a:r>
              <a:rPr lang="en-IN" i="1" dirty="0" smtClean="0"/>
              <a:t>keywords</a:t>
            </a:r>
            <a:r>
              <a:rPr lang="en-IN" i="1" dirty="0"/>
              <a:t>, identifiers, </a:t>
            </a:r>
            <a:endParaRPr lang="en-IN" i="1" dirty="0" smtClean="0"/>
          </a:p>
          <a:p>
            <a:pPr marL="0" indent="0">
              <a:buNone/>
            </a:pPr>
            <a:r>
              <a:rPr lang="en-IN" i="1" dirty="0" smtClean="0"/>
              <a:t>separators</a:t>
            </a:r>
            <a:r>
              <a:rPr lang="en-IN" i="1" dirty="0"/>
              <a:t>, operators</a:t>
            </a:r>
            <a:r>
              <a:rPr lang="en-IN" i="1" dirty="0" smtClean="0"/>
              <a:t>, and </a:t>
            </a:r>
            <a:r>
              <a:rPr lang="en-IN" i="1" dirty="0"/>
              <a:t>literals. </a:t>
            </a:r>
            <a:endParaRPr lang="en-IN" i="1" dirty="0" smtClean="0"/>
          </a:p>
          <a:p>
            <a:pPr marL="0" indent="0">
              <a:buNone/>
            </a:pPr>
            <a:endParaRPr lang="en-IN" dirty="0"/>
          </a:p>
          <a:p>
            <a:pPr marL="0" indent="0">
              <a:buNone/>
            </a:pPr>
            <a:r>
              <a:rPr lang="en-IN" dirty="0" smtClean="0"/>
              <a:t>The </a:t>
            </a:r>
            <a:r>
              <a:rPr lang="en-IN" dirty="0"/>
              <a:t>words or symbols in the Java </a:t>
            </a:r>
            <a:r>
              <a:rPr lang="en-IN" dirty="0" smtClean="0"/>
              <a:t>programming language </a:t>
            </a:r>
            <a:r>
              <a:rPr lang="en-IN" dirty="0"/>
              <a:t>are comprised of the Unicode character set.</a:t>
            </a:r>
          </a:p>
        </p:txBody>
      </p:sp>
    </p:spTree>
    <p:extLst>
      <p:ext uri="{BB962C8B-B14F-4D97-AF65-F5344CB8AC3E}">
        <p14:creationId xmlns:p14="http://schemas.microsoft.com/office/powerpoint/2010/main" val="39937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Unicode and ASCII</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Maintained by the Unicode Consortium standards organization</a:t>
            </a:r>
            <a:r>
              <a:rPr lang="en-IN" dirty="0" smtClean="0"/>
              <a:t>,  </a:t>
            </a:r>
          </a:p>
          <a:p>
            <a:pPr marL="0" indent="0">
              <a:buNone/>
            </a:pPr>
            <a:r>
              <a:rPr lang="en-IN" dirty="0" smtClean="0"/>
              <a:t>Unicode </a:t>
            </a:r>
            <a:r>
              <a:rPr lang="en-IN" dirty="0"/>
              <a:t>is the universal character set with the first 128 </a:t>
            </a:r>
            <a:r>
              <a:rPr lang="en-IN" dirty="0" smtClean="0"/>
              <a:t>characters being </a:t>
            </a:r>
            <a:r>
              <a:rPr lang="en-IN" dirty="0"/>
              <a:t>the same as those in the American Standard Code </a:t>
            </a:r>
            <a:r>
              <a:rPr lang="en-IN" dirty="0" smtClean="0"/>
              <a:t>for Information </a:t>
            </a:r>
            <a:r>
              <a:rPr lang="fr-FR" dirty="0" err="1" smtClean="0"/>
              <a:t>Interchange</a:t>
            </a:r>
            <a:r>
              <a:rPr lang="fr-FR" dirty="0" smtClean="0"/>
              <a:t> </a:t>
            </a:r>
            <a:r>
              <a:rPr lang="fr-FR" dirty="0"/>
              <a:t>(ASCII) </a:t>
            </a:r>
            <a:r>
              <a:rPr lang="fr-FR" dirty="0" err="1"/>
              <a:t>character</a:t>
            </a:r>
            <a:r>
              <a:rPr lang="fr-FR" dirty="0"/>
              <a:t> set. </a:t>
            </a:r>
            <a:endParaRPr lang="fr-FR" dirty="0" smtClean="0"/>
          </a:p>
          <a:p>
            <a:pPr marL="0" indent="0">
              <a:buNone/>
            </a:pPr>
            <a:r>
              <a:rPr lang="fr-FR" dirty="0" smtClean="0"/>
              <a:t>Unicode </a:t>
            </a:r>
            <a:r>
              <a:rPr lang="fr-FR" dirty="0" err="1" smtClean="0"/>
              <a:t>provides</a:t>
            </a:r>
            <a:r>
              <a:rPr lang="fr-FR" dirty="0" smtClean="0"/>
              <a:t> </a:t>
            </a:r>
            <a:r>
              <a:rPr lang="en-IN" dirty="0" smtClean="0"/>
              <a:t>a </a:t>
            </a:r>
            <a:r>
              <a:rPr lang="en-IN" dirty="0"/>
              <a:t>unique number for character, usable across all platforms, programs</a:t>
            </a:r>
            <a:r>
              <a:rPr lang="en-IN" dirty="0" smtClean="0"/>
              <a:t>, and </a:t>
            </a:r>
            <a:r>
              <a:rPr lang="en-IN" dirty="0"/>
              <a:t>languages</a:t>
            </a:r>
            <a:r>
              <a:rPr lang="en-IN" dirty="0" smtClean="0"/>
              <a:t>.</a:t>
            </a:r>
          </a:p>
          <a:p>
            <a:pPr marL="0" indent="0">
              <a:buNone/>
            </a:pPr>
            <a:endParaRPr lang="en-IN" dirty="0" smtClean="0"/>
          </a:p>
          <a:p>
            <a:pPr marL="0" indent="0">
              <a:buNone/>
            </a:pPr>
            <a:r>
              <a:rPr lang="en-IN" b="1" dirty="0" smtClean="0"/>
              <a:t>Java 9 is supporting Unicode 8 version.</a:t>
            </a:r>
          </a:p>
          <a:p>
            <a:pPr marL="0" indent="0">
              <a:buNone/>
            </a:pPr>
            <a:endParaRPr lang="en-IN" b="1" dirty="0" smtClean="0"/>
          </a:p>
          <a:p>
            <a:pPr marL="0" indent="0">
              <a:buNone/>
            </a:pPr>
            <a:r>
              <a:rPr lang="en-IN" dirty="0"/>
              <a:t>Java comments, identifiers, and string literals are not </a:t>
            </a:r>
            <a:r>
              <a:rPr lang="en-IN" dirty="0" smtClean="0"/>
              <a:t>limited to </a:t>
            </a:r>
            <a:r>
              <a:rPr lang="en-IN" dirty="0"/>
              <a:t>ASCII characters</a:t>
            </a:r>
            <a:r>
              <a:rPr lang="en-IN" dirty="0" smtClean="0"/>
              <a:t>.</a:t>
            </a:r>
            <a:endParaRPr lang="en-IN" dirty="0"/>
          </a:p>
        </p:txBody>
      </p:sp>
    </p:spTree>
    <p:extLst>
      <p:ext uri="{BB962C8B-B14F-4D97-AF65-F5344CB8AC3E}">
        <p14:creationId xmlns:p14="http://schemas.microsoft.com/office/powerpoint/2010/main" val="35105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Printable ASCII Characters</a:t>
            </a:r>
          </a:p>
        </p:txBody>
      </p:sp>
      <p:sp>
        <p:nvSpPr>
          <p:cNvPr id="3" name="Content Placeholder 2"/>
          <p:cNvSpPr>
            <a:spLocks noGrp="1"/>
          </p:cNvSpPr>
          <p:nvPr>
            <p:ph idx="1"/>
          </p:nvPr>
        </p:nvSpPr>
        <p:spPr/>
        <p:txBody>
          <a:bodyPr/>
          <a:lstStyle/>
          <a:p>
            <a:pPr marL="0" indent="0">
              <a:buNone/>
            </a:pPr>
            <a:r>
              <a:rPr lang="en-IN" dirty="0"/>
              <a:t>ASCII reserves code 32 (spaces) and codes 33 to 126 (letters, digits,</a:t>
            </a:r>
          </a:p>
          <a:p>
            <a:pPr marL="0" indent="0">
              <a:buNone/>
            </a:pPr>
            <a:r>
              <a:rPr lang="en-IN" dirty="0"/>
              <a:t>punctuation marks, and a few others) for printable characters.</a:t>
            </a:r>
          </a:p>
          <a:p>
            <a:pPr marL="0" indent="0">
              <a:buNone/>
            </a:pPr>
            <a:r>
              <a:rPr lang="en-IN" dirty="0" smtClean="0"/>
              <a:t>Table </a:t>
            </a:r>
            <a:r>
              <a:rPr lang="en-IN" dirty="0"/>
              <a:t>contains the decimal values followed by the corresponding</a:t>
            </a:r>
          </a:p>
          <a:p>
            <a:pPr marL="0" indent="0">
              <a:buNone/>
            </a:pPr>
            <a:r>
              <a:rPr lang="en-IN" dirty="0"/>
              <a:t>ASCII characters for these codes.</a:t>
            </a:r>
          </a:p>
        </p:txBody>
      </p:sp>
    </p:spTree>
    <p:extLst>
      <p:ext uri="{BB962C8B-B14F-4D97-AF65-F5344CB8AC3E}">
        <p14:creationId xmlns:p14="http://schemas.microsoft.com/office/powerpoint/2010/main" val="125354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06899" y="357981"/>
            <a:ext cx="3263185" cy="5855312"/>
          </a:xfrm>
          <a:prstGeom prst="rect">
            <a:avLst/>
          </a:prstGeom>
        </p:spPr>
      </p:pic>
    </p:spTree>
    <p:extLst>
      <p:ext uri="{BB962C8B-B14F-4D97-AF65-F5344CB8AC3E}">
        <p14:creationId xmlns:p14="http://schemas.microsoft.com/office/powerpoint/2010/main" val="21754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Nonprintable ASCII Characters</a:t>
            </a:r>
          </a:p>
        </p:txBody>
      </p:sp>
      <p:pic>
        <p:nvPicPr>
          <p:cNvPr id="4" name="Content Placeholder 3"/>
          <p:cNvPicPr>
            <a:picLocks noGrp="1" noChangeAspect="1"/>
          </p:cNvPicPr>
          <p:nvPr>
            <p:ph idx="1"/>
          </p:nvPr>
        </p:nvPicPr>
        <p:blipFill>
          <a:blip r:embed="rId2"/>
          <a:stretch>
            <a:fillRect/>
          </a:stretch>
        </p:blipFill>
        <p:spPr>
          <a:xfrm>
            <a:off x="3282950" y="2893218"/>
            <a:ext cx="3813310" cy="3219433"/>
          </a:xfrm>
          <a:prstGeom prst="rect">
            <a:avLst/>
          </a:prstGeom>
        </p:spPr>
      </p:pic>
      <p:sp>
        <p:nvSpPr>
          <p:cNvPr id="7" name="Rectangle 6"/>
          <p:cNvSpPr/>
          <p:nvPr/>
        </p:nvSpPr>
        <p:spPr>
          <a:xfrm>
            <a:off x="1000259" y="1554052"/>
            <a:ext cx="9071020" cy="954107"/>
          </a:xfrm>
          <a:prstGeom prst="rect">
            <a:avLst/>
          </a:prstGeom>
        </p:spPr>
        <p:txBody>
          <a:bodyPr wrap="square">
            <a:spAutoFit/>
          </a:bodyPr>
          <a:lstStyle/>
          <a:p>
            <a:r>
              <a:rPr lang="en-IN" sz="2800" dirty="0" smtClean="0"/>
              <a:t>ASCII reserves decimal numbers 0–31 and 127 for control characters.</a:t>
            </a:r>
            <a:endParaRPr lang="en-IN" sz="2800" dirty="0"/>
          </a:p>
        </p:txBody>
      </p:sp>
    </p:spTree>
    <p:extLst>
      <p:ext uri="{BB962C8B-B14F-4D97-AF65-F5344CB8AC3E}">
        <p14:creationId xmlns:p14="http://schemas.microsoft.com/office/powerpoint/2010/main" val="55618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Comments</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A single-line comment begins with two forward slashes and </a:t>
            </a:r>
            <a:r>
              <a:rPr lang="en-IN" dirty="0" smtClean="0"/>
              <a:t>ends  immediately </a:t>
            </a:r>
            <a:r>
              <a:rPr lang="en-IN" dirty="0"/>
              <a:t>before the line terminator character:</a:t>
            </a:r>
          </a:p>
          <a:p>
            <a:pPr marL="0" indent="0">
              <a:buNone/>
            </a:pPr>
            <a:r>
              <a:rPr lang="en-IN" i="1" dirty="0"/>
              <a:t>// </a:t>
            </a:r>
            <a:r>
              <a:rPr lang="en-IN" i="1" dirty="0" smtClean="0"/>
              <a:t>A </a:t>
            </a:r>
            <a:r>
              <a:rPr lang="en-IN" i="1" dirty="0"/>
              <a:t>comment on a single </a:t>
            </a:r>
            <a:r>
              <a:rPr lang="en-IN" i="1" dirty="0" smtClean="0"/>
              <a:t>line</a:t>
            </a:r>
          </a:p>
          <a:p>
            <a:pPr marL="0" indent="0">
              <a:buNone/>
            </a:pPr>
            <a:endParaRPr lang="en-IN" i="1" dirty="0"/>
          </a:p>
          <a:p>
            <a:pPr marL="0" indent="0">
              <a:buNone/>
            </a:pPr>
            <a:r>
              <a:rPr lang="en-IN" dirty="0"/>
              <a:t>A multiline comment begins with a forward slash </a:t>
            </a:r>
            <a:r>
              <a:rPr lang="en-IN" dirty="0" smtClean="0"/>
              <a:t>immediately followed </a:t>
            </a:r>
            <a:r>
              <a:rPr lang="en-IN" dirty="0"/>
              <a:t>by an asterisk, and ends with an asterisk </a:t>
            </a:r>
            <a:r>
              <a:rPr lang="en-IN" dirty="0" smtClean="0"/>
              <a:t>immediately followed </a:t>
            </a:r>
            <a:r>
              <a:rPr lang="en-IN" dirty="0"/>
              <a:t>by a forward slash. The single asterisks in between </a:t>
            </a:r>
            <a:r>
              <a:rPr lang="en-IN" dirty="0" smtClean="0"/>
              <a:t>provide </a:t>
            </a:r>
            <a:r>
              <a:rPr lang="en-IN" dirty="0"/>
              <a:t>nice formatting convention; they are typically used, but </a:t>
            </a:r>
            <a:r>
              <a:rPr lang="en-IN" dirty="0" smtClean="0"/>
              <a:t>are not </a:t>
            </a:r>
            <a:r>
              <a:rPr lang="en-IN" dirty="0"/>
              <a:t>required</a:t>
            </a:r>
            <a:r>
              <a:rPr lang="en-IN" dirty="0" smtClean="0"/>
              <a:t>:</a:t>
            </a:r>
          </a:p>
          <a:p>
            <a:pPr marL="0" indent="0">
              <a:buNone/>
            </a:pPr>
            <a:endParaRPr lang="en-IN" dirty="0"/>
          </a:p>
          <a:p>
            <a:pPr marL="0" indent="0">
              <a:buNone/>
            </a:pPr>
            <a:r>
              <a:rPr lang="en-IN" i="1" dirty="0"/>
              <a:t>/*</a:t>
            </a:r>
          </a:p>
          <a:p>
            <a:pPr marL="0" indent="0">
              <a:buNone/>
            </a:pPr>
            <a:r>
              <a:rPr lang="en-IN" i="1" dirty="0"/>
              <a:t>* A comment that can span multiple lines</a:t>
            </a:r>
          </a:p>
          <a:p>
            <a:pPr marL="0" indent="0">
              <a:buNone/>
            </a:pPr>
            <a:r>
              <a:rPr lang="en-IN" i="1" dirty="0"/>
              <a:t>* just like this</a:t>
            </a:r>
          </a:p>
          <a:p>
            <a:pPr marL="0" indent="0">
              <a:buNone/>
            </a:pPr>
            <a:r>
              <a:rPr lang="en-IN" i="1" dirty="0"/>
              <a:t>*/</a:t>
            </a:r>
            <a:endParaRPr lang="en-IN" dirty="0"/>
          </a:p>
        </p:txBody>
      </p:sp>
    </p:spTree>
    <p:extLst>
      <p:ext uri="{BB962C8B-B14F-4D97-AF65-F5344CB8AC3E}">
        <p14:creationId xmlns:p14="http://schemas.microsoft.com/office/powerpoint/2010/main" val="334352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A Javadoc comment is processed by the Javadoc tool to </a:t>
            </a:r>
            <a:r>
              <a:rPr lang="en-IN" dirty="0" smtClean="0"/>
              <a:t>generate API </a:t>
            </a:r>
            <a:r>
              <a:rPr lang="en-IN" dirty="0"/>
              <a:t>documentation in HTML format. A Javadoc comment </a:t>
            </a:r>
            <a:r>
              <a:rPr lang="en-IN" dirty="0" smtClean="0"/>
              <a:t>must begin </a:t>
            </a:r>
            <a:r>
              <a:rPr lang="en-IN" dirty="0"/>
              <a:t>with a forward slash, immediately followed by two asterisks</a:t>
            </a:r>
            <a:r>
              <a:rPr lang="en-IN" dirty="0" smtClean="0"/>
              <a:t>, and </a:t>
            </a:r>
            <a:r>
              <a:rPr lang="en-IN" dirty="0"/>
              <a:t>end with an asterisk immediately followed by a </a:t>
            </a:r>
            <a:r>
              <a:rPr lang="en-IN" dirty="0" smtClean="0"/>
              <a:t>forward </a:t>
            </a:r>
            <a:r>
              <a:rPr lang="fr-FR" dirty="0" smtClean="0"/>
              <a:t>slash</a:t>
            </a:r>
            <a:r>
              <a:rPr lang="en-IN" dirty="0" smtClean="0"/>
              <a:t>:</a:t>
            </a:r>
          </a:p>
          <a:p>
            <a:pPr marL="0" indent="0">
              <a:buNone/>
            </a:pPr>
            <a:endParaRPr lang="en-IN" dirty="0"/>
          </a:p>
          <a:p>
            <a:pPr marL="0" indent="0">
              <a:buNone/>
            </a:pPr>
            <a:r>
              <a:rPr lang="en-IN" i="1" dirty="0"/>
              <a:t>/** This is my Javadoc comment </a:t>
            </a:r>
            <a:r>
              <a:rPr lang="en-IN" i="1" dirty="0" smtClean="0"/>
              <a:t>*/</a:t>
            </a:r>
          </a:p>
          <a:p>
            <a:pPr marL="0" indent="0">
              <a:buNone/>
            </a:pPr>
            <a:endParaRPr lang="en-IN" i="1" dirty="0"/>
          </a:p>
          <a:p>
            <a:pPr marL="0" indent="0">
              <a:buNone/>
            </a:pPr>
            <a:r>
              <a:rPr lang="en-IN" dirty="0"/>
              <a:t>In Java, comments cannot be nested</a:t>
            </a:r>
            <a:r>
              <a:rPr lang="en-IN" dirty="0" smtClean="0"/>
              <a:t>:</a:t>
            </a:r>
          </a:p>
          <a:p>
            <a:pPr marL="0" indent="0">
              <a:buNone/>
            </a:pPr>
            <a:r>
              <a:rPr lang="en-IN" i="1" dirty="0" smtClean="0"/>
              <a:t>/* </a:t>
            </a:r>
            <a:r>
              <a:rPr lang="en-IN" i="1" dirty="0"/>
              <a:t>This is /* not permissible */ </a:t>
            </a:r>
            <a:r>
              <a:rPr lang="en-IN" dirty="0"/>
              <a:t>in Java */</a:t>
            </a:r>
          </a:p>
        </p:txBody>
      </p:sp>
    </p:spTree>
    <p:extLst>
      <p:ext uri="{BB962C8B-B14F-4D97-AF65-F5344CB8AC3E}">
        <p14:creationId xmlns:p14="http://schemas.microsoft.com/office/powerpoint/2010/main" val="233355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Naming convention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Naming conventions are used to make Java programs more readable.</a:t>
            </a:r>
          </a:p>
          <a:p>
            <a:pPr marL="0" indent="0">
              <a:buNone/>
            </a:pPr>
            <a:r>
              <a:rPr lang="en-IN" dirty="0" smtClean="0"/>
              <a:t>It is important to use meaningful and unambiguous names.</a:t>
            </a:r>
          </a:p>
          <a:p>
            <a:pPr marL="0" indent="0">
              <a:buNone/>
            </a:pPr>
            <a:endParaRPr lang="en-IN" dirty="0"/>
          </a:p>
          <a:p>
            <a:pPr marL="0" indent="0">
              <a:buNone/>
            </a:pPr>
            <a:r>
              <a:rPr lang="en-IN" b="1" dirty="0"/>
              <a:t>Class Names</a:t>
            </a:r>
          </a:p>
          <a:p>
            <a:pPr marL="0" indent="0">
              <a:buNone/>
            </a:pPr>
            <a:r>
              <a:rPr lang="en-IN" dirty="0"/>
              <a:t>Class names should be nouns, as they represent “things” or “objects.”</a:t>
            </a:r>
          </a:p>
          <a:p>
            <a:pPr marL="0" indent="0">
              <a:buNone/>
            </a:pPr>
            <a:r>
              <a:rPr lang="en-IN" dirty="0"/>
              <a:t>They should be mixed case (camel case) with only the </a:t>
            </a:r>
            <a:r>
              <a:rPr lang="en-IN" dirty="0" smtClean="0"/>
              <a:t>first letter </a:t>
            </a:r>
            <a:r>
              <a:rPr lang="en-IN" dirty="0"/>
              <a:t>of each word capitalized, as in the following:</a:t>
            </a:r>
          </a:p>
          <a:p>
            <a:pPr marL="0" indent="0">
              <a:buNone/>
            </a:pPr>
            <a:r>
              <a:rPr lang="en-IN" b="1" dirty="0" smtClean="0"/>
              <a:t>	public </a:t>
            </a:r>
            <a:r>
              <a:rPr lang="en-IN" b="1" dirty="0"/>
              <a:t>class </a:t>
            </a:r>
            <a:r>
              <a:rPr lang="en-IN" b="1" dirty="0" err="1" smtClean="0"/>
              <a:t>InsurencePremium</a:t>
            </a:r>
            <a:r>
              <a:rPr lang="en-IN" b="1" dirty="0"/>
              <a:t> </a:t>
            </a:r>
            <a:r>
              <a:rPr lang="en-IN" dirty="0" smtClean="0"/>
              <a:t>{...}</a:t>
            </a:r>
            <a:endParaRPr lang="en-IN" dirty="0"/>
          </a:p>
        </p:txBody>
      </p:sp>
    </p:spTree>
    <p:extLst>
      <p:ext uri="{BB962C8B-B14F-4D97-AF65-F5344CB8AC3E}">
        <p14:creationId xmlns:p14="http://schemas.microsoft.com/office/powerpoint/2010/main" val="553627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Keywords</a:t>
            </a:r>
          </a:p>
        </p:txBody>
      </p:sp>
      <p:sp>
        <p:nvSpPr>
          <p:cNvPr id="3" name="Content Placeholder 2"/>
          <p:cNvSpPr>
            <a:spLocks noGrp="1"/>
          </p:cNvSpPr>
          <p:nvPr>
            <p:ph idx="1"/>
          </p:nvPr>
        </p:nvSpPr>
        <p:spPr/>
        <p:txBody>
          <a:bodyPr/>
          <a:lstStyle/>
          <a:p>
            <a:pPr marL="0" indent="0">
              <a:buNone/>
            </a:pPr>
            <a:r>
              <a:rPr lang="en-IN" dirty="0" smtClean="0"/>
              <a:t>Java keywords cannot be used as identifiers in a Java program.</a:t>
            </a:r>
            <a:endParaRPr lang="en-IN" dirty="0" smtClean="0"/>
          </a:p>
          <a:p>
            <a:pPr marL="0" indent="0">
              <a:buNone/>
            </a:pPr>
            <a:r>
              <a:rPr lang="en-IN" dirty="0" smtClean="0"/>
              <a:t>Two of these, the </a:t>
            </a:r>
            <a:r>
              <a:rPr lang="en-IN" dirty="0" err="1" smtClean="0"/>
              <a:t>const</a:t>
            </a:r>
            <a:r>
              <a:rPr lang="en-IN" dirty="0" smtClean="0"/>
              <a:t> and </a:t>
            </a:r>
            <a:r>
              <a:rPr lang="en-IN" dirty="0" err="1" smtClean="0"/>
              <a:t>goto</a:t>
            </a:r>
            <a:r>
              <a:rPr lang="en-IN" dirty="0" smtClean="0"/>
              <a:t> keywords, are reserved but are not used by the Java language.</a:t>
            </a:r>
            <a:endParaRPr lang="en-IN" dirty="0"/>
          </a:p>
        </p:txBody>
      </p:sp>
      <p:pic>
        <p:nvPicPr>
          <p:cNvPr id="4" name="Picture 3"/>
          <p:cNvPicPr>
            <a:picLocks noChangeAspect="1"/>
          </p:cNvPicPr>
          <p:nvPr/>
        </p:nvPicPr>
        <p:blipFill>
          <a:blip r:embed="rId2"/>
          <a:stretch>
            <a:fillRect/>
          </a:stretch>
        </p:blipFill>
        <p:spPr>
          <a:xfrm>
            <a:off x="2800350" y="3243687"/>
            <a:ext cx="3540706" cy="3407597"/>
          </a:xfrm>
          <a:prstGeom prst="rect">
            <a:avLst/>
          </a:prstGeom>
        </p:spPr>
      </p:pic>
      <p:pic>
        <p:nvPicPr>
          <p:cNvPr id="7" name="Picture 6"/>
          <p:cNvPicPr>
            <a:picLocks noChangeAspect="1"/>
          </p:cNvPicPr>
          <p:nvPr/>
        </p:nvPicPr>
        <p:blipFill>
          <a:blip r:embed="rId3"/>
          <a:stretch>
            <a:fillRect/>
          </a:stretch>
        </p:blipFill>
        <p:spPr>
          <a:xfrm>
            <a:off x="6341056" y="3117593"/>
            <a:ext cx="3238179" cy="1715137"/>
          </a:xfrm>
          <a:prstGeom prst="rect">
            <a:avLst/>
          </a:prstGeom>
        </p:spPr>
      </p:pic>
    </p:spTree>
    <p:extLst>
      <p:ext uri="{BB962C8B-B14F-4D97-AF65-F5344CB8AC3E}">
        <p14:creationId xmlns:p14="http://schemas.microsoft.com/office/powerpoint/2010/main" val="70847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Identifiers</a:t>
            </a:r>
          </a:p>
        </p:txBody>
      </p:sp>
      <p:sp>
        <p:nvSpPr>
          <p:cNvPr id="3" name="Content Placeholder 2"/>
          <p:cNvSpPr>
            <a:spLocks noGrp="1"/>
          </p:cNvSpPr>
          <p:nvPr>
            <p:ph idx="1"/>
          </p:nvPr>
        </p:nvSpPr>
        <p:spPr/>
        <p:txBody>
          <a:bodyPr/>
          <a:lstStyle/>
          <a:p>
            <a:pPr marL="0" indent="0">
              <a:buNone/>
            </a:pPr>
            <a:r>
              <a:rPr lang="en-IN" dirty="0"/>
              <a:t>A Java identifier is the name that a programmer gives to a class</a:t>
            </a:r>
            <a:r>
              <a:rPr lang="en-IN" dirty="0" smtClean="0"/>
              <a:t>, method</a:t>
            </a:r>
            <a:r>
              <a:rPr lang="en-IN" dirty="0"/>
              <a:t>, variable, and so on.</a:t>
            </a:r>
          </a:p>
          <a:p>
            <a:pPr marL="0" indent="0">
              <a:buNone/>
            </a:pPr>
            <a:r>
              <a:rPr lang="en-IN" dirty="0"/>
              <a:t>Identifiers cannot have the same Unicode character sequence </a:t>
            </a:r>
            <a:r>
              <a:rPr lang="en-IN" dirty="0" smtClean="0"/>
              <a:t>as any </a:t>
            </a:r>
            <a:r>
              <a:rPr lang="en-IN" dirty="0"/>
              <a:t>keyword, </a:t>
            </a:r>
            <a:r>
              <a:rPr lang="en-IN" dirty="0" err="1"/>
              <a:t>boolean</a:t>
            </a:r>
            <a:r>
              <a:rPr lang="en-IN" dirty="0"/>
              <a:t>, or null literal</a:t>
            </a:r>
            <a:r>
              <a:rPr lang="en-IN" dirty="0" smtClean="0"/>
              <a:t>.</a:t>
            </a:r>
          </a:p>
          <a:p>
            <a:pPr marL="0" indent="0">
              <a:buNone/>
            </a:pPr>
            <a:r>
              <a:rPr lang="en-IN" dirty="0"/>
              <a:t>Java identifiers are made up of Java letters. A Java letter is a </a:t>
            </a:r>
            <a:r>
              <a:rPr lang="en-IN" dirty="0" smtClean="0"/>
              <a:t>character for </a:t>
            </a:r>
            <a:r>
              <a:rPr lang="en-IN" dirty="0"/>
              <a:t>which </a:t>
            </a:r>
            <a:r>
              <a:rPr lang="en-IN" b="1" dirty="0" err="1"/>
              <a:t>Character.isJavaIdentifierStart</a:t>
            </a:r>
            <a:r>
              <a:rPr lang="en-IN" b="1" dirty="0"/>
              <a:t>(</a:t>
            </a:r>
            <a:r>
              <a:rPr lang="en-IN" b="1" dirty="0" err="1"/>
              <a:t>int</a:t>
            </a:r>
            <a:r>
              <a:rPr lang="en-IN" b="1" dirty="0"/>
              <a:t>) </a:t>
            </a:r>
            <a:r>
              <a:rPr lang="en-IN" dirty="0" smtClean="0"/>
              <a:t>returns true</a:t>
            </a:r>
            <a:r>
              <a:rPr lang="en-IN" dirty="0"/>
              <a:t>. Java letters from the ASCII character set are limited to </a:t>
            </a:r>
            <a:r>
              <a:rPr lang="en-IN" dirty="0" smtClean="0"/>
              <a:t>the </a:t>
            </a:r>
            <a:r>
              <a:rPr lang="en-IN" b="1" dirty="0" smtClean="0"/>
              <a:t>dollar </a:t>
            </a:r>
            <a:r>
              <a:rPr lang="en-IN" b="1" dirty="0"/>
              <a:t>sign ($)</a:t>
            </a:r>
            <a:r>
              <a:rPr lang="en-IN" dirty="0"/>
              <a:t>, the </a:t>
            </a:r>
            <a:r>
              <a:rPr lang="en-IN" b="1" dirty="0"/>
              <a:t>underscore symbol (_)</a:t>
            </a:r>
            <a:r>
              <a:rPr lang="en-IN" dirty="0"/>
              <a:t>, and upper- and </a:t>
            </a:r>
            <a:r>
              <a:rPr lang="en-IN" dirty="0" smtClean="0"/>
              <a:t>lowercase letters.</a:t>
            </a:r>
            <a:endParaRPr lang="en-IN" dirty="0"/>
          </a:p>
        </p:txBody>
      </p:sp>
    </p:spTree>
    <p:extLst>
      <p:ext uri="{BB962C8B-B14F-4D97-AF65-F5344CB8AC3E}">
        <p14:creationId xmlns:p14="http://schemas.microsoft.com/office/powerpoint/2010/main" val="268577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Digits are also allowed in identifiers, but </a:t>
            </a:r>
            <a:r>
              <a:rPr lang="en-IN" i="1" dirty="0" smtClean="0"/>
              <a:t>after </a:t>
            </a:r>
            <a:r>
              <a:rPr lang="en-IN" dirty="0" smtClean="0"/>
              <a:t>the first character:</a:t>
            </a:r>
          </a:p>
          <a:p>
            <a:pPr marL="0" indent="0">
              <a:buNone/>
            </a:pPr>
            <a:r>
              <a:rPr lang="en-IN" i="1" dirty="0" smtClean="0"/>
              <a:t>// </a:t>
            </a:r>
            <a:r>
              <a:rPr lang="en-IN" i="1" dirty="0"/>
              <a:t>Valid identifier examples</a:t>
            </a:r>
          </a:p>
          <a:p>
            <a:pPr marL="0" indent="0">
              <a:buNone/>
            </a:pPr>
            <a:r>
              <a:rPr lang="en-IN" b="1" dirty="0"/>
              <a:t>class </a:t>
            </a:r>
            <a:r>
              <a:rPr lang="en-IN" b="1" dirty="0" err="1"/>
              <a:t>TestDriver</a:t>
            </a:r>
            <a:r>
              <a:rPr lang="en-IN" b="1" dirty="0"/>
              <a:t> </a:t>
            </a:r>
            <a:r>
              <a:rPr lang="en-IN" dirty="0"/>
              <a:t>{...}</a:t>
            </a:r>
          </a:p>
          <a:p>
            <a:pPr marL="0" indent="0">
              <a:buNone/>
            </a:pPr>
            <a:r>
              <a:rPr lang="en-IN" dirty="0"/>
              <a:t>String </a:t>
            </a:r>
            <a:r>
              <a:rPr lang="en-IN" dirty="0" err="1"/>
              <a:t>testVariable</a:t>
            </a:r>
            <a:r>
              <a:rPr lang="en-IN" dirty="0"/>
              <a:t>;</a:t>
            </a:r>
          </a:p>
          <a:p>
            <a:pPr marL="0" indent="0">
              <a:buNone/>
            </a:pPr>
            <a:r>
              <a:rPr lang="en-IN" b="1" dirty="0" err="1"/>
              <a:t>int</a:t>
            </a:r>
            <a:r>
              <a:rPr lang="en-IN" b="1" dirty="0"/>
              <a:t> </a:t>
            </a:r>
            <a:r>
              <a:rPr lang="en-IN" dirty="0"/>
              <a:t>_</a:t>
            </a:r>
            <a:r>
              <a:rPr lang="en-IN" dirty="0" err="1"/>
              <a:t>testVariable</a:t>
            </a:r>
            <a:r>
              <a:rPr lang="en-IN" dirty="0"/>
              <a:t>;</a:t>
            </a:r>
          </a:p>
          <a:p>
            <a:pPr marL="0" indent="0">
              <a:buNone/>
            </a:pPr>
            <a:r>
              <a:rPr lang="en-IN" dirty="0"/>
              <a:t>Long $</a:t>
            </a:r>
            <a:r>
              <a:rPr lang="en-IN" dirty="0" err="1"/>
              <a:t>testVariable</a:t>
            </a:r>
            <a:r>
              <a:rPr lang="en-IN" dirty="0"/>
              <a:t>;</a:t>
            </a:r>
          </a:p>
          <a:p>
            <a:pPr marL="0" indent="0">
              <a:buNone/>
            </a:pPr>
            <a:r>
              <a:rPr lang="en-IN" dirty="0" err="1"/>
              <a:t>startTest</a:t>
            </a:r>
            <a:r>
              <a:rPr lang="en-IN" dirty="0"/>
              <a:t>(testVariable1);</a:t>
            </a:r>
          </a:p>
        </p:txBody>
      </p:sp>
    </p:spTree>
    <p:extLst>
      <p:ext uri="{BB962C8B-B14F-4D97-AF65-F5344CB8AC3E}">
        <p14:creationId xmlns:p14="http://schemas.microsoft.com/office/powerpoint/2010/main" val="111136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Separators</a:t>
            </a:r>
          </a:p>
        </p:txBody>
      </p:sp>
      <p:sp>
        <p:nvSpPr>
          <p:cNvPr id="3" name="Content Placeholder 2"/>
          <p:cNvSpPr>
            <a:spLocks noGrp="1"/>
          </p:cNvSpPr>
          <p:nvPr>
            <p:ph idx="1"/>
          </p:nvPr>
        </p:nvSpPr>
        <p:spPr/>
        <p:txBody>
          <a:bodyPr/>
          <a:lstStyle/>
          <a:p>
            <a:pPr marL="0" indent="0">
              <a:buNone/>
            </a:pPr>
            <a:r>
              <a:rPr lang="en-IN" dirty="0"/>
              <a:t>Several ASCII characters delimit program parts and are used </a:t>
            </a:r>
            <a:r>
              <a:rPr lang="en-IN" dirty="0" smtClean="0"/>
              <a:t>as separators</a:t>
            </a:r>
            <a:r>
              <a:rPr lang="en-IN" dirty="0"/>
              <a:t>. (), { }, and [ ] are used in pairs:</a:t>
            </a:r>
          </a:p>
          <a:p>
            <a:pPr marL="0" indent="0">
              <a:buNone/>
            </a:pPr>
            <a:r>
              <a:rPr lang="en-IN" dirty="0"/>
              <a:t>() { } [ ] &lt; &gt; :: : ; , . -&gt;</a:t>
            </a:r>
          </a:p>
        </p:txBody>
      </p:sp>
      <p:pic>
        <p:nvPicPr>
          <p:cNvPr id="4" name="Picture 3"/>
          <p:cNvPicPr>
            <a:picLocks noChangeAspect="1"/>
          </p:cNvPicPr>
          <p:nvPr/>
        </p:nvPicPr>
        <p:blipFill>
          <a:blip r:embed="rId2"/>
          <a:stretch>
            <a:fillRect/>
          </a:stretch>
        </p:blipFill>
        <p:spPr>
          <a:xfrm>
            <a:off x="4191067" y="2788210"/>
            <a:ext cx="6087348" cy="3942790"/>
          </a:xfrm>
          <a:prstGeom prst="rect">
            <a:avLst/>
          </a:prstGeom>
        </p:spPr>
      </p:pic>
    </p:spTree>
    <p:extLst>
      <p:ext uri="{BB962C8B-B14F-4D97-AF65-F5344CB8AC3E}">
        <p14:creationId xmlns:p14="http://schemas.microsoft.com/office/powerpoint/2010/main" val="214796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Operators</a:t>
            </a:r>
          </a:p>
        </p:txBody>
      </p:sp>
      <p:pic>
        <p:nvPicPr>
          <p:cNvPr id="4" name="Content Placeholder 3"/>
          <p:cNvPicPr>
            <a:picLocks noGrp="1" noChangeAspect="1"/>
          </p:cNvPicPr>
          <p:nvPr>
            <p:ph idx="1"/>
          </p:nvPr>
        </p:nvPicPr>
        <p:blipFill>
          <a:blip r:embed="rId2"/>
          <a:stretch>
            <a:fillRect/>
          </a:stretch>
        </p:blipFill>
        <p:spPr>
          <a:xfrm>
            <a:off x="4348699" y="1759743"/>
            <a:ext cx="6116459" cy="4893167"/>
          </a:xfrm>
          <a:prstGeom prst="rect">
            <a:avLst/>
          </a:prstGeom>
        </p:spPr>
      </p:pic>
    </p:spTree>
    <p:extLst>
      <p:ext uri="{BB962C8B-B14F-4D97-AF65-F5344CB8AC3E}">
        <p14:creationId xmlns:p14="http://schemas.microsoft.com/office/powerpoint/2010/main" val="328207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3989387" y="1842294"/>
            <a:ext cx="4578641" cy="4708114"/>
          </a:xfrm>
          <a:prstGeom prst="rect">
            <a:avLst/>
          </a:prstGeom>
        </p:spPr>
      </p:pic>
    </p:spTree>
    <p:extLst>
      <p:ext uri="{BB962C8B-B14F-4D97-AF65-F5344CB8AC3E}">
        <p14:creationId xmlns:p14="http://schemas.microsoft.com/office/powerpoint/2010/main" val="815160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4" name="Content Placeholder 3"/>
          <p:cNvPicPr>
            <a:picLocks noGrp="1" noChangeAspect="1"/>
          </p:cNvPicPr>
          <p:nvPr>
            <p:ph idx="1"/>
          </p:nvPr>
        </p:nvPicPr>
        <p:blipFill>
          <a:blip r:embed="rId2"/>
          <a:stretch>
            <a:fillRect/>
          </a:stretch>
        </p:blipFill>
        <p:spPr>
          <a:xfrm>
            <a:off x="4005262" y="1961356"/>
            <a:ext cx="5434989" cy="4642644"/>
          </a:xfrm>
          <a:prstGeom prst="rect">
            <a:avLst/>
          </a:prstGeom>
        </p:spPr>
      </p:pic>
    </p:spTree>
    <p:extLst>
      <p:ext uri="{BB962C8B-B14F-4D97-AF65-F5344CB8AC3E}">
        <p14:creationId xmlns:p14="http://schemas.microsoft.com/office/powerpoint/2010/main" val="296223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Literals</a:t>
            </a:r>
          </a:p>
        </p:txBody>
      </p:sp>
      <p:sp>
        <p:nvSpPr>
          <p:cNvPr id="3" name="Content Placeholder 2"/>
          <p:cNvSpPr>
            <a:spLocks noGrp="1"/>
          </p:cNvSpPr>
          <p:nvPr>
            <p:ph idx="1"/>
          </p:nvPr>
        </p:nvSpPr>
        <p:spPr/>
        <p:txBody>
          <a:bodyPr/>
          <a:lstStyle/>
          <a:p>
            <a:pPr marL="0" indent="0">
              <a:buNone/>
            </a:pPr>
            <a:r>
              <a:rPr lang="en-IN" dirty="0" smtClean="0"/>
              <a:t>Literals are source code representation of values. As of Java SE 7, underscores are allowed in numeric literals to enhance readability of the code. The underscores may only be placed between individual numbers and are ignored at runtime.</a:t>
            </a:r>
          </a:p>
          <a:p>
            <a:pPr marL="0" indent="0">
              <a:buNone/>
            </a:pPr>
            <a:endParaRPr lang="en-IN" dirty="0"/>
          </a:p>
        </p:txBody>
      </p:sp>
    </p:spTree>
    <p:extLst>
      <p:ext uri="{BB962C8B-B14F-4D97-AF65-F5344CB8AC3E}">
        <p14:creationId xmlns:p14="http://schemas.microsoft.com/office/powerpoint/2010/main" val="359037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Boolean Literals</a:t>
            </a:r>
          </a:p>
        </p:txBody>
      </p:sp>
      <p:sp>
        <p:nvSpPr>
          <p:cNvPr id="3" name="Content Placeholder 2"/>
          <p:cNvSpPr>
            <a:spLocks noGrp="1"/>
          </p:cNvSpPr>
          <p:nvPr>
            <p:ph idx="1"/>
          </p:nvPr>
        </p:nvSpPr>
        <p:spPr/>
        <p:txBody>
          <a:bodyPr/>
          <a:lstStyle/>
          <a:p>
            <a:pPr marL="0" indent="0">
              <a:buNone/>
            </a:pPr>
            <a:r>
              <a:rPr lang="en-IN" dirty="0"/>
              <a:t>Boolean literals are expressed as either true or false:</a:t>
            </a:r>
          </a:p>
          <a:p>
            <a:pPr marL="0" indent="0">
              <a:buNone/>
            </a:pPr>
            <a:r>
              <a:rPr lang="en-IN" b="1" dirty="0" err="1"/>
              <a:t>boolean</a:t>
            </a:r>
            <a:r>
              <a:rPr lang="en-IN" b="1" dirty="0"/>
              <a:t> </a:t>
            </a:r>
            <a:r>
              <a:rPr lang="en-IN" dirty="0" err="1"/>
              <a:t>isReady</a:t>
            </a:r>
            <a:r>
              <a:rPr lang="en-IN" dirty="0"/>
              <a:t> = </a:t>
            </a:r>
            <a:r>
              <a:rPr lang="en-IN" b="1" dirty="0"/>
              <a:t>true</a:t>
            </a:r>
            <a:r>
              <a:rPr lang="en-IN" dirty="0"/>
              <a:t>;</a:t>
            </a:r>
          </a:p>
          <a:p>
            <a:pPr marL="0" indent="0">
              <a:buNone/>
            </a:pPr>
            <a:r>
              <a:rPr lang="en-IN" b="1" dirty="0" err="1"/>
              <a:t>boolean</a:t>
            </a:r>
            <a:r>
              <a:rPr lang="en-IN" b="1" dirty="0"/>
              <a:t> </a:t>
            </a:r>
            <a:r>
              <a:rPr lang="en-IN" dirty="0" err="1"/>
              <a:t>isSet</a:t>
            </a:r>
            <a:r>
              <a:rPr lang="en-IN" dirty="0"/>
              <a:t> = </a:t>
            </a:r>
            <a:r>
              <a:rPr lang="en-IN" b="1" dirty="0"/>
              <a:t>new </a:t>
            </a:r>
            <a:r>
              <a:rPr lang="en-IN" dirty="0"/>
              <a:t>Boolean(</a:t>
            </a:r>
            <a:r>
              <a:rPr lang="en-IN" b="1" dirty="0"/>
              <a:t>false</a:t>
            </a:r>
            <a:r>
              <a:rPr lang="en-IN" dirty="0"/>
              <a:t>); </a:t>
            </a:r>
            <a:r>
              <a:rPr lang="en-IN" i="1" dirty="0"/>
              <a:t>// unboxed</a:t>
            </a:r>
          </a:p>
          <a:p>
            <a:pPr marL="0" indent="0">
              <a:buNone/>
            </a:pPr>
            <a:r>
              <a:rPr lang="en-IN" b="1" dirty="0" err="1"/>
              <a:t>boolean</a:t>
            </a:r>
            <a:r>
              <a:rPr lang="en-IN" b="1" dirty="0"/>
              <a:t> </a:t>
            </a:r>
            <a:r>
              <a:rPr lang="en-IN" dirty="0" err="1"/>
              <a:t>isGoing</a:t>
            </a:r>
            <a:r>
              <a:rPr lang="en-IN" dirty="0"/>
              <a:t> = </a:t>
            </a:r>
            <a:r>
              <a:rPr lang="en-IN" b="1" dirty="0"/>
              <a:t>false</a:t>
            </a:r>
            <a:r>
              <a:rPr lang="en-IN" dirty="0"/>
              <a:t>;</a:t>
            </a:r>
          </a:p>
        </p:txBody>
      </p:sp>
    </p:spTree>
    <p:extLst>
      <p:ext uri="{BB962C8B-B14F-4D97-AF65-F5344CB8AC3E}">
        <p14:creationId xmlns:p14="http://schemas.microsoft.com/office/powerpoint/2010/main" val="120972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Literals</a:t>
            </a:r>
          </a:p>
        </p:txBody>
      </p:sp>
      <p:sp>
        <p:nvSpPr>
          <p:cNvPr id="3" name="Content Placeholder 2"/>
          <p:cNvSpPr>
            <a:spLocks noGrp="1"/>
          </p:cNvSpPr>
          <p:nvPr>
            <p:ph idx="1"/>
          </p:nvPr>
        </p:nvSpPr>
        <p:spPr/>
        <p:txBody>
          <a:bodyPr/>
          <a:lstStyle/>
          <a:p>
            <a:pPr marL="0" indent="0">
              <a:buNone/>
            </a:pPr>
            <a:r>
              <a:rPr lang="en-IN" dirty="0"/>
              <a:t>A character literal is either a single character or an escape </a:t>
            </a:r>
            <a:r>
              <a:rPr lang="en-IN" dirty="0" smtClean="0"/>
              <a:t>sequence contained </a:t>
            </a:r>
            <a:r>
              <a:rPr lang="en-IN" dirty="0"/>
              <a:t>within single quotes. Line terminators are </a:t>
            </a:r>
            <a:r>
              <a:rPr lang="en-IN" dirty="0" smtClean="0"/>
              <a:t>not allowed:</a:t>
            </a:r>
          </a:p>
          <a:p>
            <a:pPr marL="0" indent="0">
              <a:buNone/>
            </a:pPr>
            <a:endParaRPr lang="en-IN" dirty="0"/>
          </a:p>
          <a:p>
            <a:pPr marL="0" indent="0">
              <a:buNone/>
            </a:pPr>
            <a:r>
              <a:rPr lang="en-IN" b="1" dirty="0"/>
              <a:t>char </a:t>
            </a:r>
            <a:r>
              <a:rPr lang="en-IN" dirty="0"/>
              <a:t>charValue1 = 'a';</a:t>
            </a:r>
          </a:p>
          <a:p>
            <a:pPr marL="0" indent="0">
              <a:buNone/>
            </a:pPr>
            <a:r>
              <a:rPr lang="en-IN" i="1" dirty="0"/>
              <a:t>// An apostrophe</a:t>
            </a:r>
          </a:p>
          <a:p>
            <a:pPr marL="0" indent="0">
              <a:buNone/>
            </a:pPr>
            <a:r>
              <a:rPr lang="en-IN" dirty="0"/>
              <a:t>Character charValue2 = </a:t>
            </a:r>
            <a:r>
              <a:rPr lang="en-IN" b="1" dirty="0"/>
              <a:t>new </a:t>
            </a:r>
            <a:r>
              <a:rPr lang="en-IN" dirty="0"/>
              <a:t>Character ('\'');</a:t>
            </a:r>
          </a:p>
        </p:txBody>
      </p:sp>
    </p:spTree>
    <p:extLst>
      <p:ext uri="{BB962C8B-B14F-4D97-AF65-F5344CB8AC3E}">
        <p14:creationId xmlns:p14="http://schemas.microsoft.com/office/powerpoint/2010/main" val="389505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 Names</a:t>
            </a:r>
            <a:endParaRPr lang="en-IN" dirty="0"/>
          </a:p>
        </p:txBody>
      </p:sp>
      <p:sp>
        <p:nvSpPr>
          <p:cNvPr id="3" name="Content Placeholder 2"/>
          <p:cNvSpPr>
            <a:spLocks noGrp="1"/>
          </p:cNvSpPr>
          <p:nvPr>
            <p:ph idx="1"/>
          </p:nvPr>
        </p:nvSpPr>
        <p:spPr/>
        <p:txBody>
          <a:bodyPr/>
          <a:lstStyle/>
          <a:p>
            <a:pPr marL="0" indent="0">
              <a:buNone/>
            </a:pPr>
            <a:r>
              <a:rPr lang="en-IN" dirty="0" smtClean="0"/>
              <a:t>Interface </a:t>
            </a:r>
            <a:r>
              <a:rPr lang="en-IN" dirty="0"/>
              <a:t>names should be </a:t>
            </a:r>
            <a:r>
              <a:rPr lang="en-IN" b="1" dirty="0"/>
              <a:t>adjectives</a:t>
            </a:r>
            <a:r>
              <a:rPr lang="en-IN" dirty="0"/>
              <a:t>. </a:t>
            </a:r>
            <a:endParaRPr lang="en-IN" dirty="0" smtClean="0"/>
          </a:p>
          <a:p>
            <a:pPr marL="0" indent="0">
              <a:buNone/>
            </a:pPr>
            <a:r>
              <a:rPr lang="en-IN" dirty="0" smtClean="0"/>
              <a:t>They </a:t>
            </a:r>
            <a:r>
              <a:rPr lang="en-IN" dirty="0"/>
              <a:t>should end with “</a:t>
            </a:r>
            <a:r>
              <a:rPr lang="en-IN" b="1" dirty="0"/>
              <a:t>able</a:t>
            </a:r>
            <a:r>
              <a:rPr lang="en-IN" dirty="0" smtClean="0"/>
              <a:t>” or </a:t>
            </a:r>
            <a:r>
              <a:rPr lang="en-IN" dirty="0"/>
              <a:t>“</a:t>
            </a:r>
            <a:r>
              <a:rPr lang="en-IN" b="1" dirty="0" err="1"/>
              <a:t>ible</a:t>
            </a:r>
            <a:r>
              <a:rPr lang="en-IN" dirty="0"/>
              <a:t>” whenever the interface provides a </a:t>
            </a:r>
            <a:r>
              <a:rPr lang="en-IN" b="1" dirty="0"/>
              <a:t>capability</a:t>
            </a:r>
            <a:r>
              <a:rPr lang="en-IN" dirty="0"/>
              <a:t>; otherwise</a:t>
            </a:r>
            <a:r>
              <a:rPr lang="en-IN" dirty="0" smtClean="0"/>
              <a:t>, they </a:t>
            </a:r>
            <a:r>
              <a:rPr lang="en-IN" dirty="0"/>
              <a:t>should be </a:t>
            </a:r>
            <a:r>
              <a:rPr lang="en-IN" b="1" dirty="0"/>
              <a:t>nouns</a:t>
            </a:r>
            <a:r>
              <a:rPr lang="en-IN" dirty="0"/>
              <a:t>. </a:t>
            </a:r>
            <a:endParaRPr lang="en-IN" dirty="0" smtClean="0"/>
          </a:p>
          <a:p>
            <a:pPr marL="0" indent="0">
              <a:buNone/>
            </a:pPr>
            <a:r>
              <a:rPr lang="en-IN" dirty="0" smtClean="0"/>
              <a:t>Interface </a:t>
            </a:r>
            <a:r>
              <a:rPr lang="en-IN" dirty="0"/>
              <a:t>names follow the same </a:t>
            </a:r>
            <a:r>
              <a:rPr lang="en-IN" dirty="0" smtClean="0"/>
              <a:t>capitalization convention </a:t>
            </a:r>
            <a:r>
              <a:rPr lang="en-IN" dirty="0"/>
              <a:t>as class names</a:t>
            </a:r>
            <a:r>
              <a:rPr lang="en-IN" dirty="0" smtClean="0"/>
              <a:t>:</a:t>
            </a:r>
          </a:p>
          <a:p>
            <a:pPr marL="0" indent="0">
              <a:buNone/>
            </a:pPr>
            <a:endParaRPr lang="en-IN" dirty="0"/>
          </a:p>
          <a:p>
            <a:pPr marL="0" indent="0">
              <a:buNone/>
            </a:pPr>
            <a:r>
              <a:rPr lang="en-IN" b="1" dirty="0"/>
              <a:t>public interface Serializable </a:t>
            </a:r>
            <a:r>
              <a:rPr lang="en-IN" dirty="0"/>
              <a:t>{...}</a:t>
            </a:r>
          </a:p>
          <a:p>
            <a:pPr marL="0" indent="0">
              <a:buNone/>
            </a:pPr>
            <a:r>
              <a:rPr lang="en-IN" b="1" dirty="0"/>
              <a:t>public interface </a:t>
            </a:r>
            <a:r>
              <a:rPr lang="en-IN" b="1" dirty="0" err="1"/>
              <a:t>SystemPanel</a:t>
            </a:r>
            <a:r>
              <a:rPr lang="en-IN" b="1" dirty="0"/>
              <a:t> </a:t>
            </a:r>
            <a:r>
              <a:rPr lang="en-IN" dirty="0"/>
              <a:t>{...}</a:t>
            </a:r>
          </a:p>
        </p:txBody>
      </p:sp>
    </p:spTree>
    <p:extLst>
      <p:ext uri="{BB962C8B-B14F-4D97-AF65-F5344CB8AC3E}">
        <p14:creationId xmlns:p14="http://schemas.microsoft.com/office/powerpoint/2010/main" val="106397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Integer Literals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Integer types (byte, short, </a:t>
            </a:r>
            <a:r>
              <a:rPr lang="en-IN" dirty="0" err="1" smtClean="0"/>
              <a:t>int</a:t>
            </a:r>
            <a:r>
              <a:rPr lang="en-IN" dirty="0" smtClean="0"/>
              <a:t>, and long) can be expressed in decimal, hexadecimal, octal, and binary. By default, integer literals are of type </a:t>
            </a:r>
            <a:r>
              <a:rPr lang="en-IN" dirty="0" err="1" smtClean="0"/>
              <a:t>int</a:t>
            </a:r>
            <a:r>
              <a:rPr lang="en-IN" dirty="0" smtClean="0"/>
              <a:t>:</a:t>
            </a:r>
          </a:p>
          <a:p>
            <a:pPr marL="0" indent="0">
              <a:buNone/>
            </a:pPr>
            <a:r>
              <a:rPr lang="en-IN" dirty="0" err="1" smtClean="0"/>
              <a:t>int</a:t>
            </a:r>
            <a:r>
              <a:rPr lang="en-IN" dirty="0" smtClean="0"/>
              <a:t> intValue1 = 34567, intValue2 = 1_000_000;</a:t>
            </a:r>
          </a:p>
          <a:p>
            <a:pPr marL="0" indent="0">
              <a:buNone/>
            </a:pPr>
            <a:endParaRPr lang="en-IN" dirty="0" smtClean="0"/>
          </a:p>
          <a:p>
            <a:pPr marL="0" indent="0">
              <a:buNone/>
            </a:pPr>
            <a:r>
              <a:rPr lang="en-IN" dirty="0" smtClean="0"/>
              <a:t>Decimal integers contain any number of ASCII digits, zero through nine, and represent positive numbers:</a:t>
            </a:r>
          </a:p>
          <a:p>
            <a:pPr marL="0" indent="0">
              <a:buNone/>
            </a:pPr>
            <a:r>
              <a:rPr lang="en-IN" dirty="0" smtClean="0"/>
              <a:t>Integer integerValue1 = new Integer(100);</a:t>
            </a:r>
          </a:p>
          <a:p>
            <a:pPr marL="0" indent="0">
              <a:buNone/>
            </a:pPr>
            <a:endParaRPr lang="en-IN" dirty="0" smtClean="0"/>
          </a:p>
          <a:p>
            <a:pPr marL="0" indent="0">
              <a:buNone/>
            </a:pPr>
            <a:r>
              <a:rPr lang="en-IN" dirty="0" smtClean="0"/>
              <a:t>Prefixing the decimal with the unary negation operator can form a negative decimal:</a:t>
            </a:r>
          </a:p>
          <a:p>
            <a:pPr marL="0" indent="0">
              <a:buNone/>
            </a:pPr>
            <a:r>
              <a:rPr lang="en-IN" dirty="0" smtClean="0"/>
              <a:t>public static final </a:t>
            </a:r>
            <a:r>
              <a:rPr lang="en-IN" dirty="0" err="1" smtClean="0"/>
              <a:t>int</a:t>
            </a:r>
            <a:r>
              <a:rPr lang="en-IN" dirty="0" smtClean="0"/>
              <a:t> INT_VALUE = -200;</a:t>
            </a:r>
            <a:endParaRPr lang="en-IN" dirty="0"/>
          </a:p>
        </p:txBody>
      </p:sp>
    </p:spTree>
    <p:extLst>
      <p:ext uri="{BB962C8B-B14F-4D97-AF65-F5344CB8AC3E}">
        <p14:creationId xmlns:p14="http://schemas.microsoft.com/office/powerpoint/2010/main" val="252371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a:t>Hex numbers can represent positive and negative integers </a:t>
            </a:r>
            <a:r>
              <a:rPr lang="en-IN" dirty="0" smtClean="0"/>
              <a:t>and zero</a:t>
            </a:r>
            <a:r>
              <a:rPr lang="en-IN" dirty="0"/>
              <a:t>:</a:t>
            </a:r>
          </a:p>
          <a:p>
            <a:pPr marL="0" indent="0">
              <a:buNone/>
            </a:pPr>
            <a:r>
              <a:rPr lang="en-IN" b="1" dirty="0" err="1"/>
              <a:t>int</a:t>
            </a:r>
            <a:r>
              <a:rPr lang="en-IN" b="1" dirty="0"/>
              <a:t> </a:t>
            </a:r>
            <a:r>
              <a:rPr lang="en-IN" dirty="0"/>
              <a:t>intValue3 = 0X64; </a:t>
            </a:r>
            <a:r>
              <a:rPr lang="en-IN" i="1" dirty="0"/>
              <a:t>// 100 decimal from </a:t>
            </a:r>
            <a:r>
              <a:rPr lang="en-IN" i="1" dirty="0" smtClean="0"/>
              <a:t>hex</a:t>
            </a:r>
          </a:p>
          <a:p>
            <a:pPr marL="0" indent="0">
              <a:buNone/>
            </a:pPr>
            <a:endParaRPr lang="en-IN" i="1" dirty="0"/>
          </a:p>
          <a:p>
            <a:pPr marL="0" indent="0">
              <a:buNone/>
            </a:pPr>
            <a:r>
              <a:rPr lang="en-IN" dirty="0"/>
              <a:t>Octal literals begin with a zero followed by one or more </a:t>
            </a:r>
            <a:r>
              <a:rPr lang="en-IN" dirty="0" smtClean="0"/>
              <a:t>ASCII digits </a:t>
            </a:r>
            <a:r>
              <a:rPr lang="en-IN" dirty="0"/>
              <a:t>zero through seven:</a:t>
            </a:r>
          </a:p>
          <a:p>
            <a:pPr marL="0" indent="0">
              <a:buNone/>
            </a:pPr>
            <a:r>
              <a:rPr lang="en-IN" b="1" dirty="0" err="1"/>
              <a:t>int</a:t>
            </a:r>
            <a:r>
              <a:rPr lang="en-IN" b="1" dirty="0"/>
              <a:t> </a:t>
            </a:r>
            <a:r>
              <a:rPr lang="en-IN" dirty="0"/>
              <a:t>intValue4 = 0144; </a:t>
            </a:r>
            <a:r>
              <a:rPr lang="en-IN" i="1" dirty="0"/>
              <a:t>// 100 decimal from </a:t>
            </a:r>
            <a:r>
              <a:rPr lang="en-IN" i="1" dirty="0" smtClean="0"/>
              <a:t>octal</a:t>
            </a:r>
          </a:p>
          <a:p>
            <a:pPr marL="0" indent="0">
              <a:buNone/>
            </a:pPr>
            <a:endParaRPr lang="en-IN" i="1" dirty="0"/>
          </a:p>
          <a:p>
            <a:pPr marL="0" indent="0">
              <a:buNone/>
            </a:pPr>
            <a:r>
              <a:rPr lang="en-IN" dirty="0"/>
              <a:t>Binary literals are expressed using the prefix 0b or 0B followed by</a:t>
            </a:r>
          </a:p>
          <a:p>
            <a:pPr marL="0" indent="0">
              <a:buNone/>
            </a:pPr>
            <a:r>
              <a:rPr lang="en-IN" dirty="0"/>
              <a:t>zeros and ones</a:t>
            </a:r>
            <a:r>
              <a:rPr lang="en-IN" dirty="0" smtClean="0"/>
              <a:t>:</a:t>
            </a:r>
          </a:p>
          <a:p>
            <a:pPr marL="0" indent="0">
              <a:buNone/>
            </a:pPr>
            <a:r>
              <a:rPr lang="en-IN" b="1" dirty="0"/>
              <a:t>char </a:t>
            </a:r>
            <a:r>
              <a:rPr lang="en-IN" dirty="0"/>
              <a:t>msgValue1 = 0b01001111; </a:t>
            </a:r>
            <a:r>
              <a:rPr lang="en-IN" i="1" dirty="0"/>
              <a:t>// O</a:t>
            </a:r>
          </a:p>
          <a:p>
            <a:pPr marL="0" indent="0">
              <a:buNone/>
            </a:pPr>
            <a:r>
              <a:rPr lang="en-IN" b="1" dirty="0"/>
              <a:t>char </a:t>
            </a:r>
            <a:r>
              <a:rPr lang="en-IN" dirty="0"/>
              <a:t>msgValue2 = 0B01001011; </a:t>
            </a:r>
            <a:r>
              <a:rPr lang="en-IN" i="1" dirty="0"/>
              <a:t>// K</a:t>
            </a:r>
          </a:p>
          <a:p>
            <a:pPr marL="0" indent="0">
              <a:buNone/>
            </a:pPr>
            <a:r>
              <a:rPr lang="en-IN" b="1" dirty="0"/>
              <a:t>char </a:t>
            </a:r>
            <a:r>
              <a:rPr lang="en-IN" dirty="0"/>
              <a:t>msgValue3 = 0B0010_0001; </a:t>
            </a:r>
            <a:r>
              <a:rPr lang="en-IN" i="1" dirty="0"/>
              <a:t>// </a:t>
            </a:r>
            <a:r>
              <a:rPr lang="en-IN" i="1" dirty="0" smtClean="0"/>
              <a:t>!</a:t>
            </a:r>
            <a:endParaRPr lang="en-IN" dirty="0"/>
          </a:p>
        </p:txBody>
      </p:sp>
    </p:spTree>
    <p:extLst>
      <p:ext uri="{BB962C8B-B14F-4D97-AF65-F5344CB8AC3E}">
        <p14:creationId xmlns:p14="http://schemas.microsoft.com/office/powerpoint/2010/main" val="1763755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To define an integer as type </a:t>
            </a:r>
            <a:r>
              <a:rPr lang="en-IN" b="1" dirty="0"/>
              <a:t>long</a:t>
            </a:r>
            <a:r>
              <a:rPr lang="en-IN" dirty="0"/>
              <a:t>, suffix it with an ASCII letter </a:t>
            </a:r>
            <a:r>
              <a:rPr lang="en-IN" dirty="0" smtClean="0"/>
              <a:t>L (</a:t>
            </a:r>
            <a:r>
              <a:rPr lang="en-IN" dirty="0"/>
              <a:t>preferred and more readable) or l:</a:t>
            </a:r>
            <a:endParaRPr lang="en-IN" b="1" dirty="0" smtClean="0"/>
          </a:p>
          <a:p>
            <a:pPr marL="0" indent="0">
              <a:buNone/>
            </a:pPr>
            <a:r>
              <a:rPr lang="en-IN" b="1" dirty="0" smtClean="0"/>
              <a:t>long </a:t>
            </a:r>
            <a:r>
              <a:rPr lang="en-IN" dirty="0" err="1"/>
              <a:t>longValue</a:t>
            </a:r>
            <a:r>
              <a:rPr lang="en-IN" dirty="0"/>
              <a:t> = 100L;</a:t>
            </a:r>
          </a:p>
        </p:txBody>
      </p:sp>
    </p:spTree>
    <p:extLst>
      <p:ext uri="{BB962C8B-B14F-4D97-AF65-F5344CB8AC3E}">
        <p14:creationId xmlns:p14="http://schemas.microsoft.com/office/powerpoint/2010/main" val="1776178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Floating-Point Literals</a:t>
            </a:r>
          </a:p>
        </p:txBody>
      </p:sp>
      <p:sp>
        <p:nvSpPr>
          <p:cNvPr id="3" name="Content Placeholder 2"/>
          <p:cNvSpPr>
            <a:spLocks noGrp="1"/>
          </p:cNvSpPr>
          <p:nvPr>
            <p:ph idx="1"/>
          </p:nvPr>
        </p:nvSpPr>
        <p:spPr/>
        <p:txBody>
          <a:bodyPr/>
          <a:lstStyle/>
          <a:p>
            <a:pPr marL="0" indent="0">
              <a:buNone/>
            </a:pPr>
            <a:r>
              <a:rPr lang="en-IN" dirty="0"/>
              <a:t>A valid floating-point literal requires a whole number and/or </a:t>
            </a:r>
            <a:r>
              <a:rPr lang="en-IN" dirty="0" smtClean="0"/>
              <a:t>a fractional </a:t>
            </a:r>
            <a:r>
              <a:rPr lang="en-IN" dirty="0"/>
              <a:t>part, decimal point, and type suffix. An exponent </a:t>
            </a:r>
            <a:r>
              <a:rPr lang="en-IN" dirty="0" smtClean="0"/>
              <a:t>prefaced by </a:t>
            </a:r>
            <a:r>
              <a:rPr lang="en-IN" dirty="0"/>
              <a:t>an e or E is optional. Fractional parts and decimals </a:t>
            </a:r>
            <a:r>
              <a:rPr lang="en-IN" dirty="0" smtClean="0"/>
              <a:t>are not </a:t>
            </a:r>
            <a:r>
              <a:rPr lang="en-IN" dirty="0"/>
              <a:t>required when exponents or type suffixes are applied.</a:t>
            </a:r>
          </a:p>
        </p:txBody>
      </p:sp>
    </p:spTree>
    <p:extLst>
      <p:ext uri="{BB962C8B-B14F-4D97-AF65-F5344CB8AC3E}">
        <p14:creationId xmlns:p14="http://schemas.microsoft.com/office/powerpoint/2010/main" val="4247044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a:t>A floating-point literal (double) is a double-precision </a:t>
            </a:r>
            <a:r>
              <a:rPr lang="en-IN" dirty="0" smtClean="0"/>
              <a:t>floating point </a:t>
            </a:r>
            <a:r>
              <a:rPr lang="en-IN" dirty="0"/>
              <a:t>of eight bytes. A float is four bytes. Type suffixes for </a:t>
            </a:r>
            <a:r>
              <a:rPr lang="en-IN" dirty="0" smtClean="0"/>
              <a:t>doubles are </a:t>
            </a:r>
            <a:r>
              <a:rPr lang="en-IN" dirty="0"/>
              <a:t>d or D; suffixes for floats are f or F</a:t>
            </a:r>
            <a:r>
              <a:rPr lang="en-IN" dirty="0" smtClean="0"/>
              <a:t>:</a:t>
            </a:r>
          </a:p>
          <a:p>
            <a:pPr marL="0" indent="0">
              <a:buNone/>
            </a:pPr>
            <a:endParaRPr lang="en-IN" dirty="0" smtClean="0"/>
          </a:p>
          <a:p>
            <a:pPr marL="0" indent="0">
              <a:buNone/>
            </a:pPr>
            <a:r>
              <a:rPr lang="en-IN" b="1" dirty="0"/>
              <a:t>float </a:t>
            </a:r>
            <a:r>
              <a:rPr lang="en-IN" dirty="0"/>
              <a:t>floatValue1 = 9.15f, floatValue2 = 1_168f;</a:t>
            </a:r>
          </a:p>
          <a:p>
            <a:pPr marL="0" indent="0">
              <a:buNone/>
            </a:pPr>
            <a:r>
              <a:rPr lang="en-IN" dirty="0"/>
              <a:t>Float floatValue3 = </a:t>
            </a:r>
            <a:r>
              <a:rPr lang="en-IN" b="1" dirty="0"/>
              <a:t>new </a:t>
            </a:r>
            <a:r>
              <a:rPr lang="en-IN" dirty="0"/>
              <a:t>Float(20F);</a:t>
            </a:r>
          </a:p>
          <a:p>
            <a:pPr marL="0" indent="0">
              <a:buNone/>
            </a:pPr>
            <a:r>
              <a:rPr lang="en-IN" b="1" dirty="0"/>
              <a:t>double </a:t>
            </a:r>
            <a:r>
              <a:rPr lang="en-IN" dirty="0"/>
              <a:t>doubleValue1 = 3.12;</a:t>
            </a:r>
          </a:p>
          <a:p>
            <a:pPr marL="0" indent="0">
              <a:buNone/>
            </a:pPr>
            <a:r>
              <a:rPr lang="en-IN" dirty="0"/>
              <a:t>Double doubleValue2 = </a:t>
            </a:r>
            <a:r>
              <a:rPr lang="en-IN" b="1" dirty="0"/>
              <a:t>new </a:t>
            </a:r>
            <a:r>
              <a:rPr lang="en-IN" dirty="0"/>
              <a:t>Double(1e058);</a:t>
            </a:r>
          </a:p>
          <a:p>
            <a:pPr marL="0" indent="0">
              <a:buNone/>
            </a:pPr>
            <a:r>
              <a:rPr lang="en-IN" b="1" dirty="0"/>
              <a:t>float </a:t>
            </a:r>
            <a:r>
              <a:rPr lang="en-IN" dirty="0"/>
              <a:t>expValue1 = 10.0e2f, expValue2=10.0E3f;</a:t>
            </a:r>
          </a:p>
        </p:txBody>
      </p:sp>
    </p:spTree>
    <p:extLst>
      <p:ext uri="{BB962C8B-B14F-4D97-AF65-F5344CB8AC3E}">
        <p14:creationId xmlns:p14="http://schemas.microsoft.com/office/powerpoint/2010/main" val="114861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Literals</a:t>
            </a:r>
          </a:p>
        </p:txBody>
      </p:sp>
      <p:sp>
        <p:nvSpPr>
          <p:cNvPr id="3" name="Content Placeholder 2"/>
          <p:cNvSpPr>
            <a:spLocks noGrp="1"/>
          </p:cNvSpPr>
          <p:nvPr>
            <p:ph idx="1"/>
          </p:nvPr>
        </p:nvSpPr>
        <p:spPr/>
        <p:txBody>
          <a:bodyPr/>
          <a:lstStyle/>
          <a:p>
            <a:pPr marL="0" indent="0">
              <a:buNone/>
            </a:pPr>
            <a:r>
              <a:rPr lang="en-IN" dirty="0" smtClean="0"/>
              <a:t>String literals contain </a:t>
            </a:r>
            <a:r>
              <a:rPr lang="en-IN" b="1" dirty="0" smtClean="0"/>
              <a:t>zero or more characters</a:t>
            </a:r>
            <a:r>
              <a:rPr lang="en-IN" dirty="0" smtClean="0"/>
              <a:t>, including </a:t>
            </a:r>
            <a:r>
              <a:rPr lang="en-IN" b="1" dirty="0" smtClean="0"/>
              <a:t>escape sequences </a:t>
            </a:r>
            <a:r>
              <a:rPr lang="en-IN" dirty="0" smtClean="0"/>
              <a:t>enclosed in a set of </a:t>
            </a:r>
            <a:r>
              <a:rPr lang="en-IN" b="1" dirty="0" smtClean="0"/>
              <a:t>double quotes</a:t>
            </a:r>
            <a:r>
              <a:rPr lang="en-IN" dirty="0" smtClean="0"/>
              <a:t>. String literals cannot contain Unicode </a:t>
            </a:r>
            <a:r>
              <a:rPr lang="en-IN" b="1" dirty="0" smtClean="0"/>
              <a:t>\u000a</a:t>
            </a:r>
            <a:r>
              <a:rPr lang="en-IN" dirty="0" smtClean="0"/>
              <a:t> and </a:t>
            </a:r>
            <a:r>
              <a:rPr lang="en-IN" b="1" dirty="0" smtClean="0"/>
              <a:t>\u000d</a:t>
            </a:r>
            <a:r>
              <a:rPr lang="en-IN" dirty="0" smtClean="0"/>
              <a:t> for line terminators; use </a:t>
            </a:r>
            <a:r>
              <a:rPr lang="en-IN" b="1" dirty="0" smtClean="0"/>
              <a:t>\r</a:t>
            </a:r>
            <a:r>
              <a:rPr lang="en-IN" dirty="0" smtClean="0"/>
              <a:t> and </a:t>
            </a:r>
            <a:r>
              <a:rPr lang="en-IN" b="1" dirty="0" smtClean="0"/>
              <a:t>\n</a:t>
            </a:r>
            <a:r>
              <a:rPr lang="en-IN" dirty="0" smtClean="0"/>
              <a:t> instead. Strings are immutable:</a:t>
            </a:r>
          </a:p>
          <a:p>
            <a:pPr marL="0" indent="0">
              <a:buNone/>
            </a:pPr>
            <a:endParaRPr lang="en-IN" dirty="0" smtClean="0"/>
          </a:p>
          <a:p>
            <a:pPr marL="0" indent="0">
              <a:buNone/>
            </a:pPr>
            <a:r>
              <a:rPr lang="en-IN" dirty="0" smtClean="0"/>
              <a:t>String stringValue1 = new String("Valid literal.");</a:t>
            </a:r>
          </a:p>
          <a:p>
            <a:pPr marL="0" indent="0">
              <a:buNone/>
            </a:pPr>
            <a:r>
              <a:rPr lang="en-IN" dirty="0" smtClean="0"/>
              <a:t>String stringValue2 = "Valid.\</a:t>
            </a:r>
            <a:r>
              <a:rPr lang="en-IN" dirty="0" err="1" smtClean="0"/>
              <a:t>nOn</a:t>
            </a:r>
            <a:r>
              <a:rPr lang="en-IN" dirty="0" smtClean="0"/>
              <a:t> new line.";</a:t>
            </a:r>
          </a:p>
          <a:p>
            <a:pPr marL="0" indent="0">
              <a:buNone/>
            </a:pPr>
            <a:r>
              <a:rPr lang="en-IN" dirty="0" smtClean="0"/>
              <a:t>String stringValue3 = "Joins </a:t>
            </a:r>
            <a:r>
              <a:rPr lang="en-IN" dirty="0" err="1" smtClean="0"/>
              <a:t>str</a:t>
            </a:r>
            <a:r>
              <a:rPr lang="en-IN" dirty="0" smtClean="0"/>
              <a:t>" + "</a:t>
            </a:r>
            <a:r>
              <a:rPr lang="en-IN" dirty="0" err="1" smtClean="0"/>
              <a:t>ings</a:t>
            </a:r>
            <a:r>
              <a:rPr lang="en-IN" dirty="0" smtClean="0"/>
              <a:t>";</a:t>
            </a:r>
          </a:p>
          <a:p>
            <a:pPr marL="0" indent="0">
              <a:buNone/>
            </a:pPr>
            <a:r>
              <a:rPr lang="en-IN" dirty="0" smtClean="0"/>
              <a:t>String stringValue4 = "\"Escape Sequences\"\r";</a:t>
            </a:r>
            <a:endParaRPr lang="en-IN" dirty="0"/>
          </a:p>
        </p:txBody>
      </p:sp>
    </p:spTree>
    <p:extLst>
      <p:ext uri="{BB962C8B-B14F-4D97-AF65-F5344CB8AC3E}">
        <p14:creationId xmlns:p14="http://schemas.microsoft.com/office/powerpoint/2010/main" val="413588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a:bodyPr>
          <a:lstStyle/>
          <a:p>
            <a:pPr marL="0" indent="0">
              <a:buNone/>
            </a:pPr>
            <a:r>
              <a:rPr lang="en-IN" dirty="0"/>
              <a:t>There is a pool of strings associated with class String. Initially</a:t>
            </a:r>
            <a:r>
              <a:rPr lang="en-IN" dirty="0" smtClean="0"/>
              <a:t>, the </a:t>
            </a:r>
            <a:r>
              <a:rPr lang="en-IN" dirty="0"/>
              <a:t>pool is empty. Literal strings and string-valued </a:t>
            </a:r>
            <a:r>
              <a:rPr lang="en-IN" dirty="0" smtClean="0"/>
              <a:t>constant </a:t>
            </a:r>
            <a:r>
              <a:rPr lang="en-IN" dirty="0"/>
              <a:t>expressions are interned in the pool and added to the pool </a:t>
            </a:r>
            <a:r>
              <a:rPr lang="en-IN" dirty="0" smtClean="0"/>
              <a:t>only once</a:t>
            </a:r>
            <a:r>
              <a:rPr lang="en-IN" dirty="0"/>
              <a:t>.</a:t>
            </a:r>
          </a:p>
          <a:p>
            <a:pPr marL="0" indent="0">
              <a:buNone/>
            </a:pPr>
            <a:r>
              <a:rPr lang="en-IN" dirty="0"/>
              <a:t>The following example shows how literals are added to and </a:t>
            </a:r>
            <a:r>
              <a:rPr lang="en-IN" dirty="0" smtClean="0"/>
              <a:t>used in </a:t>
            </a:r>
            <a:r>
              <a:rPr lang="en-IN" dirty="0"/>
              <a:t>the pool:</a:t>
            </a:r>
          </a:p>
          <a:p>
            <a:pPr marL="0" indent="0">
              <a:buNone/>
            </a:pPr>
            <a:r>
              <a:rPr lang="en-IN" i="1" dirty="0"/>
              <a:t>// Adds String "</a:t>
            </a:r>
            <a:r>
              <a:rPr lang="en-IN" i="1" dirty="0" err="1"/>
              <a:t>thisString</a:t>
            </a:r>
            <a:r>
              <a:rPr lang="en-IN" i="1" dirty="0"/>
              <a:t>" to the pool</a:t>
            </a:r>
          </a:p>
          <a:p>
            <a:pPr marL="0" indent="0">
              <a:buNone/>
            </a:pPr>
            <a:r>
              <a:rPr lang="en-IN" dirty="0"/>
              <a:t>String stringValue5 = "</a:t>
            </a:r>
            <a:r>
              <a:rPr lang="en-IN" dirty="0" err="1"/>
              <a:t>thisString</a:t>
            </a:r>
            <a:r>
              <a:rPr lang="en-IN" dirty="0"/>
              <a:t>";</a:t>
            </a:r>
          </a:p>
          <a:p>
            <a:pPr marL="0" indent="0">
              <a:buNone/>
            </a:pPr>
            <a:r>
              <a:rPr lang="en-IN" i="1" dirty="0"/>
              <a:t>// Uses String "</a:t>
            </a:r>
            <a:r>
              <a:rPr lang="en-IN" i="1" dirty="0" err="1"/>
              <a:t>thisString</a:t>
            </a:r>
            <a:r>
              <a:rPr lang="en-IN" i="1" dirty="0"/>
              <a:t>" from the pool</a:t>
            </a:r>
          </a:p>
          <a:p>
            <a:pPr marL="0" indent="0">
              <a:buNone/>
            </a:pPr>
            <a:r>
              <a:rPr lang="en-IN" dirty="0"/>
              <a:t>String stringValue6 = "</a:t>
            </a:r>
            <a:r>
              <a:rPr lang="en-IN" dirty="0" err="1"/>
              <a:t>thisString</a:t>
            </a:r>
            <a:r>
              <a:rPr lang="en-IN" dirty="0" smtClean="0"/>
              <a:t>";</a:t>
            </a:r>
            <a:endParaRPr lang="en-IN" dirty="0"/>
          </a:p>
        </p:txBody>
      </p:sp>
    </p:spTree>
    <p:extLst>
      <p:ext uri="{BB962C8B-B14F-4D97-AF65-F5344CB8AC3E}">
        <p14:creationId xmlns:p14="http://schemas.microsoft.com/office/powerpoint/2010/main" val="235984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lstStyle/>
          <a:p>
            <a:pPr marL="0" indent="0">
              <a:buNone/>
            </a:pPr>
            <a:r>
              <a:rPr lang="en-IN" dirty="0" smtClean="0"/>
              <a:t>A string can be added to the pool (if it does not already exist in the pool) by calling the intern() method on the string. The intern() method returns a string, which is either a reference to the new string that was added to the pool or a reference to the existing string:</a:t>
            </a:r>
          </a:p>
          <a:p>
            <a:pPr marL="0" indent="0">
              <a:buNone/>
            </a:pPr>
            <a:endParaRPr lang="en-IN" dirty="0" smtClean="0"/>
          </a:p>
          <a:p>
            <a:pPr marL="0" indent="0">
              <a:buNone/>
            </a:pPr>
            <a:r>
              <a:rPr lang="en-IN" dirty="0" smtClean="0"/>
              <a:t>String stringValue7 = </a:t>
            </a:r>
            <a:r>
              <a:rPr lang="en-IN" b="1" dirty="0" smtClean="0"/>
              <a:t>new </a:t>
            </a:r>
            <a:r>
              <a:rPr lang="en-IN" dirty="0" smtClean="0"/>
              <a:t>String("</a:t>
            </a:r>
            <a:r>
              <a:rPr lang="en-IN" dirty="0" err="1" smtClean="0"/>
              <a:t>thatString</a:t>
            </a:r>
            <a:r>
              <a:rPr lang="en-IN" dirty="0" smtClean="0"/>
              <a:t>");</a:t>
            </a:r>
          </a:p>
          <a:p>
            <a:pPr marL="0" indent="0">
              <a:buNone/>
            </a:pPr>
            <a:r>
              <a:rPr lang="en-IN" dirty="0" smtClean="0"/>
              <a:t>String stringValue8 = stringValue7.</a:t>
            </a:r>
            <a:r>
              <a:rPr lang="en-IN" b="1" dirty="0" smtClean="0"/>
              <a:t>intern()</a:t>
            </a:r>
            <a:r>
              <a:rPr lang="en-IN" dirty="0" smtClean="0"/>
              <a:t>;</a:t>
            </a:r>
          </a:p>
          <a:p>
            <a:pPr marL="0" indent="0">
              <a:buNone/>
            </a:pPr>
            <a:endParaRPr lang="en-IN" dirty="0"/>
          </a:p>
        </p:txBody>
      </p:sp>
    </p:spTree>
    <p:extLst>
      <p:ext uri="{BB962C8B-B14F-4D97-AF65-F5344CB8AC3E}">
        <p14:creationId xmlns:p14="http://schemas.microsoft.com/office/powerpoint/2010/main" val="2430799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Null Literals</a:t>
            </a:r>
            <a:endParaRPr lang="en-IN" dirty="0"/>
          </a:p>
        </p:txBody>
      </p:sp>
      <p:sp>
        <p:nvSpPr>
          <p:cNvPr id="3" name="Content Placeholder 2"/>
          <p:cNvSpPr>
            <a:spLocks noGrp="1"/>
          </p:cNvSpPr>
          <p:nvPr>
            <p:ph idx="1"/>
          </p:nvPr>
        </p:nvSpPr>
        <p:spPr/>
        <p:txBody>
          <a:bodyPr/>
          <a:lstStyle/>
          <a:p>
            <a:pPr marL="0" indent="0">
              <a:buNone/>
            </a:pPr>
            <a:r>
              <a:rPr lang="en-IN" dirty="0" smtClean="0"/>
              <a:t>The null literal is of type null and can be applied to reference types. It does not apply to primitive types:</a:t>
            </a:r>
          </a:p>
          <a:p>
            <a:pPr marL="0" indent="0">
              <a:buNone/>
            </a:pPr>
            <a:r>
              <a:rPr lang="en-IN" dirty="0" smtClean="0"/>
              <a:t>String n = </a:t>
            </a:r>
            <a:r>
              <a:rPr lang="en-IN" b="1" dirty="0" smtClean="0"/>
              <a:t>null</a:t>
            </a:r>
            <a:r>
              <a:rPr lang="en-IN" dirty="0" smtClean="0"/>
              <a:t>;</a:t>
            </a:r>
          </a:p>
          <a:p>
            <a:pPr marL="0" indent="0">
              <a:buNone/>
            </a:pPr>
            <a:endParaRPr lang="en-IN" dirty="0"/>
          </a:p>
        </p:txBody>
      </p:sp>
    </p:spTree>
    <p:extLst>
      <p:ext uri="{BB962C8B-B14F-4D97-AF65-F5344CB8AC3E}">
        <p14:creationId xmlns:p14="http://schemas.microsoft.com/office/powerpoint/2010/main" val="108815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Sequences</a:t>
            </a:r>
          </a:p>
        </p:txBody>
      </p:sp>
      <p:pic>
        <p:nvPicPr>
          <p:cNvPr id="4" name="Content Placeholder 3"/>
          <p:cNvPicPr>
            <a:picLocks noGrp="1" noChangeAspect="1"/>
          </p:cNvPicPr>
          <p:nvPr>
            <p:ph idx="1"/>
          </p:nvPr>
        </p:nvPicPr>
        <p:blipFill>
          <a:blip r:embed="rId2"/>
          <a:stretch>
            <a:fillRect/>
          </a:stretch>
        </p:blipFill>
        <p:spPr>
          <a:xfrm>
            <a:off x="3199729" y="1550082"/>
            <a:ext cx="4012440" cy="3078246"/>
          </a:xfrm>
          <a:prstGeom prst="rect">
            <a:avLst/>
          </a:prstGeom>
        </p:spPr>
      </p:pic>
      <p:pic>
        <p:nvPicPr>
          <p:cNvPr id="5" name="Picture 4"/>
          <p:cNvPicPr>
            <a:picLocks noChangeAspect="1"/>
          </p:cNvPicPr>
          <p:nvPr/>
        </p:nvPicPr>
        <p:blipFill>
          <a:blip r:embed="rId3"/>
          <a:stretch>
            <a:fillRect/>
          </a:stretch>
        </p:blipFill>
        <p:spPr>
          <a:xfrm>
            <a:off x="3239700" y="4501329"/>
            <a:ext cx="3944924" cy="388280"/>
          </a:xfrm>
          <a:prstGeom prst="rect">
            <a:avLst/>
          </a:prstGeom>
        </p:spPr>
      </p:pic>
    </p:spTree>
    <p:extLst>
      <p:ext uri="{BB962C8B-B14F-4D97-AF65-F5344CB8AC3E}">
        <p14:creationId xmlns:p14="http://schemas.microsoft.com/office/powerpoint/2010/main" val="322097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Method </a:t>
            </a:r>
            <a:r>
              <a:rPr lang="en-IN" dirty="0"/>
              <a:t>names should contain a </a:t>
            </a:r>
            <a:r>
              <a:rPr lang="en-IN" b="1" dirty="0"/>
              <a:t>verb</a:t>
            </a:r>
            <a:r>
              <a:rPr lang="en-IN" dirty="0"/>
              <a:t>, as they are used to make</a:t>
            </a:r>
          </a:p>
          <a:p>
            <a:pPr marL="0" indent="0">
              <a:buNone/>
            </a:pPr>
            <a:r>
              <a:rPr lang="en-IN" dirty="0"/>
              <a:t>an object take </a:t>
            </a:r>
            <a:r>
              <a:rPr lang="en-IN" b="1" dirty="0"/>
              <a:t>action</a:t>
            </a:r>
            <a:r>
              <a:rPr lang="en-IN" dirty="0"/>
              <a:t>. </a:t>
            </a:r>
            <a:endParaRPr lang="en-IN" dirty="0" smtClean="0"/>
          </a:p>
          <a:p>
            <a:pPr marL="0" indent="0">
              <a:buNone/>
            </a:pPr>
            <a:r>
              <a:rPr lang="en-IN" dirty="0" smtClean="0"/>
              <a:t>They </a:t>
            </a:r>
            <a:r>
              <a:rPr lang="en-IN" dirty="0"/>
              <a:t>should be mixed case, </a:t>
            </a:r>
            <a:r>
              <a:rPr lang="en-IN" b="1" dirty="0"/>
              <a:t>beginning</a:t>
            </a:r>
            <a:r>
              <a:rPr lang="en-IN" dirty="0"/>
              <a:t> </a:t>
            </a:r>
            <a:r>
              <a:rPr lang="en-IN" dirty="0" smtClean="0"/>
              <a:t>with a </a:t>
            </a:r>
            <a:r>
              <a:rPr lang="en-IN" b="1" dirty="0"/>
              <a:t>lowercase</a:t>
            </a:r>
            <a:r>
              <a:rPr lang="en-IN" dirty="0"/>
              <a:t> letter, and the first letter of each </a:t>
            </a:r>
            <a:r>
              <a:rPr lang="en-IN" b="1" dirty="0"/>
              <a:t>subsequent</a:t>
            </a:r>
            <a:r>
              <a:rPr lang="en-IN" dirty="0"/>
              <a:t> </a:t>
            </a:r>
            <a:r>
              <a:rPr lang="en-IN" dirty="0" smtClean="0"/>
              <a:t>word should </a:t>
            </a:r>
            <a:r>
              <a:rPr lang="en-IN" dirty="0"/>
              <a:t>be </a:t>
            </a:r>
            <a:r>
              <a:rPr lang="en-IN" b="1" dirty="0"/>
              <a:t>capitalized</a:t>
            </a:r>
            <a:r>
              <a:rPr lang="en-IN" dirty="0"/>
              <a:t>. </a:t>
            </a:r>
            <a:endParaRPr lang="en-IN" dirty="0" smtClean="0"/>
          </a:p>
          <a:p>
            <a:pPr marL="0" indent="0">
              <a:buNone/>
            </a:pPr>
            <a:r>
              <a:rPr lang="en-IN" b="1" dirty="0" smtClean="0"/>
              <a:t>Adjectives</a:t>
            </a:r>
            <a:r>
              <a:rPr lang="en-IN" dirty="0" smtClean="0"/>
              <a:t> </a:t>
            </a:r>
            <a:r>
              <a:rPr lang="en-IN" dirty="0"/>
              <a:t>and </a:t>
            </a:r>
            <a:r>
              <a:rPr lang="en-IN" b="1" dirty="0"/>
              <a:t>nouns</a:t>
            </a:r>
            <a:r>
              <a:rPr lang="en-IN" dirty="0"/>
              <a:t> may be included </a:t>
            </a:r>
            <a:r>
              <a:rPr lang="en-IN" dirty="0" smtClean="0"/>
              <a:t>in method </a:t>
            </a:r>
            <a:r>
              <a:rPr lang="en-IN" dirty="0"/>
              <a:t>names</a:t>
            </a:r>
            <a:r>
              <a:rPr lang="en-IN" dirty="0" smtClean="0"/>
              <a:t>:</a:t>
            </a:r>
          </a:p>
          <a:p>
            <a:pPr marL="0" indent="0">
              <a:buNone/>
            </a:pPr>
            <a:endParaRPr lang="en-IN" dirty="0"/>
          </a:p>
          <a:p>
            <a:pPr marL="0" indent="0">
              <a:buNone/>
            </a:pPr>
            <a:r>
              <a:rPr lang="en-IN" b="1" dirty="0"/>
              <a:t>public void </a:t>
            </a:r>
            <a:r>
              <a:rPr lang="en-IN" dirty="0"/>
              <a:t>locate() {...} </a:t>
            </a:r>
            <a:r>
              <a:rPr lang="en-IN" i="1" dirty="0"/>
              <a:t>// verb</a:t>
            </a:r>
          </a:p>
          <a:p>
            <a:pPr marL="0" indent="0">
              <a:buNone/>
            </a:pPr>
            <a:r>
              <a:rPr lang="en-IN" b="1" dirty="0"/>
              <a:t>public </a:t>
            </a:r>
            <a:r>
              <a:rPr lang="en-IN" dirty="0"/>
              <a:t>String </a:t>
            </a:r>
            <a:r>
              <a:rPr lang="en-IN" dirty="0" err="1"/>
              <a:t>getWayPoint</a:t>
            </a:r>
            <a:r>
              <a:rPr lang="en-IN" dirty="0"/>
              <a:t>() {...} </a:t>
            </a:r>
            <a:r>
              <a:rPr lang="en-IN" i="1" dirty="0"/>
              <a:t>// verb and noun</a:t>
            </a:r>
            <a:endParaRPr lang="en-IN" dirty="0"/>
          </a:p>
        </p:txBody>
      </p:sp>
    </p:spTree>
    <p:extLst>
      <p:ext uri="{BB962C8B-B14F-4D97-AF65-F5344CB8AC3E}">
        <p14:creationId xmlns:p14="http://schemas.microsoft.com/office/powerpoint/2010/main" val="4148397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line terminators</a:t>
            </a:r>
            <a:endParaRPr lang="en-IN" dirty="0"/>
          </a:p>
        </p:txBody>
      </p:sp>
      <p:pic>
        <p:nvPicPr>
          <p:cNvPr id="4" name="Content Placeholder 3"/>
          <p:cNvPicPr>
            <a:picLocks noGrp="1" noChangeAspect="1"/>
          </p:cNvPicPr>
          <p:nvPr>
            <p:ph idx="1"/>
          </p:nvPr>
        </p:nvPicPr>
        <p:blipFill>
          <a:blip r:embed="rId2"/>
          <a:stretch>
            <a:fillRect/>
          </a:stretch>
        </p:blipFill>
        <p:spPr>
          <a:xfrm>
            <a:off x="966921" y="2485186"/>
            <a:ext cx="6743618" cy="1941569"/>
          </a:xfrm>
          <a:prstGeom prst="rect">
            <a:avLst/>
          </a:prstGeom>
        </p:spPr>
      </p:pic>
      <p:sp>
        <p:nvSpPr>
          <p:cNvPr id="6" name="Rectangle 5"/>
          <p:cNvSpPr/>
          <p:nvPr/>
        </p:nvSpPr>
        <p:spPr>
          <a:xfrm>
            <a:off x="1051446" y="1776271"/>
            <a:ext cx="3726616" cy="523220"/>
          </a:xfrm>
          <a:prstGeom prst="rect">
            <a:avLst/>
          </a:prstGeom>
        </p:spPr>
        <p:txBody>
          <a:bodyPr wrap="square">
            <a:spAutoFit/>
          </a:bodyPr>
          <a:lstStyle/>
          <a:p>
            <a:r>
              <a:rPr lang="en-IN" sz="2800" dirty="0" err="1" smtClean="0"/>
              <a:t>System.lineSeparator</a:t>
            </a:r>
            <a:r>
              <a:rPr lang="en-IN" sz="2800" dirty="0" smtClean="0"/>
              <a:t>()</a:t>
            </a:r>
            <a:endParaRPr lang="en-IN" sz="2800" dirty="0"/>
          </a:p>
        </p:txBody>
      </p:sp>
    </p:spTree>
    <p:extLst>
      <p:ext uri="{BB962C8B-B14F-4D97-AF65-F5344CB8AC3E}">
        <p14:creationId xmlns:p14="http://schemas.microsoft.com/office/powerpoint/2010/main" val="98991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Instance and Static Variable Names</a:t>
            </a:r>
            <a:endParaRPr lang="en-IN" dirty="0"/>
          </a:p>
        </p:txBody>
      </p:sp>
      <p:sp>
        <p:nvSpPr>
          <p:cNvPr id="3" name="Content Placeholder 2"/>
          <p:cNvSpPr>
            <a:spLocks noGrp="1"/>
          </p:cNvSpPr>
          <p:nvPr>
            <p:ph idx="1"/>
          </p:nvPr>
        </p:nvSpPr>
        <p:spPr/>
        <p:txBody>
          <a:bodyPr/>
          <a:lstStyle/>
          <a:p>
            <a:pPr marL="0" indent="0">
              <a:buNone/>
            </a:pPr>
            <a:r>
              <a:rPr lang="en-IN" dirty="0" smtClean="0"/>
              <a:t>Instance </a:t>
            </a:r>
            <a:r>
              <a:rPr lang="en-IN" dirty="0"/>
              <a:t>and static variable names should be nouns and should</a:t>
            </a:r>
          </a:p>
          <a:p>
            <a:pPr marL="0" indent="0">
              <a:buNone/>
            </a:pPr>
            <a:r>
              <a:rPr lang="en-IN" dirty="0"/>
              <a:t>follow the same capitalization convention as method names</a:t>
            </a:r>
            <a:r>
              <a:rPr lang="en-IN" dirty="0" smtClean="0"/>
              <a:t>:</a:t>
            </a:r>
          </a:p>
          <a:p>
            <a:pPr marL="0" indent="0">
              <a:buNone/>
            </a:pPr>
            <a:endParaRPr lang="en-IN" dirty="0"/>
          </a:p>
          <a:p>
            <a:pPr marL="0" indent="0">
              <a:buNone/>
            </a:pPr>
            <a:r>
              <a:rPr lang="en-IN" b="1" dirty="0"/>
              <a:t>private </a:t>
            </a:r>
            <a:r>
              <a:rPr lang="en-IN" dirty="0"/>
              <a:t>String </a:t>
            </a:r>
            <a:r>
              <a:rPr lang="en-IN" dirty="0" err="1"/>
              <a:t>wayPoint</a:t>
            </a:r>
            <a:r>
              <a:rPr lang="en-IN" dirty="0"/>
              <a:t>;</a:t>
            </a:r>
          </a:p>
        </p:txBody>
      </p:sp>
    </p:spTree>
    <p:extLst>
      <p:ext uri="{BB962C8B-B14F-4D97-AF65-F5344CB8AC3E}">
        <p14:creationId xmlns:p14="http://schemas.microsoft.com/office/powerpoint/2010/main" val="417168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 and Local Variable Names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Parameter </a:t>
            </a:r>
            <a:r>
              <a:rPr lang="en-IN" dirty="0"/>
              <a:t>and local variable names should be descriptive </a:t>
            </a:r>
            <a:r>
              <a:rPr lang="en-IN" dirty="0" smtClean="0"/>
              <a:t>lowercase single </a:t>
            </a:r>
            <a:r>
              <a:rPr lang="en-IN" dirty="0"/>
              <a:t>words, acronyms, or abbreviations. </a:t>
            </a:r>
            <a:endParaRPr lang="en-IN" dirty="0" smtClean="0"/>
          </a:p>
          <a:p>
            <a:pPr marL="0" indent="0">
              <a:buNone/>
            </a:pPr>
            <a:r>
              <a:rPr lang="en-IN" dirty="0" smtClean="0"/>
              <a:t>If multiple words </a:t>
            </a:r>
            <a:r>
              <a:rPr lang="en-IN" dirty="0"/>
              <a:t>are necessary, they should follow the same </a:t>
            </a:r>
            <a:r>
              <a:rPr lang="en-IN" dirty="0" smtClean="0"/>
              <a:t>capitalization convention </a:t>
            </a:r>
            <a:r>
              <a:rPr lang="en-IN" dirty="0"/>
              <a:t>as method names</a:t>
            </a:r>
            <a:r>
              <a:rPr lang="en-IN" dirty="0" smtClean="0"/>
              <a:t>:</a:t>
            </a:r>
          </a:p>
          <a:p>
            <a:pPr marL="0" indent="0">
              <a:buNone/>
            </a:pPr>
            <a:endParaRPr lang="en-IN" dirty="0"/>
          </a:p>
          <a:p>
            <a:pPr marL="0" indent="0">
              <a:buNone/>
            </a:pPr>
            <a:r>
              <a:rPr lang="en-IN" b="1" dirty="0"/>
              <a:t>public void </a:t>
            </a:r>
            <a:r>
              <a:rPr lang="en-IN" dirty="0" err="1"/>
              <a:t>printHotSpots</a:t>
            </a:r>
            <a:r>
              <a:rPr lang="en-IN" dirty="0"/>
              <a:t>(</a:t>
            </a:r>
            <a:r>
              <a:rPr lang="en-IN" dirty="0" err="1"/>
              <a:t>ArrayList</a:t>
            </a:r>
            <a:r>
              <a:rPr lang="en-IN" dirty="0"/>
              <a:t> </a:t>
            </a:r>
            <a:r>
              <a:rPr lang="en-IN" dirty="0" err="1"/>
              <a:t>spotList</a:t>
            </a:r>
            <a:r>
              <a:rPr lang="en-IN" dirty="0"/>
              <a:t>) {</a:t>
            </a:r>
          </a:p>
          <a:p>
            <a:pPr marL="457200" lvl="1" indent="0">
              <a:buNone/>
            </a:pPr>
            <a:r>
              <a:rPr lang="en-IN" b="1" dirty="0" err="1"/>
              <a:t>int</a:t>
            </a:r>
            <a:r>
              <a:rPr lang="en-IN" b="1" dirty="0"/>
              <a:t> </a:t>
            </a:r>
            <a:r>
              <a:rPr lang="en-IN" dirty="0"/>
              <a:t>counter = 0;</a:t>
            </a:r>
          </a:p>
          <a:p>
            <a:pPr marL="457200" lvl="1" indent="0">
              <a:buNone/>
            </a:pPr>
            <a:r>
              <a:rPr lang="en-IN" b="1" dirty="0"/>
              <a:t>for </a:t>
            </a:r>
            <a:r>
              <a:rPr lang="en-IN" dirty="0"/>
              <a:t>(String </a:t>
            </a:r>
            <a:r>
              <a:rPr lang="en-IN" dirty="0" err="1"/>
              <a:t>hotSpot</a:t>
            </a:r>
            <a:r>
              <a:rPr lang="en-IN" dirty="0"/>
              <a:t> : </a:t>
            </a:r>
            <a:r>
              <a:rPr lang="en-IN" dirty="0" err="1"/>
              <a:t>spotList</a:t>
            </a:r>
            <a:r>
              <a:rPr lang="en-IN" dirty="0"/>
              <a:t>) {</a:t>
            </a:r>
          </a:p>
          <a:p>
            <a:pPr marL="457200" lvl="1" indent="0">
              <a:buNone/>
            </a:pPr>
            <a:r>
              <a:rPr lang="en-IN" dirty="0" smtClean="0"/>
              <a:t>	</a:t>
            </a:r>
            <a:r>
              <a:rPr lang="en-IN" dirty="0" err="1" smtClean="0"/>
              <a:t>System.out.println</a:t>
            </a:r>
            <a:r>
              <a:rPr lang="en-IN" dirty="0"/>
              <a:t>("Hot Spot </a:t>
            </a:r>
            <a:r>
              <a:rPr lang="en-IN" dirty="0" smtClean="0"/>
              <a:t>#“ + </a:t>
            </a:r>
            <a:r>
              <a:rPr lang="en-IN" dirty="0"/>
              <a:t>++counter + ": " + </a:t>
            </a:r>
            <a:r>
              <a:rPr lang="en-IN" dirty="0" err="1"/>
              <a:t>hotSpot</a:t>
            </a:r>
            <a:r>
              <a:rPr lang="en-IN" dirty="0"/>
              <a:t>);</a:t>
            </a:r>
          </a:p>
          <a:p>
            <a:pPr marL="457200" lvl="1" indent="0">
              <a:buNone/>
            </a:pPr>
            <a:r>
              <a:rPr lang="en-IN" dirty="0"/>
              <a:t>}</a:t>
            </a:r>
          </a:p>
          <a:p>
            <a:pPr marL="0" indent="0">
              <a:buNone/>
            </a:pPr>
            <a:r>
              <a:rPr lang="en-IN" dirty="0"/>
              <a:t>}</a:t>
            </a:r>
          </a:p>
          <a:p>
            <a:pPr marL="0" indent="0">
              <a:buNone/>
            </a:pPr>
            <a:r>
              <a:rPr lang="en-IN" dirty="0"/>
              <a:t>Temporary variable names may be single letters such as </a:t>
            </a:r>
            <a:r>
              <a:rPr lang="en-IN" dirty="0" err="1"/>
              <a:t>i</a:t>
            </a:r>
            <a:r>
              <a:rPr lang="en-IN" dirty="0"/>
              <a:t>, j, k</a:t>
            </a:r>
            <a:r>
              <a:rPr lang="en-IN" dirty="0" smtClean="0"/>
              <a:t>, m</a:t>
            </a:r>
            <a:r>
              <a:rPr lang="en-IN" dirty="0"/>
              <a:t>, and n for integers and c, d, and e for characters.</a:t>
            </a:r>
          </a:p>
        </p:txBody>
      </p:sp>
    </p:spTree>
    <p:extLst>
      <p:ext uri="{BB962C8B-B14F-4D97-AF65-F5344CB8AC3E}">
        <p14:creationId xmlns:p14="http://schemas.microsoft.com/office/powerpoint/2010/main" val="1466618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Type Parameter Names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Generic type parameter names should be uppercase single letters.</a:t>
            </a:r>
          </a:p>
          <a:p>
            <a:pPr marL="0" indent="0">
              <a:buNone/>
            </a:pPr>
            <a:r>
              <a:rPr lang="en-IN" dirty="0" smtClean="0"/>
              <a:t>The letter </a:t>
            </a:r>
            <a:r>
              <a:rPr lang="en-IN" b="1" dirty="0" smtClean="0"/>
              <a:t>T</a:t>
            </a:r>
            <a:r>
              <a:rPr lang="en-IN" dirty="0" smtClean="0"/>
              <a:t> for type is typically recommended.</a:t>
            </a:r>
          </a:p>
          <a:p>
            <a:pPr marL="0" indent="0">
              <a:buNone/>
            </a:pPr>
            <a:r>
              <a:rPr lang="en-IN" dirty="0" smtClean="0"/>
              <a:t>The </a:t>
            </a:r>
            <a:r>
              <a:rPr lang="en-IN" b="1" dirty="0"/>
              <a:t>Collections Framework </a:t>
            </a:r>
            <a:r>
              <a:rPr lang="en-IN" dirty="0"/>
              <a:t>makes extensive use of generics. </a:t>
            </a:r>
            <a:r>
              <a:rPr lang="en-IN" b="1" dirty="0"/>
              <a:t>E</a:t>
            </a:r>
            <a:r>
              <a:rPr lang="en-IN" dirty="0"/>
              <a:t> </a:t>
            </a:r>
            <a:r>
              <a:rPr lang="en-IN" dirty="0" smtClean="0"/>
              <a:t>is used </a:t>
            </a:r>
            <a:r>
              <a:rPr lang="en-IN" dirty="0"/>
              <a:t>for collection elements, </a:t>
            </a:r>
            <a:r>
              <a:rPr lang="en-IN" b="1" dirty="0"/>
              <a:t>S</a:t>
            </a:r>
            <a:r>
              <a:rPr lang="en-IN" dirty="0"/>
              <a:t> is used for service loaders, and </a:t>
            </a:r>
            <a:r>
              <a:rPr lang="en-IN" b="1" dirty="0" smtClean="0"/>
              <a:t>K</a:t>
            </a:r>
            <a:r>
              <a:rPr lang="en-IN" dirty="0" smtClean="0"/>
              <a:t> and </a:t>
            </a:r>
            <a:r>
              <a:rPr lang="en-IN" b="1" dirty="0"/>
              <a:t>V</a:t>
            </a:r>
            <a:r>
              <a:rPr lang="en-IN" dirty="0"/>
              <a:t> are used for map keys and values</a:t>
            </a:r>
            <a:r>
              <a:rPr lang="en-IN" dirty="0" smtClean="0"/>
              <a:t>:</a:t>
            </a:r>
          </a:p>
          <a:p>
            <a:pPr marL="0" indent="0">
              <a:buNone/>
            </a:pPr>
            <a:endParaRPr lang="en-IN" dirty="0"/>
          </a:p>
          <a:p>
            <a:pPr marL="0" indent="0">
              <a:buNone/>
            </a:pPr>
            <a:r>
              <a:rPr lang="en-IN" b="1" dirty="0"/>
              <a:t>public interface Map </a:t>
            </a:r>
            <a:r>
              <a:rPr lang="en-IN" dirty="0"/>
              <a:t>&lt;K,V&gt; {</a:t>
            </a:r>
          </a:p>
          <a:p>
            <a:pPr marL="0" indent="0">
              <a:buNone/>
            </a:pPr>
            <a:r>
              <a:rPr lang="en-IN" dirty="0" smtClean="0"/>
              <a:t>	V </a:t>
            </a:r>
            <a:r>
              <a:rPr lang="en-IN" dirty="0"/>
              <a:t>put(K key, V value);</a:t>
            </a:r>
          </a:p>
          <a:p>
            <a:pPr marL="0" indent="0">
              <a:buNone/>
            </a:pPr>
            <a:r>
              <a:rPr lang="en-IN" dirty="0"/>
              <a:t>}</a:t>
            </a:r>
          </a:p>
        </p:txBody>
      </p:sp>
    </p:spTree>
    <p:extLst>
      <p:ext uri="{BB962C8B-B14F-4D97-AF65-F5344CB8AC3E}">
        <p14:creationId xmlns:p14="http://schemas.microsoft.com/office/powerpoint/2010/main" val="77165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 Names</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IN" dirty="0" smtClean="0"/>
              <a:t>Constant </a:t>
            </a:r>
            <a:r>
              <a:rPr lang="en-IN" dirty="0"/>
              <a:t>names should be all uppercase letters, and </a:t>
            </a:r>
            <a:r>
              <a:rPr lang="en-IN" dirty="0" smtClean="0"/>
              <a:t>multiple words </a:t>
            </a:r>
            <a:r>
              <a:rPr lang="en-IN" dirty="0"/>
              <a:t>should be separated by underscores</a:t>
            </a:r>
            <a:r>
              <a:rPr lang="en-IN" dirty="0" smtClean="0"/>
              <a:t>:</a:t>
            </a:r>
          </a:p>
          <a:p>
            <a:pPr marL="0" indent="0">
              <a:buNone/>
            </a:pPr>
            <a:endParaRPr lang="en-IN" dirty="0"/>
          </a:p>
          <a:p>
            <a:pPr marL="0" indent="0">
              <a:buNone/>
            </a:pPr>
            <a:r>
              <a:rPr lang="en-IN" b="1" dirty="0"/>
              <a:t>public static final </a:t>
            </a:r>
            <a:r>
              <a:rPr lang="en-IN" b="1" dirty="0" err="1"/>
              <a:t>int</a:t>
            </a:r>
            <a:r>
              <a:rPr lang="en-IN" b="1" dirty="0"/>
              <a:t> </a:t>
            </a:r>
            <a:r>
              <a:rPr lang="en-IN" dirty="0"/>
              <a:t>MAX_DEPTH = 200;</a:t>
            </a:r>
          </a:p>
        </p:txBody>
      </p:sp>
    </p:spTree>
    <p:extLst>
      <p:ext uri="{BB962C8B-B14F-4D97-AF65-F5344CB8AC3E}">
        <p14:creationId xmlns:p14="http://schemas.microsoft.com/office/powerpoint/2010/main" val="96351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Enumeration Names</a:t>
            </a:r>
            <a:endParaRPr lang="en-IN" dirty="0"/>
          </a:p>
        </p:txBody>
      </p:sp>
      <p:sp>
        <p:nvSpPr>
          <p:cNvPr id="3" name="Content Placeholder 2"/>
          <p:cNvSpPr>
            <a:spLocks noGrp="1"/>
          </p:cNvSpPr>
          <p:nvPr>
            <p:ph idx="1"/>
          </p:nvPr>
        </p:nvSpPr>
        <p:spPr/>
        <p:txBody>
          <a:bodyPr/>
          <a:lstStyle/>
          <a:p>
            <a:pPr marL="0" indent="0">
              <a:buNone/>
            </a:pPr>
            <a:r>
              <a:rPr lang="en-IN" dirty="0" smtClean="0"/>
              <a:t>Enumeration </a:t>
            </a:r>
            <a:r>
              <a:rPr lang="en-IN" dirty="0"/>
              <a:t>names should follow the conventions of </a:t>
            </a:r>
            <a:r>
              <a:rPr lang="en-IN" dirty="0" smtClean="0"/>
              <a:t>class names</a:t>
            </a:r>
            <a:r>
              <a:rPr lang="en-IN" dirty="0"/>
              <a:t>. </a:t>
            </a:r>
            <a:endParaRPr lang="en-IN" dirty="0" smtClean="0"/>
          </a:p>
          <a:p>
            <a:pPr marL="0" indent="0">
              <a:buNone/>
            </a:pPr>
            <a:r>
              <a:rPr lang="en-IN" dirty="0" smtClean="0"/>
              <a:t>The </a:t>
            </a:r>
            <a:r>
              <a:rPr lang="en-IN" dirty="0"/>
              <a:t>enumeration set of objects (choices) should be </a:t>
            </a:r>
            <a:r>
              <a:rPr lang="en-IN" dirty="0" smtClean="0"/>
              <a:t>all </a:t>
            </a:r>
            <a:r>
              <a:rPr lang="en-IN" b="1" dirty="0" smtClean="0"/>
              <a:t>uppercase</a:t>
            </a:r>
            <a:r>
              <a:rPr lang="en-IN" dirty="0" smtClean="0"/>
              <a:t> </a:t>
            </a:r>
            <a:r>
              <a:rPr lang="en-IN" dirty="0"/>
              <a:t>letters</a:t>
            </a:r>
            <a:r>
              <a:rPr lang="en-IN" dirty="0" smtClean="0"/>
              <a:t>:</a:t>
            </a:r>
          </a:p>
          <a:p>
            <a:pPr marL="0" indent="0">
              <a:buNone/>
            </a:pPr>
            <a:endParaRPr lang="en-IN" dirty="0"/>
          </a:p>
          <a:p>
            <a:pPr marL="0" indent="0">
              <a:buNone/>
            </a:pPr>
            <a:r>
              <a:rPr lang="en-IN" b="1" dirty="0" err="1"/>
              <a:t>enum</a:t>
            </a:r>
            <a:r>
              <a:rPr lang="en-IN" b="1" dirty="0"/>
              <a:t> </a:t>
            </a:r>
            <a:r>
              <a:rPr lang="en-IN" dirty="0"/>
              <a:t>Battery {CRITICAL, LOW, CHARGED, FULL}</a:t>
            </a:r>
          </a:p>
        </p:txBody>
      </p:sp>
    </p:spTree>
    <p:extLst>
      <p:ext uri="{BB962C8B-B14F-4D97-AF65-F5344CB8AC3E}">
        <p14:creationId xmlns:p14="http://schemas.microsoft.com/office/powerpoint/2010/main" val="115350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1815</Words>
  <Application>Microsoft Office PowerPoint</Application>
  <PresentationFormat>Widescreen</PresentationFormat>
  <Paragraphs>206</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Java Basics</vt:lpstr>
      <vt:lpstr>Naming convention</vt:lpstr>
      <vt:lpstr>Interface Names</vt:lpstr>
      <vt:lpstr>Method Names</vt:lpstr>
      <vt:lpstr>Instance and Static Variable Names</vt:lpstr>
      <vt:lpstr>Parameter and Local Variable Names</vt:lpstr>
      <vt:lpstr>Generic Type Parameter Names</vt:lpstr>
      <vt:lpstr>Constant Names </vt:lpstr>
      <vt:lpstr>Enumeration Names</vt:lpstr>
      <vt:lpstr>Package Names </vt:lpstr>
      <vt:lpstr>Annotation Names</vt:lpstr>
      <vt:lpstr>Acronyms</vt:lpstr>
      <vt:lpstr>Lexical Elements</vt:lpstr>
      <vt:lpstr>Unicode and ASCII</vt:lpstr>
      <vt:lpstr>Printable ASCII Characters</vt:lpstr>
      <vt:lpstr>PowerPoint Presentation</vt:lpstr>
      <vt:lpstr>Nonprintable ASCII Characters</vt:lpstr>
      <vt:lpstr>Comments</vt:lpstr>
      <vt:lpstr>PowerPoint Presentation</vt:lpstr>
      <vt:lpstr>Keywords</vt:lpstr>
      <vt:lpstr>Identifiers</vt:lpstr>
      <vt:lpstr>PowerPoint Presentation</vt:lpstr>
      <vt:lpstr>Separators</vt:lpstr>
      <vt:lpstr>Operators</vt:lpstr>
      <vt:lpstr>Continued…</vt:lpstr>
      <vt:lpstr>Continued…</vt:lpstr>
      <vt:lpstr>Literals</vt:lpstr>
      <vt:lpstr>Boolean Literals</vt:lpstr>
      <vt:lpstr>Character Literals</vt:lpstr>
      <vt:lpstr>Integer Literals</vt:lpstr>
      <vt:lpstr>Continued…</vt:lpstr>
      <vt:lpstr>Continued…</vt:lpstr>
      <vt:lpstr>Floating-Point Literals</vt:lpstr>
      <vt:lpstr>Continued…</vt:lpstr>
      <vt:lpstr>String Literals</vt:lpstr>
      <vt:lpstr>Continued…</vt:lpstr>
      <vt:lpstr>Continued…</vt:lpstr>
      <vt:lpstr>Null Literals</vt:lpstr>
      <vt:lpstr>Escape Sequences</vt:lpstr>
      <vt:lpstr>Different line terminators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Veerababu Kanumilli</dc:creator>
  <cp:lastModifiedBy>Veerababu Kanumilli</cp:lastModifiedBy>
  <cp:revision>52</cp:revision>
  <dcterms:created xsi:type="dcterms:W3CDTF">2018-04-27T02:01:12Z</dcterms:created>
  <dcterms:modified xsi:type="dcterms:W3CDTF">2018-04-27T03:53:12Z</dcterms:modified>
</cp:coreProperties>
</file>