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67" r:id="rId5"/>
    <p:sldId id="264" r:id="rId6"/>
    <p:sldId id="265" r:id="rId7"/>
    <p:sldId id="269" r:id="rId8"/>
    <p:sldId id="270" r:id="rId9"/>
    <p:sldId id="268" r:id="rId10"/>
    <p:sldId id="271" r:id="rId11"/>
    <p:sldId id="272" r:id="rId12"/>
    <p:sldId id="273" r:id="rId13"/>
    <p:sldId id="266" r:id="rId14"/>
    <p:sldId id="274" r:id="rId15"/>
    <p:sldId id="276" r:id="rId16"/>
    <p:sldId id="275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1" r:id="rId26"/>
    <p:sldId id="286" r:id="rId27"/>
    <p:sldId id="287" r:id="rId28"/>
    <p:sldId id="288" r:id="rId29"/>
    <p:sldId id="258" r:id="rId30"/>
    <p:sldId id="259" r:id="rId31"/>
    <p:sldId id="260" r:id="rId32"/>
    <p:sldId id="261" r:id="rId33"/>
    <p:sldId id="2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F14-4576-4D31-A580-996183DB9136}" type="datetimeFigureOut">
              <a:rPr lang="en-IN" smtClean="0"/>
              <a:t>22-04-2018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22AC-9F1F-4676-B4E1-C3E60465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5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22AC-9F1F-4676-B4E1-C3E6046565A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3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96214"/>
            <a:ext cx="8535990" cy="610458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Java has constructs, that let you define new </a:t>
            </a:r>
            <a:r>
              <a:rPr lang="en-IN" b="1" dirty="0" smtClean="0">
                <a:solidFill>
                  <a:schemeClr val="tx1"/>
                </a:solidFill>
              </a:rPr>
              <a:t>ADTs</a:t>
            </a:r>
            <a:r>
              <a:rPr lang="en-IN" dirty="0" smtClean="0">
                <a:solidFill>
                  <a:schemeClr val="tx1"/>
                </a:solidFill>
              </a:rPr>
              <a:t>, for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class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interface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annotation </a:t>
            </a:r>
            <a:r>
              <a:rPr lang="en-IN" b="1" dirty="0">
                <a:solidFill>
                  <a:schemeClr val="tx1"/>
                </a:solidFill>
              </a:rPr>
              <a:t>and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enum</a:t>
            </a:r>
            <a:r>
              <a:rPr lang="en-IN" b="1" dirty="0" smtClean="0">
                <a:solidFill>
                  <a:schemeClr val="tx1"/>
                </a:solidFill>
              </a:rPr>
              <a:t>. 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 in Java gives you features that you can use to expose the </a:t>
            </a:r>
            <a:r>
              <a:rPr lang="en-IN" dirty="0" smtClean="0">
                <a:solidFill>
                  <a:schemeClr val="tx1"/>
                </a:solidFill>
              </a:rPr>
              <a:t>data representation </a:t>
            </a:r>
            <a:r>
              <a:rPr lang="en-IN" dirty="0">
                <a:solidFill>
                  <a:schemeClr val="tx1"/>
                </a:solidFill>
              </a:rPr>
              <a:t>or hide it.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Java, the set of values of a class data type are called </a:t>
            </a:r>
            <a:r>
              <a:rPr lang="en-IN" b="1" i="1" dirty="0">
                <a:solidFill>
                  <a:schemeClr val="tx1"/>
                </a:solidFill>
              </a:rPr>
              <a:t>objects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Operations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dirty="0" smtClean="0">
                <a:solidFill>
                  <a:schemeClr val="tx1"/>
                </a:solidFill>
              </a:rPr>
              <a:t>the objects </a:t>
            </a:r>
            <a:r>
              <a:rPr lang="en-IN" dirty="0">
                <a:solidFill>
                  <a:schemeClr val="tx1"/>
                </a:solidFill>
              </a:rPr>
              <a:t>are called </a:t>
            </a:r>
            <a:r>
              <a:rPr lang="en-IN" b="1" i="1" dirty="0">
                <a:solidFill>
                  <a:schemeClr val="tx1"/>
                </a:solidFill>
              </a:rPr>
              <a:t>methods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Instance </a:t>
            </a:r>
            <a:r>
              <a:rPr lang="en-IN" dirty="0">
                <a:solidFill>
                  <a:schemeClr val="tx1"/>
                </a:solidFill>
              </a:rPr>
              <a:t>variables (also known as fields) of objects are the data </a:t>
            </a:r>
            <a:r>
              <a:rPr lang="en-IN" dirty="0" smtClean="0">
                <a:solidFill>
                  <a:schemeClr val="tx1"/>
                </a:solidFill>
              </a:rPr>
              <a:t>representation for </a:t>
            </a:r>
            <a:r>
              <a:rPr lang="en-IN" dirty="0">
                <a:solidFill>
                  <a:schemeClr val="tx1"/>
                </a:solidFill>
              </a:rPr>
              <a:t>the class type.</a:t>
            </a:r>
          </a:p>
        </p:txBody>
      </p:sp>
    </p:spTree>
    <p:extLst>
      <p:ext uri="{BB962C8B-B14F-4D97-AF65-F5344CB8AC3E}">
        <p14:creationId xmlns:p14="http://schemas.microsoft.com/office/powerpoint/2010/main" val="1281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18941"/>
            <a:ext cx="8535990" cy="6426558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8789"/>
            <a:ext cx="8535990" cy="586459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Using Person class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Person </a:t>
            </a:r>
            <a:r>
              <a:rPr lang="en-IN" dirty="0">
                <a:solidFill>
                  <a:schemeClr val="tx1"/>
                </a:solidFill>
              </a:rPr>
              <a:t>john = new Person("John Jacobs", "Male");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intialName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 err="1">
                <a:solidFill>
                  <a:schemeClr val="tx1"/>
                </a:solidFill>
              </a:rPr>
              <a:t>john.setName</a:t>
            </a:r>
            <a:r>
              <a:rPr lang="en-IN" dirty="0">
                <a:solidFill>
                  <a:schemeClr val="tx1"/>
                </a:solidFill>
              </a:rPr>
              <a:t>("Wally Jacobs");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changedName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46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4000"/>
            <a:ext cx="8535990" cy="5993381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String[] data = new String[2];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data[1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data[0];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data[1];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9863586" cy="502276"/>
          </a:xfrm>
        </p:spPr>
        <p:txBody>
          <a:bodyPr>
            <a:normAutofit fontScale="90000"/>
          </a:bodyPr>
          <a:lstStyle/>
          <a:p>
            <a:r>
              <a:rPr lang="en-IN" dirty="0"/>
              <a:t>Encapsulation and Information Hiding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190607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The term </a:t>
            </a:r>
            <a:r>
              <a:rPr lang="en-IN" sz="1600" b="1" i="1" dirty="0">
                <a:solidFill>
                  <a:schemeClr val="tx1"/>
                </a:solidFill>
              </a:rPr>
              <a:t>encapsulation</a:t>
            </a:r>
            <a:r>
              <a:rPr lang="en-IN" sz="1600" dirty="0">
                <a:solidFill>
                  <a:schemeClr val="tx1"/>
                </a:solidFill>
              </a:rPr>
              <a:t> is used to mean two different things: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 or 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, it is an </a:t>
            </a:r>
            <a:r>
              <a:rPr lang="en-IN" sz="1600" dirty="0" smtClean="0">
                <a:solidFill>
                  <a:schemeClr val="tx1"/>
                </a:solidFill>
              </a:rPr>
              <a:t>act of </a:t>
            </a:r>
            <a:r>
              <a:rPr lang="en-IN" sz="1600" dirty="0">
                <a:solidFill>
                  <a:schemeClr val="tx1"/>
                </a:solidFill>
              </a:rPr>
              <a:t>bundling one or more items into a container. The container could be physical or logical.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, it is </a:t>
            </a:r>
            <a:r>
              <a:rPr lang="en-IN" sz="1600" dirty="0" smtClean="0">
                <a:solidFill>
                  <a:schemeClr val="tx1"/>
                </a:solidFill>
              </a:rPr>
              <a:t>a container </a:t>
            </a:r>
            <a:r>
              <a:rPr lang="en-IN" sz="1600" dirty="0">
                <a:solidFill>
                  <a:schemeClr val="tx1"/>
                </a:solidFill>
              </a:rPr>
              <a:t>that holds one or more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290060"/>
            <a:ext cx="1068946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Java supports encapsulation in various ways</a:t>
            </a:r>
            <a:r>
              <a:rPr lang="en-IN" b="1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data and methods that operate on the data in an entity called </a:t>
            </a:r>
            <a:r>
              <a:rPr lang="en-IN" dirty="0" smtClean="0">
                <a:latin typeface="WlkrqySjjtgjJyymyfUtopiaStd-Regular"/>
              </a:rPr>
              <a:t>a </a:t>
            </a:r>
            <a:r>
              <a:rPr lang="en-IN" b="1" i="1" dirty="0" smtClean="0">
                <a:latin typeface="NgxbjpDqhpglXqhlmrUtopiaStd-Italic"/>
              </a:rPr>
              <a:t>class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logically related classes in an entity called a </a:t>
            </a:r>
            <a:r>
              <a:rPr lang="en-IN" b="1" i="1" dirty="0">
                <a:latin typeface="NgxbjpDqhpglXqhlmrUtopiaStd-Italic"/>
              </a:rPr>
              <a:t>package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A package in Java is a logical collection of one or more related classes. A package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creates a new naming scope in which all classes must have unique names. Two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classes may have the same name in Java as long as they are </a:t>
            </a:r>
            <a:r>
              <a:rPr lang="en-IN" sz="1600" b="1" i="1" dirty="0" smtClean="0">
                <a:latin typeface="WlkrqySjjtgjJyymyfUtopiaStd-Regular"/>
              </a:rPr>
              <a:t>bundled(or encapsulated) in two different packages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packages into a </a:t>
            </a:r>
            <a:r>
              <a:rPr lang="en-IN" b="1" i="1" dirty="0" smtClean="0">
                <a:latin typeface="NgxbjpDqhpglXqhlmrUtopiaStd-Italic"/>
              </a:rPr>
              <a:t>module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 smtClean="0">
                <a:latin typeface="WlkrqySjjtgjJyymyfUtopiaStd-Regular"/>
              </a:rPr>
              <a:t>A </a:t>
            </a:r>
            <a:r>
              <a:rPr lang="en-IN" sz="1600" b="1" i="1" dirty="0">
                <a:latin typeface="WlkrqySjjtgjJyymyfUtopiaStd-Regular"/>
              </a:rPr>
              <a:t>module can export its packages. Types defined in exported packages are accessible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to other modules, whereas types in non-exported packages are inaccessible to other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modules.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related classes in an entity called a </a:t>
            </a:r>
            <a:r>
              <a:rPr lang="en-IN" b="1" i="1" dirty="0">
                <a:latin typeface="NgxbjpDqhpglXqhlmrUtopiaStd-Italic"/>
              </a:rPr>
              <a:t>compilation</a:t>
            </a:r>
            <a:r>
              <a:rPr lang="en-IN" i="1" dirty="0">
                <a:latin typeface="NgxbjpDqhpglXqhlmrUtopiaStd-Italic"/>
              </a:rPr>
              <a:t> </a:t>
            </a:r>
            <a:r>
              <a:rPr lang="en-IN" b="1" i="1" dirty="0">
                <a:latin typeface="NgxbjpDqhpglXqhlmrUtopiaStd-Italic"/>
              </a:rPr>
              <a:t>unit</a:t>
            </a:r>
            <a:r>
              <a:rPr lang="en-IN" i="1" dirty="0">
                <a:latin typeface="NgxbjpDqhpglXqhlmrUtopiaStd-Italic"/>
              </a:rPr>
              <a:t>.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All classes in a compilation unit can be compiled separately from other compilation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units.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3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727" y="264767"/>
            <a:ext cx="8535990" cy="6419368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Encapsulation, abstraction, and information hiding are three separate concepts. They are very </a:t>
            </a:r>
            <a:r>
              <a:rPr lang="en-IN" sz="2400" dirty="0" smtClean="0">
                <a:solidFill>
                  <a:schemeClr val="tx1"/>
                </a:solidFill>
              </a:rPr>
              <a:t>closely related</a:t>
            </a:r>
            <a:r>
              <a:rPr lang="en-IN" sz="2400" dirty="0">
                <a:solidFill>
                  <a:schemeClr val="tx1"/>
                </a:solidFill>
              </a:rPr>
              <a:t>, though. One concept facilitates the workings of the others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—are often used </a:t>
            </a:r>
            <a:r>
              <a:rPr lang="en-IN" sz="2400" dirty="0" smtClean="0">
                <a:solidFill>
                  <a:schemeClr val="tx1"/>
                </a:solidFill>
              </a:rPr>
              <a:t> interchangeably.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they </a:t>
            </a:r>
            <a:r>
              <a:rPr lang="en-IN" sz="2400" dirty="0">
                <a:solidFill>
                  <a:schemeClr val="tx1"/>
                </a:solidFill>
              </a:rPr>
              <a:t>are different </a:t>
            </a:r>
            <a:r>
              <a:rPr lang="en-IN" sz="2400" dirty="0" smtClean="0">
                <a:solidFill>
                  <a:schemeClr val="tx1"/>
                </a:solidFill>
              </a:rPr>
              <a:t>concepts, should </a:t>
            </a:r>
            <a:r>
              <a:rPr lang="en-IN" sz="2400" dirty="0">
                <a:solidFill>
                  <a:schemeClr val="tx1"/>
                </a:solidFill>
              </a:rPr>
              <a:t>not be used </a:t>
            </a:r>
            <a:r>
              <a:rPr lang="en-IN" sz="2400" dirty="0" smtClean="0">
                <a:solidFill>
                  <a:schemeClr val="tx1"/>
                </a:solidFill>
              </a:rPr>
              <a:t>interchangeably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simply the </a:t>
            </a:r>
            <a:r>
              <a:rPr lang="en-IN" sz="2400" dirty="0" smtClean="0">
                <a:solidFill>
                  <a:schemeClr val="tx1"/>
                </a:solidFill>
              </a:rPr>
              <a:t>bundling of </a:t>
            </a:r>
            <a:r>
              <a:rPr lang="en-IN" sz="2400" dirty="0">
                <a:solidFill>
                  <a:schemeClr val="tx1"/>
                </a:solidFill>
              </a:rPr>
              <a:t>items together into one entity.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is the process of hiding implementation details </a:t>
            </a:r>
            <a:r>
              <a:rPr lang="en-IN" sz="2400" dirty="0" smtClean="0">
                <a:solidFill>
                  <a:schemeClr val="tx1"/>
                </a:solidFill>
              </a:rPr>
              <a:t>that are </a:t>
            </a:r>
            <a:r>
              <a:rPr lang="en-IN" sz="2400" dirty="0">
                <a:solidFill>
                  <a:schemeClr val="tx1"/>
                </a:solidFill>
              </a:rPr>
              <a:t>likely to </a:t>
            </a:r>
            <a:r>
              <a:rPr lang="en-IN" sz="2400" dirty="0" smtClean="0">
                <a:solidFill>
                  <a:schemeClr val="tx1"/>
                </a:solidFill>
              </a:rPr>
              <a:t>change.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not concerned with whether the items that are bundled in an </a:t>
            </a:r>
            <a:r>
              <a:rPr lang="en-IN" sz="2400" dirty="0" smtClean="0">
                <a:solidFill>
                  <a:schemeClr val="tx1"/>
                </a:solidFill>
              </a:rPr>
              <a:t>entity are </a:t>
            </a:r>
            <a:r>
              <a:rPr lang="en-IN" sz="2400" dirty="0">
                <a:solidFill>
                  <a:schemeClr val="tx1"/>
                </a:solidFill>
              </a:rPr>
              <a:t>hidden from </a:t>
            </a:r>
            <a:r>
              <a:rPr lang="en-IN" sz="2400" dirty="0" smtClean="0">
                <a:solidFill>
                  <a:schemeClr val="tx1"/>
                </a:solidFill>
              </a:rPr>
              <a:t>others or </a:t>
            </a:r>
            <a:r>
              <a:rPr lang="en-IN" sz="2400" dirty="0">
                <a:solidFill>
                  <a:schemeClr val="tx1"/>
                </a:solidFill>
              </a:rPr>
              <a:t>not.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What </a:t>
            </a:r>
            <a:r>
              <a:rPr lang="en-IN" sz="2400" dirty="0">
                <a:solidFill>
                  <a:schemeClr val="tx1"/>
                </a:solidFill>
              </a:rPr>
              <a:t>should be hidden (or ignored) and </a:t>
            </a:r>
            <a:r>
              <a:rPr lang="en-IN" sz="2400" dirty="0" smtClean="0">
                <a:solidFill>
                  <a:schemeClr val="tx1"/>
                </a:solidFill>
              </a:rPr>
              <a:t>what should </a:t>
            </a:r>
            <a:r>
              <a:rPr lang="en-IN" sz="2400" dirty="0">
                <a:solidFill>
                  <a:schemeClr val="tx1"/>
                </a:solidFill>
              </a:rPr>
              <a:t>not be hidden is the concern of </a:t>
            </a:r>
            <a:r>
              <a:rPr lang="en-IN" sz="2400" b="1" i="1" dirty="0">
                <a:solidFill>
                  <a:schemeClr val="tx1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only concerned about which item </a:t>
            </a:r>
            <a:r>
              <a:rPr lang="en-IN" sz="2400" dirty="0" smtClean="0">
                <a:solidFill>
                  <a:schemeClr val="tx1"/>
                </a:solidFill>
              </a:rPr>
              <a:t>should be hidden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is </a:t>
            </a:r>
            <a:r>
              <a:rPr lang="en-IN" sz="2400" dirty="0">
                <a:solidFill>
                  <a:schemeClr val="tx1"/>
                </a:solidFill>
              </a:rPr>
              <a:t>not concerned about how the item should be hidden.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concerned </a:t>
            </a:r>
            <a:r>
              <a:rPr lang="en-IN" sz="2400" dirty="0">
                <a:solidFill>
                  <a:schemeClr val="tx1"/>
                </a:solidFill>
              </a:rPr>
              <a:t>with how an item is hidden.</a:t>
            </a:r>
          </a:p>
        </p:txBody>
      </p:sp>
    </p:spTree>
    <p:extLst>
      <p:ext uri="{BB962C8B-B14F-4D97-AF65-F5344CB8AC3E}">
        <p14:creationId xmlns:p14="http://schemas.microsoft.com/office/powerpoint/2010/main" val="34070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6233375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Person2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name;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gender;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Person2(String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547020" y="1390918"/>
            <a:ext cx="4456089" cy="1249252"/>
          </a:xfrm>
          <a:prstGeom prst="wedgeRectCallout">
            <a:avLst>
              <a:gd name="adj1" fmla="val -85399"/>
              <a:gd name="adj2" fmla="val -592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encapsulation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information hiding are 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distinct concepts.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existence of one does not imply the existence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0657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478307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05307"/>
            <a:ext cx="8535990" cy="538807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The Person </a:t>
            </a:r>
            <a:r>
              <a:rPr lang="en-IN" dirty="0" smtClean="0">
                <a:solidFill>
                  <a:schemeClr val="tx1"/>
                </a:solidFill>
              </a:rPr>
              <a:t>class represents </a:t>
            </a:r>
            <a:r>
              <a:rPr lang="en-IN" dirty="0">
                <a:solidFill>
                  <a:schemeClr val="tx1"/>
                </a:solidFill>
              </a:rPr>
              <a:t>an abstraction for a real-world person. </a:t>
            </a:r>
            <a:r>
              <a:rPr lang="en-IN" dirty="0" smtClean="0">
                <a:solidFill>
                  <a:schemeClr val="tx1"/>
                </a:solidFill>
              </a:rPr>
              <a:t>Inheritance </a:t>
            </a:r>
            <a:r>
              <a:rPr lang="en-IN" dirty="0">
                <a:solidFill>
                  <a:schemeClr val="tx1"/>
                </a:solidFill>
              </a:rPr>
              <a:t>mechanism lets </a:t>
            </a:r>
            <a:r>
              <a:rPr lang="en-IN" dirty="0" smtClean="0">
                <a:solidFill>
                  <a:schemeClr val="tx1"/>
                </a:solidFill>
              </a:rPr>
              <a:t>you define </a:t>
            </a:r>
            <a:r>
              <a:rPr lang="en-IN" dirty="0">
                <a:solidFill>
                  <a:schemeClr val="tx1"/>
                </a:solidFill>
              </a:rPr>
              <a:t>a new abstraction by extending an existing abstraction.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existing abstraction is called a </a:t>
            </a:r>
            <a:r>
              <a:rPr lang="en-IN" b="1" dirty="0" err="1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superclass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parent</a:t>
            </a:r>
            <a:r>
              <a:rPr lang="en-IN" dirty="0">
                <a:solidFill>
                  <a:schemeClr val="tx1"/>
                </a:solidFill>
              </a:rPr>
              <a:t> class, or a </a:t>
            </a:r>
            <a:r>
              <a:rPr lang="en-IN" b="1" dirty="0">
                <a:solidFill>
                  <a:schemeClr val="tx1"/>
                </a:solidFill>
              </a:rPr>
              <a:t>base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new abstraction is called a </a:t>
            </a:r>
            <a:r>
              <a:rPr lang="en-IN" b="1" dirty="0">
                <a:solidFill>
                  <a:schemeClr val="tx1"/>
                </a:solidFill>
              </a:rPr>
              <a:t>subtype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subclass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 smtClean="0">
                <a:solidFill>
                  <a:schemeClr val="tx1"/>
                </a:solidFill>
              </a:rPr>
              <a:t>child</a:t>
            </a:r>
            <a:r>
              <a:rPr lang="en-IN" dirty="0" smtClean="0">
                <a:solidFill>
                  <a:schemeClr val="tx1"/>
                </a:solidFill>
              </a:rPr>
              <a:t> class</a:t>
            </a:r>
            <a:r>
              <a:rPr lang="en-IN" dirty="0">
                <a:solidFill>
                  <a:schemeClr val="tx1"/>
                </a:solidFill>
              </a:rPr>
              <a:t>, or a </a:t>
            </a:r>
            <a:r>
              <a:rPr lang="en-IN" b="1" dirty="0">
                <a:solidFill>
                  <a:schemeClr val="tx1"/>
                </a:solidFill>
              </a:rPr>
              <a:t>derived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derived (or inherited) from a </a:t>
            </a:r>
            <a:r>
              <a:rPr lang="en-IN" dirty="0" err="1" smtClean="0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is </a:t>
            </a: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dirty="0" smtClean="0">
                <a:solidFill>
                  <a:schemeClr val="tx1"/>
                </a:solidFill>
              </a:rPr>
              <a:t>generalization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of a </a:t>
            </a:r>
            <a:r>
              <a:rPr lang="en-IN" dirty="0" smtClean="0">
                <a:solidFill>
                  <a:schemeClr val="tx1"/>
                </a:solidFill>
              </a:rPr>
              <a:t>subtype.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a </a:t>
            </a:r>
            <a:r>
              <a:rPr lang="en-IN" b="1" dirty="0">
                <a:solidFill>
                  <a:schemeClr val="tx1"/>
                </a:solidFill>
              </a:rPr>
              <a:t>specialization</a:t>
            </a:r>
            <a:r>
              <a:rPr lang="en-IN" dirty="0">
                <a:solidFill>
                  <a:schemeClr val="tx1"/>
                </a:solidFill>
              </a:rPr>
              <a:t> of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can be used as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to define </a:t>
            </a:r>
            <a:r>
              <a:rPr lang="en-IN" dirty="0" smtClean="0">
                <a:solidFill>
                  <a:schemeClr val="tx1"/>
                </a:solidFill>
              </a:rPr>
              <a:t>another subtype </a:t>
            </a:r>
            <a:r>
              <a:rPr lang="en-IN" dirty="0">
                <a:solidFill>
                  <a:schemeClr val="tx1"/>
                </a:solidFill>
              </a:rPr>
              <a:t>and so 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257576"/>
            <a:ext cx="7727324" cy="396346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32619" y="437882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Generalized</a:t>
            </a:r>
            <a:endParaRPr lang="en-IN" sz="24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763813" y="2039684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Specialized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1217" y="4401343"/>
            <a:ext cx="89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t </a:t>
            </a:r>
            <a:r>
              <a:rPr lang="en-IN" dirty="0"/>
              <a:t>a higher level of inheritance, you are concerned about the </a:t>
            </a:r>
            <a:r>
              <a:rPr lang="en-IN" b="1" dirty="0"/>
              <a:t>bigger picture</a:t>
            </a:r>
            <a:r>
              <a:rPr lang="en-IN" dirty="0"/>
              <a:t>; </a:t>
            </a:r>
            <a:r>
              <a:rPr lang="en-IN" dirty="0" smtClean="0"/>
              <a:t>and at </a:t>
            </a:r>
            <a:r>
              <a:rPr lang="en-IN" dirty="0"/>
              <a:t>lower levels of inheritance, you are concerned about more and </a:t>
            </a:r>
            <a:r>
              <a:rPr lang="en-IN" b="1" dirty="0"/>
              <a:t>more </a:t>
            </a:r>
            <a:r>
              <a:rPr lang="en-IN" b="1" dirty="0" smtClean="0"/>
              <a:t>details.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617" y="5442743"/>
            <a:ext cx="892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Another </a:t>
            </a:r>
            <a:r>
              <a:rPr lang="en-IN" dirty="0"/>
              <a:t>way to look </a:t>
            </a:r>
            <a:r>
              <a:rPr lang="en-IN" dirty="0" smtClean="0"/>
              <a:t>at inheritance </a:t>
            </a:r>
            <a:r>
              <a:rPr lang="en-IN" dirty="0"/>
              <a:t>hierarchy from abstraction point of </a:t>
            </a:r>
            <a:r>
              <a:rPr lang="en-IN" dirty="0" smtClean="0"/>
              <a:t>view…</a:t>
            </a:r>
          </a:p>
          <a:p>
            <a:r>
              <a:rPr lang="en-IN" b="1" i="1" dirty="0" smtClean="0"/>
              <a:t>At person level you will concentrate on common characteristics of Customer and Employee and Employee your will concentrate on common characteristics of Clerk, Programmer and Cashier.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87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8534400" cy="554400"/>
          </a:xfrm>
        </p:spPr>
        <p:txBody>
          <a:bodyPr>
            <a:normAutofit fontScale="90000"/>
          </a:bodyPr>
          <a:lstStyle/>
          <a:p>
            <a:r>
              <a:rPr lang="en-IN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0"/>
            <a:ext cx="10365862" cy="6181251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i="1" dirty="0">
                <a:solidFill>
                  <a:schemeClr val="tx1"/>
                </a:solidFill>
              </a:rPr>
              <a:t>polymorphism</a:t>
            </a:r>
            <a:r>
              <a:rPr lang="en-IN" sz="1800" dirty="0">
                <a:solidFill>
                  <a:schemeClr val="tx1"/>
                </a:solidFill>
              </a:rPr>
              <a:t>” has its root in two Greek words: “</a:t>
            </a:r>
            <a:r>
              <a:rPr lang="en-IN" sz="1800" b="1" dirty="0">
                <a:solidFill>
                  <a:schemeClr val="tx1"/>
                </a:solidFill>
              </a:rPr>
              <a:t>poly</a:t>
            </a:r>
            <a:r>
              <a:rPr lang="en-IN" sz="1800" dirty="0">
                <a:solidFill>
                  <a:schemeClr val="tx1"/>
                </a:solidFill>
              </a:rPr>
              <a:t>” (means many) </a:t>
            </a:r>
            <a:r>
              <a:rPr lang="en-IN" sz="1800" dirty="0" smtClean="0">
                <a:solidFill>
                  <a:schemeClr val="tx1"/>
                </a:solidFill>
              </a:rPr>
              <a:t>and </a:t>
            </a:r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dirty="0" err="1">
                <a:solidFill>
                  <a:schemeClr val="tx1"/>
                </a:solidFill>
              </a:rPr>
              <a:t>morphos</a:t>
            </a:r>
            <a:r>
              <a:rPr lang="en-IN" sz="1800" dirty="0" smtClean="0">
                <a:solidFill>
                  <a:schemeClr val="tx1"/>
                </a:solidFill>
              </a:rPr>
              <a:t>” (</a:t>
            </a:r>
            <a:r>
              <a:rPr lang="en-IN" sz="1800" dirty="0">
                <a:solidFill>
                  <a:schemeClr val="tx1"/>
                </a:solidFill>
              </a:rPr>
              <a:t>means form</a:t>
            </a:r>
            <a:r>
              <a:rPr lang="en-IN" sz="1800" dirty="0" smtClean="0">
                <a:solidFill>
                  <a:schemeClr val="tx1"/>
                </a:solidFill>
              </a:rPr>
              <a:t>)…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polymorphism </a:t>
            </a:r>
            <a:r>
              <a:rPr lang="en-IN" sz="1800" dirty="0">
                <a:solidFill>
                  <a:schemeClr val="tx1"/>
                </a:solidFill>
              </a:rPr>
              <a:t>is the ability of an entity </a:t>
            </a:r>
            <a:r>
              <a:rPr lang="en-IN" sz="1800" dirty="0" smtClean="0">
                <a:solidFill>
                  <a:schemeClr val="tx1"/>
                </a:solidFill>
              </a:rPr>
              <a:t>to </a:t>
            </a:r>
            <a:r>
              <a:rPr lang="en-IN" sz="1800" dirty="0">
                <a:solidFill>
                  <a:schemeClr val="tx1"/>
                </a:solidFill>
              </a:rPr>
              <a:t>take on different meanings in different </a:t>
            </a:r>
            <a:r>
              <a:rPr lang="en-IN" sz="1800" dirty="0" smtClean="0">
                <a:solidFill>
                  <a:schemeClr val="tx1"/>
                </a:solidFill>
              </a:rPr>
              <a:t>contexts (e.g</a:t>
            </a:r>
            <a:r>
              <a:rPr lang="en-IN" sz="1800" dirty="0">
                <a:solidFill>
                  <a:schemeClr val="tx1"/>
                </a:solidFill>
              </a:rPr>
              <a:t>., variable, class, method, object, code, parameter, etc</a:t>
            </a:r>
            <a:r>
              <a:rPr lang="en-IN" sz="1800" dirty="0" smtClean="0">
                <a:solidFill>
                  <a:schemeClr val="tx1"/>
                </a:solidFill>
              </a:rPr>
              <a:t>.).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The </a:t>
            </a:r>
            <a:r>
              <a:rPr lang="en-IN" sz="1800" dirty="0">
                <a:solidFill>
                  <a:schemeClr val="tx1"/>
                </a:solidFill>
              </a:rPr>
              <a:t>purpose of polymorphism is </a:t>
            </a:r>
            <a:r>
              <a:rPr lang="en-IN" sz="1800" dirty="0" smtClean="0">
                <a:solidFill>
                  <a:schemeClr val="tx1"/>
                </a:solidFill>
              </a:rPr>
              <a:t>writing reusable </a:t>
            </a:r>
            <a:r>
              <a:rPr lang="en-IN" sz="1800" dirty="0">
                <a:solidFill>
                  <a:schemeClr val="tx1"/>
                </a:solidFill>
              </a:rPr>
              <a:t>and maintainable code by writing code in terms of a generic type that works for many </a:t>
            </a:r>
            <a:r>
              <a:rPr lang="en-IN" sz="1800" dirty="0" smtClean="0">
                <a:solidFill>
                  <a:schemeClr val="tx1"/>
                </a:solidFill>
              </a:rPr>
              <a:t>types.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Polymorphism can be categorized in the following two categories:</a:t>
            </a:r>
          </a:p>
          <a:p>
            <a:r>
              <a:rPr lang="en-IN" dirty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Ad hoc </a:t>
            </a:r>
            <a:r>
              <a:rPr lang="en-IN" sz="1800" dirty="0" smtClean="0">
                <a:solidFill>
                  <a:schemeClr val="tx1"/>
                </a:solidFill>
              </a:rPr>
              <a:t>polymorphism (</a:t>
            </a:r>
            <a:r>
              <a:rPr lang="en-IN" sz="1800" b="1" i="1" dirty="0" smtClean="0">
                <a:solidFill>
                  <a:schemeClr val="tx1"/>
                </a:solidFill>
              </a:rPr>
              <a:t>Apparent polymorphism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IN" b="1" i="1" dirty="0">
                <a:solidFill>
                  <a:schemeClr val="tx1"/>
                </a:solidFill>
              </a:rPr>
              <a:t>A</a:t>
            </a:r>
            <a:r>
              <a:rPr lang="en-IN" b="1" i="1" dirty="0" smtClean="0">
                <a:solidFill>
                  <a:schemeClr val="tx1"/>
                </a:solidFill>
              </a:rPr>
              <a:t> </a:t>
            </a:r>
            <a:r>
              <a:rPr lang="en-IN" b="1" i="1" dirty="0">
                <a:solidFill>
                  <a:schemeClr val="tx1"/>
                </a:solidFill>
              </a:rPr>
              <a:t>piece of code works for a finite number of types and all those types must be known when </a:t>
            </a:r>
            <a:r>
              <a:rPr lang="en-IN" b="1" i="1" dirty="0" smtClean="0">
                <a:solidFill>
                  <a:schemeClr val="tx1"/>
                </a:solidFill>
              </a:rPr>
              <a:t>the code </a:t>
            </a:r>
            <a:r>
              <a:rPr lang="en-IN" b="1" i="1" dirty="0">
                <a:solidFill>
                  <a:schemeClr val="tx1"/>
                </a:solidFill>
              </a:rPr>
              <a:t>is written, it is known as ad hoc polymorphism.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Universal </a:t>
            </a:r>
            <a:r>
              <a:rPr lang="en-IN" sz="1800" dirty="0" smtClean="0">
                <a:solidFill>
                  <a:schemeClr val="tx1"/>
                </a:solidFill>
              </a:rPr>
              <a:t>polymorphism</a:t>
            </a:r>
          </a:p>
          <a:p>
            <a:pPr lvl="1"/>
            <a:r>
              <a:rPr lang="en-IN" b="1" i="1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piece of code is written in such a way that it works for an infinite number of types (will </a:t>
            </a:r>
            <a:r>
              <a:rPr lang="en-IN" b="1" i="1" dirty="0" smtClean="0">
                <a:solidFill>
                  <a:schemeClr val="tx1"/>
                </a:solidFill>
              </a:rPr>
              <a:t>also work </a:t>
            </a:r>
            <a:r>
              <a:rPr lang="en-IN" b="1" i="1" dirty="0">
                <a:solidFill>
                  <a:schemeClr val="tx1"/>
                </a:solidFill>
              </a:rPr>
              <a:t>for new types not known at the time the code is written), it is called universal polymorphism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9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versions released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44997"/>
              </p:ext>
            </p:extLst>
          </p:nvPr>
        </p:nvGraphicFramePr>
        <p:xfrm>
          <a:off x="1688764" y="408092"/>
          <a:ext cx="8112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65"/>
                <a:gridCol w="1739463"/>
                <a:gridCol w="2034047"/>
                <a:gridCol w="2021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Java SE Version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Code Name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End-of-life (free1)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Release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9 (Early Access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None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future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2017-07-27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Spider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2014-03-18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Dolphin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2015-04-14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2011-07-28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i-FI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Mustang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2013-04-16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2006-12-23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2004-10-04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Merlin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2002-02-06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nb-NO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Kestrel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2000-05-08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1998-12-08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1997-02-19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1996-01-21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Ad hoc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28642"/>
            <a:ext cx="8535990" cy="132591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Ad hoc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Overloading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Coercion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182336"/>
            <a:ext cx="8459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Overloading </a:t>
            </a:r>
            <a:r>
              <a:rPr lang="en-IN" dirty="0"/>
              <a:t>results when a method </a:t>
            </a:r>
            <a:r>
              <a:rPr lang="en-IN" dirty="0" smtClean="0"/>
              <a:t>or </a:t>
            </a:r>
            <a:r>
              <a:rPr lang="en-IN" dirty="0"/>
              <a:t>an operator has at least two definitions that work on different types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Same </a:t>
            </a:r>
            <a:r>
              <a:rPr lang="en-IN" dirty="0"/>
              <a:t>name </a:t>
            </a:r>
            <a:r>
              <a:rPr lang="en-IN" dirty="0" smtClean="0"/>
              <a:t>(for the method or operator) is </a:t>
            </a:r>
            <a:r>
              <a:rPr lang="en-IN" dirty="0"/>
              <a:t>used for their different </a:t>
            </a:r>
            <a:r>
              <a:rPr lang="en-IN" dirty="0" smtClean="0"/>
              <a:t>definitions.</a:t>
            </a:r>
          </a:p>
          <a:p>
            <a:endParaRPr lang="en-IN" dirty="0"/>
          </a:p>
          <a:p>
            <a:r>
              <a:rPr lang="en-IN" dirty="0"/>
              <a:t>S</a:t>
            </a:r>
            <a:r>
              <a:rPr lang="en-IN" dirty="0" smtClean="0"/>
              <a:t>ame </a:t>
            </a:r>
            <a:r>
              <a:rPr lang="en-IN" dirty="0"/>
              <a:t>name exhibits many </a:t>
            </a:r>
            <a:r>
              <a:rPr lang="en-IN" dirty="0" smtClean="0"/>
              <a:t>behaviours </a:t>
            </a:r>
            <a:r>
              <a:rPr lang="en-IN" dirty="0"/>
              <a:t>and hence the </a:t>
            </a:r>
            <a:r>
              <a:rPr lang="en-IN" dirty="0" smtClean="0"/>
              <a:t>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90093"/>
            <a:ext cx="9271158" cy="425002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</a:t>
            </a:r>
            <a:r>
              <a:rPr lang="en-IN" sz="1600" dirty="0" err="1">
                <a:solidFill>
                  <a:schemeClr val="tx1"/>
                </a:solidFill>
              </a:rPr>
              <a:t>MathUtil</a:t>
            </a:r>
            <a:r>
              <a:rPr lang="en-IN" sz="1600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n1,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integers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double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(double n1, double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floating-point numbers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[] </a:t>
            </a:r>
            <a:r>
              <a:rPr lang="en-IN" sz="1600" dirty="0" err="1">
                <a:solidFill>
                  <a:schemeClr val="tx1"/>
                </a:solidFill>
              </a:rPr>
              <a:t>num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in an array of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goes here */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5666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method overloading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4212" y="5321121"/>
            <a:ext cx="9374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/>
              <a:t>int</a:t>
            </a:r>
            <a:r>
              <a:rPr lang="fr-FR" sz="1600" dirty="0"/>
              <a:t> max1 = </a:t>
            </a:r>
            <a:r>
              <a:rPr lang="fr-FR" sz="1600" dirty="0" err="1"/>
              <a:t>MathUtil.max</a:t>
            </a:r>
            <a:r>
              <a:rPr lang="fr-FR" sz="1600" dirty="0"/>
              <a:t>(10, 23); </a:t>
            </a:r>
            <a:r>
              <a:rPr lang="fr-FR" sz="1600" dirty="0" smtClean="0"/>
              <a:t>			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, </a:t>
            </a:r>
            <a:r>
              <a:rPr lang="fr-FR" sz="1600" dirty="0" err="1"/>
              <a:t>int</a:t>
            </a:r>
            <a:r>
              <a:rPr lang="fr-FR" sz="1600" dirty="0"/>
              <a:t>)</a:t>
            </a:r>
          </a:p>
          <a:p>
            <a:r>
              <a:rPr lang="fr-FR" sz="1600" dirty="0"/>
              <a:t>double max2 = </a:t>
            </a:r>
            <a:r>
              <a:rPr lang="fr-FR" sz="1600" dirty="0" err="1"/>
              <a:t>MathUtil.max</a:t>
            </a:r>
            <a:r>
              <a:rPr lang="fr-FR" sz="1600" dirty="0"/>
              <a:t>(10.34, 2.89); </a:t>
            </a:r>
            <a:r>
              <a:rPr lang="fr-FR" sz="1600" dirty="0" smtClean="0"/>
              <a:t>		// </a:t>
            </a:r>
            <a:r>
              <a:rPr lang="fr-FR" sz="1600" dirty="0"/>
              <a:t>Uses max(double, double)</a:t>
            </a:r>
          </a:p>
          <a:p>
            <a:r>
              <a:rPr lang="fr-FR" sz="1600" dirty="0" err="1"/>
              <a:t>int</a:t>
            </a:r>
            <a:r>
              <a:rPr lang="fr-FR" sz="1600" dirty="0"/>
              <a:t> max3 = </a:t>
            </a:r>
            <a:r>
              <a:rPr lang="fr-FR" sz="1600" dirty="0" err="1"/>
              <a:t>MathUtil.max</a:t>
            </a:r>
            <a:r>
              <a:rPr lang="fr-FR" sz="1600" dirty="0"/>
              <a:t>(new </a:t>
            </a:r>
            <a:r>
              <a:rPr lang="fr-FR" sz="1600" dirty="0" err="1"/>
              <a:t>int</a:t>
            </a:r>
            <a:r>
              <a:rPr lang="fr-FR" sz="1600" dirty="0"/>
              <a:t>[]{1, 89, 8, 3}); </a:t>
            </a:r>
            <a:r>
              <a:rPr lang="fr-FR" sz="1600" dirty="0" smtClean="0"/>
              <a:t>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[])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1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36"/>
            <a:ext cx="8534400" cy="5157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operator overloading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0"/>
            <a:ext cx="8535990" cy="6161791"/>
          </a:xfrm>
        </p:spPr>
        <p:txBody>
          <a:bodyPr>
            <a:normAutofit/>
          </a:bodyPr>
          <a:lstStyle/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n1 = 10 + 20; </a:t>
            </a:r>
            <a:r>
              <a:rPr lang="en-IN" sz="1800" dirty="0" smtClean="0">
                <a:solidFill>
                  <a:schemeClr val="tx1"/>
                </a:solidFill>
              </a:rPr>
              <a:t>				// </a:t>
            </a:r>
            <a:r>
              <a:rPr lang="en-IN" sz="1800" dirty="0">
                <a:solidFill>
                  <a:schemeClr val="tx1"/>
                </a:solidFill>
              </a:rPr>
              <a:t>Adds two integers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n2 = 10.20 + 2.18; </a:t>
            </a:r>
            <a:r>
              <a:rPr lang="en-IN" sz="1800" dirty="0" smtClean="0">
                <a:solidFill>
                  <a:schemeClr val="tx1"/>
                </a:solidFill>
              </a:rPr>
              <a:t>	// </a:t>
            </a:r>
            <a:r>
              <a:rPr lang="en-IN" sz="1800" dirty="0">
                <a:solidFill>
                  <a:schemeClr val="tx1"/>
                </a:solidFill>
              </a:rPr>
              <a:t>Adds two floating-point numbers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String </a:t>
            </a:r>
            <a:r>
              <a:rPr lang="en-IN" sz="1800" dirty="0" err="1">
                <a:solidFill>
                  <a:schemeClr val="tx1"/>
                </a:solidFill>
              </a:rPr>
              <a:t>str</a:t>
            </a:r>
            <a:r>
              <a:rPr lang="en-IN" sz="1800" dirty="0">
                <a:solidFill>
                  <a:schemeClr val="tx1"/>
                </a:solidFill>
              </a:rPr>
              <a:t> = "Hi " + "there"; </a:t>
            </a:r>
            <a:r>
              <a:rPr lang="en-IN" sz="1800" dirty="0" smtClean="0">
                <a:solidFill>
                  <a:schemeClr val="tx1"/>
                </a:solidFill>
              </a:rPr>
              <a:t>		// </a:t>
            </a:r>
            <a:r>
              <a:rPr lang="en-IN" sz="1800" dirty="0">
                <a:solidFill>
                  <a:schemeClr val="tx1"/>
                </a:solidFill>
              </a:rPr>
              <a:t>Concatenates two strings</a:t>
            </a:r>
          </a:p>
        </p:txBody>
      </p:sp>
    </p:spTree>
    <p:extLst>
      <p:ext uri="{BB962C8B-B14F-4D97-AF65-F5344CB8AC3E}">
        <p14:creationId xmlns:p14="http://schemas.microsoft.com/office/powerpoint/2010/main" val="2588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Coercion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554401"/>
            <a:ext cx="8561391" cy="8622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Coercion occurs when a type is implicitly converted (coerced) </a:t>
            </a:r>
            <a:r>
              <a:rPr lang="en-IN" sz="1800" dirty="0" smtClean="0">
                <a:solidFill>
                  <a:schemeClr val="tx1"/>
                </a:solidFill>
              </a:rPr>
              <a:t>to another </a:t>
            </a:r>
            <a:r>
              <a:rPr lang="en-IN" sz="1800" dirty="0">
                <a:solidFill>
                  <a:schemeClr val="tx1"/>
                </a:solidFill>
              </a:rPr>
              <a:t>type automatically even if it was not intended </a:t>
            </a:r>
            <a:r>
              <a:rPr lang="en-IN" sz="1800" dirty="0" smtClean="0">
                <a:solidFill>
                  <a:schemeClr val="tx1"/>
                </a:solidFill>
              </a:rPr>
              <a:t>explicitly…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468800"/>
            <a:ext cx="8535990" cy="134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= 707;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d1 = (double)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Explicit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d2 =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Implicit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 (coercion)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1" y="2861506"/>
            <a:ext cx="8535990" cy="1118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A programming language (including Java) </a:t>
            </a:r>
            <a:r>
              <a:rPr lang="en-IN" sz="1800" dirty="0" smtClean="0">
                <a:solidFill>
                  <a:schemeClr val="tx1"/>
                </a:solidFill>
              </a:rPr>
              <a:t>performs different </a:t>
            </a:r>
            <a:r>
              <a:rPr lang="en-IN" sz="1800" dirty="0">
                <a:solidFill>
                  <a:schemeClr val="tx1"/>
                </a:solidFill>
              </a:rPr>
              <a:t>types of coercion in different contexts: </a:t>
            </a:r>
            <a:r>
              <a:rPr lang="en-IN" b="1" dirty="0">
                <a:solidFill>
                  <a:schemeClr val="tx1"/>
                </a:solidFill>
              </a:rPr>
              <a:t>assignment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(shown previously), </a:t>
            </a:r>
            <a:r>
              <a:rPr lang="en-IN" b="1" dirty="0">
                <a:solidFill>
                  <a:schemeClr val="tx1"/>
                </a:solidFill>
              </a:rPr>
              <a:t>method parameters</a:t>
            </a:r>
            <a:r>
              <a:rPr lang="en-IN" sz="18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395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04941"/>
            <a:ext cx="8535990" cy="9144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double d1 = </a:t>
            </a:r>
            <a:r>
              <a:rPr lang="en-IN" sz="1800" dirty="0" smtClean="0">
                <a:solidFill>
                  <a:schemeClr val="tx1"/>
                </a:solidFill>
              </a:rPr>
              <a:t>20.23;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double </a:t>
            </a:r>
            <a:r>
              <a:rPr lang="en-IN" sz="1800" dirty="0">
                <a:solidFill>
                  <a:schemeClr val="tx1"/>
                </a:solidFill>
              </a:rPr>
              <a:t>result = square(d1</a:t>
            </a:r>
            <a:r>
              <a:rPr lang="en-IN" sz="1800" dirty="0" smtClean="0">
                <a:solidFill>
                  <a:schemeClr val="tx1"/>
                </a:solidFill>
              </a:rPr>
              <a:t>);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39273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k = 20;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result = square(k);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157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chemeClr val="tx1"/>
                </a:solidFill>
              </a:rPr>
              <a:t>The square method can be calling with actual parameter of </a:t>
            </a:r>
            <a:r>
              <a:rPr lang="en-IN" sz="1800" b="1" dirty="0" smtClean="0">
                <a:solidFill>
                  <a:schemeClr val="tx1"/>
                </a:solidFill>
              </a:rPr>
              <a:t>double </a:t>
            </a:r>
            <a:r>
              <a:rPr lang="en-IN" sz="1800" dirty="0" smtClean="0">
                <a:solidFill>
                  <a:schemeClr val="tx1"/>
                </a:solidFill>
              </a:rPr>
              <a:t>and also 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data type</a:t>
            </a:r>
            <a:r>
              <a:rPr lang="en-IN" sz="1800" b="1" dirty="0" smtClean="0">
                <a:solidFill>
                  <a:schemeClr val="tx1"/>
                </a:solidFill>
              </a:rPr>
              <a:t>.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35011" y="981906"/>
            <a:ext cx="8535990" cy="1269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double </a:t>
            </a:r>
            <a:r>
              <a:rPr lang="en-IN" sz="1800" b="1" i="1" dirty="0">
                <a:solidFill>
                  <a:schemeClr val="tx1"/>
                </a:solidFill>
              </a:rPr>
              <a:t>square</a:t>
            </a:r>
            <a:r>
              <a:rPr lang="en-IN" sz="1800" dirty="0">
                <a:solidFill>
                  <a:schemeClr val="tx1"/>
                </a:solidFill>
              </a:rPr>
              <a:t>(double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	return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*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5349741"/>
            <a:ext cx="8586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NgxbjpDqhpglXqhlmrUtopiaStd-Italic"/>
              </a:rPr>
              <a:t>Suppose m is a method that declares a formal parameter of type T. If S is a type that can </a:t>
            </a:r>
            <a:r>
              <a:rPr lang="en-IN" i="1" dirty="0" smtClean="0">
                <a:latin typeface="NgxbjpDqhpglXqhlmrUtopiaStd-Italic"/>
              </a:rPr>
              <a:t>be implicitly </a:t>
            </a:r>
            <a:r>
              <a:rPr lang="en-IN" i="1" dirty="0">
                <a:latin typeface="NgxbjpDqhpglXqhlmrUtopiaStd-Italic"/>
              </a:rPr>
              <a:t>converted to T, the method m is said to be polymorphic with respect to S and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5910"/>
            <a:ext cx="8534400" cy="438490"/>
          </a:xfrm>
        </p:spPr>
        <p:txBody>
          <a:bodyPr>
            <a:normAutofit fontScale="90000"/>
          </a:bodyPr>
          <a:lstStyle/>
          <a:p>
            <a:r>
              <a:rPr lang="en-IN" dirty="0"/>
              <a:t>Universal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1"/>
            <a:ext cx="8535990" cy="138358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Universal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Inclusion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Parametric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853526"/>
            <a:ext cx="845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</a:t>
            </a:r>
            <a:r>
              <a:rPr lang="en-IN" b="1" dirty="0" smtClean="0"/>
              <a:t>polymorphism</a:t>
            </a:r>
            <a:r>
              <a:rPr lang="en-IN" dirty="0" smtClean="0"/>
              <a:t> </a:t>
            </a:r>
            <a:r>
              <a:rPr lang="en-IN" dirty="0"/>
              <a:t>is also known as subtype (or subclass) polymorphism because </a:t>
            </a:r>
            <a:r>
              <a:rPr lang="en-IN" dirty="0" smtClean="0"/>
              <a:t>it is </a:t>
            </a:r>
            <a:r>
              <a:rPr lang="en-IN" dirty="0"/>
              <a:t>achieved using subtyping or </a:t>
            </a:r>
            <a:r>
              <a:rPr lang="en-IN" dirty="0" err="1"/>
              <a:t>subclassing</a:t>
            </a:r>
            <a:r>
              <a:rPr lang="en-IN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2563336"/>
            <a:ext cx="8459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polymorphism</a:t>
            </a:r>
            <a:r>
              <a:rPr lang="en-IN" dirty="0"/>
              <a:t> occurs when a piece of code that is written using a type works for all </a:t>
            </a:r>
            <a:r>
              <a:rPr lang="en-IN" dirty="0" smtClean="0"/>
              <a:t>its subtypes</a:t>
            </a:r>
            <a:r>
              <a:rPr lang="en-IN" dirty="0"/>
              <a:t>. This type of polymorphism is possible based on the subtyping rule that a value that belongs </a:t>
            </a:r>
            <a:r>
              <a:rPr lang="en-IN" dirty="0" smtClean="0"/>
              <a:t>to a </a:t>
            </a:r>
            <a:r>
              <a:rPr lang="en-IN" dirty="0"/>
              <a:t>subtype also belongs to the </a:t>
            </a:r>
            <a:r>
              <a:rPr lang="en-IN" dirty="0" err="1"/>
              <a:t>supertype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4081144"/>
            <a:ext cx="845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Suppose </a:t>
            </a:r>
            <a:r>
              <a:rPr lang="en-IN" b="1" dirty="0"/>
              <a:t>T</a:t>
            </a:r>
            <a:r>
              <a:rPr lang="en-IN" dirty="0"/>
              <a:t> is a type and </a:t>
            </a:r>
            <a:r>
              <a:rPr lang="en-IN" b="1" dirty="0"/>
              <a:t>S1, S2, S3…</a:t>
            </a:r>
            <a:r>
              <a:rPr lang="en-IN" dirty="0"/>
              <a:t> are subtypes of </a:t>
            </a:r>
            <a:r>
              <a:rPr lang="en-IN" b="1" dirty="0"/>
              <a:t>T</a:t>
            </a:r>
            <a:r>
              <a:rPr lang="en-IN" dirty="0"/>
              <a:t>. A value </a:t>
            </a:r>
            <a:r>
              <a:rPr lang="en-IN" dirty="0" smtClean="0"/>
              <a:t>that belongs </a:t>
            </a:r>
            <a:r>
              <a:rPr lang="en-IN" dirty="0"/>
              <a:t>to </a:t>
            </a:r>
            <a:r>
              <a:rPr lang="en-IN" b="1" dirty="0"/>
              <a:t>S1, S2, S3...</a:t>
            </a:r>
            <a:r>
              <a:rPr lang="en-IN" dirty="0"/>
              <a:t> also belongs to </a:t>
            </a:r>
            <a:r>
              <a:rPr lang="en-IN" b="1" dirty="0"/>
              <a:t>T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210" y="4872083"/>
            <a:ext cx="8459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VmxpcwTvyfdjLgljxrTheSansMonoConNormal"/>
              </a:rPr>
              <a:t>T </a:t>
            </a:r>
            <a:r>
              <a:rPr lang="en-IN" dirty="0" err="1">
                <a:latin typeface="VmxpcwTvyfdjLgljxrTheSansMonoConNormal"/>
              </a:rPr>
              <a:t>t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S1 </a:t>
            </a:r>
            <a:r>
              <a:rPr lang="en-IN" dirty="0" err="1">
                <a:latin typeface="VmxpcwTvyfdjLgljxrTheSansMonoConNormal"/>
              </a:rPr>
              <a:t>s1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S2 </a:t>
            </a:r>
            <a:r>
              <a:rPr lang="en-IN" dirty="0" err="1">
                <a:latin typeface="VmxpcwTvyfdjLgljxrTheSansMonoConNormal"/>
              </a:rPr>
              <a:t>s2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...</a:t>
            </a:r>
          </a:p>
          <a:p>
            <a:r>
              <a:rPr lang="en-IN" dirty="0">
                <a:latin typeface="VmxpcwTvyfdjLgljxrTheSansMonoConNormal"/>
              </a:rPr>
              <a:t>t = s1; // A value of type s1 can be assigned to a variable of type T</a:t>
            </a:r>
          </a:p>
          <a:p>
            <a:r>
              <a:rPr lang="en-IN" dirty="0">
                <a:latin typeface="VmxpcwTvyfdjLgljxrTheSansMonoConNormal"/>
              </a:rPr>
              <a:t>t = s2; // A value of type s2 can be assigned to a variable of type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37" y="165196"/>
            <a:ext cx="8535990" cy="860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Java supports inclusion polymorphism using inheritance, which is a </a:t>
            </a:r>
            <a:r>
              <a:rPr lang="en-IN" dirty="0" err="1">
                <a:solidFill>
                  <a:schemeClr val="tx1"/>
                </a:solidFill>
              </a:rPr>
              <a:t>subclassing</a:t>
            </a:r>
            <a:r>
              <a:rPr lang="en-IN" dirty="0">
                <a:solidFill>
                  <a:schemeClr val="tx1"/>
                </a:solidFill>
              </a:rPr>
              <a:t> mechanism.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38" y="1270338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b="1" dirty="0" err="1"/>
              <a:t>processDetails</a:t>
            </a:r>
            <a:r>
              <a:rPr lang="en-IN" dirty="0"/>
              <a:t>(Person p) {</a:t>
            </a:r>
          </a:p>
          <a:p>
            <a:pPr lvl="1"/>
            <a:r>
              <a:rPr lang="en-IN" dirty="0"/>
              <a:t>/* Write code using the formal parameter p, which is of type Person. The same code </a:t>
            </a:r>
            <a:r>
              <a:rPr lang="en-IN" dirty="0" smtClean="0"/>
              <a:t>will work </a:t>
            </a:r>
            <a:r>
              <a:rPr lang="en-IN" dirty="0"/>
              <a:t>if an object of any of the subclass of Person is passed to this method.</a:t>
            </a:r>
          </a:p>
          <a:p>
            <a:pPr lvl="1"/>
            <a:r>
              <a:rPr lang="en-IN" dirty="0"/>
              <a:t>*/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437" y="3208193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Person p1 = create a Person object;</a:t>
            </a:r>
          </a:p>
          <a:p>
            <a:r>
              <a:rPr lang="en-IN" dirty="0"/>
              <a:t>Employee e1 = create an Employee object;</a:t>
            </a:r>
          </a:p>
          <a:p>
            <a:r>
              <a:rPr lang="en-IN" dirty="0"/>
              <a:t>Customer c1 = create a Customer object;</a:t>
            </a:r>
          </a:p>
          <a:p>
            <a:r>
              <a:rPr lang="en-IN" dirty="0" err="1"/>
              <a:t>processDetails</a:t>
            </a:r>
            <a:r>
              <a:rPr lang="en-IN" dirty="0"/>
              <a:t>(p1); // Use the Person type</a:t>
            </a:r>
          </a:p>
          <a:p>
            <a:r>
              <a:rPr lang="en-IN" dirty="0" err="1"/>
              <a:t>processDetails</a:t>
            </a:r>
            <a:r>
              <a:rPr lang="en-IN" dirty="0"/>
              <a:t>(e1); // Use the Employee type, which is a subclass of Person</a:t>
            </a:r>
          </a:p>
          <a:p>
            <a:r>
              <a:rPr lang="en-IN" dirty="0" err="1"/>
              <a:t>processDetails</a:t>
            </a:r>
            <a:r>
              <a:rPr lang="en-IN" dirty="0"/>
              <a:t>(c1); // Use the Customer type, which is a subclass of Person</a:t>
            </a:r>
          </a:p>
        </p:txBody>
      </p:sp>
    </p:spTree>
    <p:extLst>
      <p:ext uri="{BB962C8B-B14F-4D97-AF65-F5344CB8AC3E}">
        <p14:creationId xmlns:p14="http://schemas.microsoft.com/office/powerpoint/2010/main" val="20812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296"/>
            <a:ext cx="8534400" cy="527104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Parametric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106310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Parametric </a:t>
            </a:r>
            <a:r>
              <a:rPr lang="en-IN" sz="1800" dirty="0" smtClean="0">
                <a:solidFill>
                  <a:schemeClr val="tx1"/>
                </a:solidFill>
              </a:rPr>
              <a:t>polymorphism is </a:t>
            </a:r>
            <a:r>
              <a:rPr lang="en-IN" sz="1800" dirty="0">
                <a:solidFill>
                  <a:schemeClr val="tx1"/>
                </a:solidFill>
              </a:rPr>
              <a:t>also called “</a:t>
            </a:r>
            <a:r>
              <a:rPr lang="en-IN" sz="1800" b="1" dirty="0">
                <a:solidFill>
                  <a:schemeClr val="tx1"/>
                </a:solidFill>
              </a:rPr>
              <a:t>true</a:t>
            </a:r>
            <a:r>
              <a:rPr lang="en-IN" sz="1800" dirty="0">
                <a:solidFill>
                  <a:schemeClr val="tx1"/>
                </a:solidFill>
              </a:rPr>
              <a:t>” polymorphism because it lets you write </a:t>
            </a:r>
            <a:r>
              <a:rPr lang="en-IN" sz="1800" dirty="0" smtClean="0">
                <a:solidFill>
                  <a:schemeClr val="tx1"/>
                </a:solidFill>
              </a:rPr>
              <a:t>true generic </a:t>
            </a:r>
            <a:r>
              <a:rPr lang="en-IN" sz="1800" dirty="0">
                <a:solidFill>
                  <a:schemeClr val="tx1"/>
                </a:solidFill>
              </a:rPr>
              <a:t>code that works for any types (related or unrelated). Sometimes, it is also referred to as generics.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602381"/>
            <a:ext cx="8535990" cy="704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parametric polymorphism, a piece of code is written in such a way that it works on any type.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2389781"/>
            <a:ext cx="8535990" cy="1064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inclusion polymorphism, code is written for </a:t>
            </a:r>
            <a:r>
              <a:rPr lang="en-IN" sz="1800" dirty="0" smtClean="0">
                <a:solidFill>
                  <a:schemeClr val="tx1"/>
                </a:solidFill>
              </a:rPr>
              <a:t>one type </a:t>
            </a:r>
            <a:r>
              <a:rPr lang="en-IN" sz="1800" dirty="0">
                <a:solidFill>
                  <a:schemeClr val="tx1"/>
                </a:solidFill>
              </a:rPr>
              <a:t>and it works for all of its subtypes. It means all types for which the code works in inclusion </a:t>
            </a:r>
            <a:r>
              <a:rPr lang="en-IN" sz="1800" dirty="0" smtClean="0">
                <a:solidFill>
                  <a:schemeClr val="tx1"/>
                </a:solidFill>
              </a:rPr>
              <a:t>polymorphism are </a:t>
            </a:r>
            <a:r>
              <a:rPr lang="en-IN" sz="1800" dirty="0">
                <a:solidFill>
                  <a:schemeClr val="tx1"/>
                </a:solidFill>
              </a:rPr>
              <a:t>related by a </a:t>
            </a:r>
            <a:r>
              <a:rPr lang="en-IN" sz="1800" dirty="0" err="1">
                <a:solidFill>
                  <a:schemeClr val="tx1"/>
                </a:solidFill>
              </a:rPr>
              <a:t>supertype</a:t>
            </a:r>
            <a:r>
              <a:rPr lang="en-IN" sz="1800" dirty="0">
                <a:solidFill>
                  <a:schemeClr val="tx1"/>
                </a:solidFill>
              </a:rPr>
              <a:t>-subtype relationship.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611" y="3433888"/>
            <a:ext cx="8535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parametric polymorphism, the same code works for all types, which are not necessarily related. Parametric polymorphism is achieved by using a type variable when writing the code, rather than using any specific type. The type variable assumes a specific type for which the code needs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88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-74020"/>
            <a:ext cx="8535990" cy="104831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Parametric </a:t>
            </a:r>
            <a:r>
              <a:rPr lang="en-IN" dirty="0">
                <a:solidFill>
                  <a:schemeClr val="tx1"/>
                </a:solidFill>
              </a:rPr>
              <a:t>polymorphism is achieved in using </a:t>
            </a:r>
            <a:r>
              <a:rPr lang="en-IN" sz="2400" b="1" dirty="0">
                <a:solidFill>
                  <a:schemeClr val="tx1"/>
                </a:solidFill>
              </a:rPr>
              <a:t>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All </a:t>
            </a:r>
            <a:r>
              <a:rPr lang="en-IN" dirty="0">
                <a:solidFill>
                  <a:schemeClr val="tx1"/>
                </a:solidFill>
              </a:rPr>
              <a:t>collection types in Java </a:t>
            </a:r>
            <a:r>
              <a:rPr lang="en-IN" dirty="0" smtClean="0">
                <a:solidFill>
                  <a:schemeClr val="tx1"/>
                </a:solidFill>
              </a:rPr>
              <a:t>use 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1" y="847299"/>
            <a:ext cx="52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You can write code using generics as follows: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611" y="1253699"/>
            <a:ext cx="83835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/* Example #1 */</a:t>
            </a:r>
          </a:p>
          <a:p>
            <a:r>
              <a:rPr lang="en-IN" sz="1600" dirty="0"/>
              <a:t>// Create a List of String</a:t>
            </a:r>
          </a:p>
          <a:p>
            <a:r>
              <a:rPr lang="en-IN" sz="1600" dirty="0"/>
              <a:t>List&lt;String&gt; </a:t>
            </a:r>
            <a:r>
              <a:rPr lang="en-IN" sz="1600" dirty="0" err="1"/>
              <a:t>sList</a:t>
            </a:r>
            <a:r>
              <a:rPr lang="en-IN" sz="1600" dirty="0"/>
              <a:t> = new </a:t>
            </a:r>
            <a:r>
              <a:rPr lang="en-IN" sz="1600" dirty="0" err="1"/>
              <a:t>ArrayList</a:t>
            </a:r>
            <a:r>
              <a:rPr lang="en-IN" sz="1600" dirty="0"/>
              <a:t>&lt;String</a:t>
            </a:r>
            <a:r>
              <a:rPr lang="en-IN" sz="1600" dirty="0" smtClean="0"/>
              <a:t>&gt;();</a:t>
            </a:r>
          </a:p>
          <a:p>
            <a:endParaRPr lang="en-IN" sz="1600" dirty="0"/>
          </a:p>
          <a:p>
            <a:r>
              <a:rPr lang="en-IN" sz="1600" dirty="0"/>
              <a:t>// Add two Strings to the List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1");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2</a:t>
            </a:r>
            <a:r>
              <a:rPr lang="en-IN" sz="1600" dirty="0" smtClean="0"/>
              <a:t>");</a:t>
            </a:r>
          </a:p>
          <a:p>
            <a:endParaRPr lang="en-IN" sz="1600" dirty="0"/>
          </a:p>
          <a:p>
            <a:r>
              <a:rPr lang="en-IN" sz="1600" dirty="0"/>
              <a:t>// Get the first String from the List</a:t>
            </a:r>
          </a:p>
          <a:p>
            <a:r>
              <a:rPr lang="en-IN" sz="1600" dirty="0"/>
              <a:t>String s1 = </a:t>
            </a:r>
            <a:r>
              <a:rPr lang="en-IN" sz="1600" dirty="0" err="1"/>
              <a:t>sList.get</a:t>
            </a:r>
            <a:r>
              <a:rPr lang="en-IN" sz="1600" dirty="0"/>
              <a:t>(0</a:t>
            </a:r>
            <a:r>
              <a:rPr lang="en-IN" sz="1600" dirty="0" smtClean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611" y="3953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/* Example #2 */</a:t>
            </a:r>
          </a:p>
          <a:p>
            <a:r>
              <a:rPr lang="en-IN" dirty="0"/>
              <a:t>// Create a List of Integer</a:t>
            </a:r>
          </a:p>
          <a:p>
            <a:r>
              <a:rPr lang="en-IN" dirty="0"/>
              <a:t>List&lt;Integer&gt; </a:t>
            </a:r>
            <a:r>
              <a:rPr lang="en-IN" dirty="0" err="1"/>
              <a:t>iList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&lt;Integer&gt;()</a:t>
            </a:r>
          </a:p>
          <a:p>
            <a:r>
              <a:rPr lang="en-IN" dirty="0"/>
              <a:t>;</a:t>
            </a:r>
          </a:p>
          <a:p>
            <a:r>
              <a:rPr lang="en-IN" dirty="0"/>
              <a:t>// Add two Integers to the list</a:t>
            </a:r>
          </a:p>
          <a:p>
            <a:r>
              <a:rPr lang="en-IN" dirty="0" err="1"/>
              <a:t>iList.add</a:t>
            </a:r>
            <a:r>
              <a:rPr lang="en-IN" dirty="0"/>
              <a:t>(10);</a:t>
            </a:r>
          </a:p>
          <a:p>
            <a:r>
              <a:rPr lang="en-IN" dirty="0" err="1"/>
              <a:t>iList.add</a:t>
            </a:r>
            <a:r>
              <a:rPr lang="en-IN" dirty="0"/>
              <a:t>(20);</a:t>
            </a:r>
          </a:p>
          <a:p>
            <a:endParaRPr lang="en-IN" dirty="0"/>
          </a:p>
          <a:p>
            <a:r>
              <a:rPr lang="en-IN" dirty="0"/>
              <a:t>// Get the first Integer from the List</a:t>
            </a:r>
          </a:p>
          <a:p>
            <a:r>
              <a:rPr lang="en-IN" dirty="0" err="1"/>
              <a:t>int</a:t>
            </a:r>
            <a:r>
              <a:rPr lang="en-IN" dirty="0"/>
              <a:t> k1 = </a:t>
            </a:r>
            <a:r>
              <a:rPr lang="en-IN" dirty="0" err="1"/>
              <a:t>iList.get</a:t>
            </a:r>
            <a:r>
              <a:rPr lang="en-IN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56760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42" y="509466"/>
            <a:ext cx="8535990" cy="247843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/** </a:t>
            </a:r>
            <a:r>
              <a:rPr lang="en-IN" b="1" dirty="0" smtClean="0">
                <a:solidFill>
                  <a:schemeClr val="tx1"/>
                </a:solidFill>
              </a:rPr>
              <a:t>HelloWorld.java</a:t>
            </a:r>
            <a:r>
              <a:rPr lang="en-IN" dirty="0" smtClean="0">
                <a:solidFill>
                  <a:schemeClr val="tx1"/>
                </a:solidFill>
              </a:rPr>
              <a:t> **/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class HelloWorld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static void 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("Hello, World!");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87242" y="3574960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Command to compile java files</a:t>
            </a:r>
          </a:p>
          <a:p>
            <a:r>
              <a:rPr lang="en-IN" b="1" dirty="0" err="1"/>
              <a:t>javac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HelloWorld.java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242" y="4527997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Command to run java</a:t>
            </a:r>
          </a:p>
          <a:p>
            <a:r>
              <a:rPr lang="en-IN" b="1" dirty="0" smtClean="0"/>
              <a:t>java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HelloWorld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242" y="5481034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Output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Hello,World</a:t>
            </a:r>
            <a:r>
              <a:rPr lang="en-IN" dirty="0" smtClean="0">
                <a:solidFill>
                  <a:schemeClr val="tx1"/>
                </a:solidFill>
              </a:rPr>
              <a:t>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14120"/>
            <a:ext cx="9322673" cy="567279"/>
          </a:xfrm>
        </p:spPr>
        <p:txBody>
          <a:bodyPr>
            <a:normAutofit fontScale="90000"/>
          </a:bodyPr>
          <a:lstStyle/>
          <a:p>
            <a:r>
              <a:rPr lang="en-IN" dirty="0"/>
              <a:t>The Object-Oriented Paradigm and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814980"/>
            <a:ext cx="8535990" cy="2290855"/>
          </a:xfrm>
        </p:spPr>
        <p:txBody>
          <a:bodyPr>
            <a:normAutofit/>
          </a:bodyPr>
          <a:lstStyle/>
          <a:p>
            <a:r>
              <a:rPr lang="en-IN" dirty="0"/>
              <a:t>The object-oriented paradigm supports four major </a:t>
            </a:r>
            <a:r>
              <a:rPr lang="en-IN" dirty="0" smtClean="0"/>
              <a:t>principles: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/>
              <a:t>Abstraction</a:t>
            </a:r>
            <a:r>
              <a:rPr lang="en-IN" b="1" dirty="0"/>
              <a:t>, </a:t>
            </a:r>
            <a:endParaRPr lang="en-I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/>
              <a:t>Encapsulation</a:t>
            </a:r>
            <a:r>
              <a:rPr lang="en-IN" b="1" dirty="0"/>
              <a:t>, </a:t>
            </a:r>
            <a:endParaRPr lang="en-IN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/>
              <a:t>Inheritance</a:t>
            </a:r>
            <a:r>
              <a:rPr lang="en-IN" b="1" dirty="0" smtClean="0"/>
              <a:t> </a:t>
            </a:r>
            <a:r>
              <a:rPr lang="en-IN" dirty="0" smtClean="0"/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/>
              <a:t>Polymorphism</a:t>
            </a:r>
            <a:r>
              <a:rPr lang="en-IN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0" y="3105835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These </a:t>
            </a:r>
            <a:r>
              <a:rPr lang="en-IN" dirty="0">
                <a:latin typeface="WlkrqySjjtgjJyymyfUtopiaStd-Regular"/>
              </a:rPr>
              <a:t>are also known as four pillars of the object-oriented </a:t>
            </a:r>
            <a:r>
              <a:rPr lang="en-IN" dirty="0" smtClean="0">
                <a:latin typeface="WlkrqySjjtgjJyymyfUtopiaStd-Regular"/>
              </a:rPr>
              <a:t>paradigm…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07074" y="3550030"/>
            <a:ext cx="108354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WlkrqySjjtgjJyymyfUtopiaStd-Regular"/>
              </a:rPr>
              <a:t>Abstraction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WlkrqySjjtgjJyymyfUtopiaStd-Regular"/>
              </a:rPr>
              <a:t> </a:t>
            </a:r>
            <a:r>
              <a:rPr lang="en-IN" dirty="0">
                <a:latin typeface="WlkrqySjjtgjJyymyfUtopiaStd-Regular"/>
              </a:rPr>
              <a:t>is </a:t>
            </a:r>
            <a:r>
              <a:rPr lang="en-IN" dirty="0" smtClean="0">
                <a:latin typeface="WlkrqySjjtgjJyymyfUtopiaStd-Regular"/>
              </a:rPr>
              <a:t>the process </a:t>
            </a:r>
            <a:r>
              <a:rPr lang="en-IN" dirty="0">
                <a:latin typeface="WlkrqySjjtgjJyymyfUtopiaStd-Regular"/>
              </a:rPr>
              <a:t>of exposing the essential details of an entity, while ignoring the irrelevant details, to reduce </a:t>
            </a:r>
            <a:r>
              <a:rPr lang="en-IN" dirty="0" smtClean="0">
                <a:latin typeface="WlkrqySjjtgjJyymyfUtopiaStd-Regular"/>
              </a:rPr>
              <a:t>the complexity </a:t>
            </a:r>
            <a:r>
              <a:rPr lang="en-IN" dirty="0">
                <a:latin typeface="WlkrqySjjtgjJyymyfUtopiaStd-Regular"/>
              </a:rPr>
              <a:t>for the users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 smtClean="0">
              <a:latin typeface="WlkrqySjjtgjJyymyfUtopiaStd-Regular"/>
            </a:endParaRPr>
          </a:p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WlkrqySjjtgjJyymyfUtopiaStd-Regular"/>
              </a:rPr>
              <a:t>Encapsulation</a:t>
            </a:r>
            <a:r>
              <a:rPr lang="en-IN" dirty="0">
                <a:latin typeface="WlkrqySjjtgjJyymyfUtopiaStd-Regular"/>
              </a:rPr>
              <a:t> is the process of bundling data and operations on the data together</a:t>
            </a:r>
          </a:p>
          <a:p>
            <a:r>
              <a:rPr lang="en-IN" dirty="0">
                <a:latin typeface="WlkrqySjjtgjJyymyfUtopiaStd-Regular"/>
              </a:rPr>
              <a:t>in an entity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WlkrqySjjtgjJyymyfUtopiaStd-Regular"/>
              </a:rPr>
              <a:t>Inheritance</a:t>
            </a:r>
            <a:r>
              <a:rPr lang="en-IN" dirty="0">
                <a:latin typeface="WlkrqySjjtgjJyymyfUtopiaStd-Regular"/>
              </a:rPr>
              <a:t> is used to derive a new type from an existing type, thereby establishing a </a:t>
            </a:r>
            <a:r>
              <a:rPr lang="en-IN" dirty="0" smtClean="0">
                <a:latin typeface="WlkrqySjjtgjJyymyfUtopiaStd-Regular"/>
              </a:rPr>
              <a:t>parent child relationship.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WlkrqySjjtgjJyymyfUtopiaStd-Regular"/>
              </a:rPr>
              <a:t>Polymorphism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WlkrqySjjtgjJyymyfUtopiaStd-Regular"/>
              </a:rPr>
              <a:t> </a:t>
            </a:r>
            <a:r>
              <a:rPr lang="en-IN" dirty="0">
                <a:latin typeface="WlkrqySjjtgjJyymyfUtopiaStd-Regular"/>
              </a:rPr>
              <a:t>lets an entity take on different meanings in different contexts.</a:t>
            </a:r>
          </a:p>
          <a:p>
            <a:endParaRPr lang="en-IN" dirty="0" smtClean="0">
              <a:latin typeface="WlkrqySjjtgjJyymyfUtopiaStd-Regular"/>
            </a:endParaRPr>
          </a:p>
          <a:p>
            <a:endParaRPr lang="en-IN" dirty="0">
              <a:latin typeface="WlkrqySjjtgjJyymyfUtopiaStd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5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6" y="846428"/>
            <a:ext cx="8535990" cy="1306456"/>
          </a:xfrm>
        </p:spPr>
        <p:txBody>
          <a:bodyPr/>
          <a:lstStyle/>
          <a:p>
            <a:r>
              <a:rPr lang="en-IN" b="1" dirty="0"/>
              <a:t>public class </a:t>
            </a:r>
            <a:r>
              <a:rPr lang="en-IN" dirty="0"/>
              <a:t>HelloWorld </a:t>
            </a:r>
            <a:r>
              <a:rPr lang="en-IN" dirty="0" smtClean="0"/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keyword begins the class definition for a class named HelloWorld.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3151" y="3361351"/>
            <a:ext cx="8535990" cy="3451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public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meaning that the method can be called from anywhere mean from outside the program as well.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/>
              <a:t>static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meaning it exists and can be run by itself (at the class level without creating an object).</a:t>
            </a:r>
          </a:p>
          <a:p>
            <a:r>
              <a:rPr lang="en-IN" b="1" dirty="0"/>
              <a:t>void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meaning it returns no value.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This main method accepts an Array of Strings as arguments. We can pass either of these, array (Ex. String[]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 or </a:t>
            </a:r>
            <a:r>
              <a:rPr lang="en-IN" dirty="0" err="1" smtClean="0">
                <a:solidFill>
                  <a:schemeClr val="tx1"/>
                </a:solidFill>
              </a:rPr>
              <a:t>Varargs</a:t>
            </a:r>
            <a:r>
              <a:rPr lang="en-IN" dirty="0" smtClean="0">
                <a:solidFill>
                  <a:schemeClr val="tx1"/>
                </a:solidFill>
              </a:rPr>
              <a:t> (Ex. String…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9816" y="2054895"/>
            <a:ext cx="8535990" cy="1306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public static void </a:t>
            </a:r>
            <a:r>
              <a:rPr lang="en-IN" dirty="0"/>
              <a:t>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>
                <a:solidFill>
                  <a:schemeClr val="tx1"/>
                </a:solidFill>
              </a:rPr>
              <a:t>This is an entry point method from which the JVM can run your program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1406" y="90152"/>
            <a:ext cx="8534400" cy="654675"/>
          </a:xfrm>
        </p:spPr>
        <p:txBody>
          <a:bodyPr>
            <a:normAutofit fontScale="90000"/>
          </a:bodyPr>
          <a:lstStyle/>
          <a:p>
            <a:r>
              <a:rPr lang="en-IN" dirty="0"/>
              <a:t>A closer look at Hello World program</a:t>
            </a:r>
          </a:p>
        </p:txBody>
      </p:sp>
    </p:spTree>
    <p:extLst>
      <p:ext uri="{BB962C8B-B14F-4D97-AF65-F5344CB8AC3E}">
        <p14:creationId xmlns:p14="http://schemas.microsoft.com/office/powerpoint/2010/main" val="34803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38201" y="194256"/>
            <a:ext cx="8535990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 smtClean="0">
                <a:solidFill>
                  <a:schemeClr val="tx1"/>
                </a:solidFill>
              </a:rPr>
              <a:t>(“Hello, World!”);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63601" y="937749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System</a:t>
            </a:r>
            <a:r>
              <a:rPr lang="en-IN" sz="1600" dirty="0" smtClean="0">
                <a:solidFill>
                  <a:schemeClr val="tx1"/>
                </a:solidFill>
              </a:rPr>
              <a:t> This class is from </a:t>
            </a:r>
            <a:r>
              <a:rPr lang="en-IN" sz="1600" dirty="0" err="1" smtClean="0">
                <a:solidFill>
                  <a:schemeClr val="tx1"/>
                </a:solidFill>
              </a:rPr>
              <a:t>java.lang</a:t>
            </a:r>
            <a:r>
              <a:rPr lang="en-IN" sz="1600" dirty="0" smtClean="0">
                <a:solidFill>
                  <a:schemeClr val="tx1"/>
                </a:solidFill>
              </a:rPr>
              <a:t> package.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3601" y="13726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.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access class level members.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63601" y="1880615"/>
            <a:ext cx="8535990" cy="353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out </a:t>
            </a:r>
            <a:r>
              <a:rPr lang="en-IN" dirty="0" smtClean="0">
                <a:solidFill>
                  <a:schemeClr val="tx1"/>
                </a:solidFill>
              </a:rPr>
              <a:t>is an object of </a:t>
            </a:r>
            <a:r>
              <a:rPr lang="en-IN" dirty="0" err="1" smtClean="0">
                <a:solidFill>
                  <a:schemeClr val="tx1"/>
                </a:solidFill>
              </a:rPr>
              <a:t>PrintStream</a:t>
            </a:r>
            <a:r>
              <a:rPr lang="en-IN" dirty="0" smtClean="0">
                <a:solidFill>
                  <a:schemeClr val="tx1"/>
                </a:solidFill>
              </a:rPr>
              <a:t>, and is an class level (static final) object in System.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63601" y="29122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 smtClean="0"/>
              <a:t>println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a method in </a:t>
            </a:r>
            <a:r>
              <a:rPr lang="en-IN" sz="1600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, and is used to print on console, it also inserts 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newline after printing.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89001" y="24140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.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access members of </a:t>
            </a:r>
            <a:r>
              <a:rPr lang="en-IN" sz="1600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89001" y="36996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/>
              <a:t>; </a:t>
            </a:r>
            <a:r>
              <a:rPr lang="en-IN" sz="1600" dirty="0" smtClean="0">
                <a:solidFill>
                  <a:schemeClr val="tx1"/>
                </a:solidFill>
              </a:rPr>
              <a:t>is used to mark as end of statement.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3524"/>
            <a:ext cx="8534400" cy="5763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demonstrating </a:t>
            </a:r>
            <a:r>
              <a:rPr lang="en-IN" dirty="0"/>
              <a:t>the OO paradigm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759854"/>
            <a:ext cx="8535990" cy="202198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Team {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Member </a:t>
            </a:r>
            <a:r>
              <a:rPr lang="en-IN" dirty="0" err="1">
                <a:solidFill>
                  <a:schemeClr val="tx1"/>
                </a:solidFill>
              </a:rPr>
              <a:t>member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b="1" dirty="0" smtClean="0"/>
              <a:t>public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Team(Member member) { </a:t>
            </a:r>
            <a:r>
              <a:rPr lang="en-IN" i="1" dirty="0">
                <a:solidFill>
                  <a:schemeClr val="tx1"/>
                </a:solidFill>
              </a:rPr>
              <a:t>// who is in this Team?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this</a:t>
            </a:r>
            <a:r>
              <a:rPr lang="en-IN" dirty="0" err="1" smtClean="0">
                <a:solidFill>
                  <a:schemeClr val="tx1"/>
                </a:solidFill>
              </a:rPr>
              <a:t>.member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member; </a:t>
            </a:r>
            <a:r>
              <a:rPr lang="en-IN" i="1" dirty="0">
                <a:solidFill>
                  <a:schemeClr val="tx1"/>
                </a:solidFill>
              </a:rPr>
              <a:t>// one 'member' is in this Team!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21" y="2936383"/>
            <a:ext cx="8535990" cy="392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Member {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String name;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String type;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level; </a:t>
            </a:r>
            <a:r>
              <a:rPr lang="en-IN" i="1" dirty="0">
                <a:solidFill>
                  <a:schemeClr val="tx1"/>
                </a:solidFill>
              </a:rPr>
              <a:t>// note the data type here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private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rank; </a:t>
            </a:r>
            <a:r>
              <a:rPr lang="en-IN" i="1" dirty="0">
                <a:solidFill>
                  <a:schemeClr val="tx1"/>
                </a:solidFill>
              </a:rPr>
              <a:t>// note the data type here as well</a:t>
            </a:r>
          </a:p>
          <a:p>
            <a:pPr lvl="1"/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public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Member(String name, String type,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rank) {</a:t>
            </a:r>
          </a:p>
          <a:p>
            <a:pPr lvl="2"/>
            <a:r>
              <a:rPr lang="en-IN" b="1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chemeClr val="tx1"/>
                </a:solidFill>
              </a:rPr>
              <a:t>.name = name;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.type</a:t>
            </a:r>
            <a:r>
              <a:rPr lang="en-IN" dirty="0">
                <a:solidFill>
                  <a:schemeClr val="tx1"/>
                </a:solidFill>
              </a:rPr>
              <a:t> = type;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.level</a:t>
            </a:r>
            <a:r>
              <a:rPr lang="en-IN" dirty="0">
                <a:solidFill>
                  <a:schemeClr val="tx1"/>
                </a:solidFill>
              </a:rPr>
              <a:t> = level;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.rank</a:t>
            </a:r>
            <a:r>
              <a:rPr lang="en-IN" dirty="0">
                <a:solidFill>
                  <a:schemeClr val="tx1"/>
                </a:solidFill>
              </a:rPr>
              <a:t> = rank;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514" y="358717"/>
            <a:ext cx="5096614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Member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Team(Member member)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member;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Member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"Veera"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Team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Team(member);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512159" y="1041023"/>
            <a:ext cx="5138670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Member(String name, String type,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type;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level;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rank;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709" y="4272565"/>
            <a:ext cx="4988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chemeClr val="bg2">
                    <a:lumMod val="75000"/>
                  </a:schemeClr>
                </a:solidFill>
              </a:rPr>
              <a:t>Output</a:t>
            </a:r>
          </a:p>
          <a:p>
            <a:r>
              <a:rPr lang="en-IN" sz="1600" dirty="0" smtClean="0"/>
              <a:t>Veera</a:t>
            </a:r>
            <a:endParaRPr lang="en-IN" sz="1600" dirty="0"/>
          </a:p>
          <a:p>
            <a:r>
              <a:rPr lang="en-IN" sz="1600" dirty="0"/>
              <a:t>light</a:t>
            </a:r>
          </a:p>
          <a:p>
            <a:r>
              <a:rPr lang="en-IN" sz="1600" dirty="0"/>
              <a:t>10</a:t>
            </a:r>
          </a:p>
          <a:p>
            <a:r>
              <a:rPr lang="en-IN" sz="1600" dirty="0"/>
              <a:t>1</a:t>
            </a:r>
          </a:p>
          <a:p>
            <a:endParaRPr lang="en-IN" sz="1600" dirty="0"/>
          </a:p>
          <a:p>
            <a:r>
              <a:rPr lang="en-IN" sz="16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3258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87980"/>
            <a:ext cx="8535990" cy="504669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Two Types of Abstraction: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Procedural 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parameterization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</a:t>
            </a:r>
            <a:r>
              <a:rPr lang="en-IN" dirty="0" smtClean="0">
                <a:solidFill>
                  <a:schemeClr val="tx1"/>
                </a:solidFill>
              </a:rPr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Predefined data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Abstract data types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7584025" cy="5286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Abstraction for Hiding Complexities</a:t>
            </a:r>
          </a:p>
        </p:txBody>
      </p:sp>
    </p:spTree>
    <p:extLst>
      <p:ext uri="{BB962C8B-B14F-4D97-AF65-F5344CB8AC3E}">
        <p14:creationId xmlns:p14="http://schemas.microsoft.com/office/powerpoint/2010/main" val="21262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211" y="943833"/>
            <a:ext cx="4733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10;</a:t>
            </a:r>
          </a:p>
          <a:p>
            <a:r>
              <a:rPr lang="en-IN" dirty="0"/>
              <a:t>while (counter &lt;= 20)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712" y="943833"/>
            <a:ext cx="3800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40;</a:t>
            </a:r>
          </a:p>
          <a:p>
            <a:r>
              <a:rPr lang="en-IN" dirty="0"/>
              <a:t>while (counter &lt;= 60) {</a:t>
            </a:r>
          </a:p>
          <a:p>
            <a:r>
              <a:rPr lang="en-IN" dirty="0"/>
              <a:t>sum = sum + counter;</a:t>
            </a:r>
          </a:p>
          <a:p>
            <a:r>
              <a:rPr lang="en-IN" dirty="0"/>
              <a:t>counter 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569758"/>
            <a:ext cx="8736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Lets try </a:t>
            </a:r>
            <a:r>
              <a:rPr lang="en-IN" dirty="0">
                <a:latin typeface="WlkrqySjjtgjJyymyfUtopiaStd-Regular"/>
              </a:rPr>
              <a:t>to grasp the big picture of how abstraction is used to decompose a program.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4211" y="3247372"/>
            <a:ext cx="4402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</a:t>
            </a:r>
            <a:r>
              <a:rPr lang="en-IN" dirty="0" err="1"/>
              <a:t>lowerLimit</a:t>
            </a:r>
            <a:r>
              <a:rPr lang="en-IN" dirty="0"/>
              <a:t>;</a:t>
            </a:r>
          </a:p>
          <a:p>
            <a:r>
              <a:rPr lang="en-IN" dirty="0"/>
              <a:t>while (counter &lt;= </a:t>
            </a:r>
            <a:r>
              <a:rPr lang="en-IN" dirty="0" err="1"/>
              <a:t>upperLimit</a:t>
            </a:r>
            <a:r>
              <a:rPr lang="en-IN" dirty="0"/>
              <a:t>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712" y="32473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getRangeSum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lowerLimit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sum = 0;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counter = </a:t>
            </a:r>
            <a:r>
              <a:rPr lang="en-IN" b="1" dirty="0" err="1"/>
              <a:t>lowerLimit</a:t>
            </a:r>
            <a:r>
              <a:rPr lang="en-IN" b="1" dirty="0"/>
              <a:t>;</a:t>
            </a:r>
          </a:p>
          <a:p>
            <a:r>
              <a:rPr lang="en-IN" b="1" dirty="0" smtClean="0"/>
              <a:t>	while </a:t>
            </a:r>
            <a:r>
              <a:rPr lang="en-IN" b="1" dirty="0"/>
              <a:t>(counter &lt;=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	sum </a:t>
            </a:r>
            <a:r>
              <a:rPr lang="en-IN" b="1" dirty="0"/>
              <a:t>= sum + counter;</a:t>
            </a:r>
          </a:p>
          <a:p>
            <a:r>
              <a:rPr lang="en-IN" b="1" dirty="0" smtClean="0"/>
              <a:t>		counter </a:t>
            </a:r>
            <a:r>
              <a:rPr lang="en-IN" b="1" dirty="0"/>
              <a:t>= counter + 1;</a:t>
            </a:r>
          </a:p>
          <a:p>
            <a:r>
              <a:rPr lang="en-IN" b="1" dirty="0" smtClean="0"/>
              <a:t>	}</a:t>
            </a:r>
            <a:endParaRPr lang="en-IN" b="1" dirty="0"/>
          </a:p>
          <a:p>
            <a:r>
              <a:rPr lang="en-IN" b="1" dirty="0" smtClean="0"/>
              <a:t>	return </a:t>
            </a:r>
            <a:r>
              <a:rPr lang="en-IN" b="1" dirty="0"/>
              <a:t>sum;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err="1"/>
              <a:t>int</a:t>
            </a:r>
            <a:r>
              <a:rPr lang="en-IN" b="1" dirty="0"/>
              <a:t> s1 = </a:t>
            </a:r>
            <a:r>
              <a:rPr lang="en-IN" b="1" dirty="0" err="1"/>
              <a:t>getRangeSum</a:t>
            </a:r>
            <a:r>
              <a:rPr lang="en-IN" b="1" dirty="0"/>
              <a:t>(10, 20);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(s1);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1795988" y="46400"/>
            <a:ext cx="6310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>
                <a:solidFill>
                  <a:schemeClr val="tx1">
                    <a:lumMod val="95000"/>
                  </a:schemeClr>
                </a:solidFill>
                <a:latin typeface="NgxbjpDqhpglXqhlmrUtopiaStd-Italic"/>
              </a:rPr>
              <a:t>Abstraction by Parameterization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9397" y="324737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334260"/>
            <a:ext cx="11344658" cy="6523740"/>
          </a:xfrm>
        </p:spPr>
        <p:txBody>
          <a:bodyPr>
            <a:noAutofit/>
          </a:bodyPr>
          <a:lstStyle/>
          <a:p>
            <a:r>
              <a:rPr lang="en-IN" sz="1500" dirty="0">
                <a:solidFill>
                  <a:schemeClr val="tx1"/>
                </a:solidFill>
              </a:rPr>
              <a:t>/**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Computes </a:t>
            </a:r>
            <a:r>
              <a:rPr lang="en-IN" sz="1500" dirty="0">
                <a:solidFill>
                  <a:schemeClr val="tx1"/>
                </a:solidFill>
              </a:rPr>
              <a:t>and returns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two integers </a:t>
            </a:r>
            <a:r>
              <a:rPr lang="en-IN" sz="1500" dirty="0">
                <a:solidFill>
                  <a:schemeClr val="tx1"/>
                </a:solidFill>
              </a:rPr>
              <a:t>specified by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parameters</a:t>
            </a:r>
            <a:r>
              <a:rPr lang="en-IN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>
                <a:solidFill>
                  <a:schemeClr val="tx1"/>
                </a:solidFill>
              </a:rPr>
              <a:t>* 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parameter must be less than or equal to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 smtClean="0">
                <a:solidFill>
                  <a:schemeClr val="tx1"/>
                </a:solidFill>
              </a:rPr>
              <a:t>upperLimit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parameter. If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the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exceeds the range of the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data type </a:t>
            </a:r>
            <a:r>
              <a:rPr lang="en-IN" sz="1500" dirty="0">
                <a:solidFill>
                  <a:schemeClr val="tx1"/>
                </a:solidFill>
              </a:rPr>
              <a:t>then result is not defined.</a:t>
            </a:r>
          </a:p>
          <a:p>
            <a:r>
              <a:rPr lang="en-IN" sz="1500" dirty="0">
                <a:solidFill>
                  <a:schemeClr val="tx1"/>
                </a:solidFill>
              </a:rPr>
              <a:t>*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The lower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The upper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@return The sum of all integers between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(inclusive</a:t>
            </a:r>
            <a:r>
              <a:rPr lang="en-IN" sz="1500" dirty="0" smtClean="0">
                <a:solidFill>
                  <a:schemeClr val="tx1"/>
                </a:solidFill>
              </a:rPr>
              <a:t>)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(inclusive)</a:t>
            </a:r>
          </a:p>
          <a:p>
            <a:r>
              <a:rPr lang="en-IN" sz="1500" dirty="0">
                <a:solidFill>
                  <a:schemeClr val="tx1"/>
                </a:solidFill>
              </a:rPr>
              <a:t>*/</a:t>
            </a:r>
          </a:p>
          <a:p>
            <a:r>
              <a:rPr lang="en-IN" sz="1500" dirty="0">
                <a:solidFill>
                  <a:schemeClr val="tx1"/>
                </a:solidFill>
              </a:rPr>
              <a:t>public static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getRangeSum</a:t>
            </a:r>
            <a:r>
              <a:rPr lang="en-IN" sz="1500" dirty="0">
                <a:solidFill>
                  <a:schemeClr val="tx1"/>
                </a:solidFill>
              </a:rPr>
              <a:t>(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,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sum = 0;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counter =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while </a:t>
            </a:r>
            <a:r>
              <a:rPr lang="en-IN" sz="1500" dirty="0">
                <a:solidFill>
                  <a:schemeClr val="tx1"/>
                </a:solidFill>
              </a:rPr>
              <a:t>(counter &lt;=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sum </a:t>
            </a:r>
            <a:r>
              <a:rPr lang="en-IN" sz="1500" dirty="0">
                <a:solidFill>
                  <a:schemeClr val="tx1"/>
                </a:solidFill>
              </a:rPr>
              <a:t>= sum + counter;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counter </a:t>
            </a:r>
            <a:r>
              <a:rPr lang="en-IN" sz="1500" dirty="0">
                <a:solidFill>
                  <a:schemeClr val="tx1"/>
                </a:solidFill>
              </a:rPr>
              <a:t>= counter + 1;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}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chemeClr val="tx1"/>
                </a:solidFill>
              </a:rPr>
              <a:t>	return </a:t>
            </a:r>
            <a:r>
              <a:rPr lang="en-IN" sz="1500" dirty="0">
                <a:solidFill>
                  <a:schemeClr val="tx1"/>
                </a:solidFill>
              </a:rPr>
              <a:t>sum;</a:t>
            </a:r>
          </a:p>
          <a:p>
            <a:r>
              <a:rPr lang="en-IN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0773" y="65041"/>
            <a:ext cx="6096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/>
              <a:t>Abstraction </a:t>
            </a:r>
            <a:r>
              <a:rPr lang="en-IN" sz="2800" i="1" dirty="0"/>
              <a:t>by </a:t>
            </a:r>
            <a:r>
              <a:rPr lang="en-IN" sz="2800" i="1" dirty="0" smtClean="0"/>
              <a:t>Specification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87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8" y="551309"/>
            <a:ext cx="8533797" cy="4195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979987"/>
            <a:ext cx="5010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321972"/>
            <a:ext cx="8535990" cy="567140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Implementation in this method has changed, but the specification or input for output has not changed.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public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getRangeSum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lowerLimit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upperLimit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n = </a:t>
            </a:r>
            <a:r>
              <a:rPr lang="en-IN" dirty="0" err="1">
                <a:solidFill>
                  <a:schemeClr val="tx1"/>
                </a:solidFill>
              </a:rPr>
              <a:t>upperLimit</a:t>
            </a:r>
            <a:r>
              <a:rPr lang="en-IN" dirty="0">
                <a:solidFill>
                  <a:schemeClr val="tx1"/>
                </a:solidFill>
              </a:rPr>
              <a:t> -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+ 1;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sum = n * (2 *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(n-1))/2;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return sum;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878"/>
            <a:ext cx="8534400" cy="541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abstraction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45645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OOP is based on data abstraction.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094381"/>
            <a:ext cx="8975302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Java is also having build in primitive data type such as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float, </a:t>
            </a:r>
            <a:r>
              <a:rPr lang="en-IN" dirty="0" err="1" smtClean="0">
                <a:solidFill>
                  <a:schemeClr val="tx1"/>
                </a:solidFill>
              </a:rPr>
              <a:t>boolean</a:t>
            </a:r>
            <a:r>
              <a:rPr lang="en-IN" dirty="0" smtClean="0">
                <a:solidFill>
                  <a:schemeClr val="tx1"/>
                </a:solidFill>
              </a:rPr>
              <a:t>, char, etc.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0" y="1557413"/>
            <a:ext cx="9786671" cy="1390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An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</a:t>
            </a:r>
            <a:r>
              <a:rPr lang="en-IN" b="1" dirty="0" smtClean="0">
                <a:solidFill>
                  <a:schemeClr val="tx1"/>
                </a:solidFill>
              </a:rPr>
              <a:t>has its range </a:t>
            </a:r>
            <a:r>
              <a:rPr lang="en-IN" b="1" dirty="0">
                <a:solidFill>
                  <a:schemeClr val="tx1"/>
                </a:solidFill>
              </a:rPr>
              <a:t>between -2147483648 and 2147483647.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Operations such as </a:t>
            </a:r>
            <a:r>
              <a:rPr lang="en-IN" b="1" dirty="0" smtClean="0">
                <a:solidFill>
                  <a:schemeClr val="tx1"/>
                </a:solidFill>
              </a:rPr>
              <a:t>add, subtract, multiply, divide, compare, </a:t>
            </a:r>
            <a:r>
              <a:rPr lang="en-IN" b="1" dirty="0">
                <a:solidFill>
                  <a:schemeClr val="tx1"/>
                </a:solidFill>
              </a:rPr>
              <a:t>and many more are defined for the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 value of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is represented in 32-bit </a:t>
            </a:r>
            <a:r>
              <a:rPr lang="en-IN" b="1" dirty="0" smtClean="0">
                <a:solidFill>
                  <a:schemeClr val="tx1"/>
                </a:solidFill>
              </a:rPr>
              <a:t>memory.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09611" y="2999381"/>
            <a:ext cx="10276068" cy="45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</a:rPr>
              <a:t>All three components of the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data type are predefined by Java language</a:t>
            </a:r>
            <a:r>
              <a:rPr lang="en-IN" sz="1600" dirty="0" smtClean="0">
                <a:solidFill>
                  <a:schemeClr val="tx1"/>
                </a:solidFill>
              </a:rPr>
              <a:t>. We can not change this.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35011" y="3405781"/>
            <a:ext cx="10276068" cy="2312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>
                <a:solidFill>
                  <a:schemeClr val="tx1"/>
                </a:solidFill>
              </a:rPr>
              <a:t>i</a:t>
            </a:r>
            <a:r>
              <a:rPr lang="en-IN" sz="1600" b="1" dirty="0" err="1" smtClean="0">
                <a:solidFill>
                  <a:schemeClr val="tx1"/>
                </a:solidFill>
              </a:rPr>
              <a:t>nt</a:t>
            </a:r>
            <a:r>
              <a:rPr lang="en-IN" sz="1600" b="1" dirty="0" smtClean="0">
                <a:solidFill>
                  <a:schemeClr val="tx1"/>
                </a:solidFill>
              </a:rPr>
              <a:t> n1;  // identifier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n1 = 23;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Here we are not aware of where this value is stored in the memory. From the definition of the </a:t>
            </a:r>
            <a:r>
              <a:rPr lang="en-IN" sz="1600" b="1" dirty="0" err="1" smtClean="0">
                <a:solidFill>
                  <a:schemeClr val="tx1"/>
                </a:solidFill>
              </a:rPr>
              <a:t>int</a:t>
            </a:r>
            <a:r>
              <a:rPr lang="en-IN" sz="1600" b="1" dirty="0" smtClean="0">
                <a:solidFill>
                  <a:schemeClr val="tx1"/>
                </a:solidFill>
              </a:rPr>
              <a:t> we know that it will take 32 bit memory. However you do not know where in memory its allocated for n1, </a:t>
            </a:r>
            <a:r>
              <a:rPr lang="en-IN" sz="1600" b="1" i="1" dirty="0" smtClean="0">
                <a:solidFill>
                  <a:schemeClr val="tx1"/>
                </a:solidFill>
              </a:rPr>
              <a:t>and you need not know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13012" y="6049171"/>
            <a:ext cx="6057164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Do you see an example of abstraction here?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1646</TotalTime>
  <Words>2784</Words>
  <Application>Microsoft Office PowerPoint</Application>
  <PresentationFormat>Widescreen</PresentationFormat>
  <Paragraphs>426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CtxyprPddlvvSdmrvqSymbol</vt:lpstr>
      <vt:lpstr>NgxbjpDqhpglXqhlmrUtopiaStd-Italic</vt:lpstr>
      <vt:lpstr>VmxpcwTvyfdjLgljxrTheSansMonoConNormal</vt:lpstr>
      <vt:lpstr>Wingdings 3</vt:lpstr>
      <vt:lpstr>WlkrqySjjtgjJyymyfUtopiaStd-Regular</vt:lpstr>
      <vt:lpstr>Slice</vt:lpstr>
      <vt:lpstr>Core java</vt:lpstr>
      <vt:lpstr>Java versions released</vt:lpstr>
      <vt:lpstr>The Object-Oriented Paradigm and Java</vt:lpstr>
      <vt:lpstr>Abstraction for Hiding Complexities</vt:lpstr>
      <vt:lpstr>PowerPoint Presentation</vt:lpstr>
      <vt:lpstr>PowerPoint Presentation</vt:lpstr>
      <vt:lpstr>PowerPoint Presentation</vt:lpstr>
      <vt:lpstr>PowerPoint Presentation</vt:lpstr>
      <vt:lpstr>Data abstraction</vt:lpstr>
      <vt:lpstr>PowerPoint Presentation</vt:lpstr>
      <vt:lpstr>PowerPoint Presentation</vt:lpstr>
      <vt:lpstr>PowerPoint Presentation</vt:lpstr>
      <vt:lpstr>PowerPoint Presentation</vt:lpstr>
      <vt:lpstr>Encapsulation and Information Hiding</vt:lpstr>
      <vt:lpstr>PowerPoint Presentation</vt:lpstr>
      <vt:lpstr>PowerPoint Presentation</vt:lpstr>
      <vt:lpstr>Inheritance</vt:lpstr>
      <vt:lpstr>PowerPoint Presentation</vt:lpstr>
      <vt:lpstr>Polymorphism</vt:lpstr>
      <vt:lpstr>Ad hoc polymorphism</vt:lpstr>
      <vt:lpstr>Example of method overloading</vt:lpstr>
      <vt:lpstr>Example of operator overloading</vt:lpstr>
      <vt:lpstr>Coercion Polymorphism</vt:lpstr>
      <vt:lpstr>PowerPoint Presentation</vt:lpstr>
      <vt:lpstr>Universal polymorphism</vt:lpstr>
      <vt:lpstr>PowerPoint Presentation</vt:lpstr>
      <vt:lpstr>Parametric Polymorphism</vt:lpstr>
      <vt:lpstr>PowerPoint Presentation</vt:lpstr>
      <vt:lpstr>PowerPoint Presentation</vt:lpstr>
      <vt:lpstr>A closer look at Hello World program</vt:lpstr>
      <vt:lpstr>PowerPoint Presentation</vt:lpstr>
      <vt:lpstr>demonstrating the OO paradigm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Veerababu Kanumilli</dc:creator>
  <cp:lastModifiedBy>Veerababu Kanumilli</cp:lastModifiedBy>
  <cp:revision>72</cp:revision>
  <dcterms:created xsi:type="dcterms:W3CDTF">2018-04-07T16:01:27Z</dcterms:created>
  <dcterms:modified xsi:type="dcterms:W3CDTF">2018-04-22T13:47:35Z</dcterms:modified>
</cp:coreProperties>
</file>