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2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258" r:id="rId30"/>
    <p:sldId id="259" r:id="rId31"/>
    <p:sldId id="260" r:id="rId32"/>
    <p:sldId id="261" r:id="rId33"/>
    <p:sldId id="262" r:id="rId34"/>
    <p:sldId id="257" r:id="rId35"/>
    <p:sldId id="263" r:id="rId36"/>
    <p:sldId id="267" r:id="rId37"/>
    <p:sldId id="264" r:id="rId38"/>
    <p:sldId id="265" r:id="rId39"/>
    <p:sldId id="269" r:id="rId40"/>
    <p:sldId id="270" r:id="rId41"/>
    <p:sldId id="268" r:id="rId42"/>
    <p:sldId id="271" r:id="rId43"/>
    <p:sldId id="272" r:id="rId44"/>
    <p:sldId id="273" r:id="rId45"/>
    <p:sldId id="266" r:id="rId46"/>
    <p:sldId id="274" r:id="rId47"/>
    <p:sldId id="276" r:id="rId48"/>
    <p:sldId id="275" r:id="rId49"/>
    <p:sldId id="277" r:id="rId50"/>
    <p:sldId id="278" r:id="rId51"/>
    <p:sldId id="279" r:id="rId52"/>
    <p:sldId id="280" r:id="rId53"/>
    <p:sldId id="282" r:id="rId54"/>
    <p:sldId id="283" r:id="rId55"/>
    <p:sldId id="284" r:id="rId56"/>
    <p:sldId id="285" r:id="rId57"/>
    <p:sldId id="281" r:id="rId58"/>
    <p:sldId id="286" r:id="rId59"/>
    <p:sldId id="287" r:id="rId60"/>
    <p:sldId id="288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F14-4576-4D31-A580-996183DB9136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822AC-9F1F-4676-B4E1-C3E60465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5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22AC-9F1F-4676-B4E1-C3E6046565AF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53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Core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2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Statements and 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 simple statement is a command terminated by semicolon: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name = “Veera”;</a:t>
            </a:r>
          </a:p>
          <a:p>
            <a:pPr marL="457200" lvl="1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block is a compound statement enclosed in curly brackets: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	name1 = “Karna”; name2 = “</a:t>
            </a:r>
            <a:r>
              <a:rPr lang="en-IN" dirty="0" err="1" smtClean="0">
                <a:solidFill>
                  <a:schemeClr val="tx1"/>
                </a:solidFill>
              </a:rPr>
              <a:t>Arjuna</a:t>
            </a:r>
            <a:r>
              <a:rPr lang="en-IN" dirty="0" smtClean="0">
                <a:solidFill>
                  <a:schemeClr val="tx1"/>
                </a:solidFill>
              </a:rPr>
              <a:t>”;</a:t>
            </a:r>
            <a:endParaRPr lang="en-I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}</a:t>
            </a:r>
          </a:p>
          <a:p>
            <a:pPr marL="457200" lvl="1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Blocks may contain other blocks.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4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of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Java executes one statement after the other in the order they have been written.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Many Java statements are flow control statements: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Alternation: </a:t>
            </a:r>
            <a:r>
              <a:rPr lang="en-IN" b="1" dirty="0" smtClean="0">
                <a:solidFill>
                  <a:schemeClr val="tx1"/>
                </a:solidFill>
              </a:rPr>
              <a:t>if, if else, switch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Loop: </a:t>
            </a:r>
            <a:r>
              <a:rPr lang="en-IN" b="1" dirty="0" smtClean="0">
                <a:solidFill>
                  <a:schemeClr val="tx1"/>
                </a:solidFill>
              </a:rPr>
              <a:t>for, while, do while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Escapes: </a:t>
            </a:r>
            <a:r>
              <a:rPr lang="en-IN" b="1" dirty="0" smtClean="0">
                <a:solidFill>
                  <a:schemeClr val="tx1"/>
                </a:solidFill>
              </a:rPr>
              <a:t>break, continue and return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– the conditional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If statement evaluates an expression an if that evaluation is true, then the specified action is taken.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if (x &lt; 10 ) x = 10;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If x is less than 10, make x equals 10.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It could have been written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(x &lt; 10)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x = 10;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Or, alternatively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if ( x &lt; 10) { x = 10; }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== </a:t>
            </a:r>
            <a:r>
              <a:rPr lang="en-IN" dirty="0" smtClean="0">
                <a:solidFill>
                  <a:schemeClr val="tx1"/>
                </a:solidFill>
              </a:rPr>
              <a:t>	Equals (careful)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!=  </a:t>
            </a:r>
            <a:r>
              <a:rPr lang="en-IN" dirty="0" smtClean="0">
                <a:solidFill>
                  <a:schemeClr val="tx1"/>
                </a:solidFill>
              </a:rPr>
              <a:t>	Not equals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&gt;= </a:t>
            </a:r>
            <a:r>
              <a:rPr lang="en-IN" dirty="0" smtClean="0">
                <a:solidFill>
                  <a:schemeClr val="tx1"/>
                </a:solidFill>
              </a:rPr>
              <a:t>	Greater than or equals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&lt;= </a:t>
            </a:r>
            <a:r>
              <a:rPr lang="en-IN" dirty="0" smtClean="0">
                <a:solidFill>
                  <a:schemeClr val="tx1"/>
                </a:solidFill>
              </a:rPr>
              <a:t>	Less than or equals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&gt;</a:t>
            </a:r>
            <a:r>
              <a:rPr lang="en-IN" dirty="0" smtClean="0">
                <a:solidFill>
                  <a:schemeClr val="tx1"/>
                </a:solidFill>
              </a:rPr>
              <a:t> 	Greater than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&lt; </a:t>
            </a:r>
            <a:r>
              <a:rPr lang="en-IN" dirty="0" smtClean="0">
                <a:solidFill>
                  <a:schemeClr val="tx1"/>
                </a:solidFill>
              </a:rPr>
              <a:t> 	Less than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IF… Else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The if … else statement evaluates an expression and performs one action if that evaluation is true or a different action if it is false.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if (x != </a:t>
            </a:r>
            <a:r>
              <a:rPr lang="en-IN" b="1" dirty="0" err="1" smtClean="0">
                <a:solidFill>
                  <a:schemeClr val="tx1"/>
                </a:solidFill>
              </a:rPr>
              <a:t>oldX</a:t>
            </a:r>
            <a:r>
              <a:rPr lang="en-IN" b="1" dirty="0" smtClean="0">
                <a:solidFill>
                  <a:schemeClr val="tx1"/>
                </a:solidFill>
              </a:rPr>
              <a:t>) 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	</a:t>
            </a: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(“x was changed”);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}  else 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</a:t>
            </a: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err="1">
                <a:solidFill>
                  <a:schemeClr val="tx1"/>
                </a:solidFill>
              </a:rPr>
              <a:t>System.out.print</a:t>
            </a:r>
            <a:r>
              <a:rPr lang="en-IN" b="1" dirty="0">
                <a:solidFill>
                  <a:schemeClr val="tx1"/>
                </a:solidFill>
              </a:rPr>
              <a:t>(“</a:t>
            </a:r>
            <a:r>
              <a:rPr lang="en-IN" b="1" dirty="0" smtClean="0">
                <a:solidFill>
                  <a:schemeClr val="tx1"/>
                </a:solidFill>
              </a:rPr>
              <a:t>x is unchanged”);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}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Nested if … else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</a:t>
            </a:r>
            <a:r>
              <a:rPr lang="en-IN" b="1" dirty="0" err="1" smtClean="0">
                <a:solidFill>
                  <a:schemeClr val="tx1"/>
                </a:solidFill>
              </a:rPr>
              <a:t>myValue</a:t>
            </a:r>
            <a:r>
              <a:rPr lang="en-IN" b="1" dirty="0" smtClean="0">
                <a:solidFill>
                  <a:schemeClr val="tx1"/>
                </a:solidFill>
              </a:rPr>
              <a:t> &gt; 100) {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</a:t>
            </a:r>
            <a:r>
              <a:rPr lang="en-IN" b="1" dirty="0" err="1" smtClean="0">
                <a:solidFill>
                  <a:schemeClr val="tx1"/>
                </a:solidFill>
              </a:rPr>
              <a:t>remainderOn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== true) {</a:t>
            </a:r>
          </a:p>
          <a:p>
            <a:pPr marL="914400" lvl="2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myValue</a:t>
            </a:r>
            <a:r>
              <a:rPr lang="en-IN" b="1" dirty="0" smtClean="0">
                <a:solidFill>
                  <a:schemeClr val="tx1"/>
                </a:solidFill>
              </a:rPr>
              <a:t> = </a:t>
            </a:r>
            <a:r>
              <a:rPr lang="en-IN" b="1" dirty="0" err="1" smtClean="0">
                <a:solidFill>
                  <a:schemeClr val="tx1"/>
                </a:solidFill>
              </a:rPr>
              <a:t>mValue</a:t>
            </a:r>
            <a:r>
              <a:rPr lang="en-IN" b="1" dirty="0" smtClean="0">
                <a:solidFill>
                  <a:schemeClr val="tx1"/>
                </a:solidFill>
              </a:rPr>
              <a:t> % 100;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 else {</a:t>
            </a:r>
          </a:p>
          <a:p>
            <a:pPr marL="914400" lvl="2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myValue</a:t>
            </a:r>
            <a:r>
              <a:rPr lang="en-IN" b="1" dirty="0" smtClean="0">
                <a:solidFill>
                  <a:schemeClr val="tx1"/>
                </a:solidFill>
              </a:rPr>
              <a:t> = </a:t>
            </a:r>
            <a:r>
              <a:rPr lang="en-IN" b="1" dirty="0" err="1" smtClean="0">
                <a:solidFill>
                  <a:schemeClr val="tx1"/>
                </a:solidFill>
              </a:rPr>
              <a:t>myValue</a:t>
            </a:r>
            <a:r>
              <a:rPr lang="en-IN" b="1" dirty="0" smtClean="0">
                <a:solidFill>
                  <a:schemeClr val="tx1"/>
                </a:solidFill>
              </a:rPr>
              <a:t> / 100.0;</a:t>
            </a:r>
            <a:endParaRPr lang="en-IN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 else {</a:t>
            </a: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(“My value is in range”);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39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Else 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Useful for choosing between alternatives: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if (n == 1) 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	// execute code block #1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} else if ( n == 2) 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	// execute code block #2 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} else 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	// if all previous evaluations fail, execute block #3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}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warning!!!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4460994" cy="3615267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WRONG!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== j)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(j == k)</a:t>
            </a: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 </a:t>
            </a:r>
            <a:r>
              <a:rPr lang="en-IN" b="1" dirty="0" err="1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equals k”);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>
                <a:solidFill>
                  <a:schemeClr val="tx1"/>
                </a:solidFill>
              </a:rPr>
              <a:t>(“ </a:t>
            </a:r>
            <a:r>
              <a:rPr lang="en-IN" b="1" dirty="0" err="1">
                <a:solidFill>
                  <a:schemeClr val="tx1"/>
                </a:solidFill>
              </a:rPr>
              <a:t>i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 not equals j”);</a:t>
            </a:r>
            <a:endParaRPr lang="en-IN" b="1" dirty="0">
              <a:solidFill>
                <a:schemeClr val="tx1"/>
              </a:solidFill>
            </a:endParaRPr>
          </a:p>
          <a:p>
            <a:pPr lvl="1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0612" y="872065"/>
            <a:ext cx="4460994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CORRECT!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== j) {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(j == k)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equals k”);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b="1" dirty="0" smtClean="0">
                <a:solidFill>
                  <a:schemeClr val="tx1"/>
                </a:solidFill>
              </a:rPr>
              <a:t>} else {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 not equals j”);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b="1" dirty="0">
                <a:solidFill>
                  <a:schemeClr val="tx1"/>
                </a:solidFill>
              </a:rPr>
              <a:t>}</a:t>
            </a:r>
            <a:endParaRPr lang="en-IN" b="1" dirty="0" smtClean="0">
              <a:solidFill>
                <a:schemeClr val="tx1"/>
              </a:solidFill>
            </a:endParaRPr>
          </a:p>
          <a:p>
            <a:pPr lvl="1"/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3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SWITCH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Switch (n) {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case 1: 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// execute code block #1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break;</a:t>
            </a:r>
          </a:p>
          <a:p>
            <a:pPr marL="457200" lvl="1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c</a:t>
            </a:r>
            <a:r>
              <a:rPr lang="en-IN" sz="1600" dirty="0" smtClean="0">
                <a:solidFill>
                  <a:schemeClr val="tx1"/>
                </a:solidFill>
              </a:rPr>
              <a:t>ase 2: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// execute code block #2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break;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default: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// if all previous evaluations fail, then execute block #3</a:t>
            </a:r>
            <a:endParaRPr lang="en-I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}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591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Loop n times ( n = 5)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for (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= 0;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&lt; n;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++) {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// this code block will we executed n times from 0 to n -1.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I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Nested for: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for (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= 0;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&lt; 10;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++) {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chemeClr val="tx1"/>
                </a:solidFill>
              </a:rPr>
              <a:t>for </a:t>
            </a:r>
            <a:r>
              <a:rPr lang="en-IN" b="1" dirty="0" smtClean="0">
                <a:solidFill>
                  <a:schemeClr val="tx1"/>
                </a:solidFill>
              </a:rPr>
              <a:t>(j </a:t>
            </a:r>
            <a:r>
              <a:rPr lang="en-IN" b="1" dirty="0">
                <a:solidFill>
                  <a:schemeClr val="tx1"/>
                </a:solidFill>
              </a:rPr>
              <a:t>= 0; </a:t>
            </a:r>
            <a:r>
              <a:rPr lang="en-IN" b="1" dirty="0" smtClean="0">
                <a:solidFill>
                  <a:schemeClr val="tx1"/>
                </a:solidFill>
              </a:rPr>
              <a:t>j </a:t>
            </a:r>
            <a:r>
              <a:rPr lang="en-IN" b="1" dirty="0">
                <a:solidFill>
                  <a:schemeClr val="tx1"/>
                </a:solidFill>
              </a:rPr>
              <a:t>&lt; </a:t>
            </a:r>
            <a:r>
              <a:rPr lang="en-IN" b="1" dirty="0" smtClean="0">
                <a:solidFill>
                  <a:schemeClr val="tx1"/>
                </a:solidFill>
              </a:rPr>
              <a:t>20</a:t>
            </a:r>
            <a:r>
              <a:rPr lang="en-IN" b="1" dirty="0">
                <a:solidFill>
                  <a:schemeClr val="tx1"/>
                </a:solidFill>
              </a:rPr>
              <a:t>; </a:t>
            </a:r>
            <a:r>
              <a:rPr lang="en-IN" b="1" dirty="0" err="1" smtClean="0">
                <a:solidFill>
                  <a:schemeClr val="tx1"/>
                </a:solidFill>
              </a:rPr>
              <a:t>j++</a:t>
            </a:r>
            <a:r>
              <a:rPr lang="en-IN" b="1" dirty="0" smtClean="0">
                <a:solidFill>
                  <a:schemeClr val="tx1"/>
                </a:solidFill>
              </a:rPr>
              <a:t>) </a:t>
            </a:r>
            <a:r>
              <a:rPr lang="en-IN" b="1" dirty="0">
                <a:solidFill>
                  <a:schemeClr val="tx1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// this block of code will execute 200 times.</a:t>
            </a:r>
            <a:endParaRPr lang="en-IN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17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Java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Is a </a:t>
            </a:r>
            <a:r>
              <a:rPr lang="en-IN" dirty="0">
                <a:solidFill>
                  <a:schemeClr val="tx1"/>
                </a:solidFill>
              </a:rPr>
              <a:t>o</a:t>
            </a:r>
            <a:r>
              <a:rPr lang="en-IN" dirty="0" smtClean="0">
                <a:solidFill>
                  <a:schemeClr val="tx1"/>
                </a:solidFill>
              </a:rPr>
              <a:t>bject oriented </a:t>
            </a:r>
            <a:r>
              <a:rPr lang="en-IN" dirty="0">
                <a:solidFill>
                  <a:schemeClr val="tx1"/>
                </a:solidFill>
              </a:rPr>
              <a:t>p</a:t>
            </a:r>
            <a:r>
              <a:rPr lang="en-IN" dirty="0" smtClean="0">
                <a:solidFill>
                  <a:schemeClr val="tx1"/>
                </a:solidFill>
              </a:rPr>
              <a:t>rogramming language.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using </a:t>
            </a:r>
            <a:r>
              <a:rPr lang="en-IN" dirty="0">
                <a:solidFill>
                  <a:schemeClr val="tx1"/>
                </a:solidFill>
              </a:rPr>
              <a:t>which we can develop applets</a:t>
            </a:r>
            <a:r>
              <a:rPr lang="en-IN" dirty="0" smtClean="0">
                <a:solidFill>
                  <a:schemeClr val="tx1"/>
                </a:solidFill>
              </a:rPr>
              <a:t>, standalone </a:t>
            </a:r>
            <a:r>
              <a:rPr lang="en-IN" dirty="0">
                <a:solidFill>
                  <a:schemeClr val="tx1"/>
                </a:solidFill>
              </a:rPr>
              <a:t>applications, web applications and enterprise applications.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Is platform independent programming language.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program written and compiled on one machine can </a:t>
            </a:r>
            <a:r>
              <a:rPr lang="en-IN" dirty="0" smtClean="0">
                <a:solidFill>
                  <a:schemeClr val="tx1"/>
                </a:solidFill>
              </a:rPr>
              <a:t>be executed </a:t>
            </a:r>
            <a:r>
              <a:rPr lang="en-IN" dirty="0">
                <a:solidFill>
                  <a:schemeClr val="tx1"/>
                </a:solidFill>
              </a:rPr>
              <a:t>on any other machine (irrespective of the operating system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Is both compiled and interpreted.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The .java file is compiled to a .class file &amp; the .class file is </a:t>
            </a:r>
            <a:r>
              <a:rPr lang="en-IN" dirty="0" smtClean="0">
                <a:solidFill>
                  <a:schemeClr val="tx1"/>
                </a:solidFill>
              </a:rPr>
              <a:t>interpreted to </a:t>
            </a:r>
            <a:r>
              <a:rPr lang="en-IN" dirty="0">
                <a:solidFill>
                  <a:schemeClr val="tx1"/>
                </a:solidFill>
              </a:rPr>
              <a:t>machine </a:t>
            </a:r>
            <a:r>
              <a:rPr lang="en-IN" dirty="0" smtClean="0">
                <a:solidFill>
                  <a:schemeClr val="tx1"/>
                </a:solidFill>
              </a:rPr>
              <a:t>code.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5331655"/>
            <a:ext cx="8534400" cy="662744"/>
          </a:xfrm>
        </p:spPr>
        <p:txBody>
          <a:bodyPr/>
          <a:lstStyle/>
          <a:p>
            <a:r>
              <a:rPr lang="en-IN" dirty="0" smtClean="0"/>
              <a:t>What is java?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0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While 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while ( response == 1 ) {</a:t>
            </a: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(“Response - “ + response + “ Times - “ + times);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times++;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response = </a:t>
            </a:r>
            <a:r>
              <a:rPr lang="en-IN" b="1" dirty="0" err="1" smtClean="0">
                <a:solidFill>
                  <a:schemeClr val="tx1"/>
                </a:solidFill>
              </a:rPr>
              <a:t>readInt</a:t>
            </a:r>
            <a:r>
              <a:rPr lang="en-IN" b="1" dirty="0" smtClean="0">
                <a:solidFill>
                  <a:schemeClr val="tx1"/>
                </a:solidFill>
              </a:rPr>
              <a:t>(“Enter </a:t>
            </a:r>
            <a:r>
              <a:rPr lang="en-IN" b="1" dirty="0" err="1" smtClean="0">
                <a:solidFill>
                  <a:schemeClr val="tx1"/>
                </a:solidFill>
              </a:rPr>
              <a:t>int</a:t>
            </a:r>
            <a:r>
              <a:rPr lang="en-IN" b="1" dirty="0" smtClean="0">
                <a:solidFill>
                  <a:schemeClr val="tx1"/>
                </a:solidFill>
              </a:rPr>
              <a:t>…”);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What is the minimum number of time the loop is execute?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What is maximum number of time the loop is executed?</a:t>
            </a:r>
          </a:p>
        </p:txBody>
      </p:sp>
    </p:spTree>
    <p:extLst>
      <p:ext uri="{BB962C8B-B14F-4D97-AF65-F5344CB8AC3E}">
        <p14:creationId xmlns:p14="http://schemas.microsoft.com/office/powerpoint/2010/main" val="381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 {…} While 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do {</a:t>
            </a: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(“Response - “ + response + “ Times - “ + times);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times++;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response = </a:t>
            </a:r>
            <a:r>
              <a:rPr lang="en-IN" b="1" dirty="0" err="1" smtClean="0">
                <a:solidFill>
                  <a:schemeClr val="tx1"/>
                </a:solidFill>
              </a:rPr>
              <a:t>readInt</a:t>
            </a:r>
            <a:r>
              <a:rPr lang="en-IN" b="1" dirty="0" smtClean="0">
                <a:solidFill>
                  <a:schemeClr val="tx1"/>
                </a:solidFill>
              </a:rPr>
              <a:t>(“Enter </a:t>
            </a:r>
            <a:r>
              <a:rPr lang="en-IN" b="1" dirty="0" err="1" smtClean="0">
                <a:solidFill>
                  <a:schemeClr val="tx1"/>
                </a:solidFill>
              </a:rPr>
              <a:t>int</a:t>
            </a:r>
            <a:r>
              <a:rPr lang="en-IN" b="1" dirty="0" smtClean="0">
                <a:solidFill>
                  <a:schemeClr val="tx1"/>
                </a:solidFill>
              </a:rPr>
              <a:t>…”);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 </a:t>
            </a:r>
            <a:r>
              <a:rPr lang="en-IN" b="1" dirty="0">
                <a:solidFill>
                  <a:schemeClr val="tx1"/>
                </a:solidFill>
              </a:rPr>
              <a:t>while ( response == 1 )</a:t>
            </a:r>
            <a:endParaRPr lang="en-I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What is the minimum number of time the loop is execute?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What is maximum number of time the loop is executed?</a:t>
            </a:r>
          </a:p>
        </p:txBody>
      </p:sp>
    </p:spTree>
    <p:extLst>
      <p:ext uri="{BB962C8B-B14F-4D97-AF65-F5344CB8AC3E}">
        <p14:creationId xmlns:p14="http://schemas.microsoft.com/office/powerpoint/2010/main" val="40482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A break statement causes  an exit from the innermost containing while, do while, for or switch statements.</a:t>
            </a:r>
          </a:p>
          <a:p>
            <a:pPr marL="0" indent="0">
              <a:buNone/>
            </a:pPr>
            <a:r>
              <a:rPr lang="en-IN" sz="1800" b="1" dirty="0" smtClean="0">
                <a:solidFill>
                  <a:schemeClr val="tx1"/>
                </a:solidFill>
              </a:rPr>
              <a:t>for (</a:t>
            </a:r>
            <a:r>
              <a:rPr lang="en-IN" sz="1800" b="1" dirty="0" err="1" smtClean="0">
                <a:solidFill>
                  <a:schemeClr val="tx1"/>
                </a:solidFill>
              </a:rPr>
              <a:t>int</a:t>
            </a:r>
            <a:r>
              <a:rPr lang="en-IN" sz="1800" b="1" dirty="0" smtClean="0">
                <a:solidFill>
                  <a:schemeClr val="tx1"/>
                </a:solidFill>
              </a:rPr>
              <a:t> </a:t>
            </a:r>
            <a:r>
              <a:rPr lang="en-IN" sz="1800" b="1" dirty="0" err="1" smtClean="0">
                <a:solidFill>
                  <a:schemeClr val="tx1"/>
                </a:solidFill>
              </a:rPr>
              <a:t>i</a:t>
            </a:r>
            <a:r>
              <a:rPr lang="en-IN" sz="1800" b="1" dirty="0" smtClean="0">
                <a:solidFill>
                  <a:schemeClr val="tx1"/>
                </a:solidFill>
              </a:rPr>
              <a:t> = 0; </a:t>
            </a:r>
            <a:r>
              <a:rPr lang="en-IN" sz="1800" b="1" dirty="0" err="1" smtClean="0">
                <a:solidFill>
                  <a:schemeClr val="tx1"/>
                </a:solidFill>
              </a:rPr>
              <a:t>i</a:t>
            </a:r>
            <a:r>
              <a:rPr lang="en-IN" sz="1800" b="1" dirty="0" smtClean="0">
                <a:solidFill>
                  <a:schemeClr val="tx1"/>
                </a:solidFill>
              </a:rPr>
              <a:t> &lt; </a:t>
            </a:r>
            <a:r>
              <a:rPr lang="en-IN" sz="1800" b="1" dirty="0" err="1" smtClean="0">
                <a:solidFill>
                  <a:schemeClr val="tx1"/>
                </a:solidFill>
              </a:rPr>
              <a:t>maxId</a:t>
            </a:r>
            <a:r>
              <a:rPr lang="en-IN" sz="1800" b="1" dirty="0" smtClean="0">
                <a:solidFill>
                  <a:schemeClr val="tx1"/>
                </a:solidFill>
              </a:rPr>
              <a:t>; </a:t>
            </a:r>
            <a:r>
              <a:rPr lang="en-IN" sz="1800" b="1" dirty="0" err="1" smtClean="0">
                <a:solidFill>
                  <a:schemeClr val="tx1"/>
                </a:solidFill>
              </a:rPr>
              <a:t>i</a:t>
            </a:r>
            <a:r>
              <a:rPr lang="en-IN" sz="1800" b="1" dirty="0" smtClean="0">
                <a:solidFill>
                  <a:schemeClr val="tx1"/>
                </a:solidFill>
              </a:rPr>
              <a:t>++) {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== </a:t>
            </a:r>
            <a:r>
              <a:rPr lang="en-IN" b="1" dirty="0" err="1" smtClean="0">
                <a:solidFill>
                  <a:schemeClr val="tx1"/>
                </a:solidFill>
              </a:rPr>
              <a:t>targetId</a:t>
            </a:r>
            <a:r>
              <a:rPr lang="en-IN" b="1" dirty="0" smtClean="0">
                <a:solidFill>
                  <a:schemeClr val="tx1"/>
                </a:solidFill>
              </a:rPr>
              <a:t>) {</a:t>
            </a:r>
          </a:p>
          <a:p>
            <a:pPr marL="914400" lvl="2" indent="0">
              <a:buNone/>
            </a:pPr>
            <a:r>
              <a:rPr lang="en-IN" sz="1800" b="1" dirty="0" smtClean="0">
                <a:solidFill>
                  <a:schemeClr val="tx1"/>
                </a:solidFill>
              </a:rPr>
              <a:t>break;</a:t>
            </a:r>
            <a:endParaRPr lang="en-IN" sz="18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800" b="1" dirty="0" smtClean="0">
                <a:solidFill>
                  <a:schemeClr val="tx1"/>
                </a:solidFill>
              </a:rPr>
              <a:t>} // program jumps here after break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Can only be used with while, do or for.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 continue statement causes the innermost loop to start the next iteration immediately.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for (</a:t>
            </a:r>
            <a:r>
              <a:rPr lang="en-IN" sz="1800" b="1" dirty="0" err="1">
                <a:solidFill>
                  <a:schemeClr val="tx1"/>
                </a:solidFill>
              </a:rPr>
              <a:t>int</a:t>
            </a:r>
            <a:r>
              <a:rPr lang="en-IN" sz="1800" b="1" dirty="0">
                <a:solidFill>
                  <a:schemeClr val="tx1"/>
                </a:solidFill>
              </a:rPr>
              <a:t> </a:t>
            </a:r>
            <a:r>
              <a:rPr lang="en-IN" sz="1800" b="1" dirty="0" err="1">
                <a:solidFill>
                  <a:schemeClr val="tx1"/>
                </a:solidFill>
              </a:rPr>
              <a:t>i</a:t>
            </a:r>
            <a:r>
              <a:rPr lang="en-IN" sz="1800" b="1" dirty="0">
                <a:solidFill>
                  <a:schemeClr val="tx1"/>
                </a:solidFill>
              </a:rPr>
              <a:t> = 0; </a:t>
            </a:r>
            <a:r>
              <a:rPr lang="en-IN" sz="1800" b="1" dirty="0" err="1">
                <a:solidFill>
                  <a:schemeClr val="tx1"/>
                </a:solidFill>
              </a:rPr>
              <a:t>i</a:t>
            </a:r>
            <a:r>
              <a:rPr lang="en-IN" sz="1800" b="1" dirty="0">
                <a:solidFill>
                  <a:schemeClr val="tx1"/>
                </a:solidFill>
              </a:rPr>
              <a:t> &lt; </a:t>
            </a:r>
            <a:r>
              <a:rPr lang="en-IN" sz="1800" b="1" dirty="0" err="1">
                <a:solidFill>
                  <a:schemeClr val="tx1"/>
                </a:solidFill>
              </a:rPr>
              <a:t>maxId</a:t>
            </a:r>
            <a:r>
              <a:rPr lang="en-IN" sz="1800" b="1" dirty="0">
                <a:solidFill>
                  <a:schemeClr val="tx1"/>
                </a:solidFill>
              </a:rPr>
              <a:t>; </a:t>
            </a:r>
            <a:r>
              <a:rPr lang="en-IN" sz="1800" b="1" dirty="0" err="1">
                <a:solidFill>
                  <a:schemeClr val="tx1"/>
                </a:solidFill>
              </a:rPr>
              <a:t>i</a:t>
            </a:r>
            <a:r>
              <a:rPr lang="en-IN" sz="1800" b="1" dirty="0">
                <a:solidFill>
                  <a:schemeClr val="tx1"/>
                </a:solidFill>
              </a:rPr>
              <a:t>++) {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chemeClr val="tx1"/>
                </a:solidFill>
              </a:rPr>
              <a:t>If (</a:t>
            </a:r>
            <a:r>
              <a:rPr lang="en-IN" b="1" dirty="0" err="1">
                <a:solidFill>
                  <a:schemeClr val="tx1"/>
                </a:solidFill>
              </a:rPr>
              <a:t>i</a:t>
            </a:r>
            <a:r>
              <a:rPr lang="en-IN" b="1" dirty="0">
                <a:solidFill>
                  <a:schemeClr val="tx1"/>
                </a:solidFill>
              </a:rPr>
              <a:t> == </a:t>
            </a:r>
            <a:r>
              <a:rPr lang="en-IN" b="1" dirty="0" err="1">
                <a:solidFill>
                  <a:schemeClr val="tx1"/>
                </a:solidFill>
              </a:rPr>
              <a:t>targetId</a:t>
            </a:r>
            <a:r>
              <a:rPr lang="en-IN" b="1" dirty="0">
                <a:solidFill>
                  <a:schemeClr val="tx1"/>
                </a:solidFill>
              </a:rPr>
              <a:t>) 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sz="1800" b="1" dirty="0" smtClean="0">
                <a:solidFill>
                  <a:schemeClr val="tx1"/>
                </a:solidFill>
              </a:rPr>
              <a:t>continue;</a:t>
            </a:r>
            <a:endParaRPr lang="en-IN" sz="18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“ +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);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800" b="1" dirty="0" smtClean="0">
                <a:solidFill>
                  <a:schemeClr val="tx1"/>
                </a:solidFill>
              </a:rPr>
              <a:t>}</a:t>
            </a:r>
            <a:endParaRPr lang="en-IN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Can you guess the output of </a:t>
            </a:r>
            <a:r>
              <a:rPr lang="en-IN" dirty="0" err="1" smtClean="0">
                <a:solidFill>
                  <a:schemeClr val="tx1"/>
                </a:solidFill>
              </a:rPr>
              <a:t>maxId</a:t>
            </a:r>
            <a:r>
              <a:rPr lang="en-IN" dirty="0" smtClean="0">
                <a:solidFill>
                  <a:schemeClr val="tx1"/>
                </a:solidFill>
              </a:rPr>
              <a:t> = 10 and </a:t>
            </a:r>
            <a:r>
              <a:rPr lang="en-IN" dirty="0" err="1" smtClean="0">
                <a:solidFill>
                  <a:schemeClr val="tx1"/>
                </a:solidFill>
              </a:rPr>
              <a:t>targetId</a:t>
            </a:r>
            <a:r>
              <a:rPr lang="en-IN" dirty="0" smtClean="0">
                <a:solidFill>
                  <a:schemeClr val="tx1"/>
                </a:solidFill>
              </a:rPr>
              <a:t> = 5?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0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An Array is a list of similar values/things.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 Array has a fixed: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Name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Type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Length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These must be declared when created.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Array size can not be changed at the time of execution.</a:t>
            </a:r>
          </a:p>
        </p:txBody>
      </p:sp>
    </p:spTree>
    <p:extLst>
      <p:ext uri="{BB962C8B-B14F-4D97-AF65-F5344CB8AC3E}">
        <p14:creationId xmlns:p14="http://schemas.microsoft.com/office/powerpoint/2010/main" val="19648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 =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 has room for10 elements.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 elements are accessed  by index. </a:t>
            </a: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x = </a:t>
            </a:r>
            <a:r>
              <a:rPr lang="en-IN" b="1" dirty="0" err="1">
                <a:solidFill>
                  <a:schemeClr val="tx1"/>
                </a:solidFill>
              </a:rPr>
              <a:t>myArray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[7] ; // Here x will have 1, </a:t>
            </a:r>
            <a:r>
              <a:rPr lang="en-IN" b="1" dirty="0" err="1">
                <a:solidFill>
                  <a:schemeClr val="tx1"/>
                </a:solidFill>
              </a:rPr>
              <a:t>myArray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[6] = 7; // Here we are assigning value,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In java array indices start with 0.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61448"/>
              </p:ext>
            </p:extLst>
          </p:nvPr>
        </p:nvGraphicFramePr>
        <p:xfrm>
          <a:off x="2822433" y="1165013"/>
          <a:ext cx="53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00"/>
                <a:gridCol w="536400"/>
                <a:gridCol w="536400"/>
                <a:gridCol w="536400"/>
                <a:gridCol w="536400"/>
                <a:gridCol w="536400"/>
                <a:gridCol w="536400"/>
                <a:gridCol w="536400"/>
                <a:gridCol w="536400"/>
                <a:gridCol w="5364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22433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371111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919789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8467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7145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5823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63179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4501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11857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0537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344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Declaring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[];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Declares </a:t>
            </a: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 to be an array of integer.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 = </a:t>
            </a:r>
            <a:r>
              <a:rPr lang="en-IN" b="1" dirty="0" smtClean="0">
                <a:solidFill>
                  <a:schemeClr val="tx1"/>
                </a:solidFill>
              </a:rPr>
              <a:t>new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[8];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Sets up 8 integer-sized space in memory. Indexing from 0 to 7.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[] = </a:t>
            </a:r>
            <a:r>
              <a:rPr lang="en-IN" b="1" dirty="0" smtClean="0">
                <a:solidFill>
                  <a:schemeClr val="tx1"/>
                </a:solidFill>
              </a:rPr>
              <a:t>new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[8];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Combines the two statements in one line.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Assigning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refer to the array elements by index to store values to them.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[0] = 3;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[1] </a:t>
            </a:r>
            <a:r>
              <a:rPr lang="en-IN" dirty="0">
                <a:solidFill>
                  <a:schemeClr val="tx1"/>
                </a:solidFill>
              </a:rPr>
              <a:t>= </a:t>
            </a:r>
            <a:r>
              <a:rPr lang="en-IN" dirty="0" smtClean="0">
                <a:solidFill>
                  <a:schemeClr val="tx1"/>
                </a:solidFill>
              </a:rPr>
              <a:t>6;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[2] </a:t>
            </a:r>
            <a:r>
              <a:rPr lang="en-IN" dirty="0">
                <a:solidFill>
                  <a:schemeClr val="tx1"/>
                </a:solidFill>
              </a:rPr>
              <a:t>= </a:t>
            </a:r>
            <a:r>
              <a:rPr lang="en-IN" dirty="0" smtClean="0">
                <a:solidFill>
                  <a:schemeClr val="tx1"/>
                </a:solidFill>
              </a:rPr>
              <a:t>9;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Can create and initialize in one step.</a:t>
            </a:r>
          </a:p>
          <a:p>
            <a:pPr marL="457200" lvl="1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[] = {9, 9, 6, 6, 1, 3, 6, 1, 4, 9};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Iterating through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f</a:t>
            </a:r>
            <a:r>
              <a:rPr lang="en-IN" dirty="0" smtClean="0">
                <a:solidFill>
                  <a:schemeClr val="tx1"/>
                </a:solidFill>
              </a:rPr>
              <a:t>or loops are useful when dealing with arrays.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 = new Array[8];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for ( </a:t>
            </a:r>
            <a:r>
              <a:rPr lang="en-IN" b="1" dirty="0" err="1" smtClean="0">
                <a:solidFill>
                  <a:schemeClr val="tx1"/>
                </a:solidFill>
              </a:rPr>
              <a:t>int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= 0;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&lt; </a:t>
            </a:r>
            <a:r>
              <a:rPr lang="en-IN" b="1" dirty="0" err="1" smtClean="0">
                <a:solidFill>
                  <a:schemeClr val="tx1"/>
                </a:solidFill>
              </a:rPr>
              <a:t>myArray.length</a:t>
            </a:r>
            <a:r>
              <a:rPr lang="en-IN" b="1" dirty="0" smtClean="0">
                <a:solidFill>
                  <a:schemeClr val="tx1"/>
                </a:solidFill>
              </a:rPr>
              <a:t>;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++) {</a:t>
            </a: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myArray</a:t>
            </a:r>
            <a:r>
              <a:rPr lang="en-IN" b="1" dirty="0" smtClean="0">
                <a:solidFill>
                  <a:schemeClr val="tx1"/>
                </a:solidFill>
              </a:rPr>
              <a:t>[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] = </a:t>
            </a:r>
            <a:r>
              <a:rPr lang="en-IN" b="1" dirty="0" err="1" smtClean="0">
                <a:solidFill>
                  <a:schemeClr val="tx1"/>
                </a:solidFill>
              </a:rPr>
              <a:t>Random.nextValue</a:t>
            </a:r>
            <a:r>
              <a:rPr lang="en-IN" b="1" dirty="0" smtClean="0">
                <a:solidFill>
                  <a:schemeClr val="tx1"/>
                </a:solidFill>
              </a:rPr>
              <a:t>(10);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	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242" y="509466"/>
            <a:ext cx="8535990" cy="247843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/** </a:t>
            </a:r>
            <a:r>
              <a:rPr lang="en-IN" b="1" dirty="0" smtClean="0">
                <a:solidFill>
                  <a:schemeClr val="tx1"/>
                </a:solidFill>
              </a:rPr>
              <a:t>HelloWorld.java</a:t>
            </a:r>
            <a:r>
              <a:rPr lang="en-IN" dirty="0" smtClean="0">
                <a:solidFill>
                  <a:schemeClr val="tx1"/>
                </a:solidFill>
              </a:rPr>
              <a:t> **/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public </a:t>
            </a:r>
            <a:r>
              <a:rPr lang="en-IN" dirty="0">
                <a:solidFill>
                  <a:schemeClr val="tx1"/>
                </a:solidFill>
              </a:rPr>
              <a:t>class HelloWorld {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	public </a:t>
            </a:r>
            <a:r>
              <a:rPr lang="en-IN" dirty="0">
                <a:solidFill>
                  <a:schemeClr val="tx1"/>
                </a:solidFill>
              </a:rPr>
              <a:t>static void main(String[] </a:t>
            </a:r>
            <a:r>
              <a:rPr lang="en-IN" dirty="0" err="1">
                <a:solidFill>
                  <a:schemeClr val="tx1"/>
                </a:solidFill>
              </a:rPr>
              <a:t>args</a:t>
            </a:r>
            <a:r>
              <a:rPr lang="en-IN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		</a:t>
            </a:r>
            <a:r>
              <a:rPr lang="en-IN" dirty="0" err="1" smtClean="0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("Hello, World!");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	}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87242" y="3574960"/>
            <a:ext cx="8535990" cy="953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Command to compile java files</a:t>
            </a:r>
          </a:p>
          <a:p>
            <a:r>
              <a:rPr lang="en-IN" b="1" dirty="0" err="1">
                <a:solidFill>
                  <a:schemeClr val="tx1"/>
                </a:solidFill>
              </a:rPr>
              <a:t>javac</a:t>
            </a:r>
            <a:r>
              <a:rPr lang="en-IN" dirty="0">
                <a:solidFill>
                  <a:schemeClr val="tx1"/>
                </a:solidFill>
              </a:rPr>
              <a:t> HelloWorld.java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87242" y="4527997"/>
            <a:ext cx="8535990" cy="953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Command to run java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java</a:t>
            </a:r>
            <a:r>
              <a:rPr lang="en-IN" dirty="0" smtClean="0">
                <a:solidFill>
                  <a:schemeClr val="tx1"/>
                </a:solidFill>
              </a:rPr>
              <a:t> HelloWorld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7242" y="5481034"/>
            <a:ext cx="8535990" cy="953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Output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Hello,World</a:t>
            </a:r>
            <a:r>
              <a:rPr lang="en-IN" dirty="0" smtClean="0">
                <a:solidFill>
                  <a:schemeClr val="tx1"/>
                </a:solidFill>
              </a:rPr>
              <a:t>!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6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1655"/>
            <a:ext cx="8534400" cy="662744"/>
          </a:xfrm>
        </p:spPr>
        <p:txBody>
          <a:bodyPr/>
          <a:lstStyle/>
          <a:p>
            <a:r>
              <a:rPr lang="en-IN" dirty="0" smtClean="0"/>
              <a:t>How it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Java Source Code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Java Compiler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Java Bytecode .class files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Java Bytecodes move locally or through network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Class Loader &amp; Bytecode verifier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Java Class Library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Java Interpreter &amp; JIT Compiler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Runtime System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Operating System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Hardware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7146363" y="87013"/>
            <a:ext cx="1754188" cy="531184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Java Source Code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5120640" y="2518117"/>
            <a:ext cx="5936175" cy="4339883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18000"/>
                </a:schemeClr>
              </a:gs>
              <a:gs pos="100000">
                <a:schemeClr val="accent4">
                  <a:shade val="94000"/>
                  <a:lumMod val="88000"/>
                </a:schemeClr>
              </a:gs>
            </a:gsLst>
            <a:lin ang="5400000" scaled="0"/>
          </a:gradFill>
          <a:ln w="254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rapezoid 4"/>
          <p:cNvSpPr/>
          <p:nvPr/>
        </p:nvSpPr>
        <p:spPr>
          <a:xfrm>
            <a:off x="7214564" y="877148"/>
            <a:ext cx="1617785" cy="499076"/>
          </a:xfrm>
          <a:prstGeom prst="trapezoid">
            <a:avLst>
              <a:gd name="adj" fmla="val 5717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Java Compiler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7180462" y="1604433"/>
            <a:ext cx="1685987" cy="802379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Java Bytecode .class files</a:t>
            </a:r>
          </a:p>
        </p:txBody>
      </p:sp>
      <p:sp>
        <p:nvSpPr>
          <p:cNvPr id="7" name="Flowchart: Multidocument 6"/>
          <p:cNvSpPr/>
          <p:nvPr/>
        </p:nvSpPr>
        <p:spPr>
          <a:xfrm>
            <a:off x="9347981" y="2707965"/>
            <a:ext cx="1617786" cy="942536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Java Class </a:t>
            </a:r>
            <a:r>
              <a:rPr lang="en-IN" dirty="0" smtClean="0">
                <a:solidFill>
                  <a:schemeClr val="tx1"/>
                </a:solidFill>
              </a:rPr>
              <a:t>Libraries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63410" y="2665763"/>
            <a:ext cx="1720089" cy="102694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Class Loader </a:t>
            </a:r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Bytecode verifier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900250" y="4017170"/>
            <a:ext cx="4430517" cy="1834989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accent4">
                  <a:shade val="94000"/>
                  <a:lumMod val="88000"/>
                </a:schemeClr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6089357" y="4149969"/>
            <a:ext cx="1744394" cy="10103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Interpreter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8400757" y="4149969"/>
            <a:ext cx="1744394" cy="10103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JIT Compiler</a:t>
            </a:r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215966" y="5331655"/>
            <a:ext cx="3929185" cy="34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Runtime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0250" y="5992055"/>
            <a:ext cx="4430517" cy="34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Operating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00250" y="6403400"/>
            <a:ext cx="4430517" cy="34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Hardware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4" idx="1"/>
            <a:endCxn id="5" idx="0"/>
          </p:cNvCxnSpPr>
          <p:nvPr/>
        </p:nvCxnSpPr>
        <p:spPr>
          <a:xfrm>
            <a:off x="8023457" y="618197"/>
            <a:ext cx="0" cy="258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3"/>
          </p:cNvCxnSpPr>
          <p:nvPr/>
        </p:nvCxnSpPr>
        <p:spPr>
          <a:xfrm flipH="1">
            <a:off x="8023456" y="1376224"/>
            <a:ext cx="1" cy="228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8" idx="0"/>
          </p:cNvCxnSpPr>
          <p:nvPr/>
        </p:nvCxnSpPr>
        <p:spPr>
          <a:xfrm flipH="1">
            <a:off x="8023455" y="2406812"/>
            <a:ext cx="1" cy="258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1"/>
            <a:endCxn id="8" idx="3"/>
          </p:cNvCxnSpPr>
          <p:nvPr/>
        </p:nvCxnSpPr>
        <p:spPr>
          <a:xfrm flipH="1">
            <a:off x="8883499" y="3179233"/>
            <a:ext cx="4644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0" idx="0"/>
          </p:cNvCxnSpPr>
          <p:nvPr/>
        </p:nvCxnSpPr>
        <p:spPr>
          <a:xfrm flipH="1">
            <a:off x="6961554" y="3692704"/>
            <a:ext cx="1061901" cy="457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11" idx="0"/>
          </p:cNvCxnSpPr>
          <p:nvPr/>
        </p:nvCxnSpPr>
        <p:spPr>
          <a:xfrm>
            <a:off x="8023455" y="3692704"/>
            <a:ext cx="1249499" cy="457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8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16" y="846428"/>
            <a:ext cx="8535990" cy="130645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public class </a:t>
            </a:r>
            <a:r>
              <a:rPr lang="en-IN" dirty="0">
                <a:solidFill>
                  <a:schemeClr val="tx1"/>
                </a:solidFill>
              </a:rPr>
              <a:t>HelloWorld </a:t>
            </a:r>
            <a:r>
              <a:rPr lang="en-IN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IN" dirty="0">
                <a:solidFill>
                  <a:schemeClr val="tx1"/>
                </a:solidFill>
              </a:rPr>
              <a:t>The </a:t>
            </a:r>
            <a:r>
              <a:rPr lang="en-IN" b="1" dirty="0">
                <a:solidFill>
                  <a:schemeClr val="tx1"/>
                </a:solidFill>
              </a:rPr>
              <a:t>class </a:t>
            </a:r>
            <a:r>
              <a:rPr lang="en-IN" dirty="0">
                <a:solidFill>
                  <a:schemeClr val="tx1"/>
                </a:solidFill>
              </a:rPr>
              <a:t>keyword begins the class definition for a class named HelloWorld.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03151" y="3361351"/>
            <a:ext cx="8535990" cy="3451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public</a:t>
            </a:r>
            <a:r>
              <a:rPr lang="en-IN" dirty="0">
                <a:solidFill>
                  <a:schemeClr val="tx1"/>
                </a:solidFill>
              </a:rPr>
              <a:t>: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meaning that the method can be called from anywhere mean from outside the program as well.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static</a:t>
            </a:r>
            <a:r>
              <a:rPr lang="en-IN" dirty="0">
                <a:solidFill>
                  <a:schemeClr val="tx1"/>
                </a:solidFill>
              </a:rPr>
              <a:t>: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meaning it exists and can be run by itself (at the class level without creating an object).</a:t>
            </a:r>
          </a:p>
          <a:p>
            <a:r>
              <a:rPr lang="en-IN" b="1" dirty="0">
                <a:solidFill>
                  <a:schemeClr val="tx1"/>
                </a:solidFill>
              </a:rPr>
              <a:t>void</a:t>
            </a:r>
            <a:r>
              <a:rPr lang="en-IN" dirty="0">
                <a:solidFill>
                  <a:schemeClr val="tx1"/>
                </a:solidFill>
              </a:rPr>
              <a:t>: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meaning it returns no value.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/>
          </a:p>
          <a:p>
            <a:r>
              <a:rPr lang="en-IN" dirty="0" smtClean="0">
                <a:solidFill>
                  <a:schemeClr val="tx1"/>
                </a:solidFill>
              </a:rPr>
              <a:t>This main method accepts an Array of Strings as arguments. We can pass either of these, array (Ex. String[] </a:t>
            </a:r>
            <a:r>
              <a:rPr lang="en-IN" dirty="0" err="1" smtClean="0">
                <a:solidFill>
                  <a:schemeClr val="tx1"/>
                </a:solidFill>
              </a:rPr>
              <a:t>args</a:t>
            </a:r>
            <a:r>
              <a:rPr lang="en-IN" dirty="0" smtClean="0">
                <a:solidFill>
                  <a:schemeClr val="tx1"/>
                </a:solidFill>
              </a:rPr>
              <a:t>) or </a:t>
            </a:r>
            <a:r>
              <a:rPr lang="en-IN" dirty="0" err="1" smtClean="0">
                <a:solidFill>
                  <a:schemeClr val="tx1"/>
                </a:solidFill>
              </a:rPr>
              <a:t>Varargs</a:t>
            </a:r>
            <a:r>
              <a:rPr lang="en-IN" dirty="0" smtClean="0">
                <a:solidFill>
                  <a:schemeClr val="tx1"/>
                </a:solidFill>
              </a:rPr>
              <a:t> (Ex. String… </a:t>
            </a:r>
            <a:r>
              <a:rPr lang="en-IN" dirty="0" err="1" smtClean="0">
                <a:solidFill>
                  <a:schemeClr val="tx1"/>
                </a:solidFill>
              </a:rPr>
              <a:t>args</a:t>
            </a:r>
            <a:r>
              <a:rPr lang="en-IN" dirty="0" smtClean="0">
                <a:solidFill>
                  <a:schemeClr val="tx1"/>
                </a:solidFill>
              </a:rPr>
              <a:t>).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19816" y="2054895"/>
            <a:ext cx="8535990" cy="1306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1"/>
                </a:solidFill>
              </a:rPr>
              <a:t>public static void </a:t>
            </a:r>
            <a:r>
              <a:rPr lang="en-IN" dirty="0">
                <a:solidFill>
                  <a:schemeClr val="tx1"/>
                </a:solidFill>
              </a:rPr>
              <a:t>main(String[] </a:t>
            </a:r>
            <a:r>
              <a:rPr lang="en-IN" dirty="0" err="1">
                <a:solidFill>
                  <a:schemeClr val="tx1"/>
                </a:solidFill>
              </a:rPr>
              <a:t>args</a:t>
            </a:r>
            <a:r>
              <a:rPr lang="en-IN" dirty="0">
                <a:solidFill>
                  <a:schemeClr val="tx1"/>
                </a:solidFill>
              </a:rPr>
              <a:t>) {</a:t>
            </a:r>
          </a:p>
          <a:p>
            <a:r>
              <a:rPr lang="en-IN" dirty="0">
                <a:solidFill>
                  <a:schemeClr val="tx1"/>
                </a:solidFill>
              </a:rPr>
              <a:t>This is an entry point method from which the JVM can run your program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1406" y="90152"/>
            <a:ext cx="8534400" cy="654675"/>
          </a:xfrm>
        </p:spPr>
        <p:txBody>
          <a:bodyPr>
            <a:normAutofit fontScale="90000"/>
          </a:bodyPr>
          <a:lstStyle/>
          <a:p>
            <a:r>
              <a:rPr lang="en-IN" dirty="0"/>
              <a:t>A closer look at Hello World program</a:t>
            </a:r>
          </a:p>
        </p:txBody>
      </p:sp>
    </p:spTree>
    <p:extLst>
      <p:ext uri="{BB962C8B-B14F-4D97-AF65-F5344CB8AC3E}">
        <p14:creationId xmlns:p14="http://schemas.microsoft.com/office/powerpoint/2010/main" val="34803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838201" y="194256"/>
            <a:ext cx="8535990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 smtClean="0">
                <a:solidFill>
                  <a:schemeClr val="tx1"/>
                </a:solidFill>
              </a:rPr>
              <a:t>System.out.println</a:t>
            </a:r>
            <a:r>
              <a:rPr lang="en-IN" dirty="0" smtClean="0">
                <a:solidFill>
                  <a:schemeClr val="tx1"/>
                </a:solidFill>
              </a:rPr>
              <a:t>(“Hello, World!”);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63601" y="937749"/>
            <a:ext cx="8535990" cy="45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>
                <a:solidFill>
                  <a:schemeClr val="tx1"/>
                </a:solidFill>
              </a:rPr>
              <a:t>System</a:t>
            </a:r>
            <a:r>
              <a:rPr lang="en-IN" sz="1600" dirty="0" smtClean="0">
                <a:solidFill>
                  <a:schemeClr val="tx1"/>
                </a:solidFill>
              </a:rPr>
              <a:t> This class is from </a:t>
            </a:r>
            <a:r>
              <a:rPr lang="en-IN" sz="1600" b="1" dirty="0" err="1" smtClean="0">
                <a:solidFill>
                  <a:schemeClr val="tx1"/>
                </a:solidFill>
              </a:rPr>
              <a:t>java.lang</a:t>
            </a:r>
            <a:r>
              <a:rPr lang="en-IN" sz="1600" dirty="0" smtClean="0">
                <a:solidFill>
                  <a:schemeClr val="tx1"/>
                </a:solidFill>
              </a:rPr>
              <a:t> package.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63601" y="1372615"/>
            <a:ext cx="8535990" cy="45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.</a:t>
            </a:r>
            <a:r>
              <a:rPr lang="en-IN" sz="1600" b="1" dirty="0" smtClean="0"/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Here the dot operator is used to </a:t>
            </a:r>
            <a:r>
              <a:rPr lang="en-IN" sz="1600" b="1" dirty="0" smtClean="0">
                <a:solidFill>
                  <a:schemeClr val="tx1"/>
                </a:solidFill>
              </a:rPr>
              <a:t>access class level members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63601" y="1880615"/>
            <a:ext cx="8535990" cy="3534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300" b="1" dirty="0" smtClean="0">
                <a:solidFill>
                  <a:schemeClr val="tx1"/>
                </a:solidFill>
              </a:rPr>
              <a:t>out</a:t>
            </a:r>
            <a:r>
              <a:rPr lang="en-IN" b="1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is an object of </a:t>
            </a:r>
            <a:r>
              <a:rPr lang="en-IN" b="1" dirty="0" err="1" smtClean="0">
                <a:solidFill>
                  <a:schemeClr val="tx1"/>
                </a:solidFill>
              </a:rPr>
              <a:t>PrintStream</a:t>
            </a:r>
            <a:r>
              <a:rPr lang="en-IN" dirty="0" smtClean="0">
                <a:solidFill>
                  <a:schemeClr val="tx1"/>
                </a:solidFill>
              </a:rPr>
              <a:t>, and is an class level (static final) object in System.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863601" y="2912262"/>
            <a:ext cx="8535990" cy="649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err="1" smtClean="0">
                <a:solidFill>
                  <a:schemeClr val="tx1"/>
                </a:solidFill>
              </a:rPr>
              <a:t>println</a:t>
            </a:r>
            <a:r>
              <a:rPr lang="en-IN" sz="1600" b="1" dirty="0" smtClean="0">
                <a:solidFill>
                  <a:schemeClr val="tx1"/>
                </a:solidFill>
              </a:rPr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is a method in </a:t>
            </a:r>
            <a:r>
              <a:rPr lang="en-IN" sz="1600" b="1" dirty="0" err="1" smtClean="0">
                <a:solidFill>
                  <a:schemeClr val="tx1"/>
                </a:solidFill>
              </a:rPr>
              <a:t>PrintStream</a:t>
            </a:r>
            <a:r>
              <a:rPr lang="en-IN" sz="1600" dirty="0" smtClean="0">
                <a:solidFill>
                  <a:schemeClr val="tx1"/>
                </a:solidFill>
              </a:rPr>
              <a:t>, and is used to print on console, it also inserts </a:t>
            </a:r>
          </a:p>
          <a:p>
            <a:r>
              <a:rPr lang="en-IN" sz="1600" dirty="0" smtClean="0">
                <a:solidFill>
                  <a:schemeClr val="tx1"/>
                </a:solidFill>
              </a:rPr>
              <a:t>newline after printing.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889001" y="2414015"/>
            <a:ext cx="8535990" cy="45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.</a:t>
            </a:r>
            <a:r>
              <a:rPr lang="en-IN" sz="1600" b="1" dirty="0" smtClean="0"/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Here the dot operator is used to </a:t>
            </a:r>
            <a:r>
              <a:rPr lang="en-IN" sz="1600" b="1" dirty="0" smtClean="0">
                <a:solidFill>
                  <a:schemeClr val="tx1"/>
                </a:solidFill>
              </a:rPr>
              <a:t>access members </a:t>
            </a:r>
            <a:r>
              <a:rPr lang="en-IN" sz="1600" dirty="0" smtClean="0">
                <a:solidFill>
                  <a:schemeClr val="tx1"/>
                </a:solidFill>
              </a:rPr>
              <a:t>of </a:t>
            </a:r>
            <a:r>
              <a:rPr lang="en-IN" sz="1600" b="1" dirty="0" err="1" smtClean="0">
                <a:solidFill>
                  <a:schemeClr val="tx1"/>
                </a:solidFill>
              </a:rPr>
              <a:t>PrintStream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89001" y="3699662"/>
            <a:ext cx="8535990" cy="649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;</a:t>
            </a:r>
            <a:r>
              <a:rPr lang="en-IN" sz="1600" b="1" dirty="0" smtClean="0"/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is used to mark as </a:t>
            </a:r>
            <a:r>
              <a:rPr lang="en-IN" sz="1600" b="1" dirty="0" smtClean="0">
                <a:solidFill>
                  <a:schemeClr val="tx1"/>
                </a:solidFill>
              </a:rPr>
              <a:t>end of statement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6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83524"/>
            <a:ext cx="8534400" cy="57633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demonstrating </a:t>
            </a:r>
            <a:r>
              <a:rPr lang="en-IN" dirty="0"/>
              <a:t>the OO paradigm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759854"/>
            <a:ext cx="8535990" cy="2021983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public class </a:t>
            </a:r>
            <a:r>
              <a:rPr lang="en-IN" dirty="0">
                <a:solidFill>
                  <a:schemeClr val="tx1"/>
                </a:solidFill>
              </a:rPr>
              <a:t>Team {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	Member </a:t>
            </a:r>
            <a:r>
              <a:rPr lang="en-IN" dirty="0" err="1" smtClean="0">
                <a:solidFill>
                  <a:schemeClr val="tx1"/>
                </a:solidFill>
              </a:rPr>
              <a:t>member</a:t>
            </a:r>
            <a:r>
              <a:rPr lang="en-IN" dirty="0" smtClean="0">
                <a:solidFill>
                  <a:schemeClr val="tx1"/>
                </a:solidFill>
              </a:rPr>
              <a:t>;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	public </a:t>
            </a:r>
            <a:r>
              <a:rPr lang="en-IN" dirty="0">
                <a:solidFill>
                  <a:schemeClr val="tx1"/>
                </a:solidFill>
              </a:rPr>
              <a:t>Team(Member member) { </a:t>
            </a:r>
            <a:r>
              <a:rPr lang="en-IN" i="1" dirty="0">
                <a:solidFill>
                  <a:schemeClr val="tx1"/>
                </a:solidFill>
              </a:rPr>
              <a:t>// who is in this Team?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		</a:t>
            </a:r>
            <a:r>
              <a:rPr lang="en-IN" b="1" dirty="0" err="1" smtClean="0">
                <a:solidFill>
                  <a:schemeClr val="tx1"/>
                </a:solidFill>
              </a:rPr>
              <a:t>this</a:t>
            </a:r>
            <a:r>
              <a:rPr lang="en-IN" dirty="0" err="1" smtClean="0">
                <a:solidFill>
                  <a:schemeClr val="tx1"/>
                </a:solidFill>
              </a:rPr>
              <a:t>.member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= member; </a:t>
            </a:r>
            <a:r>
              <a:rPr lang="en-IN" i="1" dirty="0">
                <a:solidFill>
                  <a:schemeClr val="tx1"/>
                </a:solidFill>
              </a:rPr>
              <a:t>// one 'member' is in this Team!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	}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2621" y="2936383"/>
            <a:ext cx="8535990" cy="3921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1"/>
                </a:solidFill>
              </a:rPr>
              <a:t>class </a:t>
            </a:r>
            <a:r>
              <a:rPr lang="en-IN" dirty="0">
                <a:solidFill>
                  <a:schemeClr val="tx1"/>
                </a:solidFill>
              </a:rPr>
              <a:t>Member {</a:t>
            </a:r>
          </a:p>
          <a:p>
            <a:pPr lvl="1"/>
            <a:r>
              <a:rPr lang="en-IN" b="1" dirty="0">
                <a:solidFill>
                  <a:schemeClr val="tx1"/>
                </a:solidFill>
              </a:rPr>
              <a:t>private </a:t>
            </a:r>
            <a:r>
              <a:rPr lang="en-IN" dirty="0">
                <a:solidFill>
                  <a:schemeClr val="tx1"/>
                </a:solidFill>
              </a:rPr>
              <a:t>String name;</a:t>
            </a:r>
          </a:p>
          <a:p>
            <a:pPr lvl="1"/>
            <a:r>
              <a:rPr lang="en-IN" b="1" dirty="0">
                <a:solidFill>
                  <a:schemeClr val="tx1"/>
                </a:solidFill>
              </a:rPr>
              <a:t>private </a:t>
            </a:r>
            <a:r>
              <a:rPr lang="en-IN" dirty="0">
                <a:solidFill>
                  <a:schemeClr val="tx1"/>
                </a:solidFill>
              </a:rPr>
              <a:t>String type;</a:t>
            </a:r>
          </a:p>
          <a:p>
            <a:pPr lvl="1"/>
            <a:r>
              <a:rPr lang="en-IN" b="1" dirty="0">
                <a:solidFill>
                  <a:schemeClr val="tx1"/>
                </a:solidFill>
              </a:rPr>
              <a:t>private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level; </a:t>
            </a:r>
            <a:r>
              <a:rPr lang="en-IN" i="1" dirty="0">
                <a:solidFill>
                  <a:schemeClr val="tx1"/>
                </a:solidFill>
              </a:rPr>
              <a:t>// note the data type here</a:t>
            </a:r>
          </a:p>
          <a:p>
            <a:pPr lvl="1"/>
            <a:r>
              <a:rPr lang="en-IN" b="1" dirty="0">
                <a:solidFill>
                  <a:schemeClr val="tx1"/>
                </a:solidFill>
              </a:rPr>
              <a:t>private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rank; </a:t>
            </a:r>
            <a:r>
              <a:rPr lang="en-IN" i="1" dirty="0">
                <a:solidFill>
                  <a:schemeClr val="tx1"/>
                </a:solidFill>
              </a:rPr>
              <a:t>// note the data type here as well</a:t>
            </a:r>
          </a:p>
          <a:p>
            <a:pPr lvl="1"/>
            <a:r>
              <a:rPr lang="en-IN" b="1" dirty="0">
                <a:solidFill>
                  <a:schemeClr val="tx1"/>
                </a:solidFill>
              </a:rPr>
              <a:t>public </a:t>
            </a:r>
            <a:r>
              <a:rPr lang="en-IN" dirty="0">
                <a:solidFill>
                  <a:schemeClr val="tx1"/>
                </a:solidFill>
              </a:rPr>
              <a:t>Member(String name, String type,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level,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rank) {</a:t>
            </a:r>
          </a:p>
          <a:p>
            <a:pPr lvl="2"/>
            <a:r>
              <a:rPr lang="en-IN" b="1" dirty="0">
                <a:solidFill>
                  <a:schemeClr val="tx1"/>
                </a:solidFill>
              </a:rPr>
              <a:t>this</a:t>
            </a:r>
            <a:r>
              <a:rPr lang="en-IN" dirty="0">
                <a:solidFill>
                  <a:schemeClr val="tx1"/>
                </a:solidFill>
              </a:rPr>
              <a:t>.name = name;</a:t>
            </a:r>
          </a:p>
          <a:p>
            <a:pPr lvl="2"/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.type</a:t>
            </a:r>
            <a:r>
              <a:rPr lang="en-IN" dirty="0">
                <a:solidFill>
                  <a:schemeClr val="tx1"/>
                </a:solidFill>
              </a:rPr>
              <a:t> = type;</a:t>
            </a:r>
          </a:p>
          <a:p>
            <a:pPr lvl="2"/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.level</a:t>
            </a:r>
            <a:r>
              <a:rPr lang="en-IN" dirty="0">
                <a:solidFill>
                  <a:schemeClr val="tx1"/>
                </a:solidFill>
              </a:rPr>
              <a:t> = level;</a:t>
            </a:r>
          </a:p>
          <a:p>
            <a:pPr lvl="2"/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.rank</a:t>
            </a:r>
            <a:r>
              <a:rPr lang="en-IN" dirty="0">
                <a:solidFill>
                  <a:schemeClr val="tx1"/>
                </a:solidFill>
              </a:rPr>
              <a:t> = rank;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}</a:t>
            </a: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1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513" y="97107"/>
            <a:ext cx="5850968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Member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Team(Member member)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member;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Member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"Veera"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"light"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Team(member);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.getLevel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.getRank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36481" y="86916"/>
            <a:ext cx="6282519" cy="67710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Member(String name, String type,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type;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level;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rank;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getLevel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getRank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0709" y="4399565"/>
            <a:ext cx="49884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Output</a:t>
            </a:r>
          </a:p>
          <a:p>
            <a:r>
              <a:rPr lang="en-IN" sz="1600" dirty="0" smtClean="0"/>
              <a:t>Veera</a:t>
            </a:r>
            <a:endParaRPr lang="en-IN" sz="1600" dirty="0"/>
          </a:p>
          <a:p>
            <a:r>
              <a:rPr lang="en-IN" sz="1600" dirty="0"/>
              <a:t>light</a:t>
            </a:r>
          </a:p>
          <a:p>
            <a:r>
              <a:rPr lang="en-IN" sz="1600" dirty="0"/>
              <a:t>10</a:t>
            </a:r>
          </a:p>
          <a:p>
            <a:r>
              <a:rPr lang="en-IN" sz="1600" dirty="0"/>
              <a:t>1</a:t>
            </a:r>
          </a:p>
          <a:p>
            <a:endParaRPr lang="en-IN" sz="1600" dirty="0"/>
          </a:p>
          <a:p>
            <a:r>
              <a:rPr lang="en-IN" sz="1600" dirty="0"/>
              <a:t>Process finished with exit code 0</a:t>
            </a:r>
          </a:p>
        </p:txBody>
      </p:sp>
    </p:spTree>
    <p:extLst>
      <p:ext uri="{BB962C8B-B14F-4D97-AF65-F5344CB8AC3E}">
        <p14:creationId xmlns:p14="http://schemas.microsoft.com/office/powerpoint/2010/main" val="13258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versions released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344997"/>
              </p:ext>
            </p:extLst>
          </p:nvPr>
        </p:nvGraphicFramePr>
        <p:xfrm>
          <a:off x="1688764" y="408092"/>
          <a:ext cx="811205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565"/>
                <a:gridCol w="1739463"/>
                <a:gridCol w="2034047"/>
                <a:gridCol w="202198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Java SE Version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Code Name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End-of-life (free1)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Release 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9 (Early Access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None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future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2017-07-27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Spider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future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2014-03-18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Dolphin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2015-04-14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2011-07-28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fi-FI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Mustang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2013-04-16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2006-12-23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Tiger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2004-10-04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it-IT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Merlin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2002-02-06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lang="nb-NO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Kestrel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2000-05-08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Playground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1998-12-08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it-IT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1997-02-19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Oak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1996-01-21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14120"/>
            <a:ext cx="9322673" cy="567279"/>
          </a:xfrm>
        </p:spPr>
        <p:txBody>
          <a:bodyPr>
            <a:normAutofit fontScale="90000"/>
          </a:bodyPr>
          <a:lstStyle/>
          <a:p>
            <a:r>
              <a:rPr lang="en-IN" dirty="0"/>
              <a:t>The Object-Oriented Paradigm and 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814980"/>
            <a:ext cx="8535990" cy="229085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The object-oriented paradigm supports four major </a:t>
            </a:r>
            <a:r>
              <a:rPr lang="en-IN" dirty="0" smtClean="0">
                <a:solidFill>
                  <a:schemeClr val="tx1"/>
                </a:solidFill>
              </a:rPr>
              <a:t>principles: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smtClean="0">
                <a:solidFill>
                  <a:schemeClr val="tx1"/>
                </a:solidFill>
              </a:rPr>
              <a:t>Abstraction</a:t>
            </a:r>
            <a:r>
              <a:rPr lang="en-IN" b="1" dirty="0">
                <a:solidFill>
                  <a:schemeClr val="tx1"/>
                </a:solidFill>
              </a:rPr>
              <a:t>, </a:t>
            </a:r>
            <a:endParaRPr lang="en-IN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smtClean="0">
                <a:solidFill>
                  <a:schemeClr val="tx1"/>
                </a:solidFill>
              </a:rPr>
              <a:t>Encapsulation</a:t>
            </a:r>
            <a:r>
              <a:rPr lang="en-IN" b="1" dirty="0">
                <a:solidFill>
                  <a:schemeClr val="tx1"/>
                </a:solidFill>
              </a:rPr>
              <a:t>, </a:t>
            </a:r>
            <a:endParaRPr lang="en-IN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smtClean="0">
                <a:solidFill>
                  <a:schemeClr val="tx1"/>
                </a:solidFill>
              </a:rPr>
              <a:t>Inheritance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smtClean="0">
                <a:solidFill>
                  <a:schemeClr val="tx1"/>
                </a:solidFill>
              </a:rPr>
              <a:t>Polymorphism</a:t>
            </a:r>
            <a:r>
              <a:rPr lang="en-IN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2000" y="3105835"/>
            <a:ext cx="7332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WlkrqySjjtgjJyymyfUtopiaStd-Regular"/>
              </a:rPr>
              <a:t>These </a:t>
            </a:r>
            <a:r>
              <a:rPr lang="en-IN" dirty="0">
                <a:latin typeface="WlkrqySjjtgjJyymyfUtopiaStd-Regular"/>
              </a:rPr>
              <a:t>are also known as four pillars of the object-oriented </a:t>
            </a:r>
            <a:r>
              <a:rPr lang="en-IN" dirty="0" smtClean="0">
                <a:latin typeface="WlkrqySjjtgjJyymyfUtopiaStd-Regular"/>
              </a:rPr>
              <a:t>paradigm…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07074" y="3550030"/>
            <a:ext cx="108354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WlkrqySjjtgjJyymyfUtopiaStd-Regular"/>
              </a:rPr>
              <a:t>Abstraction</a:t>
            </a:r>
            <a:r>
              <a:rPr lang="en-IN" dirty="0">
                <a:latin typeface="WlkrqySjjtgjJyymyfUtopiaStd-Regular"/>
              </a:rPr>
              <a:t> is </a:t>
            </a:r>
            <a:r>
              <a:rPr lang="en-IN" dirty="0" smtClean="0">
                <a:latin typeface="WlkrqySjjtgjJyymyfUtopiaStd-Regular"/>
              </a:rPr>
              <a:t>the process </a:t>
            </a:r>
            <a:r>
              <a:rPr lang="en-IN" dirty="0">
                <a:latin typeface="WlkrqySjjtgjJyymyfUtopiaStd-Regular"/>
              </a:rPr>
              <a:t>of exposing the essential details of an entity, while ignoring the irrelevant details, to reduce </a:t>
            </a:r>
            <a:r>
              <a:rPr lang="en-IN" dirty="0" smtClean="0">
                <a:latin typeface="WlkrqySjjtgjJyymyfUtopiaStd-Regular"/>
              </a:rPr>
              <a:t>the complexity </a:t>
            </a:r>
            <a:r>
              <a:rPr lang="en-IN" dirty="0">
                <a:latin typeface="WlkrqySjjtgjJyymyfUtopiaStd-Regular"/>
              </a:rPr>
              <a:t>for the users</a:t>
            </a:r>
            <a:r>
              <a:rPr lang="en-IN" dirty="0" smtClean="0">
                <a:latin typeface="WlkrqySjjtgjJyymyfUtopiaStd-Regular"/>
              </a:rPr>
              <a:t>. (this is </a:t>
            </a:r>
            <a:r>
              <a:rPr lang="en-IN" dirty="0"/>
              <a:t>achieved </a:t>
            </a:r>
            <a:r>
              <a:rPr lang="en-IN" dirty="0" smtClean="0">
                <a:latin typeface="WlkrqySjjtgjJyymyfUtopiaStd-Regular"/>
              </a:rPr>
              <a:t>using abstract classes and interfaces).</a:t>
            </a:r>
          </a:p>
          <a:p>
            <a:endParaRPr lang="en-IN" dirty="0" smtClean="0">
              <a:latin typeface="WlkrqySjjtgjJyymyfUtopiaStd-Regular"/>
            </a:endParaRPr>
          </a:p>
          <a:p>
            <a:r>
              <a:rPr lang="en-IN" b="1" dirty="0">
                <a:latin typeface="WlkrqySjjtgjJyymyfUtopiaStd-Regular"/>
              </a:rPr>
              <a:t>Encapsulation</a:t>
            </a:r>
            <a:r>
              <a:rPr lang="en-IN" dirty="0">
                <a:latin typeface="WlkrqySjjtgjJyymyfUtopiaStd-Regular"/>
              </a:rPr>
              <a:t> is the process of bundling data and operations on the data </a:t>
            </a:r>
            <a:r>
              <a:rPr lang="en-IN" dirty="0" smtClean="0">
                <a:latin typeface="WlkrqySjjtgjJyymyfUtopiaStd-Regular"/>
              </a:rPr>
              <a:t>together in </a:t>
            </a:r>
            <a:r>
              <a:rPr lang="en-IN" dirty="0">
                <a:latin typeface="WlkrqySjjtgjJyymyfUtopiaStd-Regular"/>
              </a:rPr>
              <a:t>an entity</a:t>
            </a:r>
            <a:r>
              <a:rPr lang="en-IN" dirty="0" smtClean="0">
                <a:latin typeface="WlkrqySjjtgjJyymyfUtopiaStd-Regular"/>
              </a:rPr>
              <a:t>.</a:t>
            </a:r>
          </a:p>
          <a:p>
            <a:endParaRPr lang="en-IN" dirty="0">
              <a:latin typeface="WlkrqySjjtgjJyymyfUtopiaStd-Regular"/>
            </a:endParaRPr>
          </a:p>
          <a:p>
            <a:r>
              <a:rPr lang="en-IN" b="1" dirty="0">
                <a:latin typeface="WlkrqySjjtgjJyymyfUtopiaStd-Regular"/>
              </a:rPr>
              <a:t>Inheritance</a:t>
            </a:r>
            <a:r>
              <a:rPr lang="en-IN" dirty="0">
                <a:latin typeface="WlkrqySjjtgjJyymyfUtopiaStd-Regular"/>
              </a:rPr>
              <a:t> is used to derive a new type from an existing type, thereby establishing a </a:t>
            </a:r>
            <a:r>
              <a:rPr lang="en-IN" dirty="0" smtClean="0">
                <a:latin typeface="WlkrqySjjtgjJyymyfUtopiaStd-Regular"/>
              </a:rPr>
              <a:t>parent child relationship.</a:t>
            </a:r>
          </a:p>
          <a:p>
            <a:endParaRPr lang="en-IN" dirty="0">
              <a:latin typeface="WlkrqySjjtgjJyymyfUtopiaStd-Regular"/>
            </a:endParaRPr>
          </a:p>
          <a:p>
            <a:r>
              <a:rPr lang="en-IN" b="1" dirty="0">
                <a:latin typeface="WlkrqySjjtgjJyymyfUtopiaStd-Regular"/>
              </a:rPr>
              <a:t>Polymorphism</a:t>
            </a:r>
            <a:r>
              <a:rPr lang="en-IN" dirty="0">
                <a:latin typeface="WlkrqySjjtgjJyymyfUtopiaStd-Regular"/>
              </a:rPr>
              <a:t> lets an entity take on different meanings in different contexts</a:t>
            </a:r>
            <a:r>
              <a:rPr lang="en-IN" dirty="0" smtClean="0">
                <a:latin typeface="WlkrqySjjtgjJyymyfUtopiaStd-Regular"/>
              </a:rPr>
              <a:t>.</a:t>
            </a:r>
            <a:endParaRPr lang="en-IN" dirty="0">
              <a:latin typeface="WlkrqySjjtgjJyymyfUtopiaSt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1657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687980"/>
            <a:ext cx="8535990" cy="5046695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Two Types of Abstraction: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Procedural abstraction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Abstraction by parameterization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Abstraction by 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Data </a:t>
            </a:r>
            <a:r>
              <a:rPr lang="en-IN" dirty="0" smtClean="0">
                <a:solidFill>
                  <a:schemeClr val="tx1"/>
                </a:solidFill>
              </a:rPr>
              <a:t>abstraction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Predefined data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Abstract data types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25758"/>
            <a:ext cx="7584025" cy="5286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Abstraction for Hiding Complexities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192" y="3138985"/>
            <a:ext cx="3941540" cy="331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4211" y="943833"/>
            <a:ext cx="47335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sum = 0;</a:t>
            </a:r>
          </a:p>
          <a:p>
            <a:r>
              <a:rPr lang="en-IN" dirty="0" err="1"/>
              <a:t>int</a:t>
            </a:r>
            <a:r>
              <a:rPr lang="en-IN" dirty="0"/>
              <a:t> counter = 10;</a:t>
            </a:r>
          </a:p>
          <a:p>
            <a:r>
              <a:rPr lang="en-IN" dirty="0"/>
              <a:t>while (counter &lt;= 20) {</a:t>
            </a:r>
          </a:p>
          <a:p>
            <a:r>
              <a:rPr lang="en-IN" dirty="0" smtClean="0"/>
              <a:t>	sum </a:t>
            </a:r>
            <a:r>
              <a:rPr lang="en-IN" dirty="0"/>
              <a:t>= sum + counter;</a:t>
            </a:r>
          </a:p>
          <a:p>
            <a:r>
              <a:rPr lang="en-IN" dirty="0" smtClean="0"/>
              <a:t>	counter </a:t>
            </a:r>
            <a:r>
              <a:rPr lang="en-IN" dirty="0"/>
              <a:t>= counter + 1;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System.out.println</a:t>
            </a:r>
            <a:r>
              <a:rPr lang="en-IN" dirty="0"/>
              <a:t>(sum);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7712" y="943833"/>
            <a:ext cx="38008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sum = 0;</a:t>
            </a:r>
          </a:p>
          <a:p>
            <a:r>
              <a:rPr lang="en-IN" dirty="0" err="1"/>
              <a:t>int</a:t>
            </a:r>
            <a:r>
              <a:rPr lang="en-IN" dirty="0"/>
              <a:t> counter = 40;</a:t>
            </a:r>
          </a:p>
          <a:p>
            <a:r>
              <a:rPr lang="en-IN" dirty="0"/>
              <a:t>while (counter &lt;= 60) {</a:t>
            </a:r>
          </a:p>
          <a:p>
            <a:r>
              <a:rPr lang="en-IN" dirty="0"/>
              <a:t>sum = sum + counter;</a:t>
            </a:r>
          </a:p>
          <a:p>
            <a:r>
              <a:rPr lang="en-IN" dirty="0"/>
              <a:t>counter = counter + 1;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System.out.println</a:t>
            </a:r>
            <a:r>
              <a:rPr lang="en-IN" dirty="0"/>
              <a:t>(sum);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1" y="569758"/>
            <a:ext cx="8736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WlkrqySjjtgjJyymyfUtopiaStd-Regular"/>
              </a:rPr>
              <a:t>Lets try </a:t>
            </a:r>
            <a:r>
              <a:rPr lang="en-IN" dirty="0">
                <a:latin typeface="WlkrqySjjtgjJyymyfUtopiaStd-Regular"/>
              </a:rPr>
              <a:t>to grasp the big picture of how abstraction is used to decompose a program.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84211" y="3247372"/>
            <a:ext cx="4402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sum = 0;</a:t>
            </a:r>
          </a:p>
          <a:p>
            <a:r>
              <a:rPr lang="en-IN" dirty="0" err="1"/>
              <a:t>int</a:t>
            </a:r>
            <a:r>
              <a:rPr lang="en-IN" dirty="0"/>
              <a:t> counter = </a:t>
            </a:r>
            <a:r>
              <a:rPr lang="en-IN" dirty="0" err="1"/>
              <a:t>lowerLimit</a:t>
            </a:r>
            <a:r>
              <a:rPr lang="en-IN" dirty="0"/>
              <a:t>;</a:t>
            </a:r>
          </a:p>
          <a:p>
            <a:r>
              <a:rPr lang="en-IN" dirty="0"/>
              <a:t>while (counter &lt;= </a:t>
            </a:r>
            <a:r>
              <a:rPr lang="en-IN" dirty="0" err="1"/>
              <a:t>upperLimit</a:t>
            </a:r>
            <a:r>
              <a:rPr lang="en-IN" dirty="0"/>
              <a:t>) {</a:t>
            </a:r>
          </a:p>
          <a:p>
            <a:r>
              <a:rPr lang="en-IN" dirty="0" smtClean="0"/>
              <a:t>	sum </a:t>
            </a:r>
            <a:r>
              <a:rPr lang="en-IN" dirty="0"/>
              <a:t>= sum + counter;</a:t>
            </a:r>
          </a:p>
          <a:p>
            <a:r>
              <a:rPr lang="en-IN" dirty="0" smtClean="0"/>
              <a:t>	counter </a:t>
            </a:r>
            <a:r>
              <a:rPr lang="en-IN" dirty="0"/>
              <a:t>= counter + 1;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System.out.println</a:t>
            </a:r>
            <a:r>
              <a:rPr lang="en-IN" dirty="0"/>
              <a:t>(sum);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7712" y="324737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getRangeSum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lowerLimit</a:t>
            </a:r>
            <a:r>
              <a:rPr lang="en-IN" b="1" dirty="0"/>
              <a:t>,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upperLimit</a:t>
            </a:r>
            <a:r>
              <a:rPr lang="en-IN" b="1" dirty="0"/>
              <a:t>) {</a:t>
            </a:r>
          </a:p>
          <a:p>
            <a:r>
              <a:rPr lang="en-IN" b="1" dirty="0" smtClean="0"/>
              <a:t>	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/>
              <a:t>sum = 0;</a:t>
            </a:r>
          </a:p>
          <a:p>
            <a:r>
              <a:rPr lang="en-IN" b="1" dirty="0" smtClean="0"/>
              <a:t>	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/>
              <a:t>counter = </a:t>
            </a:r>
            <a:r>
              <a:rPr lang="en-IN" b="1" dirty="0" err="1"/>
              <a:t>lowerLimit</a:t>
            </a:r>
            <a:r>
              <a:rPr lang="en-IN" b="1" dirty="0"/>
              <a:t>;</a:t>
            </a:r>
          </a:p>
          <a:p>
            <a:r>
              <a:rPr lang="en-IN" b="1" dirty="0" smtClean="0"/>
              <a:t>	while </a:t>
            </a:r>
            <a:r>
              <a:rPr lang="en-IN" b="1" dirty="0"/>
              <a:t>(counter &lt;= </a:t>
            </a:r>
            <a:r>
              <a:rPr lang="en-IN" b="1" dirty="0" err="1"/>
              <a:t>upperLimit</a:t>
            </a:r>
            <a:r>
              <a:rPr lang="en-IN" b="1" dirty="0"/>
              <a:t>) {</a:t>
            </a:r>
          </a:p>
          <a:p>
            <a:r>
              <a:rPr lang="en-IN" b="1" dirty="0" smtClean="0"/>
              <a:t>		sum </a:t>
            </a:r>
            <a:r>
              <a:rPr lang="en-IN" b="1" dirty="0"/>
              <a:t>= sum + counter;</a:t>
            </a:r>
          </a:p>
          <a:p>
            <a:r>
              <a:rPr lang="en-IN" b="1" dirty="0" smtClean="0"/>
              <a:t>		counter </a:t>
            </a:r>
            <a:r>
              <a:rPr lang="en-IN" b="1" dirty="0"/>
              <a:t>= counter + 1;</a:t>
            </a:r>
          </a:p>
          <a:p>
            <a:r>
              <a:rPr lang="en-IN" b="1" dirty="0" smtClean="0"/>
              <a:t>	}</a:t>
            </a:r>
            <a:endParaRPr lang="en-IN" b="1" dirty="0"/>
          </a:p>
          <a:p>
            <a:r>
              <a:rPr lang="en-IN" b="1" dirty="0" smtClean="0"/>
              <a:t>	return </a:t>
            </a:r>
            <a:r>
              <a:rPr lang="en-IN" b="1" dirty="0"/>
              <a:t>sum;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err="1" smtClean="0"/>
              <a:t>int</a:t>
            </a:r>
            <a:r>
              <a:rPr lang="en-IN" b="1" dirty="0" smtClean="0"/>
              <a:t> s1 = </a:t>
            </a:r>
            <a:r>
              <a:rPr lang="en-IN" b="1" dirty="0" err="1"/>
              <a:t>getRangeSum</a:t>
            </a:r>
            <a:r>
              <a:rPr lang="en-IN" b="1" dirty="0"/>
              <a:t>(10, 20);</a:t>
            </a:r>
          </a:p>
          <a:p>
            <a:r>
              <a:rPr lang="en-IN" b="1" dirty="0" err="1" smtClean="0"/>
              <a:t>System.out.println</a:t>
            </a:r>
            <a:r>
              <a:rPr lang="en-IN" b="1" dirty="0" smtClean="0"/>
              <a:t>(s1</a:t>
            </a:r>
            <a:r>
              <a:rPr lang="en-IN" b="1" dirty="0"/>
              <a:t>);</a:t>
            </a:r>
          </a:p>
          <a:p>
            <a:r>
              <a:rPr lang="en-IN" b="1" dirty="0" smtClean="0"/>
              <a:t>s1 </a:t>
            </a:r>
            <a:r>
              <a:rPr lang="en-IN" b="1" dirty="0"/>
              <a:t>= </a:t>
            </a:r>
            <a:r>
              <a:rPr lang="en-IN" b="1" dirty="0" err="1" smtClean="0"/>
              <a:t>getRangeSum</a:t>
            </a:r>
            <a:r>
              <a:rPr lang="en-IN" b="1" dirty="0" smtClean="0"/>
              <a:t>(40</a:t>
            </a:r>
            <a:r>
              <a:rPr lang="en-IN" b="1" dirty="0"/>
              <a:t>, </a:t>
            </a:r>
            <a:r>
              <a:rPr lang="en-IN" b="1" dirty="0" smtClean="0"/>
              <a:t>60</a:t>
            </a:r>
            <a:r>
              <a:rPr lang="en-IN" b="1" dirty="0"/>
              <a:t>);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(s1</a:t>
            </a:r>
            <a:r>
              <a:rPr lang="en-IN" b="1" dirty="0" smtClean="0"/>
              <a:t>);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1795988" y="46400"/>
            <a:ext cx="6310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i="1" dirty="0" smtClean="0">
                <a:solidFill>
                  <a:schemeClr val="tx1">
                    <a:lumMod val="95000"/>
                  </a:schemeClr>
                </a:solidFill>
                <a:latin typeface="NgxbjpDqhpglXqhlmrUtopiaStd-Italic"/>
              </a:rPr>
              <a:t>Abstraction by Parameterization</a:t>
            </a:r>
            <a:endParaRPr lang="en-IN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89397" y="324737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3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0" y="334260"/>
            <a:ext cx="11344658" cy="6523740"/>
          </a:xfrm>
        </p:spPr>
        <p:txBody>
          <a:bodyPr>
            <a:noAutofit/>
          </a:bodyPr>
          <a:lstStyle/>
          <a:p>
            <a:r>
              <a:rPr lang="en-IN" sz="1500" dirty="0">
                <a:solidFill>
                  <a:schemeClr val="tx1"/>
                </a:solidFill>
              </a:rPr>
              <a:t>/**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* Computes </a:t>
            </a:r>
            <a:r>
              <a:rPr lang="en-IN" sz="1500" dirty="0">
                <a:solidFill>
                  <a:schemeClr val="tx1"/>
                </a:solidFill>
              </a:rPr>
              <a:t>and returns the sum of all integers between </a:t>
            </a:r>
            <a:r>
              <a:rPr lang="en-IN" sz="1500" dirty="0" smtClean="0">
                <a:solidFill>
                  <a:schemeClr val="tx1"/>
                </a:solidFill>
              </a:rPr>
              <a:t>two integers </a:t>
            </a:r>
            <a:r>
              <a:rPr lang="en-IN" sz="1500" dirty="0">
                <a:solidFill>
                  <a:schemeClr val="tx1"/>
                </a:solidFill>
              </a:rPr>
              <a:t>specified by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and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 parameters</a:t>
            </a:r>
            <a:r>
              <a:rPr lang="en-IN" sz="15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* </a:t>
            </a:r>
            <a:endParaRPr lang="en-IN" sz="1500" dirty="0">
              <a:solidFill>
                <a:schemeClr val="tx1"/>
              </a:solidFill>
            </a:endParaRPr>
          </a:p>
          <a:p>
            <a:r>
              <a:rPr lang="en-IN" sz="1500" dirty="0">
                <a:solidFill>
                  <a:schemeClr val="tx1"/>
                </a:solidFill>
              </a:rPr>
              <a:t>* The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parameter must be less than or equal to </a:t>
            </a:r>
            <a:r>
              <a:rPr lang="en-IN" sz="1500" dirty="0" smtClean="0">
                <a:solidFill>
                  <a:schemeClr val="tx1"/>
                </a:solidFill>
              </a:rPr>
              <a:t>the </a:t>
            </a:r>
            <a:r>
              <a:rPr lang="en-IN" sz="1500" dirty="0" err="1" smtClean="0">
                <a:solidFill>
                  <a:schemeClr val="tx1"/>
                </a:solidFill>
              </a:rPr>
              <a:t>upperLimit</a:t>
            </a:r>
            <a:r>
              <a:rPr lang="en-IN" sz="1500" dirty="0" smtClean="0">
                <a:solidFill>
                  <a:schemeClr val="tx1"/>
                </a:solidFill>
              </a:rPr>
              <a:t> </a:t>
            </a:r>
            <a:r>
              <a:rPr lang="en-IN" sz="1500" dirty="0">
                <a:solidFill>
                  <a:schemeClr val="tx1"/>
                </a:solidFill>
              </a:rPr>
              <a:t>parameter. If the sum of all integers between </a:t>
            </a:r>
            <a:r>
              <a:rPr lang="en-IN" sz="1500" dirty="0" smtClean="0">
                <a:solidFill>
                  <a:schemeClr val="tx1"/>
                </a:solidFill>
              </a:rPr>
              <a:t>the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and the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 exceeds the range of the </a:t>
            </a:r>
            <a:r>
              <a:rPr lang="en-IN" sz="1500" dirty="0" err="1">
                <a:solidFill>
                  <a:schemeClr val="tx1"/>
                </a:solidFill>
              </a:rPr>
              <a:t>int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chemeClr val="tx1"/>
                </a:solidFill>
              </a:rPr>
              <a:t>data type </a:t>
            </a:r>
            <a:r>
              <a:rPr lang="en-IN" sz="1500" dirty="0">
                <a:solidFill>
                  <a:schemeClr val="tx1"/>
                </a:solidFill>
              </a:rPr>
              <a:t>then result is not defined.</a:t>
            </a:r>
          </a:p>
          <a:p>
            <a:r>
              <a:rPr lang="en-IN" sz="1500" dirty="0">
                <a:solidFill>
                  <a:schemeClr val="tx1"/>
                </a:solidFill>
              </a:rPr>
              <a:t>*</a:t>
            </a:r>
          </a:p>
          <a:p>
            <a:r>
              <a:rPr lang="en-IN" sz="1500" dirty="0">
                <a:solidFill>
                  <a:schemeClr val="tx1"/>
                </a:solidFill>
              </a:rPr>
              <a:t>* @</a:t>
            </a:r>
            <a:r>
              <a:rPr lang="en-IN" sz="1500" dirty="0" err="1">
                <a:solidFill>
                  <a:schemeClr val="tx1"/>
                </a:solidFill>
              </a:rPr>
              <a:t>param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The lower limit of the integer range</a:t>
            </a:r>
          </a:p>
          <a:p>
            <a:r>
              <a:rPr lang="en-IN" sz="1500" dirty="0">
                <a:solidFill>
                  <a:schemeClr val="tx1"/>
                </a:solidFill>
              </a:rPr>
              <a:t>* @</a:t>
            </a:r>
            <a:r>
              <a:rPr lang="en-IN" sz="1500" dirty="0" err="1">
                <a:solidFill>
                  <a:schemeClr val="tx1"/>
                </a:solidFill>
              </a:rPr>
              <a:t>param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 The upper limit of the integer range</a:t>
            </a:r>
          </a:p>
          <a:p>
            <a:r>
              <a:rPr lang="en-IN" sz="1500" dirty="0">
                <a:solidFill>
                  <a:schemeClr val="tx1"/>
                </a:solidFill>
              </a:rPr>
              <a:t>* @return The sum of all integers between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(inclusive</a:t>
            </a:r>
            <a:r>
              <a:rPr lang="en-IN" sz="1500" dirty="0" smtClean="0">
                <a:solidFill>
                  <a:schemeClr val="tx1"/>
                </a:solidFill>
              </a:rPr>
              <a:t>) and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 (inclusive)</a:t>
            </a:r>
          </a:p>
          <a:p>
            <a:r>
              <a:rPr lang="en-IN" sz="1500" dirty="0">
                <a:solidFill>
                  <a:schemeClr val="tx1"/>
                </a:solidFill>
              </a:rPr>
              <a:t>*/</a:t>
            </a:r>
          </a:p>
          <a:p>
            <a:r>
              <a:rPr lang="en-IN" sz="1500" dirty="0">
                <a:solidFill>
                  <a:schemeClr val="tx1"/>
                </a:solidFill>
              </a:rPr>
              <a:t>public static </a:t>
            </a:r>
            <a:r>
              <a:rPr lang="en-IN" sz="1500" dirty="0" err="1">
                <a:solidFill>
                  <a:schemeClr val="tx1"/>
                </a:solidFill>
              </a:rPr>
              <a:t>int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getRangeSum</a:t>
            </a:r>
            <a:r>
              <a:rPr lang="en-IN" sz="1500" dirty="0">
                <a:solidFill>
                  <a:schemeClr val="tx1"/>
                </a:solidFill>
              </a:rPr>
              <a:t>(</a:t>
            </a:r>
            <a:r>
              <a:rPr lang="en-IN" sz="1500" dirty="0" err="1">
                <a:solidFill>
                  <a:schemeClr val="tx1"/>
                </a:solidFill>
              </a:rPr>
              <a:t>int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, </a:t>
            </a:r>
            <a:r>
              <a:rPr lang="en-IN" sz="1500" dirty="0" err="1">
                <a:solidFill>
                  <a:schemeClr val="tx1"/>
                </a:solidFill>
              </a:rPr>
              <a:t>int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) {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</a:t>
            </a:r>
            <a:r>
              <a:rPr lang="en-IN" sz="1500" dirty="0" err="1" smtClean="0">
                <a:solidFill>
                  <a:schemeClr val="tx1"/>
                </a:solidFill>
              </a:rPr>
              <a:t>int</a:t>
            </a:r>
            <a:r>
              <a:rPr lang="en-IN" sz="1500" dirty="0" smtClean="0">
                <a:solidFill>
                  <a:schemeClr val="tx1"/>
                </a:solidFill>
              </a:rPr>
              <a:t> </a:t>
            </a:r>
            <a:r>
              <a:rPr lang="en-IN" sz="1500" dirty="0">
                <a:solidFill>
                  <a:schemeClr val="tx1"/>
                </a:solidFill>
              </a:rPr>
              <a:t>sum = 0;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</a:t>
            </a:r>
            <a:r>
              <a:rPr lang="en-IN" sz="1500" dirty="0" err="1" smtClean="0">
                <a:solidFill>
                  <a:schemeClr val="tx1"/>
                </a:solidFill>
              </a:rPr>
              <a:t>int</a:t>
            </a:r>
            <a:r>
              <a:rPr lang="en-IN" sz="1500" dirty="0" smtClean="0">
                <a:solidFill>
                  <a:schemeClr val="tx1"/>
                </a:solidFill>
              </a:rPr>
              <a:t> </a:t>
            </a:r>
            <a:r>
              <a:rPr lang="en-IN" sz="1500" dirty="0">
                <a:solidFill>
                  <a:schemeClr val="tx1"/>
                </a:solidFill>
              </a:rPr>
              <a:t>counter =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;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while </a:t>
            </a:r>
            <a:r>
              <a:rPr lang="en-IN" sz="1500" dirty="0">
                <a:solidFill>
                  <a:schemeClr val="tx1"/>
                </a:solidFill>
              </a:rPr>
              <a:t>(counter &lt;=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) {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	sum </a:t>
            </a:r>
            <a:r>
              <a:rPr lang="en-IN" sz="1500" dirty="0">
                <a:solidFill>
                  <a:schemeClr val="tx1"/>
                </a:solidFill>
              </a:rPr>
              <a:t>= sum + counter;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	counter </a:t>
            </a:r>
            <a:r>
              <a:rPr lang="en-IN" sz="1500" dirty="0">
                <a:solidFill>
                  <a:schemeClr val="tx1"/>
                </a:solidFill>
              </a:rPr>
              <a:t>= counter + 1;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}</a:t>
            </a:r>
            <a:endParaRPr lang="en-IN" sz="1500" dirty="0">
              <a:solidFill>
                <a:schemeClr val="tx1"/>
              </a:solidFill>
            </a:endParaRPr>
          </a:p>
          <a:p>
            <a:r>
              <a:rPr lang="en-IN" sz="1500" dirty="0" smtClean="0">
                <a:solidFill>
                  <a:schemeClr val="tx1"/>
                </a:solidFill>
              </a:rPr>
              <a:t>	return </a:t>
            </a:r>
            <a:r>
              <a:rPr lang="en-IN" sz="1500" dirty="0">
                <a:solidFill>
                  <a:schemeClr val="tx1"/>
                </a:solidFill>
              </a:rPr>
              <a:t>sum;</a:t>
            </a:r>
          </a:p>
          <a:p>
            <a:r>
              <a:rPr lang="en-IN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0773" y="65041"/>
            <a:ext cx="6096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i="1" dirty="0" smtClean="0"/>
              <a:t>Abstraction </a:t>
            </a:r>
            <a:r>
              <a:rPr lang="en-IN" sz="2800" i="1" dirty="0"/>
              <a:t>by </a:t>
            </a:r>
            <a:r>
              <a:rPr lang="en-IN" sz="2800" i="1" dirty="0" smtClean="0"/>
              <a:t>Specification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787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88" y="551309"/>
            <a:ext cx="8533797" cy="4195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4979987"/>
            <a:ext cx="5010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801532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Portable –Write Once, Run </a:t>
            </a:r>
            <a:r>
              <a:rPr lang="en-IN" dirty="0">
                <a:solidFill>
                  <a:schemeClr val="tx1"/>
                </a:solidFill>
              </a:rPr>
              <a:t>A</a:t>
            </a:r>
            <a:r>
              <a:rPr lang="en-IN" dirty="0" smtClean="0">
                <a:solidFill>
                  <a:schemeClr val="tx1"/>
                </a:solidFill>
              </a:rPr>
              <a:t>nywhere.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Security has been well thought through.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Robust memory management.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Designed for network programming.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Multithreaded (simultaneous tasks can be executed).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Dynamic and Extensible (loads of libraries).</a:t>
            </a:r>
          </a:p>
          <a:p>
            <a:r>
              <a:rPr lang="en-IN" dirty="0">
                <a:solidFill>
                  <a:schemeClr val="tx1"/>
                </a:solidFill>
              </a:rPr>
              <a:t>Is having automatic type checking.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Is having </a:t>
            </a:r>
            <a:r>
              <a:rPr lang="en-IN" dirty="0">
                <a:solidFill>
                  <a:schemeClr val="tx1"/>
                </a:solidFill>
              </a:rPr>
              <a:t>automatic garbage collection.</a:t>
            </a:r>
          </a:p>
          <a:p>
            <a:r>
              <a:rPr lang="en-IN" dirty="0">
                <a:solidFill>
                  <a:schemeClr val="tx1"/>
                </a:solidFill>
              </a:rPr>
              <a:t>Does not directly support pointers for security reasons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321972"/>
            <a:ext cx="8535990" cy="5671409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Implementation in this method has changed, but the specification or input for output has not changed.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sz="1800" dirty="0" smtClean="0">
                <a:solidFill>
                  <a:schemeClr val="tx1"/>
                </a:solidFill>
              </a:rPr>
              <a:t>public 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getRangeSum</a:t>
            </a:r>
            <a:r>
              <a:rPr lang="en-IN" sz="1800" dirty="0">
                <a:solidFill>
                  <a:schemeClr val="tx1"/>
                </a:solidFill>
              </a:rPr>
              <a:t>(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lowerLimit</a:t>
            </a:r>
            <a:r>
              <a:rPr lang="en-IN" sz="1800" dirty="0">
                <a:solidFill>
                  <a:schemeClr val="tx1"/>
                </a:solidFill>
              </a:rPr>
              <a:t>, 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upperLimit</a:t>
            </a:r>
            <a:r>
              <a:rPr lang="en-IN" sz="18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 n = </a:t>
            </a:r>
            <a:r>
              <a:rPr lang="en-IN" dirty="0" err="1">
                <a:solidFill>
                  <a:schemeClr val="tx1"/>
                </a:solidFill>
              </a:rPr>
              <a:t>upperLimit</a:t>
            </a:r>
            <a:r>
              <a:rPr lang="en-IN" dirty="0">
                <a:solidFill>
                  <a:schemeClr val="tx1"/>
                </a:solidFill>
              </a:rPr>
              <a:t> - </a:t>
            </a:r>
            <a:r>
              <a:rPr lang="en-IN" dirty="0" err="1">
                <a:solidFill>
                  <a:schemeClr val="tx1"/>
                </a:solidFill>
              </a:rPr>
              <a:t>lowerLimit</a:t>
            </a:r>
            <a:r>
              <a:rPr lang="en-IN" dirty="0">
                <a:solidFill>
                  <a:schemeClr val="tx1"/>
                </a:solidFill>
              </a:rPr>
              <a:t> + 1;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 sum = n * (2 * </a:t>
            </a:r>
            <a:r>
              <a:rPr lang="en-IN" dirty="0" err="1">
                <a:solidFill>
                  <a:schemeClr val="tx1"/>
                </a:solidFill>
              </a:rPr>
              <a:t>lowerLimit</a:t>
            </a:r>
            <a:r>
              <a:rPr lang="en-IN" dirty="0">
                <a:solidFill>
                  <a:schemeClr val="tx1"/>
                </a:solidFill>
              </a:rPr>
              <a:t> + (n-1))/2;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return sum;</a:t>
            </a:r>
          </a:p>
          <a:p>
            <a:r>
              <a:rPr lang="en-IN" sz="1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23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878"/>
            <a:ext cx="8534400" cy="54152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abstraction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0981"/>
            <a:ext cx="8535990" cy="45645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OOP is based on data abstraction.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09611" y="1094381"/>
            <a:ext cx="8975302" cy="456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Java is also having build in primitive data type such as </a:t>
            </a: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, float, boolean, char, etc.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09610" y="1557413"/>
            <a:ext cx="9786671" cy="13904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An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data type </a:t>
            </a:r>
            <a:r>
              <a:rPr lang="en-IN" b="1" dirty="0" smtClean="0">
                <a:solidFill>
                  <a:schemeClr val="tx1"/>
                </a:solidFill>
              </a:rPr>
              <a:t>has its range </a:t>
            </a:r>
            <a:r>
              <a:rPr lang="en-IN" b="1" dirty="0">
                <a:solidFill>
                  <a:schemeClr val="tx1"/>
                </a:solidFill>
              </a:rPr>
              <a:t>between -2147483648 and 2147483647.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Operations such as </a:t>
            </a:r>
            <a:r>
              <a:rPr lang="en-IN" b="1" dirty="0" smtClean="0">
                <a:solidFill>
                  <a:schemeClr val="tx1"/>
                </a:solidFill>
              </a:rPr>
              <a:t>add, subtract, multiply, divide, compare, </a:t>
            </a:r>
            <a:r>
              <a:rPr lang="en-IN" b="1" dirty="0">
                <a:solidFill>
                  <a:schemeClr val="tx1"/>
                </a:solidFill>
              </a:rPr>
              <a:t>and many more are defined for the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data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A value of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data type is represented in 32-bit </a:t>
            </a:r>
            <a:r>
              <a:rPr lang="en-IN" b="1" dirty="0" smtClean="0">
                <a:solidFill>
                  <a:schemeClr val="tx1"/>
                </a:solidFill>
              </a:rPr>
              <a:t>memory.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09611" y="2999381"/>
            <a:ext cx="10276068" cy="456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chemeClr val="tx1"/>
                </a:solidFill>
              </a:rPr>
              <a:t>All </a:t>
            </a:r>
            <a:r>
              <a:rPr lang="en-IN" sz="1600" dirty="0" smtClean="0">
                <a:solidFill>
                  <a:schemeClr val="tx1"/>
                </a:solidFill>
              </a:rPr>
              <a:t>these </a:t>
            </a:r>
            <a:r>
              <a:rPr lang="en-IN" sz="1600" dirty="0">
                <a:solidFill>
                  <a:schemeClr val="tx1"/>
                </a:solidFill>
              </a:rPr>
              <a:t>components of the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data type are predefined by Java language</a:t>
            </a:r>
            <a:r>
              <a:rPr lang="en-IN" sz="1600" dirty="0" smtClean="0">
                <a:solidFill>
                  <a:schemeClr val="tx1"/>
                </a:solidFill>
              </a:rPr>
              <a:t>. We can not change this.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35011" y="3405781"/>
            <a:ext cx="10276068" cy="2312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err="1">
                <a:solidFill>
                  <a:schemeClr val="tx1"/>
                </a:solidFill>
              </a:rPr>
              <a:t>i</a:t>
            </a:r>
            <a:r>
              <a:rPr lang="en-IN" sz="1600" b="1" dirty="0" err="1" smtClean="0">
                <a:solidFill>
                  <a:schemeClr val="tx1"/>
                </a:solidFill>
              </a:rPr>
              <a:t>nt</a:t>
            </a:r>
            <a:r>
              <a:rPr lang="en-IN" sz="1600" b="1" dirty="0" smtClean="0">
                <a:solidFill>
                  <a:schemeClr val="tx1"/>
                </a:solidFill>
              </a:rPr>
              <a:t> n1;  // identifier</a:t>
            </a:r>
          </a:p>
          <a:p>
            <a:endParaRPr lang="en-IN" sz="1600" b="1" dirty="0" smtClean="0">
              <a:solidFill>
                <a:schemeClr val="tx1"/>
              </a:solidFill>
            </a:endParaRPr>
          </a:p>
          <a:p>
            <a:r>
              <a:rPr lang="en-IN" sz="1600" b="1" dirty="0" smtClean="0">
                <a:solidFill>
                  <a:schemeClr val="tx1"/>
                </a:solidFill>
              </a:rPr>
              <a:t>n1 = 23;</a:t>
            </a:r>
          </a:p>
          <a:p>
            <a:endParaRPr lang="en-IN" sz="1600" b="1" dirty="0" smtClean="0">
              <a:solidFill>
                <a:schemeClr val="tx1"/>
              </a:solidFill>
            </a:endParaRPr>
          </a:p>
          <a:p>
            <a:r>
              <a:rPr lang="en-IN" sz="1600" b="1" dirty="0" smtClean="0">
                <a:solidFill>
                  <a:schemeClr val="tx1"/>
                </a:solidFill>
              </a:rPr>
              <a:t>Here we are not aware of where this value is stored in the memory. From the definition of the </a:t>
            </a:r>
            <a:r>
              <a:rPr lang="en-IN" sz="1600" b="1" dirty="0" err="1" smtClean="0">
                <a:solidFill>
                  <a:schemeClr val="tx1"/>
                </a:solidFill>
              </a:rPr>
              <a:t>int</a:t>
            </a:r>
            <a:r>
              <a:rPr lang="en-IN" sz="1600" b="1" dirty="0" smtClean="0">
                <a:solidFill>
                  <a:schemeClr val="tx1"/>
                </a:solidFill>
              </a:rPr>
              <a:t> we know that it will take 32 bit memory. However you do not know where in memory its allocated for n1, </a:t>
            </a:r>
            <a:r>
              <a:rPr lang="en-IN" sz="1600" b="1" i="1" dirty="0" smtClean="0">
                <a:solidFill>
                  <a:schemeClr val="tx1"/>
                </a:solidFill>
              </a:rPr>
              <a:t>and you need not know</a:t>
            </a:r>
            <a:r>
              <a:rPr lang="en-IN" sz="1600" b="1" dirty="0" smtClean="0">
                <a:solidFill>
                  <a:schemeClr val="tx1"/>
                </a:solidFill>
              </a:rPr>
              <a:t>.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13012" y="6049171"/>
            <a:ext cx="6057164" cy="456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Do you see an example of abstraction here?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3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96214"/>
            <a:ext cx="8535990" cy="6104586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Java has constructs, that let you define new </a:t>
            </a:r>
            <a:r>
              <a:rPr lang="en-IN" b="1" dirty="0" smtClean="0">
                <a:solidFill>
                  <a:schemeClr val="tx1"/>
                </a:solidFill>
              </a:rPr>
              <a:t>ADTs</a:t>
            </a:r>
            <a:r>
              <a:rPr lang="en-IN" dirty="0" smtClean="0">
                <a:solidFill>
                  <a:schemeClr val="tx1"/>
                </a:solidFill>
              </a:rPr>
              <a:t>, for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class</a:t>
            </a:r>
            <a:r>
              <a:rPr lang="en-IN" b="1" dirty="0">
                <a:solidFill>
                  <a:schemeClr val="tx1"/>
                </a:solidFill>
              </a:rPr>
              <a:t>, </a:t>
            </a:r>
            <a:endParaRPr lang="en-IN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interface</a:t>
            </a:r>
            <a:r>
              <a:rPr lang="en-IN" b="1" dirty="0">
                <a:solidFill>
                  <a:schemeClr val="tx1"/>
                </a:solidFill>
              </a:rPr>
              <a:t>, </a:t>
            </a:r>
            <a:endParaRPr lang="en-IN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annotation </a:t>
            </a:r>
            <a:r>
              <a:rPr lang="en-IN" b="1" dirty="0">
                <a:solidFill>
                  <a:schemeClr val="tx1"/>
                </a:solidFill>
              </a:rPr>
              <a:t>and </a:t>
            </a:r>
            <a:endParaRPr lang="en-IN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err="1" smtClean="0">
                <a:solidFill>
                  <a:schemeClr val="tx1"/>
                </a:solidFill>
              </a:rPr>
              <a:t>enum</a:t>
            </a:r>
            <a:r>
              <a:rPr lang="en-IN" b="1" dirty="0" smtClean="0">
                <a:solidFill>
                  <a:schemeClr val="tx1"/>
                </a:solidFill>
              </a:rPr>
              <a:t>. 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b="1" i="1" dirty="0">
                <a:solidFill>
                  <a:schemeClr val="tx1"/>
                </a:solidFill>
              </a:rPr>
              <a:t>class</a:t>
            </a:r>
            <a:r>
              <a:rPr lang="en-IN" dirty="0">
                <a:solidFill>
                  <a:schemeClr val="tx1"/>
                </a:solidFill>
              </a:rPr>
              <a:t> in Java gives you features that you can use to expose the </a:t>
            </a:r>
            <a:r>
              <a:rPr lang="en-IN" dirty="0" smtClean="0">
                <a:solidFill>
                  <a:schemeClr val="tx1"/>
                </a:solidFill>
              </a:rPr>
              <a:t>data representation </a:t>
            </a:r>
            <a:r>
              <a:rPr lang="en-IN" dirty="0">
                <a:solidFill>
                  <a:schemeClr val="tx1"/>
                </a:solidFill>
              </a:rPr>
              <a:t>or hide it. 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In </a:t>
            </a:r>
            <a:r>
              <a:rPr lang="en-IN" dirty="0">
                <a:solidFill>
                  <a:schemeClr val="tx1"/>
                </a:solidFill>
              </a:rPr>
              <a:t>Java, the set of values of a class data type are called </a:t>
            </a:r>
            <a:r>
              <a:rPr lang="en-IN" b="1" i="1" dirty="0">
                <a:solidFill>
                  <a:schemeClr val="tx1"/>
                </a:solidFill>
              </a:rPr>
              <a:t>objects</a:t>
            </a:r>
            <a:r>
              <a:rPr lang="en-IN" dirty="0">
                <a:solidFill>
                  <a:schemeClr val="tx1"/>
                </a:solidFill>
              </a:rPr>
              <a:t>. 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Operations </a:t>
            </a:r>
            <a:r>
              <a:rPr lang="en-IN" dirty="0">
                <a:solidFill>
                  <a:schemeClr val="tx1"/>
                </a:solidFill>
              </a:rPr>
              <a:t>on </a:t>
            </a:r>
            <a:r>
              <a:rPr lang="en-IN" dirty="0" smtClean="0">
                <a:solidFill>
                  <a:schemeClr val="tx1"/>
                </a:solidFill>
              </a:rPr>
              <a:t>the objects </a:t>
            </a:r>
            <a:r>
              <a:rPr lang="en-IN" dirty="0">
                <a:solidFill>
                  <a:schemeClr val="tx1"/>
                </a:solidFill>
              </a:rPr>
              <a:t>are called </a:t>
            </a:r>
            <a:r>
              <a:rPr lang="en-IN" b="1" i="1" dirty="0">
                <a:solidFill>
                  <a:schemeClr val="tx1"/>
                </a:solidFill>
              </a:rPr>
              <a:t>methods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Instance </a:t>
            </a:r>
            <a:r>
              <a:rPr lang="en-IN" dirty="0">
                <a:solidFill>
                  <a:schemeClr val="tx1"/>
                </a:solidFill>
              </a:rPr>
              <a:t>variables (also known as fields) of objects are the data </a:t>
            </a:r>
            <a:r>
              <a:rPr lang="en-IN" dirty="0" smtClean="0">
                <a:solidFill>
                  <a:schemeClr val="tx1"/>
                </a:solidFill>
              </a:rPr>
              <a:t>representation for </a:t>
            </a:r>
            <a:r>
              <a:rPr lang="en-IN" dirty="0">
                <a:solidFill>
                  <a:schemeClr val="tx1"/>
                </a:solidFill>
              </a:rPr>
              <a:t>the class type.</a:t>
            </a:r>
          </a:p>
        </p:txBody>
      </p:sp>
    </p:spTree>
    <p:extLst>
      <p:ext uri="{BB962C8B-B14F-4D97-AF65-F5344CB8AC3E}">
        <p14:creationId xmlns:p14="http://schemas.microsoft.com/office/powerpoint/2010/main" val="12812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18941"/>
            <a:ext cx="8535990" cy="6426558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public class Person {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private String name;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private String gender;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Person(String </a:t>
            </a:r>
            <a:r>
              <a:rPr lang="en-IN" sz="1600" dirty="0" err="1">
                <a:solidFill>
                  <a:schemeClr val="tx1"/>
                </a:solidFill>
              </a:rPr>
              <a:t>initialName</a:t>
            </a:r>
            <a:r>
              <a:rPr lang="en-IN" sz="1600" dirty="0">
                <a:solidFill>
                  <a:schemeClr val="tx1"/>
                </a:solidFill>
              </a:rPr>
              <a:t>, String </a:t>
            </a:r>
            <a:r>
              <a:rPr lang="en-IN" sz="1600" dirty="0" err="1">
                <a:solidFill>
                  <a:schemeClr val="tx1"/>
                </a:solidFill>
              </a:rPr>
              <a:t>initialGender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name = </a:t>
            </a:r>
            <a:r>
              <a:rPr lang="en-IN" dirty="0" err="1">
                <a:solidFill>
                  <a:schemeClr val="tx1"/>
                </a:solidFill>
              </a:rPr>
              <a:t>initialName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gender = </a:t>
            </a:r>
            <a:r>
              <a:rPr lang="en-IN" dirty="0" err="1">
                <a:solidFill>
                  <a:schemeClr val="tx1"/>
                </a:solidFill>
              </a:rPr>
              <a:t>initialGender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getName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name;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void </a:t>
            </a:r>
            <a:r>
              <a:rPr lang="en-IN" sz="1600" dirty="0" err="1">
                <a:solidFill>
                  <a:schemeClr val="tx1"/>
                </a:solidFill>
              </a:rPr>
              <a:t>setName</a:t>
            </a:r>
            <a:r>
              <a:rPr lang="en-IN" sz="1600" dirty="0">
                <a:solidFill>
                  <a:schemeClr val="tx1"/>
                </a:solidFill>
              </a:rPr>
              <a:t>(String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name </a:t>
            </a:r>
            <a:r>
              <a:rPr lang="en-IN" sz="1600" dirty="0">
                <a:solidFill>
                  <a:schemeClr val="tx1"/>
                </a:solidFill>
              </a:rPr>
              <a:t>=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getGender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gender;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r>
              <a:rPr lang="en-IN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48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28789"/>
            <a:ext cx="8535990" cy="586459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Using Person class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Person </a:t>
            </a:r>
            <a:r>
              <a:rPr lang="en-IN" dirty="0">
                <a:solidFill>
                  <a:schemeClr val="tx1"/>
                </a:solidFill>
              </a:rPr>
              <a:t>john = new Person("John Jacobs", "Male");</a:t>
            </a:r>
          </a:p>
          <a:p>
            <a:r>
              <a:rPr lang="en-IN" dirty="0">
                <a:solidFill>
                  <a:schemeClr val="tx1"/>
                </a:solidFill>
              </a:rPr>
              <a:t>String </a:t>
            </a:r>
            <a:r>
              <a:rPr lang="en-IN" dirty="0" err="1">
                <a:solidFill>
                  <a:schemeClr val="tx1"/>
                </a:solidFill>
              </a:rPr>
              <a:t>intialName</a:t>
            </a:r>
            <a:r>
              <a:rPr lang="en-IN" dirty="0">
                <a:solidFill>
                  <a:schemeClr val="tx1"/>
                </a:solidFill>
              </a:rPr>
              <a:t> = </a:t>
            </a:r>
            <a:r>
              <a:rPr lang="en-IN" dirty="0" err="1">
                <a:solidFill>
                  <a:schemeClr val="tx1"/>
                </a:solidFill>
              </a:rPr>
              <a:t>john.getName</a:t>
            </a:r>
            <a:r>
              <a:rPr lang="en-IN" dirty="0">
                <a:solidFill>
                  <a:schemeClr val="tx1"/>
                </a:solidFill>
              </a:rPr>
              <a:t>();</a:t>
            </a:r>
          </a:p>
          <a:p>
            <a:r>
              <a:rPr lang="en-IN" dirty="0" err="1">
                <a:solidFill>
                  <a:schemeClr val="tx1"/>
                </a:solidFill>
              </a:rPr>
              <a:t>john.setName</a:t>
            </a:r>
            <a:r>
              <a:rPr lang="en-IN" dirty="0">
                <a:solidFill>
                  <a:schemeClr val="tx1"/>
                </a:solidFill>
              </a:rPr>
              <a:t>("Wally Jacobs");</a:t>
            </a:r>
          </a:p>
          <a:p>
            <a:r>
              <a:rPr lang="en-IN" dirty="0">
                <a:solidFill>
                  <a:schemeClr val="tx1"/>
                </a:solidFill>
              </a:rPr>
              <a:t>String </a:t>
            </a:r>
            <a:r>
              <a:rPr lang="en-IN" dirty="0" err="1">
                <a:solidFill>
                  <a:schemeClr val="tx1"/>
                </a:solidFill>
              </a:rPr>
              <a:t>changedName</a:t>
            </a:r>
            <a:r>
              <a:rPr lang="en-IN" dirty="0">
                <a:solidFill>
                  <a:schemeClr val="tx1"/>
                </a:solidFill>
              </a:rPr>
              <a:t> = </a:t>
            </a:r>
            <a:r>
              <a:rPr lang="en-IN" dirty="0" err="1">
                <a:solidFill>
                  <a:schemeClr val="tx1"/>
                </a:solidFill>
              </a:rPr>
              <a:t>john.getName</a:t>
            </a:r>
            <a:r>
              <a:rPr lang="en-IN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546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54000"/>
            <a:ext cx="8535990" cy="5993381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public class Person {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private String[] data = new String[2];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Person(String </a:t>
            </a:r>
            <a:r>
              <a:rPr lang="en-IN" sz="1600" dirty="0" err="1">
                <a:solidFill>
                  <a:schemeClr val="tx1"/>
                </a:solidFill>
              </a:rPr>
              <a:t>initialName</a:t>
            </a:r>
            <a:r>
              <a:rPr lang="en-IN" sz="1600" dirty="0">
                <a:solidFill>
                  <a:schemeClr val="tx1"/>
                </a:solidFill>
              </a:rPr>
              <a:t>, String </a:t>
            </a:r>
            <a:r>
              <a:rPr lang="en-IN" sz="1600" dirty="0" err="1">
                <a:solidFill>
                  <a:schemeClr val="tx1"/>
                </a:solidFill>
              </a:rPr>
              <a:t>initialGender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data[0</a:t>
            </a:r>
            <a:r>
              <a:rPr lang="en-IN" sz="1600" dirty="0">
                <a:solidFill>
                  <a:schemeClr val="tx1"/>
                </a:solidFill>
              </a:rPr>
              <a:t>] = </a:t>
            </a:r>
            <a:r>
              <a:rPr lang="en-IN" sz="1600" dirty="0" err="1">
                <a:solidFill>
                  <a:schemeClr val="tx1"/>
                </a:solidFill>
              </a:rPr>
              <a:t>initialName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data[1</a:t>
            </a:r>
            <a:r>
              <a:rPr lang="en-IN" sz="1600" dirty="0">
                <a:solidFill>
                  <a:schemeClr val="tx1"/>
                </a:solidFill>
              </a:rPr>
              <a:t>] = </a:t>
            </a:r>
            <a:r>
              <a:rPr lang="en-IN" sz="1600" dirty="0" err="1">
                <a:solidFill>
                  <a:schemeClr val="tx1"/>
                </a:solidFill>
              </a:rPr>
              <a:t>initialGender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getName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data[0];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void </a:t>
            </a:r>
            <a:r>
              <a:rPr lang="en-IN" sz="1600" dirty="0" err="1">
                <a:solidFill>
                  <a:schemeClr val="tx1"/>
                </a:solidFill>
              </a:rPr>
              <a:t>setName</a:t>
            </a:r>
            <a:r>
              <a:rPr lang="en-IN" sz="1600" dirty="0">
                <a:solidFill>
                  <a:schemeClr val="tx1"/>
                </a:solidFill>
              </a:rPr>
              <a:t>(String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data[0</a:t>
            </a:r>
            <a:r>
              <a:rPr lang="en-IN" sz="1600" dirty="0">
                <a:solidFill>
                  <a:schemeClr val="tx1"/>
                </a:solidFill>
              </a:rPr>
              <a:t>] =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getGender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data[1];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r>
              <a:rPr lang="en-IN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09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0"/>
            <a:ext cx="9863586" cy="502276"/>
          </a:xfrm>
        </p:spPr>
        <p:txBody>
          <a:bodyPr>
            <a:normAutofit fontScale="90000"/>
          </a:bodyPr>
          <a:lstStyle/>
          <a:p>
            <a:r>
              <a:rPr lang="en-IN" dirty="0"/>
              <a:t>Encapsulation and Information Hiding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1" y="502276"/>
            <a:ext cx="8535990" cy="1906073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The term </a:t>
            </a:r>
            <a:r>
              <a:rPr lang="en-IN" sz="1600" b="1" i="1" dirty="0">
                <a:solidFill>
                  <a:schemeClr val="tx1"/>
                </a:solidFill>
              </a:rPr>
              <a:t>encapsulation</a:t>
            </a:r>
            <a:r>
              <a:rPr lang="en-IN" sz="1600" dirty="0">
                <a:solidFill>
                  <a:schemeClr val="tx1"/>
                </a:solidFill>
              </a:rPr>
              <a:t> is used to mean two different things: </a:t>
            </a:r>
            <a:endParaRPr lang="en-IN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a </a:t>
            </a:r>
            <a:r>
              <a:rPr lang="en-IN" sz="1600" b="1" i="1" dirty="0">
                <a:solidFill>
                  <a:schemeClr val="tx1"/>
                </a:solidFill>
              </a:rPr>
              <a:t>process</a:t>
            </a:r>
            <a:r>
              <a:rPr lang="en-IN" sz="1600" dirty="0">
                <a:solidFill>
                  <a:schemeClr val="tx1"/>
                </a:solidFill>
              </a:rPr>
              <a:t> or an </a:t>
            </a:r>
            <a:r>
              <a:rPr lang="en-IN" sz="1600" b="1" i="1" dirty="0">
                <a:solidFill>
                  <a:schemeClr val="tx1"/>
                </a:solidFill>
              </a:rPr>
              <a:t>entity</a:t>
            </a:r>
            <a:r>
              <a:rPr lang="en-IN" sz="1600" dirty="0">
                <a:solidFill>
                  <a:schemeClr val="tx1"/>
                </a:solidFill>
              </a:rPr>
              <a:t>. </a:t>
            </a:r>
            <a:endParaRPr lang="en-IN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As </a:t>
            </a:r>
            <a:r>
              <a:rPr lang="en-IN" sz="1600" dirty="0">
                <a:solidFill>
                  <a:schemeClr val="tx1"/>
                </a:solidFill>
              </a:rPr>
              <a:t>a </a:t>
            </a:r>
            <a:r>
              <a:rPr lang="en-IN" sz="1600" b="1" i="1" dirty="0">
                <a:solidFill>
                  <a:schemeClr val="tx1"/>
                </a:solidFill>
              </a:rPr>
              <a:t>process</a:t>
            </a:r>
            <a:r>
              <a:rPr lang="en-IN" sz="1600" dirty="0">
                <a:solidFill>
                  <a:schemeClr val="tx1"/>
                </a:solidFill>
              </a:rPr>
              <a:t>, it is an </a:t>
            </a:r>
            <a:r>
              <a:rPr lang="en-IN" sz="1600" dirty="0" smtClean="0">
                <a:solidFill>
                  <a:schemeClr val="tx1"/>
                </a:solidFill>
              </a:rPr>
              <a:t>act of </a:t>
            </a:r>
            <a:r>
              <a:rPr lang="en-IN" sz="1600" dirty="0">
                <a:solidFill>
                  <a:schemeClr val="tx1"/>
                </a:solidFill>
              </a:rPr>
              <a:t>bundling one or more items into a container. The container could be physical or logical. </a:t>
            </a:r>
            <a:endParaRPr lang="en-IN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As </a:t>
            </a:r>
            <a:r>
              <a:rPr lang="en-IN" sz="1600" dirty="0">
                <a:solidFill>
                  <a:schemeClr val="tx1"/>
                </a:solidFill>
              </a:rPr>
              <a:t>an </a:t>
            </a:r>
            <a:r>
              <a:rPr lang="en-IN" sz="1600" b="1" i="1" dirty="0">
                <a:solidFill>
                  <a:schemeClr val="tx1"/>
                </a:solidFill>
              </a:rPr>
              <a:t>entity</a:t>
            </a:r>
            <a:r>
              <a:rPr lang="en-IN" sz="1600" dirty="0">
                <a:solidFill>
                  <a:schemeClr val="tx1"/>
                </a:solidFill>
              </a:rPr>
              <a:t>, it is </a:t>
            </a:r>
            <a:r>
              <a:rPr lang="en-IN" sz="1600" dirty="0" smtClean="0">
                <a:solidFill>
                  <a:schemeClr val="tx1"/>
                </a:solidFill>
              </a:rPr>
              <a:t>a container </a:t>
            </a:r>
            <a:r>
              <a:rPr lang="en-IN" sz="1600" dirty="0">
                <a:solidFill>
                  <a:schemeClr val="tx1"/>
                </a:solidFill>
              </a:rPr>
              <a:t>that holds one or more items.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1" y="2290060"/>
            <a:ext cx="10689465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WlkrqySjjtgjJyymyfUtopiaStd-Regular"/>
              </a:rPr>
              <a:t>Java supports encapsulation in various ways</a:t>
            </a:r>
            <a:r>
              <a:rPr lang="en-IN" b="1" dirty="0" smtClean="0">
                <a:latin typeface="WlkrqySjjtgjJyymyfUtopiaStd-Regular"/>
              </a:rPr>
              <a:t>.</a:t>
            </a:r>
          </a:p>
          <a:p>
            <a:endParaRPr lang="en-IN" dirty="0">
              <a:latin typeface="WlkrqySjjtgjJyymyfUtopiaStd-Regular"/>
            </a:endParaRPr>
          </a:p>
          <a:p>
            <a:r>
              <a:rPr lang="en-IN" dirty="0">
                <a:latin typeface="CtxyprPddlvvSdmrvqSymbol"/>
              </a:rPr>
              <a:t>• </a:t>
            </a:r>
            <a:r>
              <a:rPr lang="en-IN" dirty="0" smtClean="0">
                <a:latin typeface="WlkrqySjjtgjJyymyfUtopiaStd-Regular"/>
              </a:rPr>
              <a:t>To bundle </a:t>
            </a:r>
            <a:r>
              <a:rPr lang="en-IN" dirty="0">
                <a:latin typeface="WlkrqySjjtgjJyymyfUtopiaStd-Regular"/>
              </a:rPr>
              <a:t>data and methods that operate on the data in an entity called </a:t>
            </a:r>
            <a:r>
              <a:rPr lang="en-IN" dirty="0" smtClean="0">
                <a:latin typeface="WlkrqySjjtgjJyymyfUtopiaStd-Regular"/>
              </a:rPr>
              <a:t>a </a:t>
            </a:r>
            <a:r>
              <a:rPr lang="en-IN" b="1" i="1" dirty="0" smtClean="0">
                <a:latin typeface="NgxbjpDqhpglXqhlmrUtopiaStd-Italic"/>
              </a:rPr>
              <a:t>class</a:t>
            </a:r>
            <a:r>
              <a:rPr lang="en-IN" dirty="0">
                <a:latin typeface="WlkrqySjjtgjJyymyfUtopiaStd-Regular"/>
              </a:rPr>
              <a:t>.</a:t>
            </a:r>
          </a:p>
          <a:p>
            <a:r>
              <a:rPr lang="en-IN" dirty="0">
                <a:latin typeface="CtxyprPddlvvSdmrvqSymbol"/>
              </a:rPr>
              <a:t>• </a:t>
            </a:r>
            <a:r>
              <a:rPr lang="en-IN" dirty="0" smtClean="0">
                <a:latin typeface="WlkrqySjjtgjJyymyfUtopiaStd-Regular"/>
              </a:rPr>
              <a:t>To </a:t>
            </a:r>
            <a:r>
              <a:rPr lang="en-IN" dirty="0">
                <a:latin typeface="WlkrqySjjtgjJyymyfUtopiaStd-Regular"/>
              </a:rPr>
              <a:t>bundle one or more logically related classes in an entity called a </a:t>
            </a:r>
            <a:r>
              <a:rPr lang="en-IN" b="1" i="1" dirty="0">
                <a:latin typeface="NgxbjpDqhpglXqhlmrUtopiaStd-Italic"/>
              </a:rPr>
              <a:t>package</a:t>
            </a:r>
            <a:r>
              <a:rPr lang="en-IN" dirty="0">
                <a:latin typeface="WlkrqySjjtgjJyymyfUtopiaStd-Regular"/>
              </a:rPr>
              <a:t>.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A package in Java is a logical collection of one or more related classes. A package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creates a new naming scope in which all classes must have unique names. Two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classes may have the same name in Java as long as they are </a:t>
            </a:r>
            <a:r>
              <a:rPr lang="en-IN" sz="1600" b="1" i="1" dirty="0" smtClean="0">
                <a:latin typeface="WlkrqySjjtgjJyymyfUtopiaStd-Regular"/>
              </a:rPr>
              <a:t>bundled(or encapsulated) in two different packages</a:t>
            </a:r>
            <a:r>
              <a:rPr lang="en-IN" dirty="0" smtClean="0">
                <a:latin typeface="WlkrqySjjtgjJyymyfUtopiaStd-Regular"/>
              </a:rPr>
              <a:t>.</a:t>
            </a:r>
            <a:endParaRPr lang="en-IN" dirty="0">
              <a:latin typeface="WlkrqySjjtgjJyymyfUtopiaStd-Regular"/>
            </a:endParaRPr>
          </a:p>
          <a:p>
            <a:r>
              <a:rPr lang="en-IN" dirty="0">
                <a:latin typeface="CtxyprPddlvvSdmrvqSymbol"/>
              </a:rPr>
              <a:t>• </a:t>
            </a:r>
            <a:r>
              <a:rPr lang="en-IN" dirty="0" smtClean="0">
                <a:latin typeface="WlkrqySjjtgjJyymyfUtopiaStd-Regular"/>
              </a:rPr>
              <a:t>To bundle </a:t>
            </a:r>
            <a:r>
              <a:rPr lang="en-IN" dirty="0">
                <a:latin typeface="WlkrqySjjtgjJyymyfUtopiaStd-Regular"/>
              </a:rPr>
              <a:t>packages into a </a:t>
            </a:r>
            <a:r>
              <a:rPr lang="en-IN" b="1" i="1" dirty="0" smtClean="0">
                <a:latin typeface="NgxbjpDqhpglXqhlmrUtopiaStd-Italic"/>
              </a:rPr>
              <a:t>module</a:t>
            </a:r>
            <a:r>
              <a:rPr lang="en-IN" dirty="0" smtClean="0">
                <a:latin typeface="WlkrqySjjtgjJyymyfUtopiaStd-Regular"/>
              </a:rPr>
              <a:t>.</a:t>
            </a:r>
          </a:p>
          <a:p>
            <a:pPr lvl="1"/>
            <a:r>
              <a:rPr lang="en-IN" sz="1600" b="1" i="1" dirty="0" smtClean="0">
                <a:latin typeface="WlkrqySjjtgjJyymyfUtopiaStd-Regular"/>
              </a:rPr>
              <a:t>A </a:t>
            </a:r>
            <a:r>
              <a:rPr lang="en-IN" sz="1600" b="1" i="1" dirty="0">
                <a:latin typeface="WlkrqySjjtgjJyymyfUtopiaStd-Regular"/>
              </a:rPr>
              <a:t>module can export its packages. Types defined in exported packages are accessible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to other modules, whereas types in non-exported packages are inaccessible to other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modules.</a:t>
            </a:r>
          </a:p>
          <a:p>
            <a:r>
              <a:rPr lang="en-IN" dirty="0">
                <a:latin typeface="CtxyprPddlvvSdmrvqSymbol"/>
              </a:rPr>
              <a:t>• </a:t>
            </a:r>
            <a:r>
              <a:rPr lang="en-IN" dirty="0" smtClean="0">
                <a:latin typeface="WlkrqySjjtgjJyymyfUtopiaStd-Regular"/>
              </a:rPr>
              <a:t>To </a:t>
            </a:r>
            <a:r>
              <a:rPr lang="en-IN" dirty="0">
                <a:latin typeface="WlkrqySjjtgjJyymyfUtopiaStd-Regular"/>
              </a:rPr>
              <a:t>bundle one or more related classes in an entity called a </a:t>
            </a:r>
            <a:r>
              <a:rPr lang="en-IN" b="1" i="1" dirty="0">
                <a:latin typeface="NgxbjpDqhpglXqhlmrUtopiaStd-Italic"/>
              </a:rPr>
              <a:t>compilation</a:t>
            </a:r>
            <a:r>
              <a:rPr lang="en-IN" i="1" dirty="0">
                <a:latin typeface="NgxbjpDqhpglXqhlmrUtopiaStd-Italic"/>
              </a:rPr>
              <a:t> </a:t>
            </a:r>
            <a:r>
              <a:rPr lang="en-IN" b="1" i="1" dirty="0">
                <a:latin typeface="NgxbjpDqhpglXqhlmrUtopiaStd-Italic"/>
              </a:rPr>
              <a:t>unit</a:t>
            </a:r>
            <a:r>
              <a:rPr lang="en-IN" i="1" dirty="0">
                <a:latin typeface="NgxbjpDqhpglXqhlmrUtopiaStd-Italic"/>
              </a:rPr>
              <a:t>.</a:t>
            </a:r>
          </a:p>
          <a:p>
            <a:pPr lvl="1"/>
            <a:r>
              <a:rPr lang="en-IN" sz="1600" b="1" dirty="0">
                <a:latin typeface="WlkrqySjjtgjJyymyfUtopiaStd-Regular"/>
              </a:rPr>
              <a:t>All classes in a compilation unit can be compiled separately from other compilation</a:t>
            </a:r>
          </a:p>
          <a:p>
            <a:pPr lvl="1"/>
            <a:r>
              <a:rPr lang="en-IN" sz="1600" b="1" dirty="0">
                <a:latin typeface="WlkrqySjjtgjJyymyfUtopiaStd-Regular"/>
              </a:rPr>
              <a:t>units.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839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727" y="264767"/>
            <a:ext cx="8535990" cy="6419368"/>
          </a:xfrm>
        </p:spPr>
        <p:txBody>
          <a:bodyPr>
            <a:normAutofit fontScale="85000" lnSpcReduction="10000"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Encapsulation, abstraction, and information hiding are three separate concepts. They are very </a:t>
            </a:r>
            <a:r>
              <a:rPr lang="en-IN" sz="2400" dirty="0" smtClean="0">
                <a:solidFill>
                  <a:schemeClr val="tx1"/>
                </a:solidFill>
              </a:rPr>
              <a:t>closely related</a:t>
            </a:r>
            <a:r>
              <a:rPr lang="en-IN" sz="2400" dirty="0">
                <a:solidFill>
                  <a:schemeClr val="tx1"/>
                </a:solidFill>
              </a:rPr>
              <a:t>, though. One concept facilitates the workings of the others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encapsulation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and </a:t>
            </a:r>
            <a:r>
              <a:rPr lang="en-IN" sz="2400" b="1" dirty="0" smtClean="0">
                <a:solidFill>
                  <a:schemeClr val="tx1"/>
                </a:solidFill>
              </a:rPr>
              <a:t>information </a:t>
            </a:r>
            <a:r>
              <a:rPr lang="en-IN" sz="2400" b="1" dirty="0">
                <a:solidFill>
                  <a:schemeClr val="tx1"/>
                </a:solidFill>
              </a:rPr>
              <a:t>hiding</a:t>
            </a:r>
            <a:r>
              <a:rPr lang="en-IN" sz="2400" dirty="0">
                <a:solidFill>
                  <a:schemeClr val="tx1"/>
                </a:solidFill>
              </a:rPr>
              <a:t>—are often used </a:t>
            </a:r>
            <a:r>
              <a:rPr lang="en-IN" sz="2400" dirty="0" smtClean="0">
                <a:solidFill>
                  <a:schemeClr val="tx1"/>
                </a:solidFill>
              </a:rPr>
              <a:t> interchangeably.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they </a:t>
            </a:r>
            <a:r>
              <a:rPr lang="en-IN" sz="2400" dirty="0">
                <a:solidFill>
                  <a:schemeClr val="tx1"/>
                </a:solidFill>
              </a:rPr>
              <a:t>are different </a:t>
            </a:r>
            <a:r>
              <a:rPr lang="en-IN" sz="2400" dirty="0" smtClean="0">
                <a:solidFill>
                  <a:schemeClr val="tx1"/>
                </a:solidFill>
              </a:rPr>
              <a:t>concepts, should </a:t>
            </a:r>
            <a:r>
              <a:rPr lang="en-IN" sz="2400" dirty="0">
                <a:solidFill>
                  <a:schemeClr val="tx1"/>
                </a:solidFill>
              </a:rPr>
              <a:t>not be used </a:t>
            </a:r>
            <a:r>
              <a:rPr lang="en-IN" sz="2400" dirty="0" smtClean="0">
                <a:solidFill>
                  <a:schemeClr val="tx1"/>
                </a:solidFill>
              </a:rPr>
              <a:t>interchangeably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Encapsulation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simply the </a:t>
            </a:r>
            <a:r>
              <a:rPr lang="en-IN" sz="2400" dirty="0" smtClean="0">
                <a:solidFill>
                  <a:schemeClr val="tx1"/>
                </a:solidFill>
              </a:rPr>
              <a:t>bundling of </a:t>
            </a:r>
            <a:r>
              <a:rPr lang="en-IN" sz="2400" dirty="0">
                <a:solidFill>
                  <a:schemeClr val="tx1"/>
                </a:solidFill>
              </a:rPr>
              <a:t>items together into one entity.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Information </a:t>
            </a:r>
            <a:r>
              <a:rPr lang="en-IN" sz="2400" b="1" dirty="0">
                <a:solidFill>
                  <a:schemeClr val="tx1"/>
                </a:solidFill>
              </a:rPr>
              <a:t>hiding</a:t>
            </a:r>
            <a:r>
              <a:rPr lang="en-IN" sz="2400" dirty="0">
                <a:solidFill>
                  <a:schemeClr val="tx1"/>
                </a:solidFill>
              </a:rPr>
              <a:t> is the process of hiding implementation details </a:t>
            </a:r>
            <a:r>
              <a:rPr lang="en-IN" sz="2400" dirty="0" smtClean="0">
                <a:solidFill>
                  <a:schemeClr val="tx1"/>
                </a:solidFill>
              </a:rPr>
              <a:t>that are </a:t>
            </a:r>
            <a:r>
              <a:rPr lang="en-IN" sz="2400" dirty="0">
                <a:solidFill>
                  <a:schemeClr val="tx1"/>
                </a:solidFill>
              </a:rPr>
              <a:t>likely to </a:t>
            </a:r>
            <a:r>
              <a:rPr lang="en-IN" sz="2400" dirty="0" smtClean="0">
                <a:solidFill>
                  <a:schemeClr val="tx1"/>
                </a:solidFill>
              </a:rPr>
              <a:t>change.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Encapsulation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not concerned with whether the items that are bundled in an </a:t>
            </a:r>
            <a:r>
              <a:rPr lang="en-IN" sz="2400" dirty="0" smtClean="0">
                <a:solidFill>
                  <a:schemeClr val="tx1"/>
                </a:solidFill>
              </a:rPr>
              <a:t>entity are </a:t>
            </a:r>
            <a:r>
              <a:rPr lang="en-IN" sz="2400" dirty="0">
                <a:solidFill>
                  <a:schemeClr val="tx1"/>
                </a:solidFill>
              </a:rPr>
              <a:t>hidden from </a:t>
            </a:r>
            <a:r>
              <a:rPr lang="en-IN" sz="2400" dirty="0" smtClean="0">
                <a:solidFill>
                  <a:schemeClr val="tx1"/>
                </a:solidFill>
              </a:rPr>
              <a:t>others or </a:t>
            </a:r>
            <a:r>
              <a:rPr lang="en-IN" sz="2400" dirty="0">
                <a:solidFill>
                  <a:schemeClr val="tx1"/>
                </a:solidFill>
              </a:rPr>
              <a:t>not.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What </a:t>
            </a:r>
            <a:r>
              <a:rPr lang="en-IN" sz="2400" dirty="0">
                <a:solidFill>
                  <a:schemeClr val="tx1"/>
                </a:solidFill>
              </a:rPr>
              <a:t>should be hidden (or ignored) and </a:t>
            </a:r>
            <a:r>
              <a:rPr lang="en-IN" sz="2400" dirty="0" smtClean="0">
                <a:solidFill>
                  <a:schemeClr val="tx1"/>
                </a:solidFill>
              </a:rPr>
              <a:t>what should </a:t>
            </a:r>
            <a:r>
              <a:rPr lang="en-IN" sz="2400" dirty="0">
                <a:solidFill>
                  <a:schemeClr val="tx1"/>
                </a:solidFill>
              </a:rPr>
              <a:t>not be hidden is the concern of </a:t>
            </a:r>
            <a:r>
              <a:rPr lang="en-IN" sz="2400" b="1" i="1" dirty="0">
                <a:solidFill>
                  <a:schemeClr val="tx1"/>
                </a:solidFill>
              </a:rPr>
              <a:t>abstraction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Abstraction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only concerned about which item </a:t>
            </a:r>
            <a:r>
              <a:rPr lang="en-IN" sz="2400" dirty="0" smtClean="0">
                <a:solidFill>
                  <a:schemeClr val="tx1"/>
                </a:solidFill>
              </a:rPr>
              <a:t>should be hidden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and is </a:t>
            </a:r>
            <a:r>
              <a:rPr lang="en-IN" sz="2400" dirty="0">
                <a:solidFill>
                  <a:schemeClr val="tx1"/>
                </a:solidFill>
              </a:rPr>
              <a:t>not concerned about how the item should be hidden.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Information </a:t>
            </a:r>
            <a:r>
              <a:rPr lang="en-IN" sz="2400" b="1" dirty="0">
                <a:solidFill>
                  <a:schemeClr val="tx1"/>
                </a:solidFill>
              </a:rPr>
              <a:t>hiding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is concerned </a:t>
            </a:r>
            <a:r>
              <a:rPr lang="en-IN" sz="2400" dirty="0">
                <a:solidFill>
                  <a:schemeClr val="tx1"/>
                </a:solidFill>
              </a:rPr>
              <a:t>with how an item is hidden.</a:t>
            </a:r>
          </a:p>
        </p:txBody>
      </p:sp>
    </p:spTree>
    <p:extLst>
      <p:ext uri="{BB962C8B-B14F-4D97-AF65-F5344CB8AC3E}">
        <p14:creationId xmlns:p14="http://schemas.microsoft.com/office/powerpoint/2010/main" val="34070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4211" y="502276"/>
            <a:ext cx="8535990" cy="6233375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public class Person2 {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name; // Not hidden from its users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gender; // Not hidden from its users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Person2(String </a:t>
            </a:r>
            <a:r>
              <a:rPr lang="en-IN" sz="1600" dirty="0" err="1">
                <a:solidFill>
                  <a:schemeClr val="tx1"/>
                </a:solidFill>
              </a:rPr>
              <a:t>initialName</a:t>
            </a:r>
            <a:r>
              <a:rPr lang="en-IN" sz="1600" dirty="0">
                <a:solidFill>
                  <a:schemeClr val="tx1"/>
                </a:solidFill>
              </a:rPr>
              <a:t>, String </a:t>
            </a:r>
            <a:r>
              <a:rPr lang="en-IN" sz="1600" dirty="0" err="1">
                <a:solidFill>
                  <a:schemeClr val="tx1"/>
                </a:solidFill>
              </a:rPr>
              <a:t>initialGender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name = </a:t>
            </a:r>
            <a:r>
              <a:rPr lang="en-IN" dirty="0" err="1">
                <a:solidFill>
                  <a:schemeClr val="tx1"/>
                </a:solidFill>
              </a:rPr>
              <a:t>initialName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gender = </a:t>
            </a:r>
            <a:r>
              <a:rPr lang="en-IN" dirty="0" err="1">
                <a:solidFill>
                  <a:schemeClr val="tx1"/>
                </a:solidFill>
              </a:rPr>
              <a:t>initialGender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getName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name;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void </a:t>
            </a:r>
            <a:r>
              <a:rPr lang="en-IN" sz="1600" dirty="0" err="1">
                <a:solidFill>
                  <a:schemeClr val="tx1"/>
                </a:solidFill>
              </a:rPr>
              <a:t>setName</a:t>
            </a:r>
            <a:r>
              <a:rPr lang="en-IN" sz="1600" dirty="0">
                <a:solidFill>
                  <a:schemeClr val="tx1"/>
                </a:solidFill>
              </a:rPr>
              <a:t>(String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name </a:t>
            </a:r>
            <a:r>
              <a:rPr lang="en-IN" sz="1600" dirty="0">
                <a:solidFill>
                  <a:schemeClr val="tx1"/>
                </a:solidFill>
              </a:rPr>
              <a:t>=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getGender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gender;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r>
              <a:rPr lang="en-IN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547020" y="1390918"/>
            <a:ext cx="4456089" cy="1249252"/>
          </a:xfrm>
          <a:prstGeom prst="wedgeRectCallout">
            <a:avLst>
              <a:gd name="adj1" fmla="val -85399"/>
              <a:gd name="adj2" fmla="val -592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encapsulation 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information hiding are </a:t>
            </a:r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distinct concepts. 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</a:p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existence of one does not imply the existence of the other.</a:t>
            </a:r>
          </a:p>
        </p:txBody>
      </p:sp>
    </p:spTree>
    <p:extLst>
      <p:ext uri="{BB962C8B-B14F-4D97-AF65-F5344CB8AC3E}">
        <p14:creationId xmlns:p14="http://schemas.microsoft.com/office/powerpoint/2010/main" val="106574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7000"/>
            <a:ext cx="8534400" cy="478307"/>
          </a:xfrm>
        </p:spPr>
        <p:txBody>
          <a:bodyPr>
            <a:normAutofit fontScale="90000"/>
          </a:bodyPr>
          <a:lstStyle/>
          <a:p>
            <a:r>
              <a:rPr lang="en-IN" dirty="0"/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605307"/>
            <a:ext cx="8535990" cy="5388074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The Person </a:t>
            </a:r>
            <a:r>
              <a:rPr lang="en-IN" dirty="0" smtClean="0">
                <a:solidFill>
                  <a:schemeClr val="tx1"/>
                </a:solidFill>
              </a:rPr>
              <a:t>class represents </a:t>
            </a:r>
            <a:r>
              <a:rPr lang="en-IN" dirty="0">
                <a:solidFill>
                  <a:schemeClr val="tx1"/>
                </a:solidFill>
              </a:rPr>
              <a:t>an abstraction for a real-world person. </a:t>
            </a:r>
            <a:r>
              <a:rPr lang="en-IN" dirty="0" smtClean="0">
                <a:solidFill>
                  <a:schemeClr val="tx1"/>
                </a:solidFill>
              </a:rPr>
              <a:t>Inheritance </a:t>
            </a:r>
            <a:r>
              <a:rPr lang="en-IN" dirty="0">
                <a:solidFill>
                  <a:schemeClr val="tx1"/>
                </a:solidFill>
              </a:rPr>
              <a:t>mechanism lets </a:t>
            </a:r>
            <a:r>
              <a:rPr lang="en-IN" dirty="0" smtClean="0">
                <a:solidFill>
                  <a:schemeClr val="tx1"/>
                </a:solidFill>
              </a:rPr>
              <a:t>you define </a:t>
            </a:r>
            <a:r>
              <a:rPr lang="en-IN" dirty="0">
                <a:solidFill>
                  <a:schemeClr val="tx1"/>
                </a:solidFill>
              </a:rPr>
              <a:t>a new abstraction by extending an existing abstraction.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chemeClr val="tx1"/>
                </a:solidFill>
              </a:rPr>
              <a:t>existing abstraction is called a </a:t>
            </a:r>
            <a:r>
              <a:rPr lang="en-IN" b="1" dirty="0" err="1">
                <a:solidFill>
                  <a:schemeClr val="tx1"/>
                </a:solidFill>
              </a:rPr>
              <a:t>supertype</a:t>
            </a:r>
            <a:r>
              <a:rPr lang="en-IN" dirty="0" smtClean="0">
                <a:solidFill>
                  <a:schemeClr val="tx1"/>
                </a:solidFill>
              </a:rPr>
              <a:t>, a </a:t>
            </a:r>
            <a:r>
              <a:rPr lang="en-IN" b="1" dirty="0">
                <a:solidFill>
                  <a:schemeClr val="tx1"/>
                </a:solidFill>
              </a:rPr>
              <a:t>superclass</a:t>
            </a:r>
            <a:r>
              <a:rPr lang="en-IN" dirty="0">
                <a:solidFill>
                  <a:schemeClr val="tx1"/>
                </a:solidFill>
              </a:rPr>
              <a:t>, a </a:t>
            </a:r>
            <a:r>
              <a:rPr lang="en-IN" b="1" dirty="0">
                <a:solidFill>
                  <a:schemeClr val="tx1"/>
                </a:solidFill>
              </a:rPr>
              <a:t>parent</a:t>
            </a:r>
            <a:r>
              <a:rPr lang="en-IN" dirty="0">
                <a:solidFill>
                  <a:schemeClr val="tx1"/>
                </a:solidFill>
              </a:rPr>
              <a:t> class, or a </a:t>
            </a:r>
            <a:r>
              <a:rPr lang="en-IN" b="1" dirty="0">
                <a:solidFill>
                  <a:schemeClr val="tx1"/>
                </a:solidFill>
              </a:rPr>
              <a:t>base</a:t>
            </a:r>
            <a:r>
              <a:rPr lang="en-IN" dirty="0">
                <a:solidFill>
                  <a:schemeClr val="tx1"/>
                </a:solidFill>
              </a:rPr>
              <a:t> class.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chemeClr val="tx1"/>
                </a:solidFill>
              </a:rPr>
              <a:t>new abstraction is called a </a:t>
            </a:r>
            <a:r>
              <a:rPr lang="en-IN" b="1" dirty="0">
                <a:solidFill>
                  <a:schemeClr val="tx1"/>
                </a:solidFill>
              </a:rPr>
              <a:t>subtype</a:t>
            </a:r>
            <a:r>
              <a:rPr lang="en-IN" dirty="0">
                <a:solidFill>
                  <a:schemeClr val="tx1"/>
                </a:solidFill>
              </a:rPr>
              <a:t>, a </a:t>
            </a:r>
            <a:r>
              <a:rPr lang="en-IN" b="1" dirty="0">
                <a:solidFill>
                  <a:schemeClr val="tx1"/>
                </a:solidFill>
              </a:rPr>
              <a:t>subclass</a:t>
            </a:r>
            <a:r>
              <a:rPr lang="en-IN" dirty="0">
                <a:solidFill>
                  <a:schemeClr val="tx1"/>
                </a:solidFill>
              </a:rPr>
              <a:t>, a </a:t>
            </a:r>
            <a:r>
              <a:rPr lang="en-IN" b="1" dirty="0" smtClean="0">
                <a:solidFill>
                  <a:schemeClr val="tx1"/>
                </a:solidFill>
              </a:rPr>
              <a:t>child</a:t>
            </a:r>
            <a:r>
              <a:rPr lang="en-IN" dirty="0" smtClean="0">
                <a:solidFill>
                  <a:schemeClr val="tx1"/>
                </a:solidFill>
              </a:rPr>
              <a:t> class</a:t>
            </a:r>
            <a:r>
              <a:rPr lang="en-IN" dirty="0">
                <a:solidFill>
                  <a:schemeClr val="tx1"/>
                </a:solidFill>
              </a:rPr>
              <a:t>, or a </a:t>
            </a:r>
            <a:r>
              <a:rPr lang="en-IN" b="1" dirty="0">
                <a:solidFill>
                  <a:schemeClr val="tx1"/>
                </a:solidFill>
              </a:rPr>
              <a:t>derived</a:t>
            </a:r>
            <a:r>
              <a:rPr lang="en-IN" dirty="0">
                <a:solidFill>
                  <a:schemeClr val="tx1"/>
                </a:solidFill>
              </a:rPr>
              <a:t> class. 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>
                <a:solidFill>
                  <a:schemeClr val="tx1"/>
                </a:solidFill>
              </a:rPr>
              <a:t>subtype is derived (or inherited) from a </a:t>
            </a:r>
            <a:r>
              <a:rPr lang="en-IN" dirty="0" err="1" smtClean="0">
                <a:solidFill>
                  <a:schemeClr val="tx1"/>
                </a:solidFill>
              </a:rPr>
              <a:t>supertype</a:t>
            </a:r>
            <a:r>
              <a:rPr lang="en-IN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 err="1">
                <a:solidFill>
                  <a:schemeClr val="tx1"/>
                </a:solidFill>
              </a:rPr>
              <a:t>supertype</a:t>
            </a:r>
            <a:r>
              <a:rPr lang="en-IN" dirty="0">
                <a:solidFill>
                  <a:schemeClr val="tx1"/>
                </a:solidFill>
              </a:rPr>
              <a:t> is </a:t>
            </a:r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b="1" dirty="0" smtClean="0">
                <a:solidFill>
                  <a:schemeClr val="tx1"/>
                </a:solidFill>
              </a:rPr>
              <a:t>generalization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of a </a:t>
            </a:r>
            <a:r>
              <a:rPr lang="en-IN" dirty="0" smtClean="0">
                <a:solidFill>
                  <a:schemeClr val="tx1"/>
                </a:solidFill>
              </a:rPr>
              <a:t>subtype.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>
                <a:solidFill>
                  <a:schemeClr val="tx1"/>
                </a:solidFill>
              </a:rPr>
              <a:t>subtype is a </a:t>
            </a:r>
            <a:r>
              <a:rPr lang="en-IN" b="1" dirty="0">
                <a:solidFill>
                  <a:schemeClr val="tx1"/>
                </a:solidFill>
              </a:rPr>
              <a:t>specialization</a:t>
            </a:r>
            <a:r>
              <a:rPr lang="en-IN" dirty="0">
                <a:solidFill>
                  <a:schemeClr val="tx1"/>
                </a:solidFill>
              </a:rPr>
              <a:t> of a </a:t>
            </a:r>
            <a:r>
              <a:rPr lang="en-IN" dirty="0" err="1">
                <a:solidFill>
                  <a:schemeClr val="tx1"/>
                </a:solidFill>
              </a:rPr>
              <a:t>supertype</a:t>
            </a:r>
            <a:r>
              <a:rPr lang="en-IN" dirty="0">
                <a:solidFill>
                  <a:schemeClr val="tx1"/>
                </a:solidFill>
              </a:rPr>
              <a:t>. 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>
                <a:solidFill>
                  <a:schemeClr val="tx1"/>
                </a:solidFill>
              </a:rPr>
              <a:t>subtype can be used as a </a:t>
            </a:r>
            <a:r>
              <a:rPr lang="en-IN" dirty="0" err="1">
                <a:solidFill>
                  <a:schemeClr val="tx1"/>
                </a:solidFill>
              </a:rPr>
              <a:t>supertype</a:t>
            </a:r>
            <a:r>
              <a:rPr lang="en-IN" dirty="0">
                <a:solidFill>
                  <a:schemeClr val="tx1"/>
                </a:solidFill>
              </a:rPr>
              <a:t> to define </a:t>
            </a:r>
            <a:r>
              <a:rPr lang="en-IN" dirty="0" smtClean="0">
                <a:solidFill>
                  <a:schemeClr val="tx1"/>
                </a:solidFill>
              </a:rPr>
              <a:t>another subtype </a:t>
            </a:r>
            <a:r>
              <a:rPr lang="en-IN" dirty="0">
                <a:solidFill>
                  <a:schemeClr val="tx1"/>
                </a:solidFill>
              </a:rPr>
              <a:t>and so on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14332"/>
            <a:ext cx="8534400" cy="1507067"/>
          </a:xfrm>
        </p:spPr>
        <p:txBody>
          <a:bodyPr/>
          <a:lstStyle/>
          <a:p>
            <a:r>
              <a:rPr lang="en-IN" dirty="0" smtClean="0"/>
              <a:t>PRIMITIVE types and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8162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boolean, char, byte, short, </a:t>
            </a: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, long, float, double, etc.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These basic or primitive types are the only types which are not objects (due to performance issues).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This means that you don’t need to use </a:t>
            </a:r>
            <a:r>
              <a:rPr lang="en-IN" b="1" dirty="0" smtClean="0">
                <a:solidFill>
                  <a:schemeClr val="tx1"/>
                </a:solidFill>
              </a:rPr>
              <a:t>new </a:t>
            </a:r>
            <a:r>
              <a:rPr lang="en-IN" dirty="0" smtClean="0">
                <a:solidFill>
                  <a:schemeClr val="tx1"/>
                </a:solidFill>
              </a:rPr>
              <a:t>operator to crate a primitive variable.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Declaring primitive variables: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float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initialValue</a:t>
            </a:r>
            <a:r>
              <a:rPr lang="en-IN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	</a:t>
            </a:r>
            <a:r>
              <a:rPr lang="en-IN" b="1" dirty="0" err="1" smtClean="0">
                <a:solidFill>
                  <a:schemeClr val="tx1"/>
                </a:solidFill>
              </a:rPr>
              <a:t>int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returnValue</a:t>
            </a:r>
            <a:r>
              <a:rPr lang="en-IN" dirty="0" smtClean="0">
                <a:solidFill>
                  <a:schemeClr val="tx1"/>
                </a:solidFill>
              </a:rPr>
              <a:t>, index = 2;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double </a:t>
            </a:r>
            <a:r>
              <a:rPr lang="en-IN" dirty="0" smtClean="0">
                <a:solidFill>
                  <a:schemeClr val="tx1"/>
                </a:solidFill>
              </a:rPr>
              <a:t>gamma = 1.2, brightness;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boolean </a:t>
            </a:r>
            <a:r>
              <a:rPr lang="en-IN" dirty="0" err="1" smtClean="0">
                <a:solidFill>
                  <a:schemeClr val="tx1"/>
                </a:solidFill>
              </a:rPr>
              <a:t>valueOk</a:t>
            </a:r>
            <a:r>
              <a:rPr lang="en-IN" dirty="0" smtClean="0">
                <a:solidFill>
                  <a:schemeClr val="tx1"/>
                </a:solidFill>
              </a:rPr>
              <a:t> = false; </a:t>
            </a:r>
          </a:p>
        </p:txBody>
      </p:sp>
    </p:spTree>
    <p:extLst>
      <p:ext uri="{BB962C8B-B14F-4D97-AF65-F5344CB8AC3E}">
        <p14:creationId xmlns:p14="http://schemas.microsoft.com/office/powerpoint/2010/main" val="37566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7" y="257576"/>
            <a:ext cx="7727324" cy="3963461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632619" y="437882"/>
            <a:ext cx="3013657" cy="579549"/>
          </a:xfrm>
          <a:prstGeom prst="wedgeRectCallout">
            <a:avLst>
              <a:gd name="adj1" fmla="val -134100"/>
              <a:gd name="adj2" fmla="val -1365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Generalized</a:t>
            </a:r>
            <a:endParaRPr lang="en-IN" sz="24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7763813" y="2039684"/>
            <a:ext cx="3013657" cy="579549"/>
          </a:xfrm>
          <a:prstGeom prst="wedgeRectCallout">
            <a:avLst>
              <a:gd name="adj1" fmla="val -134100"/>
              <a:gd name="adj2" fmla="val -1365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Specialized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1217" y="4401343"/>
            <a:ext cx="892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t </a:t>
            </a:r>
            <a:r>
              <a:rPr lang="en-IN" dirty="0"/>
              <a:t>a higher level of inheritance, you are concerned about the </a:t>
            </a:r>
            <a:r>
              <a:rPr lang="en-IN" b="1" dirty="0"/>
              <a:t>bigger picture</a:t>
            </a:r>
            <a:r>
              <a:rPr lang="en-IN" dirty="0"/>
              <a:t>; </a:t>
            </a:r>
            <a:r>
              <a:rPr lang="en-IN" dirty="0" smtClean="0"/>
              <a:t>and at </a:t>
            </a:r>
            <a:r>
              <a:rPr lang="en-IN" dirty="0"/>
              <a:t>lower levels of inheritance, you are concerned about more and </a:t>
            </a:r>
            <a:r>
              <a:rPr lang="en-IN" b="1" dirty="0"/>
              <a:t>more </a:t>
            </a:r>
            <a:r>
              <a:rPr lang="en-IN" b="1" dirty="0" smtClean="0"/>
              <a:t>details.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6617" y="5442743"/>
            <a:ext cx="8925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Another </a:t>
            </a:r>
            <a:r>
              <a:rPr lang="en-IN" dirty="0"/>
              <a:t>way to look </a:t>
            </a:r>
            <a:r>
              <a:rPr lang="en-IN" dirty="0" smtClean="0"/>
              <a:t>at inheritance </a:t>
            </a:r>
            <a:r>
              <a:rPr lang="en-IN" dirty="0"/>
              <a:t>hierarchy from abstraction point of </a:t>
            </a:r>
            <a:r>
              <a:rPr lang="en-IN" dirty="0" smtClean="0"/>
              <a:t>view…</a:t>
            </a:r>
          </a:p>
          <a:p>
            <a:r>
              <a:rPr lang="en-IN" b="1" i="1" dirty="0" smtClean="0"/>
              <a:t>At person level you will concentrate on common characteristics of Customer and Employee </a:t>
            </a:r>
            <a:r>
              <a:rPr lang="en-IN" b="1" i="1" dirty="0" smtClean="0"/>
              <a:t>and at </a:t>
            </a:r>
            <a:r>
              <a:rPr lang="en-IN" b="1" i="1" dirty="0" smtClean="0"/>
              <a:t>Employee </a:t>
            </a:r>
            <a:r>
              <a:rPr lang="en-IN" b="1" i="1" dirty="0" smtClean="0"/>
              <a:t>you </a:t>
            </a:r>
            <a:r>
              <a:rPr lang="en-IN" b="1" i="1" dirty="0" smtClean="0"/>
              <a:t>will concentrate on common characteristics of Clerk, Programmer and Cashier.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4874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8534400" cy="554400"/>
          </a:xfrm>
        </p:spPr>
        <p:txBody>
          <a:bodyPr>
            <a:normAutofit fontScale="90000"/>
          </a:bodyPr>
          <a:lstStyle/>
          <a:p>
            <a:r>
              <a:rPr lang="en-IN" dirty="0"/>
              <a:t>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54400"/>
            <a:ext cx="10365862" cy="6181251"/>
          </a:xfrm>
        </p:spPr>
        <p:txBody>
          <a:bodyPr/>
          <a:lstStyle/>
          <a:p>
            <a:r>
              <a:rPr lang="en-IN" sz="1800" dirty="0">
                <a:solidFill>
                  <a:schemeClr val="tx1"/>
                </a:solidFill>
              </a:rPr>
              <a:t>“</a:t>
            </a:r>
            <a:r>
              <a:rPr lang="en-IN" sz="1800" b="1" i="1" dirty="0">
                <a:solidFill>
                  <a:schemeClr val="tx1"/>
                </a:solidFill>
              </a:rPr>
              <a:t>polymorphism</a:t>
            </a:r>
            <a:r>
              <a:rPr lang="en-IN" sz="1800" dirty="0">
                <a:solidFill>
                  <a:schemeClr val="tx1"/>
                </a:solidFill>
              </a:rPr>
              <a:t>” has its root in two Greek words: “</a:t>
            </a:r>
            <a:r>
              <a:rPr lang="en-IN" sz="1800" b="1" dirty="0">
                <a:solidFill>
                  <a:schemeClr val="tx1"/>
                </a:solidFill>
              </a:rPr>
              <a:t>poly</a:t>
            </a:r>
            <a:r>
              <a:rPr lang="en-IN" sz="1800" dirty="0">
                <a:solidFill>
                  <a:schemeClr val="tx1"/>
                </a:solidFill>
              </a:rPr>
              <a:t>” (means many) </a:t>
            </a:r>
            <a:r>
              <a:rPr lang="en-IN" sz="1800" dirty="0" smtClean="0">
                <a:solidFill>
                  <a:schemeClr val="tx1"/>
                </a:solidFill>
              </a:rPr>
              <a:t>and </a:t>
            </a:r>
            <a:r>
              <a:rPr lang="en-IN" sz="1800" dirty="0">
                <a:solidFill>
                  <a:schemeClr val="tx1"/>
                </a:solidFill>
              </a:rPr>
              <a:t>“</a:t>
            </a:r>
            <a:r>
              <a:rPr lang="en-IN" sz="1800" b="1" dirty="0" err="1">
                <a:solidFill>
                  <a:schemeClr val="tx1"/>
                </a:solidFill>
              </a:rPr>
              <a:t>morphos</a:t>
            </a:r>
            <a:r>
              <a:rPr lang="en-IN" sz="1800" dirty="0" smtClean="0">
                <a:solidFill>
                  <a:schemeClr val="tx1"/>
                </a:solidFill>
              </a:rPr>
              <a:t>” (</a:t>
            </a:r>
            <a:r>
              <a:rPr lang="en-IN" sz="1800" dirty="0">
                <a:solidFill>
                  <a:schemeClr val="tx1"/>
                </a:solidFill>
              </a:rPr>
              <a:t>means form</a:t>
            </a:r>
            <a:r>
              <a:rPr lang="en-IN" sz="1800" dirty="0" smtClean="0">
                <a:solidFill>
                  <a:schemeClr val="tx1"/>
                </a:solidFill>
              </a:rPr>
              <a:t>)…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polymorphism </a:t>
            </a:r>
            <a:r>
              <a:rPr lang="en-IN" sz="1800" dirty="0">
                <a:solidFill>
                  <a:schemeClr val="tx1"/>
                </a:solidFill>
              </a:rPr>
              <a:t>is the ability of an entity </a:t>
            </a:r>
            <a:r>
              <a:rPr lang="en-IN" sz="1800" dirty="0" smtClean="0">
                <a:solidFill>
                  <a:schemeClr val="tx1"/>
                </a:solidFill>
              </a:rPr>
              <a:t>to </a:t>
            </a:r>
            <a:r>
              <a:rPr lang="en-IN" sz="1800" dirty="0">
                <a:solidFill>
                  <a:schemeClr val="tx1"/>
                </a:solidFill>
              </a:rPr>
              <a:t>take on different meanings in different </a:t>
            </a:r>
            <a:r>
              <a:rPr lang="en-IN" sz="1800" dirty="0" smtClean="0">
                <a:solidFill>
                  <a:schemeClr val="tx1"/>
                </a:solidFill>
              </a:rPr>
              <a:t>contexts (e.g</a:t>
            </a:r>
            <a:r>
              <a:rPr lang="en-IN" sz="1800" dirty="0">
                <a:solidFill>
                  <a:schemeClr val="tx1"/>
                </a:solidFill>
              </a:rPr>
              <a:t>., variable, class, method, object, code, parameter, etc</a:t>
            </a:r>
            <a:r>
              <a:rPr lang="en-IN" sz="1800" dirty="0" smtClean="0">
                <a:solidFill>
                  <a:schemeClr val="tx1"/>
                </a:solidFill>
              </a:rPr>
              <a:t>.).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The </a:t>
            </a:r>
            <a:r>
              <a:rPr lang="en-IN" sz="1800" dirty="0">
                <a:solidFill>
                  <a:schemeClr val="tx1"/>
                </a:solidFill>
              </a:rPr>
              <a:t>purpose of polymorphism is </a:t>
            </a:r>
            <a:r>
              <a:rPr lang="en-IN" sz="1800" dirty="0" smtClean="0">
                <a:solidFill>
                  <a:schemeClr val="tx1"/>
                </a:solidFill>
              </a:rPr>
              <a:t>writing reusable </a:t>
            </a:r>
            <a:r>
              <a:rPr lang="en-IN" sz="1800" dirty="0">
                <a:solidFill>
                  <a:schemeClr val="tx1"/>
                </a:solidFill>
              </a:rPr>
              <a:t>and maintainable code by writing code in terms of a generic type that works for many </a:t>
            </a:r>
            <a:r>
              <a:rPr lang="en-IN" sz="1800" dirty="0" smtClean="0">
                <a:solidFill>
                  <a:schemeClr val="tx1"/>
                </a:solidFill>
              </a:rPr>
              <a:t>types.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Polymorphism can be categorized in the following two categories:</a:t>
            </a:r>
          </a:p>
          <a:p>
            <a:r>
              <a:rPr lang="en-IN" dirty="0">
                <a:solidFill>
                  <a:schemeClr val="tx1"/>
                </a:solidFill>
              </a:rPr>
              <a:t>• </a:t>
            </a:r>
            <a:r>
              <a:rPr lang="en-IN" sz="1800" dirty="0">
                <a:solidFill>
                  <a:schemeClr val="tx1"/>
                </a:solidFill>
              </a:rPr>
              <a:t>Ad hoc </a:t>
            </a:r>
            <a:r>
              <a:rPr lang="en-IN" sz="1800" dirty="0" smtClean="0">
                <a:solidFill>
                  <a:schemeClr val="tx1"/>
                </a:solidFill>
              </a:rPr>
              <a:t>polymorphism (</a:t>
            </a:r>
            <a:r>
              <a:rPr lang="en-IN" sz="1800" b="1" i="1" dirty="0" smtClean="0">
                <a:solidFill>
                  <a:schemeClr val="tx1"/>
                </a:solidFill>
              </a:rPr>
              <a:t>Apparent polymorphism</a:t>
            </a:r>
            <a:r>
              <a:rPr lang="en-IN" sz="18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IN" b="1" i="1" dirty="0">
                <a:solidFill>
                  <a:schemeClr val="tx1"/>
                </a:solidFill>
              </a:rPr>
              <a:t>A</a:t>
            </a:r>
            <a:r>
              <a:rPr lang="en-IN" b="1" i="1" dirty="0" smtClean="0">
                <a:solidFill>
                  <a:schemeClr val="tx1"/>
                </a:solidFill>
              </a:rPr>
              <a:t> </a:t>
            </a:r>
            <a:r>
              <a:rPr lang="en-IN" b="1" i="1" dirty="0">
                <a:solidFill>
                  <a:schemeClr val="tx1"/>
                </a:solidFill>
              </a:rPr>
              <a:t>piece of code works for a finite number of types and all those types must be known when </a:t>
            </a:r>
            <a:r>
              <a:rPr lang="en-IN" b="1" i="1" dirty="0" smtClean="0">
                <a:solidFill>
                  <a:schemeClr val="tx1"/>
                </a:solidFill>
              </a:rPr>
              <a:t>the code </a:t>
            </a:r>
            <a:r>
              <a:rPr lang="en-IN" b="1" i="1" dirty="0">
                <a:solidFill>
                  <a:schemeClr val="tx1"/>
                </a:solidFill>
              </a:rPr>
              <a:t>is written, it is known as ad hoc polymorphism.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• </a:t>
            </a:r>
            <a:r>
              <a:rPr lang="en-IN" sz="1800" dirty="0">
                <a:solidFill>
                  <a:schemeClr val="tx1"/>
                </a:solidFill>
              </a:rPr>
              <a:t>Universal </a:t>
            </a:r>
            <a:r>
              <a:rPr lang="en-IN" sz="1800" dirty="0" smtClean="0">
                <a:solidFill>
                  <a:schemeClr val="tx1"/>
                </a:solidFill>
              </a:rPr>
              <a:t>polymorphism</a:t>
            </a:r>
          </a:p>
          <a:p>
            <a:pPr lvl="1"/>
            <a:r>
              <a:rPr lang="en-IN" b="1" i="1" dirty="0" smtClean="0">
                <a:solidFill>
                  <a:schemeClr val="tx1"/>
                </a:solidFill>
              </a:rPr>
              <a:t>A </a:t>
            </a:r>
            <a:r>
              <a:rPr lang="en-IN" b="1" i="1" dirty="0">
                <a:solidFill>
                  <a:schemeClr val="tx1"/>
                </a:solidFill>
              </a:rPr>
              <a:t>piece of code is written in such a way that it works for an infinite number of types (will </a:t>
            </a:r>
            <a:r>
              <a:rPr lang="en-IN" b="1" i="1" dirty="0" smtClean="0">
                <a:solidFill>
                  <a:schemeClr val="tx1"/>
                </a:solidFill>
              </a:rPr>
              <a:t>also work </a:t>
            </a:r>
            <a:r>
              <a:rPr lang="en-IN" b="1" i="1" dirty="0">
                <a:solidFill>
                  <a:schemeClr val="tx1"/>
                </a:solidFill>
              </a:rPr>
              <a:t>for new types not known at the time the code is written), it is called universal polymorphism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19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0"/>
            <a:ext cx="8534400" cy="528642"/>
          </a:xfrm>
        </p:spPr>
        <p:txBody>
          <a:bodyPr>
            <a:normAutofit fontScale="90000"/>
          </a:bodyPr>
          <a:lstStyle/>
          <a:p>
            <a:r>
              <a:rPr lang="en-IN" dirty="0"/>
              <a:t>Ad hoc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28642"/>
            <a:ext cx="8535990" cy="1325916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Ad hoc polymorphism is further divided into two categories:</a:t>
            </a:r>
          </a:p>
          <a:p>
            <a:r>
              <a:rPr lang="en-IN" sz="1800" dirty="0">
                <a:solidFill>
                  <a:schemeClr val="tx1"/>
                </a:solidFill>
              </a:rPr>
              <a:t>• Overloading polymorphism</a:t>
            </a:r>
          </a:p>
          <a:p>
            <a:r>
              <a:rPr lang="en-IN" sz="1800" dirty="0">
                <a:solidFill>
                  <a:schemeClr val="tx1"/>
                </a:solidFill>
              </a:rPr>
              <a:t>• Coercion polymorphism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1" y="2182336"/>
            <a:ext cx="84597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Overloading </a:t>
            </a:r>
            <a:r>
              <a:rPr lang="en-IN" dirty="0"/>
              <a:t>results when a method </a:t>
            </a:r>
            <a:r>
              <a:rPr lang="en-IN" dirty="0" smtClean="0"/>
              <a:t>or </a:t>
            </a:r>
            <a:r>
              <a:rPr lang="en-IN" dirty="0"/>
              <a:t>an operator has at least two definitions that work on different types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Same </a:t>
            </a:r>
            <a:r>
              <a:rPr lang="en-IN" dirty="0"/>
              <a:t>name </a:t>
            </a:r>
            <a:r>
              <a:rPr lang="en-IN" dirty="0" smtClean="0"/>
              <a:t>(for the method or operator) is </a:t>
            </a:r>
            <a:r>
              <a:rPr lang="en-IN" dirty="0"/>
              <a:t>used for their different </a:t>
            </a:r>
            <a:r>
              <a:rPr lang="en-IN" dirty="0" smtClean="0"/>
              <a:t>definitions.</a:t>
            </a:r>
          </a:p>
          <a:p>
            <a:endParaRPr lang="en-IN" dirty="0"/>
          </a:p>
          <a:p>
            <a:r>
              <a:rPr lang="en-IN" dirty="0"/>
              <a:t>S</a:t>
            </a:r>
            <a:r>
              <a:rPr lang="en-IN" dirty="0" smtClean="0"/>
              <a:t>ame </a:t>
            </a:r>
            <a:r>
              <a:rPr lang="en-IN" dirty="0"/>
              <a:t>name exhibits many </a:t>
            </a:r>
            <a:r>
              <a:rPr lang="en-IN" dirty="0" smtClean="0"/>
              <a:t>behaviours </a:t>
            </a:r>
            <a:r>
              <a:rPr lang="en-IN" dirty="0"/>
              <a:t>and hence the </a:t>
            </a:r>
            <a:r>
              <a:rPr lang="en-IN" dirty="0" smtClean="0"/>
              <a:t>polymorphism.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99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690093"/>
            <a:ext cx="9271158" cy="4250028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public class </a:t>
            </a:r>
            <a:r>
              <a:rPr lang="en-IN" sz="1600" dirty="0" err="1">
                <a:solidFill>
                  <a:schemeClr val="tx1"/>
                </a:solidFill>
              </a:rPr>
              <a:t>MathUtil</a:t>
            </a:r>
            <a:r>
              <a:rPr lang="en-IN" sz="1600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static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b="1" dirty="0">
                <a:solidFill>
                  <a:schemeClr val="tx1"/>
                </a:solidFill>
              </a:rPr>
              <a:t>max</a:t>
            </a:r>
            <a:r>
              <a:rPr lang="en-IN" sz="1600" dirty="0">
                <a:solidFill>
                  <a:schemeClr val="tx1"/>
                </a:solidFill>
              </a:rPr>
              <a:t>(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n1,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n2)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/* </a:t>
            </a:r>
            <a:r>
              <a:rPr lang="en-IN" sz="1600" dirty="0">
                <a:solidFill>
                  <a:schemeClr val="tx1"/>
                </a:solidFill>
              </a:rPr>
              <a:t>Code to determine the maximum of two integers goes here */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static double </a:t>
            </a:r>
            <a:r>
              <a:rPr lang="en-IN" sz="1600" b="1" dirty="0">
                <a:solidFill>
                  <a:schemeClr val="tx1"/>
                </a:solidFill>
              </a:rPr>
              <a:t>max</a:t>
            </a:r>
            <a:r>
              <a:rPr lang="en-IN" sz="1600" dirty="0">
                <a:solidFill>
                  <a:schemeClr val="tx1"/>
                </a:solidFill>
              </a:rPr>
              <a:t>(double n1, double n2)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/* </a:t>
            </a:r>
            <a:r>
              <a:rPr lang="en-IN" sz="1600" dirty="0">
                <a:solidFill>
                  <a:schemeClr val="tx1"/>
                </a:solidFill>
              </a:rPr>
              <a:t>Code to determine the maximum of two floating-point numbers goes here */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static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b="1" dirty="0">
                <a:solidFill>
                  <a:schemeClr val="tx1"/>
                </a:solidFill>
              </a:rPr>
              <a:t>max</a:t>
            </a:r>
            <a:r>
              <a:rPr lang="en-IN" sz="1600" dirty="0">
                <a:solidFill>
                  <a:schemeClr val="tx1"/>
                </a:solidFill>
              </a:rPr>
              <a:t>(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[] </a:t>
            </a:r>
            <a:r>
              <a:rPr lang="en-IN" sz="1600" dirty="0" err="1">
                <a:solidFill>
                  <a:schemeClr val="tx1"/>
                </a:solidFill>
              </a:rPr>
              <a:t>num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/* </a:t>
            </a:r>
            <a:r>
              <a:rPr lang="en-IN" sz="1600" dirty="0">
                <a:solidFill>
                  <a:schemeClr val="tx1"/>
                </a:solidFill>
              </a:rPr>
              <a:t>Code to determine the maximum in an array of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goes here */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IN" sz="1600" dirty="0" smtClean="0">
                <a:solidFill>
                  <a:schemeClr val="tx1"/>
                </a:solidFill>
              </a:rPr>
              <a:t>}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127000"/>
            <a:ext cx="8534400" cy="5666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of method overloading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84212" y="5321121"/>
            <a:ext cx="93741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/>
              <a:t>int</a:t>
            </a:r>
            <a:r>
              <a:rPr lang="fr-FR" sz="1600" dirty="0"/>
              <a:t> max1 = </a:t>
            </a:r>
            <a:r>
              <a:rPr lang="fr-FR" sz="1600" dirty="0" err="1"/>
              <a:t>MathUtil.max</a:t>
            </a:r>
            <a:r>
              <a:rPr lang="fr-FR" sz="1600" dirty="0"/>
              <a:t>(10, 23); </a:t>
            </a:r>
            <a:r>
              <a:rPr lang="fr-FR" sz="1600" dirty="0" smtClean="0"/>
              <a:t>				// </a:t>
            </a:r>
            <a:r>
              <a:rPr lang="fr-FR" sz="1600" dirty="0"/>
              <a:t>Uses max(</a:t>
            </a:r>
            <a:r>
              <a:rPr lang="fr-FR" sz="1600" dirty="0" err="1"/>
              <a:t>int</a:t>
            </a:r>
            <a:r>
              <a:rPr lang="fr-FR" sz="1600" dirty="0"/>
              <a:t>, </a:t>
            </a:r>
            <a:r>
              <a:rPr lang="fr-FR" sz="1600" dirty="0" err="1"/>
              <a:t>int</a:t>
            </a:r>
            <a:r>
              <a:rPr lang="fr-FR" sz="1600" dirty="0"/>
              <a:t>)</a:t>
            </a:r>
          </a:p>
          <a:p>
            <a:r>
              <a:rPr lang="fr-FR" sz="1600" dirty="0"/>
              <a:t>double max2 = </a:t>
            </a:r>
            <a:r>
              <a:rPr lang="fr-FR" sz="1600" dirty="0" err="1"/>
              <a:t>MathUtil.max</a:t>
            </a:r>
            <a:r>
              <a:rPr lang="fr-FR" sz="1600" dirty="0"/>
              <a:t>(10.34, 2.89); </a:t>
            </a:r>
            <a:r>
              <a:rPr lang="fr-FR" sz="1600" dirty="0" smtClean="0"/>
              <a:t>		// </a:t>
            </a:r>
            <a:r>
              <a:rPr lang="fr-FR" sz="1600" dirty="0"/>
              <a:t>Uses max(double, double)</a:t>
            </a:r>
          </a:p>
          <a:p>
            <a:r>
              <a:rPr lang="fr-FR" sz="1600" dirty="0" err="1"/>
              <a:t>int</a:t>
            </a:r>
            <a:r>
              <a:rPr lang="fr-FR" sz="1600" dirty="0"/>
              <a:t> max3 = </a:t>
            </a:r>
            <a:r>
              <a:rPr lang="fr-FR" sz="1600" dirty="0" err="1"/>
              <a:t>MathUtil.max</a:t>
            </a:r>
            <a:r>
              <a:rPr lang="fr-FR" sz="1600" dirty="0"/>
              <a:t>(new </a:t>
            </a:r>
            <a:r>
              <a:rPr lang="fr-FR" sz="1600" dirty="0" err="1"/>
              <a:t>int</a:t>
            </a:r>
            <a:r>
              <a:rPr lang="fr-FR" sz="1600" dirty="0"/>
              <a:t>[]{1, 89, 8, 3}); </a:t>
            </a:r>
            <a:r>
              <a:rPr lang="fr-FR" sz="1600" dirty="0" smtClean="0"/>
              <a:t>	// </a:t>
            </a:r>
            <a:r>
              <a:rPr lang="fr-FR" sz="1600" dirty="0"/>
              <a:t>Uses max(</a:t>
            </a:r>
            <a:r>
              <a:rPr lang="fr-FR" sz="1600" dirty="0" err="1"/>
              <a:t>int</a:t>
            </a:r>
            <a:r>
              <a:rPr lang="fr-FR" sz="1600" dirty="0"/>
              <a:t>[])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815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636"/>
            <a:ext cx="8534400" cy="5157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of operator overloading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0980"/>
            <a:ext cx="8535990" cy="6161791"/>
          </a:xfrm>
        </p:spPr>
        <p:txBody>
          <a:bodyPr>
            <a:normAutofit/>
          </a:bodyPr>
          <a:lstStyle/>
          <a:p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n1 = 10 + 20; </a:t>
            </a:r>
            <a:r>
              <a:rPr lang="en-IN" sz="1800" dirty="0" smtClean="0">
                <a:solidFill>
                  <a:schemeClr val="tx1"/>
                </a:solidFill>
              </a:rPr>
              <a:t>				// </a:t>
            </a:r>
            <a:r>
              <a:rPr lang="en-IN" sz="1800" dirty="0">
                <a:solidFill>
                  <a:schemeClr val="tx1"/>
                </a:solidFill>
              </a:rPr>
              <a:t>Adds two integers</a:t>
            </a:r>
          </a:p>
          <a:p>
            <a:r>
              <a:rPr lang="en-IN" sz="1800" dirty="0">
                <a:solidFill>
                  <a:schemeClr val="tx1"/>
                </a:solidFill>
              </a:rPr>
              <a:t>double n2 = 10.20 + 2.18; </a:t>
            </a:r>
            <a:r>
              <a:rPr lang="en-IN" sz="1800" dirty="0" smtClean="0">
                <a:solidFill>
                  <a:schemeClr val="tx1"/>
                </a:solidFill>
              </a:rPr>
              <a:t>	// </a:t>
            </a:r>
            <a:r>
              <a:rPr lang="en-IN" sz="1800" dirty="0">
                <a:solidFill>
                  <a:schemeClr val="tx1"/>
                </a:solidFill>
              </a:rPr>
              <a:t>Adds two floating-point numbers</a:t>
            </a:r>
          </a:p>
          <a:p>
            <a:r>
              <a:rPr lang="en-IN" sz="1800" dirty="0">
                <a:solidFill>
                  <a:schemeClr val="tx1"/>
                </a:solidFill>
              </a:rPr>
              <a:t>String </a:t>
            </a:r>
            <a:r>
              <a:rPr lang="en-IN" sz="1800" dirty="0" err="1">
                <a:solidFill>
                  <a:schemeClr val="tx1"/>
                </a:solidFill>
              </a:rPr>
              <a:t>str</a:t>
            </a:r>
            <a:r>
              <a:rPr lang="en-IN" sz="1800" dirty="0">
                <a:solidFill>
                  <a:schemeClr val="tx1"/>
                </a:solidFill>
              </a:rPr>
              <a:t> = "Hi " + "there"; </a:t>
            </a:r>
            <a:r>
              <a:rPr lang="en-IN" sz="1800" dirty="0" smtClean="0">
                <a:solidFill>
                  <a:schemeClr val="tx1"/>
                </a:solidFill>
              </a:rPr>
              <a:t>		// </a:t>
            </a:r>
            <a:r>
              <a:rPr lang="en-IN" sz="1800" dirty="0">
                <a:solidFill>
                  <a:schemeClr val="tx1"/>
                </a:solidFill>
              </a:rPr>
              <a:t>Concatenates two strings</a:t>
            </a:r>
          </a:p>
        </p:txBody>
      </p:sp>
    </p:spTree>
    <p:extLst>
      <p:ext uri="{BB962C8B-B14F-4D97-AF65-F5344CB8AC3E}">
        <p14:creationId xmlns:p14="http://schemas.microsoft.com/office/powerpoint/2010/main" val="25885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758"/>
            <a:ext cx="8534400" cy="528642"/>
          </a:xfrm>
        </p:spPr>
        <p:txBody>
          <a:bodyPr>
            <a:normAutofit fontScale="90000"/>
          </a:bodyPr>
          <a:lstStyle/>
          <a:p>
            <a:r>
              <a:rPr lang="en-IN" dirty="0"/>
              <a:t>Coercion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0" y="554401"/>
            <a:ext cx="8561391" cy="862276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Coercion occurs when a type is implicitly converted (coerced) </a:t>
            </a:r>
            <a:r>
              <a:rPr lang="en-IN" sz="1800" dirty="0" smtClean="0">
                <a:solidFill>
                  <a:schemeClr val="tx1"/>
                </a:solidFill>
              </a:rPr>
              <a:t>to another </a:t>
            </a:r>
            <a:r>
              <a:rPr lang="en-IN" sz="1800" dirty="0">
                <a:solidFill>
                  <a:schemeClr val="tx1"/>
                </a:solidFill>
              </a:rPr>
              <a:t>type automatically even if it was not intended </a:t>
            </a:r>
            <a:r>
              <a:rPr lang="en-IN" sz="1800" dirty="0" smtClean="0">
                <a:solidFill>
                  <a:schemeClr val="tx1"/>
                </a:solidFill>
              </a:rPr>
              <a:t>explicitly…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09611" y="1468800"/>
            <a:ext cx="8535990" cy="1340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 = 707;</a:t>
            </a:r>
          </a:p>
          <a:p>
            <a:r>
              <a:rPr lang="en-IN" sz="1800" dirty="0">
                <a:solidFill>
                  <a:schemeClr val="tx1"/>
                </a:solidFill>
              </a:rPr>
              <a:t>double d1 = (double)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; // Explicit conversion of 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to double</a:t>
            </a:r>
          </a:p>
          <a:p>
            <a:r>
              <a:rPr lang="en-IN" sz="1800" dirty="0">
                <a:solidFill>
                  <a:schemeClr val="tx1"/>
                </a:solidFill>
              </a:rPr>
              <a:t>double d2 =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; // Implicit conversion of 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to double (coercion)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09611" y="2861506"/>
            <a:ext cx="8535990" cy="1118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</a:rPr>
              <a:t>A programming language (including Java) </a:t>
            </a:r>
            <a:r>
              <a:rPr lang="en-IN" sz="1800" dirty="0" smtClean="0">
                <a:solidFill>
                  <a:schemeClr val="tx1"/>
                </a:solidFill>
              </a:rPr>
              <a:t>performs different </a:t>
            </a:r>
            <a:r>
              <a:rPr lang="en-IN" sz="1800" dirty="0">
                <a:solidFill>
                  <a:schemeClr val="tx1"/>
                </a:solidFill>
              </a:rPr>
              <a:t>types of coercion in different contexts: </a:t>
            </a:r>
            <a:r>
              <a:rPr lang="en-IN" b="1" dirty="0">
                <a:solidFill>
                  <a:schemeClr val="tx1"/>
                </a:solidFill>
              </a:rPr>
              <a:t>assignment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(shown previously), </a:t>
            </a:r>
            <a:r>
              <a:rPr lang="en-IN" b="1" dirty="0">
                <a:solidFill>
                  <a:schemeClr val="tx1"/>
                </a:solidFill>
              </a:rPr>
              <a:t>method parameters</a:t>
            </a:r>
            <a:r>
              <a:rPr lang="en-IN" sz="1800" dirty="0">
                <a:solidFill>
                  <a:schemeClr val="tx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9395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504941"/>
            <a:ext cx="8535990" cy="914400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double d1 = </a:t>
            </a:r>
            <a:r>
              <a:rPr lang="en-IN" sz="1800" dirty="0" smtClean="0">
                <a:solidFill>
                  <a:schemeClr val="tx1"/>
                </a:solidFill>
              </a:rPr>
              <a:t>20.23;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double </a:t>
            </a:r>
            <a:r>
              <a:rPr lang="en-IN" sz="1800" dirty="0">
                <a:solidFill>
                  <a:schemeClr val="tx1"/>
                </a:solidFill>
              </a:rPr>
              <a:t>result = square(d1</a:t>
            </a:r>
            <a:r>
              <a:rPr lang="en-IN" sz="1800" dirty="0" smtClean="0">
                <a:solidFill>
                  <a:schemeClr val="tx1"/>
                </a:solidFill>
              </a:rPr>
              <a:t>);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09611" y="3927341"/>
            <a:ext cx="853599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k = 20;</a:t>
            </a:r>
          </a:p>
          <a:p>
            <a:r>
              <a:rPr lang="en-IN" sz="1800" dirty="0">
                <a:solidFill>
                  <a:schemeClr val="tx1"/>
                </a:solidFill>
              </a:rPr>
              <a:t>double result = square(k);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5011" y="15741"/>
            <a:ext cx="853599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smtClean="0">
                <a:solidFill>
                  <a:schemeClr val="tx1"/>
                </a:solidFill>
              </a:rPr>
              <a:t>The square method can be calling with actual parameter of </a:t>
            </a:r>
            <a:r>
              <a:rPr lang="en-IN" sz="1800" b="1" dirty="0" smtClean="0">
                <a:solidFill>
                  <a:schemeClr val="tx1"/>
                </a:solidFill>
              </a:rPr>
              <a:t>double </a:t>
            </a:r>
            <a:r>
              <a:rPr lang="en-IN" sz="1800" dirty="0" smtClean="0">
                <a:solidFill>
                  <a:schemeClr val="tx1"/>
                </a:solidFill>
              </a:rPr>
              <a:t>and also </a:t>
            </a:r>
            <a:r>
              <a:rPr lang="en-IN" sz="1800" b="1" dirty="0" err="1" smtClean="0">
                <a:solidFill>
                  <a:schemeClr val="tx1"/>
                </a:solidFill>
              </a:rPr>
              <a:t>int</a:t>
            </a:r>
            <a:r>
              <a:rPr lang="en-IN" sz="1800" b="1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data type</a:t>
            </a:r>
            <a:r>
              <a:rPr lang="en-IN" sz="1800" b="1" dirty="0" smtClean="0">
                <a:solidFill>
                  <a:schemeClr val="tx1"/>
                </a:solidFill>
              </a:rPr>
              <a:t>.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35011" y="981906"/>
            <a:ext cx="8535990" cy="1269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</a:rPr>
              <a:t>double </a:t>
            </a:r>
            <a:r>
              <a:rPr lang="en-IN" sz="1800" b="1" i="1" dirty="0">
                <a:solidFill>
                  <a:schemeClr val="tx1"/>
                </a:solidFill>
              </a:rPr>
              <a:t>square</a:t>
            </a:r>
            <a:r>
              <a:rPr lang="en-IN" sz="1800" dirty="0">
                <a:solidFill>
                  <a:schemeClr val="tx1"/>
                </a:solidFill>
              </a:rPr>
              <a:t>(double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) {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	return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 *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;</a:t>
            </a:r>
          </a:p>
          <a:p>
            <a:r>
              <a:rPr lang="en-IN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211" y="5349741"/>
            <a:ext cx="8586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>
                <a:latin typeface="NgxbjpDqhpglXqhlmrUtopiaStd-Italic"/>
              </a:rPr>
              <a:t>Suppose m is a method that declares a formal parameter of type T. If S is a type that can </a:t>
            </a:r>
            <a:r>
              <a:rPr lang="en-IN" i="1" dirty="0" smtClean="0">
                <a:latin typeface="NgxbjpDqhpglXqhlmrUtopiaStd-Italic"/>
              </a:rPr>
              <a:t>be implicitly </a:t>
            </a:r>
            <a:r>
              <a:rPr lang="en-IN" i="1" dirty="0">
                <a:latin typeface="NgxbjpDqhpglXqhlmrUtopiaStd-Italic"/>
              </a:rPr>
              <a:t>converted to T, the method m is said to be polymorphic with respect to S and 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79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15910"/>
            <a:ext cx="8534400" cy="438490"/>
          </a:xfrm>
        </p:spPr>
        <p:txBody>
          <a:bodyPr>
            <a:normAutofit fontScale="90000"/>
          </a:bodyPr>
          <a:lstStyle/>
          <a:p>
            <a:r>
              <a:rPr lang="en-IN" dirty="0"/>
              <a:t>Universal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54401"/>
            <a:ext cx="8535990" cy="1383582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Universal polymorphism is further divided into two categories:</a:t>
            </a:r>
          </a:p>
          <a:p>
            <a:r>
              <a:rPr lang="en-IN" sz="1800" dirty="0">
                <a:solidFill>
                  <a:schemeClr val="tx1"/>
                </a:solidFill>
              </a:rPr>
              <a:t>• Inclusion polymorphism</a:t>
            </a:r>
          </a:p>
          <a:p>
            <a:r>
              <a:rPr lang="en-IN" sz="1800" dirty="0">
                <a:solidFill>
                  <a:schemeClr val="tx1"/>
                </a:solidFill>
              </a:rPr>
              <a:t>• Parametric polymorphism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1" y="1853526"/>
            <a:ext cx="8459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Inclusion </a:t>
            </a:r>
            <a:r>
              <a:rPr lang="en-IN" b="1" dirty="0" smtClean="0"/>
              <a:t>polymorphism</a:t>
            </a:r>
            <a:r>
              <a:rPr lang="en-IN" dirty="0" smtClean="0"/>
              <a:t> </a:t>
            </a:r>
            <a:r>
              <a:rPr lang="en-IN" dirty="0"/>
              <a:t>is also known as subtype (or subclass) polymorphism because </a:t>
            </a:r>
            <a:r>
              <a:rPr lang="en-IN" dirty="0" smtClean="0"/>
              <a:t>it is </a:t>
            </a:r>
            <a:r>
              <a:rPr lang="en-IN" dirty="0"/>
              <a:t>achieved using subtyping or </a:t>
            </a:r>
            <a:r>
              <a:rPr lang="en-IN" dirty="0" err="1"/>
              <a:t>subclassing</a:t>
            </a:r>
            <a:r>
              <a:rPr lang="en-IN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1" y="2563336"/>
            <a:ext cx="84597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Inclusion polymorphism</a:t>
            </a:r>
            <a:r>
              <a:rPr lang="en-IN" dirty="0"/>
              <a:t> occurs when a piece of code that is written using a type works for all </a:t>
            </a:r>
            <a:r>
              <a:rPr lang="en-IN" dirty="0" smtClean="0"/>
              <a:t>its subtypes</a:t>
            </a:r>
            <a:r>
              <a:rPr lang="en-IN" dirty="0"/>
              <a:t>. This type of polymorphism is possible based on the subtyping rule that a value that belongs </a:t>
            </a:r>
            <a:r>
              <a:rPr lang="en-IN" dirty="0" smtClean="0"/>
              <a:t>to a </a:t>
            </a:r>
            <a:r>
              <a:rPr lang="en-IN" dirty="0"/>
              <a:t>subtype also belongs to the </a:t>
            </a:r>
            <a:r>
              <a:rPr lang="en-IN" dirty="0" err="1"/>
              <a:t>supertype</a:t>
            </a:r>
            <a:r>
              <a:rPr lang="en-IN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211" y="4081144"/>
            <a:ext cx="8459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Suppose </a:t>
            </a:r>
            <a:r>
              <a:rPr lang="en-IN" b="1" dirty="0"/>
              <a:t>T</a:t>
            </a:r>
            <a:r>
              <a:rPr lang="en-IN" dirty="0"/>
              <a:t> is a type and </a:t>
            </a:r>
            <a:r>
              <a:rPr lang="en-IN" b="1" dirty="0"/>
              <a:t>S1, S2, S3…</a:t>
            </a:r>
            <a:r>
              <a:rPr lang="en-IN" dirty="0"/>
              <a:t> are subtypes of </a:t>
            </a:r>
            <a:r>
              <a:rPr lang="en-IN" b="1" dirty="0"/>
              <a:t>T</a:t>
            </a:r>
            <a:r>
              <a:rPr lang="en-IN" dirty="0"/>
              <a:t>. A value </a:t>
            </a:r>
            <a:r>
              <a:rPr lang="en-IN" dirty="0" smtClean="0"/>
              <a:t>that belongs </a:t>
            </a:r>
            <a:r>
              <a:rPr lang="en-IN" dirty="0"/>
              <a:t>to </a:t>
            </a:r>
            <a:r>
              <a:rPr lang="en-IN" b="1" dirty="0"/>
              <a:t>S1, S2, S3...</a:t>
            </a:r>
            <a:r>
              <a:rPr lang="en-IN" dirty="0"/>
              <a:t> also belongs to </a:t>
            </a:r>
            <a:r>
              <a:rPr lang="en-IN" b="1" dirty="0"/>
              <a:t>T</a:t>
            </a:r>
            <a:r>
              <a:rPr lang="en-IN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4210" y="4872083"/>
            <a:ext cx="84597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VmxpcwTvyfdjLgljxrTheSansMonoConNormal"/>
              </a:rPr>
              <a:t>T </a:t>
            </a:r>
            <a:r>
              <a:rPr lang="en-IN" dirty="0" err="1">
                <a:latin typeface="VmxpcwTvyfdjLgljxrTheSansMonoConNormal"/>
              </a:rPr>
              <a:t>t</a:t>
            </a:r>
            <a:r>
              <a:rPr lang="en-IN" dirty="0">
                <a:latin typeface="VmxpcwTvyfdjLgljxrTheSansMonoConNormal"/>
              </a:rPr>
              <a:t>;</a:t>
            </a:r>
          </a:p>
          <a:p>
            <a:r>
              <a:rPr lang="en-IN" dirty="0">
                <a:latin typeface="VmxpcwTvyfdjLgljxrTheSansMonoConNormal"/>
              </a:rPr>
              <a:t>S1 </a:t>
            </a:r>
            <a:r>
              <a:rPr lang="en-IN" dirty="0" err="1">
                <a:latin typeface="VmxpcwTvyfdjLgljxrTheSansMonoConNormal"/>
              </a:rPr>
              <a:t>s1</a:t>
            </a:r>
            <a:r>
              <a:rPr lang="en-IN" dirty="0">
                <a:latin typeface="VmxpcwTvyfdjLgljxrTheSansMonoConNormal"/>
              </a:rPr>
              <a:t>;</a:t>
            </a:r>
          </a:p>
          <a:p>
            <a:r>
              <a:rPr lang="en-IN" dirty="0">
                <a:latin typeface="VmxpcwTvyfdjLgljxrTheSansMonoConNormal"/>
              </a:rPr>
              <a:t>S2 </a:t>
            </a:r>
            <a:r>
              <a:rPr lang="en-IN" dirty="0" err="1">
                <a:latin typeface="VmxpcwTvyfdjLgljxrTheSansMonoConNormal"/>
              </a:rPr>
              <a:t>s2</a:t>
            </a:r>
            <a:r>
              <a:rPr lang="en-IN" dirty="0">
                <a:latin typeface="VmxpcwTvyfdjLgljxrTheSansMonoConNormal"/>
              </a:rPr>
              <a:t>;</a:t>
            </a:r>
          </a:p>
          <a:p>
            <a:r>
              <a:rPr lang="en-IN" dirty="0">
                <a:latin typeface="VmxpcwTvyfdjLgljxrTheSansMonoConNormal"/>
              </a:rPr>
              <a:t>...</a:t>
            </a:r>
          </a:p>
          <a:p>
            <a:r>
              <a:rPr lang="en-IN" dirty="0">
                <a:latin typeface="VmxpcwTvyfdjLgljxrTheSansMonoConNormal"/>
              </a:rPr>
              <a:t>t = s1; // A value of type s1 can be assigned to a variable of type T</a:t>
            </a:r>
          </a:p>
          <a:p>
            <a:r>
              <a:rPr lang="en-IN" dirty="0">
                <a:latin typeface="VmxpcwTvyfdjLgljxrTheSansMonoConNormal"/>
              </a:rPr>
              <a:t>t = s2; // A value of type s2 can be assigned to a variable of type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6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437" y="165196"/>
            <a:ext cx="8535990" cy="8604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Java supports inclusion polymorphism using inheritance, which is a </a:t>
            </a:r>
            <a:r>
              <a:rPr lang="en-IN" dirty="0" err="1">
                <a:solidFill>
                  <a:schemeClr val="tx1"/>
                </a:solidFill>
              </a:rPr>
              <a:t>subclassing</a:t>
            </a:r>
            <a:r>
              <a:rPr lang="en-IN" dirty="0">
                <a:solidFill>
                  <a:schemeClr val="tx1"/>
                </a:solidFill>
              </a:rPr>
              <a:t> mechanism.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438" y="1270338"/>
            <a:ext cx="85359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void </a:t>
            </a:r>
            <a:r>
              <a:rPr lang="en-IN" b="1" dirty="0" err="1"/>
              <a:t>processDetails</a:t>
            </a:r>
            <a:r>
              <a:rPr lang="en-IN" dirty="0"/>
              <a:t>(Person p) {</a:t>
            </a:r>
          </a:p>
          <a:p>
            <a:pPr lvl="1"/>
            <a:r>
              <a:rPr lang="en-IN" dirty="0"/>
              <a:t>/* Write code using the formal parameter p, which is of type Person. The same code </a:t>
            </a:r>
            <a:r>
              <a:rPr lang="en-IN" dirty="0" smtClean="0"/>
              <a:t>will work </a:t>
            </a:r>
            <a:r>
              <a:rPr lang="en-IN" dirty="0"/>
              <a:t>if an object of any of the subclass of Person is passed to this method.</a:t>
            </a:r>
          </a:p>
          <a:p>
            <a:pPr lvl="1"/>
            <a:r>
              <a:rPr lang="en-IN" dirty="0"/>
              <a:t>*/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20437" y="3208193"/>
            <a:ext cx="85359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Person p1 = create a Person object;</a:t>
            </a:r>
          </a:p>
          <a:p>
            <a:r>
              <a:rPr lang="en-IN" dirty="0"/>
              <a:t>Employee e1 = create an Employee object;</a:t>
            </a:r>
          </a:p>
          <a:p>
            <a:r>
              <a:rPr lang="en-IN" dirty="0"/>
              <a:t>Customer c1 = create a Customer object;</a:t>
            </a:r>
          </a:p>
          <a:p>
            <a:r>
              <a:rPr lang="en-IN" dirty="0" err="1"/>
              <a:t>processDetails</a:t>
            </a:r>
            <a:r>
              <a:rPr lang="en-IN" dirty="0"/>
              <a:t>(p1); // Use the Person type</a:t>
            </a:r>
          </a:p>
          <a:p>
            <a:r>
              <a:rPr lang="en-IN" dirty="0" err="1"/>
              <a:t>processDetails</a:t>
            </a:r>
            <a:r>
              <a:rPr lang="en-IN" dirty="0"/>
              <a:t>(e1); // Use the Employee type, which is a subclass of Person</a:t>
            </a:r>
          </a:p>
          <a:p>
            <a:r>
              <a:rPr lang="en-IN" dirty="0" err="1"/>
              <a:t>processDetails</a:t>
            </a:r>
            <a:r>
              <a:rPr lang="en-IN" dirty="0"/>
              <a:t>(c1); // Use the Customer type, which is a subclass of Person</a:t>
            </a:r>
          </a:p>
        </p:txBody>
      </p:sp>
    </p:spTree>
    <p:extLst>
      <p:ext uri="{BB962C8B-B14F-4D97-AF65-F5344CB8AC3E}">
        <p14:creationId xmlns:p14="http://schemas.microsoft.com/office/powerpoint/2010/main" val="20812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296"/>
            <a:ext cx="8534400" cy="527104"/>
          </a:xfrm>
        </p:spPr>
        <p:txBody>
          <a:bodyPr>
            <a:normAutofit fontScale="90000"/>
          </a:bodyPr>
          <a:lstStyle/>
          <a:p>
            <a:r>
              <a:rPr lang="en-IN" dirty="0"/>
              <a:t>Parametric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0981"/>
            <a:ext cx="8535990" cy="1063104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Parametric </a:t>
            </a:r>
            <a:r>
              <a:rPr lang="en-IN" sz="1800" dirty="0" smtClean="0">
                <a:solidFill>
                  <a:schemeClr val="tx1"/>
                </a:solidFill>
              </a:rPr>
              <a:t>polymorphism is </a:t>
            </a:r>
            <a:r>
              <a:rPr lang="en-IN" sz="1800" dirty="0">
                <a:solidFill>
                  <a:schemeClr val="tx1"/>
                </a:solidFill>
              </a:rPr>
              <a:t>also called “</a:t>
            </a:r>
            <a:r>
              <a:rPr lang="en-IN" sz="1800" b="1" dirty="0">
                <a:solidFill>
                  <a:schemeClr val="tx1"/>
                </a:solidFill>
              </a:rPr>
              <a:t>true</a:t>
            </a:r>
            <a:r>
              <a:rPr lang="en-IN" sz="1800" dirty="0">
                <a:solidFill>
                  <a:schemeClr val="tx1"/>
                </a:solidFill>
              </a:rPr>
              <a:t>” polymorphism because it lets you write </a:t>
            </a:r>
            <a:r>
              <a:rPr lang="en-IN" sz="1800" dirty="0" smtClean="0">
                <a:solidFill>
                  <a:schemeClr val="tx1"/>
                </a:solidFill>
              </a:rPr>
              <a:t>true generic </a:t>
            </a:r>
            <a:r>
              <a:rPr lang="en-IN" sz="1800" dirty="0">
                <a:solidFill>
                  <a:schemeClr val="tx1"/>
                </a:solidFill>
              </a:rPr>
              <a:t>code that works for any types (related or unrelated). Sometimes, it is also referred to as generics.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09611" y="1602381"/>
            <a:ext cx="8535990" cy="704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</a:rPr>
              <a:t>In parametric polymorphism, a piece of code is written in such a way that it works on any type.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5011" y="2389781"/>
            <a:ext cx="8535990" cy="1064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</a:rPr>
              <a:t>In inclusion polymorphism, code is written for </a:t>
            </a:r>
            <a:r>
              <a:rPr lang="en-IN" sz="1800" dirty="0" smtClean="0">
                <a:solidFill>
                  <a:schemeClr val="tx1"/>
                </a:solidFill>
              </a:rPr>
              <a:t>one type </a:t>
            </a:r>
            <a:r>
              <a:rPr lang="en-IN" sz="1800" dirty="0">
                <a:solidFill>
                  <a:schemeClr val="tx1"/>
                </a:solidFill>
              </a:rPr>
              <a:t>and it works for all of its subtypes. It means all types for which the code works in inclusion </a:t>
            </a:r>
            <a:r>
              <a:rPr lang="en-IN" sz="1800" dirty="0" smtClean="0">
                <a:solidFill>
                  <a:schemeClr val="tx1"/>
                </a:solidFill>
              </a:rPr>
              <a:t>polymorphism are </a:t>
            </a:r>
            <a:r>
              <a:rPr lang="en-IN" sz="1800" dirty="0">
                <a:solidFill>
                  <a:schemeClr val="tx1"/>
                </a:solidFill>
              </a:rPr>
              <a:t>related by a </a:t>
            </a:r>
            <a:r>
              <a:rPr lang="en-IN" sz="1800" dirty="0" err="1">
                <a:solidFill>
                  <a:schemeClr val="tx1"/>
                </a:solidFill>
              </a:rPr>
              <a:t>supertype</a:t>
            </a:r>
            <a:r>
              <a:rPr lang="en-IN" sz="1800" dirty="0">
                <a:solidFill>
                  <a:schemeClr val="tx1"/>
                </a:solidFill>
              </a:rPr>
              <a:t>-subtype relationship. 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611" y="3433888"/>
            <a:ext cx="85359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</a:t>
            </a:r>
            <a:r>
              <a:rPr lang="en-IN" dirty="0" smtClean="0"/>
              <a:t>n </a:t>
            </a:r>
            <a:r>
              <a:rPr lang="en-IN" dirty="0"/>
              <a:t>parametric polymorphism, the same code works for all types, which are not necessarily related. Parametric polymorphism is achieved by using a type variable when writing the code, rather than using any specific type. The type variable assumes a specific type for which the code needs to be executed.</a:t>
            </a:r>
          </a:p>
        </p:txBody>
      </p:sp>
    </p:spTree>
    <p:extLst>
      <p:ext uri="{BB962C8B-B14F-4D97-AF65-F5344CB8AC3E}">
        <p14:creationId xmlns:p14="http://schemas.microsoft.com/office/powerpoint/2010/main" val="3889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If no value is assigned prior its used, the compiler will give an error.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Java set primitive variables with zero or false in case of a boolean variable.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All object references are set to null.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 Array of anything is an object.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Set to null on declaration. 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Elements to zero, false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or null on creation. </a:t>
            </a:r>
          </a:p>
        </p:txBody>
      </p:sp>
    </p:spTree>
    <p:extLst>
      <p:ext uri="{BB962C8B-B14F-4D97-AF65-F5344CB8AC3E}">
        <p14:creationId xmlns:p14="http://schemas.microsoft.com/office/powerpoint/2010/main" val="36430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-74020"/>
            <a:ext cx="8535990" cy="104831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Parametric </a:t>
            </a:r>
            <a:r>
              <a:rPr lang="en-IN" dirty="0">
                <a:solidFill>
                  <a:schemeClr val="tx1"/>
                </a:solidFill>
              </a:rPr>
              <a:t>polymorphism is achieved in using </a:t>
            </a:r>
            <a:r>
              <a:rPr lang="en-IN" sz="2400" b="1" dirty="0">
                <a:solidFill>
                  <a:schemeClr val="tx1"/>
                </a:solidFill>
              </a:rPr>
              <a:t>generics</a:t>
            </a:r>
            <a:r>
              <a:rPr lang="en-IN" dirty="0">
                <a:solidFill>
                  <a:schemeClr val="tx1"/>
                </a:solidFill>
              </a:rPr>
              <a:t>.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All </a:t>
            </a:r>
            <a:r>
              <a:rPr lang="en-IN" dirty="0">
                <a:solidFill>
                  <a:schemeClr val="tx1"/>
                </a:solidFill>
              </a:rPr>
              <a:t>collection types in Java </a:t>
            </a:r>
            <a:r>
              <a:rPr lang="en-IN" dirty="0" smtClean="0">
                <a:solidFill>
                  <a:schemeClr val="tx1"/>
                </a:solidFill>
              </a:rPr>
              <a:t>use generics</a:t>
            </a:r>
            <a:r>
              <a:rPr lang="en-IN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211" y="847299"/>
            <a:ext cx="5240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You can write code using generics as follows:</a:t>
            </a:r>
          </a:p>
        </p:txBody>
      </p:sp>
      <p:sp>
        <p:nvSpPr>
          <p:cNvPr id="5" name="Rectangle 4"/>
          <p:cNvSpPr/>
          <p:nvPr/>
        </p:nvSpPr>
        <p:spPr>
          <a:xfrm>
            <a:off x="836611" y="1253699"/>
            <a:ext cx="83835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/* Example #1 */</a:t>
            </a:r>
          </a:p>
          <a:p>
            <a:r>
              <a:rPr lang="en-IN" sz="1600" dirty="0"/>
              <a:t>// Create a List of String</a:t>
            </a:r>
          </a:p>
          <a:p>
            <a:r>
              <a:rPr lang="en-IN" sz="1600" dirty="0"/>
              <a:t>List&lt;String&gt; </a:t>
            </a:r>
            <a:r>
              <a:rPr lang="en-IN" sz="1600" dirty="0" err="1"/>
              <a:t>sList</a:t>
            </a:r>
            <a:r>
              <a:rPr lang="en-IN" sz="1600" dirty="0"/>
              <a:t> = new </a:t>
            </a:r>
            <a:r>
              <a:rPr lang="en-IN" sz="1600" dirty="0" err="1"/>
              <a:t>ArrayList</a:t>
            </a:r>
            <a:r>
              <a:rPr lang="en-IN" sz="1600" dirty="0"/>
              <a:t>&lt;String</a:t>
            </a:r>
            <a:r>
              <a:rPr lang="en-IN" sz="1600" dirty="0" smtClean="0"/>
              <a:t>&gt;();</a:t>
            </a:r>
          </a:p>
          <a:p>
            <a:endParaRPr lang="en-IN" sz="1600" dirty="0"/>
          </a:p>
          <a:p>
            <a:r>
              <a:rPr lang="en-IN" sz="1600" dirty="0"/>
              <a:t>// Add two Strings to the List</a:t>
            </a:r>
          </a:p>
          <a:p>
            <a:r>
              <a:rPr lang="en-IN" sz="1600" dirty="0" err="1"/>
              <a:t>sList.add</a:t>
            </a:r>
            <a:r>
              <a:rPr lang="en-IN" sz="1600" dirty="0"/>
              <a:t>("string 1");</a:t>
            </a:r>
          </a:p>
          <a:p>
            <a:r>
              <a:rPr lang="en-IN" sz="1600" dirty="0" err="1"/>
              <a:t>sList.add</a:t>
            </a:r>
            <a:r>
              <a:rPr lang="en-IN" sz="1600" dirty="0"/>
              <a:t>("string 2</a:t>
            </a:r>
            <a:r>
              <a:rPr lang="en-IN" sz="1600" dirty="0" smtClean="0"/>
              <a:t>");</a:t>
            </a:r>
          </a:p>
          <a:p>
            <a:endParaRPr lang="en-IN" sz="1600" dirty="0"/>
          </a:p>
          <a:p>
            <a:r>
              <a:rPr lang="en-IN" sz="1600" dirty="0"/>
              <a:t>// Get the first String from the List</a:t>
            </a:r>
          </a:p>
          <a:p>
            <a:r>
              <a:rPr lang="en-IN" sz="1600" dirty="0"/>
              <a:t>String s1 = </a:t>
            </a:r>
            <a:r>
              <a:rPr lang="en-IN" sz="1600" dirty="0" err="1"/>
              <a:t>sList.get</a:t>
            </a:r>
            <a:r>
              <a:rPr lang="en-IN" sz="1600" dirty="0"/>
              <a:t>(0</a:t>
            </a:r>
            <a:r>
              <a:rPr lang="en-IN" sz="1600" dirty="0" smtClean="0"/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611" y="395331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/* Example #2 */</a:t>
            </a:r>
          </a:p>
          <a:p>
            <a:r>
              <a:rPr lang="en-IN" dirty="0"/>
              <a:t>// Create a List of Integer</a:t>
            </a:r>
          </a:p>
          <a:p>
            <a:r>
              <a:rPr lang="en-IN" dirty="0"/>
              <a:t>List&lt;Integer&gt; </a:t>
            </a:r>
            <a:r>
              <a:rPr lang="en-IN" dirty="0" err="1"/>
              <a:t>iList</a:t>
            </a:r>
            <a:r>
              <a:rPr lang="en-IN" dirty="0"/>
              <a:t> = new </a:t>
            </a:r>
            <a:r>
              <a:rPr lang="en-IN" dirty="0" err="1"/>
              <a:t>ArrayList</a:t>
            </a:r>
            <a:r>
              <a:rPr lang="en-IN" dirty="0"/>
              <a:t>&lt;Integer&gt;()</a:t>
            </a:r>
          </a:p>
          <a:p>
            <a:r>
              <a:rPr lang="en-IN" dirty="0"/>
              <a:t>;</a:t>
            </a:r>
          </a:p>
          <a:p>
            <a:r>
              <a:rPr lang="en-IN" dirty="0"/>
              <a:t>// Add two Integers to the list</a:t>
            </a:r>
          </a:p>
          <a:p>
            <a:r>
              <a:rPr lang="en-IN" dirty="0" err="1"/>
              <a:t>iList.add</a:t>
            </a:r>
            <a:r>
              <a:rPr lang="en-IN" dirty="0"/>
              <a:t>(10);</a:t>
            </a:r>
          </a:p>
          <a:p>
            <a:r>
              <a:rPr lang="en-IN" dirty="0" err="1"/>
              <a:t>iList.add</a:t>
            </a:r>
            <a:r>
              <a:rPr lang="en-IN" dirty="0"/>
              <a:t>(20);</a:t>
            </a:r>
          </a:p>
          <a:p>
            <a:endParaRPr lang="en-IN" dirty="0"/>
          </a:p>
          <a:p>
            <a:r>
              <a:rPr lang="en-IN" dirty="0"/>
              <a:t>// Get the first Integer from the List</a:t>
            </a:r>
          </a:p>
          <a:p>
            <a:r>
              <a:rPr lang="en-IN" dirty="0" err="1"/>
              <a:t>int</a:t>
            </a:r>
            <a:r>
              <a:rPr lang="en-IN" dirty="0"/>
              <a:t> k1 = </a:t>
            </a:r>
            <a:r>
              <a:rPr lang="en-IN" dirty="0" err="1"/>
              <a:t>iList.get</a:t>
            </a:r>
            <a:r>
              <a:rPr lang="en-IN" dirty="0"/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256760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index = 1.2;				// compiler error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boolean </a:t>
            </a:r>
            <a:r>
              <a:rPr lang="en-IN" dirty="0" err="1" smtClean="0">
                <a:solidFill>
                  <a:schemeClr val="tx1"/>
                </a:solidFill>
              </a:rPr>
              <a:t>returnOk</a:t>
            </a:r>
            <a:r>
              <a:rPr lang="en-IN" dirty="0" smtClean="0">
                <a:solidFill>
                  <a:schemeClr val="tx1"/>
                </a:solidFill>
              </a:rPr>
              <a:t> = 1;		// compiler error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double </a:t>
            </a:r>
            <a:r>
              <a:rPr lang="en-IN" dirty="0" err="1" smtClean="0">
                <a:solidFill>
                  <a:schemeClr val="tx1"/>
                </a:solidFill>
              </a:rPr>
              <a:t>fiveFourth</a:t>
            </a:r>
            <a:r>
              <a:rPr lang="en-IN" dirty="0" smtClean="0">
                <a:solidFill>
                  <a:schemeClr val="tx1"/>
                </a:solidFill>
              </a:rPr>
              <a:t> = 5/4;		// no errors!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float ratio = 5.8f;				// correct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double </a:t>
            </a:r>
            <a:r>
              <a:rPr lang="en-IN" dirty="0" err="1" smtClean="0">
                <a:solidFill>
                  <a:schemeClr val="tx1"/>
                </a:solidFill>
              </a:rPr>
              <a:t>fiveFourths</a:t>
            </a:r>
            <a:r>
              <a:rPr lang="en-IN" dirty="0" smtClean="0">
                <a:solidFill>
                  <a:schemeClr val="tx1"/>
                </a:solidFill>
              </a:rPr>
              <a:t> = 5.0/4.0;	// correct</a:t>
            </a:r>
          </a:p>
          <a:p>
            <a:pPr marL="457200" lvl="1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1.2f is a float value accurate to 7 decimal places.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1.2 is a double value accurate to 15 decimal places.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All java assignments are right associative.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a = 1, b = 2, c = 3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a = b = c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 smtClean="0">
                <a:solidFill>
                  <a:schemeClr val="tx1"/>
                </a:solidFill>
              </a:rPr>
              <a:t>System.out.print</a:t>
            </a:r>
            <a:r>
              <a:rPr lang="en-IN" dirty="0" smtClean="0">
                <a:solidFill>
                  <a:schemeClr val="tx1"/>
                </a:solidFill>
              </a:rPr>
              <a:t>(“a = “ + a + “ b = “ + b + “ c = “ + c)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What is the value of a, b and c?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How assignment is done, its done from right to left: a = ( b = c 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mathematical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* / % + -</a:t>
            </a:r>
            <a:r>
              <a:rPr lang="en-IN" dirty="0" smtClean="0">
                <a:solidFill>
                  <a:schemeClr val="tx1"/>
                </a:solidFill>
              </a:rPr>
              <a:t> are the mathematical operators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* / % have a higher precedence than + or –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double </a:t>
            </a:r>
            <a:r>
              <a:rPr lang="en-IN" dirty="0" err="1" smtClean="0">
                <a:solidFill>
                  <a:schemeClr val="tx1"/>
                </a:solidFill>
              </a:rPr>
              <a:t>myValue</a:t>
            </a:r>
            <a:r>
              <a:rPr lang="en-IN" dirty="0" smtClean="0">
                <a:solidFill>
                  <a:schemeClr val="tx1"/>
                </a:solidFill>
              </a:rPr>
              <a:t> = a + b % d – c * d / b;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Is same as </a:t>
            </a:r>
            <a:r>
              <a:rPr lang="en-IN" dirty="0" err="1" smtClean="0">
                <a:solidFill>
                  <a:schemeClr val="tx1"/>
                </a:solidFill>
              </a:rPr>
              <a:t>myValue</a:t>
            </a:r>
            <a:r>
              <a:rPr lang="en-IN" dirty="0" smtClean="0">
                <a:solidFill>
                  <a:schemeClr val="tx1"/>
                </a:solidFill>
              </a:rPr>
              <a:t> = (a + (b % d) – ((c * d) / b);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2377</TotalTime>
  <Words>4052</Words>
  <Application>Microsoft Office PowerPoint</Application>
  <PresentationFormat>Widescreen</PresentationFormat>
  <Paragraphs>687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Century Gothic</vt:lpstr>
      <vt:lpstr>Courier New</vt:lpstr>
      <vt:lpstr>CtxyprPddlvvSdmrvqSymbol</vt:lpstr>
      <vt:lpstr>NgxbjpDqhpglXqhlmrUtopiaStd-Italic</vt:lpstr>
      <vt:lpstr>VmxpcwTvyfdjLgljxrTheSansMonoConNormal</vt:lpstr>
      <vt:lpstr>Wingdings 3</vt:lpstr>
      <vt:lpstr>WlkrqySjjtgjJyymyfUtopiaStd-Regular</vt:lpstr>
      <vt:lpstr>Slice</vt:lpstr>
      <vt:lpstr>Core java</vt:lpstr>
      <vt:lpstr>What is java?</vt:lpstr>
      <vt:lpstr>How it works?</vt:lpstr>
      <vt:lpstr>Advantages of java</vt:lpstr>
      <vt:lpstr>PRIMITIVE types and variables</vt:lpstr>
      <vt:lpstr>Initialization</vt:lpstr>
      <vt:lpstr>Declarations</vt:lpstr>
      <vt:lpstr>Assignment</vt:lpstr>
      <vt:lpstr>Basic mathematical operators</vt:lpstr>
      <vt:lpstr>Statements and blocks</vt:lpstr>
      <vt:lpstr>Flow of control</vt:lpstr>
      <vt:lpstr>If – the conditional statement</vt:lpstr>
      <vt:lpstr>Relational operators</vt:lpstr>
      <vt:lpstr>IF… Else </vt:lpstr>
      <vt:lpstr>Nested if … else</vt:lpstr>
      <vt:lpstr>Else if</vt:lpstr>
      <vt:lpstr>A warning!!!</vt:lpstr>
      <vt:lpstr>The SWITCH statement</vt:lpstr>
      <vt:lpstr>The for loop</vt:lpstr>
      <vt:lpstr>While loops</vt:lpstr>
      <vt:lpstr>DO {…} While loops</vt:lpstr>
      <vt:lpstr>Break</vt:lpstr>
      <vt:lpstr>Continue</vt:lpstr>
      <vt:lpstr>Arrays</vt:lpstr>
      <vt:lpstr>PowerPoint Presentation</vt:lpstr>
      <vt:lpstr>Declaring arrays</vt:lpstr>
      <vt:lpstr>Assigning values</vt:lpstr>
      <vt:lpstr>Iterating through array</vt:lpstr>
      <vt:lpstr>PowerPoint Presentation</vt:lpstr>
      <vt:lpstr>A closer look at Hello World program</vt:lpstr>
      <vt:lpstr>PowerPoint Presentation</vt:lpstr>
      <vt:lpstr>demonstrating the OO paradigm</vt:lpstr>
      <vt:lpstr>PowerPoint Presentation</vt:lpstr>
      <vt:lpstr>Java versions released</vt:lpstr>
      <vt:lpstr>The Object-Oriented Paradigm and Java</vt:lpstr>
      <vt:lpstr>Abstraction for Hiding Complexities</vt:lpstr>
      <vt:lpstr>PowerPoint Presentation</vt:lpstr>
      <vt:lpstr>PowerPoint Presentation</vt:lpstr>
      <vt:lpstr>PowerPoint Presentation</vt:lpstr>
      <vt:lpstr>PowerPoint Presentation</vt:lpstr>
      <vt:lpstr>Data abstraction</vt:lpstr>
      <vt:lpstr>PowerPoint Presentation</vt:lpstr>
      <vt:lpstr>PowerPoint Presentation</vt:lpstr>
      <vt:lpstr>PowerPoint Presentation</vt:lpstr>
      <vt:lpstr>PowerPoint Presentation</vt:lpstr>
      <vt:lpstr>Encapsulation and Information Hiding</vt:lpstr>
      <vt:lpstr>PowerPoint Presentation</vt:lpstr>
      <vt:lpstr>PowerPoint Presentation</vt:lpstr>
      <vt:lpstr>Inheritance</vt:lpstr>
      <vt:lpstr>PowerPoint Presentation</vt:lpstr>
      <vt:lpstr>Polymorphism</vt:lpstr>
      <vt:lpstr>Ad hoc polymorphism</vt:lpstr>
      <vt:lpstr>Example of method overloading</vt:lpstr>
      <vt:lpstr>Example of operator overloading</vt:lpstr>
      <vt:lpstr>Coercion Polymorphism</vt:lpstr>
      <vt:lpstr>PowerPoint Presentation</vt:lpstr>
      <vt:lpstr>Universal polymorphism</vt:lpstr>
      <vt:lpstr>PowerPoint Presentation</vt:lpstr>
      <vt:lpstr>Parametric Polymorphism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Veerababu Kanumilli</dc:creator>
  <cp:lastModifiedBy>Veerababu Kanumilli</cp:lastModifiedBy>
  <cp:revision>150</cp:revision>
  <dcterms:created xsi:type="dcterms:W3CDTF">2018-04-07T16:01:27Z</dcterms:created>
  <dcterms:modified xsi:type="dcterms:W3CDTF">2018-06-25T02:01:46Z</dcterms:modified>
</cp:coreProperties>
</file>