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2" r:id="rId39"/>
    <p:sldId id="294" r:id="rId40"/>
    <p:sldId id="295" r:id="rId41"/>
    <p:sldId id="296" r:id="rId42"/>
    <p:sldId id="297" r:id="rId43"/>
    <p:sldId id="298" r:id="rId44"/>
    <p:sldId id="299" r:id="rId45"/>
    <p:sldId id="300" r:id="rId46"/>
    <p:sldId id="302" r:id="rId47"/>
    <p:sldId id="304" r:id="rId48"/>
    <p:sldId id="303" r:id="rId49"/>
    <p:sldId id="305" r:id="rId50"/>
    <p:sldId id="306" r:id="rId51"/>
    <p:sldId id="307" r:id="rId52"/>
    <p:sldId id="308" r:id="rId53"/>
    <p:sldId id="309" r:id="rId54"/>
    <p:sldId id="310" r:id="rId55"/>
    <p:sldId id="311" r:id="rId56"/>
    <p:sldId id="312" r:id="rId57"/>
    <p:sldId id="313" r:id="rId58"/>
    <p:sldId id="301" r:id="rId59"/>
    <p:sldId id="315" r:id="rId60"/>
    <p:sldId id="316" r:id="rId61"/>
    <p:sldId id="314"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60" r:id="rId105"/>
    <p:sldId id="361" r:id="rId106"/>
    <p:sldId id="362" r:id="rId107"/>
    <p:sldId id="359" r:id="rId108"/>
    <p:sldId id="363" r:id="rId109"/>
    <p:sldId id="364" r:id="rId110"/>
    <p:sldId id="365" r:id="rId111"/>
    <p:sldId id="366" r:id="rId112"/>
    <p:sldId id="367" r:id="rId113"/>
    <p:sldId id="368"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51FF4B1-7B73-4B47-A9A6-628B29C473A2}" type="datetimeFigureOut">
              <a:rPr lang="en-IN" smtClean="0"/>
              <a:t>25-06-2018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320783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1FF4B1-7B73-4B47-A9A6-628B29C473A2}" type="datetimeFigureOut">
              <a:rPr lang="en-IN" smtClean="0"/>
              <a:t>25-06-2018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428795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1FF4B1-7B73-4B47-A9A6-628B29C473A2}" type="datetimeFigureOut">
              <a:rPr lang="en-IN" smtClean="0"/>
              <a:t>25-06-2018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4175191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1FF4B1-7B73-4B47-A9A6-628B29C473A2}" type="datetimeFigureOut">
              <a:rPr lang="en-IN" smtClean="0"/>
              <a:t>25-06-2018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238981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1FF4B1-7B73-4B47-A9A6-628B29C473A2}" type="datetimeFigureOut">
              <a:rPr lang="en-IN" smtClean="0"/>
              <a:t>25-06-2018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112610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51FF4B1-7B73-4B47-A9A6-628B29C473A2}" type="datetimeFigureOut">
              <a:rPr lang="en-IN" smtClean="0"/>
              <a:t>25-06-2018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3505591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51FF4B1-7B73-4B47-A9A6-628B29C473A2}" type="datetimeFigureOut">
              <a:rPr lang="en-IN" smtClean="0"/>
              <a:t>25-06-2018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105889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51FF4B1-7B73-4B47-A9A6-628B29C473A2}" type="datetimeFigureOut">
              <a:rPr lang="en-IN" smtClean="0"/>
              <a:t>25-06-2018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94136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1FF4B1-7B73-4B47-A9A6-628B29C473A2}" type="datetimeFigureOut">
              <a:rPr lang="en-IN" smtClean="0"/>
              <a:t>25-06-2018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287121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1FF4B1-7B73-4B47-A9A6-628B29C473A2}" type="datetimeFigureOut">
              <a:rPr lang="en-IN" smtClean="0"/>
              <a:t>25-06-2018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287702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1FF4B1-7B73-4B47-A9A6-628B29C473A2}" type="datetimeFigureOut">
              <a:rPr lang="en-IN" smtClean="0"/>
              <a:t>25-06-2018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1871469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1FF4B1-7B73-4B47-A9A6-628B29C473A2}" type="datetimeFigureOut">
              <a:rPr lang="en-IN" smtClean="0"/>
              <a:t>25-06-2018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B154A-595F-494C-978D-0DBBD9A46A80}" type="slidenum">
              <a:rPr lang="en-IN" smtClean="0"/>
              <a:t>‹#›</a:t>
            </a:fld>
            <a:endParaRPr lang="en-IN"/>
          </a:p>
        </p:txBody>
      </p:sp>
    </p:spTree>
    <p:extLst>
      <p:ext uri="{BB962C8B-B14F-4D97-AF65-F5344CB8AC3E}">
        <p14:creationId xmlns:p14="http://schemas.microsoft.com/office/powerpoint/2010/main" val="1165883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 Basics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4592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Package Names</a:t>
            </a:r>
            <a:br>
              <a:rPr lang="en-IN" dirty="0" smtClean="0"/>
            </a:b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Package </a:t>
            </a:r>
            <a:r>
              <a:rPr lang="en-IN" dirty="0"/>
              <a:t>names should be unique and consist of lowercase letters.</a:t>
            </a:r>
          </a:p>
          <a:p>
            <a:pPr marL="0" indent="0">
              <a:buNone/>
            </a:pPr>
            <a:r>
              <a:rPr lang="en-IN" b="1" dirty="0"/>
              <a:t>Underscores</a:t>
            </a:r>
            <a:r>
              <a:rPr lang="en-IN" dirty="0"/>
              <a:t> may be used if necessary:</a:t>
            </a:r>
          </a:p>
          <a:p>
            <a:pPr marL="0" indent="0">
              <a:buNone/>
            </a:pPr>
            <a:r>
              <a:rPr lang="en-IN" b="1" dirty="0"/>
              <a:t>package </a:t>
            </a:r>
            <a:r>
              <a:rPr lang="en-IN" dirty="0" err="1" smtClean="0"/>
              <a:t>com.valuelabs.pams</a:t>
            </a:r>
            <a:r>
              <a:rPr lang="en-IN" dirty="0" smtClean="0"/>
              <a:t>;</a:t>
            </a:r>
          </a:p>
          <a:p>
            <a:pPr marL="0" indent="0">
              <a:buNone/>
            </a:pPr>
            <a:endParaRPr lang="en-IN" dirty="0"/>
          </a:p>
          <a:p>
            <a:pPr marL="0" indent="0">
              <a:buNone/>
            </a:pPr>
            <a:r>
              <a:rPr lang="en-IN" dirty="0"/>
              <a:t>Publicly available packages </a:t>
            </a:r>
            <a:r>
              <a:rPr lang="en-IN" dirty="0" err="1" smtClean="0"/>
              <a:t>shFould</a:t>
            </a:r>
            <a:r>
              <a:rPr lang="en-IN" dirty="0" smtClean="0"/>
              <a:t> </a:t>
            </a:r>
            <a:r>
              <a:rPr lang="en-IN" dirty="0"/>
              <a:t>be the reversed Internet </a:t>
            </a:r>
            <a:r>
              <a:rPr lang="en-IN" dirty="0" smtClean="0"/>
              <a:t>domain name </a:t>
            </a:r>
            <a:r>
              <a:rPr lang="en-IN" dirty="0"/>
              <a:t>of the organization, beginning with a </a:t>
            </a:r>
            <a:r>
              <a:rPr lang="en-IN" dirty="0" smtClean="0"/>
              <a:t>single-word top-level </a:t>
            </a:r>
            <a:r>
              <a:rPr lang="en-IN" dirty="0"/>
              <a:t>domain name (e.g., </a:t>
            </a:r>
            <a:r>
              <a:rPr lang="en-IN" b="1" i="1" dirty="0"/>
              <a:t>com, net, org</a:t>
            </a:r>
            <a:r>
              <a:rPr lang="en-IN" b="1" dirty="0"/>
              <a:t>, or </a:t>
            </a:r>
            <a:r>
              <a:rPr lang="en-IN" b="1" i="1" dirty="0" err="1"/>
              <a:t>edu</a:t>
            </a:r>
            <a:r>
              <a:rPr lang="en-IN" dirty="0"/>
              <a:t>), followed </a:t>
            </a:r>
            <a:r>
              <a:rPr lang="en-IN" dirty="0" smtClean="0"/>
              <a:t>by the </a:t>
            </a:r>
            <a:r>
              <a:rPr lang="en-IN" dirty="0"/>
              <a:t>name of the organization and the project or division</a:t>
            </a:r>
            <a:r>
              <a:rPr lang="en-IN" dirty="0" smtClean="0"/>
              <a:t>.</a:t>
            </a:r>
            <a:endParaRPr lang="en-IN" dirty="0"/>
          </a:p>
        </p:txBody>
      </p:sp>
    </p:spTree>
    <p:extLst>
      <p:ext uri="{BB962C8B-B14F-4D97-AF65-F5344CB8AC3E}">
        <p14:creationId xmlns:p14="http://schemas.microsoft.com/office/powerpoint/2010/main" val="211602985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throw </a:t>
            </a:r>
            <a:r>
              <a:rPr lang="en-IN" dirty="0" smtClean="0"/>
              <a:t>Keyword</a:t>
            </a:r>
            <a:endParaRPr lang="en-IN" dirty="0"/>
          </a:p>
        </p:txBody>
      </p:sp>
      <p:sp>
        <p:nvSpPr>
          <p:cNvPr id="3" name="Content Placeholder 2"/>
          <p:cNvSpPr>
            <a:spLocks noGrp="1"/>
          </p:cNvSpPr>
          <p:nvPr>
            <p:ph idx="1"/>
          </p:nvPr>
        </p:nvSpPr>
        <p:spPr/>
        <p:txBody>
          <a:bodyPr>
            <a:normAutofit/>
          </a:bodyPr>
          <a:lstStyle/>
          <a:p>
            <a:pPr marL="0" indent="0">
              <a:buNone/>
            </a:pPr>
            <a:r>
              <a:rPr lang="en-IN" sz="2000" dirty="0"/>
              <a:t>To throw an exception, use the keyword throw. Any checked</a:t>
            </a:r>
            <a:r>
              <a:rPr lang="en-IN" sz="2000" dirty="0" smtClean="0"/>
              <a:t>/ unchecked </a:t>
            </a:r>
            <a:r>
              <a:rPr lang="en-IN" sz="2000" dirty="0"/>
              <a:t>exception and error can be thrown</a:t>
            </a:r>
            <a:r>
              <a:rPr lang="en-IN" sz="2000" dirty="0" smtClean="0"/>
              <a:t>:</a:t>
            </a:r>
          </a:p>
          <a:p>
            <a:pPr marL="0" indent="0">
              <a:buNone/>
            </a:pPr>
            <a:endParaRPr lang="en-IN" sz="2000" dirty="0"/>
          </a:p>
          <a:p>
            <a:pPr marL="0" indent="0">
              <a:buNone/>
            </a:pPr>
            <a:r>
              <a:rPr lang="en-IN" sz="2000" b="1" dirty="0"/>
              <a:t>if </a:t>
            </a:r>
            <a:r>
              <a:rPr lang="en-IN" sz="2000" dirty="0"/>
              <a:t>(n == -1)</a:t>
            </a:r>
          </a:p>
          <a:p>
            <a:pPr marL="0" indent="0">
              <a:buNone/>
            </a:pPr>
            <a:r>
              <a:rPr lang="en-IN" sz="2000" b="1" dirty="0"/>
              <a:t>throw new </a:t>
            </a:r>
            <a:r>
              <a:rPr lang="en-IN" sz="2000" dirty="0" err="1"/>
              <a:t>EOFException</a:t>
            </a:r>
            <a:r>
              <a:rPr lang="en-IN" sz="2000" dirty="0"/>
              <a:t>();</a:t>
            </a:r>
          </a:p>
        </p:txBody>
      </p:sp>
    </p:spTree>
    <p:extLst>
      <p:ext uri="{BB962C8B-B14F-4D97-AF65-F5344CB8AC3E}">
        <p14:creationId xmlns:p14="http://schemas.microsoft.com/office/powerpoint/2010/main" val="213789945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try/catch/finally Keywords</a:t>
            </a:r>
          </a:p>
        </p:txBody>
      </p:sp>
      <p:sp>
        <p:nvSpPr>
          <p:cNvPr id="3" name="Content Placeholder 2"/>
          <p:cNvSpPr>
            <a:spLocks noGrp="1"/>
          </p:cNvSpPr>
          <p:nvPr>
            <p:ph idx="1"/>
          </p:nvPr>
        </p:nvSpPr>
        <p:spPr>
          <a:xfrm>
            <a:off x="838200" y="1313644"/>
            <a:ext cx="10515600" cy="5383369"/>
          </a:xfrm>
        </p:spPr>
        <p:txBody>
          <a:bodyPr>
            <a:noAutofit/>
          </a:bodyPr>
          <a:lstStyle/>
          <a:p>
            <a:pPr marL="0" indent="0">
              <a:buNone/>
            </a:pPr>
            <a:r>
              <a:rPr lang="en-IN" sz="2000" dirty="0"/>
              <a:t>Thrown exceptions are handled by </a:t>
            </a:r>
            <a:r>
              <a:rPr lang="en-IN" sz="2000" b="1" dirty="0" smtClean="0"/>
              <a:t>try</a:t>
            </a:r>
            <a:r>
              <a:rPr lang="en-IN" sz="2000" b="1" dirty="0"/>
              <a:t>, catch, </a:t>
            </a:r>
            <a:r>
              <a:rPr lang="en-IN" sz="2000" b="1" dirty="0" smtClean="0"/>
              <a:t>finally block</a:t>
            </a:r>
            <a:r>
              <a:rPr lang="en-IN" sz="2000" dirty="0"/>
              <a:t>. The Java interpreter looks for code to handle the exception</a:t>
            </a:r>
            <a:r>
              <a:rPr lang="en-IN" sz="2000" dirty="0" smtClean="0"/>
              <a:t>, first </a:t>
            </a:r>
            <a:r>
              <a:rPr lang="en-IN" sz="2000" dirty="0"/>
              <a:t>looking in the enclosed block of code, and then </a:t>
            </a:r>
            <a:r>
              <a:rPr lang="en-IN" sz="2000" dirty="0" smtClean="0"/>
              <a:t>propagating up </a:t>
            </a:r>
            <a:r>
              <a:rPr lang="en-IN" sz="2000" dirty="0"/>
              <a:t>the call stack to main() if necessary. If the exception is </a:t>
            </a:r>
            <a:r>
              <a:rPr lang="en-IN" sz="2000" dirty="0" smtClean="0"/>
              <a:t>not handled </a:t>
            </a:r>
            <a:r>
              <a:rPr lang="en-IN" sz="2000" dirty="0"/>
              <a:t>on the main thread (i.e., not the </a:t>
            </a:r>
            <a:r>
              <a:rPr lang="en-IN" sz="2000" i="1" dirty="0"/>
              <a:t>Event </a:t>
            </a:r>
            <a:r>
              <a:rPr lang="en-IN" sz="2000" i="1" dirty="0" smtClean="0"/>
              <a:t>Dispatch Thread </a:t>
            </a:r>
            <a:r>
              <a:rPr lang="en-IN" sz="2000" dirty="0"/>
              <a:t>[EDT]), the program exits and a stack trace is printed</a:t>
            </a:r>
            <a:r>
              <a:rPr lang="en-IN" sz="2000" dirty="0" smtClean="0"/>
              <a:t>:</a:t>
            </a:r>
          </a:p>
          <a:p>
            <a:pPr marL="0" indent="0">
              <a:buNone/>
            </a:pPr>
            <a:endParaRPr lang="en-IN" sz="2000" dirty="0"/>
          </a:p>
          <a:p>
            <a:pPr marL="457200" lvl="1" indent="0">
              <a:buNone/>
            </a:pPr>
            <a:r>
              <a:rPr lang="en-IN" b="1" dirty="0"/>
              <a:t>try </a:t>
            </a:r>
            <a:r>
              <a:rPr lang="en-IN" dirty="0"/>
              <a:t>{</a:t>
            </a:r>
          </a:p>
          <a:p>
            <a:pPr marL="457200" lvl="1" indent="0">
              <a:buNone/>
            </a:pPr>
            <a:r>
              <a:rPr lang="en-IN" dirty="0" smtClean="0"/>
              <a:t>	method</a:t>
            </a:r>
            <a:r>
              <a:rPr lang="en-IN" dirty="0"/>
              <a:t>();</a:t>
            </a:r>
          </a:p>
          <a:p>
            <a:pPr marL="457200" lvl="1" indent="0">
              <a:buNone/>
            </a:pPr>
            <a:r>
              <a:rPr lang="en-IN" dirty="0"/>
              <a:t>} </a:t>
            </a:r>
            <a:r>
              <a:rPr lang="en-IN" b="1" dirty="0"/>
              <a:t>catch </a:t>
            </a:r>
            <a:r>
              <a:rPr lang="en-IN" dirty="0"/>
              <a:t>(</a:t>
            </a:r>
            <a:r>
              <a:rPr lang="en-IN" dirty="0" err="1"/>
              <a:t>EOFException</a:t>
            </a:r>
            <a:r>
              <a:rPr lang="en-IN" dirty="0"/>
              <a:t> </a:t>
            </a:r>
            <a:r>
              <a:rPr lang="en-IN" dirty="0" err="1"/>
              <a:t>eofe</a:t>
            </a:r>
            <a:r>
              <a:rPr lang="en-IN" dirty="0"/>
              <a:t>) {</a:t>
            </a:r>
          </a:p>
          <a:p>
            <a:pPr marL="457200" lvl="1" indent="0">
              <a:buNone/>
            </a:pPr>
            <a:r>
              <a:rPr lang="en-IN" dirty="0" smtClean="0"/>
              <a:t>	</a:t>
            </a:r>
            <a:r>
              <a:rPr lang="en-IN" dirty="0" err="1" smtClean="0"/>
              <a:t>eofe.printStackTrace</a:t>
            </a:r>
            <a:r>
              <a:rPr lang="en-IN" dirty="0"/>
              <a:t>();</a:t>
            </a:r>
          </a:p>
          <a:p>
            <a:pPr marL="457200" lvl="1" indent="0">
              <a:buNone/>
            </a:pPr>
            <a:r>
              <a:rPr lang="en-IN" dirty="0"/>
              <a:t>} </a:t>
            </a:r>
            <a:r>
              <a:rPr lang="en-IN" b="1" dirty="0"/>
              <a:t>catch </a:t>
            </a:r>
            <a:r>
              <a:rPr lang="en-IN" dirty="0"/>
              <a:t>(</a:t>
            </a:r>
            <a:r>
              <a:rPr lang="en-IN" dirty="0" err="1"/>
              <a:t>IOException</a:t>
            </a:r>
            <a:r>
              <a:rPr lang="en-IN" dirty="0"/>
              <a:t> </a:t>
            </a:r>
            <a:r>
              <a:rPr lang="en-IN" dirty="0" err="1"/>
              <a:t>ioe</a:t>
            </a:r>
            <a:r>
              <a:rPr lang="en-IN" dirty="0"/>
              <a:t>) {</a:t>
            </a:r>
          </a:p>
          <a:p>
            <a:pPr marL="457200" lvl="1" indent="0">
              <a:buNone/>
            </a:pPr>
            <a:r>
              <a:rPr lang="en-IN" dirty="0" smtClean="0"/>
              <a:t>	</a:t>
            </a:r>
            <a:r>
              <a:rPr lang="en-IN" dirty="0" err="1" smtClean="0"/>
              <a:t>ioe.printStackTrace</a:t>
            </a:r>
            <a:r>
              <a:rPr lang="en-IN" dirty="0"/>
              <a:t>();</a:t>
            </a:r>
          </a:p>
          <a:p>
            <a:pPr marL="457200" lvl="1" indent="0">
              <a:buNone/>
            </a:pPr>
            <a:r>
              <a:rPr lang="en-IN" dirty="0"/>
              <a:t>} </a:t>
            </a:r>
            <a:r>
              <a:rPr lang="en-IN" b="1" dirty="0"/>
              <a:t>finally </a:t>
            </a:r>
            <a:r>
              <a:rPr lang="en-IN" dirty="0"/>
              <a:t>{</a:t>
            </a:r>
          </a:p>
          <a:p>
            <a:pPr marL="457200" lvl="1" indent="0">
              <a:buNone/>
            </a:pPr>
            <a:r>
              <a:rPr lang="en-IN" i="1" dirty="0" smtClean="0"/>
              <a:t>	// </a:t>
            </a:r>
            <a:r>
              <a:rPr lang="en-IN" i="1" dirty="0" err="1"/>
              <a:t>cleanup</a:t>
            </a:r>
            <a:endParaRPr lang="en-IN" i="1" dirty="0"/>
          </a:p>
          <a:p>
            <a:pPr marL="457200" lvl="1" indent="0">
              <a:buNone/>
            </a:pPr>
            <a:r>
              <a:rPr lang="en-IN" dirty="0"/>
              <a:t>}</a:t>
            </a:r>
          </a:p>
        </p:txBody>
      </p:sp>
    </p:spTree>
    <p:extLst>
      <p:ext uri="{BB962C8B-B14F-4D97-AF65-F5344CB8AC3E}">
        <p14:creationId xmlns:p14="http://schemas.microsoft.com/office/powerpoint/2010/main" val="20899423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try-catch Statement</a:t>
            </a:r>
          </a:p>
        </p:txBody>
      </p:sp>
      <p:sp>
        <p:nvSpPr>
          <p:cNvPr id="3" name="Content Placeholder 2"/>
          <p:cNvSpPr>
            <a:spLocks noGrp="1"/>
          </p:cNvSpPr>
          <p:nvPr>
            <p:ph idx="1"/>
          </p:nvPr>
        </p:nvSpPr>
        <p:spPr/>
        <p:txBody>
          <a:bodyPr>
            <a:normAutofit/>
          </a:bodyPr>
          <a:lstStyle/>
          <a:p>
            <a:pPr marL="0" indent="0">
              <a:buNone/>
            </a:pPr>
            <a:r>
              <a:rPr lang="en-IN" sz="2200" dirty="0" smtClean="0"/>
              <a:t>The try block contains code that may throw exceptions. </a:t>
            </a:r>
          </a:p>
          <a:p>
            <a:pPr marL="0" indent="0">
              <a:buNone/>
            </a:pPr>
            <a:r>
              <a:rPr lang="en-IN" sz="2200" dirty="0" smtClean="0"/>
              <a:t>All checked exceptions that may be thrown must have a catch block to handle the exception. </a:t>
            </a:r>
          </a:p>
          <a:p>
            <a:pPr marL="0" indent="0">
              <a:buNone/>
            </a:pPr>
            <a:r>
              <a:rPr lang="en-IN" sz="2200" dirty="0" smtClean="0"/>
              <a:t>If no exceptions are thrown, the try block terminates normally. </a:t>
            </a:r>
          </a:p>
          <a:p>
            <a:pPr marL="0" indent="0">
              <a:buNone/>
            </a:pPr>
            <a:r>
              <a:rPr lang="en-IN" sz="2200" dirty="0" smtClean="0"/>
              <a:t>A try block may have zero or more catch clauses to handle the exceptions.</a:t>
            </a:r>
          </a:p>
          <a:p>
            <a:pPr marL="0" indent="0">
              <a:buNone/>
            </a:pPr>
            <a:endParaRPr lang="en-IN" sz="2200" dirty="0" smtClean="0"/>
          </a:p>
          <a:p>
            <a:r>
              <a:rPr lang="en-IN" sz="2200" dirty="0" smtClean="0"/>
              <a:t>A try block must have at least one catch or finally block associated with it.</a:t>
            </a:r>
          </a:p>
          <a:p>
            <a:r>
              <a:rPr lang="en-IN" sz="2200" dirty="0" smtClean="0"/>
              <a:t>There cannot be any code between the try block and any of the catch blocks or the finally block.</a:t>
            </a:r>
            <a:endParaRPr lang="en-IN" sz="2200" dirty="0"/>
          </a:p>
        </p:txBody>
      </p:sp>
    </p:spTree>
    <p:extLst>
      <p:ext uri="{BB962C8B-B14F-4D97-AF65-F5344CB8AC3E}">
        <p14:creationId xmlns:p14="http://schemas.microsoft.com/office/powerpoint/2010/main" val="4029847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a:xfrm>
            <a:off x="838200" y="1326524"/>
            <a:ext cx="10515600" cy="5396248"/>
          </a:xfrm>
        </p:spPr>
        <p:txBody>
          <a:bodyPr>
            <a:noAutofit/>
          </a:bodyPr>
          <a:lstStyle/>
          <a:p>
            <a:pPr marL="0" indent="0">
              <a:buNone/>
            </a:pPr>
            <a:r>
              <a:rPr lang="en-IN" sz="2200" dirty="0"/>
              <a:t>The catch block(s) contain code to handle thrown exceptions</a:t>
            </a:r>
            <a:r>
              <a:rPr lang="en-IN" sz="2200" dirty="0" smtClean="0"/>
              <a:t>, including </a:t>
            </a:r>
            <a:r>
              <a:rPr lang="en-IN" sz="2200" dirty="0"/>
              <a:t>printing information about the exception to a file, </a:t>
            </a:r>
            <a:r>
              <a:rPr lang="en-IN" sz="2200" dirty="0" smtClean="0"/>
              <a:t>giving users </a:t>
            </a:r>
            <a:r>
              <a:rPr lang="en-IN" sz="2200" dirty="0"/>
              <a:t>an opportunity to input correct information. </a:t>
            </a:r>
            <a:endParaRPr lang="en-IN" sz="2200" dirty="0" smtClean="0"/>
          </a:p>
          <a:p>
            <a:pPr marL="0" indent="0">
              <a:buNone/>
            </a:pPr>
            <a:r>
              <a:rPr lang="en-IN" sz="2200" dirty="0" smtClean="0"/>
              <a:t>Note that catch </a:t>
            </a:r>
            <a:r>
              <a:rPr lang="en-IN" sz="2200" dirty="0"/>
              <a:t>blocks </a:t>
            </a:r>
            <a:r>
              <a:rPr lang="en-IN" sz="2200" b="1" i="1" dirty="0"/>
              <a:t>should never be empty</a:t>
            </a:r>
            <a:r>
              <a:rPr lang="en-IN" sz="2200" dirty="0"/>
              <a:t> because such </a:t>
            </a:r>
            <a:r>
              <a:rPr lang="en-IN" sz="2200" b="1" i="1" dirty="0"/>
              <a:t>“silencing”</a:t>
            </a:r>
            <a:r>
              <a:rPr lang="en-IN" sz="2200" dirty="0"/>
              <a:t> </a:t>
            </a:r>
            <a:r>
              <a:rPr lang="en-IN" sz="2200" dirty="0" smtClean="0"/>
              <a:t>results in </a:t>
            </a:r>
            <a:r>
              <a:rPr lang="en-IN" sz="2200" dirty="0"/>
              <a:t>exceptions being hidden, which makes errors harder </a:t>
            </a:r>
            <a:r>
              <a:rPr lang="en-IN" sz="2200" dirty="0" smtClean="0"/>
              <a:t>to debug. </a:t>
            </a:r>
          </a:p>
          <a:p>
            <a:pPr marL="0" indent="0">
              <a:buNone/>
            </a:pPr>
            <a:r>
              <a:rPr lang="en-IN" sz="2200" dirty="0" smtClean="0"/>
              <a:t>A </a:t>
            </a:r>
            <a:r>
              <a:rPr lang="en-IN" sz="2200" dirty="0"/>
              <a:t>common convention for naming the parameter in the </a:t>
            </a:r>
            <a:r>
              <a:rPr lang="en-IN" sz="2200" dirty="0" smtClean="0"/>
              <a:t>catch clause </a:t>
            </a:r>
            <a:r>
              <a:rPr lang="en-IN" sz="2200" dirty="0"/>
              <a:t>is a set of letters representing each of the words in the </a:t>
            </a:r>
            <a:r>
              <a:rPr lang="en-IN" sz="2200" dirty="0" smtClean="0"/>
              <a:t>name of </a:t>
            </a:r>
            <a:r>
              <a:rPr lang="en-IN" sz="2200" dirty="0"/>
              <a:t>the </a:t>
            </a:r>
            <a:r>
              <a:rPr lang="en-IN" sz="2200" dirty="0" smtClean="0"/>
              <a:t>exception</a:t>
            </a:r>
            <a:r>
              <a:rPr lang="en-IN" sz="2200" dirty="0"/>
              <a:t>.</a:t>
            </a:r>
            <a:endParaRPr lang="en-IN" sz="2200" dirty="0" smtClean="0"/>
          </a:p>
          <a:p>
            <a:pPr marL="0" indent="0">
              <a:buNone/>
            </a:pPr>
            <a:endParaRPr lang="en-IN" sz="2200" dirty="0"/>
          </a:p>
          <a:p>
            <a:pPr marL="0" indent="0">
              <a:buNone/>
            </a:pPr>
            <a:r>
              <a:rPr lang="en-IN" sz="2200" b="1" dirty="0"/>
              <a:t>catch </a:t>
            </a:r>
            <a:r>
              <a:rPr lang="en-IN" sz="2200" dirty="0"/>
              <a:t>(</a:t>
            </a:r>
            <a:r>
              <a:rPr lang="en-IN" sz="2200" dirty="0" err="1"/>
              <a:t>ArrayIndexOutOfBoundsException</a:t>
            </a:r>
            <a:r>
              <a:rPr lang="en-IN" sz="2200" dirty="0"/>
              <a:t> </a:t>
            </a:r>
            <a:r>
              <a:rPr lang="en-IN" sz="2200" dirty="0" err="1"/>
              <a:t>aioobe</a:t>
            </a:r>
            <a:r>
              <a:rPr lang="en-IN" sz="2200" dirty="0"/>
              <a:t>) {</a:t>
            </a:r>
          </a:p>
          <a:p>
            <a:pPr marL="0" indent="0">
              <a:buNone/>
            </a:pPr>
            <a:r>
              <a:rPr lang="en-IN" sz="2200" dirty="0" err="1"/>
              <a:t>aioobe.printStackStrace</a:t>
            </a:r>
            <a:r>
              <a:rPr lang="en-IN" sz="2200" dirty="0"/>
              <a:t>();</a:t>
            </a:r>
          </a:p>
          <a:p>
            <a:pPr marL="0" indent="0">
              <a:buNone/>
            </a:pPr>
            <a:r>
              <a:rPr lang="en-IN" sz="2200" dirty="0"/>
              <a:t>}</a:t>
            </a:r>
          </a:p>
          <a:p>
            <a:r>
              <a:rPr lang="en-IN" sz="2000" i="1" dirty="0"/>
              <a:t>Within a catch clause, a new exception may also be thrown </a:t>
            </a:r>
            <a:r>
              <a:rPr lang="en-IN" sz="2000" i="1" dirty="0" smtClean="0"/>
              <a:t>if necessary.</a:t>
            </a:r>
          </a:p>
          <a:p>
            <a:r>
              <a:rPr lang="en-IN" sz="2000" i="1" dirty="0"/>
              <a:t>The order of the catch clauses in a try/catch block defines </a:t>
            </a:r>
            <a:r>
              <a:rPr lang="en-IN" sz="2000" i="1" dirty="0" smtClean="0"/>
              <a:t>the precedence </a:t>
            </a:r>
            <a:r>
              <a:rPr lang="en-IN" sz="2000" i="1" dirty="0"/>
              <a:t>for catching exceptions. Always begin with the </a:t>
            </a:r>
            <a:r>
              <a:rPr lang="en-IN" sz="2000" i="1" dirty="0" smtClean="0"/>
              <a:t>most specific </a:t>
            </a:r>
            <a:r>
              <a:rPr lang="en-IN" sz="2000" i="1" dirty="0"/>
              <a:t>exception that may be thrown and end with the </a:t>
            </a:r>
            <a:r>
              <a:rPr lang="en-IN" sz="2000" i="1" dirty="0" smtClean="0"/>
              <a:t>most general</a:t>
            </a:r>
            <a:r>
              <a:rPr lang="en-IN" sz="2000" i="1" dirty="0"/>
              <a:t>.</a:t>
            </a:r>
          </a:p>
        </p:txBody>
      </p:sp>
    </p:spTree>
    <p:extLst>
      <p:ext uri="{BB962C8B-B14F-4D97-AF65-F5344CB8AC3E}">
        <p14:creationId xmlns:p14="http://schemas.microsoft.com/office/powerpoint/2010/main" val="35983213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try-finally Statement</a:t>
            </a:r>
          </a:p>
        </p:txBody>
      </p:sp>
      <p:sp>
        <p:nvSpPr>
          <p:cNvPr id="3" name="Content Placeholder 2"/>
          <p:cNvSpPr>
            <a:spLocks noGrp="1"/>
          </p:cNvSpPr>
          <p:nvPr>
            <p:ph idx="1"/>
          </p:nvPr>
        </p:nvSpPr>
        <p:spPr>
          <a:xfrm>
            <a:off x="838200" y="1352282"/>
            <a:ext cx="10515600" cy="4824681"/>
          </a:xfrm>
        </p:spPr>
        <p:txBody>
          <a:bodyPr>
            <a:normAutofit fontScale="92500" lnSpcReduction="10000"/>
          </a:bodyPr>
          <a:lstStyle/>
          <a:p>
            <a:pPr marL="0" indent="0">
              <a:buNone/>
            </a:pPr>
            <a:r>
              <a:rPr lang="en-IN" sz="2200" dirty="0"/>
              <a:t>The try-finally statement includes one try and one </a:t>
            </a:r>
            <a:r>
              <a:rPr lang="en-IN" sz="2200" dirty="0" smtClean="0"/>
              <a:t>finally block.</a:t>
            </a:r>
          </a:p>
          <a:p>
            <a:pPr marL="0" indent="0">
              <a:buNone/>
            </a:pPr>
            <a:r>
              <a:rPr lang="en-IN" sz="2200" dirty="0"/>
              <a:t>The finally block is used for releasing resources when necessary</a:t>
            </a:r>
            <a:r>
              <a:rPr lang="en-IN" sz="2200" dirty="0" smtClean="0"/>
              <a:t>:</a:t>
            </a:r>
          </a:p>
          <a:p>
            <a:pPr marL="0" indent="0">
              <a:buNone/>
            </a:pPr>
            <a:endParaRPr lang="en-IN" sz="2200" dirty="0"/>
          </a:p>
          <a:p>
            <a:pPr marL="457200" lvl="1" indent="0">
              <a:buNone/>
            </a:pPr>
            <a:r>
              <a:rPr lang="en-IN" sz="2200" dirty="0"/>
              <a:t>public void </a:t>
            </a:r>
            <a:r>
              <a:rPr lang="en-IN" sz="2200" dirty="0" err="1"/>
              <a:t>testMethod</a:t>
            </a:r>
            <a:r>
              <a:rPr lang="en-IN" sz="2200" dirty="0"/>
              <a:t>() throws </a:t>
            </a:r>
            <a:r>
              <a:rPr lang="en-IN" sz="2200" dirty="0" err="1"/>
              <a:t>IOException</a:t>
            </a:r>
            <a:r>
              <a:rPr lang="en-IN" sz="2200" dirty="0"/>
              <a:t> {</a:t>
            </a:r>
          </a:p>
          <a:p>
            <a:pPr marL="914400" lvl="2" indent="0">
              <a:buNone/>
            </a:pPr>
            <a:r>
              <a:rPr lang="en-IN" sz="2200" dirty="0" err="1"/>
              <a:t>FileWriter</a:t>
            </a:r>
            <a:r>
              <a:rPr lang="en-IN" sz="2200" dirty="0"/>
              <a:t> </a:t>
            </a:r>
            <a:r>
              <a:rPr lang="en-IN" sz="2200" dirty="0" err="1"/>
              <a:t>fileWriter</a:t>
            </a:r>
            <a:r>
              <a:rPr lang="en-IN" sz="2200" dirty="0"/>
              <a:t> </a:t>
            </a:r>
            <a:r>
              <a:rPr lang="en-IN" sz="2200" dirty="0" smtClean="0"/>
              <a:t>= new </a:t>
            </a:r>
            <a:r>
              <a:rPr lang="en-IN" sz="2200" dirty="0" err="1"/>
              <a:t>FileWriter</a:t>
            </a:r>
            <a:r>
              <a:rPr lang="en-IN" sz="2200" dirty="0"/>
              <a:t>("\\data.txt");</a:t>
            </a:r>
          </a:p>
          <a:p>
            <a:pPr marL="914400" lvl="2" indent="0">
              <a:buNone/>
            </a:pPr>
            <a:r>
              <a:rPr lang="en-IN" sz="2200" dirty="0"/>
              <a:t>try {</a:t>
            </a:r>
          </a:p>
          <a:p>
            <a:pPr marL="914400" lvl="2" indent="0">
              <a:buNone/>
            </a:pPr>
            <a:r>
              <a:rPr lang="en-IN" sz="2200" dirty="0" smtClean="0"/>
              <a:t>	</a:t>
            </a:r>
            <a:r>
              <a:rPr lang="en-IN" sz="2200" dirty="0" err="1" smtClean="0"/>
              <a:t>fileWriter.write</a:t>
            </a:r>
            <a:r>
              <a:rPr lang="en-IN" sz="2200" dirty="0"/>
              <a:t>("Information...");</a:t>
            </a:r>
          </a:p>
          <a:p>
            <a:pPr marL="914400" lvl="2" indent="0">
              <a:buNone/>
            </a:pPr>
            <a:r>
              <a:rPr lang="en-IN" sz="2200" dirty="0"/>
              <a:t>} finally {</a:t>
            </a:r>
          </a:p>
          <a:p>
            <a:pPr marL="914400" lvl="2" indent="0">
              <a:buNone/>
            </a:pPr>
            <a:r>
              <a:rPr lang="en-IN" sz="2200" dirty="0" smtClean="0"/>
              <a:t>	</a:t>
            </a:r>
            <a:r>
              <a:rPr lang="en-IN" sz="2200" dirty="0" err="1" smtClean="0"/>
              <a:t>fileWriter.close</a:t>
            </a:r>
            <a:r>
              <a:rPr lang="en-IN" sz="2200" dirty="0"/>
              <a:t>();</a:t>
            </a:r>
          </a:p>
          <a:p>
            <a:pPr marL="457200" lvl="1" indent="0">
              <a:buNone/>
            </a:pPr>
            <a:r>
              <a:rPr lang="en-IN" sz="2200" dirty="0"/>
              <a:t> </a:t>
            </a:r>
            <a:r>
              <a:rPr lang="en-IN" sz="2200" dirty="0" smtClean="0"/>
              <a:t>     }</a:t>
            </a:r>
            <a:endParaRPr lang="en-IN" sz="2200" dirty="0"/>
          </a:p>
          <a:p>
            <a:pPr marL="457200" lvl="1" indent="0">
              <a:buNone/>
            </a:pPr>
            <a:r>
              <a:rPr lang="en-IN" sz="2200" dirty="0" smtClean="0"/>
              <a:t>}</a:t>
            </a:r>
          </a:p>
          <a:p>
            <a:pPr marL="457200" lvl="1" indent="0">
              <a:buNone/>
            </a:pPr>
            <a:endParaRPr lang="en-IN" sz="2200" dirty="0" smtClean="0"/>
          </a:p>
          <a:p>
            <a:pPr marL="0" indent="0">
              <a:buNone/>
            </a:pPr>
            <a:r>
              <a:rPr lang="en-IN" sz="2200" i="1" dirty="0"/>
              <a:t>This block is optional and is only used where needed. When used</a:t>
            </a:r>
            <a:r>
              <a:rPr lang="en-IN" sz="2200" i="1" dirty="0" smtClean="0"/>
              <a:t>, it </a:t>
            </a:r>
            <a:r>
              <a:rPr lang="en-IN" sz="2200" i="1" dirty="0"/>
              <a:t>is executed last in a try-finally block and will always be executed</a:t>
            </a:r>
            <a:r>
              <a:rPr lang="en-IN" sz="2200" i="1" dirty="0" smtClean="0"/>
              <a:t>, whether </a:t>
            </a:r>
            <a:r>
              <a:rPr lang="en-IN" sz="2200" i="1" dirty="0"/>
              <a:t>or not the try block terminates normally. If </a:t>
            </a:r>
            <a:r>
              <a:rPr lang="en-IN" sz="2200" i="1" dirty="0" smtClean="0"/>
              <a:t>the finally </a:t>
            </a:r>
            <a:r>
              <a:rPr lang="en-IN" sz="2200" i="1" dirty="0"/>
              <a:t>block throws an exception, it must be handled.</a:t>
            </a:r>
            <a:endParaRPr lang="en-IN" sz="2200" i="1" dirty="0" smtClean="0"/>
          </a:p>
        </p:txBody>
      </p:sp>
    </p:spTree>
    <p:extLst>
      <p:ext uri="{BB962C8B-B14F-4D97-AF65-F5344CB8AC3E}">
        <p14:creationId xmlns:p14="http://schemas.microsoft.com/office/powerpoint/2010/main" val="31153829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75"/>
            <a:ext cx="10515600" cy="1325563"/>
          </a:xfrm>
        </p:spPr>
        <p:txBody>
          <a:bodyPr/>
          <a:lstStyle/>
          <a:p>
            <a:r>
              <a:rPr lang="en-IN" dirty="0"/>
              <a:t>The try-catch-finally Statement</a:t>
            </a:r>
          </a:p>
        </p:txBody>
      </p:sp>
      <p:sp>
        <p:nvSpPr>
          <p:cNvPr id="3" name="Content Placeholder 2"/>
          <p:cNvSpPr>
            <a:spLocks noGrp="1"/>
          </p:cNvSpPr>
          <p:nvPr>
            <p:ph idx="1"/>
          </p:nvPr>
        </p:nvSpPr>
        <p:spPr>
          <a:xfrm>
            <a:off x="838200" y="1389130"/>
            <a:ext cx="10515600" cy="5396247"/>
          </a:xfrm>
        </p:spPr>
        <p:txBody>
          <a:bodyPr>
            <a:noAutofit/>
          </a:bodyPr>
          <a:lstStyle/>
          <a:p>
            <a:pPr marL="0" indent="0">
              <a:buNone/>
            </a:pPr>
            <a:r>
              <a:rPr lang="en-IN" sz="1800" dirty="0"/>
              <a:t>The try-catch-finally statement includes one try, one or </a:t>
            </a:r>
            <a:r>
              <a:rPr lang="en-IN" sz="1800" dirty="0" smtClean="0"/>
              <a:t>more catch </a:t>
            </a:r>
            <a:r>
              <a:rPr lang="en-IN" sz="1800" dirty="0"/>
              <a:t>blocks, and one finally block</a:t>
            </a:r>
            <a:r>
              <a:rPr lang="en-IN" sz="1800" dirty="0" smtClean="0"/>
              <a:t>. For </a:t>
            </a:r>
            <a:r>
              <a:rPr lang="en-IN" sz="1800" dirty="0"/>
              <a:t>this statement, the finally block is also used for </a:t>
            </a:r>
            <a:r>
              <a:rPr lang="en-IN" sz="1800" dirty="0" err="1"/>
              <a:t>cleanup</a:t>
            </a:r>
            <a:r>
              <a:rPr lang="en-IN" sz="1800" dirty="0"/>
              <a:t> </a:t>
            </a:r>
            <a:r>
              <a:rPr lang="en-IN" sz="1800" dirty="0" smtClean="0"/>
              <a:t>and releasing </a:t>
            </a:r>
            <a:r>
              <a:rPr lang="en-IN" sz="1800" dirty="0"/>
              <a:t>resources:</a:t>
            </a:r>
          </a:p>
          <a:p>
            <a:pPr marL="0" indent="0">
              <a:buNone/>
            </a:pPr>
            <a:r>
              <a:rPr lang="en-IN" sz="1600" b="1" dirty="0"/>
              <a:t>public void </a:t>
            </a:r>
            <a:r>
              <a:rPr lang="en-IN" sz="1600" dirty="0" err="1"/>
              <a:t>testMethod</a:t>
            </a:r>
            <a:r>
              <a:rPr lang="en-IN" sz="1600" dirty="0"/>
              <a:t>() {</a:t>
            </a:r>
          </a:p>
          <a:p>
            <a:pPr marL="457200" lvl="1" indent="0">
              <a:buNone/>
            </a:pPr>
            <a:r>
              <a:rPr lang="en-IN" sz="1600" dirty="0" err="1"/>
              <a:t>FileWriter</a:t>
            </a:r>
            <a:r>
              <a:rPr lang="en-IN" sz="1600" dirty="0"/>
              <a:t> </a:t>
            </a:r>
            <a:r>
              <a:rPr lang="en-IN" sz="1600" dirty="0" err="1"/>
              <a:t>fileWriter</a:t>
            </a:r>
            <a:r>
              <a:rPr lang="en-IN" sz="1600" dirty="0"/>
              <a:t> = </a:t>
            </a:r>
            <a:r>
              <a:rPr lang="en-IN" sz="1600" b="1" dirty="0"/>
              <a:t>null</a:t>
            </a:r>
            <a:r>
              <a:rPr lang="en-IN" sz="1600" dirty="0"/>
              <a:t>;</a:t>
            </a:r>
          </a:p>
          <a:p>
            <a:pPr marL="457200" lvl="1" indent="0">
              <a:buNone/>
            </a:pPr>
            <a:r>
              <a:rPr lang="en-IN" sz="1600" b="1" dirty="0"/>
              <a:t>try </a:t>
            </a:r>
            <a:r>
              <a:rPr lang="en-IN" sz="1600" dirty="0"/>
              <a:t>{</a:t>
            </a:r>
          </a:p>
          <a:p>
            <a:pPr marL="914400" lvl="2" indent="0">
              <a:buNone/>
            </a:pPr>
            <a:r>
              <a:rPr lang="en-IN" sz="1600" dirty="0" err="1"/>
              <a:t>fileWriter</a:t>
            </a:r>
            <a:r>
              <a:rPr lang="en-IN" sz="1600" dirty="0"/>
              <a:t> = </a:t>
            </a:r>
            <a:r>
              <a:rPr lang="en-IN" sz="1600" b="1" dirty="0"/>
              <a:t>new </a:t>
            </a:r>
            <a:r>
              <a:rPr lang="en-IN" sz="1600" dirty="0" err="1"/>
              <a:t>FileWriter</a:t>
            </a:r>
            <a:r>
              <a:rPr lang="en-IN" sz="1600" dirty="0"/>
              <a:t>("\\data.txt");</a:t>
            </a:r>
          </a:p>
          <a:p>
            <a:pPr marL="914400" lvl="2" indent="0">
              <a:buNone/>
            </a:pPr>
            <a:r>
              <a:rPr lang="en-IN" sz="1600" dirty="0" err="1"/>
              <a:t>fileWriter.write</a:t>
            </a:r>
            <a:r>
              <a:rPr lang="en-IN" sz="1600" dirty="0"/>
              <a:t>("Information...");</a:t>
            </a:r>
          </a:p>
          <a:p>
            <a:pPr marL="457200" lvl="1" indent="0">
              <a:buNone/>
            </a:pPr>
            <a:r>
              <a:rPr lang="en-IN" sz="1600" dirty="0"/>
              <a:t>} </a:t>
            </a:r>
            <a:r>
              <a:rPr lang="en-IN" sz="1600" b="1" dirty="0"/>
              <a:t>catch </a:t>
            </a:r>
            <a:r>
              <a:rPr lang="en-IN" sz="1600" dirty="0"/>
              <a:t>(</a:t>
            </a:r>
            <a:r>
              <a:rPr lang="en-IN" sz="1600" dirty="0" err="1"/>
              <a:t>IOException</a:t>
            </a:r>
            <a:r>
              <a:rPr lang="en-IN" sz="1600" dirty="0"/>
              <a:t> ex) {</a:t>
            </a:r>
          </a:p>
          <a:p>
            <a:pPr marL="457200" lvl="1" indent="0">
              <a:buNone/>
            </a:pPr>
            <a:r>
              <a:rPr lang="en-IN" sz="1600" dirty="0" smtClean="0"/>
              <a:t>	</a:t>
            </a:r>
            <a:r>
              <a:rPr lang="en-IN" sz="1600" dirty="0" err="1" smtClean="0"/>
              <a:t>ex.printStackTrace</a:t>
            </a:r>
            <a:r>
              <a:rPr lang="en-IN" sz="1600" dirty="0"/>
              <a:t>();</a:t>
            </a:r>
          </a:p>
          <a:p>
            <a:pPr marL="457200" lvl="1" indent="0">
              <a:buNone/>
            </a:pPr>
            <a:r>
              <a:rPr lang="en-IN" sz="1600" dirty="0"/>
              <a:t>} </a:t>
            </a:r>
            <a:r>
              <a:rPr lang="en-IN" sz="1600" b="1" dirty="0"/>
              <a:t>finally </a:t>
            </a:r>
            <a:r>
              <a:rPr lang="en-IN" sz="1600" dirty="0"/>
              <a:t>{</a:t>
            </a:r>
          </a:p>
          <a:p>
            <a:pPr marL="457200" lvl="1" indent="0">
              <a:buNone/>
            </a:pPr>
            <a:r>
              <a:rPr lang="en-IN" sz="1600" b="1" dirty="0" smtClean="0"/>
              <a:t>	try </a:t>
            </a:r>
            <a:r>
              <a:rPr lang="en-IN" sz="1600" dirty="0"/>
              <a:t>{</a:t>
            </a:r>
          </a:p>
          <a:p>
            <a:pPr marL="457200" lvl="1" indent="0">
              <a:buNone/>
            </a:pPr>
            <a:r>
              <a:rPr lang="en-IN" sz="1600" dirty="0" smtClean="0"/>
              <a:t>		</a:t>
            </a:r>
            <a:r>
              <a:rPr lang="en-IN" sz="1600" dirty="0" err="1" smtClean="0"/>
              <a:t>fileWriter.close</a:t>
            </a:r>
            <a:r>
              <a:rPr lang="en-IN" sz="1600" dirty="0"/>
              <a:t>();</a:t>
            </a:r>
          </a:p>
          <a:p>
            <a:pPr marL="457200" lvl="1" indent="0">
              <a:buNone/>
            </a:pPr>
            <a:r>
              <a:rPr lang="en-IN" sz="1600" dirty="0" smtClean="0"/>
              <a:t>	} </a:t>
            </a:r>
            <a:r>
              <a:rPr lang="en-IN" sz="1600" b="1" dirty="0"/>
              <a:t>catch </a:t>
            </a:r>
            <a:r>
              <a:rPr lang="en-IN" sz="1600" dirty="0"/>
              <a:t>(Exception e) {</a:t>
            </a:r>
          </a:p>
          <a:p>
            <a:pPr marL="457200" lvl="1" indent="0">
              <a:buNone/>
            </a:pPr>
            <a:r>
              <a:rPr lang="en-IN" sz="1600" dirty="0" smtClean="0"/>
              <a:t>		</a:t>
            </a:r>
            <a:r>
              <a:rPr lang="en-IN" sz="1600" dirty="0" err="1" smtClean="0"/>
              <a:t>e.printStackTrace</a:t>
            </a:r>
            <a:r>
              <a:rPr lang="en-IN" sz="1600" dirty="0"/>
              <a:t>();</a:t>
            </a:r>
          </a:p>
          <a:p>
            <a:pPr marL="457200" lvl="1" indent="0">
              <a:buNone/>
            </a:pPr>
            <a:r>
              <a:rPr lang="en-IN" sz="1600" dirty="0" smtClean="0"/>
              <a:t>	}</a:t>
            </a:r>
            <a:endParaRPr lang="en-IN" sz="1600" dirty="0"/>
          </a:p>
          <a:p>
            <a:pPr marL="457200" lvl="1" indent="0">
              <a:buNone/>
            </a:pPr>
            <a:r>
              <a:rPr lang="en-IN" sz="1600" dirty="0"/>
              <a:t>}</a:t>
            </a:r>
          </a:p>
          <a:p>
            <a:pPr marL="0" indent="0">
              <a:buNone/>
            </a:pPr>
            <a:r>
              <a:rPr lang="en-IN" sz="1600" dirty="0"/>
              <a:t>}</a:t>
            </a:r>
          </a:p>
        </p:txBody>
      </p:sp>
    </p:spTree>
    <p:extLst>
      <p:ext uri="{BB962C8B-B14F-4D97-AF65-F5344CB8AC3E}">
        <p14:creationId xmlns:p14="http://schemas.microsoft.com/office/powerpoint/2010/main" val="38926726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try-with-resources Statement</a:t>
            </a:r>
          </a:p>
        </p:txBody>
      </p:sp>
      <p:sp>
        <p:nvSpPr>
          <p:cNvPr id="3" name="Content Placeholder 2"/>
          <p:cNvSpPr>
            <a:spLocks noGrp="1"/>
          </p:cNvSpPr>
          <p:nvPr>
            <p:ph idx="1"/>
          </p:nvPr>
        </p:nvSpPr>
        <p:spPr/>
        <p:txBody>
          <a:bodyPr>
            <a:normAutofit/>
          </a:bodyPr>
          <a:lstStyle/>
          <a:p>
            <a:pPr marL="0" indent="0">
              <a:buNone/>
            </a:pPr>
            <a:r>
              <a:rPr lang="en-IN" sz="2200" dirty="0"/>
              <a:t>The try-with-resources statement is used for declaring </a:t>
            </a:r>
            <a:r>
              <a:rPr lang="en-IN" sz="2200" dirty="0" smtClean="0"/>
              <a:t>resources that </a:t>
            </a:r>
            <a:r>
              <a:rPr lang="en-IN" sz="2200" dirty="0"/>
              <a:t>must be closed when they are no longer needed. These </a:t>
            </a:r>
            <a:r>
              <a:rPr lang="en-IN" sz="2200" dirty="0" smtClean="0"/>
              <a:t>resources are </a:t>
            </a:r>
            <a:r>
              <a:rPr lang="en-IN" sz="2200" dirty="0"/>
              <a:t>declared in the try block</a:t>
            </a:r>
            <a:r>
              <a:rPr lang="en-IN" sz="2200" dirty="0" smtClean="0"/>
              <a:t>:</a:t>
            </a:r>
          </a:p>
          <a:p>
            <a:pPr marL="0" indent="0">
              <a:buNone/>
            </a:pPr>
            <a:endParaRPr lang="en-IN" sz="2200" dirty="0"/>
          </a:p>
          <a:p>
            <a:pPr marL="457200" lvl="1" indent="0">
              <a:buNone/>
            </a:pPr>
            <a:r>
              <a:rPr lang="en-IN" b="1" dirty="0"/>
              <a:t>public void </a:t>
            </a:r>
            <a:r>
              <a:rPr lang="en-IN" dirty="0" err="1"/>
              <a:t>testMethod</a:t>
            </a:r>
            <a:r>
              <a:rPr lang="en-IN" dirty="0"/>
              <a:t>() </a:t>
            </a:r>
            <a:r>
              <a:rPr lang="en-IN" b="1" dirty="0"/>
              <a:t>throws </a:t>
            </a:r>
            <a:r>
              <a:rPr lang="en-IN" dirty="0" err="1"/>
              <a:t>IOException</a:t>
            </a:r>
            <a:r>
              <a:rPr lang="en-IN" dirty="0"/>
              <a:t> {</a:t>
            </a:r>
          </a:p>
          <a:p>
            <a:pPr marL="914400" lvl="2" indent="0">
              <a:buNone/>
            </a:pPr>
            <a:r>
              <a:rPr lang="en-IN" sz="2400" b="1" dirty="0"/>
              <a:t>try </a:t>
            </a:r>
            <a:r>
              <a:rPr lang="en-IN" sz="2400" dirty="0"/>
              <a:t>(</a:t>
            </a:r>
            <a:r>
              <a:rPr lang="en-IN" sz="2400" dirty="0" err="1"/>
              <a:t>FileWriter</a:t>
            </a:r>
            <a:r>
              <a:rPr lang="en-IN" sz="2400" dirty="0"/>
              <a:t> </a:t>
            </a:r>
            <a:r>
              <a:rPr lang="en-IN" sz="2400" dirty="0" err="1"/>
              <a:t>fw</a:t>
            </a:r>
            <a:r>
              <a:rPr lang="en-IN" sz="2400" dirty="0"/>
              <a:t> = </a:t>
            </a:r>
            <a:r>
              <a:rPr lang="en-IN" sz="2400" b="1" dirty="0"/>
              <a:t>new </a:t>
            </a:r>
            <a:r>
              <a:rPr lang="en-IN" sz="2400" dirty="0" err="1"/>
              <a:t>FileWriter</a:t>
            </a:r>
            <a:r>
              <a:rPr lang="en-IN" sz="2400" dirty="0"/>
              <a:t>("\\data.txt</a:t>
            </a:r>
            <a:r>
              <a:rPr lang="en-IN" sz="2400" dirty="0" smtClean="0"/>
              <a:t>"))  {</a:t>
            </a:r>
            <a:endParaRPr lang="en-IN" sz="2400" dirty="0"/>
          </a:p>
          <a:p>
            <a:pPr marL="914400" lvl="2" indent="0">
              <a:buNone/>
            </a:pPr>
            <a:r>
              <a:rPr lang="en-IN" sz="2400" dirty="0" smtClean="0"/>
              <a:t>	</a:t>
            </a:r>
            <a:r>
              <a:rPr lang="en-IN" sz="2400" dirty="0" err="1" smtClean="0"/>
              <a:t>fw.write</a:t>
            </a:r>
            <a:r>
              <a:rPr lang="en-IN" sz="2400" dirty="0"/>
              <a:t>("Information...");</a:t>
            </a:r>
          </a:p>
          <a:p>
            <a:pPr marL="914400" lvl="2" indent="0">
              <a:buNone/>
            </a:pPr>
            <a:r>
              <a:rPr lang="en-IN" sz="2400" dirty="0"/>
              <a:t>}</a:t>
            </a:r>
          </a:p>
          <a:p>
            <a:pPr marL="457200" lvl="1" indent="0">
              <a:buNone/>
            </a:pPr>
            <a:r>
              <a:rPr lang="en-IN" dirty="0" smtClean="0"/>
              <a:t>}</a:t>
            </a:r>
          </a:p>
          <a:p>
            <a:pPr marL="0" indent="0">
              <a:buNone/>
            </a:pPr>
            <a:endParaRPr lang="en-IN" sz="2200" dirty="0"/>
          </a:p>
          <a:p>
            <a:pPr marL="0" indent="0">
              <a:buNone/>
            </a:pPr>
            <a:r>
              <a:rPr lang="en-IN" sz="2200" i="1" dirty="0"/>
              <a:t>Any resource that implements the </a:t>
            </a:r>
            <a:r>
              <a:rPr lang="en-IN" sz="2200" i="1" dirty="0" err="1"/>
              <a:t>AutoClosable</a:t>
            </a:r>
            <a:r>
              <a:rPr lang="en-IN" sz="2200" i="1" dirty="0"/>
              <a:t> interface may </a:t>
            </a:r>
            <a:r>
              <a:rPr lang="en-IN" sz="2200" i="1" dirty="0" smtClean="0"/>
              <a:t>be used </a:t>
            </a:r>
            <a:r>
              <a:rPr lang="en-IN" sz="2200" i="1" dirty="0"/>
              <a:t>with the try-with-resources statement.</a:t>
            </a:r>
          </a:p>
        </p:txBody>
      </p:sp>
    </p:spTree>
    <p:extLst>
      <p:ext uri="{BB962C8B-B14F-4D97-AF65-F5344CB8AC3E}">
        <p14:creationId xmlns:p14="http://schemas.microsoft.com/office/powerpoint/2010/main" val="6264684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multi-catch </a:t>
            </a:r>
            <a:r>
              <a:rPr lang="en-IN" dirty="0" smtClean="0"/>
              <a:t>Clause</a:t>
            </a:r>
            <a:endParaRPr lang="en-IN" dirty="0"/>
          </a:p>
        </p:txBody>
      </p:sp>
      <p:sp>
        <p:nvSpPr>
          <p:cNvPr id="3" name="Content Placeholder 2"/>
          <p:cNvSpPr>
            <a:spLocks noGrp="1"/>
          </p:cNvSpPr>
          <p:nvPr>
            <p:ph idx="1"/>
          </p:nvPr>
        </p:nvSpPr>
        <p:spPr>
          <a:xfrm>
            <a:off x="838200" y="1365161"/>
            <a:ext cx="10515600" cy="5254580"/>
          </a:xfrm>
        </p:spPr>
        <p:txBody>
          <a:bodyPr>
            <a:noAutofit/>
          </a:bodyPr>
          <a:lstStyle/>
          <a:p>
            <a:pPr marL="0" indent="0">
              <a:buNone/>
            </a:pPr>
            <a:r>
              <a:rPr lang="en-IN" sz="2200" dirty="0" smtClean="0"/>
              <a:t>The </a:t>
            </a:r>
            <a:r>
              <a:rPr lang="en-IN" sz="2200" dirty="0"/>
              <a:t>multi-catch clause is used to allow for multiple </a:t>
            </a:r>
            <a:r>
              <a:rPr lang="en-IN" sz="2200" dirty="0" smtClean="0"/>
              <a:t>exception arguments </a:t>
            </a:r>
            <a:r>
              <a:rPr lang="en-IN" sz="2200" dirty="0"/>
              <a:t>in one catch clause</a:t>
            </a:r>
            <a:r>
              <a:rPr lang="en-IN" sz="2200" dirty="0" smtClean="0"/>
              <a:t>:</a:t>
            </a:r>
            <a:endParaRPr lang="en-IN" sz="2200" dirty="0"/>
          </a:p>
          <a:p>
            <a:pPr marL="0" indent="0">
              <a:buNone/>
            </a:pPr>
            <a:r>
              <a:rPr lang="en-IN" sz="2200" b="1" dirty="0" err="1"/>
              <a:t>boolean</a:t>
            </a:r>
            <a:r>
              <a:rPr lang="en-IN" sz="2200" b="1" dirty="0"/>
              <a:t> </a:t>
            </a:r>
            <a:r>
              <a:rPr lang="en-IN" sz="2200" dirty="0" err="1"/>
              <a:t>isTest</a:t>
            </a:r>
            <a:r>
              <a:rPr lang="en-IN" sz="2200" dirty="0"/>
              <a:t> = </a:t>
            </a:r>
            <a:r>
              <a:rPr lang="en-IN" sz="2200" b="1" dirty="0"/>
              <a:t>false</a:t>
            </a:r>
            <a:r>
              <a:rPr lang="en-IN" sz="2200" dirty="0"/>
              <a:t>;</a:t>
            </a:r>
          </a:p>
          <a:p>
            <a:pPr marL="0" indent="0">
              <a:buNone/>
            </a:pPr>
            <a:r>
              <a:rPr lang="en-IN" sz="2200" b="1" dirty="0"/>
              <a:t>public void </a:t>
            </a:r>
            <a:r>
              <a:rPr lang="en-IN" sz="2200" dirty="0" err="1"/>
              <a:t>testMethod</a:t>
            </a:r>
            <a:r>
              <a:rPr lang="en-IN" sz="2200" dirty="0"/>
              <a:t>() {</a:t>
            </a:r>
          </a:p>
          <a:p>
            <a:pPr marL="457200" lvl="1" indent="0">
              <a:buNone/>
            </a:pPr>
            <a:r>
              <a:rPr lang="en-IN" sz="2200" b="1" dirty="0"/>
              <a:t>try </a:t>
            </a:r>
            <a:r>
              <a:rPr lang="en-IN" sz="2200" dirty="0"/>
              <a:t>{</a:t>
            </a:r>
          </a:p>
          <a:p>
            <a:pPr marL="914400" lvl="2" indent="0">
              <a:buNone/>
            </a:pPr>
            <a:r>
              <a:rPr lang="en-IN" sz="2200" b="1" dirty="0"/>
              <a:t>if </a:t>
            </a:r>
            <a:r>
              <a:rPr lang="en-IN" sz="2200" dirty="0"/>
              <a:t>(</a:t>
            </a:r>
            <a:r>
              <a:rPr lang="en-IN" sz="2200" dirty="0" err="1"/>
              <a:t>isTest</a:t>
            </a:r>
            <a:r>
              <a:rPr lang="en-IN" sz="2200" dirty="0"/>
              <a:t>) {</a:t>
            </a:r>
          </a:p>
          <a:p>
            <a:pPr marL="914400" lvl="2" indent="0">
              <a:buNone/>
            </a:pPr>
            <a:r>
              <a:rPr lang="en-IN" sz="2200" b="1" dirty="0" smtClean="0"/>
              <a:t>	throw </a:t>
            </a:r>
            <a:r>
              <a:rPr lang="en-IN" sz="2200" b="1" dirty="0"/>
              <a:t>new </a:t>
            </a:r>
            <a:r>
              <a:rPr lang="en-IN" sz="2200" dirty="0" err="1"/>
              <a:t>IOException</a:t>
            </a:r>
            <a:r>
              <a:rPr lang="en-IN" sz="2200" dirty="0"/>
              <a:t>();</a:t>
            </a:r>
          </a:p>
          <a:p>
            <a:pPr marL="914400" lvl="2" indent="0">
              <a:buNone/>
            </a:pPr>
            <a:r>
              <a:rPr lang="en-IN" sz="2200" dirty="0"/>
              <a:t>} </a:t>
            </a:r>
            <a:r>
              <a:rPr lang="en-IN" sz="2200" b="1" dirty="0"/>
              <a:t>else </a:t>
            </a:r>
            <a:r>
              <a:rPr lang="en-IN" sz="2200" dirty="0"/>
              <a:t>{</a:t>
            </a:r>
          </a:p>
          <a:p>
            <a:pPr marL="914400" lvl="2" indent="0">
              <a:buNone/>
            </a:pPr>
            <a:r>
              <a:rPr lang="en-IN" sz="2200" b="1" dirty="0" smtClean="0"/>
              <a:t>	throw </a:t>
            </a:r>
            <a:r>
              <a:rPr lang="en-IN" sz="2200" b="1" dirty="0"/>
              <a:t>new </a:t>
            </a:r>
            <a:r>
              <a:rPr lang="en-IN" sz="2200" dirty="0" err="1"/>
              <a:t>SQLException</a:t>
            </a:r>
            <a:r>
              <a:rPr lang="en-IN" sz="2200" dirty="0"/>
              <a:t>();</a:t>
            </a:r>
          </a:p>
          <a:p>
            <a:pPr marL="914400" lvl="2" indent="0">
              <a:buNone/>
            </a:pPr>
            <a:r>
              <a:rPr lang="en-IN" sz="2200" dirty="0"/>
              <a:t>}</a:t>
            </a:r>
          </a:p>
          <a:p>
            <a:pPr marL="457200" lvl="1" indent="0">
              <a:buNone/>
            </a:pPr>
            <a:r>
              <a:rPr lang="en-IN" sz="2200" dirty="0"/>
              <a:t>} </a:t>
            </a:r>
            <a:r>
              <a:rPr lang="en-IN" sz="2200" b="1" dirty="0"/>
              <a:t>catch </a:t>
            </a:r>
            <a:r>
              <a:rPr lang="en-IN" sz="2200" dirty="0"/>
              <a:t>(</a:t>
            </a:r>
            <a:r>
              <a:rPr lang="en-IN" sz="2200" dirty="0" err="1"/>
              <a:t>IOException</a:t>
            </a:r>
            <a:r>
              <a:rPr lang="en-IN" sz="2200" dirty="0"/>
              <a:t> | </a:t>
            </a:r>
            <a:r>
              <a:rPr lang="en-IN" sz="2200" dirty="0" err="1"/>
              <a:t>SQLException</a:t>
            </a:r>
            <a:r>
              <a:rPr lang="en-IN" sz="2200" dirty="0"/>
              <a:t> e) {</a:t>
            </a:r>
          </a:p>
          <a:p>
            <a:pPr marL="457200" lvl="1" indent="0">
              <a:buNone/>
            </a:pPr>
            <a:r>
              <a:rPr lang="en-IN" sz="2200" dirty="0" smtClean="0"/>
              <a:t>	</a:t>
            </a:r>
            <a:r>
              <a:rPr lang="en-IN" sz="2200" dirty="0" err="1" smtClean="0"/>
              <a:t>e.printStackTrace</a:t>
            </a:r>
            <a:r>
              <a:rPr lang="en-IN" sz="2200" dirty="0"/>
              <a:t>();</a:t>
            </a:r>
          </a:p>
          <a:p>
            <a:pPr marL="457200" lvl="1" indent="0">
              <a:buNone/>
            </a:pPr>
            <a:r>
              <a:rPr lang="en-IN" sz="2200" dirty="0"/>
              <a:t>}</a:t>
            </a:r>
          </a:p>
          <a:p>
            <a:pPr marL="0" indent="0">
              <a:buNone/>
            </a:pPr>
            <a:r>
              <a:rPr lang="en-IN" sz="2200" dirty="0"/>
              <a:t>}</a:t>
            </a:r>
          </a:p>
        </p:txBody>
      </p:sp>
    </p:spTree>
    <p:extLst>
      <p:ext uri="{BB962C8B-B14F-4D97-AF65-F5344CB8AC3E}">
        <p14:creationId xmlns:p14="http://schemas.microsoft.com/office/powerpoint/2010/main" val="23244712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Exception Handling Process</a:t>
            </a:r>
          </a:p>
        </p:txBody>
      </p:sp>
      <p:sp>
        <p:nvSpPr>
          <p:cNvPr id="3" name="Content Placeholder 2"/>
          <p:cNvSpPr>
            <a:spLocks noGrp="1"/>
          </p:cNvSpPr>
          <p:nvPr>
            <p:ph idx="1"/>
          </p:nvPr>
        </p:nvSpPr>
        <p:spPr/>
        <p:txBody>
          <a:bodyPr>
            <a:normAutofit/>
          </a:bodyPr>
          <a:lstStyle/>
          <a:p>
            <a:pPr marL="0" indent="0">
              <a:buNone/>
            </a:pPr>
            <a:r>
              <a:rPr lang="en-IN" sz="2200" dirty="0"/>
              <a:t>Here are the steps to the exception handling process</a:t>
            </a:r>
            <a:r>
              <a:rPr lang="en-IN" sz="2200" dirty="0" smtClean="0"/>
              <a:t>:</a:t>
            </a:r>
          </a:p>
          <a:p>
            <a:r>
              <a:rPr lang="en-IN" sz="2200" dirty="0" smtClean="0"/>
              <a:t>An </a:t>
            </a:r>
            <a:r>
              <a:rPr lang="en-IN" sz="2200" dirty="0"/>
              <a:t>exception is encountered, which results in an </a:t>
            </a:r>
            <a:r>
              <a:rPr lang="en-IN" sz="2200" dirty="0" smtClean="0"/>
              <a:t>exception object </a:t>
            </a:r>
            <a:r>
              <a:rPr lang="en-IN" sz="2200" dirty="0"/>
              <a:t>being created.</a:t>
            </a:r>
          </a:p>
          <a:p>
            <a:r>
              <a:rPr lang="en-IN" sz="2200" dirty="0" smtClean="0"/>
              <a:t>A </a:t>
            </a:r>
            <a:r>
              <a:rPr lang="en-IN" sz="2200" dirty="0"/>
              <a:t>new exception object is </a:t>
            </a:r>
            <a:r>
              <a:rPr lang="en-IN" sz="2200" dirty="0" smtClean="0"/>
              <a:t>thrown.</a:t>
            </a:r>
          </a:p>
          <a:p>
            <a:r>
              <a:rPr lang="en-IN" sz="2200" dirty="0" smtClean="0"/>
              <a:t>The </a:t>
            </a:r>
            <a:r>
              <a:rPr lang="en-IN" sz="2200" dirty="0"/>
              <a:t>runtime system looks for code to handle the exception</a:t>
            </a:r>
            <a:r>
              <a:rPr lang="en-IN" sz="2200" dirty="0" smtClean="0"/>
              <a:t>, beginning </a:t>
            </a:r>
            <a:r>
              <a:rPr lang="en-IN" sz="2200" dirty="0"/>
              <a:t>with the method in which the exception </a:t>
            </a:r>
            <a:r>
              <a:rPr lang="en-IN" sz="2200" dirty="0" smtClean="0"/>
              <a:t>object was </a:t>
            </a:r>
            <a:r>
              <a:rPr lang="en-IN" sz="2200" dirty="0"/>
              <a:t>created. If no handler is found, the runtime </a:t>
            </a:r>
            <a:r>
              <a:rPr lang="en-IN" sz="2200" dirty="0" smtClean="0"/>
              <a:t>environment </a:t>
            </a:r>
            <a:r>
              <a:rPr lang="en-IN" sz="2200" dirty="0" err="1" smtClean="0"/>
              <a:t>raverses</a:t>
            </a:r>
            <a:r>
              <a:rPr lang="en-IN" sz="2200" dirty="0" smtClean="0"/>
              <a:t> </a:t>
            </a:r>
            <a:r>
              <a:rPr lang="en-IN" sz="2200" dirty="0"/>
              <a:t>the call stack (the ordered list of methods</a:t>
            </a:r>
            <a:r>
              <a:rPr lang="en-IN" sz="2200" dirty="0" smtClean="0"/>
              <a:t>) in </a:t>
            </a:r>
            <a:r>
              <a:rPr lang="en-IN" sz="2200" dirty="0"/>
              <a:t>reverse looking for an exception handler. If the </a:t>
            </a:r>
            <a:r>
              <a:rPr lang="en-IN" sz="2200" dirty="0" smtClean="0"/>
              <a:t>exception is </a:t>
            </a:r>
            <a:r>
              <a:rPr lang="en-IN" sz="2200" dirty="0"/>
              <a:t>not handled, the program exits and a stack trace is </a:t>
            </a:r>
            <a:r>
              <a:rPr lang="en-IN" sz="2200" dirty="0" smtClean="0"/>
              <a:t>automatically output</a:t>
            </a:r>
            <a:r>
              <a:rPr lang="en-IN" sz="2200" dirty="0"/>
              <a:t>.</a:t>
            </a:r>
          </a:p>
          <a:p>
            <a:r>
              <a:rPr lang="en-IN" sz="2200" dirty="0" smtClean="0"/>
              <a:t>The </a:t>
            </a:r>
            <a:r>
              <a:rPr lang="en-IN" sz="2200" dirty="0"/>
              <a:t>runtime system hands the exception object off to </a:t>
            </a:r>
            <a:r>
              <a:rPr lang="en-IN" sz="2200" dirty="0" smtClean="0"/>
              <a:t>an exception </a:t>
            </a:r>
            <a:r>
              <a:rPr lang="en-IN" sz="2200" dirty="0"/>
              <a:t>handler to handle (catch) the exception.</a:t>
            </a:r>
          </a:p>
        </p:txBody>
      </p:sp>
    </p:spTree>
    <p:extLst>
      <p:ext uri="{BB962C8B-B14F-4D97-AF65-F5344CB8AC3E}">
        <p14:creationId xmlns:p14="http://schemas.microsoft.com/office/powerpoint/2010/main" val="379586133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Defining Your Own Exception Class</a:t>
            </a:r>
          </a:p>
        </p:txBody>
      </p:sp>
      <p:sp>
        <p:nvSpPr>
          <p:cNvPr id="3" name="Content Placeholder 2"/>
          <p:cNvSpPr>
            <a:spLocks noGrp="1"/>
          </p:cNvSpPr>
          <p:nvPr>
            <p:ph idx="1"/>
          </p:nvPr>
        </p:nvSpPr>
        <p:spPr/>
        <p:txBody>
          <a:bodyPr>
            <a:normAutofit/>
          </a:bodyPr>
          <a:lstStyle/>
          <a:p>
            <a:pPr marL="0" indent="0">
              <a:buNone/>
            </a:pPr>
            <a:r>
              <a:rPr lang="en-IN" sz="2200" dirty="0"/>
              <a:t>Programmer-defined exceptions should be created when </a:t>
            </a:r>
            <a:r>
              <a:rPr lang="en-IN" sz="2200" dirty="0" smtClean="0"/>
              <a:t>those other </a:t>
            </a:r>
            <a:r>
              <a:rPr lang="en-IN" sz="2200" dirty="0"/>
              <a:t>than the existing Java exceptions are necessary. In general</a:t>
            </a:r>
            <a:r>
              <a:rPr lang="en-IN" sz="2200" dirty="0" smtClean="0"/>
              <a:t>, the </a:t>
            </a:r>
            <a:r>
              <a:rPr lang="en-IN" sz="2200" dirty="0"/>
              <a:t>Java exceptions should be reused wherever possible:</a:t>
            </a:r>
          </a:p>
          <a:p>
            <a:r>
              <a:rPr lang="en-IN" sz="2200" dirty="0" smtClean="0"/>
              <a:t>To </a:t>
            </a:r>
            <a:r>
              <a:rPr lang="en-IN" sz="2200" dirty="0"/>
              <a:t>define a checked exception, the new exception </a:t>
            </a:r>
            <a:r>
              <a:rPr lang="en-IN" sz="2200" dirty="0" smtClean="0"/>
              <a:t>class must </a:t>
            </a:r>
            <a:r>
              <a:rPr lang="en-IN" sz="2200" dirty="0"/>
              <a:t>extend the Exception class, directly or indirectly.</a:t>
            </a:r>
          </a:p>
          <a:p>
            <a:r>
              <a:rPr lang="en-IN" sz="2200" dirty="0" smtClean="0"/>
              <a:t>To </a:t>
            </a:r>
            <a:r>
              <a:rPr lang="en-IN" sz="2200" dirty="0"/>
              <a:t>define an unchecked exception, the new exception </a:t>
            </a:r>
            <a:r>
              <a:rPr lang="en-IN" sz="2200" dirty="0" smtClean="0"/>
              <a:t>class must </a:t>
            </a:r>
            <a:r>
              <a:rPr lang="en-IN" sz="2200" dirty="0"/>
              <a:t>extend the </a:t>
            </a:r>
            <a:r>
              <a:rPr lang="en-IN" sz="2200" dirty="0" err="1"/>
              <a:t>RuntimeException</a:t>
            </a:r>
            <a:r>
              <a:rPr lang="en-IN" sz="2200" dirty="0"/>
              <a:t> class, directly or indirectly.</a:t>
            </a:r>
          </a:p>
          <a:p>
            <a:r>
              <a:rPr lang="en-IN" sz="2200" dirty="0" smtClean="0"/>
              <a:t>To </a:t>
            </a:r>
            <a:r>
              <a:rPr lang="en-IN" sz="2200" dirty="0"/>
              <a:t>define an unchecked error, the new error class must </a:t>
            </a:r>
            <a:r>
              <a:rPr lang="en-IN" sz="2200" dirty="0" smtClean="0"/>
              <a:t>extend the </a:t>
            </a:r>
            <a:r>
              <a:rPr lang="en-IN" sz="2200" dirty="0"/>
              <a:t>Error class</a:t>
            </a:r>
            <a:r>
              <a:rPr lang="en-IN" sz="2200" dirty="0" smtClean="0"/>
              <a:t>.</a:t>
            </a:r>
            <a:endParaRPr lang="en-IN" sz="2200" dirty="0"/>
          </a:p>
        </p:txBody>
      </p:sp>
    </p:spTree>
    <p:extLst>
      <p:ext uri="{BB962C8B-B14F-4D97-AF65-F5344CB8AC3E}">
        <p14:creationId xmlns:p14="http://schemas.microsoft.com/office/powerpoint/2010/main" val="129043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Annotation Names</a:t>
            </a:r>
            <a:endParaRPr lang="en-IN" dirty="0"/>
          </a:p>
        </p:txBody>
      </p:sp>
      <p:sp>
        <p:nvSpPr>
          <p:cNvPr id="3" name="Content Placeholder 2"/>
          <p:cNvSpPr>
            <a:spLocks noGrp="1"/>
          </p:cNvSpPr>
          <p:nvPr>
            <p:ph idx="1"/>
          </p:nvPr>
        </p:nvSpPr>
        <p:spPr/>
        <p:txBody>
          <a:bodyPr/>
          <a:lstStyle/>
          <a:p>
            <a:pPr marL="0" indent="0">
              <a:buNone/>
            </a:pPr>
            <a:r>
              <a:rPr lang="en-IN" dirty="0" smtClean="0"/>
              <a:t>Annotation </a:t>
            </a:r>
            <a:r>
              <a:rPr lang="en-IN" dirty="0"/>
              <a:t>names have been presented several ways in the </a:t>
            </a:r>
            <a:r>
              <a:rPr lang="en-IN" dirty="0" smtClean="0"/>
              <a:t>Java SE </a:t>
            </a:r>
            <a:r>
              <a:rPr lang="en-IN" dirty="0"/>
              <a:t>API for predefined annotation types, [</a:t>
            </a:r>
            <a:r>
              <a:rPr lang="en-IN" dirty="0" err="1"/>
              <a:t>adjective|verb</a:t>
            </a:r>
            <a:r>
              <a:rPr lang="en-IN" dirty="0"/>
              <a:t>][noun</a:t>
            </a:r>
            <a:r>
              <a:rPr lang="en-IN" dirty="0" smtClean="0"/>
              <a:t>]:</a:t>
            </a:r>
          </a:p>
          <a:p>
            <a:pPr marL="0" indent="0">
              <a:buNone/>
            </a:pPr>
            <a:endParaRPr lang="en-IN" dirty="0"/>
          </a:p>
          <a:p>
            <a:pPr marL="0" indent="0">
              <a:buNone/>
            </a:pPr>
            <a:r>
              <a:rPr lang="en-IN" dirty="0"/>
              <a:t>@Documented</a:t>
            </a:r>
          </a:p>
          <a:p>
            <a:pPr marL="0" indent="0">
              <a:buNone/>
            </a:pPr>
            <a:r>
              <a:rPr lang="en-IN" dirty="0"/>
              <a:t>@Retention(</a:t>
            </a:r>
            <a:r>
              <a:rPr lang="en-IN" dirty="0" err="1"/>
              <a:t>RetentionPolicy.RUNTIME</a:t>
            </a:r>
            <a:r>
              <a:rPr lang="en-IN" dirty="0"/>
              <a:t>)</a:t>
            </a:r>
          </a:p>
          <a:p>
            <a:pPr marL="0" indent="0">
              <a:buNone/>
            </a:pPr>
            <a:r>
              <a:rPr lang="en-IN" dirty="0"/>
              <a:t>@Target(</a:t>
            </a:r>
            <a:r>
              <a:rPr lang="en-IN" dirty="0" err="1"/>
              <a:t>ElementType.TYPE</a:t>
            </a:r>
            <a:r>
              <a:rPr lang="en-IN" dirty="0"/>
              <a:t>)</a:t>
            </a:r>
          </a:p>
          <a:p>
            <a:pPr marL="0" indent="0">
              <a:buNone/>
            </a:pPr>
            <a:r>
              <a:rPr lang="en-IN" b="1" dirty="0"/>
              <a:t>public @</a:t>
            </a:r>
            <a:r>
              <a:rPr lang="en-IN" dirty="0"/>
              <a:t>interface </a:t>
            </a:r>
            <a:r>
              <a:rPr lang="en-IN" dirty="0" err="1"/>
              <a:t>FunctionalInterface</a:t>
            </a:r>
            <a:r>
              <a:rPr lang="en-IN" dirty="0"/>
              <a:t> {}</a:t>
            </a:r>
          </a:p>
        </p:txBody>
      </p:sp>
    </p:spTree>
    <p:extLst>
      <p:ext uri="{BB962C8B-B14F-4D97-AF65-F5344CB8AC3E}">
        <p14:creationId xmlns:p14="http://schemas.microsoft.com/office/powerpoint/2010/main" val="33727225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sz="2200" dirty="0" smtClean="0"/>
              <a:t>User-defined exceptions should have at least two constructors— a constructor that does not accept any arguments and a constructor that does:</a:t>
            </a:r>
          </a:p>
          <a:p>
            <a:pPr marL="0" indent="0">
              <a:buNone/>
            </a:pPr>
            <a:r>
              <a:rPr lang="en-IN" sz="2200" b="1" dirty="0" smtClean="0"/>
              <a:t>public class </a:t>
            </a:r>
            <a:r>
              <a:rPr lang="en-IN" sz="2200" b="1" dirty="0" err="1" smtClean="0"/>
              <a:t>ReportException</a:t>
            </a:r>
            <a:r>
              <a:rPr lang="en-IN" sz="2200" b="1" dirty="0" smtClean="0"/>
              <a:t> extends </a:t>
            </a:r>
            <a:r>
              <a:rPr lang="en-IN" sz="2200" dirty="0" smtClean="0"/>
              <a:t>Exception {</a:t>
            </a:r>
          </a:p>
          <a:p>
            <a:pPr marL="457200" lvl="1" indent="0">
              <a:buNone/>
            </a:pPr>
            <a:r>
              <a:rPr lang="en-IN" sz="2200" b="1" dirty="0" smtClean="0"/>
              <a:t>public </a:t>
            </a:r>
            <a:r>
              <a:rPr lang="en-IN" sz="2200" dirty="0" err="1" smtClean="0"/>
              <a:t>ReportException</a:t>
            </a:r>
            <a:r>
              <a:rPr lang="en-IN" sz="2200" dirty="0" smtClean="0"/>
              <a:t> () {}</a:t>
            </a:r>
          </a:p>
          <a:p>
            <a:pPr marL="457200" lvl="1" indent="0">
              <a:buNone/>
            </a:pPr>
            <a:r>
              <a:rPr lang="en-IN" sz="2200" b="1" dirty="0" smtClean="0"/>
              <a:t>public </a:t>
            </a:r>
            <a:r>
              <a:rPr lang="en-IN" sz="2200" dirty="0" err="1" smtClean="0"/>
              <a:t>ReportException</a:t>
            </a:r>
            <a:r>
              <a:rPr lang="en-IN" sz="2200" dirty="0" smtClean="0"/>
              <a:t> (String message, </a:t>
            </a:r>
            <a:r>
              <a:rPr lang="en-IN" sz="2200" b="1" dirty="0" err="1" smtClean="0"/>
              <a:t>int</a:t>
            </a:r>
            <a:r>
              <a:rPr lang="en-IN" sz="2200" b="1" dirty="0" smtClean="0"/>
              <a:t> </a:t>
            </a:r>
            <a:r>
              <a:rPr lang="en-IN" sz="2200" dirty="0" err="1" smtClean="0"/>
              <a:t>reportId</a:t>
            </a:r>
            <a:r>
              <a:rPr lang="en-IN" sz="2200" dirty="0" smtClean="0"/>
              <a:t>) {</a:t>
            </a:r>
          </a:p>
          <a:p>
            <a:pPr marL="457200" lvl="1" indent="0">
              <a:buNone/>
            </a:pPr>
            <a:r>
              <a:rPr lang="en-IN" sz="2200" dirty="0" smtClean="0"/>
              <a:t>	...</a:t>
            </a:r>
          </a:p>
          <a:p>
            <a:pPr marL="457200" lvl="1" indent="0">
              <a:buNone/>
            </a:pPr>
            <a:r>
              <a:rPr lang="en-IN" sz="2200" dirty="0" smtClean="0"/>
              <a:t>}</a:t>
            </a:r>
          </a:p>
          <a:p>
            <a:pPr marL="0" indent="0">
              <a:buNone/>
            </a:pPr>
            <a:r>
              <a:rPr lang="en-IN" sz="2200" dirty="0" smtClean="0"/>
              <a:t>}</a:t>
            </a:r>
            <a:endParaRPr lang="en-IN" sz="2200" dirty="0"/>
          </a:p>
        </p:txBody>
      </p:sp>
    </p:spTree>
    <p:extLst>
      <p:ext uri="{BB962C8B-B14F-4D97-AF65-F5344CB8AC3E}">
        <p14:creationId xmlns:p14="http://schemas.microsoft.com/office/powerpoint/2010/main" val="91099430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Printing Information About Exceptions</a:t>
            </a:r>
          </a:p>
        </p:txBody>
      </p:sp>
      <p:sp>
        <p:nvSpPr>
          <p:cNvPr id="3" name="Content Placeholder 2"/>
          <p:cNvSpPr>
            <a:spLocks noGrp="1"/>
          </p:cNvSpPr>
          <p:nvPr>
            <p:ph idx="1"/>
          </p:nvPr>
        </p:nvSpPr>
        <p:spPr/>
        <p:txBody>
          <a:bodyPr>
            <a:noAutofit/>
          </a:bodyPr>
          <a:lstStyle/>
          <a:p>
            <a:pPr marL="0" indent="0">
              <a:buNone/>
            </a:pPr>
            <a:r>
              <a:rPr lang="en-IN" sz="2000" dirty="0"/>
              <a:t>The methods in the </a:t>
            </a:r>
            <a:r>
              <a:rPr lang="en-IN" sz="2000" dirty="0" err="1"/>
              <a:t>Throwable</a:t>
            </a:r>
            <a:r>
              <a:rPr lang="en-IN" sz="2000" dirty="0"/>
              <a:t> class that provide </a:t>
            </a:r>
            <a:r>
              <a:rPr lang="en-IN" sz="2000" dirty="0" smtClean="0"/>
              <a:t>information about </a:t>
            </a:r>
            <a:r>
              <a:rPr lang="en-IN" sz="2000" dirty="0"/>
              <a:t>thrown exceptions are </a:t>
            </a:r>
            <a:r>
              <a:rPr lang="en-IN" sz="2000" b="1" dirty="0" err="1"/>
              <a:t>getMessage</a:t>
            </a:r>
            <a:r>
              <a:rPr lang="en-IN" sz="2000" b="1" dirty="0"/>
              <a:t>(), </a:t>
            </a:r>
            <a:r>
              <a:rPr lang="en-IN" sz="2000" b="1" dirty="0" err="1"/>
              <a:t>toString</a:t>
            </a:r>
            <a:r>
              <a:rPr lang="en-IN" sz="2000" b="1" dirty="0"/>
              <a:t>, and </a:t>
            </a:r>
            <a:r>
              <a:rPr lang="en-IN" sz="2000" b="1" dirty="0" err="1" smtClean="0"/>
              <a:t>printStackTrace</a:t>
            </a:r>
            <a:r>
              <a:rPr lang="en-IN" sz="2000" b="1" dirty="0"/>
              <a:t>()</a:t>
            </a:r>
            <a:r>
              <a:rPr lang="en-IN" sz="2000" dirty="0"/>
              <a:t>. In general, one of these methods should be </a:t>
            </a:r>
            <a:r>
              <a:rPr lang="en-IN" sz="2000" dirty="0" smtClean="0"/>
              <a:t>called in </a:t>
            </a:r>
            <a:r>
              <a:rPr lang="en-IN" sz="2000" dirty="0"/>
              <a:t>the catch clause handling the exception. Programmers can </a:t>
            </a:r>
            <a:r>
              <a:rPr lang="en-IN" sz="2000" dirty="0" smtClean="0"/>
              <a:t>also write </a:t>
            </a:r>
            <a:r>
              <a:rPr lang="en-IN" sz="2000" dirty="0"/>
              <a:t>code to obtain additional useful information when an </a:t>
            </a:r>
            <a:r>
              <a:rPr lang="en-IN" sz="2000" dirty="0" smtClean="0"/>
              <a:t>exception occurs </a:t>
            </a:r>
            <a:r>
              <a:rPr lang="en-IN" sz="2000" dirty="0"/>
              <a:t>(i.e., the name of the file that was not found</a:t>
            </a:r>
            <a:r>
              <a:rPr lang="en-IN" sz="2000" dirty="0" smtClean="0"/>
              <a:t>).</a:t>
            </a:r>
          </a:p>
          <a:p>
            <a:pPr marL="0" indent="0">
              <a:buNone/>
            </a:pPr>
            <a:endParaRPr lang="en-IN" sz="2000" dirty="0"/>
          </a:p>
          <a:p>
            <a:pPr marL="0" indent="0">
              <a:buNone/>
            </a:pPr>
            <a:r>
              <a:rPr lang="en-IN" sz="2000" b="1" dirty="0"/>
              <a:t>The </a:t>
            </a:r>
            <a:r>
              <a:rPr lang="en-IN" sz="2000" b="1" dirty="0" err="1"/>
              <a:t>getMessage</a:t>
            </a:r>
            <a:r>
              <a:rPr lang="en-IN" sz="2000" b="1" dirty="0"/>
              <a:t>() Method</a:t>
            </a:r>
          </a:p>
          <a:p>
            <a:pPr marL="0" indent="0">
              <a:buNone/>
            </a:pPr>
            <a:r>
              <a:rPr lang="en-IN" sz="2000" dirty="0"/>
              <a:t>The </a:t>
            </a:r>
            <a:r>
              <a:rPr lang="en-IN" sz="2000" dirty="0" err="1"/>
              <a:t>getMessage</a:t>
            </a:r>
            <a:r>
              <a:rPr lang="en-IN" sz="2000" dirty="0"/>
              <a:t>() method returns a detailed message </a:t>
            </a:r>
            <a:r>
              <a:rPr lang="en-IN" sz="2000" dirty="0" smtClean="0"/>
              <a:t>string about </a:t>
            </a:r>
            <a:r>
              <a:rPr lang="en-IN" sz="2000" dirty="0"/>
              <a:t>the exception:</a:t>
            </a:r>
          </a:p>
          <a:p>
            <a:pPr marL="457200" lvl="1" indent="0">
              <a:buNone/>
            </a:pPr>
            <a:r>
              <a:rPr lang="en-IN" sz="2000" b="1" dirty="0"/>
              <a:t>try </a:t>
            </a:r>
            <a:r>
              <a:rPr lang="en-IN" sz="2000" dirty="0"/>
              <a:t>{</a:t>
            </a:r>
          </a:p>
          <a:p>
            <a:pPr marL="457200" lvl="1" indent="0">
              <a:buNone/>
            </a:pPr>
            <a:r>
              <a:rPr lang="en-IN" sz="2000" b="1" dirty="0" smtClean="0"/>
              <a:t>	new </a:t>
            </a:r>
            <a:r>
              <a:rPr lang="en-IN" sz="2000" dirty="0" err="1"/>
              <a:t>FileReader</a:t>
            </a:r>
            <a:r>
              <a:rPr lang="en-IN" sz="2000" dirty="0"/>
              <a:t>("file.js");</a:t>
            </a:r>
          </a:p>
          <a:p>
            <a:pPr marL="457200" lvl="1" indent="0">
              <a:buNone/>
            </a:pPr>
            <a:r>
              <a:rPr lang="en-IN" sz="2000" dirty="0"/>
              <a:t>} </a:t>
            </a:r>
            <a:r>
              <a:rPr lang="en-IN" sz="2000" b="1" dirty="0"/>
              <a:t>catch </a:t>
            </a:r>
            <a:r>
              <a:rPr lang="en-IN" sz="2000" dirty="0"/>
              <a:t>(</a:t>
            </a:r>
            <a:r>
              <a:rPr lang="en-IN" sz="2000" dirty="0" err="1"/>
              <a:t>FileNotFoundException</a:t>
            </a:r>
            <a:r>
              <a:rPr lang="en-IN" sz="2000" dirty="0"/>
              <a:t> </a:t>
            </a:r>
            <a:r>
              <a:rPr lang="en-IN" sz="2000" dirty="0" err="1"/>
              <a:t>fnfe</a:t>
            </a:r>
            <a:r>
              <a:rPr lang="en-IN" sz="2000" dirty="0"/>
              <a:t>) {</a:t>
            </a:r>
          </a:p>
          <a:p>
            <a:pPr marL="457200" lvl="1" indent="0">
              <a:buNone/>
            </a:pPr>
            <a:r>
              <a:rPr lang="en-IN" sz="2000" dirty="0" smtClean="0"/>
              <a:t>	</a:t>
            </a:r>
            <a:r>
              <a:rPr lang="en-IN" sz="2000" dirty="0" err="1" smtClean="0"/>
              <a:t>System.err.println</a:t>
            </a:r>
            <a:r>
              <a:rPr lang="en-IN" sz="2000" dirty="0" smtClean="0"/>
              <a:t>(</a:t>
            </a:r>
            <a:r>
              <a:rPr lang="en-IN" sz="2000" dirty="0" err="1" smtClean="0"/>
              <a:t>fnfe.getMessage</a:t>
            </a:r>
            <a:r>
              <a:rPr lang="en-IN" sz="2000" dirty="0"/>
              <a:t>());</a:t>
            </a:r>
          </a:p>
          <a:p>
            <a:pPr marL="457200" lvl="1" indent="0">
              <a:buNone/>
            </a:pPr>
            <a:r>
              <a:rPr lang="en-IN" sz="2000" dirty="0"/>
              <a:t>}</a:t>
            </a:r>
          </a:p>
        </p:txBody>
      </p:sp>
    </p:spTree>
    <p:extLst>
      <p:ext uri="{BB962C8B-B14F-4D97-AF65-F5344CB8AC3E}">
        <p14:creationId xmlns:p14="http://schemas.microsoft.com/office/powerpoint/2010/main" val="22373907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sz="2200" b="1" dirty="0"/>
              <a:t>The </a:t>
            </a:r>
            <a:r>
              <a:rPr lang="en-IN" sz="2200" b="1" dirty="0" err="1"/>
              <a:t>toString</a:t>
            </a:r>
            <a:r>
              <a:rPr lang="en-IN" sz="2200" b="1" dirty="0"/>
              <a:t>() Method</a:t>
            </a:r>
          </a:p>
          <a:p>
            <a:pPr marL="0" indent="0">
              <a:buNone/>
            </a:pPr>
            <a:r>
              <a:rPr lang="en-IN" sz="2200" dirty="0"/>
              <a:t>This </a:t>
            </a:r>
            <a:r>
              <a:rPr lang="en-IN" sz="2200" dirty="0" err="1"/>
              <a:t>toString</a:t>
            </a:r>
            <a:r>
              <a:rPr lang="en-IN" sz="2200" dirty="0"/>
              <a:t>() method returns a detailed message string </a:t>
            </a:r>
            <a:r>
              <a:rPr lang="en-IN" sz="2200" dirty="0" smtClean="0"/>
              <a:t>about the </a:t>
            </a:r>
            <a:r>
              <a:rPr lang="en-IN" sz="2200" dirty="0"/>
              <a:t>exception, including its class name</a:t>
            </a:r>
            <a:r>
              <a:rPr lang="en-IN" sz="2200" dirty="0" smtClean="0"/>
              <a:t>:</a:t>
            </a:r>
          </a:p>
          <a:p>
            <a:pPr marL="0" indent="0">
              <a:buNone/>
            </a:pPr>
            <a:endParaRPr lang="en-IN" sz="2200" dirty="0"/>
          </a:p>
          <a:p>
            <a:pPr marL="457200" lvl="1" indent="0">
              <a:buNone/>
            </a:pPr>
            <a:r>
              <a:rPr lang="en-IN" sz="2200" b="1" dirty="0"/>
              <a:t>try </a:t>
            </a:r>
            <a:r>
              <a:rPr lang="en-IN" sz="2200" dirty="0"/>
              <a:t>{</a:t>
            </a:r>
          </a:p>
          <a:p>
            <a:pPr marL="457200" lvl="1" indent="0">
              <a:buNone/>
            </a:pPr>
            <a:r>
              <a:rPr lang="en-IN" sz="2200" b="1" dirty="0" smtClean="0"/>
              <a:t>	new </a:t>
            </a:r>
            <a:r>
              <a:rPr lang="en-IN" sz="2200" dirty="0" err="1"/>
              <a:t>FileReader</a:t>
            </a:r>
            <a:r>
              <a:rPr lang="en-IN" sz="2200" dirty="0"/>
              <a:t>("file.js");</a:t>
            </a:r>
          </a:p>
          <a:p>
            <a:pPr marL="457200" lvl="1" indent="0">
              <a:buNone/>
            </a:pPr>
            <a:r>
              <a:rPr lang="en-IN" sz="2200" dirty="0"/>
              <a:t>} </a:t>
            </a:r>
            <a:r>
              <a:rPr lang="en-IN" sz="2200" b="1" dirty="0"/>
              <a:t>catch </a:t>
            </a:r>
            <a:r>
              <a:rPr lang="en-IN" sz="2200" dirty="0"/>
              <a:t>(</a:t>
            </a:r>
            <a:r>
              <a:rPr lang="en-IN" sz="2200" dirty="0" err="1"/>
              <a:t>FileNotFoundException</a:t>
            </a:r>
            <a:r>
              <a:rPr lang="en-IN" sz="2200" dirty="0"/>
              <a:t> </a:t>
            </a:r>
            <a:r>
              <a:rPr lang="en-IN" sz="2200" dirty="0" err="1"/>
              <a:t>fnfe</a:t>
            </a:r>
            <a:r>
              <a:rPr lang="en-IN" sz="2200" dirty="0"/>
              <a:t>) {</a:t>
            </a:r>
          </a:p>
          <a:p>
            <a:pPr marL="457200" lvl="1" indent="0">
              <a:buNone/>
            </a:pPr>
            <a:r>
              <a:rPr lang="en-IN" sz="2200" dirty="0" smtClean="0"/>
              <a:t>	</a:t>
            </a:r>
            <a:r>
              <a:rPr lang="en-IN" sz="2200" dirty="0" err="1" smtClean="0"/>
              <a:t>System.err.println</a:t>
            </a:r>
            <a:r>
              <a:rPr lang="en-IN" sz="2200" dirty="0" smtClean="0"/>
              <a:t>(</a:t>
            </a:r>
            <a:r>
              <a:rPr lang="en-IN" sz="2200" dirty="0" err="1" smtClean="0"/>
              <a:t>fnfe.toString</a:t>
            </a:r>
            <a:r>
              <a:rPr lang="en-IN" sz="2200" dirty="0"/>
              <a:t>());</a:t>
            </a:r>
          </a:p>
          <a:p>
            <a:pPr marL="457200" lvl="1" indent="0">
              <a:buNone/>
            </a:pPr>
            <a:r>
              <a:rPr lang="en-IN" sz="2200" dirty="0" smtClean="0"/>
              <a:t>}</a:t>
            </a:r>
            <a:endParaRPr lang="en-IN" sz="2200" dirty="0"/>
          </a:p>
        </p:txBody>
      </p:sp>
    </p:spTree>
    <p:extLst>
      <p:ext uri="{BB962C8B-B14F-4D97-AF65-F5344CB8AC3E}">
        <p14:creationId xmlns:p14="http://schemas.microsoft.com/office/powerpoint/2010/main" val="306838922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Autofit/>
          </a:bodyPr>
          <a:lstStyle/>
          <a:p>
            <a:pPr marL="0" indent="0">
              <a:buNone/>
            </a:pPr>
            <a:r>
              <a:rPr lang="en-IN" sz="2200" b="1" dirty="0" smtClean="0"/>
              <a:t>The </a:t>
            </a:r>
            <a:r>
              <a:rPr lang="en-IN" sz="2200" b="1" dirty="0" err="1" smtClean="0"/>
              <a:t>printStackTrace</a:t>
            </a:r>
            <a:r>
              <a:rPr lang="en-IN" sz="2200" b="1" dirty="0" smtClean="0"/>
              <a:t>() Method</a:t>
            </a:r>
          </a:p>
          <a:p>
            <a:pPr marL="0" indent="0">
              <a:buNone/>
            </a:pPr>
            <a:r>
              <a:rPr lang="en-IN" sz="2200" dirty="0" smtClean="0"/>
              <a:t>This </a:t>
            </a:r>
            <a:r>
              <a:rPr lang="en-IN" sz="2200" dirty="0" err="1" smtClean="0"/>
              <a:t>printStackTrace</a:t>
            </a:r>
            <a:r>
              <a:rPr lang="en-IN" sz="2200" dirty="0" smtClean="0"/>
              <a:t>() method returns a </a:t>
            </a:r>
            <a:r>
              <a:rPr lang="en-IN" sz="2200" b="1" dirty="0" smtClean="0"/>
              <a:t>detailed message string about the exception</a:t>
            </a:r>
            <a:r>
              <a:rPr lang="en-IN" sz="2200" dirty="0" smtClean="0"/>
              <a:t>, including its class name and a stack trace from where the error was caught, all the way back to where it was thrown:</a:t>
            </a:r>
          </a:p>
          <a:p>
            <a:pPr marL="0" indent="0">
              <a:buNone/>
            </a:pPr>
            <a:endParaRPr lang="en-IN" sz="2200" b="1" dirty="0" smtClean="0"/>
          </a:p>
          <a:p>
            <a:pPr marL="457200" lvl="1" indent="0">
              <a:buNone/>
            </a:pPr>
            <a:r>
              <a:rPr lang="en-IN" sz="2200" b="1" dirty="0" smtClean="0"/>
              <a:t>try </a:t>
            </a:r>
            <a:r>
              <a:rPr lang="en-IN" sz="2200" dirty="0" smtClean="0"/>
              <a:t>{</a:t>
            </a:r>
          </a:p>
          <a:p>
            <a:pPr marL="457200" lvl="1" indent="0">
              <a:buNone/>
            </a:pPr>
            <a:r>
              <a:rPr lang="en-IN" sz="2200" b="1" dirty="0" smtClean="0"/>
              <a:t>	new </a:t>
            </a:r>
            <a:r>
              <a:rPr lang="en-IN" sz="2200" dirty="0" err="1" smtClean="0"/>
              <a:t>FileReader</a:t>
            </a:r>
            <a:r>
              <a:rPr lang="en-IN" sz="2200" dirty="0" smtClean="0"/>
              <a:t>("file.js");</a:t>
            </a:r>
          </a:p>
          <a:p>
            <a:pPr marL="457200" lvl="1" indent="0">
              <a:buNone/>
            </a:pPr>
            <a:r>
              <a:rPr lang="en-IN" sz="2200" dirty="0" smtClean="0"/>
              <a:t>} </a:t>
            </a:r>
            <a:r>
              <a:rPr lang="en-IN" sz="2200" b="1" dirty="0" smtClean="0"/>
              <a:t>catch </a:t>
            </a:r>
            <a:r>
              <a:rPr lang="en-IN" sz="2200" dirty="0" smtClean="0"/>
              <a:t>(</a:t>
            </a:r>
            <a:r>
              <a:rPr lang="en-IN" sz="2200" dirty="0" err="1" smtClean="0"/>
              <a:t>FileNotFoundException</a:t>
            </a:r>
            <a:r>
              <a:rPr lang="en-IN" sz="2200" dirty="0" smtClean="0"/>
              <a:t> </a:t>
            </a:r>
            <a:r>
              <a:rPr lang="en-IN" sz="2200" dirty="0" err="1" smtClean="0"/>
              <a:t>fnfe</a:t>
            </a:r>
            <a:r>
              <a:rPr lang="en-IN" sz="2200" dirty="0" smtClean="0"/>
              <a:t>) {</a:t>
            </a:r>
          </a:p>
          <a:p>
            <a:pPr marL="457200" lvl="1" indent="0">
              <a:buNone/>
            </a:pPr>
            <a:r>
              <a:rPr lang="en-IN" sz="2200" dirty="0" smtClean="0"/>
              <a:t>	</a:t>
            </a:r>
            <a:r>
              <a:rPr lang="en-IN" sz="2200" dirty="0" err="1" smtClean="0"/>
              <a:t>fnfe.printStackTrace</a:t>
            </a:r>
            <a:r>
              <a:rPr lang="en-IN" sz="2200" dirty="0" smtClean="0"/>
              <a:t>();</a:t>
            </a:r>
          </a:p>
          <a:p>
            <a:pPr marL="457200" lvl="1" indent="0">
              <a:buNone/>
            </a:pPr>
            <a:r>
              <a:rPr lang="en-IN" sz="2200" dirty="0" smtClean="0"/>
              <a:t>}</a:t>
            </a:r>
          </a:p>
          <a:p>
            <a:pPr marL="0" indent="0">
              <a:buNone/>
            </a:pPr>
            <a:endParaRPr lang="en-IN" sz="2200" dirty="0"/>
          </a:p>
        </p:txBody>
      </p:sp>
    </p:spTree>
    <p:extLst>
      <p:ext uri="{BB962C8B-B14F-4D97-AF65-F5344CB8AC3E}">
        <p14:creationId xmlns:p14="http://schemas.microsoft.com/office/powerpoint/2010/main" val="170687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Acronyms</a:t>
            </a:r>
            <a:endParaRPr lang="en-IN" dirty="0"/>
          </a:p>
        </p:txBody>
      </p:sp>
      <p:sp>
        <p:nvSpPr>
          <p:cNvPr id="3" name="Content Placeholder 2"/>
          <p:cNvSpPr>
            <a:spLocks noGrp="1"/>
          </p:cNvSpPr>
          <p:nvPr>
            <p:ph idx="1"/>
          </p:nvPr>
        </p:nvSpPr>
        <p:spPr/>
        <p:txBody>
          <a:bodyPr/>
          <a:lstStyle/>
          <a:p>
            <a:pPr marL="0" indent="0">
              <a:buNone/>
            </a:pPr>
            <a:r>
              <a:rPr lang="en-IN" dirty="0" smtClean="0"/>
              <a:t>When </a:t>
            </a:r>
            <a:r>
              <a:rPr lang="en-IN" dirty="0"/>
              <a:t>using acronyms in names, only the first letter of the acronym</a:t>
            </a:r>
          </a:p>
          <a:p>
            <a:pPr marL="0" indent="0">
              <a:buNone/>
            </a:pPr>
            <a:r>
              <a:rPr lang="en-IN" dirty="0"/>
              <a:t>should be uppercase and only when uppercase is appropriate</a:t>
            </a:r>
            <a:r>
              <a:rPr lang="en-IN" dirty="0" smtClean="0"/>
              <a:t>:</a:t>
            </a:r>
          </a:p>
          <a:p>
            <a:pPr marL="0" indent="0">
              <a:buNone/>
            </a:pPr>
            <a:endParaRPr lang="en-IN" dirty="0"/>
          </a:p>
          <a:p>
            <a:pPr marL="0" indent="0">
              <a:buNone/>
            </a:pPr>
            <a:r>
              <a:rPr lang="en-IN" b="1" dirty="0"/>
              <a:t>public </a:t>
            </a:r>
            <a:r>
              <a:rPr lang="en-IN" dirty="0"/>
              <a:t>String </a:t>
            </a:r>
            <a:r>
              <a:rPr lang="en-IN" dirty="0" err="1"/>
              <a:t>getGpsVersion</a:t>
            </a:r>
            <a:r>
              <a:rPr lang="en-IN" dirty="0"/>
              <a:t>() {...}</a:t>
            </a:r>
          </a:p>
        </p:txBody>
      </p:sp>
    </p:spTree>
    <p:extLst>
      <p:ext uri="{BB962C8B-B14F-4D97-AF65-F5344CB8AC3E}">
        <p14:creationId xmlns:p14="http://schemas.microsoft.com/office/powerpoint/2010/main" val="358926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Lexical Elements</a:t>
            </a:r>
          </a:p>
        </p:txBody>
      </p:sp>
      <p:sp>
        <p:nvSpPr>
          <p:cNvPr id="3" name="Content Placeholder 2"/>
          <p:cNvSpPr>
            <a:spLocks noGrp="1"/>
          </p:cNvSpPr>
          <p:nvPr>
            <p:ph idx="1"/>
          </p:nvPr>
        </p:nvSpPr>
        <p:spPr/>
        <p:txBody>
          <a:bodyPr/>
          <a:lstStyle/>
          <a:p>
            <a:pPr marL="0" indent="0">
              <a:buNone/>
            </a:pPr>
            <a:r>
              <a:rPr lang="en-IN" dirty="0"/>
              <a:t>Java source code consists of words or symbols called lexical </a:t>
            </a:r>
            <a:r>
              <a:rPr lang="en-IN" dirty="0" smtClean="0"/>
              <a:t>elements or </a:t>
            </a:r>
            <a:r>
              <a:rPr lang="en-IN" dirty="0"/>
              <a:t>tokens. </a:t>
            </a:r>
            <a:endParaRPr lang="en-IN" dirty="0" smtClean="0"/>
          </a:p>
          <a:p>
            <a:pPr marL="0" indent="0">
              <a:buNone/>
            </a:pPr>
            <a:r>
              <a:rPr lang="en-IN" b="1" dirty="0" smtClean="0"/>
              <a:t>Java </a:t>
            </a:r>
            <a:r>
              <a:rPr lang="en-IN" b="1" dirty="0"/>
              <a:t>lexical elements </a:t>
            </a:r>
            <a:r>
              <a:rPr lang="en-IN" b="1" dirty="0" smtClean="0"/>
              <a:t>include:</a:t>
            </a:r>
          </a:p>
          <a:p>
            <a:pPr marL="0" indent="0">
              <a:buNone/>
            </a:pPr>
            <a:r>
              <a:rPr lang="en-IN" i="1" dirty="0" smtClean="0"/>
              <a:t>line </a:t>
            </a:r>
            <a:r>
              <a:rPr lang="en-IN" i="1" dirty="0"/>
              <a:t>terminators</a:t>
            </a:r>
            <a:r>
              <a:rPr lang="en-IN" i="1" dirty="0" smtClean="0"/>
              <a:t>, whitespace</a:t>
            </a:r>
            <a:r>
              <a:rPr lang="en-IN" i="1" dirty="0"/>
              <a:t>, </a:t>
            </a:r>
            <a:endParaRPr lang="en-IN" i="1" dirty="0" smtClean="0"/>
          </a:p>
          <a:p>
            <a:pPr marL="0" indent="0">
              <a:buNone/>
            </a:pPr>
            <a:r>
              <a:rPr lang="en-IN" i="1" dirty="0" smtClean="0"/>
              <a:t>comments</a:t>
            </a:r>
            <a:r>
              <a:rPr lang="en-IN" i="1" dirty="0"/>
              <a:t>, </a:t>
            </a:r>
            <a:r>
              <a:rPr lang="en-IN" i="1" dirty="0" smtClean="0"/>
              <a:t>keywords</a:t>
            </a:r>
            <a:r>
              <a:rPr lang="en-IN" i="1" dirty="0"/>
              <a:t>, identifiers, </a:t>
            </a:r>
            <a:endParaRPr lang="en-IN" i="1" dirty="0" smtClean="0"/>
          </a:p>
          <a:p>
            <a:pPr marL="0" indent="0">
              <a:buNone/>
            </a:pPr>
            <a:r>
              <a:rPr lang="en-IN" i="1" dirty="0" smtClean="0"/>
              <a:t>separators</a:t>
            </a:r>
            <a:r>
              <a:rPr lang="en-IN" i="1" dirty="0"/>
              <a:t>, operators</a:t>
            </a:r>
            <a:r>
              <a:rPr lang="en-IN" i="1" dirty="0" smtClean="0"/>
              <a:t>, and </a:t>
            </a:r>
            <a:r>
              <a:rPr lang="en-IN" i="1" dirty="0"/>
              <a:t>literals. </a:t>
            </a:r>
            <a:endParaRPr lang="en-IN" i="1" dirty="0" smtClean="0"/>
          </a:p>
          <a:p>
            <a:pPr marL="0" indent="0">
              <a:buNone/>
            </a:pPr>
            <a:endParaRPr lang="en-IN" dirty="0"/>
          </a:p>
          <a:p>
            <a:pPr marL="0" indent="0">
              <a:buNone/>
            </a:pPr>
            <a:r>
              <a:rPr lang="en-IN" dirty="0" smtClean="0"/>
              <a:t>The </a:t>
            </a:r>
            <a:r>
              <a:rPr lang="en-IN" dirty="0"/>
              <a:t>words or symbols in the Java </a:t>
            </a:r>
            <a:r>
              <a:rPr lang="en-IN" dirty="0" smtClean="0"/>
              <a:t>programming language </a:t>
            </a:r>
            <a:r>
              <a:rPr lang="en-IN" dirty="0"/>
              <a:t>are comprised of the Unicode character set.</a:t>
            </a:r>
          </a:p>
        </p:txBody>
      </p:sp>
    </p:spTree>
    <p:extLst>
      <p:ext uri="{BB962C8B-B14F-4D97-AF65-F5344CB8AC3E}">
        <p14:creationId xmlns:p14="http://schemas.microsoft.com/office/powerpoint/2010/main" val="399373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Unicode and ASCII</a:t>
            </a:r>
          </a:p>
        </p:txBody>
      </p:sp>
      <p:sp>
        <p:nvSpPr>
          <p:cNvPr id="3" name="Content Placeholder 2"/>
          <p:cNvSpPr>
            <a:spLocks noGrp="1"/>
          </p:cNvSpPr>
          <p:nvPr>
            <p:ph idx="1"/>
          </p:nvPr>
        </p:nvSpPr>
        <p:spPr/>
        <p:txBody>
          <a:bodyPr>
            <a:normAutofit fontScale="92500" lnSpcReduction="10000"/>
          </a:bodyPr>
          <a:lstStyle/>
          <a:p>
            <a:pPr marL="0" indent="0">
              <a:buNone/>
            </a:pPr>
            <a:r>
              <a:rPr lang="en-IN" dirty="0"/>
              <a:t>Maintained by the Unicode Consortium standards organization</a:t>
            </a:r>
            <a:r>
              <a:rPr lang="en-IN" dirty="0" smtClean="0"/>
              <a:t>,  </a:t>
            </a:r>
          </a:p>
          <a:p>
            <a:pPr marL="0" indent="0">
              <a:buNone/>
            </a:pPr>
            <a:r>
              <a:rPr lang="en-IN" dirty="0" smtClean="0"/>
              <a:t>Unicode </a:t>
            </a:r>
            <a:r>
              <a:rPr lang="en-IN" dirty="0"/>
              <a:t>is the universal character set with the first 128 </a:t>
            </a:r>
            <a:r>
              <a:rPr lang="en-IN" dirty="0" smtClean="0"/>
              <a:t>characters being </a:t>
            </a:r>
            <a:r>
              <a:rPr lang="en-IN" dirty="0"/>
              <a:t>the same as those in the American Standard Code </a:t>
            </a:r>
            <a:r>
              <a:rPr lang="en-IN" dirty="0" smtClean="0"/>
              <a:t>for Information </a:t>
            </a:r>
            <a:r>
              <a:rPr lang="fr-FR" dirty="0" err="1" smtClean="0"/>
              <a:t>Interchange</a:t>
            </a:r>
            <a:r>
              <a:rPr lang="fr-FR" dirty="0" smtClean="0"/>
              <a:t> </a:t>
            </a:r>
            <a:r>
              <a:rPr lang="fr-FR" dirty="0"/>
              <a:t>(ASCII) </a:t>
            </a:r>
            <a:r>
              <a:rPr lang="fr-FR" dirty="0" err="1"/>
              <a:t>character</a:t>
            </a:r>
            <a:r>
              <a:rPr lang="fr-FR" dirty="0"/>
              <a:t> set. </a:t>
            </a:r>
            <a:endParaRPr lang="fr-FR" dirty="0" smtClean="0"/>
          </a:p>
          <a:p>
            <a:pPr marL="0" indent="0">
              <a:buNone/>
            </a:pPr>
            <a:r>
              <a:rPr lang="fr-FR" dirty="0" smtClean="0"/>
              <a:t>Unicode </a:t>
            </a:r>
            <a:r>
              <a:rPr lang="fr-FR" dirty="0" err="1" smtClean="0"/>
              <a:t>provides</a:t>
            </a:r>
            <a:r>
              <a:rPr lang="fr-FR" dirty="0" smtClean="0"/>
              <a:t> </a:t>
            </a:r>
            <a:r>
              <a:rPr lang="en-IN" dirty="0" smtClean="0"/>
              <a:t>a </a:t>
            </a:r>
            <a:r>
              <a:rPr lang="en-IN" dirty="0"/>
              <a:t>unique number for character, usable across all platforms, programs</a:t>
            </a:r>
            <a:r>
              <a:rPr lang="en-IN" dirty="0" smtClean="0"/>
              <a:t>, and </a:t>
            </a:r>
            <a:r>
              <a:rPr lang="en-IN" dirty="0"/>
              <a:t>languages</a:t>
            </a:r>
            <a:r>
              <a:rPr lang="en-IN" dirty="0" smtClean="0"/>
              <a:t>.</a:t>
            </a:r>
          </a:p>
          <a:p>
            <a:pPr marL="0" indent="0">
              <a:buNone/>
            </a:pPr>
            <a:endParaRPr lang="en-IN" dirty="0" smtClean="0"/>
          </a:p>
          <a:p>
            <a:pPr marL="0" indent="0">
              <a:buNone/>
            </a:pPr>
            <a:r>
              <a:rPr lang="en-IN" b="1" dirty="0" smtClean="0"/>
              <a:t>Java 9 is supporting Unicode 8 version.</a:t>
            </a:r>
          </a:p>
          <a:p>
            <a:pPr marL="0" indent="0">
              <a:buNone/>
            </a:pPr>
            <a:endParaRPr lang="en-IN" b="1" dirty="0" smtClean="0"/>
          </a:p>
          <a:p>
            <a:pPr marL="0" indent="0">
              <a:buNone/>
            </a:pPr>
            <a:r>
              <a:rPr lang="en-IN" dirty="0"/>
              <a:t>Java comments, identifiers, and string literals are not </a:t>
            </a:r>
            <a:r>
              <a:rPr lang="en-IN" dirty="0" smtClean="0"/>
              <a:t>limited to </a:t>
            </a:r>
            <a:r>
              <a:rPr lang="en-IN" dirty="0"/>
              <a:t>ASCII characters</a:t>
            </a:r>
            <a:r>
              <a:rPr lang="en-IN" dirty="0" smtClean="0"/>
              <a:t>.</a:t>
            </a:r>
            <a:endParaRPr lang="en-IN" dirty="0"/>
          </a:p>
        </p:txBody>
      </p:sp>
    </p:spTree>
    <p:extLst>
      <p:ext uri="{BB962C8B-B14F-4D97-AF65-F5344CB8AC3E}">
        <p14:creationId xmlns:p14="http://schemas.microsoft.com/office/powerpoint/2010/main" val="351059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Printable ASCII Characters</a:t>
            </a:r>
          </a:p>
        </p:txBody>
      </p:sp>
      <p:sp>
        <p:nvSpPr>
          <p:cNvPr id="3" name="Content Placeholder 2"/>
          <p:cNvSpPr>
            <a:spLocks noGrp="1"/>
          </p:cNvSpPr>
          <p:nvPr>
            <p:ph idx="1"/>
          </p:nvPr>
        </p:nvSpPr>
        <p:spPr/>
        <p:txBody>
          <a:bodyPr/>
          <a:lstStyle/>
          <a:p>
            <a:pPr marL="0" indent="0">
              <a:buNone/>
            </a:pPr>
            <a:r>
              <a:rPr lang="en-IN" dirty="0"/>
              <a:t>ASCII reserves code 32 (spaces) and codes 33 to 126 (letters, digits,</a:t>
            </a:r>
          </a:p>
          <a:p>
            <a:pPr marL="0" indent="0">
              <a:buNone/>
            </a:pPr>
            <a:r>
              <a:rPr lang="en-IN" dirty="0"/>
              <a:t>punctuation marks, and a few others) for printable characters.</a:t>
            </a:r>
          </a:p>
          <a:p>
            <a:pPr marL="0" indent="0">
              <a:buNone/>
            </a:pPr>
            <a:r>
              <a:rPr lang="en-IN" dirty="0" smtClean="0"/>
              <a:t>Table </a:t>
            </a:r>
            <a:r>
              <a:rPr lang="en-IN" dirty="0"/>
              <a:t>contains the decimal values followed by the corresponding</a:t>
            </a:r>
          </a:p>
          <a:p>
            <a:pPr marL="0" indent="0">
              <a:buNone/>
            </a:pPr>
            <a:r>
              <a:rPr lang="en-IN" dirty="0"/>
              <a:t>ASCII characters for these codes.</a:t>
            </a:r>
          </a:p>
        </p:txBody>
      </p:sp>
    </p:spTree>
    <p:extLst>
      <p:ext uri="{BB962C8B-B14F-4D97-AF65-F5344CB8AC3E}">
        <p14:creationId xmlns:p14="http://schemas.microsoft.com/office/powerpoint/2010/main" val="125354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406899" y="357981"/>
            <a:ext cx="3263185" cy="5855312"/>
          </a:xfrm>
          <a:prstGeom prst="rect">
            <a:avLst/>
          </a:prstGeom>
        </p:spPr>
      </p:pic>
    </p:spTree>
    <p:extLst>
      <p:ext uri="{BB962C8B-B14F-4D97-AF65-F5344CB8AC3E}">
        <p14:creationId xmlns:p14="http://schemas.microsoft.com/office/powerpoint/2010/main" val="21754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Nonprintable ASCII Characters</a:t>
            </a:r>
          </a:p>
        </p:txBody>
      </p:sp>
      <p:pic>
        <p:nvPicPr>
          <p:cNvPr id="4" name="Content Placeholder 3"/>
          <p:cNvPicPr>
            <a:picLocks noGrp="1" noChangeAspect="1"/>
          </p:cNvPicPr>
          <p:nvPr>
            <p:ph idx="1"/>
          </p:nvPr>
        </p:nvPicPr>
        <p:blipFill>
          <a:blip r:embed="rId2"/>
          <a:stretch>
            <a:fillRect/>
          </a:stretch>
        </p:blipFill>
        <p:spPr>
          <a:xfrm>
            <a:off x="3282950" y="2893218"/>
            <a:ext cx="3813310" cy="3219433"/>
          </a:xfrm>
          <a:prstGeom prst="rect">
            <a:avLst/>
          </a:prstGeom>
        </p:spPr>
      </p:pic>
      <p:sp>
        <p:nvSpPr>
          <p:cNvPr id="7" name="Rectangle 6"/>
          <p:cNvSpPr/>
          <p:nvPr/>
        </p:nvSpPr>
        <p:spPr>
          <a:xfrm>
            <a:off x="1000259" y="1554052"/>
            <a:ext cx="9071020" cy="954107"/>
          </a:xfrm>
          <a:prstGeom prst="rect">
            <a:avLst/>
          </a:prstGeom>
        </p:spPr>
        <p:txBody>
          <a:bodyPr wrap="square">
            <a:spAutoFit/>
          </a:bodyPr>
          <a:lstStyle/>
          <a:p>
            <a:r>
              <a:rPr lang="en-IN" sz="2800" dirty="0" smtClean="0"/>
              <a:t>ASCII reserves decimal numbers 0–31 and 127 for control characters.</a:t>
            </a:r>
            <a:endParaRPr lang="en-IN" sz="2800" dirty="0"/>
          </a:p>
        </p:txBody>
      </p:sp>
    </p:spTree>
    <p:extLst>
      <p:ext uri="{BB962C8B-B14F-4D97-AF65-F5344CB8AC3E}">
        <p14:creationId xmlns:p14="http://schemas.microsoft.com/office/powerpoint/2010/main" val="556184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Comments</a:t>
            </a:r>
          </a:p>
        </p:txBody>
      </p:sp>
      <p:sp>
        <p:nvSpPr>
          <p:cNvPr id="3" name="Content Placeholder 2"/>
          <p:cNvSpPr>
            <a:spLocks noGrp="1"/>
          </p:cNvSpPr>
          <p:nvPr>
            <p:ph idx="1"/>
          </p:nvPr>
        </p:nvSpPr>
        <p:spPr/>
        <p:txBody>
          <a:bodyPr>
            <a:normAutofit fontScale="77500" lnSpcReduction="20000"/>
          </a:bodyPr>
          <a:lstStyle/>
          <a:p>
            <a:pPr marL="0" indent="0">
              <a:buNone/>
            </a:pPr>
            <a:r>
              <a:rPr lang="en-IN" dirty="0"/>
              <a:t>A single-line comment begins with two forward slashes and </a:t>
            </a:r>
            <a:r>
              <a:rPr lang="en-IN" dirty="0" smtClean="0"/>
              <a:t>ends  immediately </a:t>
            </a:r>
            <a:r>
              <a:rPr lang="en-IN" dirty="0"/>
              <a:t>before the line terminator character:</a:t>
            </a:r>
          </a:p>
          <a:p>
            <a:pPr marL="0" indent="0">
              <a:buNone/>
            </a:pPr>
            <a:r>
              <a:rPr lang="en-IN" i="1" dirty="0"/>
              <a:t>// </a:t>
            </a:r>
            <a:r>
              <a:rPr lang="en-IN" i="1" dirty="0" smtClean="0"/>
              <a:t>A </a:t>
            </a:r>
            <a:r>
              <a:rPr lang="en-IN" i="1" dirty="0"/>
              <a:t>comment on a single </a:t>
            </a:r>
            <a:r>
              <a:rPr lang="en-IN" i="1" dirty="0" smtClean="0"/>
              <a:t>line</a:t>
            </a:r>
          </a:p>
          <a:p>
            <a:pPr marL="0" indent="0">
              <a:buNone/>
            </a:pPr>
            <a:endParaRPr lang="en-IN" i="1" dirty="0"/>
          </a:p>
          <a:p>
            <a:pPr marL="0" indent="0">
              <a:buNone/>
            </a:pPr>
            <a:r>
              <a:rPr lang="en-IN" dirty="0"/>
              <a:t>A multiline comment begins with a forward slash </a:t>
            </a:r>
            <a:r>
              <a:rPr lang="en-IN" dirty="0" smtClean="0"/>
              <a:t>immediately followed </a:t>
            </a:r>
            <a:r>
              <a:rPr lang="en-IN" dirty="0"/>
              <a:t>by an asterisk, and ends with an asterisk </a:t>
            </a:r>
            <a:r>
              <a:rPr lang="en-IN" dirty="0" smtClean="0"/>
              <a:t>immediately followed </a:t>
            </a:r>
            <a:r>
              <a:rPr lang="en-IN" dirty="0"/>
              <a:t>by a forward slash. The single asterisks in between </a:t>
            </a:r>
            <a:r>
              <a:rPr lang="en-IN" dirty="0" smtClean="0"/>
              <a:t>provide </a:t>
            </a:r>
            <a:r>
              <a:rPr lang="en-IN" dirty="0"/>
              <a:t>nice formatting convention; they are typically used, but </a:t>
            </a:r>
            <a:r>
              <a:rPr lang="en-IN" dirty="0" smtClean="0"/>
              <a:t>are not </a:t>
            </a:r>
            <a:r>
              <a:rPr lang="en-IN" dirty="0"/>
              <a:t>required</a:t>
            </a:r>
            <a:r>
              <a:rPr lang="en-IN" dirty="0" smtClean="0"/>
              <a:t>:</a:t>
            </a:r>
          </a:p>
          <a:p>
            <a:pPr marL="0" indent="0">
              <a:buNone/>
            </a:pPr>
            <a:endParaRPr lang="en-IN" dirty="0"/>
          </a:p>
          <a:p>
            <a:pPr marL="0" indent="0">
              <a:buNone/>
            </a:pPr>
            <a:r>
              <a:rPr lang="en-IN" i="1" dirty="0"/>
              <a:t>/*</a:t>
            </a:r>
          </a:p>
          <a:p>
            <a:pPr marL="0" indent="0">
              <a:buNone/>
            </a:pPr>
            <a:r>
              <a:rPr lang="en-IN" i="1" dirty="0"/>
              <a:t>* A comment that can span multiple lines</a:t>
            </a:r>
          </a:p>
          <a:p>
            <a:pPr marL="0" indent="0">
              <a:buNone/>
            </a:pPr>
            <a:r>
              <a:rPr lang="en-IN" i="1" dirty="0"/>
              <a:t>* just like this</a:t>
            </a:r>
          </a:p>
          <a:p>
            <a:pPr marL="0" indent="0">
              <a:buNone/>
            </a:pPr>
            <a:r>
              <a:rPr lang="en-IN" i="1" dirty="0"/>
              <a:t>*/</a:t>
            </a:r>
            <a:endParaRPr lang="en-IN" dirty="0"/>
          </a:p>
        </p:txBody>
      </p:sp>
    </p:spTree>
    <p:extLst>
      <p:ext uri="{BB962C8B-B14F-4D97-AF65-F5344CB8AC3E}">
        <p14:creationId xmlns:p14="http://schemas.microsoft.com/office/powerpoint/2010/main" val="3343521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a:t>A Javadoc comment is processed by the Javadoc tool to </a:t>
            </a:r>
            <a:r>
              <a:rPr lang="en-IN" dirty="0" smtClean="0"/>
              <a:t>generate API </a:t>
            </a:r>
            <a:r>
              <a:rPr lang="en-IN" dirty="0"/>
              <a:t>documentation in HTML format. A Javadoc comment </a:t>
            </a:r>
            <a:r>
              <a:rPr lang="en-IN" dirty="0" smtClean="0"/>
              <a:t>must begin </a:t>
            </a:r>
            <a:r>
              <a:rPr lang="en-IN" dirty="0"/>
              <a:t>with a forward slash, immediately followed by two asterisks</a:t>
            </a:r>
            <a:r>
              <a:rPr lang="en-IN" dirty="0" smtClean="0"/>
              <a:t>, and </a:t>
            </a:r>
            <a:r>
              <a:rPr lang="en-IN" dirty="0"/>
              <a:t>end with an asterisk immediately followed by a </a:t>
            </a:r>
            <a:r>
              <a:rPr lang="en-IN" dirty="0" smtClean="0"/>
              <a:t>forward </a:t>
            </a:r>
            <a:r>
              <a:rPr lang="fr-FR" dirty="0" smtClean="0"/>
              <a:t>slash</a:t>
            </a:r>
            <a:r>
              <a:rPr lang="en-IN" dirty="0" smtClean="0"/>
              <a:t>:</a:t>
            </a:r>
          </a:p>
          <a:p>
            <a:pPr marL="0" indent="0">
              <a:buNone/>
            </a:pPr>
            <a:endParaRPr lang="en-IN" dirty="0"/>
          </a:p>
          <a:p>
            <a:pPr marL="0" indent="0">
              <a:buNone/>
            </a:pPr>
            <a:r>
              <a:rPr lang="en-IN" i="1" dirty="0"/>
              <a:t>/** This is my Javadoc comment </a:t>
            </a:r>
            <a:r>
              <a:rPr lang="en-IN" i="1" dirty="0" smtClean="0"/>
              <a:t>*/</a:t>
            </a:r>
          </a:p>
          <a:p>
            <a:pPr marL="0" indent="0">
              <a:buNone/>
            </a:pPr>
            <a:endParaRPr lang="en-IN" i="1" dirty="0"/>
          </a:p>
          <a:p>
            <a:pPr marL="0" indent="0">
              <a:buNone/>
            </a:pPr>
            <a:r>
              <a:rPr lang="en-IN" dirty="0"/>
              <a:t>In Java, comments cannot be nested</a:t>
            </a:r>
            <a:r>
              <a:rPr lang="en-IN" dirty="0" smtClean="0"/>
              <a:t>:</a:t>
            </a:r>
          </a:p>
          <a:p>
            <a:pPr marL="0" indent="0">
              <a:buNone/>
            </a:pPr>
            <a:r>
              <a:rPr lang="en-IN" i="1" dirty="0" smtClean="0"/>
              <a:t>/* </a:t>
            </a:r>
            <a:r>
              <a:rPr lang="en-IN" i="1" dirty="0"/>
              <a:t>This is /* not permissible */ </a:t>
            </a:r>
            <a:r>
              <a:rPr lang="en-IN" dirty="0"/>
              <a:t>in Java */</a:t>
            </a:r>
          </a:p>
        </p:txBody>
      </p:sp>
    </p:spTree>
    <p:extLst>
      <p:ext uri="{BB962C8B-B14F-4D97-AF65-F5344CB8AC3E}">
        <p14:creationId xmlns:p14="http://schemas.microsoft.com/office/powerpoint/2010/main" val="233355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Naming convention</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Naming conventions are used to make Java programs more readable.</a:t>
            </a:r>
          </a:p>
          <a:p>
            <a:pPr marL="0" indent="0">
              <a:buNone/>
            </a:pPr>
            <a:r>
              <a:rPr lang="en-IN" dirty="0" smtClean="0"/>
              <a:t>It is important to use meaningful and unambiguous names.</a:t>
            </a:r>
          </a:p>
          <a:p>
            <a:pPr marL="0" indent="0">
              <a:buNone/>
            </a:pPr>
            <a:endParaRPr lang="en-IN" dirty="0"/>
          </a:p>
          <a:p>
            <a:pPr marL="0" indent="0">
              <a:buNone/>
            </a:pPr>
            <a:r>
              <a:rPr lang="en-IN" b="1" dirty="0"/>
              <a:t>Class Names</a:t>
            </a:r>
          </a:p>
          <a:p>
            <a:pPr marL="0" indent="0">
              <a:buNone/>
            </a:pPr>
            <a:r>
              <a:rPr lang="en-IN" dirty="0"/>
              <a:t>Class names should be nouns, as they represent “things” or “objects.”</a:t>
            </a:r>
          </a:p>
          <a:p>
            <a:pPr marL="0" indent="0">
              <a:buNone/>
            </a:pPr>
            <a:r>
              <a:rPr lang="en-IN" dirty="0"/>
              <a:t>They should be mixed case (camel case) with only the </a:t>
            </a:r>
            <a:r>
              <a:rPr lang="en-IN" dirty="0" smtClean="0"/>
              <a:t>first letter </a:t>
            </a:r>
            <a:r>
              <a:rPr lang="en-IN" dirty="0"/>
              <a:t>of each word capitalized, as in the following:</a:t>
            </a:r>
          </a:p>
          <a:p>
            <a:pPr marL="0" indent="0">
              <a:buNone/>
            </a:pPr>
            <a:r>
              <a:rPr lang="en-IN" b="1" dirty="0" smtClean="0"/>
              <a:t>	public </a:t>
            </a:r>
            <a:r>
              <a:rPr lang="en-IN" b="1" dirty="0"/>
              <a:t>class </a:t>
            </a:r>
            <a:r>
              <a:rPr lang="en-IN" b="1" dirty="0" err="1" smtClean="0"/>
              <a:t>InsurencePremium</a:t>
            </a:r>
            <a:r>
              <a:rPr lang="en-IN" b="1" dirty="0"/>
              <a:t> </a:t>
            </a:r>
            <a:r>
              <a:rPr lang="en-IN" dirty="0" smtClean="0"/>
              <a:t>{...}</a:t>
            </a:r>
            <a:endParaRPr lang="en-IN" dirty="0"/>
          </a:p>
        </p:txBody>
      </p:sp>
    </p:spTree>
    <p:extLst>
      <p:ext uri="{BB962C8B-B14F-4D97-AF65-F5344CB8AC3E}">
        <p14:creationId xmlns:p14="http://schemas.microsoft.com/office/powerpoint/2010/main" val="5536271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Keywords</a:t>
            </a:r>
          </a:p>
        </p:txBody>
      </p:sp>
      <p:sp>
        <p:nvSpPr>
          <p:cNvPr id="3" name="Content Placeholder 2"/>
          <p:cNvSpPr>
            <a:spLocks noGrp="1"/>
          </p:cNvSpPr>
          <p:nvPr>
            <p:ph idx="1"/>
          </p:nvPr>
        </p:nvSpPr>
        <p:spPr/>
        <p:txBody>
          <a:bodyPr/>
          <a:lstStyle/>
          <a:p>
            <a:pPr marL="0" indent="0">
              <a:buNone/>
            </a:pPr>
            <a:r>
              <a:rPr lang="en-IN" dirty="0" smtClean="0"/>
              <a:t>Java keywords cannot be used as identifiers in a Java program.</a:t>
            </a:r>
          </a:p>
          <a:p>
            <a:pPr marL="0" indent="0">
              <a:buNone/>
            </a:pPr>
            <a:r>
              <a:rPr lang="en-IN" dirty="0" smtClean="0"/>
              <a:t>Two of these, the </a:t>
            </a:r>
            <a:r>
              <a:rPr lang="en-IN" dirty="0" err="1" smtClean="0"/>
              <a:t>const</a:t>
            </a:r>
            <a:r>
              <a:rPr lang="en-IN" dirty="0" smtClean="0"/>
              <a:t> and </a:t>
            </a:r>
            <a:r>
              <a:rPr lang="en-IN" dirty="0" err="1" smtClean="0"/>
              <a:t>goto</a:t>
            </a:r>
            <a:r>
              <a:rPr lang="en-IN" dirty="0" smtClean="0"/>
              <a:t> keywords, are reserved but are not used by the Java language.</a:t>
            </a:r>
            <a:endParaRPr lang="en-IN" dirty="0"/>
          </a:p>
        </p:txBody>
      </p:sp>
      <p:pic>
        <p:nvPicPr>
          <p:cNvPr id="4" name="Picture 3"/>
          <p:cNvPicPr>
            <a:picLocks noChangeAspect="1"/>
          </p:cNvPicPr>
          <p:nvPr/>
        </p:nvPicPr>
        <p:blipFill>
          <a:blip r:embed="rId2"/>
          <a:stretch>
            <a:fillRect/>
          </a:stretch>
        </p:blipFill>
        <p:spPr>
          <a:xfrm>
            <a:off x="2800350" y="3243687"/>
            <a:ext cx="3540706" cy="3407597"/>
          </a:xfrm>
          <a:prstGeom prst="rect">
            <a:avLst/>
          </a:prstGeom>
        </p:spPr>
      </p:pic>
      <p:pic>
        <p:nvPicPr>
          <p:cNvPr id="7" name="Picture 6"/>
          <p:cNvPicPr>
            <a:picLocks noChangeAspect="1"/>
          </p:cNvPicPr>
          <p:nvPr/>
        </p:nvPicPr>
        <p:blipFill>
          <a:blip r:embed="rId3"/>
          <a:stretch>
            <a:fillRect/>
          </a:stretch>
        </p:blipFill>
        <p:spPr>
          <a:xfrm>
            <a:off x="6341056" y="3117593"/>
            <a:ext cx="3238179" cy="1715137"/>
          </a:xfrm>
          <a:prstGeom prst="rect">
            <a:avLst/>
          </a:prstGeom>
        </p:spPr>
      </p:pic>
    </p:spTree>
    <p:extLst>
      <p:ext uri="{BB962C8B-B14F-4D97-AF65-F5344CB8AC3E}">
        <p14:creationId xmlns:p14="http://schemas.microsoft.com/office/powerpoint/2010/main" val="708472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Identifiers</a:t>
            </a:r>
          </a:p>
        </p:txBody>
      </p:sp>
      <p:sp>
        <p:nvSpPr>
          <p:cNvPr id="3" name="Content Placeholder 2"/>
          <p:cNvSpPr>
            <a:spLocks noGrp="1"/>
          </p:cNvSpPr>
          <p:nvPr>
            <p:ph idx="1"/>
          </p:nvPr>
        </p:nvSpPr>
        <p:spPr/>
        <p:txBody>
          <a:bodyPr/>
          <a:lstStyle/>
          <a:p>
            <a:pPr marL="0" indent="0">
              <a:buNone/>
            </a:pPr>
            <a:r>
              <a:rPr lang="en-IN" dirty="0"/>
              <a:t>A Java identifier is the name that a programmer gives to a class</a:t>
            </a:r>
            <a:r>
              <a:rPr lang="en-IN" dirty="0" smtClean="0"/>
              <a:t>, method</a:t>
            </a:r>
            <a:r>
              <a:rPr lang="en-IN" dirty="0"/>
              <a:t>, variable, and so on.</a:t>
            </a:r>
          </a:p>
          <a:p>
            <a:pPr marL="0" indent="0">
              <a:buNone/>
            </a:pPr>
            <a:r>
              <a:rPr lang="en-IN" dirty="0"/>
              <a:t>Identifiers cannot have the same Unicode character sequence </a:t>
            </a:r>
            <a:r>
              <a:rPr lang="en-IN" dirty="0" smtClean="0"/>
              <a:t>as any </a:t>
            </a:r>
            <a:r>
              <a:rPr lang="en-IN" dirty="0"/>
              <a:t>keyword, </a:t>
            </a:r>
            <a:r>
              <a:rPr lang="en-IN" dirty="0" err="1"/>
              <a:t>boolean</a:t>
            </a:r>
            <a:r>
              <a:rPr lang="en-IN" dirty="0"/>
              <a:t>, or null literal</a:t>
            </a:r>
            <a:r>
              <a:rPr lang="en-IN" dirty="0" smtClean="0"/>
              <a:t>.</a:t>
            </a:r>
          </a:p>
          <a:p>
            <a:pPr marL="0" indent="0">
              <a:buNone/>
            </a:pPr>
            <a:r>
              <a:rPr lang="en-IN" dirty="0"/>
              <a:t>Java identifiers are made up of Java letters. A Java letter is a </a:t>
            </a:r>
            <a:r>
              <a:rPr lang="en-IN" dirty="0" smtClean="0"/>
              <a:t>character for </a:t>
            </a:r>
            <a:r>
              <a:rPr lang="en-IN" dirty="0"/>
              <a:t>which </a:t>
            </a:r>
            <a:r>
              <a:rPr lang="en-IN" b="1" dirty="0" err="1"/>
              <a:t>Character.isJavaIdentifierStart</a:t>
            </a:r>
            <a:r>
              <a:rPr lang="en-IN" b="1" dirty="0"/>
              <a:t>(</a:t>
            </a:r>
            <a:r>
              <a:rPr lang="en-IN" b="1" dirty="0" err="1"/>
              <a:t>int</a:t>
            </a:r>
            <a:r>
              <a:rPr lang="en-IN" b="1" dirty="0"/>
              <a:t>) </a:t>
            </a:r>
            <a:r>
              <a:rPr lang="en-IN" dirty="0" smtClean="0"/>
              <a:t>returns true</a:t>
            </a:r>
            <a:r>
              <a:rPr lang="en-IN" dirty="0"/>
              <a:t>. Java letters from the ASCII character set are limited to </a:t>
            </a:r>
            <a:r>
              <a:rPr lang="en-IN" dirty="0" smtClean="0"/>
              <a:t>the </a:t>
            </a:r>
            <a:r>
              <a:rPr lang="en-IN" b="1" dirty="0" smtClean="0"/>
              <a:t>dollar </a:t>
            </a:r>
            <a:r>
              <a:rPr lang="en-IN" b="1" dirty="0"/>
              <a:t>sign ($)</a:t>
            </a:r>
            <a:r>
              <a:rPr lang="en-IN" dirty="0"/>
              <a:t>, the </a:t>
            </a:r>
            <a:r>
              <a:rPr lang="en-IN" b="1" dirty="0"/>
              <a:t>underscore symbol (_)</a:t>
            </a:r>
            <a:r>
              <a:rPr lang="en-IN" dirty="0"/>
              <a:t>, and upper- and </a:t>
            </a:r>
            <a:r>
              <a:rPr lang="en-IN" dirty="0" smtClean="0"/>
              <a:t>lowercase letters.</a:t>
            </a:r>
            <a:endParaRPr lang="en-IN" dirty="0"/>
          </a:p>
        </p:txBody>
      </p:sp>
    </p:spTree>
    <p:extLst>
      <p:ext uri="{BB962C8B-B14F-4D97-AF65-F5344CB8AC3E}">
        <p14:creationId xmlns:p14="http://schemas.microsoft.com/office/powerpoint/2010/main" val="2685776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Digits are also allowed in identifiers, but </a:t>
            </a:r>
            <a:r>
              <a:rPr lang="en-IN" i="1" dirty="0" smtClean="0"/>
              <a:t>after </a:t>
            </a:r>
            <a:r>
              <a:rPr lang="en-IN" dirty="0" smtClean="0"/>
              <a:t>the first character:</a:t>
            </a:r>
          </a:p>
          <a:p>
            <a:pPr marL="0" indent="0">
              <a:buNone/>
            </a:pPr>
            <a:r>
              <a:rPr lang="en-IN" i="1" dirty="0" smtClean="0"/>
              <a:t>// </a:t>
            </a:r>
            <a:r>
              <a:rPr lang="en-IN" i="1" dirty="0"/>
              <a:t>Valid identifier examples</a:t>
            </a:r>
          </a:p>
          <a:p>
            <a:pPr marL="0" indent="0">
              <a:buNone/>
            </a:pPr>
            <a:r>
              <a:rPr lang="en-IN" b="1" dirty="0"/>
              <a:t>class </a:t>
            </a:r>
            <a:r>
              <a:rPr lang="en-IN" b="1" dirty="0" err="1"/>
              <a:t>TestDriver</a:t>
            </a:r>
            <a:r>
              <a:rPr lang="en-IN" b="1" dirty="0"/>
              <a:t> </a:t>
            </a:r>
            <a:r>
              <a:rPr lang="en-IN" dirty="0"/>
              <a:t>{...}</a:t>
            </a:r>
          </a:p>
          <a:p>
            <a:pPr marL="0" indent="0">
              <a:buNone/>
            </a:pPr>
            <a:r>
              <a:rPr lang="en-IN" dirty="0"/>
              <a:t>String </a:t>
            </a:r>
            <a:r>
              <a:rPr lang="en-IN" dirty="0" err="1"/>
              <a:t>testVariable</a:t>
            </a:r>
            <a:r>
              <a:rPr lang="en-IN" dirty="0"/>
              <a:t>;</a:t>
            </a:r>
          </a:p>
          <a:p>
            <a:pPr marL="0" indent="0">
              <a:buNone/>
            </a:pPr>
            <a:r>
              <a:rPr lang="en-IN" b="1" dirty="0" err="1"/>
              <a:t>int</a:t>
            </a:r>
            <a:r>
              <a:rPr lang="en-IN" b="1" dirty="0"/>
              <a:t> </a:t>
            </a:r>
            <a:r>
              <a:rPr lang="en-IN" dirty="0"/>
              <a:t>_</a:t>
            </a:r>
            <a:r>
              <a:rPr lang="en-IN" dirty="0" err="1"/>
              <a:t>testVariable</a:t>
            </a:r>
            <a:r>
              <a:rPr lang="en-IN" dirty="0"/>
              <a:t>;</a:t>
            </a:r>
          </a:p>
          <a:p>
            <a:pPr marL="0" indent="0">
              <a:buNone/>
            </a:pPr>
            <a:r>
              <a:rPr lang="en-IN" dirty="0"/>
              <a:t>Long $</a:t>
            </a:r>
            <a:r>
              <a:rPr lang="en-IN" dirty="0" err="1"/>
              <a:t>testVariable</a:t>
            </a:r>
            <a:r>
              <a:rPr lang="en-IN" dirty="0"/>
              <a:t>;</a:t>
            </a:r>
          </a:p>
          <a:p>
            <a:pPr marL="0" indent="0">
              <a:buNone/>
            </a:pPr>
            <a:r>
              <a:rPr lang="en-IN" dirty="0" err="1"/>
              <a:t>startTest</a:t>
            </a:r>
            <a:r>
              <a:rPr lang="en-IN" dirty="0"/>
              <a:t>(testVariable1);</a:t>
            </a:r>
          </a:p>
        </p:txBody>
      </p:sp>
    </p:spTree>
    <p:extLst>
      <p:ext uri="{BB962C8B-B14F-4D97-AF65-F5344CB8AC3E}">
        <p14:creationId xmlns:p14="http://schemas.microsoft.com/office/powerpoint/2010/main" val="1111362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Separators</a:t>
            </a:r>
          </a:p>
        </p:txBody>
      </p:sp>
      <p:sp>
        <p:nvSpPr>
          <p:cNvPr id="3" name="Content Placeholder 2"/>
          <p:cNvSpPr>
            <a:spLocks noGrp="1"/>
          </p:cNvSpPr>
          <p:nvPr>
            <p:ph idx="1"/>
          </p:nvPr>
        </p:nvSpPr>
        <p:spPr/>
        <p:txBody>
          <a:bodyPr/>
          <a:lstStyle/>
          <a:p>
            <a:pPr marL="0" indent="0">
              <a:buNone/>
            </a:pPr>
            <a:r>
              <a:rPr lang="en-IN" dirty="0"/>
              <a:t>Several ASCII characters delimit program parts and are used </a:t>
            </a:r>
            <a:r>
              <a:rPr lang="en-IN" dirty="0" smtClean="0"/>
              <a:t>as separators</a:t>
            </a:r>
            <a:r>
              <a:rPr lang="en-IN" dirty="0"/>
              <a:t>. (), { }, and [ ] are used in pairs:</a:t>
            </a:r>
          </a:p>
          <a:p>
            <a:pPr marL="0" indent="0">
              <a:buNone/>
            </a:pPr>
            <a:r>
              <a:rPr lang="en-IN" dirty="0"/>
              <a:t>() { } [ ] &lt; &gt; :: : ; , . -&gt;</a:t>
            </a:r>
          </a:p>
        </p:txBody>
      </p:sp>
      <p:pic>
        <p:nvPicPr>
          <p:cNvPr id="4" name="Picture 3"/>
          <p:cNvPicPr>
            <a:picLocks noChangeAspect="1"/>
          </p:cNvPicPr>
          <p:nvPr/>
        </p:nvPicPr>
        <p:blipFill>
          <a:blip r:embed="rId2"/>
          <a:stretch>
            <a:fillRect/>
          </a:stretch>
        </p:blipFill>
        <p:spPr>
          <a:xfrm>
            <a:off x="4191067" y="2788210"/>
            <a:ext cx="6087348" cy="3942790"/>
          </a:xfrm>
          <a:prstGeom prst="rect">
            <a:avLst/>
          </a:prstGeom>
        </p:spPr>
      </p:pic>
    </p:spTree>
    <p:extLst>
      <p:ext uri="{BB962C8B-B14F-4D97-AF65-F5344CB8AC3E}">
        <p14:creationId xmlns:p14="http://schemas.microsoft.com/office/powerpoint/2010/main" val="2147961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Operators</a:t>
            </a:r>
          </a:p>
        </p:txBody>
      </p:sp>
      <p:pic>
        <p:nvPicPr>
          <p:cNvPr id="4" name="Content Placeholder 3"/>
          <p:cNvPicPr>
            <a:picLocks noGrp="1" noChangeAspect="1"/>
          </p:cNvPicPr>
          <p:nvPr>
            <p:ph idx="1"/>
          </p:nvPr>
        </p:nvPicPr>
        <p:blipFill>
          <a:blip r:embed="rId2"/>
          <a:stretch>
            <a:fillRect/>
          </a:stretch>
        </p:blipFill>
        <p:spPr>
          <a:xfrm>
            <a:off x="4348699" y="1759743"/>
            <a:ext cx="6116459" cy="4893167"/>
          </a:xfrm>
          <a:prstGeom prst="rect">
            <a:avLst/>
          </a:prstGeom>
        </p:spPr>
      </p:pic>
    </p:spTree>
    <p:extLst>
      <p:ext uri="{BB962C8B-B14F-4D97-AF65-F5344CB8AC3E}">
        <p14:creationId xmlns:p14="http://schemas.microsoft.com/office/powerpoint/2010/main" val="3282076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pic>
        <p:nvPicPr>
          <p:cNvPr id="4" name="Content Placeholder 3"/>
          <p:cNvPicPr>
            <a:picLocks noGrp="1" noChangeAspect="1"/>
          </p:cNvPicPr>
          <p:nvPr>
            <p:ph idx="1"/>
          </p:nvPr>
        </p:nvPicPr>
        <p:blipFill>
          <a:blip r:embed="rId2"/>
          <a:stretch>
            <a:fillRect/>
          </a:stretch>
        </p:blipFill>
        <p:spPr>
          <a:xfrm>
            <a:off x="3989387" y="1842294"/>
            <a:ext cx="4578641" cy="4708114"/>
          </a:xfrm>
          <a:prstGeom prst="rect">
            <a:avLst/>
          </a:prstGeom>
        </p:spPr>
      </p:pic>
    </p:spTree>
    <p:extLst>
      <p:ext uri="{BB962C8B-B14F-4D97-AF65-F5344CB8AC3E}">
        <p14:creationId xmlns:p14="http://schemas.microsoft.com/office/powerpoint/2010/main" val="815160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pic>
        <p:nvPicPr>
          <p:cNvPr id="4" name="Content Placeholder 3"/>
          <p:cNvPicPr>
            <a:picLocks noGrp="1" noChangeAspect="1"/>
          </p:cNvPicPr>
          <p:nvPr>
            <p:ph idx="1"/>
          </p:nvPr>
        </p:nvPicPr>
        <p:blipFill>
          <a:blip r:embed="rId2"/>
          <a:stretch>
            <a:fillRect/>
          </a:stretch>
        </p:blipFill>
        <p:spPr>
          <a:xfrm>
            <a:off x="4005262" y="1961356"/>
            <a:ext cx="5434989" cy="4642644"/>
          </a:xfrm>
          <a:prstGeom prst="rect">
            <a:avLst/>
          </a:prstGeom>
        </p:spPr>
      </p:pic>
    </p:spTree>
    <p:extLst>
      <p:ext uri="{BB962C8B-B14F-4D97-AF65-F5344CB8AC3E}">
        <p14:creationId xmlns:p14="http://schemas.microsoft.com/office/powerpoint/2010/main" val="2962232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Literals</a:t>
            </a:r>
          </a:p>
        </p:txBody>
      </p:sp>
      <p:sp>
        <p:nvSpPr>
          <p:cNvPr id="3" name="Content Placeholder 2"/>
          <p:cNvSpPr>
            <a:spLocks noGrp="1"/>
          </p:cNvSpPr>
          <p:nvPr>
            <p:ph idx="1"/>
          </p:nvPr>
        </p:nvSpPr>
        <p:spPr/>
        <p:txBody>
          <a:bodyPr/>
          <a:lstStyle/>
          <a:p>
            <a:pPr marL="0" indent="0">
              <a:buNone/>
            </a:pPr>
            <a:r>
              <a:rPr lang="en-IN" dirty="0" smtClean="0"/>
              <a:t>Literals are source code representation of values. As of Java SE 7, underscores are allowed in numeric literals to enhance readability of the code. The underscores may only be placed between individual numbers and are ignored at runtime.</a:t>
            </a:r>
          </a:p>
          <a:p>
            <a:pPr marL="0" indent="0">
              <a:buNone/>
            </a:pPr>
            <a:endParaRPr lang="en-IN" dirty="0"/>
          </a:p>
        </p:txBody>
      </p:sp>
    </p:spTree>
    <p:extLst>
      <p:ext uri="{BB962C8B-B14F-4D97-AF65-F5344CB8AC3E}">
        <p14:creationId xmlns:p14="http://schemas.microsoft.com/office/powerpoint/2010/main" val="3590378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Boolean Literals</a:t>
            </a:r>
          </a:p>
        </p:txBody>
      </p:sp>
      <p:sp>
        <p:nvSpPr>
          <p:cNvPr id="3" name="Content Placeholder 2"/>
          <p:cNvSpPr>
            <a:spLocks noGrp="1"/>
          </p:cNvSpPr>
          <p:nvPr>
            <p:ph idx="1"/>
          </p:nvPr>
        </p:nvSpPr>
        <p:spPr/>
        <p:txBody>
          <a:bodyPr/>
          <a:lstStyle/>
          <a:p>
            <a:pPr marL="0" indent="0">
              <a:buNone/>
            </a:pPr>
            <a:r>
              <a:rPr lang="en-IN" dirty="0"/>
              <a:t>Boolean literals are expressed as either true or false:</a:t>
            </a:r>
          </a:p>
          <a:p>
            <a:pPr marL="0" indent="0">
              <a:buNone/>
            </a:pPr>
            <a:r>
              <a:rPr lang="en-IN" b="1" dirty="0" err="1"/>
              <a:t>boolean</a:t>
            </a:r>
            <a:r>
              <a:rPr lang="en-IN" b="1" dirty="0"/>
              <a:t> </a:t>
            </a:r>
            <a:r>
              <a:rPr lang="en-IN" dirty="0" err="1"/>
              <a:t>isReady</a:t>
            </a:r>
            <a:r>
              <a:rPr lang="en-IN" dirty="0"/>
              <a:t> = </a:t>
            </a:r>
            <a:r>
              <a:rPr lang="en-IN" b="1" dirty="0"/>
              <a:t>true</a:t>
            </a:r>
            <a:r>
              <a:rPr lang="en-IN" dirty="0"/>
              <a:t>;</a:t>
            </a:r>
          </a:p>
          <a:p>
            <a:pPr marL="0" indent="0">
              <a:buNone/>
            </a:pPr>
            <a:r>
              <a:rPr lang="en-IN" b="1" dirty="0" err="1"/>
              <a:t>boolean</a:t>
            </a:r>
            <a:r>
              <a:rPr lang="en-IN" b="1" dirty="0"/>
              <a:t> </a:t>
            </a:r>
            <a:r>
              <a:rPr lang="en-IN" dirty="0" err="1"/>
              <a:t>isSet</a:t>
            </a:r>
            <a:r>
              <a:rPr lang="en-IN" dirty="0"/>
              <a:t> = </a:t>
            </a:r>
            <a:r>
              <a:rPr lang="en-IN" b="1" dirty="0"/>
              <a:t>new </a:t>
            </a:r>
            <a:r>
              <a:rPr lang="en-IN" dirty="0"/>
              <a:t>Boolean(</a:t>
            </a:r>
            <a:r>
              <a:rPr lang="en-IN" b="1" dirty="0"/>
              <a:t>false</a:t>
            </a:r>
            <a:r>
              <a:rPr lang="en-IN" dirty="0"/>
              <a:t>); </a:t>
            </a:r>
            <a:r>
              <a:rPr lang="en-IN" i="1" dirty="0"/>
              <a:t>// unboxed</a:t>
            </a:r>
          </a:p>
          <a:p>
            <a:pPr marL="0" indent="0">
              <a:buNone/>
            </a:pPr>
            <a:r>
              <a:rPr lang="en-IN" b="1" dirty="0" err="1"/>
              <a:t>boolean</a:t>
            </a:r>
            <a:r>
              <a:rPr lang="en-IN" b="1" dirty="0"/>
              <a:t> </a:t>
            </a:r>
            <a:r>
              <a:rPr lang="en-IN" dirty="0" err="1"/>
              <a:t>isGoing</a:t>
            </a:r>
            <a:r>
              <a:rPr lang="en-IN" dirty="0"/>
              <a:t> = </a:t>
            </a:r>
            <a:r>
              <a:rPr lang="en-IN" b="1" dirty="0"/>
              <a:t>false</a:t>
            </a:r>
            <a:r>
              <a:rPr lang="en-IN" dirty="0"/>
              <a:t>;</a:t>
            </a:r>
          </a:p>
        </p:txBody>
      </p:sp>
    </p:spTree>
    <p:extLst>
      <p:ext uri="{BB962C8B-B14F-4D97-AF65-F5344CB8AC3E}">
        <p14:creationId xmlns:p14="http://schemas.microsoft.com/office/powerpoint/2010/main" val="1209724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 Literals</a:t>
            </a:r>
          </a:p>
        </p:txBody>
      </p:sp>
      <p:sp>
        <p:nvSpPr>
          <p:cNvPr id="3" name="Content Placeholder 2"/>
          <p:cNvSpPr>
            <a:spLocks noGrp="1"/>
          </p:cNvSpPr>
          <p:nvPr>
            <p:ph idx="1"/>
          </p:nvPr>
        </p:nvSpPr>
        <p:spPr/>
        <p:txBody>
          <a:bodyPr/>
          <a:lstStyle/>
          <a:p>
            <a:pPr marL="0" indent="0">
              <a:buNone/>
            </a:pPr>
            <a:r>
              <a:rPr lang="en-IN" dirty="0"/>
              <a:t>A character literal is either a single character or an escape </a:t>
            </a:r>
            <a:r>
              <a:rPr lang="en-IN" dirty="0" smtClean="0"/>
              <a:t>sequence contained </a:t>
            </a:r>
            <a:r>
              <a:rPr lang="en-IN" dirty="0"/>
              <a:t>within single quotes. Line terminators are </a:t>
            </a:r>
            <a:r>
              <a:rPr lang="en-IN" dirty="0" smtClean="0"/>
              <a:t>not allowed:</a:t>
            </a:r>
          </a:p>
          <a:p>
            <a:pPr marL="0" indent="0">
              <a:buNone/>
            </a:pPr>
            <a:endParaRPr lang="en-IN" dirty="0"/>
          </a:p>
          <a:p>
            <a:pPr marL="0" indent="0">
              <a:buNone/>
            </a:pPr>
            <a:r>
              <a:rPr lang="en-IN" b="1" dirty="0"/>
              <a:t>char </a:t>
            </a:r>
            <a:r>
              <a:rPr lang="en-IN" dirty="0"/>
              <a:t>charValue1 = 'a';</a:t>
            </a:r>
          </a:p>
          <a:p>
            <a:pPr marL="0" indent="0">
              <a:buNone/>
            </a:pPr>
            <a:r>
              <a:rPr lang="en-IN" i="1" dirty="0"/>
              <a:t>// An apostrophe</a:t>
            </a:r>
          </a:p>
          <a:p>
            <a:pPr marL="0" indent="0">
              <a:buNone/>
            </a:pPr>
            <a:r>
              <a:rPr lang="en-IN" dirty="0"/>
              <a:t>Character charValue2 = </a:t>
            </a:r>
            <a:r>
              <a:rPr lang="en-IN" b="1" dirty="0"/>
              <a:t>new </a:t>
            </a:r>
            <a:r>
              <a:rPr lang="en-IN" dirty="0"/>
              <a:t>Character </a:t>
            </a:r>
            <a:r>
              <a:rPr lang="en-IN" dirty="0" smtClean="0"/>
              <a:t>('\'');</a:t>
            </a:r>
            <a:endParaRPr lang="en-IN" dirty="0"/>
          </a:p>
        </p:txBody>
      </p:sp>
    </p:spTree>
    <p:extLst>
      <p:ext uri="{BB962C8B-B14F-4D97-AF65-F5344CB8AC3E}">
        <p14:creationId xmlns:p14="http://schemas.microsoft.com/office/powerpoint/2010/main" val="3895058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Interface Names</a:t>
            </a:r>
            <a:endParaRPr lang="en-IN" dirty="0"/>
          </a:p>
        </p:txBody>
      </p:sp>
      <p:sp>
        <p:nvSpPr>
          <p:cNvPr id="3" name="Content Placeholder 2"/>
          <p:cNvSpPr>
            <a:spLocks noGrp="1"/>
          </p:cNvSpPr>
          <p:nvPr>
            <p:ph idx="1"/>
          </p:nvPr>
        </p:nvSpPr>
        <p:spPr/>
        <p:txBody>
          <a:bodyPr/>
          <a:lstStyle/>
          <a:p>
            <a:pPr marL="0" indent="0">
              <a:buNone/>
            </a:pPr>
            <a:r>
              <a:rPr lang="en-IN" dirty="0" smtClean="0"/>
              <a:t>Interface </a:t>
            </a:r>
            <a:r>
              <a:rPr lang="en-IN" dirty="0"/>
              <a:t>names should be </a:t>
            </a:r>
            <a:r>
              <a:rPr lang="en-IN" b="1" dirty="0"/>
              <a:t>adjectives</a:t>
            </a:r>
            <a:r>
              <a:rPr lang="en-IN" dirty="0"/>
              <a:t>. </a:t>
            </a:r>
            <a:endParaRPr lang="en-IN" dirty="0" smtClean="0"/>
          </a:p>
          <a:p>
            <a:pPr marL="0" indent="0">
              <a:buNone/>
            </a:pPr>
            <a:r>
              <a:rPr lang="en-IN" dirty="0" smtClean="0"/>
              <a:t>They </a:t>
            </a:r>
            <a:r>
              <a:rPr lang="en-IN" dirty="0"/>
              <a:t>should end with “</a:t>
            </a:r>
            <a:r>
              <a:rPr lang="en-IN" b="1" dirty="0"/>
              <a:t>able</a:t>
            </a:r>
            <a:r>
              <a:rPr lang="en-IN" dirty="0" smtClean="0"/>
              <a:t>” or </a:t>
            </a:r>
            <a:r>
              <a:rPr lang="en-IN" dirty="0"/>
              <a:t>“</a:t>
            </a:r>
            <a:r>
              <a:rPr lang="en-IN" b="1" dirty="0" err="1"/>
              <a:t>ible</a:t>
            </a:r>
            <a:r>
              <a:rPr lang="en-IN" dirty="0"/>
              <a:t>” whenever the interface provides a </a:t>
            </a:r>
            <a:r>
              <a:rPr lang="en-IN" b="1" dirty="0"/>
              <a:t>capability</a:t>
            </a:r>
            <a:r>
              <a:rPr lang="en-IN" dirty="0"/>
              <a:t>; otherwise</a:t>
            </a:r>
            <a:r>
              <a:rPr lang="en-IN" dirty="0" smtClean="0"/>
              <a:t>, they </a:t>
            </a:r>
            <a:r>
              <a:rPr lang="en-IN" dirty="0"/>
              <a:t>should be </a:t>
            </a:r>
            <a:r>
              <a:rPr lang="en-IN" b="1" dirty="0"/>
              <a:t>nouns</a:t>
            </a:r>
            <a:r>
              <a:rPr lang="en-IN" dirty="0"/>
              <a:t>. </a:t>
            </a:r>
            <a:endParaRPr lang="en-IN" dirty="0" smtClean="0"/>
          </a:p>
          <a:p>
            <a:pPr marL="0" indent="0">
              <a:buNone/>
            </a:pPr>
            <a:r>
              <a:rPr lang="en-IN" dirty="0" smtClean="0"/>
              <a:t>Interface </a:t>
            </a:r>
            <a:r>
              <a:rPr lang="en-IN" dirty="0"/>
              <a:t>names follow the same </a:t>
            </a:r>
            <a:r>
              <a:rPr lang="en-IN" dirty="0" smtClean="0"/>
              <a:t>capitalization convention </a:t>
            </a:r>
            <a:r>
              <a:rPr lang="en-IN" dirty="0"/>
              <a:t>as class names</a:t>
            </a:r>
            <a:r>
              <a:rPr lang="en-IN" dirty="0" smtClean="0"/>
              <a:t>:</a:t>
            </a:r>
          </a:p>
          <a:p>
            <a:pPr marL="0" indent="0">
              <a:buNone/>
            </a:pPr>
            <a:endParaRPr lang="en-IN" dirty="0"/>
          </a:p>
          <a:p>
            <a:pPr marL="0" indent="0">
              <a:buNone/>
            </a:pPr>
            <a:r>
              <a:rPr lang="en-IN" b="1" dirty="0"/>
              <a:t>public interface Serializable </a:t>
            </a:r>
            <a:r>
              <a:rPr lang="en-IN" dirty="0"/>
              <a:t>{...}</a:t>
            </a:r>
          </a:p>
          <a:p>
            <a:pPr marL="0" indent="0">
              <a:buNone/>
            </a:pPr>
            <a:r>
              <a:rPr lang="en-IN" b="1" dirty="0"/>
              <a:t>public interface </a:t>
            </a:r>
            <a:r>
              <a:rPr lang="en-IN" b="1" dirty="0" err="1"/>
              <a:t>SystemPanel</a:t>
            </a:r>
            <a:r>
              <a:rPr lang="en-IN" b="1" dirty="0"/>
              <a:t> </a:t>
            </a:r>
            <a:r>
              <a:rPr lang="en-IN" dirty="0"/>
              <a:t>{...}</a:t>
            </a:r>
          </a:p>
        </p:txBody>
      </p:sp>
    </p:spTree>
    <p:extLst>
      <p:ext uri="{BB962C8B-B14F-4D97-AF65-F5344CB8AC3E}">
        <p14:creationId xmlns:p14="http://schemas.microsoft.com/office/powerpoint/2010/main" val="10639707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Integer Literals</a:t>
            </a:r>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Integer types (byte, short, </a:t>
            </a:r>
            <a:r>
              <a:rPr lang="en-IN" dirty="0" err="1" smtClean="0"/>
              <a:t>int</a:t>
            </a:r>
            <a:r>
              <a:rPr lang="en-IN" dirty="0" smtClean="0"/>
              <a:t>, and long) can be expressed in decimal, hexadecimal, octal, and binary. By default, integer literals are of type </a:t>
            </a:r>
            <a:r>
              <a:rPr lang="en-IN" dirty="0" err="1" smtClean="0"/>
              <a:t>int</a:t>
            </a:r>
            <a:r>
              <a:rPr lang="en-IN" dirty="0" smtClean="0"/>
              <a:t>:</a:t>
            </a:r>
          </a:p>
          <a:p>
            <a:pPr marL="0" indent="0">
              <a:buNone/>
            </a:pPr>
            <a:r>
              <a:rPr lang="en-IN" dirty="0" err="1" smtClean="0"/>
              <a:t>int</a:t>
            </a:r>
            <a:r>
              <a:rPr lang="en-IN" dirty="0" smtClean="0"/>
              <a:t> intValue1 = 34567, intValue2 = 1_000_000;</a:t>
            </a:r>
          </a:p>
          <a:p>
            <a:pPr marL="0" indent="0">
              <a:buNone/>
            </a:pPr>
            <a:endParaRPr lang="en-IN" dirty="0" smtClean="0"/>
          </a:p>
          <a:p>
            <a:pPr marL="0" indent="0">
              <a:buNone/>
            </a:pPr>
            <a:r>
              <a:rPr lang="en-IN" dirty="0" smtClean="0"/>
              <a:t>Decimal integers contain any number of ASCII digits, zero through nine, and represent positive numbers:</a:t>
            </a:r>
          </a:p>
          <a:p>
            <a:pPr marL="0" indent="0">
              <a:buNone/>
            </a:pPr>
            <a:r>
              <a:rPr lang="en-IN" dirty="0" smtClean="0"/>
              <a:t>Integer integerValue1 = new Integer(100);</a:t>
            </a:r>
          </a:p>
          <a:p>
            <a:pPr marL="0" indent="0">
              <a:buNone/>
            </a:pPr>
            <a:endParaRPr lang="en-IN" dirty="0" smtClean="0"/>
          </a:p>
          <a:p>
            <a:pPr marL="0" indent="0">
              <a:buNone/>
            </a:pPr>
            <a:r>
              <a:rPr lang="en-IN" dirty="0" smtClean="0"/>
              <a:t>Prefixing the decimal with the unary negation operator can form a negative decimal:</a:t>
            </a:r>
          </a:p>
          <a:p>
            <a:pPr marL="0" indent="0">
              <a:buNone/>
            </a:pPr>
            <a:r>
              <a:rPr lang="en-IN" dirty="0" smtClean="0"/>
              <a:t>public static final </a:t>
            </a:r>
            <a:r>
              <a:rPr lang="en-IN" dirty="0" err="1" smtClean="0"/>
              <a:t>int</a:t>
            </a:r>
            <a:r>
              <a:rPr lang="en-IN" dirty="0" smtClean="0"/>
              <a:t> INT_VALUE = -200;</a:t>
            </a:r>
            <a:endParaRPr lang="en-IN" dirty="0"/>
          </a:p>
        </p:txBody>
      </p:sp>
    </p:spTree>
    <p:extLst>
      <p:ext uri="{BB962C8B-B14F-4D97-AF65-F5344CB8AC3E}">
        <p14:creationId xmlns:p14="http://schemas.microsoft.com/office/powerpoint/2010/main" val="252371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a:t>Hex numbers can represent positive and negative integers </a:t>
            </a:r>
            <a:r>
              <a:rPr lang="en-IN" dirty="0" smtClean="0"/>
              <a:t>and zero</a:t>
            </a:r>
            <a:r>
              <a:rPr lang="en-IN" dirty="0"/>
              <a:t>:</a:t>
            </a:r>
          </a:p>
          <a:p>
            <a:pPr marL="0" indent="0">
              <a:buNone/>
            </a:pPr>
            <a:r>
              <a:rPr lang="en-IN" b="1" dirty="0" err="1"/>
              <a:t>int</a:t>
            </a:r>
            <a:r>
              <a:rPr lang="en-IN" b="1" dirty="0"/>
              <a:t> </a:t>
            </a:r>
            <a:r>
              <a:rPr lang="en-IN" dirty="0"/>
              <a:t>intValue3 = 0X64; </a:t>
            </a:r>
            <a:r>
              <a:rPr lang="en-IN" i="1" dirty="0"/>
              <a:t>// 100 decimal from </a:t>
            </a:r>
            <a:r>
              <a:rPr lang="en-IN" i="1" dirty="0" smtClean="0"/>
              <a:t>hex</a:t>
            </a:r>
          </a:p>
          <a:p>
            <a:pPr marL="0" indent="0">
              <a:buNone/>
            </a:pPr>
            <a:endParaRPr lang="en-IN" i="1" dirty="0"/>
          </a:p>
          <a:p>
            <a:pPr marL="0" indent="0">
              <a:buNone/>
            </a:pPr>
            <a:r>
              <a:rPr lang="en-IN" dirty="0"/>
              <a:t>Octal literals begin with a zero followed by one or more </a:t>
            </a:r>
            <a:r>
              <a:rPr lang="en-IN" dirty="0" smtClean="0"/>
              <a:t>ASCII digits </a:t>
            </a:r>
            <a:r>
              <a:rPr lang="en-IN" dirty="0"/>
              <a:t>zero through seven:</a:t>
            </a:r>
          </a:p>
          <a:p>
            <a:pPr marL="0" indent="0">
              <a:buNone/>
            </a:pPr>
            <a:r>
              <a:rPr lang="en-IN" b="1" dirty="0" err="1"/>
              <a:t>int</a:t>
            </a:r>
            <a:r>
              <a:rPr lang="en-IN" b="1" dirty="0"/>
              <a:t> </a:t>
            </a:r>
            <a:r>
              <a:rPr lang="en-IN" dirty="0"/>
              <a:t>intValue4 = 0144; </a:t>
            </a:r>
            <a:r>
              <a:rPr lang="en-IN" i="1" dirty="0"/>
              <a:t>// 100 decimal from </a:t>
            </a:r>
            <a:r>
              <a:rPr lang="en-IN" i="1" dirty="0" smtClean="0"/>
              <a:t>octal</a:t>
            </a:r>
          </a:p>
          <a:p>
            <a:pPr marL="0" indent="0">
              <a:buNone/>
            </a:pPr>
            <a:endParaRPr lang="en-IN" i="1" dirty="0"/>
          </a:p>
          <a:p>
            <a:pPr marL="0" indent="0">
              <a:buNone/>
            </a:pPr>
            <a:r>
              <a:rPr lang="en-IN" dirty="0"/>
              <a:t>Binary literals are expressed using the prefix 0b or 0B followed by</a:t>
            </a:r>
          </a:p>
          <a:p>
            <a:pPr marL="0" indent="0">
              <a:buNone/>
            </a:pPr>
            <a:r>
              <a:rPr lang="en-IN" dirty="0"/>
              <a:t>zeros and ones</a:t>
            </a:r>
            <a:r>
              <a:rPr lang="en-IN" dirty="0" smtClean="0"/>
              <a:t>:</a:t>
            </a:r>
          </a:p>
          <a:p>
            <a:pPr marL="0" indent="0">
              <a:buNone/>
            </a:pPr>
            <a:r>
              <a:rPr lang="en-IN" b="1" dirty="0"/>
              <a:t>char </a:t>
            </a:r>
            <a:r>
              <a:rPr lang="en-IN" dirty="0"/>
              <a:t>msgValue1 = 0b01001111; </a:t>
            </a:r>
            <a:r>
              <a:rPr lang="en-IN" i="1" dirty="0"/>
              <a:t>// O</a:t>
            </a:r>
          </a:p>
          <a:p>
            <a:pPr marL="0" indent="0">
              <a:buNone/>
            </a:pPr>
            <a:r>
              <a:rPr lang="en-IN" b="1" dirty="0"/>
              <a:t>char </a:t>
            </a:r>
            <a:r>
              <a:rPr lang="en-IN" dirty="0"/>
              <a:t>msgValue2 = 0B01001011; </a:t>
            </a:r>
            <a:r>
              <a:rPr lang="en-IN" i="1" dirty="0"/>
              <a:t>// K</a:t>
            </a:r>
          </a:p>
          <a:p>
            <a:pPr marL="0" indent="0">
              <a:buNone/>
            </a:pPr>
            <a:r>
              <a:rPr lang="en-IN" b="1" dirty="0"/>
              <a:t>char </a:t>
            </a:r>
            <a:r>
              <a:rPr lang="en-IN" dirty="0"/>
              <a:t>msgValue3 = 0B0010_0001; </a:t>
            </a:r>
            <a:r>
              <a:rPr lang="en-IN" i="1" dirty="0"/>
              <a:t>// </a:t>
            </a:r>
            <a:r>
              <a:rPr lang="en-IN" i="1" dirty="0" smtClean="0"/>
              <a:t>!</a:t>
            </a:r>
            <a:endParaRPr lang="en-IN" dirty="0"/>
          </a:p>
        </p:txBody>
      </p:sp>
    </p:spTree>
    <p:extLst>
      <p:ext uri="{BB962C8B-B14F-4D97-AF65-F5344CB8AC3E}">
        <p14:creationId xmlns:p14="http://schemas.microsoft.com/office/powerpoint/2010/main" val="1763755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pPr marL="0" indent="0">
              <a:buNone/>
            </a:pPr>
            <a:r>
              <a:rPr lang="en-IN" dirty="0"/>
              <a:t>To define an integer as type </a:t>
            </a:r>
            <a:r>
              <a:rPr lang="en-IN" b="1" dirty="0"/>
              <a:t>long</a:t>
            </a:r>
            <a:r>
              <a:rPr lang="en-IN" dirty="0"/>
              <a:t>, suffix it with an ASCII letter </a:t>
            </a:r>
            <a:r>
              <a:rPr lang="en-IN" dirty="0" smtClean="0"/>
              <a:t>L (</a:t>
            </a:r>
            <a:r>
              <a:rPr lang="en-IN" dirty="0"/>
              <a:t>preferred and more readable) or l:</a:t>
            </a:r>
            <a:endParaRPr lang="en-IN" b="1" dirty="0" smtClean="0"/>
          </a:p>
          <a:p>
            <a:pPr marL="0" indent="0">
              <a:buNone/>
            </a:pPr>
            <a:r>
              <a:rPr lang="en-IN" b="1" dirty="0" smtClean="0"/>
              <a:t>long </a:t>
            </a:r>
            <a:r>
              <a:rPr lang="en-IN" dirty="0" err="1"/>
              <a:t>longValue</a:t>
            </a:r>
            <a:r>
              <a:rPr lang="en-IN" dirty="0"/>
              <a:t> = 100L;</a:t>
            </a:r>
          </a:p>
        </p:txBody>
      </p:sp>
    </p:spTree>
    <p:extLst>
      <p:ext uri="{BB962C8B-B14F-4D97-AF65-F5344CB8AC3E}">
        <p14:creationId xmlns:p14="http://schemas.microsoft.com/office/powerpoint/2010/main" val="1776178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Floating-Point Literals</a:t>
            </a:r>
          </a:p>
        </p:txBody>
      </p:sp>
      <p:sp>
        <p:nvSpPr>
          <p:cNvPr id="3" name="Content Placeholder 2"/>
          <p:cNvSpPr>
            <a:spLocks noGrp="1"/>
          </p:cNvSpPr>
          <p:nvPr>
            <p:ph idx="1"/>
          </p:nvPr>
        </p:nvSpPr>
        <p:spPr/>
        <p:txBody>
          <a:bodyPr/>
          <a:lstStyle/>
          <a:p>
            <a:pPr marL="0" indent="0">
              <a:buNone/>
            </a:pPr>
            <a:r>
              <a:rPr lang="en-IN" dirty="0"/>
              <a:t>A valid floating-point literal requires a whole number and/or </a:t>
            </a:r>
            <a:r>
              <a:rPr lang="en-IN" dirty="0" smtClean="0"/>
              <a:t>a fractional </a:t>
            </a:r>
            <a:r>
              <a:rPr lang="en-IN" dirty="0"/>
              <a:t>part, decimal point, and type suffix. An exponent </a:t>
            </a:r>
            <a:r>
              <a:rPr lang="en-IN" dirty="0" smtClean="0"/>
              <a:t>prefaced by </a:t>
            </a:r>
            <a:r>
              <a:rPr lang="en-IN" dirty="0"/>
              <a:t>an e or E is optional. Fractional parts and decimals </a:t>
            </a:r>
            <a:r>
              <a:rPr lang="en-IN" dirty="0" smtClean="0"/>
              <a:t>are not </a:t>
            </a:r>
            <a:r>
              <a:rPr lang="en-IN" dirty="0"/>
              <a:t>required when exponents or type suffixes are applied.</a:t>
            </a:r>
          </a:p>
        </p:txBody>
      </p:sp>
    </p:spTree>
    <p:extLst>
      <p:ext uri="{BB962C8B-B14F-4D97-AF65-F5344CB8AC3E}">
        <p14:creationId xmlns:p14="http://schemas.microsoft.com/office/powerpoint/2010/main" val="4247044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pPr marL="0" indent="0">
              <a:buNone/>
            </a:pPr>
            <a:r>
              <a:rPr lang="en-IN" dirty="0"/>
              <a:t>A floating-point literal (double) is a double-precision </a:t>
            </a:r>
            <a:r>
              <a:rPr lang="en-IN" dirty="0" smtClean="0"/>
              <a:t>floating point </a:t>
            </a:r>
            <a:r>
              <a:rPr lang="en-IN" dirty="0"/>
              <a:t>of eight bytes. A float is four bytes. Type suffixes for </a:t>
            </a:r>
            <a:r>
              <a:rPr lang="en-IN" dirty="0" smtClean="0"/>
              <a:t>doubles are </a:t>
            </a:r>
            <a:r>
              <a:rPr lang="en-IN" dirty="0"/>
              <a:t>d or D; suffixes for floats are f or F</a:t>
            </a:r>
            <a:r>
              <a:rPr lang="en-IN" dirty="0" smtClean="0"/>
              <a:t>:</a:t>
            </a:r>
          </a:p>
          <a:p>
            <a:pPr marL="0" indent="0">
              <a:buNone/>
            </a:pPr>
            <a:endParaRPr lang="en-IN" dirty="0" smtClean="0"/>
          </a:p>
          <a:p>
            <a:pPr marL="0" indent="0">
              <a:buNone/>
            </a:pPr>
            <a:r>
              <a:rPr lang="en-IN" b="1" dirty="0"/>
              <a:t>float </a:t>
            </a:r>
            <a:r>
              <a:rPr lang="en-IN" dirty="0"/>
              <a:t>floatValue1 = 9.15f, floatValue2 = 1_168f</a:t>
            </a:r>
            <a:r>
              <a:rPr lang="en-IN" dirty="0" smtClean="0"/>
              <a:t>;</a:t>
            </a:r>
            <a:endParaRPr lang="en-IN" dirty="0"/>
          </a:p>
          <a:p>
            <a:pPr marL="0" indent="0">
              <a:buNone/>
            </a:pPr>
            <a:r>
              <a:rPr lang="en-IN" dirty="0"/>
              <a:t>Float floatValue3 = </a:t>
            </a:r>
            <a:r>
              <a:rPr lang="en-IN" b="1" dirty="0"/>
              <a:t>new </a:t>
            </a:r>
            <a:r>
              <a:rPr lang="en-IN" dirty="0"/>
              <a:t>Float(20F);</a:t>
            </a:r>
          </a:p>
          <a:p>
            <a:pPr marL="0" indent="0">
              <a:buNone/>
            </a:pPr>
            <a:r>
              <a:rPr lang="en-IN" b="1" dirty="0"/>
              <a:t>double </a:t>
            </a:r>
            <a:r>
              <a:rPr lang="en-IN" dirty="0"/>
              <a:t>doubleValue1 = 3.12;</a:t>
            </a:r>
          </a:p>
          <a:p>
            <a:pPr marL="0" indent="0">
              <a:buNone/>
            </a:pPr>
            <a:r>
              <a:rPr lang="en-IN" dirty="0"/>
              <a:t>Double doubleValue2 = </a:t>
            </a:r>
            <a:r>
              <a:rPr lang="en-IN" b="1" dirty="0" smtClean="0"/>
              <a:t>new </a:t>
            </a:r>
            <a:r>
              <a:rPr lang="en-IN" dirty="0" smtClean="0"/>
              <a:t>Double(1e058);</a:t>
            </a:r>
            <a:endParaRPr lang="en-IN" dirty="0"/>
          </a:p>
          <a:p>
            <a:pPr marL="0" indent="0">
              <a:buNone/>
            </a:pPr>
            <a:r>
              <a:rPr lang="en-IN" b="1" dirty="0"/>
              <a:t>float </a:t>
            </a:r>
            <a:r>
              <a:rPr lang="en-IN" dirty="0"/>
              <a:t>expValue1 = 10.0e2f, expValue2=10.0E3f;</a:t>
            </a:r>
          </a:p>
        </p:txBody>
      </p:sp>
    </p:spTree>
    <p:extLst>
      <p:ext uri="{BB962C8B-B14F-4D97-AF65-F5344CB8AC3E}">
        <p14:creationId xmlns:p14="http://schemas.microsoft.com/office/powerpoint/2010/main" val="1148612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 Literals</a:t>
            </a:r>
          </a:p>
        </p:txBody>
      </p:sp>
      <p:sp>
        <p:nvSpPr>
          <p:cNvPr id="3" name="Content Placeholder 2"/>
          <p:cNvSpPr>
            <a:spLocks noGrp="1"/>
          </p:cNvSpPr>
          <p:nvPr>
            <p:ph idx="1"/>
          </p:nvPr>
        </p:nvSpPr>
        <p:spPr/>
        <p:txBody>
          <a:bodyPr/>
          <a:lstStyle/>
          <a:p>
            <a:pPr marL="0" indent="0">
              <a:buNone/>
            </a:pPr>
            <a:r>
              <a:rPr lang="en-IN" dirty="0" smtClean="0"/>
              <a:t>String literals contain </a:t>
            </a:r>
            <a:r>
              <a:rPr lang="en-IN" b="1" dirty="0" smtClean="0"/>
              <a:t>zero or more characters</a:t>
            </a:r>
            <a:r>
              <a:rPr lang="en-IN" dirty="0" smtClean="0"/>
              <a:t>, including </a:t>
            </a:r>
            <a:r>
              <a:rPr lang="en-IN" b="1" dirty="0" smtClean="0"/>
              <a:t>escape sequences </a:t>
            </a:r>
            <a:r>
              <a:rPr lang="en-IN" dirty="0" smtClean="0"/>
              <a:t>enclosed in a set of </a:t>
            </a:r>
            <a:r>
              <a:rPr lang="en-IN" b="1" dirty="0" smtClean="0"/>
              <a:t>double quotes</a:t>
            </a:r>
            <a:r>
              <a:rPr lang="en-IN" dirty="0" smtClean="0"/>
              <a:t>. String literals cannot contain Unicode </a:t>
            </a:r>
            <a:r>
              <a:rPr lang="en-IN" b="1" dirty="0" smtClean="0"/>
              <a:t>\u000a</a:t>
            </a:r>
            <a:r>
              <a:rPr lang="en-IN" dirty="0" smtClean="0"/>
              <a:t> and </a:t>
            </a:r>
            <a:r>
              <a:rPr lang="en-IN" b="1" dirty="0" smtClean="0"/>
              <a:t>\u000d</a:t>
            </a:r>
            <a:r>
              <a:rPr lang="en-IN" dirty="0" smtClean="0"/>
              <a:t> for line terminators; use </a:t>
            </a:r>
            <a:r>
              <a:rPr lang="en-IN" b="1" dirty="0" smtClean="0"/>
              <a:t>\r</a:t>
            </a:r>
            <a:r>
              <a:rPr lang="en-IN" dirty="0" smtClean="0"/>
              <a:t> and </a:t>
            </a:r>
            <a:r>
              <a:rPr lang="en-IN" b="1" dirty="0" smtClean="0"/>
              <a:t>\n</a:t>
            </a:r>
            <a:r>
              <a:rPr lang="en-IN" dirty="0" smtClean="0"/>
              <a:t> instead. Strings are immutable:</a:t>
            </a:r>
          </a:p>
          <a:p>
            <a:pPr marL="0" indent="0">
              <a:buNone/>
            </a:pPr>
            <a:endParaRPr lang="en-IN" dirty="0" smtClean="0"/>
          </a:p>
          <a:p>
            <a:pPr marL="0" indent="0">
              <a:buNone/>
            </a:pPr>
            <a:r>
              <a:rPr lang="en-IN" dirty="0" smtClean="0"/>
              <a:t>String stringValue1 = new String("Valid literal.");</a:t>
            </a:r>
          </a:p>
          <a:p>
            <a:pPr marL="0" indent="0">
              <a:buNone/>
            </a:pPr>
            <a:r>
              <a:rPr lang="en-IN" dirty="0" smtClean="0"/>
              <a:t>String stringValue2 = "Valid.\</a:t>
            </a:r>
            <a:r>
              <a:rPr lang="en-IN" dirty="0" err="1" smtClean="0"/>
              <a:t>nOn</a:t>
            </a:r>
            <a:r>
              <a:rPr lang="en-IN" dirty="0" smtClean="0"/>
              <a:t> new line.";</a:t>
            </a:r>
          </a:p>
          <a:p>
            <a:pPr marL="0" indent="0">
              <a:buNone/>
            </a:pPr>
            <a:r>
              <a:rPr lang="en-IN" dirty="0" smtClean="0"/>
              <a:t>String stringValue3 = "Joins </a:t>
            </a:r>
            <a:r>
              <a:rPr lang="en-IN" dirty="0" err="1" smtClean="0"/>
              <a:t>str</a:t>
            </a:r>
            <a:r>
              <a:rPr lang="en-IN" dirty="0" smtClean="0"/>
              <a:t>" + "</a:t>
            </a:r>
            <a:r>
              <a:rPr lang="en-IN" dirty="0" err="1" smtClean="0"/>
              <a:t>ings</a:t>
            </a:r>
            <a:r>
              <a:rPr lang="en-IN" dirty="0" smtClean="0"/>
              <a:t>";</a:t>
            </a:r>
          </a:p>
          <a:p>
            <a:pPr marL="0" indent="0">
              <a:buNone/>
            </a:pPr>
            <a:r>
              <a:rPr lang="en-IN" dirty="0" smtClean="0"/>
              <a:t>String stringValue4 = "\"Escape Sequences\"\r";</a:t>
            </a:r>
            <a:endParaRPr lang="en-IN" dirty="0"/>
          </a:p>
        </p:txBody>
      </p:sp>
    </p:spTree>
    <p:extLst>
      <p:ext uri="{BB962C8B-B14F-4D97-AF65-F5344CB8AC3E}">
        <p14:creationId xmlns:p14="http://schemas.microsoft.com/office/powerpoint/2010/main" val="4135885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dirty="0"/>
              <a:t>There is a pool of strings associated with class String. Initially</a:t>
            </a:r>
            <a:r>
              <a:rPr lang="en-IN" dirty="0" smtClean="0"/>
              <a:t>, the </a:t>
            </a:r>
            <a:r>
              <a:rPr lang="en-IN" dirty="0"/>
              <a:t>pool is empty. Literal strings and string-valued </a:t>
            </a:r>
            <a:r>
              <a:rPr lang="en-IN" dirty="0" smtClean="0"/>
              <a:t>constant </a:t>
            </a:r>
            <a:r>
              <a:rPr lang="en-IN" dirty="0"/>
              <a:t>expressions are interned in the pool and added to the pool </a:t>
            </a:r>
            <a:r>
              <a:rPr lang="en-IN" dirty="0" smtClean="0"/>
              <a:t>only once</a:t>
            </a:r>
            <a:r>
              <a:rPr lang="en-IN" dirty="0"/>
              <a:t>.</a:t>
            </a:r>
          </a:p>
          <a:p>
            <a:pPr marL="0" indent="0">
              <a:buNone/>
            </a:pPr>
            <a:r>
              <a:rPr lang="en-IN" dirty="0"/>
              <a:t>The following example shows how literals are added to and </a:t>
            </a:r>
            <a:r>
              <a:rPr lang="en-IN" dirty="0" smtClean="0"/>
              <a:t>used in </a:t>
            </a:r>
            <a:r>
              <a:rPr lang="en-IN" dirty="0"/>
              <a:t>the pool:</a:t>
            </a:r>
          </a:p>
          <a:p>
            <a:pPr marL="0" indent="0">
              <a:buNone/>
            </a:pPr>
            <a:r>
              <a:rPr lang="en-IN" i="1" dirty="0"/>
              <a:t>// Adds String "</a:t>
            </a:r>
            <a:r>
              <a:rPr lang="en-IN" i="1" dirty="0" err="1"/>
              <a:t>thisString</a:t>
            </a:r>
            <a:r>
              <a:rPr lang="en-IN" i="1" dirty="0"/>
              <a:t>" to the pool</a:t>
            </a:r>
          </a:p>
          <a:p>
            <a:pPr marL="0" indent="0">
              <a:buNone/>
            </a:pPr>
            <a:r>
              <a:rPr lang="en-IN" dirty="0"/>
              <a:t>String stringValue5 = "</a:t>
            </a:r>
            <a:r>
              <a:rPr lang="en-IN" dirty="0" err="1"/>
              <a:t>thisString</a:t>
            </a:r>
            <a:r>
              <a:rPr lang="en-IN" dirty="0"/>
              <a:t>";</a:t>
            </a:r>
          </a:p>
          <a:p>
            <a:pPr marL="0" indent="0">
              <a:buNone/>
            </a:pPr>
            <a:r>
              <a:rPr lang="en-IN" i="1" dirty="0"/>
              <a:t>// Uses String "</a:t>
            </a:r>
            <a:r>
              <a:rPr lang="en-IN" i="1" dirty="0" err="1"/>
              <a:t>thisString</a:t>
            </a:r>
            <a:r>
              <a:rPr lang="en-IN" i="1" dirty="0"/>
              <a:t>" from the pool</a:t>
            </a:r>
          </a:p>
          <a:p>
            <a:pPr marL="0" indent="0">
              <a:buNone/>
            </a:pPr>
            <a:r>
              <a:rPr lang="en-IN" dirty="0"/>
              <a:t>String stringValue6 = "</a:t>
            </a:r>
            <a:r>
              <a:rPr lang="en-IN" dirty="0" err="1"/>
              <a:t>thisString</a:t>
            </a:r>
            <a:r>
              <a:rPr lang="en-IN" dirty="0" smtClean="0"/>
              <a:t>";</a:t>
            </a:r>
            <a:endParaRPr lang="en-IN" dirty="0"/>
          </a:p>
        </p:txBody>
      </p:sp>
    </p:spTree>
    <p:extLst>
      <p:ext uri="{BB962C8B-B14F-4D97-AF65-F5344CB8AC3E}">
        <p14:creationId xmlns:p14="http://schemas.microsoft.com/office/powerpoint/2010/main" val="2359843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pPr marL="0" indent="0">
              <a:buNone/>
            </a:pPr>
            <a:r>
              <a:rPr lang="en-IN" dirty="0" smtClean="0"/>
              <a:t>A string can be added to the pool (if it does not already exist in the pool) by calling the intern() method on the string. The intern() method returns a string, which is either a reference to the new string that was added to the pool or a reference to the existing string:</a:t>
            </a:r>
          </a:p>
          <a:p>
            <a:pPr marL="0" indent="0">
              <a:buNone/>
            </a:pPr>
            <a:endParaRPr lang="en-IN" dirty="0" smtClean="0"/>
          </a:p>
          <a:p>
            <a:pPr marL="0" indent="0">
              <a:buNone/>
            </a:pPr>
            <a:r>
              <a:rPr lang="en-IN" dirty="0" smtClean="0"/>
              <a:t>String stringValue7 = </a:t>
            </a:r>
            <a:r>
              <a:rPr lang="en-IN" b="1" dirty="0" smtClean="0"/>
              <a:t>new </a:t>
            </a:r>
            <a:r>
              <a:rPr lang="en-IN" dirty="0" smtClean="0"/>
              <a:t>String("</a:t>
            </a:r>
            <a:r>
              <a:rPr lang="en-IN" dirty="0" err="1" smtClean="0"/>
              <a:t>thatString</a:t>
            </a:r>
            <a:r>
              <a:rPr lang="en-IN" dirty="0" smtClean="0"/>
              <a:t>");</a:t>
            </a:r>
          </a:p>
          <a:p>
            <a:pPr marL="0" indent="0">
              <a:buNone/>
            </a:pPr>
            <a:r>
              <a:rPr lang="en-IN" dirty="0" smtClean="0"/>
              <a:t>String stringValue8 = stringValue7.</a:t>
            </a:r>
            <a:r>
              <a:rPr lang="en-IN" b="1" dirty="0" smtClean="0"/>
              <a:t>intern()</a:t>
            </a:r>
            <a:r>
              <a:rPr lang="en-IN" dirty="0" smtClean="0"/>
              <a:t>;</a:t>
            </a:r>
          </a:p>
          <a:p>
            <a:pPr marL="0" indent="0">
              <a:buNone/>
            </a:pPr>
            <a:endParaRPr lang="en-IN" dirty="0"/>
          </a:p>
        </p:txBody>
      </p:sp>
    </p:spTree>
    <p:extLst>
      <p:ext uri="{BB962C8B-B14F-4D97-AF65-F5344CB8AC3E}">
        <p14:creationId xmlns:p14="http://schemas.microsoft.com/office/powerpoint/2010/main" val="2430799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Null Literals</a:t>
            </a:r>
            <a:endParaRPr lang="en-IN" dirty="0"/>
          </a:p>
        </p:txBody>
      </p:sp>
      <p:sp>
        <p:nvSpPr>
          <p:cNvPr id="3" name="Content Placeholder 2"/>
          <p:cNvSpPr>
            <a:spLocks noGrp="1"/>
          </p:cNvSpPr>
          <p:nvPr>
            <p:ph idx="1"/>
          </p:nvPr>
        </p:nvSpPr>
        <p:spPr/>
        <p:txBody>
          <a:bodyPr/>
          <a:lstStyle/>
          <a:p>
            <a:pPr marL="0" indent="0">
              <a:buNone/>
            </a:pPr>
            <a:r>
              <a:rPr lang="en-IN" dirty="0" smtClean="0"/>
              <a:t>The null literal is of type null and can be applied to reference types. It does not apply to primitive types:</a:t>
            </a:r>
          </a:p>
          <a:p>
            <a:pPr marL="0" indent="0">
              <a:buNone/>
            </a:pPr>
            <a:r>
              <a:rPr lang="en-IN" dirty="0" smtClean="0"/>
              <a:t>String n = </a:t>
            </a:r>
            <a:r>
              <a:rPr lang="en-IN" b="1" dirty="0" smtClean="0"/>
              <a:t>null</a:t>
            </a:r>
            <a:r>
              <a:rPr lang="en-IN" dirty="0" smtClean="0"/>
              <a:t>;</a:t>
            </a:r>
          </a:p>
          <a:p>
            <a:pPr marL="0" indent="0">
              <a:buNone/>
            </a:pPr>
            <a:endParaRPr lang="en-IN" dirty="0"/>
          </a:p>
        </p:txBody>
      </p:sp>
    </p:spTree>
    <p:extLst>
      <p:ext uri="{BB962C8B-B14F-4D97-AF65-F5344CB8AC3E}">
        <p14:creationId xmlns:p14="http://schemas.microsoft.com/office/powerpoint/2010/main" val="1088153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Escape Sequences</a:t>
            </a:r>
          </a:p>
        </p:txBody>
      </p:sp>
      <p:pic>
        <p:nvPicPr>
          <p:cNvPr id="4" name="Content Placeholder 3"/>
          <p:cNvPicPr>
            <a:picLocks noGrp="1" noChangeAspect="1"/>
          </p:cNvPicPr>
          <p:nvPr>
            <p:ph idx="1"/>
          </p:nvPr>
        </p:nvPicPr>
        <p:blipFill>
          <a:blip r:embed="rId2"/>
          <a:stretch>
            <a:fillRect/>
          </a:stretch>
        </p:blipFill>
        <p:spPr>
          <a:xfrm>
            <a:off x="3199729" y="1550082"/>
            <a:ext cx="4012440" cy="3078246"/>
          </a:xfrm>
          <a:prstGeom prst="rect">
            <a:avLst/>
          </a:prstGeom>
        </p:spPr>
      </p:pic>
      <p:pic>
        <p:nvPicPr>
          <p:cNvPr id="5" name="Picture 4"/>
          <p:cNvPicPr>
            <a:picLocks noChangeAspect="1"/>
          </p:cNvPicPr>
          <p:nvPr/>
        </p:nvPicPr>
        <p:blipFill>
          <a:blip r:embed="rId3"/>
          <a:stretch>
            <a:fillRect/>
          </a:stretch>
        </p:blipFill>
        <p:spPr>
          <a:xfrm>
            <a:off x="3239700" y="4501329"/>
            <a:ext cx="3944924" cy="388280"/>
          </a:xfrm>
          <a:prstGeom prst="rect">
            <a:avLst/>
          </a:prstGeom>
        </p:spPr>
      </p:pic>
    </p:spTree>
    <p:extLst>
      <p:ext uri="{BB962C8B-B14F-4D97-AF65-F5344CB8AC3E}">
        <p14:creationId xmlns:p14="http://schemas.microsoft.com/office/powerpoint/2010/main" val="322097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Names</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Method </a:t>
            </a:r>
            <a:r>
              <a:rPr lang="en-IN" dirty="0"/>
              <a:t>names should contain a </a:t>
            </a:r>
            <a:r>
              <a:rPr lang="en-IN" b="1" dirty="0"/>
              <a:t>verb</a:t>
            </a:r>
            <a:r>
              <a:rPr lang="en-IN" dirty="0"/>
              <a:t>, as they are used to make</a:t>
            </a:r>
          </a:p>
          <a:p>
            <a:pPr marL="0" indent="0">
              <a:buNone/>
            </a:pPr>
            <a:r>
              <a:rPr lang="en-IN" dirty="0"/>
              <a:t>an object take </a:t>
            </a:r>
            <a:r>
              <a:rPr lang="en-IN" b="1" dirty="0"/>
              <a:t>action</a:t>
            </a:r>
            <a:r>
              <a:rPr lang="en-IN" dirty="0"/>
              <a:t>. </a:t>
            </a:r>
            <a:endParaRPr lang="en-IN" dirty="0" smtClean="0"/>
          </a:p>
          <a:p>
            <a:pPr marL="0" indent="0">
              <a:buNone/>
            </a:pPr>
            <a:r>
              <a:rPr lang="en-IN" dirty="0" smtClean="0"/>
              <a:t>They </a:t>
            </a:r>
            <a:r>
              <a:rPr lang="en-IN" dirty="0"/>
              <a:t>should be mixed case, </a:t>
            </a:r>
            <a:r>
              <a:rPr lang="en-IN" b="1" dirty="0"/>
              <a:t>beginning</a:t>
            </a:r>
            <a:r>
              <a:rPr lang="en-IN" dirty="0"/>
              <a:t> </a:t>
            </a:r>
            <a:r>
              <a:rPr lang="en-IN" dirty="0" smtClean="0"/>
              <a:t>with a </a:t>
            </a:r>
            <a:r>
              <a:rPr lang="en-IN" b="1" dirty="0"/>
              <a:t>lowercase</a:t>
            </a:r>
            <a:r>
              <a:rPr lang="en-IN" dirty="0"/>
              <a:t> letter, and the first letter of each </a:t>
            </a:r>
            <a:r>
              <a:rPr lang="en-IN" b="1" dirty="0"/>
              <a:t>subsequent</a:t>
            </a:r>
            <a:r>
              <a:rPr lang="en-IN" dirty="0"/>
              <a:t> </a:t>
            </a:r>
            <a:r>
              <a:rPr lang="en-IN" dirty="0" smtClean="0"/>
              <a:t>word should </a:t>
            </a:r>
            <a:r>
              <a:rPr lang="en-IN" dirty="0"/>
              <a:t>be </a:t>
            </a:r>
            <a:r>
              <a:rPr lang="en-IN" b="1" dirty="0"/>
              <a:t>capitalized</a:t>
            </a:r>
            <a:r>
              <a:rPr lang="en-IN" dirty="0"/>
              <a:t>. </a:t>
            </a:r>
            <a:endParaRPr lang="en-IN" dirty="0" smtClean="0"/>
          </a:p>
          <a:p>
            <a:pPr marL="0" indent="0">
              <a:buNone/>
            </a:pPr>
            <a:r>
              <a:rPr lang="en-IN" b="1" dirty="0" smtClean="0"/>
              <a:t>Adjectives</a:t>
            </a:r>
            <a:r>
              <a:rPr lang="en-IN" dirty="0" smtClean="0"/>
              <a:t> </a:t>
            </a:r>
            <a:r>
              <a:rPr lang="en-IN" dirty="0"/>
              <a:t>and </a:t>
            </a:r>
            <a:r>
              <a:rPr lang="en-IN" b="1" dirty="0"/>
              <a:t>nouns</a:t>
            </a:r>
            <a:r>
              <a:rPr lang="en-IN" dirty="0"/>
              <a:t> may be included </a:t>
            </a:r>
            <a:r>
              <a:rPr lang="en-IN" dirty="0" smtClean="0"/>
              <a:t>in method </a:t>
            </a:r>
            <a:r>
              <a:rPr lang="en-IN" dirty="0"/>
              <a:t>names</a:t>
            </a:r>
            <a:r>
              <a:rPr lang="en-IN" dirty="0" smtClean="0"/>
              <a:t>:</a:t>
            </a:r>
          </a:p>
          <a:p>
            <a:pPr marL="0" indent="0">
              <a:buNone/>
            </a:pPr>
            <a:endParaRPr lang="en-IN" dirty="0"/>
          </a:p>
          <a:p>
            <a:pPr marL="0" indent="0">
              <a:buNone/>
            </a:pPr>
            <a:r>
              <a:rPr lang="en-IN" b="1" dirty="0"/>
              <a:t>public void </a:t>
            </a:r>
            <a:r>
              <a:rPr lang="en-IN" dirty="0"/>
              <a:t>locate() {...} </a:t>
            </a:r>
            <a:r>
              <a:rPr lang="en-IN" i="1" dirty="0"/>
              <a:t>// verb</a:t>
            </a:r>
          </a:p>
          <a:p>
            <a:pPr marL="0" indent="0">
              <a:buNone/>
            </a:pPr>
            <a:r>
              <a:rPr lang="en-IN" b="1" dirty="0"/>
              <a:t>public </a:t>
            </a:r>
            <a:r>
              <a:rPr lang="en-IN" dirty="0"/>
              <a:t>String </a:t>
            </a:r>
            <a:r>
              <a:rPr lang="en-IN" dirty="0" err="1"/>
              <a:t>getWayPoint</a:t>
            </a:r>
            <a:r>
              <a:rPr lang="en-IN" dirty="0"/>
              <a:t>() {...} </a:t>
            </a:r>
            <a:r>
              <a:rPr lang="en-IN" i="1" dirty="0"/>
              <a:t>// verb and noun</a:t>
            </a:r>
            <a:endParaRPr lang="en-IN" dirty="0"/>
          </a:p>
        </p:txBody>
      </p:sp>
    </p:spTree>
    <p:extLst>
      <p:ext uri="{BB962C8B-B14F-4D97-AF65-F5344CB8AC3E}">
        <p14:creationId xmlns:p14="http://schemas.microsoft.com/office/powerpoint/2010/main" val="41483976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 line terminators</a:t>
            </a:r>
            <a:endParaRPr lang="en-IN" dirty="0"/>
          </a:p>
        </p:txBody>
      </p:sp>
      <p:pic>
        <p:nvPicPr>
          <p:cNvPr id="4" name="Content Placeholder 3"/>
          <p:cNvPicPr>
            <a:picLocks noGrp="1" noChangeAspect="1"/>
          </p:cNvPicPr>
          <p:nvPr>
            <p:ph idx="1"/>
          </p:nvPr>
        </p:nvPicPr>
        <p:blipFill>
          <a:blip r:embed="rId2"/>
          <a:stretch>
            <a:fillRect/>
          </a:stretch>
        </p:blipFill>
        <p:spPr>
          <a:xfrm>
            <a:off x="966921" y="2485186"/>
            <a:ext cx="6743618" cy="1941569"/>
          </a:xfrm>
          <a:prstGeom prst="rect">
            <a:avLst/>
          </a:prstGeom>
        </p:spPr>
      </p:pic>
      <p:sp>
        <p:nvSpPr>
          <p:cNvPr id="6" name="Rectangle 5"/>
          <p:cNvSpPr/>
          <p:nvPr/>
        </p:nvSpPr>
        <p:spPr>
          <a:xfrm>
            <a:off x="1051446" y="1776271"/>
            <a:ext cx="3726616" cy="523220"/>
          </a:xfrm>
          <a:prstGeom prst="rect">
            <a:avLst/>
          </a:prstGeom>
        </p:spPr>
        <p:txBody>
          <a:bodyPr wrap="square">
            <a:spAutoFit/>
          </a:bodyPr>
          <a:lstStyle/>
          <a:p>
            <a:r>
              <a:rPr lang="en-IN" sz="2800" dirty="0" err="1" smtClean="0"/>
              <a:t>System.lineSeparator</a:t>
            </a:r>
            <a:r>
              <a:rPr lang="en-IN" sz="2800" dirty="0" smtClean="0"/>
              <a:t>()</a:t>
            </a:r>
            <a:endParaRPr lang="en-IN" sz="2800" dirty="0"/>
          </a:p>
        </p:txBody>
      </p:sp>
    </p:spTree>
    <p:extLst>
      <p:ext uri="{BB962C8B-B14F-4D97-AF65-F5344CB8AC3E}">
        <p14:creationId xmlns:p14="http://schemas.microsoft.com/office/powerpoint/2010/main" val="989918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Binary Numeric Promotion</a:t>
            </a:r>
          </a:p>
        </p:txBody>
      </p:sp>
      <p:sp>
        <p:nvSpPr>
          <p:cNvPr id="3" name="Content Placeholder 2"/>
          <p:cNvSpPr>
            <a:spLocks noGrp="1"/>
          </p:cNvSpPr>
          <p:nvPr>
            <p:ph idx="1"/>
          </p:nvPr>
        </p:nvSpPr>
        <p:spPr/>
        <p:txBody>
          <a:bodyPr>
            <a:normAutofit lnSpcReduction="10000"/>
          </a:bodyPr>
          <a:lstStyle/>
          <a:p>
            <a:pPr marL="0" indent="0">
              <a:buNone/>
            </a:pPr>
            <a:r>
              <a:rPr lang="en-IN" dirty="0"/>
              <a:t>When two primitives of different numerical types are </a:t>
            </a:r>
            <a:r>
              <a:rPr lang="en-IN" dirty="0" smtClean="0"/>
              <a:t>compared via </a:t>
            </a:r>
            <a:r>
              <a:rPr lang="en-IN" dirty="0"/>
              <a:t>the </a:t>
            </a:r>
            <a:r>
              <a:rPr lang="en-IN" dirty="0" smtClean="0"/>
              <a:t>operators, </a:t>
            </a:r>
            <a:r>
              <a:rPr lang="en-IN" dirty="0"/>
              <a:t>one type is promoted </a:t>
            </a:r>
            <a:r>
              <a:rPr lang="en-IN" dirty="0" smtClean="0"/>
              <a:t>based on </a:t>
            </a:r>
            <a:r>
              <a:rPr lang="en-IN" dirty="0"/>
              <a:t>the following binary promotion rules</a:t>
            </a:r>
            <a:r>
              <a:rPr lang="en-IN" dirty="0" smtClean="0"/>
              <a:t>:</a:t>
            </a:r>
          </a:p>
          <a:p>
            <a:r>
              <a:rPr lang="en-IN" dirty="0" smtClean="0"/>
              <a:t>If </a:t>
            </a:r>
            <a:r>
              <a:rPr lang="en-IN" dirty="0"/>
              <a:t>either operand is of type double, the non-double </a:t>
            </a:r>
            <a:r>
              <a:rPr lang="en-IN" dirty="0" smtClean="0"/>
              <a:t>primitive is </a:t>
            </a:r>
            <a:r>
              <a:rPr lang="en-IN" dirty="0"/>
              <a:t>converted to type double</a:t>
            </a:r>
            <a:r>
              <a:rPr lang="en-IN" dirty="0" smtClean="0"/>
              <a:t>.</a:t>
            </a:r>
          </a:p>
          <a:p>
            <a:r>
              <a:rPr lang="en-IN" dirty="0"/>
              <a:t>If either operand is of type float, the non-float </a:t>
            </a:r>
            <a:r>
              <a:rPr lang="en-IN" dirty="0" smtClean="0"/>
              <a:t>primitive is </a:t>
            </a:r>
            <a:r>
              <a:rPr lang="en-IN" dirty="0"/>
              <a:t>converted to type float</a:t>
            </a:r>
            <a:r>
              <a:rPr lang="en-IN" dirty="0" smtClean="0"/>
              <a:t>.</a:t>
            </a:r>
          </a:p>
          <a:p>
            <a:r>
              <a:rPr lang="en-IN" dirty="0"/>
              <a:t>If either operand is of type long, the non-long primitive </a:t>
            </a:r>
            <a:r>
              <a:rPr lang="en-IN" dirty="0" smtClean="0"/>
              <a:t>is converted </a:t>
            </a:r>
            <a:r>
              <a:rPr lang="en-IN" dirty="0"/>
              <a:t>to type long</a:t>
            </a:r>
            <a:r>
              <a:rPr lang="en-IN" dirty="0" smtClean="0"/>
              <a:t>.</a:t>
            </a:r>
          </a:p>
          <a:p>
            <a:r>
              <a:rPr lang="en-IN" dirty="0"/>
              <a:t>Otherwise, both operands are converted to int.</a:t>
            </a:r>
          </a:p>
        </p:txBody>
      </p:sp>
    </p:spTree>
    <p:extLst>
      <p:ext uri="{BB962C8B-B14F-4D97-AF65-F5344CB8AC3E}">
        <p14:creationId xmlns:p14="http://schemas.microsoft.com/office/powerpoint/2010/main" val="2347704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Wrapper Classes</a:t>
            </a:r>
          </a:p>
        </p:txBody>
      </p:sp>
      <p:sp>
        <p:nvSpPr>
          <p:cNvPr id="3" name="Content Placeholder 2"/>
          <p:cNvSpPr>
            <a:spLocks noGrp="1"/>
          </p:cNvSpPr>
          <p:nvPr>
            <p:ph idx="1"/>
          </p:nvPr>
        </p:nvSpPr>
        <p:spPr/>
        <p:txBody>
          <a:bodyPr/>
          <a:lstStyle/>
          <a:p>
            <a:r>
              <a:rPr lang="en-IN" dirty="0"/>
              <a:t>Each of the primitive types has a corresponding wrapper class</a:t>
            </a:r>
            <a:r>
              <a:rPr lang="en-IN" dirty="0" smtClean="0"/>
              <a:t>/ reference </a:t>
            </a:r>
            <a:r>
              <a:rPr lang="en-IN" dirty="0"/>
              <a:t>type, which is located in package </a:t>
            </a:r>
            <a:r>
              <a:rPr lang="en-IN" dirty="0" err="1"/>
              <a:t>java.lang</a:t>
            </a:r>
            <a:r>
              <a:rPr lang="en-IN" dirty="0" smtClean="0"/>
              <a:t>.</a:t>
            </a:r>
          </a:p>
          <a:p>
            <a:endParaRPr lang="en-IN" dirty="0"/>
          </a:p>
        </p:txBody>
      </p:sp>
      <p:pic>
        <p:nvPicPr>
          <p:cNvPr id="4" name="Picture 3"/>
          <p:cNvPicPr>
            <a:picLocks noChangeAspect="1"/>
          </p:cNvPicPr>
          <p:nvPr/>
        </p:nvPicPr>
        <p:blipFill>
          <a:blip r:embed="rId2"/>
          <a:stretch>
            <a:fillRect/>
          </a:stretch>
        </p:blipFill>
        <p:spPr>
          <a:xfrm>
            <a:off x="1166075" y="2720181"/>
            <a:ext cx="8930962" cy="3900047"/>
          </a:xfrm>
          <a:prstGeom prst="rect">
            <a:avLst/>
          </a:prstGeom>
        </p:spPr>
      </p:pic>
    </p:spTree>
    <p:extLst>
      <p:ext uri="{BB962C8B-B14F-4D97-AF65-F5344CB8AC3E}">
        <p14:creationId xmlns:p14="http://schemas.microsoft.com/office/powerpoint/2010/main" val="1488846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8896360" cy="3898743"/>
          </a:xfrm>
          <a:prstGeom prst="rect">
            <a:avLst/>
          </a:prstGeom>
        </p:spPr>
      </p:pic>
    </p:spTree>
    <p:extLst>
      <p:ext uri="{BB962C8B-B14F-4D97-AF65-F5344CB8AC3E}">
        <p14:creationId xmlns:p14="http://schemas.microsoft.com/office/powerpoint/2010/main" val="42919908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Autoboxing</a:t>
            </a:r>
            <a:r>
              <a:rPr lang="en-IN" dirty="0"/>
              <a:t> and Unboxing</a:t>
            </a:r>
          </a:p>
        </p:txBody>
      </p:sp>
      <p:sp>
        <p:nvSpPr>
          <p:cNvPr id="3" name="Content Placeholder 2"/>
          <p:cNvSpPr>
            <a:spLocks noGrp="1"/>
          </p:cNvSpPr>
          <p:nvPr>
            <p:ph idx="1"/>
          </p:nvPr>
        </p:nvSpPr>
        <p:spPr/>
        <p:txBody>
          <a:bodyPr>
            <a:normAutofit lnSpcReduction="10000"/>
          </a:bodyPr>
          <a:lstStyle/>
          <a:p>
            <a:pPr marL="0" indent="0">
              <a:buNone/>
            </a:pPr>
            <a:r>
              <a:rPr lang="en-IN" dirty="0" err="1"/>
              <a:t>Autoboxing</a:t>
            </a:r>
            <a:r>
              <a:rPr lang="en-IN" dirty="0"/>
              <a:t> and unboxing are typically used for collections </a:t>
            </a:r>
            <a:r>
              <a:rPr lang="en-IN" dirty="0" smtClean="0"/>
              <a:t>of primitives</a:t>
            </a:r>
            <a:r>
              <a:rPr lang="en-IN" dirty="0"/>
              <a:t>. </a:t>
            </a:r>
            <a:endParaRPr lang="en-IN" dirty="0" smtClean="0"/>
          </a:p>
          <a:p>
            <a:r>
              <a:rPr lang="en-IN" b="1" dirty="0" err="1" smtClean="0"/>
              <a:t>Autoboxing</a:t>
            </a:r>
            <a:r>
              <a:rPr lang="en-IN" dirty="0" smtClean="0"/>
              <a:t> </a:t>
            </a:r>
            <a:r>
              <a:rPr lang="en-IN" dirty="0"/>
              <a:t>involves the dynamic allocation of </a:t>
            </a:r>
            <a:r>
              <a:rPr lang="en-IN" dirty="0" smtClean="0"/>
              <a:t>memory and </a:t>
            </a:r>
            <a:r>
              <a:rPr lang="en-IN" dirty="0"/>
              <a:t>initialization of an object for each primitive. </a:t>
            </a:r>
            <a:endParaRPr lang="en-IN" dirty="0" smtClean="0"/>
          </a:p>
          <a:p>
            <a:r>
              <a:rPr lang="en-IN" b="1" dirty="0" smtClean="0"/>
              <a:t>Unboxing</a:t>
            </a:r>
            <a:r>
              <a:rPr lang="en-IN" dirty="0" smtClean="0"/>
              <a:t> </a:t>
            </a:r>
            <a:r>
              <a:rPr lang="en-IN" dirty="0"/>
              <a:t>involves the production of a primitive </a:t>
            </a:r>
            <a:r>
              <a:rPr lang="en-IN" dirty="0" smtClean="0"/>
              <a:t>for each </a:t>
            </a:r>
            <a:r>
              <a:rPr lang="en-IN" dirty="0"/>
              <a:t>object</a:t>
            </a:r>
            <a:r>
              <a:rPr lang="en-IN" dirty="0" smtClean="0"/>
              <a:t>.</a:t>
            </a:r>
          </a:p>
          <a:p>
            <a:pPr marL="0" indent="0">
              <a:buNone/>
            </a:pPr>
            <a:endParaRPr lang="en-IN" dirty="0"/>
          </a:p>
          <a:p>
            <a:pPr marL="0" indent="0">
              <a:buNone/>
            </a:pPr>
            <a:r>
              <a:rPr lang="en-IN" i="1" dirty="0"/>
              <a:t>Note that the overhead can often exceed the execution time of the desired operation</a:t>
            </a:r>
            <a:r>
              <a:rPr lang="en-IN" i="1" dirty="0" smtClean="0"/>
              <a:t>.</a:t>
            </a:r>
          </a:p>
          <a:p>
            <a:pPr marL="0" indent="0">
              <a:buNone/>
            </a:pPr>
            <a:r>
              <a:rPr lang="en-IN" b="1" i="1" dirty="0" smtClean="0"/>
              <a:t>Computationally </a:t>
            </a:r>
            <a:r>
              <a:rPr lang="en-IN" b="1" i="1" dirty="0"/>
              <a:t>intensive tasks </a:t>
            </a:r>
            <a:r>
              <a:rPr lang="en-IN" dirty="0"/>
              <a:t>using primitives </a:t>
            </a:r>
            <a:r>
              <a:rPr lang="en-IN" dirty="0" smtClean="0"/>
              <a:t>should </a:t>
            </a:r>
            <a:r>
              <a:rPr lang="en-IN" dirty="0"/>
              <a:t>be done using </a:t>
            </a:r>
            <a:r>
              <a:rPr lang="en-IN" dirty="0" smtClean="0"/>
              <a:t>arrays of </a:t>
            </a:r>
            <a:r>
              <a:rPr lang="en-IN" dirty="0"/>
              <a:t>primitives in preference to collections of wrapper objects.</a:t>
            </a:r>
            <a:endParaRPr lang="en-IN" i="1" dirty="0"/>
          </a:p>
        </p:txBody>
      </p:sp>
    </p:spTree>
    <p:extLst>
      <p:ext uri="{BB962C8B-B14F-4D97-AF65-F5344CB8AC3E}">
        <p14:creationId xmlns:p14="http://schemas.microsoft.com/office/powerpoint/2010/main" val="22952078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Autoboxing</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err="1"/>
              <a:t>Autoboxing</a:t>
            </a:r>
            <a:r>
              <a:rPr lang="en-IN" dirty="0"/>
              <a:t> is the automatic conversion of primitive types </a:t>
            </a:r>
            <a:r>
              <a:rPr lang="en-IN" dirty="0" smtClean="0"/>
              <a:t>to their </a:t>
            </a:r>
            <a:r>
              <a:rPr lang="en-IN" dirty="0"/>
              <a:t>corresponding wrapper classes</a:t>
            </a:r>
            <a:r>
              <a:rPr lang="en-IN" dirty="0" smtClean="0"/>
              <a:t>.</a:t>
            </a:r>
          </a:p>
          <a:p>
            <a:pPr marL="0" indent="0">
              <a:buNone/>
            </a:pPr>
            <a:endParaRPr lang="en-IN" dirty="0"/>
          </a:p>
          <a:p>
            <a:pPr marL="457200" lvl="1" indent="0">
              <a:buNone/>
            </a:pPr>
            <a:r>
              <a:rPr lang="en-IN" i="1" dirty="0"/>
              <a:t>// Create hash map of weight groups</a:t>
            </a:r>
          </a:p>
          <a:p>
            <a:pPr marL="457200" lvl="1" indent="0">
              <a:buNone/>
            </a:pPr>
            <a:r>
              <a:rPr lang="en-IN" dirty="0" err="1"/>
              <a:t>HashMap</a:t>
            </a:r>
            <a:r>
              <a:rPr lang="en-IN" dirty="0"/>
              <a:t>&lt;String, </a:t>
            </a:r>
            <a:r>
              <a:rPr lang="en-IN" b="1" dirty="0"/>
              <a:t>Integer</a:t>
            </a:r>
            <a:r>
              <a:rPr lang="en-IN" dirty="0"/>
              <a:t>&gt; </a:t>
            </a:r>
            <a:r>
              <a:rPr lang="en-IN" dirty="0" err="1" smtClean="0"/>
              <a:t>weightGroups</a:t>
            </a:r>
            <a:r>
              <a:rPr lang="en-IN" dirty="0" smtClean="0"/>
              <a:t> = </a:t>
            </a:r>
            <a:r>
              <a:rPr lang="en-IN" b="1" dirty="0"/>
              <a:t>new </a:t>
            </a:r>
            <a:r>
              <a:rPr lang="en-IN" dirty="0" err="1"/>
              <a:t>HashMap</a:t>
            </a:r>
            <a:r>
              <a:rPr lang="en-IN" dirty="0"/>
              <a:t>&lt;String, </a:t>
            </a:r>
            <a:r>
              <a:rPr lang="en-IN" b="1" dirty="0"/>
              <a:t>Integer</a:t>
            </a:r>
            <a:r>
              <a:rPr lang="en-IN" dirty="0"/>
              <a:t>&gt; ();</a:t>
            </a:r>
          </a:p>
          <a:p>
            <a:pPr marL="457200" lvl="1" indent="0">
              <a:buNone/>
            </a:pPr>
            <a:r>
              <a:rPr lang="en-IN" dirty="0" err="1"/>
              <a:t>weightGroups.put</a:t>
            </a:r>
            <a:r>
              <a:rPr lang="en-IN" dirty="0"/>
              <a:t>("welterweight", </a:t>
            </a:r>
            <a:r>
              <a:rPr lang="en-IN" b="1" dirty="0"/>
              <a:t>147</a:t>
            </a:r>
            <a:r>
              <a:rPr lang="en-IN" dirty="0"/>
              <a:t>);</a:t>
            </a:r>
          </a:p>
          <a:p>
            <a:pPr marL="457200" lvl="1" indent="0">
              <a:buNone/>
            </a:pPr>
            <a:r>
              <a:rPr lang="en-IN" dirty="0" err="1"/>
              <a:t>weightGroups.put</a:t>
            </a:r>
            <a:r>
              <a:rPr lang="en-IN" dirty="0"/>
              <a:t>("middleweight", </a:t>
            </a:r>
            <a:r>
              <a:rPr lang="en-IN" b="1" dirty="0"/>
              <a:t>160</a:t>
            </a:r>
            <a:r>
              <a:rPr lang="en-IN" dirty="0"/>
              <a:t>);</a:t>
            </a:r>
          </a:p>
          <a:p>
            <a:pPr marL="457200" lvl="1" indent="0">
              <a:buNone/>
            </a:pPr>
            <a:r>
              <a:rPr lang="en-IN" dirty="0" err="1"/>
              <a:t>weightGroups.put</a:t>
            </a:r>
            <a:r>
              <a:rPr lang="en-IN" dirty="0"/>
              <a:t>("cruiserweight", </a:t>
            </a:r>
            <a:r>
              <a:rPr lang="en-IN" b="1" dirty="0"/>
              <a:t>200</a:t>
            </a:r>
            <a:r>
              <a:rPr lang="en-IN" dirty="0" smtClean="0"/>
              <a:t>);</a:t>
            </a:r>
            <a:endParaRPr lang="en-IN" sz="3300" dirty="0"/>
          </a:p>
          <a:p>
            <a:pPr marL="0" indent="0">
              <a:buNone/>
            </a:pPr>
            <a:endParaRPr lang="en-IN" dirty="0" smtClean="0"/>
          </a:p>
          <a:p>
            <a:pPr marL="0" indent="0">
              <a:buNone/>
            </a:pPr>
            <a:r>
              <a:rPr lang="en-IN" dirty="0"/>
              <a:t>The following example shows an acceptable but not </a:t>
            </a:r>
            <a:r>
              <a:rPr lang="en-IN" dirty="0" smtClean="0"/>
              <a:t>recommended use </a:t>
            </a:r>
            <a:r>
              <a:rPr lang="en-IN" dirty="0"/>
              <a:t>of </a:t>
            </a:r>
            <a:r>
              <a:rPr lang="en-IN" dirty="0" err="1"/>
              <a:t>autoboxing</a:t>
            </a:r>
            <a:r>
              <a:rPr lang="en-IN" dirty="0" smtClean="0"/>
              <a:t>:</a:t>
            </a:r>
            <a:endParaRPr lang="en-IN" dirty="0"/>
          </a:p>
          <a:p>
            <a:pPr marL="457200" lvl="1" indent="0">
              <a:buNone/>
            </a:pPr>
            <a:r>
              <a:rPr lang="en-IN" i="1" dirty="0" smtClean="0"/>
              <a:t>// </a:t>
            </a:r>
            <a:r>
              <a:rPr lang="en-IN" i="1" dirty="0"/>
              <a:t>Establish weight allowance</a:t>
            </a:r>
          </a:p>
          <a:p>
            <a:pPr marL="457200" lvl="1" indent="0">
              <a:buNone/>
            </a:pPr>
            <a:r>
              <a:rPr lang="en-IN" b="1" dirty="0" smtClean="0"/>
              <a:t>Integer </a:t>
            </a:r>
            <a:r>
              <a:rPr lang="en-IN" b="1" dirty="0" err="1"/>
              <a:t>weightAllowanceW</a:t>
            </a:r>
            <a:r>
              <a:rPr lang="en-IN" b="1" dirty="0"/>
              <a:t> = 5; </a:t>
            </a:r>
            <a:r>
              <a:rPr lang="en-IN" b="1" i="1" dirty="0"/>
              <a:t>//</a:t>
            </a:r>
            <a:r>
              <a:rPr lang="en-IN" b="1" i="1" dirty="0" smtClean="0"/>
              <a:t>improper</a:t>
            </a:r>
          </a:p>
          <a:p>
            <a:pPr marL="457200" lvl="1" indent="0">
              <a:buNone/>
            </a:pPr>
            <a:r>
              <a:rPr lang="en-IN" b="1" dirty="0"/>
              <a:t>Integer </a:t>
            </a:r>
            <a:r>
              <a:rPr lang="en-IN" b="1" dirty="0" err="1"/>
              <a:t>weightAllowanceW</a:t>
            </a:r>
            <a:r>
              <a:rPr lang="en-IN" b="1" dirty="0"/>
              <a:t> = new Integer (5);</a:t>
            </a:r>
          </a:p>
        </p:txBody>
      </p:sp>
    </p:spTree>
    <p:extLst>
      <p:ext uri="{BB962C8B-B14F-4D97-AF65-F5344CB8AC3E}">
        <p14:creationId xmlns:p14="http://schemas.microsoft.com/office/powerpoint/2010/main" val="209002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Unboxing</a:t>
            </a:r>
          </a:p>
        </p:txBody>
      </p:sp>
      <p:sp>
        <p:nvSpPr>
          <p:cNvPr id="3" name="Content Placeholder 2"/>
          <p:cNvSpPr>
            <a:spLocks noGrp="1"/>
          </p:cNvSpPr>
          <p:nvPr>
            <p:ph idx="1"/>
          </p:nvPr>
        </p:nvSpPr>
        <p:spPr/>
        <p:txBody>
          <a:bodyPr>
            <a:normAutofit/>
          </a:bodyPr>
          <a:lstStyle/>
          <a:p>
            <a:pPr marL="0" indent="0">
              <a:buNone/>
            </a:pPr>
            <a:r>
              <a:rPr lang="en-IN" dirty="0"/>
              <a:t>Unboxing is the automatic conversion of the wrapper classes </a:t>
            </a:r>
            <a:r>
              <a:rPr lang="en-IN" dirty="0" smtClean="0"/>
              <a:t>to their </a:t>
            </a:r>
            <a:r>
              <a:rPr lang="en-IN" dirty="0"/>
              <a:t>corresponding primitive types</a:t>
            </a:r>
            <a:r>
              <a:rPr lang="en-IN" dirty="0" smtClean="0"/>
              <a:t>.</a:t>
            </a:r>
          </a:p>
          <a:p>
            <a:pPr marL="0" indent="0">
              <a:buNone/>
            </a:pPr>
            <a:endParaRPr lang="en-IN" dirty="0"/>
          </a:p>
          <a:p>
            <a:pPr marL="457200" lvl="1" indent="0">
              <a:buNone/>
            </a:pPr>
            <a:r>
              <a:rPr lang="en-IN" i="1" dirty="0"/>
              <a:t>// Get the stored weight limit</a:t>
            </a:r>
          </a:p>
          <a:p>
            <a:pPr marL="457200" lvl="1" indent="0">
              <a:buNone/>
            </a:pPr>
            <a:r>
              <a:rPr lang="en-IN" b="1" dirty="0" err="1"/>
              <a:t>int</a:t>
            </a:r>
            <a:r>
              <a:rPr lang="en-IN" b="1" dirty="0"/>
              <a:t> </a:t>
            </a:r>
            <a:r>
              <a:rPr lang="en-IN" dirty="0" err="1"/>
              <a:t>weightLimitP</a:t>
            </a:r>
            <a:r>
              <a:rPr lang="en-IN" dirty="0"/>
              <a:t> = </a:t>
            </a:r>
            <a:r>
              <a:rPr lang="en-IN" dirty="0" err="1" smtClean="0"/>
              <a:t>weightGroups.get</a:t>
            </a:r>
            <a:r>
              <a:rPr lang="en-IN" dirty="0" smtClean="0"/>
              <a:t>(middleweight);</a:t>
            </a:r>
          </a:p>
          <a:p>
            <a:pPr marL="457200" lvl="1" indent="0">
              <a:buNone/>
            </a:pPr>
            <a:endParaRPr lang="en-IN" dirty="0"/>
          </a:p>
          <a:p>
            <a:pPr marL="457200" lvl="1" indent="0">
              <a:buNone/>
            </a:pPr>
            <a:r>
              <a:rPr lang="en-IN" i="1" dirty="0"/>
              <a:t>// Establish the weight allowance</a:t>
            </a:r>
          </a:p>
          <a:p>
            <a:pPr marL="457200" lvl="1" indent="0">
              <a:buNone/>
            </a:pPr>
            <a:r>
              <a:rPr lang="en-IN" dirty="0" err="1"/>
              <a:t>weightLimitP</a:t>
            </a:r>
            <a:r>
              <a:rPr lang="en-IN" dirty="0"/>
              <a:t> = </a:t>
            </a:r>
            <a:r>
              <a:rPr lang="en-IN" dirty="0" err="1"/>
              <a:t>weightLimitP</a:t>
            </a:r>
            <a:r>
              <a:rPr lang="en-IN" dirty="0"/>
              <a:t> + </a:t>
            </a:r>
            <a:r>
              <a:rPr lang="en-IN" dirty="0" err="1"/>
              <a:t>weightAllowanceW</a:t>
            </a:r>
            <a:r>
              <a:rPr lang="en-IN" dirty="0" smtClean="0"/>
              <a:t>;</a:t>
            </a:r>
          </a:p>
          <a:p>
            <a:pPr marL="457200" lvl="1" indent="0">
              <a:buNone/>
            </a:pPr>
            <a:endParaRPr lang="en-IN" dirty="0"/>
          </a:p>
          <a:p>
            <a:pPr marL="457200" lvl="1" indent="0">
              <a:buNone/>
            </a:pPr>
            <a:r>
              <a:rPr lang="en-IN" dirty="0" err="1"/>
              <a:t>weightLimitP</a:t>
            </a:r>
            <a:r>
              <a:rPr lang="en-IN" dirty="0"/>
              <a:t> = </a:t>
            </a:r>
            <a:r>
              <a:rPr lang="en-IN" dirty="0" err="1" smtClean="0"/>
              <a:t>weightLimitP</a:t>
            </a:r>
            <a:r>
              <a:rPr lang="en-IN" dirty="0" smtClean="0"/>
              <a:t> + </a:t>
            </a:r>
            <a:r>
              <a:rPr lang="en-IN" dirty="0" err="1"/>
              <a:t>weightAllowanceW.intValue</a:t>
            </a:r>
            <a:r>
              <a:rPr lang="en-IN" dirty="0" smtClean="0"/>
              <a:t>();</a:t>
            </a:r>
            <a:endParaRPr lang="en-IN" dirty="0"/>
          </a:p>
        </p:txBody>
      </p:sp>
    </p:spTree>
    <p:extLst>
      <p:ext uri="{BB962C8B-B14F-4D97-AF65-F5344CB8AC3E}">
        <p14:creationId xmlns:p14="http://schemas.microsoft.com/office/powerpoint/2010/main" val="17082298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 Types</a:t>
            </a:r>
          </a:p>
        </p:txBody>
      </p:sp>
      <p:pic>
        <p:nvPicPr>
          <p:cNvPr id="4" name="Content Placeholder 3"/>
          <p:cNvPicPr>
            <a:picLocks noGrp="1" noChangeAspect="1"/>
          </p:cNvPicPr>
          <p:nvPr>
            <p:ph idx="1"/>
          </p:nvPr>
        </p:nvPicPr>
        <p:blipFill>
          <a:blip r:embed="rId2"/>
          <a:stretch>
            <a:fillRect/>
          </a:stretch>
        </p:blipFill>
        <p:spPr>
          <a:xfrm>
            <a:off x="838200" y="1529412"/>
            <a:ext cx="8191500" cy="4840432"/>
          </a:xfrm>
          <a:prstGeom prst="rect">
            <a:avLst/>
          </a:prstGeom>
        </p:spPr>
      </p:pic>
    </p:spTree>
    <p:extLst>
      <p:ext uri="{BB962C8B-B14F-4D97-AF65-F5344CB8AC3E}">
        <p14:creationId xmlns:p14="http://schemas.microsoft.com/office/powerpoint/2010/main" val="7765615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8125"/>
            <a:ext cx="10515600" cy="1325563"/>
          </a:xfrm>
        </p:spPr>
        <p:txBody>
          <a:bodyPr/>
          <a:lstStyle/>
          <a:p>
            <a:r>
              <a:rPr lang="en-IN" dirty="0"/>
              <a:t>Comparing Reference Types to </a:t>
            </a:r>
            <a:r>
              <a:rPr lang="en-IN" dirty="0" smtClean="0"/>
              <a:t>Primitive Types</a:t>
            </a:r>
            <a:endParaRPr lang="en-IN" dirty="0"/>
          </a:p>
        </p:txBody>
      </p:sp>
      <p:pic>
        <p:nvPicPr>
          <p:cNvPr id="4" name="Content Placeholder 3"/>
          <p:cNvPicPr>
            <a:picLocks noGrp="1" noChangeAspect="1"/>
          </p:cNvPicPr>
          <p:nvPr>
            <p:ph idx="1"/>
          </p:nvPr>
        </p:nvPicPr>
        <p:blipFill>
          <a:blip r:embed="rId2"/>
          <a:stretch>
            <a:fillRect/>
          </a:stretch>
        </p:blipFill>
        <p:spPr>
          <a:xfrm>
            <a:off x="838200" y="1188411"/>
            <a:ext cx="8460346" cy="5946569"/>
          </a:xfrm>
          <a:prstGeom prst="rect">
            <a:avLst/>
          </a:prstGeom>
        </p:spPr>
      </p:pic>
    </p:spTree>
    <p:extLst>
      <p:ext uri="{BB962C8B-B14F-4D97-AF65-F5344CB8AC3E}">
        <p14:creationId xmlns:p14="http://schemas.microsoft.com/office/powerpoint/2010/main" val="41104637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Conversion of Reference Types</a:t>
            </a:r>
          </a:p>
        </p:txBody>
      </p:sp>
      <p:sp>
        <p:nvSpPr>
          <p:cNvPr id="3" name="Content Placeholder 2"/>
          <p:cNvSpPr>
            <a:spLocks noGrp="1"/>
          </p:cNvSpPr>
          <p:nvPr>
            <p:ph idx="1"/>
          </p:nvPr>
        </p:nvSpPr>
        <p:spPr/>
        <p:txBody>
          <a:bodyPr>
            <a:normAutofit lnSpcReduction="10000"/>
          </a:bodyPr>
          <a:lstStyle/>
          <a:p>
            <a:pPr marL="0" indent="0">
              <a:buNone/>
            </a:pPr>
            <a:r>
              <a:rPr lang="en-IN" dirty="0"/>
              <a:t>An object can be converted to the type of its superclass (widening</a:t>
            </a:r>
            <a:r>
              <a:rPr lang="en-IN" dirty="0" smtClean="0"/>
              <a:t>) or </a:t>
            </a:r>
            <a:r>
              <a:rPr lang="en-IN" dirty="0"/>
              <a:t>any of its subclasses (narrowing</a:t>
            </a:r>
            <a:r>
              <a:rPr lang="en-IN" dirty="0" smtClean="0"/>
              <a:t>).</a:t>
            </a:r>
          </a:p>
          <a:p>
            <a:pPr marL="0" indent="0">
              <a:buNone/>
            </a:pPr>
            <a:endParaRPr lang="en-IN" dirty="0"/>
          </a:p>
          <a:p>
            <a:pPr marL="0" indent="0">
              <a:buNone/>
            </a:pPr>
            <a:r>
              <a:rPr lang="en-IN" sz="3000" b="1" dirty="0"/>
              <a:t>Widening Conversions</a:t>
            </a:r>
          </a:p>
          <a:p>
            <a:pPr lvl="1"/>
            <a:r>
              <a:rPr lang="en-IN" dirty="0" smtClean="0"/>
              <a:t>Widening </a:t>
            </a:r>
            <a:r>
              <a:rPr lang="en-IN" dirty="0"/>
              <a:t>implicitly converts a subclass to a parent </a:t>
            </a:r>
            <a:r>
              <a:rPr lang="en-IN" dirty="0" smtClean="0"/>
              <a:t>class(superclass</a:t>
            </a:r>
            <a:r>
              <a:rPr lang="en-IN" dirty="0"/>
              <a:t>).</a:t>
            </a:r>
          </a:p>
          <a:p>
            <a:pPr lvl="1"/>
            <a:r>
              <a:rPr lang="en-IN" dirty="0" smtClean="0"/>
              <a:t>Widening </a:t>
            </a:r>
            <a:r>
              <a:rPr lang="en-IN" dirty="0"/>
              <a:t>conversions do not throw runtime exceptions.</a:t>
            </a:r>
          </a:p>
          <a:p>
            <a:pPr lvl="1"/>
            <a:r>
              <a:rPr lang="en-IN" dirty="0" smtClean="0"/>
              <a:t>No </a:t>
            </a:r>
            <a:r>
              <a:rPr lang="en-IN" dirty="0"/>
              <a:t>explicit cast is necessary</a:t>
            </a:r>
            <a:r>
              <a:rPr lang="en-IN" dirty="0" smtClean="0"/>
              <a:t>:</a:t>
            </a:r>
          </a:p>
          <a:p>
            <a:pPr marL="0" indent="0">
              <a:buNone/>
            </a:pPr>
            <a:endParaRPr lang="en-IN" dirty="0"/>
          </a:p>
          <a:p>
            <a:pPr marL="914400" lvl="2" indent="0">
              <a:buNone/>
            </a:pPr>
            <a:r>
              <a:rPr lang="en-IN" sz="2800" dirty="0"/>
              <a:t>String s = </a:t>
            </a:r>
            <a:r>
              <a:rPr lang="en-IN" sz="2800" b="1" dirty="0"/>
              <a:t>new </a:t>
            </a:r>
            <a:r>
              <a:rPr lang="en-IN" sz="2800" dirty="0"/>
              <a:t>String();</a:t>
            </a:r>
          </a:p>
          <a:p>
            <a:pPr marL="914400" lvl="2" indent="0">
              <a:buNone/>
            </a:pPr>
            <a:r>
              <a:rPr lang="en-IN" sz="2800" dirty="0"/>
              <a:t>Object o = s; </a:t>
            </a:r>
            <a:r>
              <a:rPr lang="en-IN" sz="2800" i="1" dirty="0"/>
              <a:t>// widening</a:t>
            </a:r>
            <a:endParaRPr lang="en-IN" sz="2800" dirty="0"/>
          </a:p>
        </p:txBody>
      </p:sp>
    </p:spTree>
    <p:extLst>
      <p:ext uri="{BB962C8B-B14F-4D97-AF65-F5344CB8AC3E}">
        <p14:creationId xmlns:p14="http://schemas.microsoft.com/office/powerpoint/2010/main" val="1612330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Instance and Static Variable Names</a:t>
            </a:r>
            <a:endParaRPr lang="en-IN" dirty="0"/>
          </a:p>
        </p:txBody>
      </p:sp>
      <p:sp>
        <p:nvSpPr>
          <p:cNvPr id="3" name="Content Placeholder 2"/>
          <p:cNvSpPr>
            <a:spLocks noGrp="1"/>
          </p:cNvSpPr>
          <p:nvPr>
            <p:ph idx="1"/>
          </p:nvPr>
        </p:nvSpPr>
        <p:spPr/>
        <p:txBody>
          <a:bodyPr/>
          <a:lstStyle/>
          <a:p>
            <a:pPr marL="0" indent="0">
              <a:buNone/>
            </a:pPr>
            <a:r>
              <a:rPr lang="en-IN" dirty="0" smtClean="0"/>
              <a:t>Instance </a:t>
            </a:r>
            <a:r>
              <a:rPr lang="en-IN" dirty="0"/>
              <a:t>and static variable names should be nouns and should</a:t>
            </a:r>
          </a:p>
          <a:p>
            <a:pPr marL="0" indent="0">
              <a:buNone/>
            </a:pPr>
            <a:r>
              <a:rPr lang="en-IN" dirty="0"/>
              <a:t>follow the same capitalization convention as method names</a:t>
            </a:r>
            <a:r>
              <a:rPr lang="en-IN" dirty="0" smtClean="0"/>
              <a:t>:</a:t>
            </a:r>
          </a:p>
          <a:p>
            <a:pPr marL="0" indent="0">
              <a:buNone/>
            </a:pPr>
            <a:endParaRPr lang="en-IN" dirty="0"/>
          </a:p>
          <a:p>
            <a:pPr marL="0" indent="0">
              <a:buNone/>
            </a:pPr>
            <a:r>
              <a:rPr lang="en-IN" b="1" dirty="0"/>
              <a:t>private </a:t>
            </a:r>
            <a:r>
              <a:rPr lang="en-IN" dirty="0"/>
              <a:t>String </a:t>
            </a:r>
            <a:r>
              <a:rPr lang="en-IN" dirty="0" err="1"/>
              <a:t>wayPoint</a:t>
            </a:r>
            <a:r>
              <a:rPr lang="en-IN" dirty="0"/>
              <a:t>;</a:t>
            </a:r>
          </a:p>
        </p:txBody>
      </p:sp>
    </p:spTree>
    <p:extLst>
      <p:ext uri="{BB962C8B-B14F-4D97-AF65-F5344CB8AC3E}">
        <p14:creationId xmlns:p14="http://schemas.microsoft.com/office/powerpoint/2010/main" val="41716897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Narrowing Conversions</a:t>
            </a:r>
          </a:p>
        </p:txBody>
      </p:sp>
      <p:sp>
        <p:nvSpPr>
          <p:cNvPr id="3" name="Content Placeholder 2"/>
          <p:cNvSpPr>
            <a:spLocks noGrp="1"/>
          </p:cNvSpPr>
          <p:nvPr>
            <p:ph idx="1"/>
          </p:nvPr>
        </p:nvSpPr>
        <p:spPr/>
        <p:txBody>
          <a:bodyPr>
            <a:normAutofit fontScale="92500" lnSpcReduction="20000"/>
          </a:bodyPr>
          <a:lstStyle/>
          <a:p>
            <a:pPr marL="0" indent="0">
              <a:buNone/>
            </a:pPr>
            <a:r>
              <a:rPr lang="en-IN" dirty="0"/>
              <a:t>Narrowing converts a more general type into a more </a:t>
            </a:r>
            <a:r>
              <a:rPr lang="en-IN" dirty="0" smtClean="0"/>
              <a:t>specific type</a:t>
            </a:r>
            <a:r>
              <a:rPr lang="en-IN" dirty="0"/>
              <a:t>.</a:t>
            </a:r>
          </a:p>
          <a:p>
            <a:pPr lvl="1"/>
            <a:r>
              <a:rPr lang="en-IN" dirty="0" smtClean="0"/>
              <a:t>Narrowing </a:t>
            </a:r>
            <a:r>
              <a:rPr lang="en-IN" dirty="0"/>
              <a:t>is a conversion of a superclass to a subclass.</a:t>
            </a:r>
          </a:p>
          <a:p>
            <a:pPr lvl="1"/>
            <a:r>
              <a:rPr lang="en-IN" dirty="0" smtClean="0"/>
              <a:t>An </a:t>
            </a:r>
            <a:r>
              <a:rPr lang="en-IN" dirty="0"/>
              <a:t>explicit cast is required. To cast an object to </a:t>
            </a:r>
            <a:r>
              <a:rPr lang="en-IN" dirty="0" smtClean="0"/>
              <a:t>another object</a:t>
            </a:r>
            <a:r>
              <a:rPr lang="en-IN" dirty="0"/>
              <a:t>, place the type of object to which you are casting </a:t>
            </a:r>
            <a:r>
              <a:rPr lang="en-IN" dirty="0" smtClean="0"/>
              <a:t>in parentheses </a:t>
            </a:r>
            <a:r>
              <a:rPr lang="en-IN" dirty="0"/>
              <a:t>immediately before the object you are casting.</a:t>
            </a:r>
          </a:p>
          <a:p>
            <a:pPr lvl="1"/>
            <a:r>
              <a:rPr lang="en-IN" dirty="0" smtClean="0"/>
              <a:t>Illegitimate </a:t>
            </a:r>
            <a:r>
              <a:rPr lang="en-IN" dirty="0"/>
              <a:t>narrowing results in a </a:t>
            </a:r>
            <a:r>
              <a:rPr lang="en-IN" dirty="0" err="1"/>
              <a:t>ClassCastException</a:t>
            </a:r>
            <a:r>
              <a:rPr lang="en-IN" dirty="0"/>
              <a:t>.</a:t>
            </a:r>
          </a:p>
          <a:p>
            <a:pPr lvl="1"/>
            <a:r>
              <a:rPr lang="en-IN" dirty="0" smtClean="0"/>
              <a:t>Narrowing may </a:t>
            </a:r>
            <a:r>
              <a:rPr lang="en-IN" dirty="0"/>
              <a:t>result in a loss of data/precision</a:t>
            </a:r>
            <a:r>
              <a:rPr lang="en-IN" dirty="0" smtClean="0"/>
              <a:t>.</a:t>
            </a:r>
          </a:p>
          <a:p>
            <a:pPr marL="0" indent="0">
              <a:buNone/>
            </a:pPr>
            <a:endParaRPr lang="en-IN" dirty="0" smtClean="0"/>
          </a:p>
          <a:p>
            <a:pPr marL="0" indent="0">
              <a:buNone/>
            </a:pPr>
            <a:r>
              <a:rPr lang="en-IN" dirty="0" smtClean="0"/>
              <a:t>Object </a:t>
            </a:r>
            <a:r>
              <a:rPr lang="en-IN" dirty="0"/>
              <a:t>c = </a:t>
            </a:r>
            <a:r>
              <a:rPr lang="en-IN" b="1" dirty="0"/>
              <a:t>new </a:t>
            </a:r>
            <a:r>
              <a:rPr lang="en-IN" dirty="0"/>
              <a:t>Object();</a:t>
            </a:r>
          </a:p>
          <a:p>
            <a:pPr marL="0" indent="0">
              <a:buNone/>
            </a:pPr>
            <a:r>
              <a:rPr lang="en-IN" dirty="0"/>
              <a:t>String d = (Integer) c; </a:t>
            </a:r>
            <a:r>
              <a:rPr lang="en-IN" i="1" dirty="0"/>
              <a:t>// compile-time </a:t>
            </a:r>
            <a:r>
              <a:rPr lang="en-IN" i="1" dirty="0" smtClean="0"/>
              <a:t>error</a:t>
            </a:r>
          </a:p>
          <a:p>
            <a:pPr marL="0" indent="0">
              <a:buNone/>
            </a:pPr>
            <a:endParaRPr lang="en-IN" dirty="0" smtClean="0"/>
          </a:p>
          <a:p>
            <a:pPr marL="0" indent="0">
              <a:buNone/>
            </a:pPr>
            <a:r>
              <a:rPr lang="en-IN" dirty="0" smtClean="0"/>
              <a:t>Objects </a:t>
            </a:r>
            <a:r>
              <a:rPr lang="en-IN" dirty="0"/>
              <a:t>cannot be converted to an unrelated type—that is, a </a:t>
            </a:r>
            <a:r>
              <a:rPr lang="en-IN" dirty="0" smtClean="0"/>
              <a:t>type other </a:t>
            </a:r>
            <a:r>
              <a:rPr lang="en-IN" dirty="0"/>
              <a:t>than one of its subclasses or </a:t>
            </a:r>
            <a:r>
              <a:rPr lang="en-IN" dirty="0" err="1"/>
              <a:t>superclasses</a:t>
            </a:r>
            <a:r>
              <a:rPr lang="en-IN" dirty="0"/>
              <a:t>.</a:t>
            </a:r>
            <a:endParaRPr lang="en-IN" dirty="0" smtClean="0"/>
          </a:p>
        </p:txBody>
      </p:sp>
    </p:spTree>
    <p:extLst>
      <p:ext uri="{BB962C8B-B14F-4D97-AF65-F5344CB8AC3E}">
        <p14:creationId xmlns:p14="http://schemas.microsoft.com/office/powerpoint/2010/main" val="13165181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Passing Reference Types into Methods</a:t>
            </a:r>
          </a:p>
        </p:txBody>
      </p:sp>
      <p:sp>
        <p:nvSpPr>
          <p:cNvPr id="3" name="Content Placeholder 2"/>
          <p:cNvSpPr>
            <a:spLocks noGrp="1"/>
          </p:cNvSpPr>
          <p:nvPr>
            <p:ph idx="1"/>
          </p:nvPr>
        </p:nvSpPr>
        <p:spPr/>
        <p:txBody>
          <a:bodyPr>
            <a:normAutofit/>
          </a:bodyPr>
          <a:lstStyle/>
          <a:p>
            <a:pPr marL="0" indent="0">
              <a:buNone/>
            </a:pPr>
            <a:r>
              <a:rPr lang="en-IN" dirty="0"/>
              <a:t>When an object is passed into a method as a variable</a:t>
            </a:r>
            <a:r>
              <a:rPr lang="en-IN" dirty="0" smtClean="0"/>
              <a:t>:</a:t>
            </a:r>
          </a:p>
          <a:p>
            <a:pPr lvl="1"/>
            <a:r>
              <a:rPr lang="en-IN" sz="2800" dirty="0" smtClean="0"/>
              <a:t>A </a:t>
            </a:r>
            <a:r>
              <a:rPr lang="en-IN" sz="2800" dirty="0"/>
              <a:t>copy of the reference variable is passed, not the </a:t>
            </a:r>
            <a:r>
              <a:rPr lang="en-IN" sz="2800" dirty="0" smtClean="0"/>
              <a:t>actual object</a:t>
            </a:r>
            <a:r>
              <a:rPr lang="en-IN" sz="2800" dirty="0"/>
              <a:t>.</a:t>
            </a:r>
          </a:p>
          <a:p>
            <a:pPr lvl="1"/>
            <a:r>
              <a:rPr lang="en-IN" sz="2800" dirty="0" smtClean="0"/>
              <a:t>The </a:t>
            </a:r>
            <a:r>
              <a:rPr lang="en-IN" sz="2800" dirty="0"/>
              <a:t>caller and the called methods have identical copies </a:t>
            </a:r>
            <a:r>
              <a:rPr lang="en-IN" sz="2800" dirty="0" smtClean="0"/>
              <a:t>of the </a:t>
            </a:r>
            <a:r>
              <a:rPr lang="en-IN" sz="2800" dirty="0"/>
              <a:t>reference.</a:t>
            </a:r>
          </a:p>
          <a:p>
            <a:pPr lvl="1"/>
            <a:r>
              <a:rPr lang="en-IN" sz="2800" dirty="0" smtClean="0"/>
              <a:t>The </a:t>
            </a:r>
            <a:r>
              <a:rPr lang="en-IN" sz="2800" dirty="0"/>
              <a:t>caller will also see any changes the called </a:t>
            </a:r>
            <a:r>
              <a:rPr lang="en-IN" sz="2800" dirty="0" smtClean="0"/>
              <a:t>method makes </a:t>
            </a:r>
            <a:r>
              <a:rPr lang="en-IN" sz="2800" dirty="0"/>
              <a:t>to the object. Passing a copy of the object to </a:t>
            </a:r>
            <a:r>
              <a:rPr lang="en-IN" sz="2800" dirty="0" smtClean="0"/>
              <a:t>the called </a:t>
            </a:r>
            <a:r>
              <a:rPr lang="en-IN" sz="2800" dirty="0"/>
              <a:t>method will prevent it from making changes to </a:t>
            </a:r>
            <a:r>
              <a:rPr lang="en-IN" sz="2800" dirty="0" smtClean="0"/>
              <a:t>the original </a:t>
            </a:r>
            <a:r>
              <a:rPr lang="en-IN" sz="2800" dirty="0"/>
              <a:t>object.</a:t>
            </a:r>
          </a:p>
          <a:p>
            <a:pPr lvl="1"/>
            <a:r>
              <a:rPr lang="en-IN" sz="2800" dirty="0" smtClean="0"/>
              <a:t>The </a:t>
            </a:r>
            <a:r>
              <a:rPr lang="en-IN" sz="2800" dirty="0"/>
              <a:t>called method cannot change the address of the object</a:t>
            </a:r>
            <a:r>
              <a:rPr lang="en-IN" sz="2800" dirty="0" smtClean="0"/>
              <a:t>, but </a:t>
            </a:r>
            <a:r>
              <a:rPr lang="en-IN" sz="2800" dirty="0"/>
              <a:t>it can change the contents of the object.</a:t>
            </a:r>
          </a:p>
        </p:txBody>
      </p:sp>
    </p:spTree>
    <p:extLst>
      <p:ext uri="{BB962C8B-B14F-4D97-AF65-F5344CB8AC3E}">
        <p14:creationId xmlns:p14="http://schemas.microsoft.com/office/powerpoint/2010/main" val="27408215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a:xfrm>
            <a:off x="838200" y="1326524"/>
            <a:ext cx="10515600" cy="5434884"/>
          </a:xfrm>
        </p:spPr>
        <p:txBody>
          <a:bodyPr>
            <a:noAutofit/>
          </a:bodyPr>
          <a:lstStyle/>
          <a:p>
            <a:pPr marL="457200" lvl="1" indent="0">
              <a:buNone/>
            </a:pPr>
            <a:r>
              <a:rPr lang="en-IN" sz="1800" b="1" dirty="0"/>
              <a:t>void </a:t>
            </a:r>
            <a:r>
              <a:rPr lang="en-IN" sz="1800" dirty="0" err="1"/>
              <a:t>roomSetup</a:t>
            </a:r>
            <a:r>
              <a:rPr lang="en-IN" sz="1800" dirty="0" smtClean="0"/>
              <a:t>() {</a:t>
            </a:r>
          </a:p>
          <a:p>
            <a:pPr marL="914400" lvl="2" indent="0">
              <a:buNone/>
            </a:pPr>
            <a:r>
              <a:rPr lang="en-IN" sz="1600" i="1" dirty="0" smtClean="0"/>
              <a:t>// </a:t>
            </a:r>
            <a:r>
              <a:rPr lang="en-IN" sz="1600" i="1" dirty="0"/>
              <a:t>Reference passing</a:t>
            </a:r>
          </a:p>
          <a:p>
            <a:pPr marL="914400" lvl="2" indent="0">
              <a:buNone/>
            </a:pPr>
            <a:r>
              <a:rPr lang="en-IN" sz="1600" dirty="0"/>
              <a:t>Table </a:t>
            </a:r>
            <a:r>
              <a:rPr lang="en-IN" sz="1600" dirty="0" err="1"/>
              <a:t>table</a:t>
            </a:r>
            <a:r>
              <a:rPr lang="en-IN" sz="1600" dirty="0"/>
              <a:t> = </a:t>
            </a:r>
            <a:r>
              <a:rPr lang="en-IN" sz="1600" b="1" dirty="0"/>
              <a:t>new </a:t>
            </a:r>
            <a:r>
              <a:rPr lang="en-IN" sz="1600" dirty="0"/>
              <a:t>Table();</a:t>
            </a:r>
          </a:p>
          <a:p>
            <a:pPr marL="914400" lvl="2" indent="0">
              <a:buNone/>
            </a:pPr>
            <a:r>
              <a:rPr lang="en-IN" sz="1600" dirty="0" err="1"/>
              <a:t>table.setLength</a:t>
            </a:r>
            <a:r>
              <a:rPr lang="en-IN" sz="1600" dirty="0"/>
              <a:t>(72);</a:t>
            </a:r>
          </a:p>
          <a:p>
            <a:pPr marL="914400" lvl="2" indent="0">
              <a:buNone/>
            </a:pPr>
            <a:r>
              <a:rPr lang="en-IN" sz="1600" i="1" dirty="0"/>
              <a:t>// Length will be changed</a:t>
            </a:r>
          </a:p>
          <a:p>
            <a:pPr marL="914400" lvl="2" indent="0">
              <a:buNone/>
            </a:pPr>
            <a:r>
              <a:rPr lang="en-IN" sz="1600" dirty="0" err="1"/>
              <a:t>modTableLength</a:t>
            </a:r>
            <a:r>
              <a:rPr lang="en-IN" sz="1600" dirty="0"/>
              <a:t>(table);</a:t>
            </a:r>
          </a:p>
          <a:p>
            <a:pPr marL="914400" lvl="2" indent="0">
              <a:buNone/>
            </a:pPr>
            <a:r>
              <a:rPr lang="en-IN" sz="1600" i="1" dirty="0"/>
              <a:t>// Primitive passing</a:t>
            </a:r>
          </a:p>
          <a:p>
            <a:pPr marL="914400" lvl="2" indent="0">
              <a:buNone/>
            </a:pPr>
            <a:r>
              <a:rPr lang="en-IN" sz="1600" i="1" dirty="0"/>
              <a:t>// Value of chairs not changed</a:t>
            </a:r>
          </a:p>
          <a:p>
            <a:pPr marL="914400" lvl="2" indent="0">
              <a:buNone/>
            </a:pPr>
            <a:r>
              <a:rPr lang="en-IN" sz="1600" b="1" dirty="0" err="1"/>
              <a:t>int</a:t>
            </a:r>
            <a:r>
              <a:rPr lang="en-IN" sz="1600" b="1" dirty="0"/>
              <a:t> </a:t>
            </a:r>
            <a:r>
              <a:rPr lang="en-IN" sz="1600" dirty="0"/>
              <a:t>chairs = 8;</a:t>
            </a:r>
          </a:p>
          <a:p>
            <a:pPr marL="914400" lvl="2" indent="0">
              <a:buNone/>
            </a:pPr>
            <a:r>
              <a:rPr lang="en-IN" sz="1600" dirty="0" err="1"/>
              <a:t>modChairCount</a:t>
            </a:r>
            <a:r>
              <a:rPr lang="en-IN" sz="1600" dirty="0"/>
              <a:t>(chairs);</a:t>
            </a:r>
          </a:p>
          <a:p>
            <a:pPr marL="457200" lvl="1" indent="0">
              <a:buNone/>
            </a:pPr>
            <a:r>
              <a:rPr lang="en-IN" sz="1800" dirty="0"/>
              <a:t>}</a:t>
            </a:r>
          </a:p>
          <a:p>
            <a:pPr marL="457200" lvl="1" indent="0">
              <a:buNone/>
            </a:pPr>
            <a:r>
              <a:rPr lang="en-IN" sz="1800" b="1" dirty="0"/>
              <a:t>void </a:t>
            </a:r>
            <a:r>
              <a:rPr lang="en-IN" sz="1800" dirty="0" err="1"/>
              <a:t>modTableLength</a:t>
            </a:r>
            <a:r>
              <a:rPr lang="en-IN" sz="1800" dirty="0"/>
              <a:t>(Table t) {</a:t>
            </a:r>
          </a:p>
          <a:p>
            <a:pPr marL="457200" lvl="1" indent="0">
              <a:buNone/>
            </a:pPr>
            <a:r>
              <a:rPr lang="en-IN" sz="1800" dirty="0" smtClean="0"/>
              <a:t>	</a:t>
            </a:r>
            <a:r>
              <a:rPr lang="en-IN" sz="1800" dirty="0" err="1" smtClean="0"/>
              <a:t>t.setLength</a:t>
            </a:r>
            <a:r>
              <a:rPr lang="en-IN" sz="1800" dirty="0" smtClean="0"/>
              <a:t>(36</a:t>
            </a:r>
            <a:r>
              <a:rPr lang="en-IN" sz="1800" dirty="0"/>
              <a:t>);</a:t>
            </a:r>
          </a:p>
          <a:p>
            <a:pPr marL="457200" lvl="1" indent="0">
              <a:buNone/>
            </a:pPr>
            <a:r>
              <a:rPr lang="en-IN" sz="1800" dirty="0"/>
              <a:t>}</a:t>
            </a:r>
          </a:p>
          <a:p>
            <a:pPr marL="457200" lvl="1" indent="0">
              <a:buNone/>
            </a:pPr>
            <a:r>
              <a:rPr lang="en-IN" sz="1800" b="1" dirty="0"/>
              <a:t>void </a:t>
            </a:r>
            <a:r>
              <a:rPr lang="en-IN" sz="1800" dirty="0" err="1"/>
              <a:t>modChairCount</a:t>
            </a:r>
            <a:r>
              <a:rPr lang="en-IN" sz="1800" dirty="0"/>
              <a:t>(</a:t>
            </a:r>
            <a:r>
              <a:rPr lang="en-IN" sz="1800" b="1" dirty="0" err="1"/>
              <a:t>int</a:t>
            </a:r>
            <a:r>
              <a:rPr lang="en-IN" sz="1800" b="1" dirty="0"/>
              <a:t> </a:t>
            </a:r>
            <a:r>
              <a:rPr lang="en-IN" sz="1800" dirty="0" err="1"/>
              <a:t>i</a:t>
            </a:r>
            <a:r>
              <a:rPr lang="en-IN" sz="1800" dirty="0"/>
              <a:t>) {</a:t>
            </a:r>
          </a:p>
          <a:p>
            <a:pPr marL="457200" lvl="1" indent="0">
              <a:buNone/>
            </a:pPr>
            <a:r>
              <a:rPr lang="en-IN" sz="1800" dirty="0" smtClean="0"/>
              <a:t>	</a:t>
            </a:r>
            <a:r>
              <a:rPr lang="en-IN" sz="1800" dirty="0" err="1" smtClean="0"/>
              <a:t>i</a:t>
            </a:r>
            <a:r>
              <a:rPr lang="en-IN" sz="1800" dirty="0" smtClean="0"/>
              <a:t> </a:t>
            </a:r>
            <a:r>
              <a:rPr lang="en-IN" sz="1800" dirty="0"/>
              <a:t>= 10;</a:t>
            </a:r>
          </a:p>
          <a:p>
            <a:pPr marL="457200" lvl="1" indent="0">
              <a:buNone/>
            </a:pPr>
            <a:r>
              <a:rPr lang="en-IN" sz="1800" dirty="0"/>
              <a:t>}</a:t>
            </a:r>
          </a:p>
          <a:p>
            <a:pPr marL="0" indent="0">
              <a:buNone/>
            </a:pPr>
            <a:endParaRPr lang="en-IN" sz="1050" dirty="0"/>
          </a:p>
        </p:txBody>
      </p:sp>
    </p:spTree>
    <p:extLst>
      <p:ext uri="{BB962C8B-B14F-4D97-AF65-F5344CB8AC3E}">
        <p14:creationId xmlns:p14="http://schemas.microsoft.com/office/powerpoint/2010/main" val="146906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Comparing Reference Types</a:t>
            </a:r>
          </a:p>
        </p:txBody>
      </p:sp>
      <p:sp>
        <p:nvSpPr>
          <p:cNvPr id="3" name="Content Placeholder 2"/>
          <p:cNvSpPr>
            <a:spLocks noGrp="1"/>
          </p:cNvSpPr>
          <p:nvPr>
            <p:ph idx="1"/>
          </p:nvPr>
        </p:nvSpPr>
        <p:spPr/>
        <p:txBody>
          <a:bodyPr>
            <a:normAutofit fontScale="92500" lnSpcReduction="20000"/>
          </a:bodyPr>
          <a:lstStyle/>
          <a:p>
            <a:pPr marL="0" indent="0">
              <a:buNone/>
            </a:pPr>
            <a:r>
              <a:rPr lang="en-IN" b="1" i="1" dirty="0"/>
              <a:t>Equality operators</a:t>
            </a:r>
            <a:r>
              <a:rPr lang="en-IN" dirty="0"/>
              <a:t> </a:t>
            </a:r>
            <a:r>
              <a:rPr lang="en-IN" dirty="0" smtClean="0"/>
              <a:t>and the </a:t>
            </a:r>
            <a:r>
              <a:rPr lang="en-IN" b="1" i="1" dirty="0"/>
              <a:t>equals </a:t>
            </a:r>
            <a:r>
              <a:rPr lang="en-IN" dirty="0"/>
              <a:t>method can be used to assist with </a:t>
            </a:r>
            <a:r>
              <a:rPr lang="en-IN" dirty="0" smtClean="0"/>
              <a:t>comparisons.</a:t>
            </a:r>
          </a:p>
          <a:p>
            <a:pPr marL="0" indent="0">
              <a:buNone/>
            </a:pPr>
            <a:endParaRPr lang="en-IN" dirty="0" smtClean="0"/>
          </a:p>
          <a:p>
            <a:pPr marL="457200" lvl="1" indent="0">
              <a:buNone/>
            </a:pPr>
            <a:r>
              <a:rPr lang="en-IN" dirty="0"/>
              <a:t>Guest guest1 = </a:t>
            </a:r>
            <a:r>
              <a:rPr lang="en-IN" b="1" dirty="0"/>
              <a:t>new </a:t>
            </a:r>
            <a:r>
              <a:rPr lang="en-IN" dirty="0"/>
              <a:t>Guest("name");</a:t>
            </a:r>
          </a:p>
          <a:p>
            <a:pPr marL="457200" lvl="1" indent="0">
              <a:buNone/>
            </a:pPr>
            <a:r>
              <a:rPr lang="en-IN" dirty="0"/>
              <a:t>Guest guest2 = guest1;</a:t>
            </a:r>
          </a:p>
          <a:p>
            <a:pPr marL="457200" lvl="1" indent="0">
              <a:buNone/>
            </a:pPr>
            <a:r>
              <a:rPr lang="en-IN" b="1" dirty="0"/>
              <a:t>if </a:t>
            </a:r>
            <a:r>
              <a:rPr lang="en-IN" dirty="0"/>
              <a:t>(guest1 == guest2)</a:t>
            </a:r>
          </a:p>
          <a:p>
            <a:pPr marL="457200" lvl="1" indent="0">
              <a:buNone/>
            </a:pPr>
            <a:r>
              <a:rPr lang="en-IN" dirty="0" smtClean="0"/>
              <a:t>	</a:t>
            </a:r>
            <a:r>
              <a:rPr lang="en-IN" dirty="0" err="1" smtClean="0"/>
              <a:t>System.out.println</a:t>
            </a:r>
            <a:r>
              <a:rPr lang="en-IN" dirty="0"/>
              <a:t>("They are equal</a:t>
            </a:r>
            <a:r>
              <a:rPr lang="en-IN" dirty="0" smtClean="0"/>
              <a:t>")</a:t>
            </a:r>
          </a:p>
          <a:p>
            <a:pPr marL="457200" lvl="1" indent="0">
              <a:buNone/>
            </a:pPr>
            <a:endParaRPr lang="en-IN" dirty="0"/>
          </a:p>
          <a:p>
            <a:pPr marL="457200" lvl="1" indent="0">
              <a:buNone/>
            </a:pPr>
            <a:r>
              <a:rPr lang="en-IN" dirty="0"/>
              <a:t>Guest guest3 = </a:t>
            </a:r>
            <a:r>
              <a:rPr lang="en-IN" b="1" dirty="0"/>
              <a:t>new </a:t>
            </a:r>
            <a:r>
              <a:rPr lang="en-IN" dirty="0"/>
              <a:t>Guest("name");</a:t>
            </a:r>
          </a:p>
          <a:p>
            <a:pPr marL="457200" lvl="1" indent="0">
              <a:buNone/>
            </a:pPr>
            <a:r>
              <a:rPr lang="en-IN" dirty="0"/>
              <a:t>Guest guest4 = </a:t>
            </a:r>
            <a:r>
              <a:rPr lang="en-IN" b="1" dirty="0"/>
              <a:t>new </a:t>
            </a:r>
            <a:r>
              <a:rPr lang="en-IN" dirty="0"/>
              <a:t>Guest("name");</a:t>
            </a:r>
          </a:p>
          <a:p>
            <a:pPr marL="457200" lvl="1" indent="0">
              <a:buNone/>
            </a:pPr>
            <a:r>
              <a:rPr lang="en-IN" b="1" dirty="0"/>
              <a:t>if </a:t>
            </a:r>
            <a:r>
              <a:rPr lang="en-IN" dirty="0"/>
              <a:t>(guest3 == guest4)</a:t>
            </a:r>
          </a:p>
          <a:p>
            <a:pPr marL="457200" lvl="1" indent="0">
              <a:buNone/>
            </a:pPr>
            <a:r>
              <a:rPr lang="en-IN" dirty="0" smtClean="0"/>
              <a:t>	</a:t>
            </a:r>
            <a:r>
              <a:rPr lang="en-IN" dirty="0" err="1" smtClean="0"/>
              <a:t>System.out.println</a:t>
            </a:r>
            <a:r>
              <a:rPr lang="en-IN" dirty="0"/>
              <a:t>("They are equal.")</a:t>
            </a:r>
          </a:p>
          <a:p>
            <a:pPr marL="457200" lvl="1" indent="0">
              <a:buNone/>
            </a:pPr>
            <a:r>
              <a:rPr lang="en-IN" b="1" dirty="0"/>
              <a:t>else</a:t>
            </a:r>
          </a:p>
          <a:p>
            <a:pPr marL="457200" lvl="1" indent="0">
              <a:buNone/>
            </a:pPr>
            <a:r>
              <a:rPr lang="en-IN" dirty="0" smtClean="0"/>
              <a:t>	</a:t>
            </a:r>
            <a:r>
              <a:rPr lang="en-IN" dirty="0" err="1" smtClean="0"/>
              <a:t>System.out.println</a:t>
            </a:r>
            <a:r>
              <a:rPr lang="en-IN" dirty="0"/>
              <a:t>("They are not equal")</a:t>
            </a:r>
          </a:p>
        </p:txBody>
      </p:sp>
    </p:spTree>
    <p:extLst>
      <p:ext uri="{BB962C8B-B14F-4D97-AF65-F5344CB8AC3E}">
        <p14:creationId xmlns:p14="http://schemas.microsoft.com/office/powerpoint/2010/main" val="35598215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the equals() Method</a:t>
            </a:r>
          </a:p>
        </p:txBody>
      </p:sp>
      <p:sp>
        <p:nvSpPr>
          <p:cNvPr id="3" name="Content Placeholder 2"/>
          <p:cNvSpPr>
            <a:spLocks noGrp="1"/>
          </p:cNvSpPr>
          <p:nvPr>
            <p:ph idx="1"/>
          </p:nvPr>
        </p:nvSpPr>
        <p:spPr/>
        <p:txBody>
          <a:bodyPr>
            <a:normAutofit/>
          </a:bodyPr>
          <a:lstStyle/>
          <a:p>
            <a:pPr marL="0" indent="0">
              <a:buNone/>
            </a:pPr>
            <a:r>
              <a:rPr lang="en-IN" dirty="0"/>
              <a:t>To compare the contents of two class objects, the equals()</a:t>
            </a:r>
            <a:r>
              <a:rPr lang="en-IN" dirty="0" smtClean="0"/>
              <a:t>method from </a:t>
            </a:r>
            <a:r>
              <a:rPr lang="en-IN" dirty="0"/>
              <a:t>class Object can be used or overridden</a:t>
            </a:r>
            <a:r>
              <a:rPr lang="en-IN" dirty="0" smtClean="0"/>
              <a:t>.</a:t>
            </a:r>
          </a:p>
          <a:p>
            <a:pPr marL="0" indent="0">
              <a:buNone/>
            </a:pPr>
            <a:endParaRPr lang="en-IN" dirty="0"/>
          </a:p>
          <a:p>
            <a:pPr marL="0" indent="0">
              <a:buNone/>
            </a:pPr>
            <a:r>
              <a:rPr lang="en-IN" dirty="0"/>
              <a:t>When </a:t>
            </a:r>
            <a:r>
              <a:rPr lang="en-IN" dirty="0" smtClean="0"/>
              <a:t>the equals</a:t>
            </a:r>
            <a:r>
              <a:rPr lang="en-IN" dirty="0"/>
              <a:t>() method is overridden, the </a:t>
            </a:r>
            <a:r>
              <a:rPr lang="en-IN" dirty="0" err="1"/>
              <a:t>hashCode</a:t>
            </a:r>
            <a:r>
              <a:rPr lang="en-IN" dirty="0"/>
              <a:t>()method </a:t>
            </a:r>
            <a:r>
              <a:rPr lang="en-IN" dirty="0" smtClean="0"/>
              <a:t>should also </a:t>
            </a:r>
            <a:r>
              <a:rPr lang="en-IN" dirty="0"/>
              <a:t>be overridden. </a:t>
            </a:r>
            <a:r>
              <a:rPr lang="en-IN" sz="2400" i="1" dirty="0"/>
              <a:t>This is done for compatibility with </a:t>
            </a:r>
            <a:r>
              <a:rPr lang="en-IN" sz="2400" i="1" dirty="0" err="1" smtClean="0"/>
              <a:t>hashbased</a:t>
            </a:r>
            <a:r>
              <a:rPr lang="en-IN" sz="2400" i="1" dirty="0" smtClean="0"/>
              <a:t> collections </a:t>
            </a:r>
            <a:r>
              <a:rPr lang="en-IN" sz="2400" i="1" dirty="0"/>
              <a:t>such as </a:t>
            </a:r>
            <a:r>
              <a:rPr lang="en-IN" sz="2400" i="1" dirty="0" err="1"/>
              <a:t>HashMap</a:t>
            </a:r>
            <a:r>
              <a:rPr lang="en-IN" sz="2400" i="1" dirty="0"/>
              <a:t>() and </a:t>
            </a:r>
            <a:r>
              <a:rPr lang="en-IN" sz="2400" i="1" dirty="0" err="1"/>
              <a:t>HashSet</a:t>
            </a:r>
            <a:r>
              <a:rPr lang="en-IN" sz="2400" i="1" dirty="0" smtClean="0"/>
              <a:t>().</a:t>
            </a:r>
          </a:p>
          <a:p>
            <a:pPr marL="0" indent="0">
              <a:buNone/>
            </a:pPr>
            <a:endParaRPr lang="en-IN" sz="2400" i="1" dirty="0"/>
          </a:p>
          <a:p>
            <a:pPr marL="0" indent="0">
              <a:buNone/>
            </a:pPr>
            <a:r>
              <a:rPr lang="en-IN" i="1" dirty="0"/>
              <a:t>if you want to compare values contained in </a:t>
            </a:r>
            <a:r>
              <a:rPr lang="en-IN" i="1" dirty="0" smtClean="0"/>
              <a:t>two instances </a:t>
            </a:r>
            <a:r>
              <a:rPr lang="en-IN" i="1" dirty="0"/>
              <a:t>of the same class, you should use a </a:t>
            </a:r>
            <a:r>
              <a:rPr lang="en-IN" i="1" dirty="0" smtClean="0"/>
              <a:t>programmer defined equals</a:t>
            </a:r>
            <a:r>
              <a:rPr lang="en-IN" i="1" dirty="0"/>
              <a:t>() method.</a:t>
            </a:r>
          </a:p>
        </p:txBody>
      </p:sp>
    </p:spTree>
    <p:extLst>
      <p:ext uri="{BB962C8B-B14F-4D97-AF65-F5344CB8AC3E}">
        <p14:creationId xmlns:p14="http://schemas.microsoft.com/office/powerpoint/2010/main" val="21880601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Comparing Strings</a:t>
            </a:r>
          </a:p>
        </p:txBody>
      </p:sp>
      <p:sp>
        <p:nvSpPr>
          <p:cNvPr id="3" name="Content Placeholder 2"/>
          <p:cNvSpPr>
            <a:spLocks noGrp="1"/>
          </p:cNvSpPr>
          <p:nvPr>
            <p:ph idx="1"/>
          </p:nvPr>
        </p:nvSpPr>
        <p:spPr/>
        <p:txBody>
          <a:bodyPr>
            <a:normAutofit fontScale="85000" lnSpcReduction="20000"/>
          </a:bodyPr>
          <a:lstStyle/>
          <a:p>
            <a:pPr marL="0" indent="0">
              <a:buNone/>
            </a:pPr>
            <a:r>
              <a:rPr lang="en-IN" dirty="0"/>
              <a:t>There are two ways to check whether strings are equal in Java</a:t>
            </a:r>
            <a:r>
              <a:rPr lang="en-IN" dirty="0" smtClean="0"/>
              <a:t>, but </a:t>
            </a:r>
            <a:r>
              <a:rPr lang="en-IN" dirty="0"/>
              <a:t>the definition of “equal” for each of them is different. Typically</a:t>
            </a:r>
            <a:r>
              <a:rPr lang="en-IN" dirty="0" smtClean="0"/>
              <a:t>, if </a:t>
            </a:r>
            <a:r>
              <a:rPr lang="en-IN" dirty="0"/>
              <a:t>the goal is to compare character sequences contained </a:t>
            </a:r>
            <a:r>
              <a:rPr lang="en-IN" dirty="0" smtClean="0"/>
              <a:t>in two </a:t>
            </a:r>
            <a:r>
              <a:rPr lang="en-IN" dirty="0"/>
              <a:t>strings, the equals() method should be used</a:t>
            </a:r>
            <a:r>
              <a:rPr lang="en-IN" dirty="0" smtClean="0"/>
              <a:t>:</a:t>
            </a:r>
          </a:p>
          <a:p>
            <a:pPr marL="0" indent="0">
              <a:buNone/>
            </a:pPr>
            <a:endParaRPr lang="en-IN" dirty="0"/>
          </a:p>
          <a:p>
            <a:r>
              <a:rPr lang="en-IN" dirty="0" smtClean="0"/>
              <a:t>The </a:t>
            </a:r>
            <a:r>
              <a:rPr lang="en-IN" dirty="0"/>
              <a:t>equals() method compares two strings, character </a:t>
            </a:r>
            <a:r>
              <a:rPr lang="en-IN" dirty="0" smtClean="0"/>
              <a:t>by character</a:t>
            </a:r>
            <a:r>
              <a:rPr lang="en-IN" dirty="0"/>
              <a:t>, to determine equality. This is not the default </a:t>
            </a:r>
            <a:r>
              <a:rPr lang="en-IN" dirty="0" smtClean="0"/>
              <a:t>implementation of </a:t>
            </a:r>
            <a:r>
              <a:rPr lang="en-IN" dirty="0"/>
              <a:t>the equals() method provided by the </a:t>
            </a:r>
            <a:r>
              <a:rPr lang="en-IN" dirty="0" smtClean="0"/>
              <a:t>Object </a:t>
            </a:r>
            <a:r>
              <a:rPr lang="en-IN" dirty="0"/>
              <a:t>class. This is the overridden implementation </a:t>
            </a:r>
            <a:r>
              <a:rPr lang="en-IN" dirty="0" smtClean="0"/>
              <a:t>provided by </a:t>
            </a:r>
            <a:r>
              <a:rPr lang="en-IN" dirty="0"/>
              <a:t>String class.</a:t>
            </a:r>
          </a:p>
          <a:p>
            <a:r>
              <a:rPr lang="en-IN" dirty="0" smtClean="0"/>
              <a:t>The </a:t>
            </a:r>
            <a:r>
              <a:rPr lang="en-IN" dirty="0"/>
              <a:t>== operator checks to see whether two </a:t>
            </a:r>
            <a:r>
              <a:rPr lang="en-IN" dirty="0" smtClean="0"/>
              <a:t>object</a:t>
            </a:r>
            <a:r>
              <a:rPr lang="en-IN" dirty="0"/>
              <a:t> </a:t>
            </a:r>
            <a:r>
              <a:rPr lang="en-IN" dirty="0" smtClean="0"/>
              <a:t>references refer </a:t>
            </a:r>
            <a:r>
              <a:rPr lang="en-IN" dirty="0"/>
              <a:t>to the same instance of an object</a:t>
            </a:r>
            <a:r>
              <a:rPr lang="en-IN" dirty="0" smtClean="0"/>
              <a:t>.</a:t>
            </a:r>
          </a:p>
          <a:p>
            <a:endParaRPr lang="en-IN" dirty="0"/>
          </a:p>
          <a:p>
            <a:pPr marL="0" indent="0">
              <a:buNone/>
            </a:pPr>
            <a:r>
              <a:rPr lang="en-IN" b="1" dirty="0"/>
              <a:t>Objects of the String class are immutable. Objects of </a:t>
            </a:r>
            <a:r>
              <a:rPr lang="en-IN" b="1" dirty="0" smtClean="0"/>
              <a:t>the </a:t>
            </a:r>
            <a:r>
              <a:rPr lang="en-IN" b="1" dirty="0" err="1" smtClean="0"/>
              <a:t>StringBuffer</a:t>
            </a:r>
            <a:r>
              <a:rPr lang="en-IN" b="1" dirty="0" smtClean="0"/>
              <a:t> </a:t>
            </a:r>
            <a:r>
              <a:rPr lang="en-IN" b="1" dirty="0"/>
              <a:t>and </a:t>
            </a:r>
            <a:r>
              <a:rPr lang="en-IN" b="1" dirty="0" err="1"/>
              <a:t>StringBuilder</a:t>
            </a:r>
            <a:r>
              <a:rPr lang="en-IN" b="1" dirty="0"/>
              <a:t> classes are mutable.</a:t>
            </a:r>
          </a:p>
        </p:txBody>
      </p:sp>
    </p:spTree>
    <p:extLst>
      <p:ext uri="{BB962C8B-B14F-4D97-AF65-F5344CB8AC3E}">
        <p14:creationId xmlns:p14="http://schemas.microsoft.com/office/powerpoint/2010/main" val="25790808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875"/>
            <a:ext cx="10515600" cy="1325563"/>
          </a:xfrm>
        </p:spPr>
        <p:txBody>
          <a:bodyPr/>
          <a:lstStyle/>
          <a:p>
            <a:r>
              <a:rPr lang="en-IN" dirty="0" smtClean="0"/>
              <a:t>Continued…</a:t>
            </a:r>
            <a:endParaRPr lang="en-IN" dirty="0"/>
          </a:p>
        </p:txBody>
      </p:sp>
      <p:sp>
        <p:nvSpPr>
          <p:cNvPr id="3" name="Content Placeholder 2"/>
          <p:cNvSpPr>
            <a:spLocks noGrp="1"/>
          </p:cNvSpPr>
          <p:nvPr>
            <p:ph idx="1"/>
          </p:nvPr>
        </p:nvSpPr>
        <p:spPr>
          <a:xfrm>
            <a:off x="838200" y="728372"/>
            <a:ext cx="10515600" cy="6129628"/>
          </a:xfrm>
        </p:spPr>
        <p:txBody>
          <a:bodyPr>
            <a:noAutofit/>
          </a:bodyPr>
          <a:lstStyle/>
          <a:p>
            <a:pPr marL="0" indent="0">
              <a:buNone/>
            </a:pPr>
            <a:r>
              <a:rPr lang="en-IN" sz="1800" b="1" dirty="0"/>
              <a:t>class </a:t>
            </a:r>
            <a:r>
              <a:rPr lang="en-IN" sz="1800" b="1" dirty="0" err="1"/>
              <a:t>MyComparisons</a:t>
            </a:r>
            <a:r>
              <a:rPr lang="en-IN" sz="1800" b="1" dirty="0"/>
              <a:t> </a:t>
            </a:r>
            <a:r>
              <a:rPr lang="en-IN" sz="1800" dirty="0"/>
              <a:t>{</a:t>
            </a:r>
          </a:p>
          <a:p>
            <a:pPr marL="457200" lvl="1" indent="0">
              <a:buNone/>
            </a:pPr>
            <a:r>
              <a:rPr lang="en-IN" sz="1800" dirty="0" smtClean="0"/>
              <a:t>String </a:t>
            </a:r>
            <a:r>
              <a:rPr lang="en-IN" sz="1800" dirty="0"/>
              <a:t>first = "chairs</a:t>
            </a:r>
            <a:r>
              <a:rPr lang="en-IN" sz="1800" dirty="0" smtClean="0"/>
              <a:t>";		 	</a:t>
            </a:r>
            <a:r>
              <a:rPr lang="en-IN" sz="1800" i="1" dirty="0" smtClean="0"/>
              <a:t>// </a:t>
            </a:r>
            <a:r>
              <a:rPr lang="en-IN" sz="1800" i="1" dirty="0"/>
              <a:t>Add string to </a:t>
            </a:r>
            <a:r>
              <a:rPr lang="en-IN" sz="1800" i="1" dirty="0" smtClean="0"/>
              <a:t>pool</a:t>
            </a:r>
            <a:endParaRPr lang="en-IN" sz="1800" dirty="0"/>
          </a:p>
          <a:p>
            <a:pPr marL="457200" lvl="1" indent="0">
              <a:buNone/>
            </a:pPr>
            <a:r>
              <a:rPr lang="en-IN" sz="1800" dirty="0" smtClean="0"/>
              <a:t>String </a:t>
            </a:r>
            <a:r>
              <a:rPr lang="en-IN" sz="1800" dirty="0"/>
              <a:t>second = "chairs</a:t>
            </a:r>
            <a:r>
              <a:rPr lang="en-IN" sz="1800" dirty="0" smtClean="0"/>
              <a:t>"; 		</a:t>
            </a:r>
            <a:r>
              <a:rPr lang="en-IN" sz="1800" i="1" dirty="0" smtClean="0"/>
              <a:t>// </a:t>
            </a:r>
            <a:r>
              <a:rPr lang="en-IN" sz="1800" i="1" dirty="0"/>
              <a:t>Use string from </a:t>
            </a:r>
            <a:r>
              <a:rPr lang="en-IN" sz="1800" i="1" dirty="0" smtClean="0"/>
              <a:t>pool </a:t>
            </a:r>
            <a:endParaRPr lang="en-IN" sz="1800" dirty="0"/>
          </a:p>
          <a:p>
            <a:pPr marL="457200" lvl="1" indent="0">
              <a:buNone/>
            </a:pPr>
            <a:r>
              <a:rPr lang="en-IN" sz="1800" dirty="0" smtClean="0"/>
              <a:t>String </a:t>
            </a:r>
            <a:r>
              <a:rPr lang="en-IN" sz="1800" dirty="0"/>
              <a:t>third = </a:t>
            </a:r>
            <a:r>
              <a:rPr lang="en-IN" sz="1800" b="1" dirty="0"/>
              <a:t>new </a:t>
            </a:r>
            <a:r>
              <a:rPr lang="en-IN" sz="1800" dirty="0"/>
              <a:t>String ("chairs</a:t>
            </a:r>
            <a:r>
              <a:rPr lang="en-IN" sz="1800" dirty="0" smtClean="0"/>
              <a:t>"); 	</a:t>
            </a:r>
            <a:r>
              <a:rPr lang="en-IN" sz="1800" i="1" dirty="0" smtClean="0"/>
              <a:t>// </a:t>
            </a:r>
            <a:r>
              <a:rPr lang="en-IN" sz="1800" i="1" dirty="0"/>
              <a:t>Create a new </a:t>
            </a:r>
            <a:r>
              <a:rPr lang="en-IN" sz="1800" i="1" dirty="0" smtClean="0"/>
              <a:t>string</a:t>
            </a:r>
            <a:endParaRPr lang="en-IN" sz="1800" dirty="0" smtClean="0"/>
          </a:p>
          <a:p>
            <a:pPr marL="457200" lvl="1" indent="0">
              <a:buNone/>
            </a:pPr>
            <a:r>
              <a:rPr lang="en-IN" sz="1800" b="1" dirty="0"/>
              <a:t>void </a:t>
            </a:r>
            <a:r>
              <a:rPr lang="en-IN" sz="1800" dirty="0" err="1"/>
              <a:t>myMethod</a:t>
            </a:r>
            <a:r>
              <a:rPr lang="en-IN" sz="1800" dirty="0"/>
              <a:t>() {</a:t>
            </a:r>
          </a:p>
          <a:p>
            <a:pPr marL="914400" lvl="2" indent="0">
              <a:buNone/>
            </a:pPr>
            <a:r>
              <a:rPr lang="en-IN" sz="1800" b="1" dirty="0" smtClean="0"/>
              <a:t>if </a:t>
            </a:r>
            <a:r>
              <a:rPr lang="en-IN" sz="1800" dirty="0"/>
              <a:t>(first == second) </a:t>
            </a:r>
            <a:r>
              <a:rPr lang="en-IN" sz="1800" dirty="0" smtClean="0"/>
              <a:t>{ 		</a:t>
            </a:r>
            <a:r>
              <a:rPr lang="en-IN" sz="1800" i="1" dirty="0" smtClean="0"/>
              <a:t>// </a:t>
            </a:r>
            <a:r>
              <a:rPr lang="en-IN" sz="1800" i="1" dirty="0"/>
              <a:t>Contrary to popular belief, this evaluates  to true. Try it</a:t>
            </a:r>
            <a:r>
              <a:rPr lang="en-IN" sz="1800" i="1" dirty="0" smtClean="0"/>
              <a:t>!</a:t>
            </a:r>
            <a:endParaRPr lang="en-IN" sz="1800" dirty="0"/>
          </a:p>
          <a:p>
            <a:pPr marL="914400" lvl="2" indent="0">
              <a:buNone/>
            </a:pPr>
            <a:r>
              <a:rPr lang="en-IN" sz="1800" dirty="0" smtClean="0"/>
              <a:t>	</a:t>
            </a:r>
            <a:r>
              <a:rPr lang="en-IN" sz="1800" dirty="0" err="1" smtClean="0"/>
              <a:t>System.out.println</a:t>
            </a:r>
            <a:r>
              <a:rPr lang="en-IN" sz="1800" dirty="0"/>
              <a:t>("first == second");</a:t>
            </a:r>
          </a:p>
          <a:p>
            <a:pPr marL="914400" lvl="2" indent="0">
              <a:buNone/>
            </a:pPr>
            <a:r>
              <a:rPr lang="en-IN" sz="1800" dirty="0"/>
              <a:t>}</a:t>
            </a:r>
          </a:p>
          <a:p>
            <a:pPr marL="914400" lvl="2" indent="0">
              <a:buNone/>
            </a:pPr>
            <a:r>
              <a:rPr lang="en-IN" sz="1800" b="1" dirty="0" smtClean="0"/>
              <a:t>if </a:t>
            </a:r>
            <a:r>
              <a:rPr lang="en-IN" sz="1800" dirty="0"/>
              <a:t>(</a:t>
            </a:r>
            <a:r>
              <a:rPr lang="en-IN" sz="1800" dirty="0" err="1"/>
              <a:t>first.equals</a:t>
            </a:r>
            <a:r>
              <a:rPr lang="en-IN" sz="1800" dirty="0"/>
              <a:t>(second)) </a:t>
            </a:r>
            <a:r>
              <a:rPr lang="en-IN" sz="1800" dirty="0" smtClean="0"/>
              <a:t>{		</a:t>
            </a:r>
            <a:r>
              <a:rPr lang="en-IN" sz="1800" i="1" dirty="0" smtClean="0"/>
              <a:t>// </a:t>
            </a:r>
            <a:r>
              <a:rPr lang="en-IN" sz="1800" i="1" dirty="0"/>
              <a:t>This evaluates to </a:t>
            </a:r>
            <a:r>
              <a:rPr lang="en-IN" sz="1800" i="1" dirty="0" smtClean="0"/>
              <a:t>true</a:t>
            </a:r>
            <a:endParaRPr lang="en-IN" sz="1800" dirty="0"/>
          </a:p>
          <a:p>
            <a:pPr marL="914400" lvl="2" indent="0">
              <a:buNone/>
            </a:pPr>
            <a:r>
              <a:rPr lang="en-IN" sz="1800" dirty="0" smtClean="0"/>
              <a:t>	</a:t>
            </a:r>
            <a:r>
              <a:rPr lang="en-IN" sz="1800" dirty="0" err="1" smtClean="0"/>
              <a:t>System.out.println</a:t>
            </a:r>
            <a:r>
              <a:rPr lang="en-IN" sz="1800" dirty="0"/>
              <a:t>("first equals second");</a:t>
            </a:r>
          </a:p>
          <a:p>
            <a:pPr marL="914400" lvl="2" indent="0">
              <a:buNone/>
            </a:pPr>
            <a:r>
              <a:rPr lang="en-IN" sz="1800" dirty="0"/>
              <a:t>}</a:t>
            </a:r>
          </a:p>
          <a:p>
            <a:pPr marL="914400" lvl="2" indent="0">
              <a:buNone/>
            </a:pPr>
            <a:r>
              <a:rPr lang="en-IN" sz="1800" b="1" dirty="0" smtClean="0"/>
              <a:t>if </a:t>
            </a:r>
            <a:r>
              <a:rPr lang="en-IN" sz="1800" dirty="0"/>
              <a:t>(first == third) </a:t>
            </a:r>
            <a:r>
              <a:rPr lang="en-IN" sz="1800" dirty="0" smtClean="0"/>
              <a:t>{			</a:t>
            </a:r>
            <a:r>
              <a:rPr lang="en-IN" sz="1800" i="1" dirty="0" smtClean="0"/>
              <a:t>// </a:t>
            </a:r>
            <a:r>
              <a:rPr lang="en-IN" sz="1800" i="1" dirty="0"/>
              <a:t>This evaluates to </a:t>
            </a:r>
            <a:r>
              <a:rPr lang="en-IN" sz="1800" i="1" dirty="0" smtClean="0"/>
              <a:t>false</a:t>
            </a:r>
            <a:endParaRPr lang="en-IN" sz="1800" dirty="0"/>
          </a:p>
          <a:p>
            <a:pPr marL="914400" lvl="2" indent="0">
              <a:buNone/>
            </a:pPr>
            <a:r>
              <a:rPr lang="en-IN" sz="1800" dirty="0" smtClean="0"/>
              <a:t>	</a:t>
            </a:r>
            <a:r>
              <a:rPr lang="en-IN" sz="1800" dirty="0" err="1" smtClean="0"/>
              <a:t>System.out.println</a:t>
            </a:r>
            <a:r>
              <a:rPr lang="en-IN" sz="1800" dirty="0"/>
              <a:t>("first == third");</a:t>
            </a:r>
          </a:p>
          <a:p>
            <a:pPr marL="914400" lvl="2" indent="0">
              <a:buNone/>
            </a:pPr>
            <a:r>
              <a:rPr lang="en-IN" sz="1800" dirty="0"/>
              <a:t>}</a:t>
            </a:r>
          </a:p>
          <a:p>
            <a:pPr marL="914400" lvl="2" indent="0">
              <a:buNone/>
            </a:pPr>
            <a:r>
              <a:rPr lang="en-IN" sz="1800" b="1" dirty="0" smtClean="0"/>
              <a:t>if </a:t>
            </a:r>
            <a:r>
              <a:rPr lang="en-IN" sz="1800" dirty="0"/>
              <a:t>(</a:t>
            </a:r>
            <a:r>
              <a:rPr lang="en-IN" sz="1800" dirty="0" err="1"/>
              <a:t>first.equals</a:t>
            </a:r>
            <a:r>
              <a:rPr lang="en-IN" sz="1800" dirty="0"/>
              <a:t>(third)) </a:t>
            </a:r>
            <a:r>
              <a:rPr lang="en-IN" sz="1800" dirty="0" smtClean="0"/>
              <a:t>{ 		</a:t>
            </a:r>
            <a:r>
              <a:rPr lang="en-IN" sz="1800" i="1" dirty="0" smtClean="0"/>
              <a:t>// </a:t>
            </a:r>
            <a:r>
              <a:rPr lang="en-IN" sz="1800" i="1" dirty="0"/>
              <a:t>This evaluates to </a:t>
            </a:r>
            <a:r>
              <a:rPr lang="en-IN" sz="1800" i="1" dirty="0" smtClean="0"/>
              <a:t>true</a:t>
            </a:r>
            <a:endParaRPr lang="en-IN" sz="1800" dirty="0"/>
          </a:p>
          <a:p>
            <a:pPr marL="914400" lvl="2" indent="0">
              <a:buNone/>
            </a:pPr>
            <a:r>
              <a:rPr lang="en-IN" sz="1800" dirty="0" smtClean="0"/>
              <a:t>	</a:t>
            </a:r>
            <a:r>
              <a:rPr lang="en-IN" sz="1800" dirty="0" err="1" smtClean="0"/>
              <a:t>System.out.println</a:t>
            </a:r>
            <a:r>
              <a:rPr lang="en-IN" sz="1800" dirty="0"/>
              <a:t>("first equals third");</a:t>
            </a:r>
          </a:p>
          <a:p>
            <a:pPr marL="914400" lvl="2" indent="0">
              <a:buNone/>
            </a:pPr>
            <a:r>
              <a:rPr lang="en-IN" sz="1800" dirty="0"/>
              <a:t>}</a:t>
            </a:r>
          </a:p>
          <a:p>
            <a:pPr marL="457200" lvl="1" indent="0">
              <a:buNone/>
            </a:pPr>
            <a:r>
              <a:rPr lang="en-IN" sz="1800" dirty="0"/>
              <a:t>} </a:t>
            </a:r>
            <a:r>
              <a:rPr lang="en-IN" sz="1800" i="1" dirty="0"/>
              <a:t>// End </a:t>
            </a:r>
            <a:r>
              <a:rPr lang="en-IN" sz="1800" i="1" dirty="0" err="1"/>
              <a:t>myMethod</a:t>
            </a:r>
            <a:r>
              <a:rPr lang="en-IN" sz="1800" i="1" dirty="0"/>
              <a:t>()</a:t>
            </a:r>
          </a:p>
          <a:p>
            <a:pPr marL="0" indent="0">
              <a:buNone/>
            </a:pPr>
            <a:r>
              <a:rPr lang="en-IN" sz="1800" dirty="0"/>
              <a:t>} </a:t>
            </a:r>
            <a:r>
              <a:rPr lang="en-IN" sz="1800" i="1" dirty="0"/>
              <a:t>//end class</a:t>
            </a:r>
            <a:endParaRPr lang="en-IN" sz="1800" dirty="0"/>
          </a:p>
        </p:txBody>
      </p:sp>
    </p:spTree>
    <p:extLst>
      <p:ext uri="{BB962C8B-B14F-4D97-AF65-F5344CB8AC3E}">
        <p14:creationId xmlns:p14="http://schemas.microsoft.com/office/powerpoint/2010/main" val="562212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Comparing Enumerations</a:t>
            </a:r>
          </a:p>
        </p:txBody>
      </p:sp>
      <p:sp>
        <p:nvSpPr>
          <p:cNvPr id="3" name="Content Placeholder 2"/>
          <p:cNvSpPr>
            <a:spLocks noGrp="1"/>
          </p:cNvSpPr>
          <p:nvPr>
            <p:ph idx="1"/>
          </p:nvPr>
        </p:nvSpPr>
        <p:spPr/>
        <p:txBody>
          <a:bodyPr/>
          <a:lstStyle/>
          <a:p>
            <a:pPr marL="0" indent="0">
              <a:buNone/>
            </a:pPr>
            <a:r>
              <a:rPr lang="en-IN" b="1" dirty="0" err="1"/>
              <a:t>enum</a:t>
            </a:r>
            <a:r>
              <a:rPr lang="en-IN" dirty="0"/>
              <a:t> values can be compared using == or the equals()</a:t>
            </a:r>
            <a:r>
              <a:rPr lang="en-IN" dirty="0" smtClean="0"/>
              <a:t>method because </a:t>
            </a:r>
            <a:r>
              <a:rPr lang="en-IN" dirty="0"/>
              <a:t>they return the same result. The == operator is used </a:t>
            </a:r>
            <a:r>
              <a:rPr lang="en-IN" dirty="0" smtClean="0"/>
              <a:t>more frequently </a:t>
            </a:r>
            <a:r>
              <a:rPr lang="en-IN" dirty="0"/>
              <a:t>to compare enumeration types</a:t>
            </a:r>
            <a:r>
              <a:rPr lang="en-IN" dirty="0" smtClean="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3488078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Copying Reference Types</a:t>
            </a:r>
          </a:p>
        </p:txBody>
      </p:sp>
      <p:sp>
        <p:nvSpPr>
          <p:cNvPr id="3" name="Content Placeholder 2"/>
          <p:cNvSpPr>
            <a:spLocks noGrp="1"/>
          </p:cNvSpPr>
          <p:nvPr>
            <p:ph idx="1"/>
          </p:nvPr>
        </p:nvSpPr>
        <p:spPr/>
        <p:txBody>
          <a:bodyPr/>
          <a:lstStyle/>
          <a:p>
            <a:pPr marL="0" indent="0">
              <a:buNone/>
            </a:pPr>
            <a:r>
              <a:rPr lang="en-IN" dirty="0"/>
              <a:t>When reference types are copied, either a copy of the </a:t>
            </a:r>
            <a:r>
              <a:rPr lang="en-IN" dirty="0" smtClean="0"/>
              <a:t>reference to </a:t>
            </a:r>
            <a:r>
              <a:rPr lang="en-IN" dirty="0"/>
              <a:t>an object is made; or an actual copy of the object is made</a:t>
            </a:r>
            <a:r>
              <a:rPr lang="en-IN" dirty="0" smtClean="0"/>
              <a:t>, creating </a:t>
            </a:r>
            <a:r>
              <a:rPr lang="en-IN" dirty="0"/>
              <a:t>a new object. The latter is referred to as </a:t>
            </a:r>
            <a:r>
              <a:rPr lang="en-IN" i="1" dirty="0"/>
              <a:t>cloning </a:t>
            </a:r>
            <a:r>
              <a:rPr lang="en-IN" dirty="0"/>
              <a:t>in Java.</a:t>
            </a:r>
          </a:p>
        </p:txBody>
      </p:sp>
    </p:spTree>
    <p:extLst>
      <p:ext uri="{BB962C8B-B14F-4D97-AF65-F5344CB8AC3E}">
        <p14:creationId xmlns:p14="http://schemas.microsoft.com/office/powerpoint/2010/main" val="17767399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Copying a Reference to an Object</a:t>
            </a:r>
          </a:p>
        </p:txBody>
      </p:sp>
      <p:sp>
        <p:nvSpPr>
          <p:cNvPr id="3" name="Content Placeholder 2"/>
          <p:cNvSpPr>
            <a:spLocks noGrp="1"/>
          </p:cNvSpPr>
          <p:nvPr>
            <p:ph idx="1"/>
          </p:nvPr>
        </p:nvSpPr>
        <p:spPr/>
        <p:txBody>
          <a:bodyPr/>
          <a:lstStyle/>
          <a:p>
            <a:pPr marL="0" indent="0">
              <a:buNone/>
            </a:pPr>
            <a:r>
              <a:rPr lang="en-IN" dirty="0"/>
              <a:t>When copying a reference to an object, the result is one </a:t>
            </a:r>
            <a:r>
              <a:rPr lang="en-IN" dirty="0" smtClean="0"/>
              <a:t>object with </a:t>
            </a:r>
            <a:r>
              <a:rPr lang="en-IN" dirty="0"/>
              <a:t>two references. In the following example, </a:t>
            </a:r>
            <a:r>
              <a:rPr lang="en-IN" dirty="0" err="1"/>
              <a:t>closingSong</a:t>
            </a:r>
            <a:r>
              <a:rPr lang="en-IN" dirty="0"/>
              <a:t> </a:t>
            </a:r>
            <a:r>
              <a:rPr lang="en-IN" dirty="0" smtClean="0"/>
              <a:t>is assigned </a:t>
            </a:r>
            <a:r>
              <a:rPr lang="en-IN" dirty="0"/>
              <a:t>a reference to the object pointed to by </a:t>
            </a:r>
            <a:r>
              <a:rPr lang="en-IN" dirty="0" err="1"/>
              <a:t>lastSong</a:t>
            </a:r>
            <a:r>
              <a:rPr lang="en-IN" dirty="0"/>
              <a:t>. </a:t>
            </a:r>
            <a:r>
              <a:rPr lang="en-IN" dirty="0" smtClean="0"/>
              <a:t>Any changes </a:t>
            </a:r>
            <a:r>
              <a:rPr lang="en-IN" dirty="0"/>
              <a:t>made to </a:t>
            </a:r>
            <a:r>
              <a:rPr lang="en-IN" dirty="0" err="1"/>
              <a:t>lastSong</a:t>
            </a:r>
            <a:r>
              <a:rPr lang="en-IN" dirty="0"/>
              <a:t> will be reflected in </a:t>
            </a:r>
            <a:r>
              <a:rPr lang="en-IN" dirty="0" err="1"/>
              <a:t>closingSong</a:t>
            </a:r>
            <a:r>
              <a:rPr lang="en-IN" dirty="0"/>
              <a:t> </a:t>
            </a:r>
            <a:r>
              <a:rPr lang="en-IN" dirty="0" smtClean="0"/>
              <a:t>and vice </a:t>
            </a:r>
            <a:r>
              <a:rPr lang="en-IN" dirty="0"/>
              <a:t>versa</a:t>
            </a:r>
            <a:r>
              <a:rPr lang="en-IN" dirty="0" smtClean="0"/>
              <a:t>:</a:t>
            </a:r>
          </a:p>
          <a:p>
            <a:pPr marL="0" indent="0">
              <a:buNone/>
            </a:pPr>
            <a:endParaRPr lang="en-IN" dirty="0"/>
          </a:p>
          <a:p>
            <a:pPr marL="457200" lvl="1" indent="0">
              <a:buNone/>
            </a:pPr>
            <a:r>
              <a:rPr lang="en-IN" dirty="0"/>
              <a:t>Song </a:t>
            </a:r>
            <a:r>
              <a:rPr lang="en-IN" dirty="0" err="1"/>
              <a:t>lastSong</a:t>
            </a:r>
            <a:r>
              <a:rPr lang="en-IN" dirty="0"/>
              <a:t> = </a:t>
            </a:r>
            <a:r>
              <a:rPr lang="en-IN" b="1" dirty="0"/>
              <a:t>new </a:t>
            </a:r>
            <a:r>
              <a:rPr lang="en-IN" dirty="0"/>
              <a:t>Song();</a:t>
            </a:r>
          </a:p>
          <a:p>
            <a:pPr marL="457200" lvl="1" indent="0">
              <a:buNone/>
            </a:pPr>
            <a:r>
              <a:rPr lang="en-IN" dirty="0"/>
              <a:t>Song </a:t>
            </a:r>
            <a:r>
              <a:rPr lang="en-IN" dirty="0" err="1"/>
              <a:t>closingSong</a:t>
            </a:r>
            <a:r>
              <a:rPr lang="en-IN" dirty="0"/>
              <a:t> = </a:t>
            </a:r>
            <a:r>
              <a:rPr lang="en-IN" dirty="0" err="1"/>
              <a:t>lastSong</a:t>
            </a:r>
            <a:r>
              <a:rPr lang="en-IN" dirty="0"/>
              <a:t>;</a:t>
            </a:r>
          </a:p>
        </p:txBody>
      </p:sp>
    </p:spTree>
    <p:extLst>
      <p:ext uri="{BB962C8B-B14F-4D97-AF65-F5344CB8AC3E}">
        <p14:creationId xmlns:p14="http://schemas.microsoft.com/office/powerpoint/2010/main" val="305898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Parameter and Local Variable Names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smtClean="0"/>
              <a:t>Parameter </a:t>
            </a:r>
            <a:r>
              <a:rPr lang="en-IN" dirty="0"/>
              <a:t>and local variable names should be descriptive </a:t>
            </a:r>
            <a:r>
              <a:rPr lang="en-IN" dirty="0" smtClean="0"/>
              <a:t>lowercase single </a:t>
            </a:r>
            <a:r>
              <a:rPr lang="en-IN" dirty="0"/>
              <a:t>words, acronyms, or abbreviations. </a:t>
            </a:r>
            <a:endParaRPr lang="en-IN" dirty="0" smtClean="0"/>
          </a:p>
          <a:p>
            <a:pPr marL="0" indent="0">
              <a:buNone/>
            </a:pPr>
            <a:r>
              <a:rPr lang="en-IN" dirty="0" smtClean="0"/>
              <a:t>If multiple words </a:t>
            </a:r>
            <a:r>
              <a:rPr lang="en-IN" dirty="0"/>
              <a:t>are necessary, they should follow the same </a:t>
            </a:r>
            <a:r>
              <a:rPr lang="en-IN" dirty="0" smtClean="0"/>
              <a:t>capitalization convention </a:t>
            </a:r>
            <a:r>
              <a:rPr lang="en-IN" dirty="0"/>
              <a:t>as method names</a:t>
            </a:r>
            <a:r>
              <a:rPr lang="en-IN" dirty="0" smtClean="0"/>
              <a:t>:</a:t>
            </a:r>
          </a:p>
          <a:p>
            <a:pPr marL="0" indent="0">
              <a:buNone/>
            </a:pPr>
            <a:endParaRPr lang="en-IN" dirty="0"/>
          </a:p>
          <a:p>
            <a:pPr marL="0" indent="0">
              <a:buNone/>
            </a:pPr>
            <a:r>
              <a:rPr lang="en-IN" b="1" dirty="0"/>
              <a:t>public void </a:t>
            </a:r>
            <a:r>
              <a:rPr lang="en-IN" dirty="0" err="1"/>
              <a:t>printHotSpots</a:t>
            </a:r>
            <a:r>
              <a:rPr lang="en-IN" dirty="0"/>
              <a:t>(</a:t>
            </a:r>
            <a:r>
              <a:rPr lang="en-IN" dirty="0" err="1"/>
              <a:t>ArrayList</a:t>
            </a:r>
            <a:r>
              <a:rPr lang="en-IN" dirty="0"/>
              <a:t> </a:t>
            </a:r>
            <a:r>
              <a:rPr lang="en-IN" dirty="0" err="1"/>
              <a:t>spotList</a:t>
            </a:r>
            <a:r>
              <a:rPr lang="en-IN" dirty="0"/>
              <a:t>) {</a:t>
            </a:r>
          </a:p>
          <a:p>
            <a:pPr marL="457200" lvl="1" indent="0">
              <a:buNone/>
            </a:pPr>
            <a:r>
              <a:rPr lang="en-IN" b="1" dirty="0" err="1"/>
              <a:t>int</a:t>
            </a:r>
            <a:r>
              <a:rPr lang="en-IN" b="1" dirty="0"/>
              <a:t> </a:t>
            </a:r>
            <a:r>
              <a:rPr lang="en-IN" dirty="0"/>
              <a:t>counter = 0;</a:t>
            </a:r>
          </a:p>
          <a:p>
            <a:pPr marL="457200" lvl="1" indent="0">
              <a:buNone/>
            </a:pPr>
            <a:r>
              <a:rPr lang="en-IN" b="1" dirty="0"/>
              <a:t>for </a:t>
            </a:r>
            <a:r>
              <a:rPr lang="en-IN" dirty="0"/>
              <a:t>(String </a:t>
            </a:r>
            <a:r>
              <a:rPr lang="en-IN" dirty="0" err="1"/>
              <a:t>hotSpot</a:t>
            </a:r>
            <a:r>
              <a:rPr lang="en-IN" dirty="0"/>
              <a:t> : </a:t>
            </a:r>
            <a:r>
              <a:rPr lang="en-IN" dirty="0" err="1"/>
              <a:t>spotList</a:t>
            </a:r>
            <a:r>
              <a:rPr lang="en-IN" dirty="0"/>
              <a:t>) {</a:t>
            </a:r>
          </a:p>
          <a:p>
            <a:pPr marL="457200" lvl="1" indent="0">
              <a:buNone/>
            </a:pPr>
            <a:r>
              <a:rPr lang="en-IN" dirty="0" smtClean="0"/>
              <a:t>	</a:t>
            </a:r>
            <a:r>
              <a:rPr lang="en-IN" dirty="0" err="1" smtClean="0"/>
              <a:t>System.out.println</a:t>
            </a:r>
            <a:r>
              <a:rPr lang="en-IN" dirty="0"/>
              <a:t>("Hot Spot </a:t>
            </a:r>
            <a:r>
              <a:rPr lang="en-IN" dirty="0" smtClean="0"/>
              <a:t>#“ + </a:t>
            </a:r>
            <a:r>
              <a:rPr lang="en-IN" dirty="0"/>
              <a:t>++counter + ": " + </a:t>
            </a:r>
            <a:r>
              <a:rPr lang="en-IN" dirty="0" err="1"/>
              <a:t>hotSpot</a:t>
            </a:r>
            <a:r>
              <a:rPr lang="en-IN" dirty="0"/>
              <a:t>);</a:t>
            </a:r>
          </a:p>
          <a:p>
            <a:pPr marL="457200" lvl="1" indent="0">
              <a:buNone/>
            </a:pPr>
            <a:r>
              <a:rPr lang="en-IN" dirty="0"/>
              <a:t>}</a:t>
            </a:r>
          </a:p>
          <a:p>
            <a:pPr marL="0" indent="0">
              <a:buNone/>
            </a:pPr>
            <a:r>
              <a:rPr lang="en-IN" dirty="0"/>
              <a:t>}</a:t>
            </a:r>
          </a:p>
          <a:p>
            <a:pPr marL="0" indent="0">
              <a:buNone/>
            </a:pPr>
            <a:r>
              <a:rPr lang="en-IN" dirty="0"/>
              <a:t>Temporary variable names may be single letters such as </a:t>
            </a:r>
            <a:r>
              <a:rPr lang="en-IN" dirty="0" err="1"/>
              <a:t>i</a:t>
            </a:r>
            <a:r>
              <a:rPr lang="en-IN" dirty="0"/>
              <a:t>, j, k</a:t>
            </a:r>
            <a:r>
              <a:rPr lang="en-IN" dirty="0" smtClean="0"/>
              <a:t>, m</a:t>
            </a:r>
            <a:r>
              <a:rPr lang="en-IN" dirty="0"/>
              <a:t>, and n for integers and c, d, and e for characters.</a:t>
            </a:r>
          </a:p>
        </p:txBody>
      </p:sp>
    </p:spTree>
    <p:extLst>
      <p:ext uri="{BB962C8B-B14F-4D97-AF65-F5344CB8AC3E}">
        <p14:creationId xmlns:p14="http://schemas.microsoft.com/office/powerpoint/2010/main" val="14666183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Cloning Objects</a:t>
            </a:r>
          </a:p>
        </p:txBody>
      </p:sp>
      <p:sp>
        <p:nvSpPr>
          <p:cNvPr id="3" name="Content Placeholder 2"/>
          <p:cNvSpPr>
            <a:spLocks noGrp="1"/>
          </p:cNvSpPr>
          <p:nvPr>
            <p:ph idx="1"/>
          </p:nvPr>
        </p:nvSpPr>
        <p:spPr/>
        <p:txBody>
          <a:bodyPr>
            <a:normAutofit/>
          </a:bodyPr>
          <a:lstStyle/>
          <a:p>
            <a:pPr marL="0" indent="0">
              <a:buNone/>
            </a:pPr>
            <a:r>
              <a:rPr lang="en-IN" dirty="0"/>
              <a:t>Cloning results in another copy of the object, not just a copy </a:t>
            </a:r>
            <a:r>
              <a:rPr lang="en-IN" dirty="0" smtClean="0"/>
              <a:t>of a </a:t>
            </a:r>
            <a:r>
              <a:rPr lang="en-IN" dirty="0"/>
              <a:t>reference to an object. Cloning is not available to classes </a:t>
            </a:r>
            <a:r>
              <a:rPr lang="en-IN" dirty="0" smtClean="0"/>
              <a:t>by default</a:t>
            </a:r>
            <a:r>
              <a:rPr lang="en-IN" dirty="0"/>
              <a:t>. Note that cloning is usually very complex, so you </a:t>
            </a:r>
            <a:r>
              <a:rPr lang="en-IN" dirty="0" smtClean="0"/>
              <a:t>should consider </a:t>
            </a:r>
            <a:r>
              <a:rPr lang="en-IN" dirty="0"/>
              <a:t>a copy constructor instead:</a:t>
            </a:r>
          </a:p>
          <a:p>
            <a:pPr lvl="1"/>
            <a:r>
              <a:rPr lang="en-IN" dirty="0" smtClean="0"/>
              <a:t>For </a:t>
            </a:r>
            <a:r>
              <a:rPr lang="en-IN" dirty="0"/>
              <a:t>a class to be </a:t>
            </a:r>
            <a:r>
              <a:rPr lang="en-IN" dirty="0" err="1"/>
              <a:t>cloneable</a:t>
            </a:r>
            <a:r>
              <a:rPr lang="en-IN" dirty="0"/>
              <a:t>, it must implement the </a:t>
            </a:r>
            <a:r>
              <a:rPr lang="en-IN" dirty="0" smtClean="0"/>
              <a:t>interface </a:t>
            </a:r>
            <a:r>
              <a:rPr lang="en-IN" b="1" dirty="0" err="1" smtClean="0"/>
              <a:t>Cloneable</a:t>
            </a:r>
            <a:r>
              <a:rPr lang="en-IN" dirty="0"/>
              <a:t>.</a:t>
            </a:r>
          </a:p>
          <a:p>
            <a:pPr lvl="1"/>
            <a:r>
              <a:rPr lang="en-IN" dirty="0" smtClean="0"/>
              <a:t>The </a:t>
            </a:r>
            <a:r>
              <a:rPr lang="en-IN" dirty="0"/>
              <a:t>protected method </a:t>
            </a:r>
            <a:r>
              <a:rPr lang="en-IN" b="1" dirty="0"/>
              <a:t>clone()</a:t>
            </a:r>
            <a:r>
              <a:rPr lang="en-IN" dirty="0"/>
              <a:t> allows for objects to </a:t>
            </a:r>
            <a:r>
              <a:rPr lang="en-IN" dirty="0" smtClean="0"/>
              <a:t>clone themselves</a:t>
            </a:r>
            <a:r>
              <a:rPr lang="en-IN" dirty="0"/>
              <a:t>.</a:t>
            </a:r>
          </a:p>
          <a:p>
            <a:pPr lvl="1"/>
            <a:r>
              <a:rPr lang="en-IN" dirty="0" smtClean="0"/>
              <a:t>For </a:t>
            </a:r>
            <a:r>
              <a:rPr lang="en-IN" dirty="0"/>
              <a:t>an object to clone an object other than itself, </a:t>
            </a:r>
            <a:r>
              <a:rPr lang="en-IN" dirty="0" smtClean="0"/>
              <a:t>the clone</a:t>
            </a:r>
            <a:r>
              <a:rPr lang="en-IN" dirty="0"/>
              <a:t>() method must be overridden and made public </a:t>
            </a:r>
            <a:r>
              <a:rPr lang="en-IN" dirty="0" smtClean="0"/>
              <a:t>by the </a:t>
            </a:r>
            <a:r>
              <a:rPr lang="en-IN" dirty="0"/>
              <a:t>object being cloned.</a:t>
            </a:r>
          </a:p>
          <a:p>
            <a:pPr lvl="1"/>
            <a:r>
              <a:rPr lang="en-IN" dirty="0" smtClean="0"/>
              <a:t>When </a:t>
            </a:r>
            <a:r>
              <a:rPr lang="en-IN" dirty="0"/>
              <a:t>cloning, a </a:t>
            </a:r>
            <a:r>
              <a:rPr lang="en-IN" b="1" dirty="0"/>
              <a:t>cast must be used</a:t>
            </a:r>
            <a:r>
              <a:rPr lang="en-IN" dirty="0"/>
              <a:t> because clone() </a:t>
            </a:r>
            <a:r>
              <a:rPr lang="en-IN" b="1" dirty="0" smtClean="0"/>
              <a:t>returns type </a:t>
            </a:r>
            <a:r>
              <a:rPr lang="en-IN" b="1" dirty="0"/>
              <a:t>object</a:t>
            </a:r>
            <a:r>
              <a:rPr lang="en-IN" dirty="0"/>
              <a:t>.</a:t>
            </a:r>
          </a:p>
          <a:p>
            <a:pPr lvl="1"/>
            <a:r>
              <a:rPr lang="en-IN" dirty="0" smtClean="0"/>
              <a:t>Cloning </a:t>
            </a:r>
            <a:r>
              <a:rPr lang="en-IN" dirty="0"/>
              <a:t>can throw a </a:t>
            </a:r>
            <a:r>
              <a:rPr lang="en-IN" b="1" dirty="0" err="1" smtClean="0"/>
              <a:t>CloneNotSupportedException</a:t>
            </a:r>
            <a:r>
              <a:rPr lang="en-IN" dirty="0" smtClean="0"/>
              <a:t>.</a:t>
            </a:r>
            <a:endParaRPr lang="en-IN" dirty="0"/>
          </a:p>
        </p:txBody>
      </p:sp>
    </p:spTree>
    <p:extLst>
      <p:ext uri="{BB962C8B-B14F-4D97-AF65-F5344CB8AC3E}">
        <p14:creationId xmlns:p14="http://schemas.microsoft.com/office/powerpoint/2010/main" val="36701512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Shallow and deep cloning</a:t>
            </a:r>
          </a:p>
        </p:txBody>
      </p:sp>
      <p:sp>
        <p:nvSpPr>
          <p:cNvPr id="3" name="Content Placeholder 2"/>
          <p:cNvSpPr>
            <a:spLocks noGrp="1"/>
          </p:cNvSpPr>
          <p:nvPr>
            <p:ph idx="1"/>
          </p:nvPr>
        </p:nvSpPr>
        <p:spPr/>
        <p:txBody>
          <a:bodyPr>
            <a:normAutofit fontScale="92500" lnSpcReduction="10000"/>
          </a:bodyPr>
          <a:lstStyle/>
          <a:p>
            <a:r>
              <a:rPr lang="en-IN" dirty="0"/>
              <a:t>Shallow and deep cloning are the two types of cloning in Java.</a:t>
            </a:r>
          </a:p>
          <a:p>
            <a:r>
              <a:rPr lang="en-IN" dirty="0"/>
              <a:t>In shallow cloning, primitive values and the references in </a:t>
            </a:r>
            <a:r>
              <a:rPr lang="en-IN" dirty="0" smtClean="0"/>
              <a:t>the object </a:t>
            </a:r>
            <a:r>
              <a:rPr lang="en-IN" dirty="0"/>
              <a:t>being cloned are copied. </a:t>
            </a:r>
            <a:endParaRPr lang="en-IN" dirty="0" smtClean="0"/>
          </a:p>
          <a:p>
            <a:r>
              <a:rPr lang="en-IN" dirty="0" smtClean="0"/>
              <a:t>Copies </a:t>
            </a:r>
            <a:r>
              <a:rPr lang="en-IN" dirty="0"/>
              <a:t>of the objects referred </a:t>
            </a:r>
            <a:r>
              <a:rPr lang="en-IN" dirty="0" smtClean="0"/>
              <a:t>to by </a:t>
            </a:r>
            <a:r>
              <a:rPr lang="en-IN" dirty="0"/>
              <a:t>those references are not made</a:t>
            </a:r>
            <a:r>
              <a:rPr lang="en-IN" dirty="0" smtClean="0"/>
              <a:t>.</a:t>
            </a:r>
          </a:p>
          <a:p>
            <a:endParaRPr lang="en-IN" dirty="0"/>
          </a:p>
          <a:p>
            <a:r>
              <a:rPr lang="en-IN" dirty="0"/>
              <a:t>In deep cloning, the cloned object makes a copy of each of </a:t>
            </a:r>
            <a:r>
              <a:rPr lang="en-IN" dirty="0" smtClean="0"/>
              <a:t>its object’s </a:t>
            </a:r>
            <a:r>
              <a:rPr lang="en-IN" dirty="0"/>
              <a:t>fields, </a:t>
            </a:r>
            <a:r>
              <a:rPr lang="en-IN" dirty="0" err="1"/>
              <a:t>recursing</a:t>
            </a:r>
            <a:r>
              <a:rPr lang="en-IN" dirty="0"/>
              <a:t> through all other objects referenced </a:t>
            </a:r>
            <a:r>
              <a:rPr lang="en-IN" dirty="0" smtClean="0"/>
              <a:t>by it</a:t>
            </a:r>
            <a:r>
              <a:rPr lang="en-IN" dirty="0"/>
              <a:t>. </a:t>
            </a:r>
            <a:endParaRPr lang="en-IN" dirty="0" smtClean="0"/>
          </a:p>
          <a:p>
            <a:r>
              <a:rPr lang="en-IN" dirty="0" smtClean="0"/>
              <a:t>A </a:t>
            </a:r>
            <a:r>
              <a:rPr lang="en-IN" dirty="0"/>
              <a:t>deep-clone method must be defined by the programmer, </a:t>
            </a:r>
            <a:r>
              <a:rPr lang="en-IN" dirty="0" smtClean="0"/>
              <a:t>as the </a:t>
            </a:r>
            <a:r>
              <a:rPr lang="en-IN" dirty="0"/>
              <a:t>Java API does not provide one. </a:t>
            </a:r>
            <a:endParaRPr lang="en-IN" dirty="0" smtClean="0"/>
          </a:p>
          <a:p>
            <a:r>
              <a:rPr lang="en-IN" dirty="0" smtClean="0"/>
              <a:t>Alternatives </a:t>
            </a:r>
            <a:r>
              <a:rPr lang="en-IN" dirty="0"/>
              <a:t>to deep </a:t>
            </a:r>
            <a:r>
              <a:rPr lang="en-IN" dirty="0" smtClean="0"/>
              <a:t>cloning are </a:t>
            </a:r>
            <a:r>
              <a:rPr lang="en-IN" dirty="0"/>
              <a:t>serialization and copy constructors. (Copy constructors </a:t>
            </a:r>
            <a:r>
              <a:rPr lang="en-IN" dirty="0" smtClean="0"/>
              <a:t>are often </a:t>
            </a:r>
            <a:r>
              <a:rPr lang="en-IN" dirty="0"/>
              <a:t>preferred over serialization.)</a:t>
            </a:r>
            <a:endParaRPr lang="en-IN" dirty="0" smtClean="0"/>
          </a:p>
          <a:p>
            <a:endParaRPr lang="en-IN" dirty="0"/>
          </a:p>
          <a:p>
            <a:endParaRPr lang="en-IN" dirty="0"/>
          </a:p>
        </p:txBody>
      </p:sp>
    </p:spTree>
    <p:extLst>
      <p:ext uri="{BB962C8B-B14F-4D97-AF65-F5344CB8AC3E}">
        <p14:creationId xmlns:p14="http://schemas.microsoft.com/office/powerpoint/2010/main" val="12654103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a:xfrm>
            <a:off x="838200" y="1249250"/>
            <a:ext cx="10515600" cy="5473521"/>
          </a:xfrm>
        </p:spPr>
        <p:txBody>
          <a:bodyPr>
            <a:noAutofit/>
          </a:bodyPr>
          <a:lstStyle/>
          <a:p>
            <a:pPr marL="0" indent="0">
              <a:buNone/>
            </a:pPr>
            <a:r>
              <a:rPr lang="en-IN" sz="1800" dirty="0"/>
              <a:t>Class Song {</a:t>
            </a:r>
          </a:p>
          <a:p>
            <a:pPr marL="457200" lvl="1" indent="0">
              <a:buNone/>
            </a:pPr>
            <a:r>
              <a:rPr lang="en-IN" sz="1800" dirty="0"/>
              <a:t>String title;</a:t>
            </a:r>
          </a:p>
          <a:p>
            <a:pPr marL="457200" lvl="1" indent="0">
              <a:buNone/>
            </a:pPr>
            <a:r>
              <a:rPr lang="en-IN" sz="1800" dirty="0"/>
              <a:t>Artist </a:t>
            </a:r>
            <a:r>
              <a:rPr lang="en-IN" sz="1800" dirty="0" err="1"/>
              <a:t>artist</a:t>
            </a:r>
            <a:r>
              <a:rPr lang="en-IN" sz="1800" dirty="0"/>
              <a:t>;</a:t>
            </a:r>
          </a:p>
          <a:p>
            <a:pPr marL="457200" lvl="1" indent="0">
              <a:buNone/>
            </a:pPr>
            <a:r>
              <a:rPr lang="en-IN" sz="1800" b="1" dirty="0"/>
              <a:t>float </a:t>
            </a:r>
            <a:r>
              <a:rPr lang="en-IN" sz="1800" dirty="0"/>
              <a:t>length;</a:t>
            </a:r>
          </a:p>
          <a:p>
            <a:pPr marL="457200" lvl="1" indent="0">
              <a:buNone/>
            </a:pPr>
            <a:r>
              <a:rPr lang="en-IN" sz="1800" b="1" dirty="0" err="1"/>
              <a:t>int</a:t>
            </a:r>
            <a:r>
              <a:rPr lang="en-IN" sz="1800" b="1" dirty="0"/>
              <a:t> </a:t>
            </a:r>
            <a:r>
              <a:rPr lang="en-IN" sz="1800" dirty="0"/>
              <a:t>year;</a:t>
            </a:r>
          </a:p>
          <a:p>
            <a:pPr marL="457200" lvl="1" indent="0">
              <a:buNone/>
            </a:pPr>
            <a:r>
              <a:rPr lang="en-IN" sz="1800" b="1" dirty="0"/>
              <a:t>void </a:t>
            </a:r>
            <a:r>
              <a:rPr lang="en-IN" sz="1800" dirty="0" err="1"/>
              <a:t>setData</a:t>
            </a:r>
            <a:r>
              <a:rPr lang="en-IN" sz="1800" dirty="0"/>
              <a:t>() {...}</a:t>
            </a:r>
          </a:p>
          <a:p>
            <a:pPr marL="457200" lvl="1" indent="0">
              <a:buNone/>
            </a:pPr>
            <a:r>
              <a:rPr lang="en-IN" sz="1800" dirty="0" smtClean="0"/>
              <a:t>public static void main(String </a:t>
            </a:r>
            <a:r>
              <a:rPr lang="en-IN" sz="1800" dirty="0" err="1" smtClean="0"/>
              <a:t>args</a:t>
            </a:r>
            <a:r>
              <a:rPr lang="en-IN" sz="1800" dirty="0" smtClean="0"/>
              <a:t>[]) {</a:t>
            </a:r>
            <a:endParaRPr lang="en-IN" sz="1800" dirty="0"/>
          </a:p>
          <a:p>
            <a:pPr marL="914400" lvl="2" indent="0">
              <a:buNone/>
            </a:pPr>
            <a:r>
              <a:rPr lang="en-IN" sz="1800" dirty="0"/>
              <a:t>Song </a:t>
            </a:r>
            <a:r>
              <a:rPr lang="en-IN" sz="1800" dirty="0" err="1"/>
              <a:t>firstSong</a:t>
            </a:r>
            <a:r>
              <a:rPr lang="en-IN" sz="1800" dirty="0"/>
              <a:t> = </a:t>
            </a:r>
            <a:r>
              <a:rPr lang="en-IN" sz="1800" b="1" dirty="0"/>
              <a:t>new </a:t>
            </a:r>
            <a:r>
              <a:rPr lang="en-IN" sz="1800" dirty="0"/>
              <a:t>Song();</a:t>
            </a:r>
          </a:p>
          <a:p>
            <a:pPr marL="914400" lvl="2" indent="0">
              <a:buNone/>
            </a:pPr>
            <a:r>
              <a:rPr lang="en-IN" sz="1800" b="1" dirty="0"/>
              <a:t>try </a:t>
            </a:r>
            <a:r>
              <a:rPr lang="en-IN" sz="1800" dirty="0"/>
              <a:t>{</a:t>
            </a:r>
          </a:p>
          <a:p>
            <a:pPr marL="914400" lvl="2" indent="0">
              <a:buNone/>
            </a:pPr>
            <a:r>
              <a:rPr lang="en-IN" sz="1800" i="1" dirty="0" smtClean="0"/>
              <a:t>	// </a:t>
            </a:r>
            <a:r>
              <a:rPr lang="en-IN" sz="1800" i="1" dirty="0"/>
              <a:t>Make an actual copy by cloning</a:t>
            </a:r>
          </a:p>
          <a:p>
            <a:pPr marL="914400" lvl="2" indent="0">
              <a:buNone/>
            </a:pPr>
            <a:r>
              <a:rPr lang="en-IN" sz="1800" dirty="0" smtClean="0"/>
              <a:t>	Song </a:t>
            </a:r>
            <a:r>
              <a:rPr lang="en-IN" sz="1800" dirty="0" err="1"/>
              <a:t>leadingSong</a:t>
            </a:r>
            <a:r>
              <a:rPr lang="en-IN" sz="1800" dirty="0"/>
              <a:t> = (Song)</a:t>
            </a:r>
            <a:r>
              <a:rPr lang="en-IN" sz="1800" dirty="0" err="1"/>
              <a:t>firstSong.clone</a:t>
            </a:r>
            <a:r>
              <a:rPr lang="en-IN" sz="1800" dirty="0"/>
              <a:t>();</a:t>
            </a:r>
          </a:p>
          <a:p>
            <a:pPr marL="914400" lvl="2" indent="0">
              <a:buNone/>
            </a:pPr>
            <a:r>
              <a:rPr lang="en-IN" sz="1800" dirty="0"/>
              <a:t>} </a:t>
            </a:r>
            <a:r>
              <a:rPr lang="en-IN" sz="1800" b="1" dirty="0"/>
              <a:t>catch </a:t>
            </a:r>
            <a:r>
              <a:rPr lang="en-IN" sz="1800" dirty="0"/>
              <a:t>(</a:t>
            </a:r>
            <a:r>
              <a:rPr lang="en-IN" sz="1800" dirty="0" err="1"/>
              <a:t>CloneNotSupportedException</a:t>
            </a:r>
            <a:r>
              <a:rPr lang="en-IN" sz="1800" dirty="0"/>
              <a:t> </a:t>
            </a:r>
            <a:r>
              <a:rPr lang="en-IN" sz="1800" dirty="0" err="1"/>
              <a:t>cnse</a:t>
            </a:r>
            <a:r>
              <a:rPr lang="en-IN" sz="1800" dirty="0"/>
              <a:t>) {</a:t>
            </a:r>
          </a:p>
          <a:p>
            <a:pPr marL="914400" lvl="2" indent="0">
              <a:buNone/>
            </a:pPr>
            <a:r>
              <a:rPr lang="en-IN" sz="1800" dirty="0" smtClean="0"/>
              <a:t>	</a:t>
            </a:r>
            <a:r>
              <a:rPr lang="en-IN" sz="1800" dirty="0" err="1" smtClean="0"/>
              <a:t>cnse.printStackTrace</a:t>
            </a:r>
            <a:r>
              <a:rPr lang="en-IN" sz="1800" dirty="0" smtClean="0"/>
              <a:t>();</a:t>
            </a:r>
          </a:p>
          <a:p>
            <a:pPr marL="914400" lvl="2" indent="0">
              <a:buNone/>
            </a:pPr>
            <a:r>
              <a:rPr lang="en-IN" sz="1800" dirty="0" smtClean="0"/>
              <a:t>}</a:t>
            </a:r>
          </a:p>
          <a:p>
            <a:pPr marL="457200" lvl="1" indent="0">
              <a:buNone/>
            </a:pPr>
            <a:r>
              <a:rPr lang="en-IN" sz="1800" dirty="0"/>
              <a:t>}</a:t>
            </a:r>
          </a:p>
          <a:p>
            <a:pPr marL="0" indent="0">
              <a:buNone/>
            </a:pPr>
            <a:r>
              <a:rPr lang="en-IN" sz="1800" dirty="0"/>
              <a:t>} </a:t>
            </a:r>
            <a:r>
              <a:rPr lang="en-IN" sz="1800" i="1" dirty="0"/>
              <a:t>// end</a:t>
            </a:r>
            <a:endParaRPr lang="en-IN" sz="1800" dirty="0"/>
          </a:p>
        </p:txBody>
      </p:sp>
    </p:spTree>
    <p:extLst>
      <p:ext uri="{BB962C8B-B14F-4D97-AF65-F5344CB8AC3E}">
        <p14:creationId xmlns:p14="http://schemas.microsoft.com/office/powerpoint/2010/main" val="5499901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Classes and Objects</a:t>
            </a:r>
          </a:p>
        </p:txBody>
      </p:sp>
      <p:sp>
        <p:nvSpPr>
          <p:cNvPr id="3" name="Content Placeholder 2"/>
          <p:cNvSpPr>
            <a:spLocks noGrp="1"/>
          </p:cNvSpPr>
          <p:nvPr>
            <p:ph idx="1"/>
          </p:nvPr>
        </p:nvSpPr>
        <p:spPr/>
        <p:txBody>
          <a:bodyPr>
            <a:normAutofit fontScale="92500"/>
          </a:bodyPr>
          <a:lstStyle/>
          <a:p>
            <a:r>
              <a:rPr lang="en-IN" b="1" i="1" dirty="0"/>
              <a:t>Classes</a:t>
            </a:r>
            <a:r>
              <a:rPr lang="en-IN" i="1" dirty="0"/>
              <a:t> </a:t>
            </a:r>
            <a:r>
              <a:rPr lang="en-IN" dirty="0"/>
              <a:t>define entities that usually represent something in the </a:t>
            </a:r>
            <a:r>
              <a:rPr lang="en-IN" dirty="0" smtClean="0"/>
              <a:t>real world</a:t>
            </a:r>
            <a:r>
              <a:rPr lang="en-IN" dirty="0"/>
              <a:t>. They consist of a set of values that holds data and a set </a:t>
            </a:r>
            <a:r>
              <a:rPr lang="en-IN" dirty="0" smtClean="0"/>
              <a:t>of methods </a:t>
            </a:r>
            <a:r>
              <a:rPr lang="en-IN" dirty="0"/>
              <a:t>that operates on the data.</a:t>
            </a:r>
          </a:p>
          <a:p>
            <a:r>
              <a:rPr lang="en-IN" dirty="0"/>
              <a:t>An instance of a class is called an </a:t>
            </a:r>
            <a:r>
              <a:rPr lang="en-IN" b="1" i="1" dirty="0"/>
              <a:t>object</a:t>
            </a:r>
            <a:r>
              <a:rPr lang="en-IN" dirty="0"/>
              <a:t>, and it is allocated memory</a:t>
            </a:r>
            <a:r>
              <a:rPr lang="en-IN" dirty="0" smtClean="0"/>
              <a:t>. There </a:t>
            </a:r>
            <a:r>
              <a:rPr lang="en-IN" dirty="0"/>
              <a:t>can be multiple instances of a class.</a:t>
            </a:r>
          </a:p>
          <a:p>
            <a:r>
              <a:rPr lang="en-IN" dirty="0"/>
              <a:t>Classes can inherit data members and methods from </a:t>
            </a:r>
            <a:r>
              <a:rPr lang="en-IN" dirty="0" smtClean="0"/>
              <a:t>other classes</a:t>
            </a:r>
            <a:r>
              <a:rPr lang="en-IN" dirty="0"/>
              <a:t>. A class can directly inherit from only one class—the </a:t>
            </a:r>
            <a:r>
              <a:rPr lang="en-IN" b="1" i="1" dirty="0"/>
              <a:t>superclass</a:t>
            </a:r>
            <a:r>
              <a:rPr lang="en-IN" dirty="0"/>
              <a:t>.</a:t>
            </a:r>
          </a:p>
          <a:p>
            <a:r>
              <a:rPr lang="en-IN" dirty="0"/>
              <a:t>A class can have only one direct superclass. This </a:t>
            </a:r>
            <a:r>
              <a:rPr lang="en-IN" dirty="0" smtClean="0"/>
              <a:t>is called </a:t>
            </a:r>
            <a:r>
              <a:rPr lang="en-IN" b="1" i="1" dirty="0"/>
              <a:t>inheritance</a:t>
            </a:r>
            <a:r>
              <a:rPr lang="en-IN" dirty="0"/>
              <a:t>.</a:t>
            </a:r>
          </a:p>
          <a:p>
            <a:r>
              <a:rPr lang="en-IN" dirty="0"/>
              <a:t>When implementing a class, the inner details of the class </a:t>
            </a:r>
            <a:r>
              <a:rPr lang="en-IN" dirty="0" smtClean="0"/>
              <a:t>should be </a:t>
            </a:r>
            <a:r>
              <a:rPr lang="en-IN" dirty="0"/>
              <a:t>private and accessible only through public interfaces. This </a:t>
            </a:r>
            <a:r>
              <a:rPr lang="en-IN" dirty="0" smtClean="0"/>
              <a:t>is called </a:t>
            </a:r>
            <a:r>
              <a:rPr lang="en-IN" b="1" i="1" dirty="0"/>
              <a:t>encapsulation</a:t>
            </a:r>
            <a:r>
              <a:rPr lang="en-IN" dirty="0"/>
              <a:t>.</a:t>
            </a:r>
          </a:p>
        </p:txBody>
      </p:sp>
    </p:spTree>
    <p:extLst>
      <p:ext uri="{BB962C8B-B14F-4D97-AF65-F5344CB8AC3E}">
        <p14:creationId xmlns:p14="http://schemas.microsoft.com/office/powerpoint/2010/main" val="21265221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Syntax</a:t>
            </a:r>
          </a:p>
        </p:txBody>
      </p:sp>
      <p:sp>
        <p:nvSpPr>
          <p:cNvPr id="3" name="Content Placeholder 2"/>
          <p:cNvSpPr>
            <a:spLocks noGrp="1"/>
          </p:cNvSpPr>
          <p:nvPr>
            <p:ph idx="1"/>
          </p:nvPr>
        </p:nvSpPr>
        <p:spPr/>
        <p:txBody>
          <a:bodyPr>
            <a:normAutofit/>
          </a:bodyPr>
          <a:lstStyle/>
          <a:p>
            <a:pPr marL="0" indent="0">
              <a:buNone/>
            </a:pPr>
            <a:r>
              <a:rPr lang="en-IN" dirty="0"/>
              <a:t>A class has a class signature, optional constructors, data members</a:t>
            </a:r>
            <a:r>
              <a:rPr lang="en-IN" dirty="0" smtClean="0"/>
              <a:t>, and </a:t>
            </a:r>
            <a:r>
              <a:rPr lang="en-IN" dirty="0"/>
              <a:t>methods</a:t>
            </a:r>
            <a:r>
              <a:rPr lang="en-IN" dirty="0" smtClean="0"/>
              <a:t>:</a:t>
            </a:r>
          </a:p>
          <a:p>
            <a:pPr marL="0" indent="0">
              <a:buNone/>
            </a:pPr>
            <a:endParaRPr lang="en-IN" dirty="0"/>
          </a:p>
          <a:p>
            <a:pPr marL="457200" lvl="1" indent="0">
              <a:buNone/>
            </a:pPr>
            <a:r>
              <a:rPr lang="en-IN" sz="2800" dirty="0"/>
              <a:t>[</a:t>
            </a:r>
            <a:r>
              <a:rPr lang="en-IN" sz="2800" i="1" dirty="0" err="1"/>
              <a:t>javaModifiers</a:t>
            </a:r>
            <a:r>
              <a:rPr lang="en-IN" sz="2800" dirty="0"/>
              <a:t>] </a:t>
            </a:r>
            <a:r>
              <a:rPr lang="en-IN" sz="2800" b="1" dirty="0"/>
              <a:t>class </a:t>
            </a:r>
            <a:r>
              <a:rPr lang="en-IN" sz="2800" i="1" dirty="0" err="1" smtClean="0"/>
              <a:t>className</a:t>
            </a:r>
            <a:r>
              <a:rPr lang="en-IN" sz="2800" i="1" dirty="0" smtClean="0"/>
              <a:t> </a:t>
            </a:r>
            <a:r>
              <a:rPr lang="en-IN" sz="2800" dirty="0" smtClean="0"/>
              <a:t>[</a:t>
            </a:r>
            <a:r>
              <a:rPr lang="en-IN" sz="2800" b="1" dirty="0"/>
              <a:t>extends </a:t>
            </a:r>
            <a:r>
              <a:rPr lang="en-IN" sz="2800" i="1" dirty="0" err="1"/>
              <a:t>someSuperClass</a:t>
            </a:r>
            <a:r>
              <a:rPr lang="en-IN" sz="2800" dirty="0"/>
              <a:t>]</a:t>
            </a:r>
          </a:p>
          <a:p>
            <a:pPr marL="914400" lvl="2" indent="0">
              <a:buNone/>
            </a:pPr>
            <a:r>
              <a:rPr lang="en-IN" sz="2800" dirty="0"/>
              <a:t>[</a:t>
            </a:r>
            <a:r>
              <a:rPr lang="en-IN" sz="2800" b="1" dirty="0"/>
              <a:t>implements </a:t>
            </a:r>
            <a:r>
              <a:rPr lang="en-IN" sz="2800" i="1" dirty="0" err="1"/>
              <a:t>someInterfaces</a:t>
            </a:r>
            <a:r>
              <a:rPr lang="en-IN" sz="2800" i="1" dirty="0"/>
              <a:t> separated by commas</a:t>
            </a:r>
            <a:r>
              <a:rPr lang="en-IN" sz="2800" dirty="0"/>
              <a:t>] {</a:t>
            </a:r>
          </a:p>
          <a:p>
            <a:pPr marL="914400" lvl="2" indent="0">
              <a:buNone/>
            </a:pPr>
            <a:r>
              <a:rPr lang="en-IN" sz="2800" i="1" dirty="0"/>
              <a:t>// Data member(s)</a:t>
            </a:r>
          </a:p>
          <a:p>
            <a:pPr marL="914400" lvl="2" indent="0">
              <a:buNone/>
            </a:pPr>
            <a:r>
              <a:rPr lang="en-IN" sz="2800" i="1" dirty="0"/>
              <a:t>// Constructor(s)</a:t>
            </a:r>
          </a:p>
          <a:p>
            <a:pPr marL="914400" lvl="2" indent="0">
              <a:buNone/>
            </a:pPr>
            <a:r>
              <a:rPr lang="en-IN" sz="2800" i="1" dirty="0"/>
              <a:t>// Method(s)</a:t>
            </a:r>
          </a:p>
          <a:p>
            <a:pPr marL="457200" lvl="1" indent="0">
              <a:buNone/>
            </a:pPr>
            <a:r>
              <a:rPr lang="en-IN" sz="2800" dirty="0" smtClean="0"/>
              <a:t>}</a:t>
            </a:r>
            <a:endParaRPr lang="en-IN" sz="2800" dirty="0"/>
          </a:p>
        </p:txBody>
      </p:sp>
    </p:spTree>
    <p:extLst>
      <p:ext uri="{BB962C8B-B14F-4D97-AF65-F5344CB8AC3E}">
        <p14:creationId xmlns:p14="http://schemas.microsoft.com/office/powerpoint/2010/main" val="1325310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Instantiating a Class (Creating an Object)</a:t>
            </a:r>
          </a:p>
        </p:txBody>
      </p:sp>
      <p:sp>
        <p:nvSpPr>
          <p:cNvPr id="3" name="Content Placeholder 2"/>
          <p:cNvSpPr>
            <a:spLocks noGrp="1"/>
          </p:cNvSpPr>
          <p:nvPr>
            <p:ph idx="1"/>
          </p:nvPr>
        </p:nvSpPr>
        <p:spPr/>
        <p:txBody>
          <a:bodyPr>
            <a:normAutofit fontScale="92500" lnSpcReduction="10000"/>
          </a:bodyPr>
          <a:lstStyle/>
          <a:p>
            <a:pPr marL="0" indent="0">
              <a:buNone/>
            </a:pPr>
            <a:r>
              <a:rPr lang="en-IN" dirty="0"/>
              <a:t>An object is an instance of a class. Once instantiated, objects </a:t>
            </a:r>
            <a:r>
              <a:rPr lang="en-IN" dirty="0" smtClean="0"/>
              <a:t>have their </a:t>
            </a:r>
            <a:r>
              <a:rPr lang="en-IN" dirty="0"/>
              <a:t>own set of data members and methods</a:t>
            </a:r>
            <a:r>
              <a:rPr lang="en-IN" dirty="0" smtClean="0"/>
              <a:t>:</a:t>
            </a:r>
          </a:p>
          <a:p>
            <a:pPr marL="0" indent="0">
              <a:buNone/>
            </a:pPr>
            <a:endParaRPr lang="en-IN" dirty="0"/>
          </a:p>
          <a:p>
            <a:pPr marL="457200" lvl="1" indent="0">
              <a:buNone/>
            </a:pPr>
            <a:r>
              <a:rPr lang="en-IN" i="1" dirty="0"/>
              <a:t>// Sample class definitions</a:t>
            </a:r>
          </a:p>
          <a:p>
            <a:pPr marL="457200" lvl="1" indent="0">
              <a:buNone/>
            </a:pPr>
            <a:r>
              <a:rPr lang="en-IN" b="1" dirty="0"/>
              <a:t>public class Candidate </a:t>
            </a:r>
            <a:r>
              <a:rPr lang="en-IN" dirty="0"/>
              <a:t>{...}</a:t>
            </a:r>
          </a:p>
          <a:p>
            <a:pPr marL="457200" lvl="1" indent="0">
              <a:buNone/>
            </a:pPr>
            <a:r>
              <a:rPr lang="en-IN" b="1" dirty="0"/>
              <a:t>class Stats extends </a:t>
            </a:r>
            <a:r>
              <a:rPr lang="en-IN" dirty="0" err="1"/>
              <a:t>ToolSet</a:t>
            </a:r>
            <a:r>
              <a:rPr lang="en-IN" dirty="0"/>
              <a:t> {...}</a:t>
            </a:r>
          </a:p>
          <a:p>
            <a:pPr marL="457200" lvl="1" indent="0">
              <a:buNone/>
            </a:pPr>
            <a:r>
              <a:rPr lang="en-IN" b="1" dirty="0"/>
              <a:t>public class Report </a:t>
            </a:r>
            <a:r>
              <a:rPr lang="en-IN" b="1" dirty="0" smtClean="0"/>
              <a:t>extends </a:t>
            </a:r>
            <a:r>
              <a:rPr lang="en-IN" dirty="0" err="1" smtClean="0"/>
              <a:t>ToolSet</a:t>
            </a:r>
            <a:r>
              <a:rPr lang="en-IN" dirty="0" smtClean="0"/>
              <a:t> </a:t>
            </a:r>
            <a:r>
              <a:rPr lang="en-IN" b="1" dirty="0" smtClean="0"/>
              <a:t>implements </a:t>
            </a:r>
            <a:r>
              <a:rPr lang="en-IN" dirty="0"/>
              <a:t>Runnable </a:t>
            </a:r>
            <a:r>
              <a:rPr lang="en-IN" dirty="0" smtClean="0"/>
              <a:t>{...}</a:t>
            </a:r>
          </a:p>
          <a:p>
            <a:pPr marL="457200" lvl="1" indent="0">
              <a:buNone/>
            </a:pPr>
            <a:endParaRPr lang="en-IN" dirty="0"/>
          </a:p>
          <a:p>
            <a:pPr marL="0" indent="0">
              <a:buNone/>
            </a:pPr>
            <a:r>
              <a:rPr lang="en-IN" dirty="0"/>
              <a:t>Separate objects of class </a:t>
            </a:r>
            <a:r>
              <a:rPr lang="en-IN" sz="2400" b="1" dirty="0"/>
              <a:t>Candidate</a:t>
            </a:r>
            <a:r>
              <a:rPr lang="en-IN" sz="2400" dirty="0"/>
              <a:t> </a:t>
            </a:r>
            <a:r>
              <a:rPr lang="en-IN" dirty="0"/>
              <a:t>are created (instantiated) </a:t>
            </a:r>
            <a:r>
              <a:rPr lang="en-IN" dirty="0" smtClean="0"/>
              <a:t>using the  keyword </a:t>
            </a:r>
            <a:r>
              <a:rPr lang="en-IN" sz="2400" b="1" dirty="0" smtClean="0"/>
              <a:t>new</a:t>
            </a:r>
            <a:r>
              <a:rPr lang="en-IN" dirty="0" smtClean="0"/>
              <a:t>:</a:t>
            </a:r>
            <a:endParaRPr lang="en-IN" dirty="0"/>
          </a:p>
          <a:p>
            <a:pPr marL="457200" lvl="1" indent="0">
              <a:buNone/>
            </a:pPr>
            <a:r>
              <a:rPr lang="en-IN" dirty="0"/>
              <a:t>Candidate candidate1 = </a:t>
            </a:r>
            <a:r>
              <a:rPr lang="en-IN" b="1" dirty="0"/>
              <a:t>new </a:t>
            </a:r>
            <a:r>
              <a:rPr lang="en-IN" dirty="0"/>
              <a:t>Candidate();</a:t>
            </a:r>
          </a:p>
          <a:p>
            <a:pPr marL="457200" lvl="1" indent="0">
              <a:buNone/>
            </a:pPr>
            <a:r>
              <a:rPr lang="en-IN" dirty="0"/>
              <a:t>Candidate candidate2 = </a:t>
            </a:r>
            <a:r>
              <a:rPr lang="en-IN" b="1" dirty="0"/>
              <a:t>new </a:t>
            </a:r>
            <a:r>
              <a:rPr lang="en-IN" dirty="0"/>
              <a:t>Candidate();</a:t>
            </a:r>
          </a:p>
        </p:txBody>
      </p:sp>
    </p:spTree>
    <p:extLst>
      <p:ext uri="{BB962C8B-B14F-4D97-AF65-F5344CB8AC3E}">
        <p14:creationId xmlns:p14="http://schemas.microsoft.com/office/powerpoint/2010/main" val="14981554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Members and Methods</a:t>
            </a:r>
          </a:p>
        </p:txBody>
      </p:sp>
      <p:sp>
        <p:nvSpPr>
          <p:cNvPr id="3" name="Content Placeholder 2"/>
          <p:cNvSpPr>
            <a:spLocks noGrp="1"/>
          </p:cNvSpPr>
          <p:nvPr>
            <p:ph idx="1"/>
          </p:nvPr>
        </p:nvSpPr>
        <p:spPr/>
        <p:txBody>
          <a:bodyPr>
            <a:normAutofit/>
          </a:bodyPr>
          <a:lstStyle/>
          <a:p>
            <a:pPr marL="0" indent="0">
              <a:buNone/>
            </a:pPr>
            <a:r>
              <a:rPr lang="en-IN" dirty="0"/>
              <a:t>Data members, also known as fields, hold data about a class. </a:t>
            </a:r>
            <a:r>
              <a:rPr lang="en-IN" dirty="0" smtClean="0"/>
              <a:t>Data members </a:t>
            </a:r>
            <a:r>
              <a:rPr lang="en-IN" dirty="0"/>
              <a:t>that are </a:t>
            </a:r>
            <a:r>
              <a:rPr lang="en-IN" dirty="0" smtClean="0"/>
              <a:t>non-static </a:t>
            </a:r>
            <a:r>
              <a:rPr lang="en-IN" dirty="0"/>
              <a:t>are also called instance variables:</a:t>
            </a:r>
          </a:p>
          <a:p>
            <a:pPr marL="0" indent="0">
              <a:buNone/>
            </a:pPr>
            <a:r>
              <a:rPr lang="en-IN" dirty="0" smtClean="0"/>
              <a:t>	[</a:t>
            </a:r>
            <a:r>
              <a:rPr lang="en-IN" i="1" dirty="0" err="1"/>
              <a:t>javaModifier</a:t>
            </a:r>
            <a:r>
              <a:rPr lang="en-IN" i="1" dirty="0"/>
              <a:t>] type </a:t>
            </a:r>
            <a:r>
              <a:rPr lang="en-IN" i="1" dirty="0" err="1" smtClean="0"/>
              <a:t>dataMemberName</a:t>
            </a:r>
            <a:endParaRPr lang="en-IN" i="1" dirty="0" smtClean="0"/>
          </a:p>
          <a:p>
            <a:pPr marL="0" indent="0">
              <a:buNone/>
            </a:pPr>
            <a:endParaRPr lang="en-IN" i="1" dirty="0"/>
          </a:p>
          <a:p>
            <a:pPr marL="0" indent="0">
              <a:buNone/>
            </a:pPr>
            <a:r>
              <a:rPr lang="en-IN" dirty="0"/>
              <a:t>Methods operate on class data</a:t>
            </a:r>
            <a:r>
              <a:rPr lang="en-IN" dirty="0" smtClean="0"/>
              <a:t>:</a:t>
            </a:r>
          </a:p>
          <a:p>
            <a:pPr marL="0" indent="0">
              <a:buNone/>
            </a:pPr>
            <a:r>
              <a:rPr lang="en-IN" dirty="0"/>
              <a:t>	[</a:t>
            </a:r>
            <a:r>
              <a:rPr lang="en-IN" i="1" dirty="0" err="1"/>
              <a:t>javaModifiers</a:t>
            </a:r>
            <a:r>
              <a:rPr lang="en-IN" i="1" dirty="0"/>
              <a:t>] type </a:t>
            </a:r>
            <a:r>
              <a:rPr lang="en-IN" i="1" dirty="0" err="1"/>
              <a:t>methodName</a:t>
            </a:r>
            <a:r>
              <a:rPr lang="en-IN" i="1" dirty="0"/>
              <a:t> (</a:t>
            </a:r>
            <a:r>
              <a:rPr lang="en-IN" i="1" dirty="0" err="1"/>
              <a:t>parameterList</a:t>
            </a:r>
            <a:r>
              <a:rPr lang="en-IN" dirty="0"/>
              <a:t>)</a:t>
            </a:r>
          </a:p>
          <a:p>
            <a:pPr marL="914400" lvl="2" indent="0">
              <a:buNone/>
            </a:pPr>
            <a:r>
              <a:rPr lang="en-IN" sz="2800" dirty="0" smtClean="0"/>
              <a:t>	[</a:t>
            </a:r>
            <a:r>
              <a:rPr lang="en-IN" sz="2800" b="1" dirty="0"/>
              <a:t>throws </a:t>
            </a:r>
            <a:r>
              <a:rPr lang="en-IN" sz="2800" i="1" dirty="0" err="1"/>
              <a:t>listOfExceptionsSeparatedByCommas</a:t>
            </a:r>
            <a:r>
              <a:rPr lang="en-IN" sz="2800" dirty="0"/>
              <a:t>] {</a:t>
            </a:r>
          </a:p>
          <a:p>
            <a:pPr marL="914400" lvl="2" indent="0">
              <a:buNone/>
            </a:pPr>
            <a:r>
              <a:rPr lang="en-IN" sz="2800" i="1" dirty="0" smtClean="0"/>
              <a:t>	// </a:t>
            </a:r>
            <a:r>
              <a:rPr lang="en-IN" sz="2800" i="1" dirty="0"/>
              <a:t>Method body</a:t>
            </a:r>
          </a:p>
          <a:p>
            <a:pPr marL="914400" lvl="2" indent="0">
              <a:buNone/>
            </a:pPr>
            <a:r>
              <a:rPr lang="en-IN" sz="2800" dirty="0"/>
              <a:t>}</a:t>
            </a:r>
          </a:p>
        </p:txBody>
      </p:sp>
    </p:spTree>
    <p:extLst>
      <p:ext uri="{BB962C8B-B14F-4D97-AF65-F5344CB8AC3E}">
        <p14:creationId xmlns:p14="http://schemas.microsoft.com/office/powerpoint/2010/main" val="7590531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b="1" dirty="0"/>
              <a:t>public class Candidate </a:t>
            </a:r>
            <a:r>
              <a:rPr lang="en-IN" dirty="0"/>
              <a:t>{</a:t>
            </a:r>
          </a:p>
          <a:p>
            <a:pPr marL="457200" lvl="1" indent="0">
              <a:buNone/>
            </a:pPr>
            <a:r>
              <a:rPr lang="en-IN" sz="2800" i="1" dirty="0"/>
              <a:t>// Data members or fields</a:t>
            </a:r>
          </a:p>
          <a:p>
            <a:pPr marL="457200" lvl="1" indent="0">
              <a:buNone/>
            </a:pPr>
            <a:r>
              <a:rPr lang="en-IN" sz="2800" b="1" dirty="0"/>
              <a:t>private </a:t>
            </a:r>
            <a:r>
              <a:rPr lang="en-IN" sz="2800" dirty="0"/>
              <a:t>String </a:t>
            </a:r>
            <a:r>
              <a:rPr lang="en-IN" sz="2800" dirty="0" err="1"/>
              <a:t>firstName</a:t>
            </a:r>
            <a:r>
              <a:rPr lang="en-IN" sz="2800" dirty="0"/>
              <a:t>;</a:t>
            </a:r>
          </a:p>
          <a:p>
            <a:pPr marL="457200" lvl="1" indent="0">
              <a:buNone/>
            </a:pPr>
            <a:r>
              <a:rPr lang="en-IN" sz="2800" b="1" dirty="0"/>
              <a:t>private </a:t>
            </a:r>
            <a:r>
              <a:rPr lang="en-IN" sz="2800" dirty="0"/>
              <a:t>String </a:t>
            </a:r>
            <a:r>
              <a:rPr lang="en-IN" sz="2800" dirty="0" err="1"/>
              <a:t>lastName</a:t>
            </a:r>
            <a:r>
              <a:rPr lang="en-IN" sz="2800" dirty="0"/>
              <a:t>;</a:t>
            </a:r>
          </a:p>
          <a:p>
            <a:pPr marL="457200" lvl="1" indent="0">
              <a:buNone/>
            </a:pPr>
            <a:r>
              <a:rPr lang="en-IN" sz="2800" b="1" dirty="0"/>
              <a:t>private </a:t>
            </a:r>
            <a:r>
              <a:rPr lang="en-IN" sz="2800" b="1" dirty="0" err="1"/>
              <a:t>int</a:t>
            </a:r>
            <a:r>
              <a:rPr lang="en-IN" sz="2800" b="1" dirty="0"/>
              <a:t> </a:t>
            </a:r>
            <a:r>
              <a:rPr lang="en-IN" sz="2800" dirty="0"/>
              <a:t>year</a:t>
            </a:r>
            <a:r>
              <a:rPr lang="en-IN" sz="2800" dirty="0" smtClean="0"/>
              <a:t>;</a:t>
            </a:r>
          </a:p>
          <a:p>
            <a:pPr marL="457200" lvl="1" indent="0">
              <a:buNone/>
            </a:pPr>
            <a:endParaRPr lang="en-IN" sz="2800" dirty="0"/>
          </a:p>
          <a:p>
            <a:pPr marL="457200" lvl="1" indent="0">
              <a:buNone/>
            </a:pPr>
            <a:r>
              <a:rPr lang="en-IN" sz="2800" i="1" dirty="0"/>
              <a:t>// Methods</a:t>
            </a:r>
          </a:p>
          <a:p>
            <a:pPr marL="457200" lvl="1" indent="0">
              <a:buNone/>
            </a:pPr>
            <a:r>
              <a:rPr lang="en-IN" sz="2800" b="1" dirty="0"/>
              <a:t>public void </a:t>
            </a:r>
            <a:r>
              <a:rPr lang="en-IN" sz="2800" dirty="0" err="1"/>
              <a:t>setYear</a:t>
            </a:r>
            <a:r>
              <a:rPr lang="en-IN" sz="2800" dirty="0"/>
              <a:t> (</a:t>
            </a:r>
            <a:r>
              <a:rPr lang="en-IN" sz="2800" b="1" dirty="0" err="1"/>
              <a:t>int</a:t>
            </a:r>
            <a:r>
              <a:rPr lang="en-IN" sz="2800" b="1" dirty="0"/>
              <a:t> </a:t>
            </a:r>
            <a:r>
              <a:rPr lang="en-IN" sz="2800" dirty="0"/>
              <a:t>y) { year = y; }</a:t>
            </a:r>
          </a:p>
          <a:p>
            <a:pPr marL="457200" lvl="1" indent="0">
              <a:buNone/>
            </a:pPr>
            <a:r>
              <a:rPr lang="en-IN" sz="2800" b="1" dirty="0"/>
              <a:t>public </a:t>
            </a:r>
            <a:r>
              <a:rPr lang="en-IN" sz="2800" dirty="0"/>
              <a:t>String </a:t>
            </a:r>
            <a:r>
              <a:rPr lang="en-IN" sz="2800" dirty="0" err="1"/>
              <a:t>getLastName</a:t>
            </a:r>
            <a:r>
              <a:rPr lang="en-IN" sz="2800" dirty="0"/>
              <a:t>() {</a:t>
            </a:r>
            <a:r>
              <a:rPr lang="en-IN" sz="2800" b="1" dirty="0"/>
              <a:t>return </a:t>
            </a:r>
            <a:r>
              <a:rPr lang="en-IN" sz="2800" dirty="0" err="1"/>
              <a:t>lastName</a:t>
            </a:r>
            <a:r>
              <a:rPr lang="en-IN" sz="2800" dirty="0"/>
              <a:t>;}</a:t>
            </a:r>
          </a:p>
          <a:p>
            <a:pPr marL="0" indent="0">
              <a:buNone/>
            </a:pPr>
            <a:r>
              <a:rPr lang="en-IN" dirty="0"/>
              <a:t>} </a:t>
            </a:r>
            <a:r>
              <a:rPr lang="en-IN" i="1" dirty="0"/>
              <a:t>// End class Candidate</a:t>
            </a:r>
            <a:endParaRPr lang="en-IN" dirty="0"/>
          </a:p>
        </p:txBody>
      </p:sp>
    </p:spTree>
    <p:extLst>
      <p:ext uri="{BB962C8B-B14F-4D97-AF65-F5344CB8AC3E}">
        <p14:creationId xmlns:p14="http://schemas.microsoft.com/office/powerpoint/2010/main" val="28327094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Accessing Data Members and Methods in Objects</a:t>
            </a:r>
          </a:p>
        </p:txBody>
      </p:sp>
      <p:sp>
        <p:nvSpPr>
          <p:cNvPr id="3" name="Content Placeholder 2"/>
          <p:cNvSpPr>
            <a:spLocks noGrp="1"/>
          </p:cNvSpPr>
          <p:nvPr>
            <p:ph idx="1"/>
          </p:nvPr>
        </p:nvSpPr>
        <p:spPr/>
        <p:txBody>
          <a:bodyPr/>
          <a:lstStyle/>
          <a:p>
            <a:pPr marL="0" indent="0">
              <a:buNone/>
            </a:pPr>
            <a:r>
              <a:rPr lang="en-IN" dirty="0"/>
              <a:t>The dot operator (.) is used to access data members and </a:t>
            </a:r>
            <a:r>
              <a:rPr lang="en-IN" dirty="0" smtClean="0"/>
              <a:t>methods in </a:t>
            </a:r>
            <a:r>
              <a:rPr lang="en-IN" dirty="0"/>
              <a:t>objects. It is not necessary to use the dot operator when </a:t>
            </a:r>
            <a:r>
              <a:rPr lang="en-IN" dirty="0" smtClean="0"/>
              <a:t>accessing data </a:t>
            </a:r>
            <a:r>
              <a:rPr lang="en-IN" dirty="0"/>
              <a:t>members or methods from within an object:</a:t>
            </a:r>
          </a:p>
          <a:p>
            <a:pPr marL="457200" lvl="1" indent="0">
              <a:buNone/>
            </a:pPr>
            <a:endParaRPr lang="en-IN" dirty="0" smtClean="0"/>
          </a:p>
          <a:p>
            <a:pPr marL="457200" lvl="1" indent="0">
              <a:buNone/>
            </a:pPr>
            <a:r>
              <a:rPr lang="en-IN" sz="2800" dirty="0" smtClean="0"/>
              <a:t>candidate1.setYear(2016</a:t>
            </a:r>
            <a:r>
              <a:rPr lang="en-IN" sz="2800" dirty="0"/>
              <a:t>);</a:t>
            </a:r>
          </a:p>
          <a:p>
            <a:pPr marL="457200" lvl="1" indent="0">
              <a:buNone/>
            </a:pPr>
            <a:r>
              <a:rPr lang="en-IN" sz="2800" dirty="0"/>
              <a:t>String name = </a:t>
            </a:r>
            <a:r>
              <a:rPr lang="en-IN" sz="2800" dirty="0" err="1"/>
              <a:t>getFirstName</a:t>
            </a:r>
            <a:r>
              <a:rPr lang="en-IN" sz="2800" dirty="0"/>
              <a:t>() + </a:t>
            </a:r>
            <a:r>
              <a:rPr lang="en-IN" sz="2800" dirty="0" err="1"/>
              <a:t>getLastName</a:t>
            </a:r>
            <a:r>
              <a:rPr lang="en-IN" sz="2800" dirty="0"/>
              <a:t>();</a:t>
            </a:r>
          </a:p>
        </p:txBody>
      </p:sp>
    </p:spTree>
    <p:extLst>
      <p:ext uri="{BB962C8B-B14F-4D97-AF65-F5344CB8AC3E}">
        <p14:creationId xmlns:p14="http://schemas.microsoft.com/office/powerpoint/2010/main" val="38429282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Overloading</a:t>
            </a:r>
          </a:p>
        </p:txBody>
      </p:sp>
      <p:sp>
        <p:nvSpPr>
          <p:cNvPr id="3" name="Content Placeholder 2"/>
          <p:cNvSpPr>
            <a:spLocks noGrp="1"/>
          </p:cNvSpPr>
          <p:nvPr>
            <p:ph idx="1"/>
          </p:nvPr>
        </p:nvSpPr>
        <p:spPr>
          <a:xfrm>
            <a:off x="838200" y="1352282"/>
            <a:ext cx="10515600" cy="5306095"/>
          </a:xfrm>
        </p:spPr>
        <p:txBody>
          <a:bodyPr>
            <a:normAutofit fontScale="92500" lnSpcReduction="10000"/>
          </a:bodyPr>
          <a:lstStyle/>
          <a:p>
            <a:pPr marL="0" indent="0">
              <a:buNone/>
            </a:pPr>
            <a:r>
              <a:rPr lang="en-IN" dirty="0"/>
              <a:t>Methods, including constructors, can be overloaded. </a:t>
            </a:r>
            <a:r>
              <a:rPr lang="en-IN" dirty="0" smtClean="0"/>
              <a:t>Overloading means </a:t>
            </a:r>
            <a:r>
              <a:rPr lang="en-IN" dirty="0"/>
              <a:t>that two or more methods have the same name </a:t>
            </a:r>
            <a:r>
              <a:rPr lang="en-IN" dirty="0" smtClean="0"/>
              <a:t>but different </a:t>
            </a:r>
            <a:r>
              <a:rPr lang="en-IN" dirty="0"/>
              <a:t>signatures (parameters and return values</a:t>
            </a:r>
            <a:r>
              <a:rPr lang="en-IN" dirty="0" smtClean="0"/>
              <a:t>).</a:t>
            </a:r>
          </a:p>
          <a:p>
            <a:pPr marL="0" indent="0">
              <a:buNone/>
            </a:pPr>
            <a:endParaRPr lang="en-IN" dirty="0" smtClean="0"/>
          </a:p>
          <a:p>
            <a:pPr marL="0" indent="0">
              <a:buNone/>
            </a:pPr>
            <a:r>
              <a:rPr lang="en-IN" dirty="0" smtClean="0"/>
              <a:t>Note that overloaded </a:t>
            </a:r>
            <a:r>
              <a:rPr lang="en-IN" dirty="0"/>
              <a:t>methods must have different parameters, and </a:t>
            </a:r>
            <a:r>
              <a:rPr lang="en-IN" dirty="0" smtClean="0"/>
              <a:t>they may </a:t>
            </a:r>
            <a:r>
              <a:rPr lang="en-IN" dirty="0"/>
              <a:t>have different return types; but having only different </a:t>
            </a:r>
            <a:r>
              <a:rPr lang="en-IN" dirty="0" smtClean="0"/>
              <a:t>return types </a:t>
            </a:r>
            <a:r>
              <a:rPr lang="en-IN" dirty="0"/>
              <a:t>is not overloading. The access modifiers of </a:t>
            </a:r>
            <a:r>
              <a:rPr lang="en-IN" dirty="0" smtClean="0"/>
              <a:t>overloaded methods </a:t>
            </a:r>
            <a:r>
              <a:rPr lang="en-IN" dirty="0"/>
              <a:t>can be different</a:t>
            </a:r>
            <a:r>
              <a:rPr lang="en-IN" dirty="0" smtClean="0"/>
              <a:t>:</a:t>
            </a:r>
          </a:p>
          <a:p>
            <a:pPr marL="0" indent="0">
              <a:buNone/>
            </a:pPr>
            <a:endParaRPr lang="en-IN" dirty="0" smtClean="0"/>
          </a:p>
          <a:p>
            <a:pPr marL="914400" lvl="2" indent="0">
              <a:buNone/>
            </a:pPr>
            <a:r>
              <a:rPr lang="en-IN" sz="3000" b="1" dirty="0"/>
              <a:t>public class </a:t>
            </a:r>
            <a:r>
              <a:rPr lang="en-IN" sz="3000" b="1" dirty="0" err="1"/>
              <a:t>VotingMachine</a:t>
            </a:r>
            <a:r>
              <a:rPr lang="en-IN" sz="3000" b="1" dirty="0"/>
              <a:t> </a:t>
            </a:r>
            <a:r>
              <a:rPr lang="en-IN" sz="3000" dirty="0"/>
              <a:t>{</a:t>
            </a:r>
          </a:p>
          <a:p>
            <a:pPr marL="914400" lvl="2" indent="0">
              <a:buNone/>
            </a:pPr>
            <a:r>
              <a:rPr lang="en-IN" sz="3000" dirty="0"/>
              <a:t>...</a:t>
            </a:r>
          </a:p>
          <a:p>
            <a:pPr marL="914400" lvl="2" indent="0">
              <a:buNone/>
            </a:pPr>
            <a:r>
              <a:rPr lang="en-IN" sz="3000" b="1" dirty="0"/>
              <a:t>public void </a:t>
            </a:r>
            <a:r>
              <a:rPr lang="en-IN" sz="3000" dirty="0" err="1"/>
              <a:t>startUp</a:t>
            </a:r>
            <a:r>
              <a:rPr lang="en-IN" sz="3000" dirty="0"/>
              <a:t>() {...}</a:t>
            </a:r>
          </a:p>
          <a:p>
            <a:pPr marL="914400" lvl="2" indent="0">
              <a:buNone/>
            </a:pPr>
            <a:r>
              <a:rPr lang="en-IN" sz="3000" b="1" dirty="0"/>
              <a:t>private void </a:t>
            </a:r>
            <a:r>
              <a:rPr lang="en-IN" sz="3000" dirty="0" err="1"/>
              <a:t>startUp</a:t>
            </a:r>
            <a:r>
              <a:rPr lang="en-IN" sz="3000" dirty="0"/>
              <a:t>(</a:t>
            </a:r>
            <a:r>
              <a:rPr lang="en-IN" sz="3000" b="1" dirty="0" err="1"/>
              <a:t>int</a:t>
            </a:r>
            <a:r>
              <a:rPr lang="en-IN" sz="3000" b="1" dirty="0"/>
              <a:t> </a:t>
            </a:r>
            <a:r>
              <a:rPr lang="en-IN" sz="3000" dirty="0"/>
              <a:t>delay) {...}</a:t>
            </a:r>
          </a:p>
          <a:p>
            <a:pPr marL="914400" lvl="2" indent="0">
              <a:buNone/>
            </a:pPr>
            <a:r>
              <a:rPr lang="en-IN" sz="3000" dirty="0"/>
              <a:t>}</a:t>
            </a:r>
          </a:p>
        </p:txBody>
      </p:sp>
    </p:spTree>
    <p:extLst>
      <p:ext uri="{BB962C8B-B14F-4D97-AF65-F5344CB8AC3E}">
        <p14:creationId xmlns:p14="http://schemas.microsoft.com/office/powerpoint/2010/main" val="324016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Generic Type Parameter Names</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Generic type parameter names should be uppercase single letters.</a:t>
            </a:r>
          </a:p>
          <a:p>
            <a:pPr marL="0" indent="0">
              <a:buNone/>
            </a:pPr>
            <a:r>
              <a:rPr lang="en-IN" dirty="0" smtClean="0"/>
              <a:t>The letter </a:t>
            </a:r>
            <a:r>
              <a:rPr lang="en-IN" b="1" dirty="0" smtClean="0"/>
              <a:t>T</a:t>
            </a:r>
            <a:r>
              <a:rPr lang="en-IN" dirty="0" smtClean="0"/>
              <a:t> for type is typically recommended.</a:t>
            </a:r>
          </a:p>
          <a:p>
            <a:pPr marL="0" indent="0">
              <a:buNone/>
            </a:pPr>
            <a:r>
              <a:rPr lang="en-IN" dirty="0" smtClean="0"/>
              <a:t>The </a:t>
            </a:r>
            <a:r>
              <a:rPr lang="en-IN" b="1" dirty="0"/>
              <a:t>Collections Framework </a:t>
            </a:r>
            <a:r>
              <a:rPr lang="en-IN" dirty="0"/>
              <a:t>makes extensive use of generics. </a:t>
            </a:r>
            <a:r>
              <a:rPr lang="en-IN" b="1" dirty="0"/>
              <a:t>E</a:t>
            </a:r>
            <a:r>
              <a:rPr lang="en-IN" dirty="0"/>
              <a:t> </a:t>
            </a:r>
            <a:r>
              <a:rPr lang="en-IN" dirty="0" smtClean="0"/>
              <a:t>is used </a:t>
            </a:r>
            <a:r>
              <a:rPr lang="en-IN" dirty="0"/>
              <a:t>for collection elements, </a:t>
            </a:r>
            <a:r>
              <a:rPr lang="en-IN" b="1" dirty="0"/>
              <a:t>S</a:t>
            </a:r>
            <a:r>
              <a:rPr lang="en-IN" dirty="0"/>
              <a:t> is used for service loaders, and </a:t>
            </a:r>
            <a:r>
              <a:rPr lang="en-IN" b="1" dirty="0" smtClean="0"/>
              <a:t>K</a:t>
            </a:r>
            <a:r>
              <a:rPr lang="en-IN" dirty="0" smtClean="0"/>
              <a:t> and </a:t>
            </a:r>
            <a:r>
              <a:rPr lang="en-IN" b="1" dirty="0"/>
              <a:t>V</a:t>
            </a:r>
            <a:r>
              <a:rPr lang="en-IN" dirty="0"/>
              <a:t> are used for map keys and values</a:t>
            </a:r>
            <a:r>
              <a:rPr lang="en-IN" dirty="0" smtClean="0"/>
              <a:t>:</a:t>
            </a:r>
          </a:p>
          <a:p>
            <a:pPr marL="0" indent="0">
              <a:buNone/>
            </a:pPr>
            <a:endParaRPr lang="en-IN" dirty="0"/>
          </a:p>
          <a:p>
            <a:pPr marL="0" indent="0">
              <a:buNone/>
            </a:pPr>
            <a:r>
              <a:rPr lang="en-IN" b="1" dirty="0"/>
              <a:t>public interface Map </a:t>
            </a:r>
            <a:r>
              <a:rPr lang="en-IN" dirty="0"/>
              <a:t>&lt;K,V&gt; {</a:t>
            </a:r>
          </a:p>
          <a:p>
            <a:pPr marL="0" indent="0">
              <a:buNone/>
            </a:pPr>
            <a:r>
              <a:rPr lang="en-IN" dirty="0" smtClean="0"/>
              <a:t>	V </a:t>
            </a:r>
            <a:r>
              <a:rPr lang="en-IN" dirty="0"/>
              <a:t>put(K key, V value);</a:t>
            </a:r>
          </a:p>
          <a:p>
            <a:pPr marL="0" indent="0">
              <a:buNone/>
            </a:pPr>
            <a:r>
              <a:rPr lang="en-IN" dirty="0"/>
              <a:t>}</a:t>
            </a:r>
          </a:p>
        </p:txBody>
      </p:sp>
    </p:spTree>
    <p:extLst>
      <p:ext uri="{BB962C8B-B14F-4D97-AF65-F5344CB8AC3E}">
        <p14:creationId xmlns:p14="http://schemas.microsoft.com/office/powerpoint/2010/main" val="7716504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pPr marL="0" indent="0">
              <a:buNone/>
            </a:pPr>
            <a:r>
              <a:rPr lang="en-IN" dirty="0"/>
              <a:t>When a method is overloaded, it is permissible for each of </a:t>
            </a:r>
            <a:r>
              <a:rPr lang="en-IN" dirty="0" smtClean="0"/>
              <a:t>its signatures </a:t>
            </a:r>
            <a:r>
              <a:rPr lang="en-IN" dirty="0"/>
              <a:t>to throw different checked exceptions</a:t>
            </a:r>
            <a:r>
              <a:rPr lang="en-IN" dirty="0" smtClean="0"/>
              <a:t>:</a:t>
            </a:r>
          </a:p>
          <a:p>
            <a:pPr marL="0" indent="0">
              <a:buNone/>
            </a:pPr>
            <a:endParaRPr lang="en-IN" dirty="0"/>
          </a:p>
          <a:p>
            <a:pPr marL="0" indent="0">
              <a:buNone/>
            </a:pPr>
            <a:r>
              <a:rPr lang="en-IN" b="1" dirty="0"/>
              <a:t>private </a:t>
            </a:r>
            <a:r>
              <a:rPr lang="en-IN" dirty="0"/>
              <a:t>String </a:t>
            </a:r>
            <a:r>
              <a:rPr lang="en-IN" dirty="0" err="1"/>
              <a:t>startUp</a:t>
            </a:r>
            <a:r>
              <a:rPr lang="en-IN" dirty="0"/>
              <a:t>(District d) </a:t>
            </a:r>
            <a:r>
              <a:rPr lang="en-IN" b="1" dirty="0"/>
              <a:t>throws new</a:t>
            </a:r>
          </a:p>
          <a:p>
            <a:pPr marL="0" indent="0">
              <a:buNone/>
            </a:pPr>
            <a:r>
              <a:rPr lang="en-IN" dirty="0" err="1"/>
              <a:t>IOException</a:t>
            </a:r>
            <a:r>
              <a:rPr lang="en-IN" dirty="0"/>
              <a:t> {...}</a:t>
            </a:r>
          </a:p>
        </p:txBody>
      </p:sp>
    </p:spTree>
    <p:extLst>
      <p:ext uri="{BB962C8B-B14F-4D97-AF65-F5344CB8AC3E}">
        <p14:creationId xmlns:p14="http://schemas.microsoft.com/office/powerpoint/2010/main" val="2642322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Overriding</a:t>
            </a:r>
          </a:p>
        </p:txBody>
      </p:sp>
      <p:sp>
        <p:nvSpPr>
          <p:cNvPr id="3" name="Content Placeholder 2"/>
          <p:cNvSpPr>
            <a:spLocks noGrp="1"/>
          </p:cNvSpPr>
          <p:nvPr>
            <p:ph idx="1"/>
          </p:nvPr>
        </p:nvSpPr>
        <p:spPr/>
        <p:txBody>
          <a:bodyPr>
            <a:normAutofit fontScale="70000" lnSpcReduction="20000"/>
          </a:bodyPr>
          <a:lstStyle/>
          <a:p>
            <a:pPr marL="0" indent="0">
              <a:buNone/>
            </a:pPr>
            <a:r>
              <a:rPr lang="en-IN" dirty="0"/>
              <a:t>A subclass can override the methods it inherits. When overridden</a:t>
            </a:r>
            <a:r>
              <a:rPr lang="en-IN" dirty="0" smtClean="0"/>
              <a:t>, a </a:t>
            </a:r>
            <a:r>
              <a:rPr lang="en-IN" dirty="0"/>
              <a:t>method contains the same signature (name and parameters</a:t>
            </a:r>
            <a:r>
              <a:rPr lang="en-IN" dirty="0" smtClean="0"/>
              <a:t>) as </a:t>
            </a:r>
            <a:r>
              <a:rPr lang="en-IN" dirty="0"/>
              <a:t>a method in its superclass, but it has different </a:t>
            </a:r>
            <a:r>
              <a:rPr lang="en-IN" dirty="0" smtClean="0"/>
              <a:t>implementation details</a:t>
            </a:r>
            <a:r>
              <a:rPr lang="en-IN" dirty="0"/>
              <a:t>.</a:t>
            </a:r>
          </a:p>
          <a:p>
            <a:pPr marL="0" indent="0">
              <a:buNone/>
            </a:pPr>
            <a:r>
              <a:rPr lang="en-IN" dirty="0"/>
              <a:t>The method </a:t>
            </a:r>
            <a:r>
              <a:rPr lang="en-IN" dirty="0" err="1"/>
              <a:t>startUp</a:t>
            </a:r>
            <a:r>
              <a:rPr lang="en-IN" dirty="0"/>
              <a:t>() in superclass Display is overridden </a:t>
            </a:r>
            <a:r>
              <a:rPr lang="en-IN" dirty="0" smtClean="0"/>
              <a:t>in class </a:t>
            </a:r>
            <a:r>
              <a:rPr lang="en-IN" dirty="0" err="1"/>
              <a:t>TouchScreenDisplay</a:t>
            </a:r>
            <a:r>
              <a:rPr lang="en-IN" dirty="0" smtClean="0"/>
              <a:t>:</a:t>
            </a:r>
          </a:p>
          <a:p>
            <a:pPr marL="0" indent="0">
              <a:buNone/>
            </a:pPr>
            <a:endParaRPr lang="en-IN" dirty="0"/>
          </a:p>
          <a:p>
            <a:pPr marL="0" indent="0">
              <a:buNone/>
            </a:pPr>
            <a:r>
              <a:rPr lang="en-IN" sz="2600" b="1" dirty="0"/>
              <a:t>public class Display </a:t>
            </a:r>
            <a:r>
              <a:rPr lang="en-IN" sz="2600" dirty="0"/>
              <a:t>{</a:t>
            </a:r>
          </a:p>
          <a:p>
            <a:pPr marL="457200" lvl="1" indent="0">
              <a:buNone/>
            </a:pPr>
            <a:r>
              <a:rPr lang="en-IN" sz="2600" b="1" dirty="0"/>
              <a:t>void </a:t>
            </a:r>
            <a:r>
              <a:rPr lang="en-IN" sz="2600" dirty="0" err="1"/>
              <a:t>startUp</a:t>
            </a:r>
            <a:r>
              <a:rPr lang="en-IN" sz="2600" dirty="0"/>
              <a:t>(){</a:t>
            </a:r>
          </a:p>
          <a:p>
            <a:pPr marL="457200" lvl="1" indent="0">
              <a:buNone/>
            </a:pPr>
            <a:r>
              <a:rPr lang="en-IN" sz="2600" dirty="0" smtClean="0"/>
              <a:t>	</a:t>
            </a:r>
            <a:r>
              <a:rPr lang="en-IN" sz="2600" dirty="0" err="1" smtClean="0"/>
              <a:t>System.out.println</a:t>
            </a:r>
            <a:r>
              <a:rPr lang="en-IN" sz="2600" dirty="0"/>
              <a:t>("Using base display.");</a:t>
            </a:r>
          </a:p>
          <a:p>
            <a:pPr marL="457200" lvl="1" indent="0">
              <a:buNone/>
            </a:pPr>
            <a:r>
              <a:rPr lang="en-IN" sz="2600" dirty="0" smtClean="0"/>
              <a:t>}</a:t>
            </a:r>
            <a:endParaRPr lang="en-IN" sz="2600" dirty="0"/>
          </a:p>
          <a:p>
            <a:pPr marL="0" indent="0">
              <a:buNone/>
            </a:pPr>
            <a:r>
              <a:rPr lang="en-IN" sz="2600" dirty="0" smtClean="0"/>
              <a:t>}</a:t>
            </a:r>
          </a:p>
          <a:p>
            <a:pPr marL="0" indent="0">
              <a:buNone/>
            </a:pPr>
            <a:r>
              <a:rPr lang="en-IN" sz="2600" b="1" dirty="0" smtClean="0"/>
              <a:t>public </a:t>
            </a:r>
            <a:r>
              <a:rPr lang="en-IN" sz="2600" b="1" dirty="0"/>
              <a:t>class </a:t>
            </a:r>
            <a:r>
              <a:rPr lang="en-IN" sz="2600" b="1" dirty="0" err="1"/>
              <a:t>TouchScreenDisplay</a:t>
            </a:r>
            <a:r>
              <a:rPr lang="en-IN" sz="2600" b="1" dirty="0"/>
              <a:t> extends </a:t>
            </a:r>
            <a:r>
              <a:rPr lang="en-IN" sz="2600" dirty="0"/>
              <a:t>Display {</a:t>
            </a:r>
          </a:p>
          <a:p>
            <a:pPr marL="457200" lvl="1" indent="0">
              <a:buNone/>
            </a:pPr>
            <a:r>
              <a:rPr lang="en-IN" sz="2600" b="1" dirty="0" smtClean="0"/>
              <a:t>void </a:t>
            </a:r>
            <a:r>
              <a:rPr lang="en-IN" sz="2600" dirty="0" err="1"/>
              <a:t>startUp</a:t>
            </a:r>
            <a:r>
              <a:rPr lang="en-IN" sz="2600" dirty="0"/>
              <a:t>() {</a:t>
            </a:r>
          </a:p>
          <a:p>
            <a:pPr marL="457200" lvl="1" indent="0">
              <a:buNone/>
            </a:pPr>
            <a:r>
              <a:rPr lang="en-IN" sz="2600" dirty="0" smtClean="0"/>
              <a:t>	</a:t>
            </a:r>
            <a:r>
              <a:rPr lang="en-IN" sz="2600" dirty="0" err="1" smtClean="0"/>
              <a:t>System.out.println</a:t>
            </a:r>
            <a:r>
              <a:rPr lang="en-IN" sz="2600" dirty="0"/>
              <a:t>("Using new display</a:t>
            </a:r>
            <a:r>
              <a:rPr lang="en-IN" sz="2600" dirty="0" smtClean="0"/>
              <a:t>.");	</a:t>
            </a:r>
          </a:p>
          <a:p>
            <a:pPr marL="457200" lvl="1" indent="0">
              <a:buNone/>
            </a:pPr>
            <a:r>
              <a:rPr lang="en-IN" sz="2600" dirty="0"/>
              <a:t>}</a:t>
            </a:r>
          </a:p>
          <a:p>
            <a:pPr marL="0" indent="0">
              <a:buNone/>
            </a:pPr>
            <a:r>
              <a:rPr lang="en-IN" sz="2600" dirty="0"/>
              <a:t>}</a:t>
            </a:r>
          </a:p>
        </p:txBody>
      </p:sp>
    </p:spTree>
    <p:extLst>
      <p:ext uri="{BB962C8B-B14F-4D97-AF65-F5344CB8AC3E}">
        <p14:creationId xmlns:p14="http://schemas.microsoft.com/office/powerpoint/2010/main" val="21478269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dirty="0"/>
              <a:t>Rules regarding overriding methods include the following:</a:t>
            </a:r>
          </a:p>
          <a:p>
            <a:r>
              <a:rPr lang="en-IN" dirty="0" smtClean="0"/>
              <a:t>Methods </a:t>
            </a:r>
            <a:r>
              <a:rPr lang="en-IN" dirty="0"/>
              <a:t>that are not final, private, or static can </a:t>
            </a:r>
            <a:r>
              <a:rPr lang="en-IN" dirty="0" smtClean="0"/>
              <a:t>be overridden</a:t>
            </a:r>
            <a:r>
              <a:rPr lang="en-IN" dirty="0"/>
              <a:t>.</a:t>
            </a:r>
          </a:p>
          <a:p>
            <a:r>
              <a:rPr lang="en-IN" dirty="0" smtClean="0"/>
              <a:t>Protected </a:t>
            </a:r>
            <a:r>
              <a:rPr lang="en-IN" dirty="0"/>
              <a:t>methods can override methods that do not </a:t>
            </a:r>
            <a:r>
              <a:rPr lang="en-IN" dirty="0" smtClean="0"/>
              <a:t>have access </a:t>
            </a:r>
            <a:r>
              <a:rPr lang="en-IN" dirty="0"/>
              <a:t>modifiers.</a:t>
            </a:r>
          </a:p>
          <a:p>
            <a:r>
              <a:rPr lang="en-IN" dirty="0" smtClean="0"/>
              <a:t>The </a:t>
            </a:r>
            <a:r>
              <a:rPr lang="en-IN" dirty="0"/>
              <a:t>overriding method cannot have a more restrictive </a:t>
            </a:r>
            <a:r>
              <a:rPr lang="en-IN" dirty="0" smtClean="0"/>
              <a:t>access modifier </a:t>
            </a:r>
            <a:r>
              <a:rPr lang="en-IN" dirty="0"/>
              <a:t>(i.e., package, public, private, </a:t>
            </a:r>
            <a:r>
              <a:rPr lang="en-IN" dirty="0" smtClean="0"/>
              <a:t>protected</a:t>
            </a:r>
            <a:r>
              <a:rPr lang="en-IN" dirty="0"/>
              <a:t>) than the original method.</a:t>
            </a:r>
          </a:p>
          <a:p>
            <a:r>
              <a:rPr lang="en-IN" dirty="0" smtClean="0"/>
              <a:t>The </a:t>
            </a:r>
            <a:r>
              <a:rPr lang="en-IN" dirty="0"/>
              <a:t>overriding method cannot throw any new checked exceptions.</a:t>
            </a:r>
          </a:p>
        </p:txBody>
      </p:sp>
    </p:spTree>
    <p:extLst>
      <p:ext uri="{BB962C8B-B14F-4D97-AF65-F5344CB8AC3E}">
        <p14:creationId xmlns:p14="http://schemas.microsoft.com/office/powerpoint/2010/main" val="37439704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75"/>
            <a:ext cx="10515600" cy="1325563"/>
          </a:xfrm>
        </p:spPr>
        <p:txBody>
          <a:bodyPr/>
          <a:lstStyle/>
          <a:p>
            <a:r>
              <a:rPr lang="en-IN" dirty="0"/>
              <a:t>Constructors</a:t>
            </a:r>
          </a:p>
        </p:txBody>
      </p:sp>
      <p:sp>
        <p:nvSpPr>
          <p:cNvPr id="3" name="Content Placeholder 2"/>
          <p:cNvSpPr>
            <a:spLocks noGrp="1"/>
          </p:cNvSpPr>
          <p:nvPr>
            <p:ph idx="1"/>
          </p:nvPr>
        </p:nvSpPr>
        <p:spPr>
          <a:xfrm>
            <a:off x="838200" y="888643"/>
            <a:ext cx="10515600" cy="5969358"/>
          </a:xfrm>
        </p:spPr>
        <p:txBody>
          <a:bodyPr>
            <a:noAutofit/>
          </a:bodyPr>
          <a:lstStyle/>
          <a:p>
            <a:pPr marL="0" indent="0">
              <a:buNone/>
            </a:pPr>
            <a:r>
              <a:rPr lang="en-IN" sz="1800" dirty="0"/>
              <a:t>Constructors are called upon object creation and are used to </a:t>
            </a:r>
            <a:r>
              <a:rPr lang="en-IN" sz="1800" dirty="0" smtClean="0"/>
              <a:t>initialize data </a:t>
            </a:r>
            <a:r>
              <a:rPr lang="en-IN" sz="1800" dirty="0"/>
              <a:t>in the newly created object. Constructors are optional</a:t>
            </a:r>
            <a:r>
              <a:rPr lang="en-IN" sz="1800" dirty="0" smtClean="0"/>
              <a:t>, have </a:t>
            </a:r>
            <a:r>
              <a:rPr lang="en-IN" sz="1800" dirty="0"/>
              <a:t>exactly the same name as the class, and they do </a:t>
            </a:r>
            <a:r>
              <a:rPr lang="en-IN" sz="1800" dirty="0" smtClean="0"/>
              <a:t>not have </a:t>
            </a:r>
            <a:r>
              <a:rPr lang="en-IN" sz="1800" dirty="0"/>
              <a:t>a return in the body (as methods do).</a:t>
            </a:r>
          </a:p>
          <a:p>
            <a:pPr marL="0" indent="0">
              <a:buNone/>
            </a:pPr>
            <a:r>
              <a:rPr lang="en-IN" sz="1800" dirty="0"/>
              <a:t>A class can have multiple constructors. The constructor that </a:t>
            </a:r>
            <a:r>
              <a:rPr lang="en-IN" sz="1800" dirty="0" smtClean="0"/>
              <a:t>is called </a:t>
            </a:r>
            <a:r>
              <a:rPr lang="en-IN" sz="1800" dirty="0"/>
              <a:t>when a new object is created is the one that has a </a:t>
            </a:r>
            <a:r>
              <a:rPr lang="en-IN" sz="1800" dirty="0" smtClean="0"/>
              <a:t>matching signature</a:t>
            </a:r>
            <a:r>
              <a:rPr lang="en-IN" sz="1800" dirty="0"/>
              <a:t>:</a:t>
            </a:r>
          </a:p>
          <a:p>
            <a:pPr marL="0" indent="0">
              <a:buNone/>
            </a:pPr>
            <a:r>
              <a:rPr lang="en-IN" sz="1800" b="1" dirty="0"/>
              <a:t>public class Candidate </a:t>
            </a:r>
            <a:r>
              <a:rPr lang="en-IN" sz="1800" dirty="0" smtClean="0"/>
              <a:t>{</a:t>
            </a:r>
            <a:endParaRPr lang="en-IN" sz="1800" dirty="0"/>
          </a:p>
          <a:p>
            <a:pPr marL="457200" lvl="1" indent="0">
              <a:buNone/>
            </a:pPr>
            <a:r>
              <a:rPr lang="en-IN" sz="1800" dirty="0"/>
              <a:t>Candidate(</a:t>
            </a:r>
            <a:r>
              <a:rPr lang="en-IN" sz="1800" b="1" dirty="0" err="1"/>
              <a:t>int</a:t>
            </a:r>
            <a:r>
              <a:rPr lang="en-IN" sz="1800" b="1" dirty="0"/>
              <a:t> </a:t>
            </a:r>
            <a:r>
              <a:rPr lang="en-IN" sz="1800" dirty="0"/>
              <a:t>id) {</a:t>
            </a:r>
          </a:p>
          <a:p>
            <a:pPr marL="457200" lvl="1" indent="0">
              <a:buNone/>
            </a:pPr>
            <a:r>
              <a:rPr lang="en-IN" sz="1800" b="1" dirty="0" smtClean="0"/>
              <a:t>	</a:t>
            </a:r>
            <a:r>
              <a:rPr lang="en-IN" sz="1800" b="1" dirty="0" err="1" smtClean="0"/>
              <a:t>this</a:t>
            </a:r>
            <a:r>
              <a:rPr lang="en-IN" sz="1800" dirty="0" err="1" smtClean="0"/>
              <a:t>.identification</a:t>
            </a:r>
            <a:r>
              <a:rPr lang="en-IN" sz="1800" dirty="0" smtClean="0"/>
              <a:t> </a:t>
            </a:r>
            <a:r>
              <a:rPr lang="en-IN" sz="1800" dirty="0"/>
              <a:t>= id;</a:t>
            </a:r>
          </a:p>
          <a:p>
            <a:pPr marL="457200" lvl="1" indent="0">
              <a:buNone/>
            </a:pPr>
            <a:r>
              <a:rPr lang="en-IN" sz="1800" dirty="0"/>
              <a:t>}</a:t>
            </a:r>
          </a:p>
          <a:p>
            <a:pPr marL="457200" lvl="1" indent="0">
              <a:buNone/>
            </a:pPr>
            <a:r>
              <a:rPr lang="en-IN" sz="1800" dirty="0"/>
              <a:t>Candidate(</a:t>
            </a:r>
            <a:r>
              <a:rPr lang="en-IN" sz="1800" b="1" dirty="0" err="1"/>
              <a:t>int</a:t>
            </a:r>
            <a:r>
              <a:rPr lang="en-IN" sz="1800" b="1" dirty="0"/>
              <a:t> </a:t>
            </a:r>
            <a:r>
              <a:rPr lang="en-IN" sz="1800" dirty="0"/>
              <a:t>id, </a:t>
            </a:r>
            <a:r>
              <a:rPr lang="en-IN" sz="1800" b="1" dirty="0" err="1"/>
              <a:t>int</a:t>
            </a:r>
            <a:r>
              <a:rPr lang="en-IN" sz="1800" b="1" dirty="0"/>
              <a:t> </a:t>
            </a:r>
            <a:r>
              <a:rPr lang="en-IN" sz="1800" dirty="0"/>
              <a:t>age) {</a:t>
            </a:r>
          </a:p>
          <a:p>
            <a:pPr marL="457200" lvl="1" indent="0">
              <a:buNone/>
            </a:pPr>
            <a:r>
              <a:rPr lang="en-IN" sz="1800" b="1" dirty="0" smtClean="0"/>
              <a:t>	</a:t>
            </a:r>
            <a:r>
              <a:rPr lang="en-IN" sz="1800" b="1" dirty="0" err="1" smtClean="0"/>
              <a:t>this</a:t>
            </a:r>
            <a:r>
              <a:rPr lang="en-IN" sz="1800" dirty="0" err="1" smtClean="0"/>
              <a:t>.identification</a:t>
            </a:r>
            <a:r>
              <a:rPr lang="en-IN" sz="1800" dirty="0" smtClean="0"/>
              <a:t> </a:t>
            </a:r>
            <a:r>
              <a:rPr lang="en-IN" sz="1800" dirty="0"/>
              <a:t>= id;</a:t>
            </a:r>
          </a:p>
          <a:p>
            <a:pPr marL="457200" lvl="1" indent="0">
              <a:buNone/>
            </a:pPr>
            <a:r>
              <a:rPr lang="en-IN" sz="1800" b="1" dirty="0" smtClean="0"/>
              <a:t>	</a:t>
            </a:r>
            <a:r>
              <a:rPr lang="en-IN" sz="1800" b="1" dirty="0" err="1" smtClean="0"/>
              <a:t>this</a:t>
            </a:r>
            <a:r>
              <a:rPr lang="en-IN" sz="1800" dirty="0" err="1" smtClean="0"/>
              <a:t>.age</a:t>
            </a:r>
            <a:r>
              <a:rPr lang="en-IN" sz="1800" dirty="0" smtClean="0"/>
              <a:t> </a:t>
            </a:r>
            <a:r>
              <a:rPr lang="en-IN" sz="1800" dirty="0"/>
              <a:t>= age;</a:t>
            </a:r>
          </a:p>
          <a:p>
            <a:pPr marL="457200" lvl="1" indent="0">
              <a:buNone/>
            </a:pPr>
            <a:r>
              <a:rPr lang="en-IN" sz="1800" dirty="0"/>
              <a:t>}</a:t>
            </a:r>
          </a:p>
          <a:p>
            <a:pPr marL="0" indent="0">
              <a:buNone/>
            </a:pPr>
            <a:r>
              <a:rPr lang="en-IN" sz="1800" dirty="0"/>
              <a:t>}</a:t>
            </a:r>
          </a:p>
          <a:p>
            <a:pPr marL="0" indent="0">
              <a:buNone/>
            </a:pPr>
            <a:r>
              <a:rPr lang="en-IN" sz="1800" i="1" dirty="0"/>
              <a:t>// Create a new Candidate and call its constructor</a:t>
            </a:r>
          </a:p>
          <a:p>
            <a:pPr marL="0" indent="0">
              <a:buNone/>
            </a:pPr>
            <a:r>
              <a:rPr lang="en-IN" sz="1800" dirty="0"/>
              <a:t>Candidate </a:t>
            </a:r>
            <a:r>
              <a:rPr lang="en-IN" sz="1800" dirty="0" err="1"/>
              <a:t>candidate</a:t>
            </a:r>
            <a:r>
              <a:rPr lang="en-IN" sz="1800" dirty="0"/>
              <a:t> = </a:t>
            </a:r>
            <a:r>
              <a:rPr lang="en-IN" sz="1800" b="1" dirty="0"/>
              <a:t>new </a:t>
            </a:r>
            <a:r>
              <a:rPr lang="en-IN" sz="1800" dirty="0"/>
              <a:t>Candidate(id);</a:t>
            </a:r>
          </a:p>
          <a:p>
            <a:pPr marL="0" indent="0">
              <a:buNone/>
            </a:pPr>
            <a:r>
              <a:rPr lang="en-IN" sz="1800" dirty="0"/>
              <a:t>Classes implicitly have a no-argument constructor if no </a:t>
            </a:r>
            <a:r>
              <a:rPr lang="en-IN" sz="1800" dirty="0" smtClean="0"/>
              <a:t>explicit constructor </a:t>
            </a:r>
            <a:r>
              <a:rPr lang="en-IN" sz="1800" dirty="0"/>
              <a:t>is present. Note that if a constructor with </a:t>
            </a:r>
            <a:r>
              <a:rPr lang="en-IN" sz="1800" dirty="0" smtClean="0"/>
              <a:t>arguments is </a:t>
            </a:r>
            <a:r>
              <a:rPr lang="en-IN" sz="1800" dirty="0"/>
              <a:t>added, there will be no no-argument constructor unless it </a:t>
            </a:r>
            <a:r>
              <a:rPr lang="en-IN" sz="1800" dirty="0" smtClean="0"/>
              <a:t>is manually </a:t>
            </a:r>
            <a:r>
              <a:rPr lang="en-IN" sz="1800" dirty="0"/>
              <a:t>added.</a:t>
            </a:r>
          </a:p>
        </p:txBody>
      </p:sp>
    </p:spTree>
    <p:extLst>
      <p:ext uri="{BB962C8B-B14F-4D97-AF65-F5344CB8AC3E}">
        <p14:creationId xmlns:p14="http://schemas.microsoft.com/office/powerpoint/2010/main" val="29782166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this Keyword</a:t>
            </a:r>
          </a:p>
        </p:txBody>
      </p:sp>
      <p:sp>
        <p:nvSpPr>
          <p:cNvPr id="3" name="Content Placeholder 2"/>
          <p:cNvSpPr>
            <a:spLocks noGrp="1"/>
          </p:cNvSpPr>
          <p:nvPr>
            <p:ph idx="1"/>
          </p:nvPr>
        </p:nvSpPr>
        <p:spPr>
          <a:xfrm>
            <a:off x="838200" y="1300766"/>
            <a:ext cx="10515600" cy="5357611"/>
          </a:xfrm>
        </p:spPr>
        <p:txBody>
          <a:bodyPr>
            <a:noAutofit/>
          </a:bodyPr>
          <a:lstStyle/>
          <a:p>
            <a:pPr marL="0" indent="0">
              <a:buNone/>
            </a:pPr>
            <a:r>
              <a:rPr lang="en-IN" sz="2200" dirty="0"/>
              <a:t>The three common uses of the this keyword are to refer to </a:t>
            </a:r>
            <a:r>
              <a:rPr lang="en-IN" sz="2200" dirty="0" smtClean="0"/>
              <a:t>the current </a:t>
            </a:r>
            <a:r>
              <a:rPr lang="en-IN" sz="2200" dirty="0"/>
              <a:t>object, to call a constructor from within another </a:t>
            </a:r>
            <a:r>
              <a:rPr lang="en-IN" sz="2200" dirty="0" smtClean="0"/>
              <a:t>constructor in </a:t>
            </a:r>
            <a:r>
              <a:rPr lang="en-IN" sz="2200" dirty="0"/>
              <a:t>the same class, and to pass a reference of the </a:t>
            </a:r>
            <a:r>
              <a:rPr lang="en-IN" sz="2200" dirty="0" smtClean="0"/>
              <a:t>current object </a:t>
            </a:r>
            <a:r>
              <a:rPr lang="en-IN" sz="2200" dirty="0"/>
              <a:t>to another object</a:t>
            </a:r>
            <a:r>
              <a:rPr lang="en-IN" sz="2200" dirty="0" smtClean="0"/>
              <a:t>. To </a:t>
            </a:r>
            <a:r>
              <a:rPr lang="en-IN" sz="2200" dirty="0"/>
              <a:t>assign a parameter variable to an instance variable of the </a:t>
            </a:r>
            <a:r>
              <a:rPr lang="en-IN" sz="2200" dirty="0" smtClean="0"/>
              <a:t>current object</a:t>
            </a:r>
            <a:r>
              <a:rPr lang="en-IN" sz="2200" dirty="0"/>
              <a:t>:</a:t>
            </a:r>
          </a:p>
          <a:p>
            <a:pPr marL="457200" lvl="1" indent="0">
              <a:buNone/>
            </a:pPr>
            <a:r>
              <a:rPr lang="en-IN" sz="2200" b="1" dirty="0"/>
              <a:t>public class Curtain extends </a:t>
            </a:r>
            <a:r>
              <a:rPr lang="en-IN" sz="2200" dirty="0" err="1"/>
              <a:t>PrivacyWall</a:t>
            </a:r>
            <a:r>
              <a:rPr lang="en-IN" sz="2200" dirty="0"/>
              <a:t> {</a:t>
            </a:r>
          </a:p>
          <a:p>
            <a:pPr marL="914400" lvl="2" indent="0">
              <a:buNone/>
            </a:pPr>
            <a:r>
              <a:rPr lang="en-IN" sz="2200" dirty="0"/>
              <a:t>String </a:t>
            </a:r>
            <a:r>
              <a:rPr lang="en-IN" sz="2200" dirty="0" err="1"/>
              <a:t>color</a:t>
            </a:r>
            <a:r>
              <a:rPr lang="en-IN" sz="2200" dirty="0"/>
              <a:t>;</a:t>
            </a:r>
          </a:p>
          <a:p>
            <a:pPr marL="914400" lvl="2" indent="0">
              <a:buNone/>
            </a:pPr>
            <a:r>
              <a:rPr lang="en-IN" sz="2200" b="1" dirty="0"/>
              <a:t>public void </a:t>
            </a:r>
            <a:r>
              <a:rPr lang="en-IN" sz="2200" dirty="0" err="1"/>
              <a:t>setColor</a:t>
            </a:r>
            <a:r>
              <a:rPr lang="en-IN" sz="2200" dirty="0"/>
              <a:t>(String </a:t>
            </a:r>
            <a:r>
              <a:rPr lang="en-IN" sz="2200" dirty="0" err="1"/>
              <a:t>color</a:t>
            </a:r>
            <a:r>
              <a:rPr lang="en-IN" sz="2200" dirty="0"/>
              <a:t>) {</a:t>
            </a:r>
          </a:p>
          <a:p>
            <a:pPr marL="914400" lvl="2" indent="0">
              <a:buNone/>
            </a:pPr>
            <a:r>
              <a:rPr lang="en-IN" sz="2200" b="1" dirty="0" err="1"/>
              <a:t>this</a:t>
            </a:r>
            <a:r>
              <a:rPr lang="en-IN" sz="2200" dirty="0" err="1"/>
              <a:t>.color</a:t>
            </a:r>
            <a:r>
              <a:rPr lang="en-IN" sz="2200" dirty="0"/>
              <a:t> = </a:t>
            </a:r>
            <a:r>
              <a:rPr lang="en-IN" sz="2200" dirty="0" err="1"/>
              <a:t>color</a:t>
            </a:r>
            <a:r>
              <a:rPr lang="en-IN" sz="2200" dirty="0"/>
              <a:t>;</a:t>
            </a:r>
          </a:p>
          <a:p>
            <a:pPr marL="914400" lvl="2" indent="0">
              <a:buNone/>
            </a:pPr>
            <a:r>
              <a:rPr lang="en-IN" sz="2200" dirty="0"/>
              <a:t>}</a:t>
            </a:r>
          </a:p>
          <a:p>
            <a:pPr marL="457200" lvl="1" indent="0">
              <a:buNone/>
            </a:pPr>
            <a:r>
              <a:rPr lang="en-IN" sz="2200" dirty="0"/>
              <a:t>}</a:t>
            </a:r>
          </a:p>
          <a:p>
            <a:pPr marL="0" indent="0">
              <a:buNone/>
            </a:pPr>
            <a:r>
              <a:rPr lang="en-IN" sz="2200" dirty="0"/>
              <a:t>To call a constructor from another constructor in the same class:</a:t>
            </a:r>
          </a:p>
          <a:p>
            <a:pPr marL="457200" lvl="1" indent="0">
              <a:buNone/>
            </a:pPr>
            <a:r>
              <a:rPr lang="en-IN" sz="2200" b="1" dirty="0"/>
              <a:t>public class Curtain extends </a:t>
            </a:r>
            <a:r>
              <a:rPr lang="en-IN" sz="2200" dirty="0" err="1"/>
              <a:t>PrivacyWall</a:t>
            </a:r>
            <a:r>
              <a:rPr lang="en-IN" sz="2200" dirty="0"/>
              <a:t> {</a:t>
            </a:r>
          </a:p>
          <a:p>
            <a:pPr marL="914400" lvl="2" indent="0">
              <a:buNone/>
            </a:pPr>
            <a:r>
              <a:rPr lang="en-IN" sz="2200" b="1" dirty="0"/>
              <a:t>public </a:t>
            </a:r>
            <a:r>
              <a:rPr lang="en-IN" sz="2200" dirty="0"/>
              <a:t>Curtain(</a:t>
            </a:r>
            <a:r>
              <a:rPr lang="en-IN" sz="2200" b="1" dirty="0" err="1"/>
              <a:t>int</a:t>
            </a:r>
            <a:r>
              <a:rPr lang="en-IN" sz="2200" b="1" dirty="0"/>
              <a:t> </a:t>
            </a:r>
            <a:r>
              <a:rPr lang="en-IN" sz="2200" dirty="0"/>
              <a:t>length, </a:t>
            </a:r>
            <a:r>
              <a:rPr lang="en-IN" sz="2200" b="1" dirty="0" err="1"/>
              <a:t>int</a:t>
            </a:r>
            <a:r>
              <a:rPr lang="en-IN" sz="2200" b="1" dirty="0"/>
              <a:t> </a:t>
            </a:r>
            <a:r>
              <a:rPr lang="en-IN" sz="2200" dirty="0"/>
              <a:t>width) {}</a:t>
            </a:r>
          </a:p>
          <a:p>
            <a:pPr marL="914400" lvl="2" indent="0">
              <a:buNone/>
            </a:pPr>
            <a:r>
              <a:rPr lang="en-IN" sz="2200" b="1" dirty="0"/>
              <a:t>public </a:t>
            </a:r>
            <a:r>
              <a:rPr lang="en-IN" sz="2200" dirty="0"/>
              <a:t>Curtain() {</a:t>
            </a:r>
            <a:r>
              <a:rPr lang="en-IN" sz="2200" b="1" dirty="0"/>
              <a:t>this</a:t>
            </a:r>
            <a:r>
              <a:rPr lang="en-IN" sz="2200" dirty="0"/>
              <a:t>(10, 9);}</a:t>
            </a:r>
          </a:p>
          <a:p>
            <a:pPr marL="457200" lvl="1" indent="0">
              <a:buNone/>
            </a:pPr>
            <a:r>
              <a:rPr lang="en-IN" sz="2200" dirty="0" smtClean="0"/>
              <a:t>}</a:t>
            </a:r>
            <a:endParaRPr lang="en-IN" sz="2200" dirty="0"/>
          </a:p>
        </p:txBody>
      </p:sp>
    </p:spTree>
    <p:extLst>
      <p:ext uri="{BB962C8B-B14F-4D97-AF65-F5344CB8AC3E}">
        <p14:creationId xmlns:p14="http://schemas.microsoft.com/office/powerpoint/2010/main" val="21714811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sz="2200" dirty="0"/>
              <a:t>To pass a reference of the current object to another object:</a:t>
            </a:r>
          </a:p>
          <a:p>
            <a:pPr marL="0" indent="0">
              <a:buNone/>
            </a:pPr>
            <a:r>
              <a:rPr lang="en-IN" sz="2200" i="1" dirty="0" smtClean="0"/>
              <a:t>	// </a:t>
            </a:r>
            <a:r>
              <a:rPr lang="en-IN" sz="2200" i="1" dirty="0"/>
              <a:t>Print the contents of class curtain</a:t>
            </a:r>
          </a:p>
          <a:p>
            <a:pPr marL="457200" lvl="1" indent="0">
              <a:buNone/>
            </a:pPr>
            <a:r>
              <a:rPr lang="en-IN" sz="2200" dirty="0" smtClean="0"/>
              <a:t>	</a:t>
            </a:r>
            <a:r>
              <a:rPr lang="en-IN" sz="2200" dirty="0" err="1" smtClean="0"/>
              <a:t>System.out.println</a:t>
            </a:r>
            <a:r>
              <a:rPr lang="en-IN" sz="2200" dirty="0" smtClean="0"/>
              <a:t>(</a:t>
            </a:r>
            <a:r>
              <a:rPr lang="en-IN" sz="2200" b="1" dirty="0" smtClean="0"/>
              <a:t>this</a:t>
            </a:r>
            <a:r>
              <a:rPr lang="en-IN" sz="2200" dirty="0"/>
              <a:t>);</a:t>
            </a:r>
          </a:p>
          <a:p>
            <a:pPr marL="0" indent="0">
              <a:buNone/>
            </a:pPr>
            <a:endParaRPr lang="en-IN" sz="2200" dirty="0"/>
          </a:p>
        </p:txBody>
      </p:sp>
    </p:spTree>
    <p:extLst>
      <p:ext uri="{BB962C8B-B14F-4D97-AF65-F5344CB8AC3E}">
        <p14:creationId xmlns:p14="http://schemas.microsoft.com/office/powerpoint/2010/main" val="11309980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Variable-Length Argument Lists</a:t>
            </a:r>
          </a:p>
        </p:txBody>
      </p:sp>
      <p:sp>
        <p:nvSpPr>
          <p:cNvPr id="3" name="Content Placeholder 2"/>
          <p:cNvSpPr>
            <a:spLocks noGrp="1"/>
          </p:cNvSpPr>
          <p:nvPr>
            <p:ph idx="1"/>
          </p:nvPr>
        </p:nvSpPr>
        <p:spPr/>
        <p:txBody>
          <a:bodyPr>
            <a:normAutofit lnSpcReduction="10000"/>
          </a:bodyPr>
          <a:lstStyle/>
          <a:p>
            <a:pPr marL="0" indent="0">
              <a:buNone/>
            </a:pPr>
            <a:r>
              <a:rPr lang="en-IN" dirty="0"/>
              <a:t>M</a:t>
            </a:r>
            <a:r>
              <a:rPr lang="en-IN" dirty="0" smtClean="0"/>
              <a:t>ethods </a:t>
            </a:r>
            <a:r>
              <a:rPr lang="en-IN" dirty="0"/>
              <a:t>can have a variable-length argument list</a:t>
            </a:r>
            <a:r>
              <a:rPr lang="en-IN" dirty="0" smtClean="0"/>
              <a:t>. Called </a:t>
            </a:r>
            <a:r>
              <a:rPr lang="en-IN" i="1" dirty="0" err="1"/>
              <a:t>varargs</a:t>
            </a:r>
            <a:r>
              <a:rPr lang="en-IN" dirty="0"/>
              <a:t>, these methods are declared such that the last (</a:t>
            </a:r>
            <a:r>
              <a:rPr lang="en-IN" dirty="0" smtClean="0"/>
              <a:t>and only </a:t>
            </a:r>
            <a:r>
              <a:rPr lang="en-IN" dirty="0"/>
              <a:t>the last) argument can be repeated zero or more times </a:t>
            </a:r>
            <a:r>
              <a:rPr lang="en-IN" dirty="0" smtClean="0"/>
              <a:t>when the </a:t>
            </a:r>
            <a:r>
              <a:rPr lang="en-IN" dirty="0"/>
              <a:t>method is called. </a:t>
            </a:r>
            <a:endParaRPr lang="en-IN" dirty="0" smtClean="0"/>
          </a:p>
          <a:p>
            <a:pPr marL="0" indent="0">
              <a:buNone/>
            </a:pPr>
            <a:r>
              <a:rPr lang="en-IN" dirty="0" smtClean="0"/>
              <a:t>The </a:t>
            </a:r>
            <a:r>
              <a:rPr lang="en-IN" dirty="0" err="1"/>
              <a:t>vararg</a:t>
            </a:r>
            <a:r>
              <a:rPr lang="en-IN" dirty="0"/>
              <a:t> parameter can be either a </a:t>
            </a:r>
            <a:r>
              <a:rPr lang="en-IN" dirty="0" smtClean="0"/>
              <a:t>primitive or </a:t>
            </a:r>
            <a:r>
              <a:rPr lang="en-IN" dirty="0"/>
              <a:t>an object</a:t>
            </a:r>
            <a:r>
              <a:rPr lang="en-IN" dirty="0" smtClean="0"/>
              <a:t>.</a:t>
            </a:r>
          </a:p>
          <a:p>
            <a:pPr marL="0" indent="0">
              <a:buNone/>
            </a:pPr>
            <a:r>
              <a:rPr lang="en-IN" i="1" dirty="0" smtClean="0"/>
              <a:t>	</a:t>
            </a:r>
            <a:r>
              <a:rPr lang="en-IN" b="1" i="1" dirty="0" smtClean="0"/>
              <a:t>type</a:t>
            </a:r>
            <a:r>
              <a:rPr lang="en-IN" b="1" i="1" dirty="0"/>
              <a:t>... </a:t>
            </a:r>
            <a:r>
              <a:rPr lang="en-IN" b="1" i="1" dirty="0" err="1" smtClean="0"/>
              <a:t>objectOrPrimitiveName</a:t>
            </a:r>
            <a:endParaRPr lang="en-IN" b="1" i="1" dirty="0" smtClean="0"/>
          </a:p>
          <a:p>
            <a:pPr marL="914400" lvl="2" indent="0">
              <a:buNone/>
            </a:pPr>
            <a:endParaRPr lang="en-IN" sz="2400" b="1" i="1" dirty="0"/>
          </a:p>
          <a:p>
            <a:pPr marL="914400" lvl="2" indent="0">
              <a:buNone/>
            </a:pPr>
            <a:r>
              <a:rPr lang="en-IN" sz="2800" b="1" dirty="0"/>
              <a:t>public </a:t>
            </a:r>
            <a:r>
              <a:rPr lang="en-IN" sz="2800" dirty="0" err="1"/>
              <a:t>setDisplayButtons</a:t>
            </a:r>
            <a:r>
              <a:rPr lang="en-IN" sz="2800" dirty="0"/>
              <a:t>(</a:t>
            </a:r>
            <a:r>
              <a:rPr lang="en-IN" sz="2800" b="1" dirty="0" err="1"/>
              <a:t>int</a:t>
            </a:r>
            <a:r>
              <a:rPr lang="en-IN" sz="2800" b="1" dirty="0"/>
              <a:t> </a:t>
            </a:r>
            <a:r>
              <a:rPr lang="en-IN" sz="2800" dirty="0"/>
              <a:t>row</a:t>
            </a:r>
            <a:r>
              <a:rPr lang="en-IN" sz="2800" dirty="0" smtClean="0"/>
              <a:t>, String</a:t>
            </a:r>
            <a:r>
              <a:rPr lang="en-IN" sz="2800" dirty="0"/>
              <a:t>... names) </a:t>
            </a:r>
            <a:r>
              <a:rPr lang="en-IN" sz="2800" dirty="0" smtClean="0"/>
              <a:t>{...}</a:t>
            </a:r>
          </a:p>
          <a:p>
            <a:pPr marL="914400" lvl="2" indent="0">
              <a:buNone/>
            </a:pPr>
            <a:endParaRPr lang="en-IN" sz="2800" b="1" dirty="0" smtClean="0"/>
          </a:p>
          <a:p>
            <a:pPr marL="914400" lvl="2" indent="0">
              <a:buNone/>
            </a:pPr>
            <a:r>
              <a:rPr lang="en-IN" sz="2800" dirty="0" smtClean="0"/>
              <a:t>// at compile time the above </a:t>
            </a:r>
            <a:r>
              <a:rPr lang="en-IN" sz="2800" dirty="0" err="1" smtClean="0"/>
              <a:t>varags</a:t>
            </a:r>
            <a:r>
              <a:rPr lang="en-IN" sz="2800" dirty="0" smtClean="0"/>
              <a:t> can be modified to below</a:t>
            </a:r>
            <a:endParaRPr lang="en-IN" sz="2800" dirty="0"/>
          </a:p>
          <a:p>
            <a:pPr marL="0" indent="0">
              <a:buNone/>
            </a:pPr>
            <a:r>
              <a:rPr lang="en-IN" b="1" dirty="0" smtClean="0"/>
              <a:t>	public </a:t>
            </a:r>
            <a:r>
              <a:rPr lang="en-IN" dirty="0" err="1"/>
              <a:t>setDisplayButtons</a:t>
            </a:r>
            <a:r>
              <a:rPr lang="en-IN" dirty="0"/>
              <a:t>(</a:t>
            </a:r>
            <a:r>
              <a:rPr lang="en-IN" b="1" dirty="0" err="1"/>
              <a:t>int</a:t>
            </a:r>
            <a:r>
              <a:rPr lang="en-IN" b="1" dirty="0"/>
              <a:t> </a:t>
            </a:r>
            <a:r>
              <a:rPr lang="en-IN" dirty="0"/>
              <a:t>row</a:t>
            </a:r>
            <a:r>
              <a:rPr lang="en-IN" dirty="0" smtClean="0"/>
              <a:t>, String </a:t>
            </a:r>
            <a:r>
              <a:rPr lang="en-IN" dirty="0"/>
              <a:t>[] names) </a:t>
            </a:r>
            <a:r>
              <a:rPr lang="en-IN" dirty="0" smtClean="0"/>
              <a:t>{...}</a:t>
            </a:r>
            <a:endParaRPr lang="en-IN" sz="8800" b="1" dirty="0" smtClean="0"/>
          </a:p>
          <a:p>
            <a:pPr marL="0" indent="0">
              <a:buNone/>
            </a:pPr>
            <a:endParaRPr lang="en-IN" dirty="0"/>
          </a:p>
        </p:txBody>
      </p:sp>
    </p:spTree>
    <p:extLst>
      <p:ext uri="{BB962C8B-B14F-4D97-AF65-F5344CB8AC3E}">
        <p14:creationId xmlns:p14="http://schemas.microsoft.com/office/powerpoint/2010/main" val="27726548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914400" lvl="2" indent="0">
              <a:buNone/>
            </a:pPr>
            <a:r>
              <a:rPr lang="en-IN" sz="2400" i="1" dirty="0"/>
              <a:t>// Zero or </a:t>
            </a:r>
            <a:r>
              <a:rPr lang="en-IN" sz="2400" i="1" dirty="0" smtClean="0"/>
              <a:t>more</a:t>
            </a:r>
            <a:endParaRPr lang="en-IN" sz="2400" i="1" dirty="0"/>
          </a:p>
          <a:p>
            <a:pPr marL="914400" lvl="2" indent="0">
              <a:buNone/>
            </a:pPr>
            <a:r>
              <a:rPr lang="en-IN" sz="2400" b="1" dirty="0"/>
              <a:t>public void </a:t>
            </a:r>
            <a:r>
              <a:rPr lang="en-IN" sz="2400" dirty="0" err="1"/>
              <a:t>setDisplayButtons</a:t>
            </a:r>
            <a:r>
              <a:rPr lang="en-IN" sz="2400" dirty="0"/>
              <a:t> (String... names</a:t>
            </a:r>
            <a:r>
              <a:rPr lang="en-IN" sz="2400" dirty="0" smtClean="0"/>
              <a:t>) {...}</a:t>
            </a:r>
          </a:p>
          <a:p>
            <a:pPr marL="1828800" lvl="4" indent="0">
              <a:buNone/>
            </a:pPr>
            <a:endParaRPr lang="en-IN" sz="2400" dirty="0"/>
          </a:p>
          <a:p>
            <a:pPr marL="914400" lvl="2" indent="0">
              <a:buNone/>
            </a:pPr>
            <a:r>
              <a:rPr lang="en-IN" sz="2400" dirty="0" err="1"/>
              <a:t>setDisplayButtons</a:t>
            </a:r>
            <a:r>
              <a:rPr lang="en-IN" sz="2400" dirty="0" smtClean="0"/>
              <a:t>(“Karan");</a:t>
            </a:r>
            <a:endParaRPr lang="en-IN" sz="2400" dirty="0"/>
          </a:p>
          <a:p>
            <a:pPr marL="914400" lvl="2" indent="0">
              <a:buNone/>
            </a:pPr>
            <a:r>
              <a:rPr lang="en-IN" sz="2400" dirty="0" err="1"/>
              <a:t>setDisplayButtons</a:t>
            </a:r>
            <a:r>
              <a:rPr lang="en-IN" sz="2400" dirty="0" smtClean="0"/>
              <a:t>(“Raghu", “Siva", “Sanjay");</a:t>
            </a:r>
            <a:endParaRPr lang="en-IN" sz="2400" dirty="0"/>
          </a:p>
          <a:p>
            <a:pPr marL="914400" lvl="2" indent="0">
              <a:buNone/>
            </a:pPr>
            <a:r>
              <a:rPr lang="en-IN" sz="2400" dirty="0" err="1" smtClean="0"/>
              <a:t>setDisplayButtons</a:t>
            </a:r>
            <a:r>
              <a:rPr lang="en-IN" sz="2400" dirty="0" smtClean="0"/>
              <a:t>(“Krishna", “</a:t>
            </a:r>
            <a:r>
              <a:rPr lang="en-IN" sz="2400" dirty="0" err="1" smtClean="0"/>
              <a:t>Meghana</a:t>
            </a:r>
            <a:r>
              <a:rPr lang="en-IN" sz="2400" dirty="0" smtClean="0"/>
              <a:t>", “</a:t>
            </a:r>
            <a:r>
              <a:rPr lang="en-IN" sz="2400" dirty="0" err="1" smtClean="0"/>
              <a:t>Venkat</a:t>
            </a:r>
            <a:r>
              <a:rPr lang="en-IN" sz="2400" dirty="0" smtClean="0"/>
              <a:t>", “Kiran");</a:t>
            </a:r>
          </a:p>
          <a:p>
            <a:pPr marL="914400" lvl="2" indent="0">
              <a:buNone/>
            </a:pPr>
            <a:endParaRPr lang="en-IN" sz="2400" dirty="0"/>
          </a:p>
          <a:p>
            <a:pPr marL="914400" lvl="2" indent="0">
              <a:buNone/>
            </a:pPr>
            <a:r>
              <a:rPr lang="en-IN" sz="2400" b="1" dirty="0"/>
              <a:t>public </a:t>
            </a:r>
            <a:r>
              <a:rPr lang="en-IN" sz="2400" dirty="0" err="1"/>
              <a:t>PrintStream</a:t>
            </a:r>
            <a:r>
              <a:rPr lang="en-IN" sz="2400" dirty="0"/>
              <a:t> </a:t>
            </a:r>
            <a:r>
              <a:rPr lang="en-IN" sz="2400" dirty="0" err="1"/>
              <a:t>printf</a:t>
            </a:r>
            <a:r>
              <a:rPr lang="en-IN" sz="2400" dirty="0"/>
              <a:t>(String </a:t>
            </a:r>
            <a:r>
              <a:rPr lang="en-IN" sz="2400" dirty="0" smtClean="0"/>
              <a:t>format, Object</a:t>
            </a:r>
            <a:r>
              <a:rPr lang="en-IN" sz="2400" dirty="0"/>
              <a:t>... </a:t>
            </a:r>
            <a:r>
              <a:rPr lang="en-IN" sz="2400" dirty="0" err="1"/>
              <a:t>args</a:t>
            </a:r>
            <a:r>
              <a:rPr lang="en-IN" sz="2400" dirty="0" smtClean="0"/>
              <a:t>)</a:t>
            </a:r>
          </a:p>
          <a:p>
            <a:pPr marL="0" indent="0">
              <a:buNone/>
            </a:pPr>
            <a:r>
              <a:rPr lang="en-IN" sz="2400" dirty="0" smtClean="0"/>
              <a:t>	</a:t>
            </a:r>
            <a:r>
              <a:rPr lang="en-IN" sz="2400" dirty="0" err="1" smtClean="0"/>
              <a:t>System.out.printf</a:t>
            </a:r>
            <a:r>
              <a:rPr lang="en-IN" sz="2400" dirty="0"/>
              <a:t>("Hello voter %</a:t>
            </a:r>
            <a:r>
              <a:rPr lang="en-IN" sz="2400" dirty="0" err="1" smtClean="0"/>
              <a:t>s%nThis</a:t>
            </a:r>
            <a:r>
              <a:rPr lang="en-IN" sz="2400" dirty="0" smtClean="0"/>
              <a:t> </a:t>
            </a:r>
            <a:r>
              <a:rPr lang="en-IN" sz="2400" dirty="0"/>
              <a:t>is machine %</a:t>
            </a:r>
            <a:r>
              <a:rPr lang="en-IN" sz="2400" dirty="0" err="1"/>
              <a:t>d%n</a:t>
            </a:r>
            <a:r>
              <a:rPr lang="en-IN" sz="2400" dirty="0"/>
              <a:t>", </a:t>
            </a:r>
            <a:r>
              <a:rPr lang="en-IN" sz="2400" dirty="0" smtClean="0"/>
              <a:t>“Ram", </a:t>
            </a:r>
            <a:r>
              <a:rPr lang="en-IN" sz="2400" dirty="0"/>
              <a:t>1);</a:t>
            </a:r>
          </a:p>
        </p:txBody>
      </p:sp>
    </p:spTree>
    <p:extLst>
      <p:ext uri="{BB962C8B-B14F-4D97-AF65-F5344CB8AC3E}">
        <p14:creationId xmlns:p14="http://schemas.microsoft.com/office/powerpoint/2010/main" val="8093788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 Classes and Abstract Methods</a:t>
            </a:r>
          </a:p>
        </p:txBody>
      </p:sp>
      <p:sp>
        <p:nvSpPr>
          <p:cNvPr id="3" name="Content Placeholder 2"/>
          <p:cNvSpPr>
            <a:spLocks noGrp="1"/>
          </p:cNvSpPr>
          <p:nvPr>
            <p:ph idx="1"/>
          </p:nvPr>
        </p:nvSpPr>
        <p:spPr/>
        <p:txBody>
          <a:bodyPr>
            <a:normAutofit/>
          </a:bodyPr>
          <a:lstStyle/>
          <a:p>
            <a:pPr marL="0" indent="0">
              <a:buNone/>
            </a:pPr>
            <a:r>
              <a:rPr lang="en-IN" sz="2400" dirty="0"/>
              <a:t>An abstract class is typically used as a base class and cannot </a:t>
            </a:r>
            <a:r>
              <a:rPr lang="en-IN" sz="2400" dirty="0" smtClean="0"/>
              <a:t>be instantiated</a:t>
            </a:r>
            <a:r>
              <a:rPr lang="en-IN" sz="2400" dirty="0"/>
              <a:t>. </a:t>
            </a:r>
            <a:endParaRPr lang="en-IN" sz="2400" dirty="0" smtClean="0"/>
          </a:p>
          <a:p>
            <a:pPr marL="0" indent="0">
              <a:buNone/>
            </a:pPr>
            <a:r>
              <a:rPr lang="en-IN" sz="2400" dirty="0" smtClean="0"/>
              <a:t>It </a:t>
            </a:r>
            <a:r>
              <a:rPr lang="en-IN" sz="2400" dirty="0"/>
              <a:t>can contain abstract and </a:t>
            </a:r>
            <a:r>
              <a:rPr lang="en-IN" sz="2400" dirty="0" smtClean="0"/>
              <a:t>non-abstract methods, and </a:t>
            </a:r>
            <a:r>
              <a:rPr lang="en-IN" sz="2400" dirty="0"/>
              <a:t>it can be a subclass of an abstract or a </a:t>
            </a:r>
            <a:r>
              <a:rPr lang="en-IN" sz="2400" dirty="0" smtClean="0"/>
              <a:t>non-abstract </a:t>
            </a:r>
            <a:r>
              <a:rPr lang="en-IN" sz="2400" dirty="0"/>
              <a:t>class. </a:t>
            </a:r>
            <a:endParaRPr lang="en-IN" sz="2400" dirty="0" smtClean="0"/>
          </a:p>
          <a:p>
            <a:pPr marL="0" indent="0">
              <a:buNone/>
            </a:pPr>
            <a:r>
              <a:rPr lang="en-IN" sz="2400" dirty="0" smtClean="0"/>
              <a:t>All of </a:t>
            </a:r>
            <a:r>
              <a:rPr lang="en-IN" sz="2400" dirty="0"/>
              <a:t>its abstract methods must be defined by the classes that inherit</a:t>
            </a:r>
          </a:p>
          <a:p>
            <a:pPr marL="0" indent="0">
              <a:buNone/>
            </a:pPr>
            <a:r>
              <a:rPr lang="en-IN" sz="2400" dirty="0"/>
              <a:t>(extend) it unless the subclass is also </a:t>
            </a:r>
            <a:r>
              <a:rPr lang="en-IN" sz="2400" dirty="0" smtClean="0"/>
              <a:t>abstract.</a:t>
            </a:r>
          </a:p>
          <a:p>
            <a:pPr marL="0" indent="0">
              <a:buNone/>
            </a:pPr>
            <a:endParaRPr lang="en-IN" sz="2400" dirty="0" smtClean="0"/>
          </a:p>
          <a:p>
            <a:pPr marL="457200" lvl="1" indent="0">
              <a:buNone/>
            </a:pPr>
            <a:r>
              <a:rPr lang="en-IN" b="1" dirty="0"/>
              <a:t>public abstract class Alarm </a:t>
            </a:r>
            <a:r>
              <a:rPr lang="en-IN" dirty="0"/>
              <a:t>{</a:t>
            </a:r>
          </a:p>
          <a:p>
            <a:pPr marL="914400" lvl="2" indent="0">
              <a:buNone/>
            </a:pPr>
            <a:r>
              <a:rPr lang="en-IN" sz="2400" b="1" dirty="0"/>
              <a:t>public void </a:t>
            </a:r>
            <a:r>
              <a:rPr lang="en-IN" sz="2400" dirty="0"/>
              <a:t>reset() {...}</a:t>
            </a:r>
          </a:p>
          <a:p>
            <a:pPr marL="914400" lvl="2" indent="0">
              <a:buNone/>
            </a:pPr>
            <a:r>
              <a:rPr lang="en-IN" sz="2400" b="1" dirty="0"/>
              <a:t>public abstract void </a:t>
            </a:r>
            <a:r>
              <a:rPr lang="en-IN" sz="2400" dirty="0" err="1"/>
              <a:t>renderAlarm</a:t>
            </a:r>
            <a:r>
              <a:rPr lang="en-IN" sz="2400" dirty="0"/>
              <a:t>();</a:t>
            </a:r>
          </a:p>
          <a:p>
            <a:pPr marL="457200" lvl="1" indent="0">
              <a:buNone/>
            </a:pPr>
            <a:r>
              <a:rPr lang="en-IN" dirty="0"/>
              <a:t>}</a:t>
            </a:r>
          </a:p>
        </p:txBody>
      </p:sp>
    </p:spTree>
    <p:extLst>
      <p:ext uri="{BB962C8B-B14F-4D97-AF65-F5344CB8AC3E}">
        <p14:creationId xmlns:p14="http://schemas.microsoft.com/office/powerpoint/2010/main" val="35937656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a:t>An abstract method contains only the method declaration, </a:t>
            </a:r>
            <a:r>
              <a:rPr lang="en-IN" sz="2400" dirty="0" smtClean="0"/>
              <a:t>which must </a:t>
            </a:r>
            <a:r>
              <a:rPr lang="en-IN" sz="2400" dirty="0"/>
              <a:t>be defined by any </a:t>
            </a:r>
            <a:r>
              <a:rPr lang="en-IN" sz="2400" dirty="0" smtClean="0"/>
              <a:t>non-abstract </a:t>
            </a:r>
            <a:r>
              <a:rPr lang="en-IN" sz="2400" dirty="0"/>
              <a:t>class that inherits it</a:t>
            </a:r>
            <a:r>
              <a:rPr lang="en-IN" sz="2400" dirty="0" smtClean="0"/>
              <a:t>:</a:t>
            </a:r>
          </a:p>
          <a:p>
            <a:pPr marL="0" indent="0">
              <a:buNone/>
            </a:pPr>
            <a:endParaRPr lang="en-IN" sz="2400" dirty="0"/>
          </a:p>
          <a:p>
            <a:pPr marL="457200" lvl="1" indent="0">
              <a:buNone/>
            </a:pPr>
            <a:r>
              <a:rPr lang="en-IN" b="1" dirty="0"/>
              <a:t>public class </a:t>
            </a:r>
            <a:r>
              <a:rPr lang="en-IN" b="1" dirty="0" err="1"/>
              <a:t>DisplayAlarm</a:t>
            </a:r>
            <a:r>
              <a:rPr lang="en-IN" b="1" dirty="0"/>
              <a:t> extends </a:t>
            </a:r>
            <a:r>
              <a:rPr lang="en-IN" dirty="0"/>
              <a:t>Alarm {</a:t>
            </a:r>
          </a:p>
          <a:p>
            <a:pPr marL="914400" lvl="2" indent="0">
              <a:buNone/>
            </a:pPr>
            <a:r>
              <a:rPr lang="en-IN" sz="2400" b="1" dirty="0"/>
              <a:t>public void </a:t>
            </a:r>
            <a:r>
              <a:rPr lang="en-IN" sz="2400" dirty="0" err="1"/>
              <a:t>renderAlarm</a:t>
            </a:r>
            <a:r>
              <a:rPr lang="en-IN" sz="2400" dirty="0"/>
              <a:t>() {</a:t>
            </a:r>
          </a:p>
          <a:p>
            <a:pPr marL="914400" lvl="2" indent="0">
              <a:buNone/>
            </a:pPr>
            <a:r>
              <a:rPr lang="en-IN" sz="2400" dirty="0" smtClean="0"/>
              <a:t>	</a:t>
            </a:r>
            <a:r>
              <a:rPr lang="en-IN" sz="2400" dirty="0" err="1" smtClean="0"/>
              <a:t>System.out.println</a:t>
            </a:r>
            <a:r>
              <a:rPr lang="en-IN" sz="2400" dirty="0"/>
              <a:t>("Active alarm.");</a:t>
            </a:r>
          </a:p>
          <a:p>
            <a:pPr marL="914400" lvl="2" indent="0">
              <a:buNone/>
            </a:pPr>
            <a:r>
              <a:rPr lang="en-IN" sz="2400" dirty="0"/>
              <a:t>}</a:t>
            </a:r>
          </a:p>
          <a:p>
            <a:pPr marL="457200" lvl="1" indent="0">
              <a:buNone/>
            </a:pPr>
            <a:r>
              <a:rPr lang="en-IN" dirty="0"/>
              <a:t>}</a:t>
            </a:r>
          </a:p>
        </p:txBody>
      </p:sp>
    </p:spTree>
    <p:extLst>
      <p:ext uri="{BB962C8B-B14F-4D97-AF65-F5344CB8AC3E}">
        <p14:creationId xmlns:p14="http://schemas.microsoft.com/office/powerpoint/2010/main" val="275334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Constant Names</a:t>
            </a:r>
            <a:br>
              <a:rPr lang="en-IN" dirty="0" smtClean="0"/>
            </a:br>
            <a:endParaRPr lang="en-IN" dirty="0"/>
          </a:p>
        </p:txBody>
      </p:sp>
      <p:sp>
        <p:nvSpPr>
          <p:cNvPr id="3" name="Content Placeholder 2"/>
          <p:cNvSpPr>
            <a:spLocks noGrp="1"/>
          </p:cNvSpPr>
          <p:nvPr>
            <p:ph idx="1"/>
          </p:nvPr>
        </p:nvSpPr>
        <p:spPr/>
        <p:txBody>
          <a:bodyPr/>
          <a:lstStyle/>
          <a:p>
            <a:pPr marL="0" indent="0">
              <a:buNone/>
            </a:pPr>
            <a:r>
              <a:rPr lang="en-IN" dirty="0" smtClean="0"/>
              <a:t>Constant </a:t>
            </a:r>
            <a:r>
              <a:rPr lang="en-IN" dirty="0"/>
              <a:t>names should be all uppercase letters, and </a:t>
            </a:r>
            <a:r>
              <a:rPr lang="en-IN" dirty="0" smtClean="0"/>
              <a:t>multiple words </a:t>
            </a:r>
            <a:r>
              <a:rPr lang="en-IN" dirty="0"/>
              <a:t>should be separated by underscores</a:t>
            </a:r>
            <a:r>
              <a:rPr lang="en-IN" dirty="0" smtClean="0"/>
              <a:t>:</a:t>
            </a:r>
          </a:p>
          <a:p>
            <a:pPr marL="0" indent="0">
              <a:buNone/>
            </a:pPr>
            <a:endParaRPr lang="en-IN" dirty="0"/>
          </a:p>
          <a:p>
            <a:pPr marL="0" indent="0">
              <a:buNone/>
            </a:pPr>
            <a:r>
              <a:rPr lang="en-IN" b="1" dirty="0"/>
              <a:t>public static final </a:t>
            </a:r>
            <a:r>
              <a:rPr lang="en-IN" b="1" dirty="0" err="1"/>
              <a:t>int</a:t>
            </a:r>
            <a:r>
              <a:rPr lang="en-IN" b="1" dirty="0"/>
              <a:t> </a:t>
            </a:r>
            <a:r>
              <a:rPr lang="en-IN" dirty="0"/>
              <a:t>MAX_DEPTH = 200;</a:t>
            </a:r>
          </a:p>
        </p:txBody>
      </p:sp>
    </p:spTree>
    <p:extLst>
      <p:ext uri="{BB962C8B-B14F-4D97-AF65-F5344CB8AC3E}">
        <p14:creationId xmlns:p14="http://schemas.microsoft.com/office/powerpoint/2010/main" val="9635137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Static Data Members, Static Methods</a:t>
            </a:r>
            <a:r>
              <a:rPr lang="en-IN" dirty="0" smtClean="0"/>
              <a:t>, Static </a:t>
            </a:r>
            <a:r>
              <a:rPr lang="en-IN" dirty="0"/>
              <a:t>Constants, and Static Initializers</a:t>
            </a:r>
          </a:p>
        </p:txBody>
      </p:sp>
      <p:sp>
        <p:nvSpPr>
          <p:cNvPr id="3" name="Content Placeholder 2"/>
          <p:cNvSpPr>
            <a:spLocks noGrp="1"/>
          </p:cNvSpPr>
          <p:nvPr>
            <p:ph idx="1"/>
          </p:nvPr>
        </p:nvSpPr>
        <p:spPr>
          <a:xfrm>
            <a:off x="838200" y="1596980"/>
            <a:ext cx="10515600" cy="4906851"/>
          </a:xfrm>
        </p:spPr>
        <p:txBody>
          <a:bodyPr>
            <a:normAutofit lnSpcReduction="10000"/>
          </a:bodyPr>
          <a:lstStyle/>
          <a:p>
            <a:pPr marL="0" indent="0">
              <a:buNone/>
            </a:pPr>
            <a:r>
              <a:rPr lang="en-IN" sz="2400" dirty="0"/>
              <a:t>Static data members have the same features as static methods </a:t>
            </a:r>
            <a:r>
              <a:rPr lang="en-IN" sz="2400" dirty="0" smtClean="0"/>
              <a:t>and are </a:t>
            </a:r>
            <a:r>
              <a:rPr lang="en-IN" sz="2400" dirty="0"/>
              <a:t>stored in a single location in memory</a:t>
            </a:r>
            <a:r>
              <a:rPr lang="en-IN" sz="2400" dirty="0" smtClean="0"/>
              <a:t>. They </a:t>
            </a:r>
            <a:r>
              <a:rPr lang="en-IN" sz="2400" dirty="0"/>
              <a:t>are used when only one copy of a data member is </a:t>
            </a:r>
            <a:r>
              <a:rPr lang="en-IN" sz="2400" dirty="0" smtClean="0"/>
              <a:t>needed across </a:t>
            </a:r>
            <a:r>
              <a:rPr lang="en-IN" sz="2400" dirty="0"/>
              <a:t>all instances of a class (e.g., a counter</a:t>
            </a:r>
            <a:r>
              <a:rPr lang="en-IN" sz="2400" dirty="0" smtClean="0"/>
              <a:t>):</a:t>
            </a:r>
          </a:p>
          <a:p>
            <a:pPr marL="0" indent="0">
              <a:buNone/>
            </a:pPr>
            <a:endParaRPr lang="en-IN" sz="2200" dirty="0"/>
          </a:p>
          <a:p>
            <a:pPr marL="457200" lvl="1" indent="0">
              <a:buNone/>
            </a:pPr>
            <a:r>
              <a:rPr lang="en-IN" sz="2200" i="1" dirty="0"/>
              <a:t>// Declaring a static data member</a:t>
            </a:r>
          </a:p>
          <a:p>
            <a:pPr marL="457200" lvl="1" indent="0">
              <a:buNone/>
            </a:pPr>
            <a:r>
              <a:rPr lang="en-IN" sz="2200" b="1" dirty="0"/>
              <a:t>public class Voter </a:t>
            </a:r>
            <a:r>
              <a:rPr lang="en-IN" sz="2200" dirty="0"/>
              <a:t>{</a:t>
            </a:r>
          </a:p>
          <a:p>
            <a:pPr marL="914400" lvl="2" indent="0">
              <a:buNone/>
            </a:pPr>
            <a:r>
              <a:rPr lang="en-IN" sz="2200" b="1" dirty="0"/>
              <a:t>static </a:t>
            </a:r>
            <a:r>
              <a:rPr lang="en-IN" sz="2200" b="1" dirty="0" err="1"/>
              <a:t>int</a:t>
            </a:r>
            <a:r>
              <a:rPr lang="en-IN" sz="2200" b="1" dirty="0"/>
              <a:t> </a:t>
            </a:r>
            <a:r>
              <a:rPr lang="en-IN" sz="2200" dirty="0" err="1"/>
              <a:t>voterCount</a:t>
            </a:r>
            <a:r>
              <a:rPr lang="en-IN" sz="2200" dirty="0"/>
              <a:t> = 0;</a:t>
            </a:r>
          </a:p>
          <a:p>
            <a:pPr marL="914400" lvl="2" indent="0">
              <a:buNone/>
            </a:pPr>
            <a:r>
              <a:rPr lang="en-IN" sz="2200" b="1" dirty="0"/>
              <a:t>public </a:t>
            </a:r>
            <a:r>
              <a:rPr lang="en-IN" sz="2200" dirty="0"/>
              <a:t>Voter() { </a:t>
            </a:r>
            <a:r>
              <a:rPr lang="en-IN" sz="2200" dirty="0" err="1"/>
              <a:t>voterCount</a:t>
            </a:r>
            <a:r>
              <a:rPr lang="en-IN" sz="2200" dirty="0"/>
              <a:t>++;}</a:t>
            </a:r>
          </a:p>
          <a:p>
            <a:pPr marL="914400" lvl="2" indent="0">
              <a:buNone/>
            </a:pPr>
            <a:r>
              <a:rPr lang="en-IN" sz="2200" b="1" dirty="0"/>
              <a:t>public static </a:t>
            </a:r>
            <a:r>
              <a:rPr lang="en-IN" sz="2200" b="1" dirty="0" err="1"/>
              <a:t>int</a:t>
            </a:r>
            <a:r>
              <a:rPr lang="en-IN" sz="2200" b="1" dirty="0"/>
              <a:t> </a:t>
            </a:r>
            <a:r>
              <a:rPr lang="en-IN" sz="2200" dirty="0" err="1"/>
              <a:t>getVoterCount</a:t>
            </a:r>
            <a:r>
              <a:rPr lang="en-IN" sz="2200" dirty="0"/>
              <a:t>() {</a:t>
            </a:r>
          </a:p>
          <a:p>
            <a:pPr marL="914400" lvl="2" indent="0">
              <a:buNone/>
            </a:pPr>
            <a:r>
              <a:rPr lang="en-IN" sz="2200" b="1" dirty="0" smtClean="0"/>
              <a:t>	return </a:t>
            </a:r>
            <a:r>
              <a:rPr lang="en-IN" sz="2200" dirty="0" err="1"/>
              <a:t>voterCount</a:t>
            </a:r>
            <a:r>
              <a:rPr lang="en-IN" sz="2200" dirty="0"/>
              <a:t>;</a:t>
            </a:r>
          </a:p>
          <a:p>
            <a:pPr marL="914400" lvl="2" indent="0">
              <a:buNone/>
            </a:pPr>
            <a:r>
              <a:rPr lang="en-IN" sz="2200" dirty="0"/>
              <a:t>}</a:t>
            </a:r>
          </a:p>
          <a:p>
            <a:pPr marL="457200" lvl="1" indent="0">
              <a:buNone/>
            </a:pPr>
            <a:r>
              <a:rPr lang="en-IN" sz="2200" dirty="0"/>
              <a:t>}</a:t>
            </a:r>
          </a:p>
          <a:p>
            <a:pPr marL="457200" lvl="1" indent="0">
              <a:buNone/>
            </a:pPr>
            <a:r>
              <a:rPr lang="en-IN" sz="2200" dirty="0"/>
              <a:t>...</a:t>
            </a:r>
          </a:p>
          <a:p>
            <a:pPr marL="457200" lvl="1" indent="0">
              <a:buNone/>
            </a:pPr>
            <a:r>
              <a:rPr lang="en-IN" sz="2200" b="1" dirty="0" err="1"/>
              <a:t>int</a:t>
            </a:r>
            <a:r>
              <a:rPr lang="en-IN" sz="2200" b="1" dirty="0"/>
              <a:t> </a:t>
            </a:r>
            <a:r>
              <a:rPr lang="en-IN" sz="2200" dirty="0" err="1"/>
              <a:t>numVoters</a:t>
            </a:r>
            <a:r>
              <a:rPr lang="en-IN" sz="2200" dirty="0"/>
              <a:t> = </a:t>
            </a:r>
            <a:r>
              <a:rPr lang="en-IN" sz="2200" dirty="0" err="1"/>
              <a:t>Voter.voterCount</a:t>
            </a:r>
            <a:r>
              <a:rPr lang="en-IN" sz="2200" dirty="0"/>
              <a:t>;</a:t>
            </a:r>
          </a:p>
        </p:txBody>
      </p:sp>
    </p:spTree>
    <p:extLst>
      <p:ext uri="{BB962C8B-B14F-4D97-AF65-F5344CB8AC3E}">
        <p14:creationId xmlns:p14="http://schemas.microsoft.com/office/powerpoint/2010/main" val="26360364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sz="2000" dirty="0"/>
              <a:t>Static methods have the keyword static in the method declaration:</a:t>
            </a:r>
          </a:p>
          <a:p>
            <a:pPr marL="0" indent="0">
              <a:buNone/>
            </a:pPr>
            <a:r>
              <a:rPr lang="en-IN" sz="2000" i="1" dirty="0"/>
              <a:t>// Declaring a static method</a:t>
            </a:r>
          </a:p>
          <a:p>
            <a:pPr marL="0" indent="0">
              <a:buNone/>
            </a:pPr>
            <a:r>
              <a:rPr lang="en-IN" sz="2000" b="1" dirty="0"/>
              <a:t>class </a:t>
            </a:r>
            <a:r>
              <a:rPr lang="en-IN" sz="2000" b="1" dirty="0" err="1"/>
              <a:t>Analyzer</a:t>
            </a:r>
            <a:r>
              <a:rPr lang="en-IN" sz="2000" b="1" dirty="0"/>
              <a:t> </a:t>
            </a:r>
            <a:r>
              <a:rPr lang="en-IN" sz="2000" dirty="0"/>
              <a:t>{</a:t>
            </a:r>
          </a:p>
          <a:p>
            <a:pPr marL="0" indent="0">
              <a:buNone/>
            </a:pPr>
            <a:r>
              <a:rPr lang="en-IN" sz="2000" b="1" dirty="0" smtClean="0"/>
              <a:t>	public </a:t>
            </a:r>
            <a:r>
              <a:rPr lang="en-IN" sz="2000" b="1" dirty="0"/>
              <a:t>static </a:t>
            </a:r>
            <a:r>
              <a:rPr lang="en-IN" sz="2000" b="1" dirty="0" err="1"/>
              <a:t>int</a:t>
            </a:r>
            <a:r>
              <a:rPr lang="en-IN" sz="2000" b="1" dirty="0"/>
              <a:t> </a:t>
            </a:r>
            <a:r>
              <a:rPr lang="en-IN" sz="2000" dirty="0" err="1"/>
              <a:t>getVotesByAge</a:t>
            </a:r>
            <a:r>
              <a:rPr lang="en-IN" sz="2000" dirty="0"/>
              <a:t>() {...}</a:t>
            </a:r>
          </a:p>
          <a:p>
            <a:pPr marL="0" indent="0">
              <a:buNone/>
            </a:pPr>
            <a:r>
              <a:rPr lang="en-IN" sz="2000" dirty="0"/>
              <a:t>}</a:t>
            </a:r>
          </a:p>
          <a:p>
            <a:pPr marL="0" indent="0">
              <a:buNone/>
            </a:pPr>
            <a:r>
              <a:rPr lang="en-IN" sz="2000" i="1" dirty="0"/>
              <a:t>// Using the static method</a:t>
            </a:r>
          </a:p>
          <a:p>
            <a:pPr marL="0" indent="0">
              <a:buNone/>
            </a:pPr>
            <a:r>
              <a:rPr lang="en-IN" sz="2000" dirty="0" err="1"/>
              <a:t>Analyzer.getVotesByAge</a:t>
            </a:r>
            <a:r>
              <a:rPr lang="en-IN" sz="2000" dirty="0" smtClean="0"/>
              <a:t>();</a:t>
            </a:r>
          </a:p>
          <a:p>
            <a:pPr marL="0" indent="0">
              <a:buNone/>
            </a:pPr>
            <a:endParaRPr lang="en-IN" sz="2000" dirty="0"/>
          </a:p>
          <a:p>
            <a:pPr marL="0" indent="0">
              <a:buNone/>
            </a:pPr>
            <a:r>
              <a:rPr lang="en-IN" sz="2000" dirty="0"/>
              <a:t>Static methods cannot access </a:t>
            </a:r>
            <a:r>
              <a:rPr lang="en-IN" sz="2000" dirty="0" smtClean="0"/>
              <a:t>non-static </a:t>
            </a:r>
            <a:r>
              <a:rPr lang="en-IN" sz="2000" dirty="0"/>
              <a:t>methods or variables </a:t>
            </a:r>
            <a:r>
              <a:rPr lang="en-IN" sz="2000" dirty="0" smtClean="0"/>
              <a:t>because static </a:t>
            </a:r>
            <a:r>
              <a:rPr lang="en-IN" sz="2000" dirty="0"/>
              <a:t>methods are associated with a class, not an object.</a:t>
            </a:r>
          </a:p>
        </p:txBody>
      </p:sp>
    </p:spTree>
    <p:extLst>
      <p:ext uri="{BB962C8B-B14F-4D97-AF65-F5344CB8AC3E}">
        <p14:creationId xmlns:p14="http://schemas.microsoft.com/office/powerpoint/2010/main" val="12232756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sz="2200" dirty="0" smtClean="0"/>
              <a:t>Static constants are static members declared constant. They have the keywords static and final, and a program cannot change them:</a:t>
            </a:r>
          </a:p>
          <a:p>
            <a:pPr marL="0" indent="0">
              <a:buNone/>
            </a:pPr>
            <a:endParaRPr lang="en-IN" sz="2200" dirty="0" smtClean="0"/>
          </a:p>
          <a:p>
            <a:pPr marL="457200" lvl="1" indent="0">
              <a:buNone/>
            </a:pPr>
            <a:r>
              <a:rPr lang="en-IN" sz="2200" i="1" dirty="0" smtClean="0"/>
              <a:t>// Declaring a static constant</a:t>
            </a:r>
          </a:p>
          <a:p>
            <a:pPr marL="457200" lvl="1" indent="0">
              <a:buNone/>
            </a:pPr>
            <a:r>
              <a:rPr lang="en-IN" sz="2200" b="1" dirty="0" smtClean="0"/>
              <a:t>static final </a:t>
            </a:r>
            <a:r>
              <a:rPr lang="en-IN" sz="2200" b="1" dirty="0" err="1" smtClean="0"/>
              <a:t>int</a:t>
            </a:r>
            <a:r>
              <a:rPr lang="en-IN" sz="2200" b="1" dirty="0" smtClean="0"/>
              <a:t> </a:t>
            </a:r>
            <a:r>
              <a:rPr lang="en-IN" sz="2200" dirty="0" smtClean="0"/>
              <a:t>AGE_LIMIT = 18;</a:t>
            </a:r>
          </a:p>
          <a:p>
            <a:pPr marL="457200" lvl="1" indent="0">
              <a:buNone/>
            </a:pPr>
            <a:endParaRPr lang="en-IN" sz="2200" dirty="0" smtClean="0"/>
          </a:p>
          <a:p>
            <a:pPr marL="457200" lvl="1" indent="0">
              <a:buNone/>
            </a:pPr>
            <a:r>
              <a:rPr lang="en-IN" sz="2200" i="1" dirty="0" smtClean="0"/>
              <a:t>// Using a static constant</a:t>
            </a:r>
          </a:p>
          <a:p>
            <a:pPr marL="457200" lvl="1" indent="0">
              <a:buNone/>
            </a:pPr>
            <a:r>
              <a:rPr lang="en-IN" sz="2200" b="1" dirty="0" smtClean="0"/>
              <a:t>if </a:t>
            </a:r>
            <a:r>
              <a:rPr lang="en-IN" sz="2200" dirty="0" smtClean="0"/>
              <a:t>(age == AGE_LIMIT)</a:t>
            </a:r>
          </a:p>
          <a:p>
            <a:pPr marL="457200" lvl="1" indent="0">
              <a:buNone/>
            </a:pPr>
            <a:r>
              <a:rPr lang="en-IN" sz="2200" dirty="0" smtClean="0"/>
              <a:t>	</a:t>
            </a:r>
            <a:r>
              <a:rPr lang="en-IN" sz="2200" dirty="0" err="1" smtClean="0"/>
              <a:t>newVoter</a:t>
            </a:r>
            <a:r>
              <a:rPr lang="en-IN" sz="2200" dirty="0" smtClean="0"/>
              <a:t> = "yes";</a:t>
            </a:r>
            <a:endParaRPr lang="en-IN" sz="2200" dirty="0"/>
          </a:p>
        </p:txBody>
      </p:sp>
    </p:spTree>
    <p:extLst>
      <p:ext uri="{BB962C8B-B14F-4D97-AF65-F5344CB8AC3E}">
        <p14:creationId xmlns:p14="http://schemas.microsoft.com/office/powerpoint/2010/main" val="18008833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sz="2200" dirty="0" smtClean="0"/>
              <a:t>Static </a:t>
            </a:r>
            <a:r>
              <a:rPr lang="en-IN" sz="2200" dirty="0"/>
              <a:t>initializers include a block of code prefaced by the </a:t>
            </a:r>
            <a:r>
              <a:rPr lang="en-IN" sz="2200" dirty="0" smtClean="0"/>
              <a:t>keyword static.</a:t>
            </a:r>
          </a:p>
          <a:p>
            <a:pPr marL="0" indent="0">
              <a:buNone/>
            </a:pPr>
            <a:r>
              <a:rPr lang="en-IN" sz="2200" dirty="0" smtClean="0"/>
              <a:t>A </a:t>
            </a:r>
            <a:r>
              <a:rPr lang="en-IN" sz="2200" dirty="0"/>
              <a:t>class can have any number of static initializer blocks</a:t>
            </a:r>
            <a:r>
              <a:rPr lang="en-IN" sz="2200" dirty="0" smtClean="0"/>
              <a:t>, and </a:t>
            </a:r>
            <a:r>
              <a:rPr lang="en-IN" sz="2200" dirty="0"/>
              <a:t>it is guaranteed that they will run in the order in which </a:t>
            </a:r>
            <a:r>
              <a:rPr lang="en-IN" sz="2200" dirty="0" smtClean="0"/>
              <a:t>they appear</a:t>
            </a:r>
            <a:r>
              <a:rPr lang="en-IN" sz="2200" dirty="0"/>
              <a:t>. </a:t>
            </a:r>
            <a:endParaRPr lang="en-IN" sz="2200" dirty="0" smtClean="0"/>
          </a:p>
          <a:p>
            <a:pPr marL="0" indent="0">
              <a:buNone/>
            </a:pPr>
            <a:r>
              <a:rPr lang="en-IN" sz="2200" dirty="0" smtClean="0"/>
              <a:t>Static </a:t>
            </a:r>
            <a:r>
              <a:rPr lang="en-IN" sz="2200" dirty="0"/>
              <a:t>initializer blocks are executed only once per </a:t>
            </a:r>
            <a:r>
              <a:rPr lang="en-IN" sz="2200" dirty="0" smtClean="0"/>
              <a:t>class initialization.</a:t>
            </a:r>
          </a:p>
          <a:p>
            <a:pPr marL="0" indent="0">
              <a:buNone/>
            </a:pPr>
            <a:endParaRPr lang="en-IN" sz="2200" dirty="0"/>
          </a:p>
          <a:p>
            <a:pPr marL="457200" lvl="1" indent="0">
              <a:buNone/>
            </a:pPr>
            <a:r>
              <a:rPr lang="en-IN" sz="2200" i="1" dirty="0"/>
              <a:t>// Static Initializer</a:t>
            </a:r>
          </a:p>
          <a:p>
            <a:pPr marL="457200" lvl="1" indent="0">
              <a:buNone/>
            </a:pPr>
            <a:r>
              <a:rPr lang="en-IN" sz="2200" b="1" dirty="0"/>
              <a:t>static </a:t>
            </a:r>
            <a:r>
              <a:rPr lang="en-IN" sz="2200" dirty="0"/>
              <a:t>{</a:t>
            </a:r>
          </a:p>
          <a:p>
            <a:pPr marL="457200" lvl="1" indent="0">
              <a:buNone/>
            </a:pPr>
            <a:r>
              <a:rPr lang="en-IN" sz="2200" dirty="0" smtClean="0"/>
              <a:t>	</a:t>
            </a:r>
            <a:r>
              <a:rPr lang="en-IN" sz="2200" dirty="0" err="1" smtClean="0"/>
              <a:t>numberOfCandidates</a:t>
            </a:r>
            <a:r>
              <a:rPr lang="en-IN" sz="2200" dirty="0" smtClean="0"/>
              <a:t> </a:t>
            </a:r>
            <a:r>
              <a:rPr lang="en-IN" sz="2200" dirty="0"/>
              <a:t>= </a:t>
            </a:r>
            <a:r>
              <a:rPr lang="en-IN" sz="2200" dirty="0" err="1"/>
              <a:t>getNumberOfCandidates</a:t>
            </a:r>
            <a:r>
              <a:rPr lang="en-IN" sz="2200" dirty="0"/>
              <a:t>();</a:t>
            </a:r>
          </a:p>
          <a:p>
            <a:pPr marL="457200" lvl="1" indent="0">
              <a:buNone/>
            </a:pPr>
            <a:r>
              <a:rPr lang="en-IN" sz="2200" dirty="0"/>
              <a:t>}</a:t>
            </a:r>
          </a:p>
        </p:txBody>
      </p:sp>
    </p:spTree>
    <p:extLst>
      <p:ext uri="{BB962C8B-B14F-4D97-AF65-F5344CB8AC3E}">
        <p14:creationId xmlns:p14="http://schemas.microsoft.com/office/powerpoint/2010/main" val="38315529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Interfaces</a:t>
            </a:r>
          </a:p>
        </p:txBody>
      </p:sp>
      <p:sp>
        <p:nvSpPr>
          <p:cNvPr id="3" name="Content Placeholder 2"/>
          <p:cNvSpPr>
            <a:spLocks noGrp="1"/>
          </p:cNvSpPr>
          <p:nvPr>
            <p:ph idx="1"/>
          </p:nvPr>
        </p:nvSpPr>
        <p:spPr/>
        <p:txBody>
          <a:bodyPr>
            <a:normAutofit/>
          </a:bodyPr>
          <a:lstStyle/>
          <a:p>
            <a:pPr marL="0" indent="0">
              <a:buNone/>
            </a:pPr>
            <a:r>
              <a:rPr lang="en-IN" sz="2200" dirty="0"/>
              <a:t>Interfaces provide a set of declared public methods that do </a:t>
            </a:r>
            <a:r>
              <a:rPr lang="en-IN" sz="2200" dirty="0" smtClean="0"/>
              <a:t>not have </a:t>
            </a:r>
            <a:r>
              <a:rPr lang="en-IN" sz="2200" dirty="0"/>
              <a:t>method bodies. </a:t>
            </a:r>
            <a:endParaRPr lang="en-IN" sz="2200" dirty="0" smtClean="0"/>
          </a:p>
          <a:p>
            <a:pPr marL="0" indent="0">
              <a:buNone/>
            </a:pPr>
            <a:r>
              <a:rPr lang="en-IN" sz="2200" dirty="0" smtClean="0"/>
              <a:t>A </a:t>
            </a:r>
            <a:r>
              <a:rPr lang="en-IN" sz="2200" dirty="0"/>
              <a:t>class that implements an interface </a:t>
            </a:r>
            <a:r>
              <a:rPr lang="en-IN" sz="2200" dirty="0" smtClean="0"/>
              <a:t>must provide </a:t>
            </a:r>
            <a:r>
              <a:rPr lang="en-IN" sz="2200" dirty="0"/>
              <a:t>concrete implementations of all the methods defined </a:t>
            </a:r>
            <a:r>
              <a:rPr lang="en-IN" sz="2200" dirty="0" smtClean="0"/>
              <a:t>by the </a:t>
            </a:r>
            <a:r>
              <a:rPr lang="en-IN" sz="2200" dirty="0"/>
              <a:t>interface, or it must be declared abstract</a:t>
            </a:r>
            <a:r>
              <a:rPr lang="en-IN" sz="2200" dirty="0" smtClean="0"/>
              <a:t>. </a:t>
            </a:r>
          </a:p>
          <a:p>
            <a:pPr marL="0" indent="0">
              <a:buNone/>
            </a:pPr>
            <a:r>
              <a:rPr lang="en-IN" sz="2200" dirty="0" smtClean="0"/>
              <a:t>An </a:t>
            </a:r>
            <a:r>
              <a:rPr lang="en-IN" sz="2200" dirty="0"/>
              <a:t>interface is declared using the keyword interface, </a:t>
            </a:r>
            <a:r>
              <a:rPr lang="en-IN" sz="2200" dirty="0" smtClean="0"/>
              <a:t>followed by </a:t>
            </a:r>
            <a:r>
              <a:rPr lang="en-IN" sz="2200" dirty="0"/>
              <a:t>the name of the interface and a set of method declarations</a:t>
            </a:r>
            <a:r>
              <a:rPr lang="en-IN" sz="2200" dirty="0" smtClean="0"/>
              <a:t>.</a:t>
            </a:r>
          </a:p>
          <a:p>
            <a:pPr marL="0" indent="0">
              <a:buNone/>
            </a:pPr>
            <a:endParaRPr lang="en-IN" sz="2200" dirty="0" smtClean="0"/>
          </a:p>
          <a:p>
            <a:pPr marL="457200" lvl="1" indent="0">
              <a:buNone/>
            </a:pPr>
            <a:r>
              <a:rPr lang="en-IN" sz="2200" b="1" dirty="0"/>
              <a:t>interface Reportable </a:t>
            </a:r>
            <a:r>
              <a:rPr lang="en-IN" sz="2200" dirty="0"/>
              <a:t>{</a:t>
            </a:r>
          </a:p>
          <a:p>
            <a:pPr marL="914400" lvl="2" indent="0">
              <a:buNone/>
            </a:pPr>
            <a:r>
              <a:rPr lang="en-IN" sz="2200" b="1" dirty="0"/>
              <a:t>void </a:t>
            </a:r>
            <a:r>
              <a:rPr lang="en-IN" sz="2200" dirty="0" err="1"/>
              <a:t>genReport</a:t>
            </a:r>
            <a:r>
              <a:rPr lang="en-IN" sz="2200" dirty="0"/>
              <a:t>(String </a:t>
            </a:r>
            <a:r>
              <a:rPr lang="en-IN" sz="2200" dirty="0" err="1"/>
              <a:t>repType</a:t>
            </a:r>
            <a:r>
              <a:rPr lang="en-IN" sz="2200" dirty="0"/>
              <a:t>);</a:t>
            </a:r>
          </a:p>
          <a:p>
            <a:pPr marL="914400" lvl="2" indent="0">
              <a:buNone/>
            </a:pPr>
            <a:r>
              <a:rPr lang="en-IN" sz="2200" b="1" dirty="0" smtClean="0"/>
              <a:t>void </a:t>
            </a:r>
            <a:r>
              <a:rPr lang="en-IN" sz="2200" dirty="0" err="1"/>
              <a:t>printReport</a:t>
            </a:r>
            <a:r>
              <a:rPr lang="en-IN" sz="2200" dirty="0"/>
              <a:t>(String </a:t>
            </a:r>
            <a:r>
              <a:rPr lang="en-IN" sz="2200" dirty="0" err="1"/>
              <a:t>repType</a:t>
            </a:r>
            <a:r>
              <a:rPr lang="en-IN" sz="2200" dirty="0"/>
              <a:t>);</a:t>
            </a:r>
          </a:p>
          <a:p>
            <a:pPr marL="457200" lvl="1" indent="0">
              <a:buNone/>
            </a:pPr>
            <a:r>
              <a:rPr lang="en-IN" sz="2200" dirty="0"/>
              <a:t>}</a:t>
            </a:r>
          </a:p>
        </p:txBody>
      </p:sp>
    </p:spTree>
    <p:extLst>
      <p:ext uri="{BB962C8B-B14F-4D97-AF65-F5344CB8AC3E}">
        <p14:creationId xmlns:p14="http://schemas.microsoft.com/office/powerpoint/2010/main" val="41932231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a:xfrm>
            <a:off x="838200" y="1571624"/>
            <a:ext cx="10515600" cy="4755479"/>
          </a:xfrm>
        </p:spPr>
        <p:txBody>
          <a:bodyPr>
            <a:noAutofit/>
          </a:bodyPr>
          <a:lstStyle/>
          <a:p>
            <a:pPr marL="0" indent="0">
              <a:buNone/>
            </a:pPr>
            <a:r>
              <a:rPr lang="en-IN" sz="2200" dirty="0"/>
              <a:t>A class that implements an interface must indicate so in its </a:t>
            </a:r>
            <a:r>
              <a:rPr lang="en-IN" sz="2200" dirty="0" smtClean="0"/>
              <a:t>class signature </a:t>
            </a:r>
            <a:r>
              <a:rPr lang="en-IN" sz="2200" dirty="0"/>
              <a:t>with the keyword implements</a:t>
            </a:r>
            <a:r>
              <a:rPr lang="en-IN" sz="2200" dirty="0" smtClean="0"/>
              <a:t>:</a:t>
            </a:r>
          </a:p>
          <a:p>
            <a:pPr marL="0" indent="0">
              <a:buNone/>
            </a:pPr>
            <a:endParaRPr lang="en-IN" sz="2200" dirty="0"/>
          </a:p>
          <a:p>
            <a:pPr marL="457200" lvl="1" indent="0">
              <a:buNone/>
            </a:pPr>
            <a:r>
              <a:rPr lang="en-IN" sz="1800" b="1" dirty="0"/>
              <a:t>class </a:t>
            </a:r>
            <a:r>
              <a:rPr lang="en-IN" sz="1800" b="1" dirty="0" err="1"/>
              <a:t>VotingMachine</a:t>
            </a:r>
            <a:r>
              <a:rPr lang="en-IN" sz="1800" b="1" dirty="0"/>
              <a:t> implements </a:t>
            </a:r>
            <a:r>
              <a:rPr lang="en-IN" sz="1800" dirty="0"/>
              <a:t>Reportable {</a:t>
            </a:r>
          </a:p>
          <a:p>
            <a:pPr marL="914400" lvl="2" indent="0">
              <a:buNone/>
            </a:pPr>
            <a:r>
              <a:rPr lang="en-IN" sz="1800" b="1" dirty="0"/>
              <a:t>public void </a:t>
            </a:r>
            <a:r>
              <a:rPr lang="en-IN" sz="1800" dirty="0" err="1"/>
              <a:t>genReport</a:t>
            </a:r>
            <a:r>
              <a:rPr lang="en-IN" sz="1800" dirty="0"/>
              <a:t> (String </a:t>
            </a:r>
            <a:r>
              <a:rPr lang="en-IN" sz="1800" dirty="0" err="1"/>
              <a:t>repType</a:t>
            </a:r>
            <a:r>
              <a:rPr lang="en-IN" sz="1800" dirty="0"/>
              <a:t>) {</a:t>
            </a:r>
          </a:p>
          <a:p>
            <a:pPr marL="914400" lvl="2" indent="0">
              <a:buNone/>
            </a:pPr>
            <a:r>
              <a:rPr lang="en-IN" sz="1800" dirty="0"/>
              <a:t>Report </a:t>
            </a:r>
            <a:r>
              <a:rPr lang="en-IN" sz="1800" dirty="0" err="1"/>
              <a:t>report</a:t>
            </a:r>
            <a:r>
              <a:rPr lang="en-IN" sz="1800" dirty="0"/>
              <a:t> = </a:t>
            </a:r>
            <a:r>
              <a:rPr lang="en-IN" sz="1800" b="1" dirty="0"/>
              <a:t>new </a:t>
            </a:r>
            <a:r>
              <a:rPr lang="en-IN" sz="1800" dirty="0"/>
              <a:t>Report(</a:t>
            </a:r>
            <a:r>
              <a:rPr lang="en-IN" sz="1800" dirty="0" err="1"/>
              <a:t>repType</a:t>
            </a:r>
            <a:r>
              <a:rPr lang="en-IN" sz="1800" dirty="0"/>
              <a:t>);</a:t>
            </a:r>
          </a:p>
          <a:p>
            <a:pPr marL="457200" lvl="1" indent="0">
              <a:buNone/>
            </a:pPr>
            <a:r>
              <a:rPr lang="en-IN" sz="1800" dirty="0" smtClean="0"/>
              <a:t>}</a:t>
            </a:r>
          </a:p>
          <a:p>
            <a:pPr marL="457200" lvl="1" indent="0">
              <a:buNone/>
            </a:pPr>
            <a:r>
              <a:rPr lang="en-IN" sz="1800" b="1" dirty="0" smtClean="0"/>
              <a:t>public </a:t>
            </a:r>
            <a:r>
              <a:rPr lang="en-IN" sz="1800" b="1" dirty="0"/>
              <a:t>void </a:t>
            </a:r>
            <a:r>
              <a:rPr lang="en-IN" sz="1800" dirty="0" err="1"/>
              <a:t>printReport</a:t>
            </a:r>
            <a:r>
              <a:rPr lang="en-IN" sz="1800" dirty="0"/>
              <a:t>(String </a:t>
            </a:r>
            <a:r>
              <a:rPr lang="en-IN" sz="1800" dirty="0" err="1"/>
              <a:t>repType</a:t>
            </a:r>
            <a:r>
              <a:rPr lang="en-IN" sz="1800" dirty="0"/>
              <a:t>) {</a:t>
            </a:r>
          </a:p>
          <a:p>
            <a:pPr marL="914400" lvl="2" indent="0">
              <a:buNone/>
            </a:pPr>
            <a:r>
              <a:rPr lang="en-IN" sz="1800" dirty="0" err="1"/>
              <a:t>System.out.println</a:t>
            </a:r>
            <a:r>
              <a:rPr lang="en-IN" sz="1800" dirty="0"/>
              <a:t>(</a:t>
            </a:r>
            <a:r>
              <a:rPr lang="en-IN" sz="1800" dirty="0" err="1"/>
              <a:t>repType</a:t>
            </a:r>
            <a:r>
              <a:rPr lang="en-IN" sz="1800" dirty="0"/>
              <a:t>);</a:t>
            </a:r>
          </a:p>
          <a:p>
            <a:pPr marL="914400" lvl="2" indent="0">
              <a:buNone/>
            </a:pPr>
            <a:r>
              <a:rPr lang="en-IN" sz="1800" dirty="0"/>
              <a:t>}</a:t>
            </a:r>
          </a:p>
          <a:p>
            <a:pPr marL="457200" lvl="1" indent="0">
              <a:buNone/>
            </a:pPr>
            <a:r>
              <a:rPr lang="en-IN" sz="1800" dirty="0" smtClean="0"/>
              <a:t>}</a:t>
            </a:r>
          </a:p>
          <a:p>
            <a:pPr marL="457200" lvl="1" indent="0">
              <a:buNone/>
            </a:pPr>
            <a:endParaRPr lang="en-IN" sz="1800" dirty="0"/>
          </a:p>
          <a:p>
            <a:pPr marL="0" indent="0">
              <a:buNone/>
            </a:pPr>
            <a:r>
              <a:rPr lang="en-IN" sz="2400" dirty="0"/>
              <a:t>Classes can implement multiple interfaces, and </a:t>
            </a:r>
            <a:r>
              <a:rPr lang="en-IN" sz="2400" dirty="0" smtClean="0"/>
              <a:t>interfaces can </a:t>
            </a:r>
            <a:r>
              <a:rPr lang="en-IN" sz="2400" dirty="0"/>
              <a:t>extend multiple interfaces.</a:t>
            </a:r>
            <a:endParaRPr lang="en-IN" sz="6000" dirty="0"/>
          </a:p>
        </p:txBody>
      </p:sp>
    </p:spTree>
    <p:extLst>
      <p:ext uri="{BB962C8B-B14F-4D97-AF65-F5344CB8AC3E}">
        <p14:creationId xmlns:p14="http://schemas.microsoft.com/office/powerpoint/2010/main" val="15001364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Enumerations</a:t>
            </a:r>
          </a:p>
        </p:txBody>
      </p:sp>
      <p:sp>
        <p:nvSpPr>
          <p:cNvPr id="3" name="Content Placeholder 2"/>
          <p:cNvSpPr>
            <a:spLocks noGrp="1"/>
          </p:cNvSpPr>
          <p:nvPr>
            <p:ph idx="1"/>
          </p:nvPr>
        </p:nvSpPr>
        <p:spPr>
          <a:xfrm>
            <a:off x="838200" y="1339403"/>
            <a:ext cx="10515600" cy="5318974"/>
          </a:xfrm>
        </p:spPr>
        <p:txBody>
          <a:bodyPr>
            <a:noAutofit/>
          </a:bodyPr>
          <a:lstStyle/>
          <a:p>
            <a:pPr marL="0" indent="0">
              <a:buNone/>
            </a:pPr>
            <a:r>
              <a:rPr lang="en-IN" sz="2000" dirty="0"/>
              <a:t>In simplest terms, enumerations are a set of objects that </a:t>
            </a:r>
            <a:r>
              <a:rPr lang="en-IN" sz="2000" dirty="0" smtClean="0"/>
              <a:t>represent a </a:t>
            </a:r>
            <a:r>
              <a:rPr lang="en-IN" sz="2000" dirty="0"/>
              <a:t>related set of choices:</a:t>
            </a:r>
          </a:p>
          <a:p>
            <a:pPr marL="457200" lvl="1" indent="0">
              <a:buNone/>
            </a:pPr>
            <a:r>
              <a:rPr lang="en-IN" sz="2000" b="1" dirty="0" err="1"/>
              <a:t>enum</a:t>
            </a:r>
            <a:r>
              <a:rPr lang="en-IN" sz="2000" b="1" dirty="0"/>
              <a:t> </a:t>
            </a:r>
            <a:r>
              <a:rPr lang="en-IN" sz="2000" dirty="0" err="1"/>
              <a:t>DisplayButton</a:t>
            </a:r>
            <a:r>
              <a:rPr lang="en-IN" sz="2000" dirty="0"/>
              <a:t> {ROUND, SQUARE}</a:t>
            </a:r>
          </a:p>
          <a:p>
            <a:pPr marL="457200" lvl="1" indent="0">
              <a:buNone/>
            </a:pPr>
            <a:r>
              <a:rPr lang="en-IN" sz="2000" dirty="0" err="1"/>
              <a:t>DisplayButton</a:t>
            </a:r>
            <a:r>
              <a:rPr lang="en-IN" sz="2000" dirty="0"/>
              <a:t> round = </a:t>
            </a:r>
            <a:r>
              <a:rPr lang="en-IN" sz="2000" dirty="0" err="1"/>
              <a:t>DisplayButton.ROUND</a:t>
            </a:r>
            <a:r>
              <a:rPr lang="en-IN" sz="2000" dirty="0" smtClean="0"/>
              <a:t>;</a:t>
            </a:r>
          </a:p>
          <a:p>
            <a:pPr marL="457200" lvl="1" indent="0">
              <a:buNone/>
            </a:pPr>
            <a:endParaRPr lang="en-IN" sz="2000" dirty="0"/>
          </a:p>
          <a:p>
            <a:pPr marL="0" indent="0">
              <a:buNone/>
            </a:pPr>
            <a:r>
              <a:rPr lang="en-IN" sz="2000" dirty="0"/>
              <a:t>Looking beyond simplest terms, an enumeration is a class </a:t>
            </a:r>
            <a:r>
              <a:rPr lang="en-IN" sz="2000" dirty="0" smtClean="0"/>
              <a:t>of type </a:t>
            </a:r>
            <a:r>
              <a:rPr lang="en-IN" sz="2000" dirty="0" err="1"/>
              <a:t>enum</a:t>
            </a:r>
            <a:r>
              <a:rPr lang="en-IN" sz="2000" dirty="0"/>
              <a:t> and it is a singleton. </a:t>
            </a:r>
            <a:r>
              <a:rPr lang="en-IN" sz="2000" dirty="0" err="1"/>
              <a:t>Enum</a:t>
            </a:r>
            <a:r>
              <a:rPr lang="en-IN" sz="2000" dirty="0"/>
              <a:t> classes can have methods</a:t>
            </a:r>
            <a:r>
              <a:rPr lang="en-IN" sz="2000" dirty="0" smtClean="0"/>
              <a:t>, constructors</a:t>
            </a:r>
            <a:r>
              <a:rPr lang="en-IN" sz="2000" dirty="0"/>
              <a:t>, and data members</a:t>
            </a:r>
            <a:r>
              <a:rPr lang="en-IN" sz="2000" dirty="0" smtClean="0"/>
              <a:t>:</a:t>
            </a:r>
          </a:p>
          <a:p>
            <a:pPr marL="0" indent="0">
              <a:buNone/>
            </a:pPr>
            <a:endParaRPr lang="en-IN" sz="2000" dirty="0"/>
          </a:p>
          <a:p>
            <a:pPr marL="457200" lvl="1" indent="0">
              <a:buNone/>
            </a:pPr>
            <a:r>
              <a:rPr lang="en-IN" sz="2000" b="1" dirty="0" err="1"/>
              <a:t>enum</a:t>
            </a:r>
            <a:r>
              <a:rPr lang="en-IN" sz="2000" b="1" dirty="0"/>
              <a:t> </a:t>
            </a:r>
            <a:r>
              <a:rPr lang="en-IN" sz="2000" dirty="0" err="1"/>
              <a:t>DisplayButton</a:t>
            </a:r>
            <a:r>
              <a:rPr lang="en-IN" sz="2000" dirty="0"/>
              <a:t> {</a:t>
            </a:r>
          </a:p>
          <a:p>
            <a:pPr marL="914400" lvl="2" indent="0">
              <a:buNone/>
            </a:pPr>
            <a:r>
              <a:rPr lang="en-IN" i="1" dirty="0"/>
              <a:t>// Size in inches</a:t>
            </a:r>
          </a:p>
          <a:p>
            <a:pPr marL="914400" lvl="2" indent="0">
              <a:buNone/>
            </a:pPr>
            <a:r>
              <a:rPr lang="en-IN" dirty="0"/>
              <a:t>ROUND (.50f),</a:t>
            </a:r>
          </a:p>
          <a:p>
            <a:pPr marL="914400" lvl="2" indent="0">
              <a:buNone/>
            </a:pPr>
            <a:r>
              <a:rPr lang="en-IN" dirty="0"/>
              <a:t>SQUARE (.40f);</a:t>
            </a:r>
          </a:p>
          <a:p>
            <a:pPr marL="914400" lvl="2" indent="0">
              <a:buNone/>
            </a:pPr>
            <a:r>
              <a:rPr lang="en-IN" b="1" dirty="0"/>
              <a:t>private final float </a:t>
            </a:r>
            <a:r>
              <a:rPr lang="en-IN" dirty="0"/>
              <a:t>size;</a:t>
            </a:r>
          </a:p>
          <a:p>
            <a:pPr marL="914400" lvl="2" indent="0">
              <a:buNone/>
            </a:pPr>
            <a:r>
              <a:rPr lang="en-IN" dirty="0" err="1"/>
              <a:t>DisplayButton</a:t>
            </a:r>
            <a:r>
              <a:rPr lang="en-IN" dirty="0"/>
              <a:t>(</a:t>
            </a:r>
            <a:r>
              <a:rPr lang="en-IN" b="1" dirty="0"/>
              <a:t>float </a:t>
            </a:r>
            <a:r>
              <a:rPr lang="en-IN" dirty="0"/>
              <a:t>size) {</a:t>
            </a:r>
            <a:r>
              <a:rPr lang="en-IN" b="1" dirty="0" err="1"/>
              <a:t>this</a:t>
            </a:r>
            <a:r>
              <a:rPr lang="en-IN" dirty="0" err="1"/>
              <a:t>.size</a:t>
            </a:r>
            <a:r>
              <a:rPr lang="en-IN" dirty="0"/>
              <a:t> = size;}</a:t>
            </a:r>
          </a:p>
          <a:p>
            <a:pPr marL="914400" lvl="2" indent="0">
              <a:buNone/>
            </a:pPr>
            <a:r>
              <a:rPr lang="en-IN" b="1" dirty="0"/>
              <a:t>private float </a:t>
            </a:r>
            <a:r>
              <a:rPr lang="en-IN" dirty="0"/>
              <a:t>size() { </a:t>
            </a:r>
            <a:r>
              <a:rPr lang="en-IN" b="1" dirty="0"/>
              <a:t>return </a:t>
            </a:r>
            <a:r>
              <a:rPr lang="en-IN" dirty="0"/>
              <a:t>size; }</a:t>
            </a:r>
          </a:p>
          <a:p>
            <a:pPr marL="457200" lvl="1" indent="0">
              <a:buNone/>
            </a:pPr>
            <a:r>
              <a:rPr lang="en-IN" sz="2000" dirty="0"/>
              <a:t>}</a:t>
            </a:r>
          </a:p>
        </p:txBody>
      </p:sp>
    </p:spTree>
    <p:extLst>
      <p:ext uri="{BB962C8B-B14F-4D97-AF65-F5344CB8AC3E}">
        <p14:creationId xmlns:p14="http://schemas.microsoft.com/office/powerpoint/2010/main" val="28132110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sz="2000" dirty="0"/>
              <a:t>The method values() returns an array of the ordered list of </a:t>
            </a:r>
            <a:r>
              <a:rPr lang="en-IN" sz="2000" dirty="0" smtClean="0"/>
              <a:t>objects defined </a:t>
            </a:r>
            <a:r>
              <a:rPr lang="en-IN" sz="2000" dirty="0"/>
              <a:t>for the </a:t>
            </a:r>
            <a:r>
              <a:rPr lang="en-IN" sz="2000" dirty="0" err="1"/>
              <a:t>enum</a:t>
            </a:r>
            <a:r>
              <a:rPr lang="en-IN" sz="2000" dirty="0" smtClean="0"/>
              <a:t>:</a:t>
            </a:r>
          </a:p>
          <a:p>
            <a:pPr marL="0" indent="0">
              <a:buNone/>
            </a:pPr>
            <a:endParaRPr lang="en-IN" sz="2000" dirty="0"/>
          </a:p>
          <a:p>
            <a:pPr marL="457200" lvl="1" indent="0">
              <a:buNone/>
            </a:pPr>
            <a:r>
              <a:rPr lang="en-IN" sz="2000" b="1" dirty="0"/>
              <a:t>for </a:t>
            </a:r>
            <a:r>
              <a:rPr lang="en-IN" sz="2000" dirty="0"/>
              <a:t>(</a:t>
            </a:r>
            <a:r>
              <a:rPr lang="en-IN" sz="2000" dirty="0" err="1"/>
              <a:t>DisplayButton</a:t>
            </a:r>
            <a:r>
              <a:rPr lang="en-IN" sz="2000" dirty="0"/>
              <a:t> b : </a:t>
            </a:r>
            <a:r>
              <a:rPr lang="en-IN" sz="2000" dirty="0" err="1"/>
              <a:t>DisplayButton.values</a:t>
            </a:r>
            <a:r>
              <a:rPr lang="en-IN" sz="2000" dirty="0"/>
              <a:t>())</a:t>
            </a:r>
          </a:p>
          <a:p>
            <a:pPr marL="457200" lvl="1" indent="0">
              <a:buNone/>
            </a:pPr>
            <a:r>
              <a:rPr lang="en-IN" sz="2000" dirty="0" smtClean="0"/>
              <a:t>	</a:t>
            </a:r>
            <a:r>
              <a:rPr lang="en-IN" sz="2000" dirty="0" err="1" smtClean="0"/>
              <a:t>System.out.println</a:t>
            </a:r>
            <a:r>
              <a:rPr lang="en-IN" sz="2000" dirty="0"/>
              <a:t>("Button: " + </a:t>
            </a:r>
            <a:r>
              <a:rPr lang="en-IN" sz="2000" dirty="0" err="1"/>
              <a:t>b.size</a:t>
            </a:r>
            <a:r>
              <a:rPr lang="en-IN" sz="2000" dirty="0"/>
              <a:t>());</a:t>
            </a:r>
          </a:p>
        </p:txBody>
      </p:sp>
    </p:spTree>
    <p:extLst>
      <p:ext uri="{BB962C8B-B14F-4D97-AF65-F5344CB8AC3E}">
        <p14:creationId xmlns:p14="http://schemas.microsoft.com/office/powerpoint/2010/main" val="13971442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Exception Handling</a:t>
            </a:r>
          </a:p>
        </p:txBody>
      </p:sp>
      <p:sp>
        <p:nvSpPr>
          <p:cNvPr id="3" name="Content Placeholder 2"/>
          <p:cNvSpPr>
            <a:spLocks noGrp="1"/>
          </p:cNvSpPr>
          <p:nvPr>
            <p:ph idx="1"/>
          </p:nvPr>
        </p:nvSpPr>
        <p:spPr>
          <a:xfrm>
            <a:off x="838200" y="1365161"/>
            <a:ext cx="10515600" cy="5164428"/>
          </a:xfrm>
        </p:spPr>
        <p:txBody>
          <a:bodyPr/>
          <a:lstStyle/>
          <a:p>
            <a:pPr marL="0" indent="0">
              <a:buNone/>
            </a:pPr>
            <a:r>
              <a:rPr lang="en-IN" sz="2400" dirty="0"/>
              <a:t>An </a:t>
            </a:r>
            <a:r>
              <a:rPr lang="en-IN" sz="2400" b="1" i="1" dirty="0"/>
              <a:t>exception</a:t>
            </a:r>
            <a:r>
              <a:rPr lang="en-IN" sz="2400" i="1" dirty="0"/>
              <a:t> </a:t>
            </a:r>
            <a:r>
              <a:rPr lang="en-IN" sz="2400" dirty="0"/>
              <a:t>is an </a:t>
            </a:r>
            <a:r>
              <a:rPr lang="en-IN" sz="2400" dirty="0" smtClean="0"/>
              <a:t>anomalous (deviating from standard) </a:t>
            </a:r>
            <a:r>
              <a:rPr lang="en-IN" sz="2400" dirty="0"/>
              <a:t>condition that alters or </a:t>
            </a:r>
            <a:r>
              <a:rPr lang="en-IN" sz="2400" dirty="0" smtClean="0"/>
              <a:t>interrupts the </a:t>
            </a:r>
            <a:r>
              <a:rPr lang="en-IN" sz="2400" dirty="0"/>
              <a:t>flow of execution. Java provides built-in exception </a:t>
            </a:r>
            <a:r>
              <a:rPr lang="en-IN" sz="2400" dirty="0" smtClean="0"/>
              <a:t>handling to </a:t>
            </a:r>
            <a:r>
              <a:rPr lang="en-IN" sz="2400" dirty="0"/>
              <a:t>deal with such conditions</a:t>
            </a:r>
            <a:r>
              <a:rPr lang="en-IN" sz="2400" dirty="0" smtClean="0"/>
              <a:t>.</a:t>
            </a:r>
          </a:p>
          <a:p>
            <a:pPr marL="0" indent="0">
              <a:buNone/>
            </a:pPr>
            <a:r>
              <a:rPr lang="en-IN" sz="2400" dirty="0" smtClean="0"/>
              <a:t>All </a:t>
            </a:r>
            <a:r>
              <a:rPr lang="en-IN" sz="2400" dirty="0"/>
              <a:t>exceptions and errors </a:t>
            </a:r>
            <a:r>
              <a:rPr lang="en-IN" sz="2400" b="1" dirty="0"/>
              <a:t>inherit</a:t>
            </a:r>
            <a:r>
              <a:rPr lang="en-IN" sz="2400" dirty="0"/>
              <a:t> </a:t>
            </a:r>
            <a:r>
              <a:rPr lang="en-IN" sz="2400" dirty="0" smtClean="0"/>
              <a:t>from the </a:t>
            </a:r>
            <a:r>
              <a:rPr lang="en-IN" sz="2400" dirty="0"/>
              <a:t>class </a:t>
            </a:r>
            <a:r>
              <a:rPr lang="en-IN" sz="2400" b="1" dirty="0" err="1"/>
              <a:t>Throwable</a:t>
            </a:r>
            <a:r>
              <a:rPr lang="en-IN" sz="2400" dirty="0"/>
              <a:t>, which inherits from the class Object</a:t>
            </a:r>
          </a:p>
          <a:p>
            <a:pPr marL="0" indent="0">
              <a:buNone/>
            </a:pPr>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3653172" y="2958294"/>
            <a:ext cx="3494601" cy="3448315"/>
          </a:xfrm>
          <a:prstGeom prst="rect">
            <a:avLst/>
          </a:prstGeom>
        </p:spPr>
      </p:pic>
    </p:spTree>
    <p:extLst>
      <p:ext uri="{BB962C8B-B14F-4D97-AF65-F5344CB8AC3E}">
        <p14:creationId xmlns:p14="http://schemas.microsoft.com/office/powerpoint/2010/main" val="9053158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Checked/Unchecked Exceptions and Errors</a:t>
            </a:r>
          </a:p>
        </p:txBody>
      </p:sp>
      <p:sp>
        <p:nvSpPr>
          <p:cNvPr id="3" name="Content Placeholder 2"/>
          <p:cNvSpPr>
            <a:spLocks noGrp="1"/>
          </p:cNvSpPr>
          <p:nvPr>
            <p:ph idx="1"/>
          </p:nvPr>
        </p:nvSpPr>
        <p:spPr>
          <a:xfrm>
            <a:off x="838200" y="1481070"/>
            <a:ext cx="10515600" cy="4695893"/>
          </a:xfrm>
        </p:spPr>
        <p:txBody>
          <a:bodyPr>
            <a:normAutofit fontScale="92500" lnSpcReduction="10000"/>
          </a:bodyPr>
          <a:lstStyle/>
          <a:p>
            <a:pPr marL="0" indent="0">
              <a:buNone/>
            </a:pPr>
            <a:r>
              <a:rPr lang="en-IN" sz="2400" b="1" dirty="0"/>
              <a:t>Checked Exceptions</a:t>
            </a:r>
          </a:p>
          <a:p>
            <a:r>
              <a:rPr lang="en-IN" sz="2400" dirty="0" smtClean="0"/>
              <a:t>Checked </a:t>
            </a:r>
            <a:r>
              <a:rPr lang="en-IN" sz="2400" dirty="0"/>
              <a:t>exceptions are checked by the compiler at </a:t>
            </a:r>
            <a:r>
              <a:rPr lang="en-IN" sz="2400" dirty="0" smtClean="0"/>
              <a:t>compile time</a:t>
            </a:r>
            <a:r>
              <a:rPr lang="en-IN" sz="2400" dirty="0"/>
              <a:t>.</a:t>
            </a:r>
          </a:p>
          <a:p>
            <a:r>
              <a:rPr lang="en-IN" sz="2400" dirty="0" smtClean="0"/>
              <a:t>Methods </a:t>
            </a:r>
            <a:r>
              <a:rPr lang="en-IN" sz="2400" dirty="0"/>
              <a:t>that throw a checked exception must indicate </a:t>
            </a:r>
            <a:r>
              <a:rPr lang="en-IN" sz="2400" dirty="0" smtClean="0"/>
              <a:t>so in </a:t>
            </a:r>
            <a:r>
              <a:rPr lang="en-IN" sz="2400" dirty="0"/>
              <a:t>the method declaration using the throws clause. </a:t>
            </a:r>
            <a:r>
              <a:rPr lang="en-IN" sz="2400" dirty="0" smtClean="0"/>
              <a:t>This must </a:t>
            </a:r>
            <a:r>
              <a:rPr lang="en-IN" sz="2400" dirty="0"/>
              <a:t>continue all the way up the calling stack until the </a:t>
            </a:r>
            <a:r>
              <a:rPr lang="en-IN" sz="2400" dirty="0" smtClean="0"/>
              <a:t>exception is </a:t>
            </a:r>
            <a:r>
              <a:rPr lang="en-IN" sz="2400" dirty="0"/>
              <a:t>handled.</a:t>
            </a:r>
          </a:p>
          <a:p>
            <a:r>
              <a:rPr lang="en-IN" sz="2400" dirty="0" smtClean="0"/>
              <a:t>All </a:t>
            </a:r>
            <a:r>
              <a:rPr lang="en-IN" sz="2400" dirty="0"/>
              <a:t>checked exceptions must be explicitly caught with </a:t>
            </a:r>
            <a:r>
              <a:rPr lang="en-IN" sz="2400" dirty="0" smtClean="0"/>
              <a:t>a catch </a:t>
            </a:r>
            <a:r>
              <a:rPr lang="en-IN" sz="2400" dirty="0"/>
              <a:t>block.</a:t>
            </a:r>
          </a:p>
          <a:p>
            <a:r>
              <a:rPr lang="en-IN" sz="2400" dirty="0" smtClean="0"/>
              <a:t>Checked </a:t>
            </a:r>
            <a:r>
              <a:rPr lang="en-IN" sz="2400" dirty="0"/>
              <a:t>exceptions include exceptions of the type </a:t>
            </a:r>
            <a:r>
              <a:rPr lang="en-IN" sz="2400" dirty="0" smtClean="0"/>
              <a:t>Exception</a:t>
            </a:r>
            <a:r>
              <a:rPr lang="en-IN" sz="2400" dirty="0"/>
              <a:t>, and all classes that are subtypes of Exception, </a:t>
            </a:r>
            <a:r>
              <a:rPr lang="en-IN" sz="2400" dirty="0" smtClean="0"/>
              <a:t>except for </a:t>
            </a:r>
            <a:r>
              <a:rPr lang="en-IN" sz="2400" dirty="0" err="1"/>
              <a:t>RuntimeException</a:t>
            </a:r>
            <a:r>
              <a:rPr lang="en-IN" sz="2400" dirty="0"/>
              <a:t> and the subtypes of </a:t>
            </a:r>
            <a:r>
              <a:rPr lang="en-IN" sz="2400" dirty="0" err="1" smtClean="0"/>
              <a:t>RuntimeException</a:t>
            </a:r>
            <a:r>
              <a:rPr lang="en-IN" sz="2400" dirty="0" smtClean="0"/>
              <a:t>.</a:t>
            </a:r>
          </a:p>
          <a:p>
            <a:endParaRPr lang="en-IN" sz="2400" dirty="0"/>
          </a:p>
          <a:p>
            <a:pPr marL="914400" lvl="2" indent="0">
              <a:buNone/>
            </a:pPr>
            <a:r>
              <a:rPr lang="en-IN" sz="2100" i="1" dirty="0"/>
              <a:t>// Method declaration that </a:t>
            </a:r>
            <a:r>
              <a:rPr lang="en-IN" sz="2100" i="1" dirty="0" smtClean="0"/>
              <a:t>throws an </a:t>
            </a:r>
            <a:r>
              <a:rPr lang="en-IN" sz="2100" i="1" dirty="0" err="1"/>
              <a:t>IOException</a:t>
            </a:r>
            <a:endParaRPr lang="en-IN" sz="2100" i="1" dirty="0"/>
          </a:p>
          <a:p>
            <a:pPr marL="914400" lvl="2" indent="0">
              <a:buNone/>
            </a:pPr>
            <a:r>
              <a:rPr lang="en-IN" sz="2100" b="1" dirty="0"/>
              <a:t>void </a:t>
            </a:r>
            <a:r>
              <a:rPr lang="en-IN" sz="2100" dirty="0" err="1"/>
              <a:t>readFile</a:t>
            </a:r>
            <a:r>
              <a:rPr lang="en-IN" sz="2100" dirty="0"/>
              <a:t>(String filename</a:t>
            </a:r>
            <a:r>
              <a:rPr lang="en-IN" sz="2100" dirty="0" smtClean="0"/>
              <a:t>) </a:t>
            </a:r>
            <a:r>
              <a:rPr lang="en-IN" sz="2100" b="1" dirty="0" smtClean="0"/>
              <a:t>throws </a:t>
            </a:r>
            <a:r>
              <a:rPr lang="en-IN" sz="2100" dirty="0" err="1"/>
              <a:t>IOException</a:t>
            </a:r>
            <a:r>
              <a:rPr lang="en-IN" sz="2100" dirty="0"/>
              <a:t> {</a:t>
            </a:r>
          </a:p>
          <a:p>
            <a:pPr marL="914400" lvl="2" indent="0">
              <a:buNone/>
            </a:pPr>
            <a:r>
              <a:rPr lang="en-IN" sz="2100" dirty="0"/>
              <a:t>...</a:t>
            </a:r>
          </a:p>
          <a:p>
            <a:pPr marL="914400" lvl="2" indent="0">
              <a:buNone/>
            </a:pPr>
            <a:r>
              <a:rPr lang="en-IN" sz="2100" dirty="0"/>
              <a:t>}</a:t>
            </a:r>
          </a:p>
        </p:txBody>
      </p:sp>
    </p:spTree>
    <p:extLst>
      <p:ext uri="{BB962C8B-B14F-4D97-AF65-F5344CB8AC3E}">
        <p14:creationId xmlns:p14="http://schemas.microsoft.com/office/powerpoint/2010/main" val="1055981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Enumeration Names</a:t>
            </a:r>
            <a:endParaRPr lang="en-IN" dirty="0"/>
          </a:p>
        </p:txBody>
      </p:sp>
      <p:sp>
        <p:nvSpPr>
          <p:cNvPr id="3" name="Content Placeholder 2"/>
          <p:cNvSpPr>
            <a:spLocks noGrp="1"/>
          </p:cNvSpPr>
          <p:nvPr>
            <p:ph idx="1"/>
          </p:nvPr>
        </p:nvSpPr>
        <p:spPr/>
        <p:txBody>
          <a:bodyPr/>
          <a:lstStyle/>
          <a:p>
            <a:pPr marL="0" indent="0">
              <a:buNone/>
            </a:pPr>
            <a:r>
              <a:rPr lang="en-IN" dirty="0" smtClean="0"/>
              <a:t>Enumeration </a:t>
            </a:r>
            <a:r>
              <a:rPr lang="en-IN" dirty="0"/>
              <a:t>names should follow the conventions of </a:t>
            </a:r>
            <a:r>
              <a:rPr lang="en-IN" dirty="0" smtClean="0"/>
              <a:t>class names</a:t>
            </a:r>
            <a:r>
              <a:rPr lang="en-IN" dirty="0"/>
              <a:t>. </a:t>
            </a:r>
            <a:endParaRPr lang="en-IN" dirty="0" smtClean="0"/>
          </a:p>
          <a:p>
            <a:pPr marL="0" indent="0">
              <a:buNone/>
            </a:pPr>
            <a:r>
              <a:rPr lang="en-IN" dirty="0" smtClean="0"/>
              <a:t>The </a:t>
            </a:r>
            <a:r>
              <a:rPr lang="en-IN" dirty="0"/>
              <a:t>enumeration set of objects (choices) should be </a:t>
            </a:r>
            <a:r>
              <a:rPr lang="en-IN" dirty="0" smtClean="0"/>
              <a:t>all </a:t>
            </a:r>
            <a:r>
              <a:rPr lang="en-IN" b="1" dirty="0" smtClean="0"/>
              <a:t>uppercase</a:t>
            </a:r>
            <a:r>
              <a:rPr lang="en-IN" dirty="0" smtClean="0"/>
              <a:t> </a:t>
            </a:r>
            <a:r>
              <a:rPr lang="en-IN" dirty="0"/>
              <a:t>letters</a:t>
            </a:r>
            <a:r>
              <a:rPr lang="en-IN" dirty="0" smtClean="0"/>
              <a:t>:</a:t>
            </a:r>
          </a:p>
          <a:p>
            <a:pPr marL="0" indent="0">
              <a:buNone/>
            </a:pPr>
            <a:endParaRPr lang="en-IN" dirty="0"/>
          </a:p>
          <a:p>
            <a:pPr marL="0" indent="0">
              <a:buNone/>
            </a:pPr>
            <a:r>
              <a:rPr lang="en-IN" b="1" dirty="0" err="1"/>
              <a:t>enum</a:t>
            </a:r>
            <a:r>
              <a:rPr lang="en-IN" b="1" dirty="0"/>
              <a:t> </a:t>
            </a:r>
            <a:r>
              <a:rPr lang="en-IN" dirty="0"/>
              <a:t>Battery {CRITICAL, LOW, CHARGED, FULL}</a:t>
            </a:r>
          </a:p>
        </p:txBody>
      </p:sp>
    </p:spTree>
    <p:extLst>
      <p:ext uri="{BB962C8B-B14F-4D97-AF65-F5344CB8AC3E}">
        <p14:creationId xmlns:p14="http://schemas.microsoft.com/office/powerpoint/2010/main" val="11535075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Unchecked Exceptions</a:t>
            </a:r>
          </a:p>
        </p:txBody>
      </p:sp>
      <p:sp>
        <p:nvSpPr>
          <p:cNvPr id="3" name="Content Placeholder 2"/>
          <p:cNvSpPr>
            <a:spLocks noGrp="1"/>
          </p:cNvSpPr>
          <p:nvPr>
            <p:ph idx="1"/>
          </p:nvPr>
        </p:nvSpPr>
        <p:spPr/>
        <p:txBody>
          <a:bodyPr>
            <a:normAutofit/>
          </a:bodyPr>
          <a:lstStyle/>
          <a:p>
            <a:pPr marL="0" indent="0">
              <a:buNone/>
            </a:pPr>
            <a:r>
              <a:rPr lang="en-IN" sz="2400" dirty="0"/>
              <a:t>The compiler does not check unchecked exceptions </a:t>
            </a:r>
            <a:r>
              <a:rPr lang="en-IN" sz="2400" dirty="0" smtClean="0"/>
              <a:t>at compile </a:t>
            </a:r>
            <a:r>
              <a:rPr lang="en-IN" sz="2400" dirty="0"/>
              <a:t>time.</a:t>
            </a:r>
          </a:p>
          <a:p>
            <a:r>
              <a:rPr lang="en-IN" sz="2400" dirty="0" smtClean="0"/>
              <a:t>Unchecked </a:t>
            </a:r>
            <a:r>
              <a:rPr lang="en-IN" sz="2400" dirty="0"/>
              <a:t>exceptions occur during runtime due to </a:t>
            </a:r>
            <a:r>
              <a:rPr lang="en-IN" sz="2400" dirty="0" smtClean="0"/>
              <a:t>programmer error </a:t>
            </a:r>
            <a:r>
              <a:rPr lang="en-IN" sz="2400" dirty="0"/>
              <a:t>(out-of-bounds index, divide by zero, </a:t>
            </a:r>
            <a:r>
              <a:rPr lang="en-IN" sz="2400" dirty="0" smtClean="0"/>
              <a:t>and null </a:t>
            </a:r>
            <a:r>
              <a:rPr lang="en-IN" sz="2400" dirty="0"/>
              <a:t>pointer exception) or system resource exhaustion.</a:t>
            </a:r>
          </a:p>
          <a:p>
            <a:r>
              <a:rPr lang="en-IN" sz="2400" dirty="0" smtClean="0"/>
              <a:t>Unchecked </a:t>
            </a:r>
            <a:r>
              <a:rPr lang="en-IN" sz="2400" dirty="0"/>
              <a:t>exceptions do not have to be caught.</a:t>
            </a:r>
          </a:p>
          <a:p>
            <a:r>
              <a:rPr lang="en-IN" sz="2400" dirty="0" smtClean="0"/>
              <a:t>Methods </a:t>
            </a:r>
            <a:r>
              <a:rPr lang="en-IN" sz="2400" dirty="0"/>
              <a:t>that may throw an unchecked exception do </a:t>
            </a:r>
            <a:r>
              <a:rPr lang="en-IN" sz="2400" dirty="0" smtClean="0"/>
              <a:t>not have </a:t>
            </a:r>
            <a:r>
              <a:rPr lang="en-IN" sz="2400" dirty="0"/>
              <a:t>to (but can) indicate this in the method declaration.</a:t>
            </a:r>
          </a:p>
          <a:p>
            <a:r>
              <a:rPr lang="en-IN" sz="2400" dirty="0" smtClean="0"/>
              <a:t>Unchecked </a:t>
            </a:r>
            <a:r>
              <a:rPr lang="en-IN" sz="2400" dirty="0"/>
              <a:t>exceptions include exceptions of the type </a:t>
            </a:r>
            <a:r>
              <a:rPr lang="en-IN" sz="2400" dirty="0" err="1" smtClean="0"/>
              <a:t>RuntimeException</a:t>
            </a:r>
            <a:r>
              <a:rPr lang="en-IN" sz="2400" dirty="0" smtClean="0"/>
              <a:t> </a:t>
            </a:r>
            <a:r>
              <a:rPr lang="en-IN" sz="2400" dirty="0"/>
              <a:t>and all subtypes of </a:t>
            </a:r>
            <a:r>
              <a:rPr lang="en-IN" sz="2400" dirty="0" err="1"/>
              <a:t>RuntimeException</a:t>
            </a:r>
            <a:r>
              <a:rPr lang="en-IN" sz="2400" dirty="0"/>
              <a:t>.</a:t>
            </a:r>
          </a:p>
        </p:txBody>
      </p:sp>
    </p:spTree>
    <p:extLst>
      <p:ext uri="{BB962C8B-B14F-4D97-AF65-F5344CB8AC3E}">
        <p14:creationId xmlns:p14="http://schemas.microsoft.com/office/powerpoint/2010/main" val="5391737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Errors</a:t>
            </a:r>
            <a:endParaRPr lang="en-IN" dirty="0"/>
          </a:p>
        </p:txBody>
      </p:sp>
      <p:sp>
        <p:nvSpPr>
          <p:cNvPr id="3" name="Content Placeholder 2"/>
          <p:cNvSpPr>
            <a:spLocks noGrp="1"/>
          </p:cNvSpPr>
          <p:nvPr>
            <p:ph idx="1"/>
          </p:nvPr>
        </p:nvSpPr>
        <p:spPr/>
        <p:txBody>
          <a:bodyPr>
            <a:normAutofit/>
          </a:bodyPr>
          <a:lstStyle/>
          <a:p>
            <a:r>
              <a:rPr lang="en-IN" sz="2400" dirty="0" smtClean="0"/>
              <a:t>Errors </a:t>
            </a:r>
            <a:r>
              <a:rPr lang="en-IN" sz="2400" dirty="0"/>
              <a:t>are typically unrecoverable and present serious conditions.</a:t>
            </a:r>
          </a:p>
          <a:p>
            <a:r>
              <a:rPr lang="en-IN" sz="2400" dirty="0" smtClean="0"/>
              <a:t>Errors </a:t>
            </a:r>
            <a:r>
              <a:rPr lang="en-IN" sz="2400" dirty="0"/>
              <a:t>are not checked at compile time and do not have </a:t>
            </a:r>
            <a:r>
              <a:rPr lang="en-IN" sz="2400" dirty="0" smtClean="0"/>
              <a:t>to be </a:t>
            </a:r>
            <a:r>
              <a:rPr lang="en-IN" sz="2400" dirty="0"/>
              <a:t>(but can be) caught/handled</a:t>
            </a:r>
            <a:r>
              <a:rPr lang="en-IN" sz="2400" dirty="0" smtClean="0"/>
              <a:t>.</a:t>
            </a:r>
          </a:p>
          <a:p>
            <a:endParaRPr lang="en-IN" sz="2400" dirty="0"/>
          </a:p>
          <a:p>
            <a:endParaRPr lang="en-IN" sz="2400" dirty="0" smtClean="0"/>
          </a:p>
          <a:p>
            <a:endParaRPr lang="en-IN" sz="2400" dirty="0"/>
          </a:p>
          <a:p>
            <a:pPr marL="0" indent="0">
              <a:buNone/>
            </a:pPr>
            <a:r>
              <a:rPr lang="en-IN" sz="2400" dirty="0"/>
              <a:t>Any checked exceptions, unchecked exceptions, or </a:t>
            </a:r>
            <a:r>
              <a:rPr lang="en-IN" sz="2400" dirty="0" smtClean="0"/>
              <a:t>errors can </a:t>
            </a:r>
            <a:r>
              <a:rPr lang="en-IN" sz="2400" dirty="0"/>
              <a:t>be caught.</a:t>
            </a:r>
          </a:p>
        </p:txBody>
      </p:sp>
    </p:spTree>
    <p:extLst>
      <p:ext uri="{BB962C8B-B14F-4D97-AF65-F5344CB8AC3E}">
        <p14:creationId xmlns:p14="http://schemas.microsoft.com/office/powerpoint/2010/main" val="24028994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Checked/Unchecked </a:t>
            </a:r>
            <a:r>
              <a:rPr lang="en-IN" dirty="0" smtClean="0"/>
              <a:t>Exceptions and </a:t>
            </a:r>
            <a:r>
              <a:rPr lang="en-IN" dirty="0"/>
              <a:t>Errors</a:t>
            </a:r>
          </a:p>
        </p:txBody>
      </p:sp>
      <p:sp>
        <p:nvSpPr>
          <p:cNvPr id="3" name="Content Placeholder 2"/>
          <p:cNvSpPr>
            <a:spLocks noGrp="1"/>
          </p:cNvSpPr>
          <p:nvPr>
            <p:ph idx="1"/>
          </p:nvPr>
        </p:nvSpPr>
        <p:spPr>
          <a:xfrm>
            <a:off x="838200" y="1825624"/>
            <a:ext cx="10515600" cy="4781237"/>
          </a:xfrm>
        </p:spPr>
        <p:txBody>
          <a:bodyPr>
            <a:normAutofit fontScale="70000" lnSpcReduction="20000"/>
          </a:bodyPr>
          <a:lstStyle/>
          <a:p>
            <a:pPr marL="0" indent="0">
              <a:buNone/>
            </a:pPr>
            <a:r>
              <a:rPr lang="en-IN" sz="3200" b="1" dirty="0"/>
              <a:t>Common Checked </a:t>
            </a:r>
            <a:r>
              <a:rPr lang="en-IN" sz="3200" b="1" dirty="0" smtClean="0"/>
              <a:t>Exceptions</a:t>
            </a:r>
          </a:p>
          <a:p>
            <a:pPr marL="0" indent="0">
              <a:buNone/>
            </a:pPr>
            <a:endParaRPr lang="en-IN" dirty="0"/>
          </a:p>
          <a:p>
            <a:pPr marL="0" indent="0">
              <a:buNone/>
            </a:pPr>
            <a:r>
              <a:rPr lang="en-IN" b="1" i="1" dirty="0" err="1"/>
              <a:t>ClassNotFoundException</a:t>
            </a:r>
            <a:endParaRPr lang="en-IN" b="1" i="1" dirty="0"/>
          </a:p>
          <a:p>
            <a:pPr marL="0" indent="0">
              <a:buNone/>
            </a:pPr>
            <a:r>
              <a:rPr lang="en-IN" dirty="0"/>
              <a:t>Thrown when a class cannot be loaded because its </a:t>
            </a:r>
            <a:r>
              <a:rPr lang="en-IN" dirty="0" smtClean="0"/>
              <a:t>definition cannot </a:t>
            </a:r>
            <a:r>
              <a:rPr lang="en-IN" dirty="0"/>
              <a:t>be found</a:t>
            </a:r>
            <a:r>
              <a:rPr lang="en-IN" dirty="0" smtClean="0"/>
              <a:t>.</a:t>
            </a:r>
          </a:p>
          <a:p>
            <a:pPr marL="0" indent="0">
              <a:buNone/>
            </a:pPr>
            <a:endParaRPr lang="en-IN" dirty="0" smtClean="0"/>
          </a:p>
          <a:p>
            <a:pPr marL="0" indent="0">
              <a:buNone/>
            </a:pPr>
            <a:r>
              <a:rPr lang="en-IN" b="1" i="1" dirty="0" err="1" smtClean="0"/>
              <a:t>IOException</a:t>
            </a:r>
            <a:endParaRPr lang="en-IN" b="1" i="1" dirty="0"/>
          </a:p>
          <a:p>
            <a:pPr marL="0" indent="0">
              <a:buNone/>
            </a:pPr>
            <a:r>
              <a:rPr lang="en-IN" dirty="0"/>
              <a:t>Thrown when a failed or interrupted operation occurs. </a:t>
            </a:r>
            <a:r>
              <a:rPr lang="en-IN" dirty="0" smtClean="0"/>
              <a:t>Two common </a:t>
            </a:r>
            <a:r>
              <a:rPr lang="en-IN" dirty="0"/>
              <a:t>subtypes of </a:t>
            </a:r>
            <a:r>
              <a:rPr lang="en-IN" dirty="0" err="1"/>
              <a:t>IOException</a:t>
            </a:r>
            <a:r>
              <a:rPr lang="en-IN" dirty="0"/>
              <a:t> are </a:t>
            </a:r>
            <a:r>
              <a:rPr lang="en-IN" dirty="0" err="1"/>
              <a:t>EOFException</a:t>
            </a:r>
            <a:r>
              <a:rPr lang="en-IN" dirty="0"/>
              <a:t> </a:t>
            </a:r>
            <a:r>
              <a:rPr lang="en-IN" dirty="0" smtClean="0"/>
              <a:t>and </a:t>
            </a:r>
            <a:r>
              <a:rPr lang="en-IN" dirty="0" err="1" smtClean="0"/>
              <a:t>FileNotFoundException</a:t>
            </a:r>
            <a:r>
              <a:rPr lang="en-IN" dirty="0" smtClean="0"/>
              <a:t>.</a:t>
            </a:r>
          </a:p>
          <a:p>
            <a:pPr marL="0" indent="0">
              <a:buNone/>
            </a:pPr>
            <a:endParaRPr lang="en-IN" dirty="0"/>
          </a:p>
          <a:p>
            <a:pPr marL="0" indent="0">
              <a:buNone/>
            </a:pPr>
            <a:r>
              <a:rPr lang="en-IN" b="1" i="1" dirty="0" err="1" smtClean="0"/>
              <a:t>FileNotFoundException</a:t>
            </a:r>
            <a:endParaRPr lang="en-IN" b="1" i="1" dirty="0" smtClean="0"/>
          </a:p>
          <a:p>
            <a:pPr marL="0" indent="0">
              <a:buNone/>
            </a:pPr>
            <a:r>
              <a:rPr lang="en-IN" dirty="0" smtClean="0"/>
              <a:t>Thrown </a:t>
            </a:r>
            <a:r>
              <a:rPr lang="en-IN" dirty="0"/>
              <a:t>when an attempt is made to open a file that </a:t>
            </a:r>
            <a:r>
              <a:rPr lang="en-IN" dirty="0" smtClean="0"/>
              <a:t>cannot be </a:t>
            </a:r>
            <a:r>
              <a:rPr lang="en-IN" dirty="0"/>
              <a:t>found</a:t>
            </a:r>
            <a:r>
              <a:rPr lang="en-IN" dirty="0" smtClean="0"/>
              <a:t>.</a:t>
            </a:r>
          </a:p>
          <a:p>
            <a:pPr marL="0" indent="0">
              <a:buNone/>
            </a:pPr>
            <a:endParaRPr lang="en-IN" dirty="0"/>
          </a:p>
          <a:p>
            <a:pPr marL="0" indent="0">
              <a:buNone/>
            </a:pPr>
            <a:r>
              <a:rPr lang="en-IN" b="1" i="1" dirty="0" err="1"/>
              <a:t>SQLException</a:t>
            </a:r>
            <a:endParaRPr lang="en-IN" b="1" i="1" dirty="0"/>
          </a:p>
          <a:p>
            <a:pPr marL="0" indent="0">
              <a:buNone/>
            </a:pPr>
            <a:r>
              <a:rPr lang="en-IN" dirty="0"/>
              <a:t>Thrown when there is a database error.</a:t>
            </a:r>
          </a:p>
          <a:p>
            <a:pPr marL="0" indent="0">
              <a:buNone/>
            </a:pPr>
            <a:endParaRPr lang="en-IN" dirty="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4107962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sz="2000" b="1" i="1" dirty="0" err="1" smtClean="0"/>
              <a:t>InterruptedException</a:t>
            </a:r>
            <a:endParaRPr lang="en-IN" sz="2000" b="1" i="1" dirty="0"/>
          </a:p>
          <a:p>
            <a:pPr marL="0" indent="0">
              <a:buNone/>
            </a:pPr>
            <a:r>
              <a:rPr lang="en-IN" sz="2000" dirty="0"/>
              <a:t>Thrown when a thread is interrupted</a:t>
            </a:r>
            <a:r>
              <a:rPr lang="en-IN" sz="2000" dirty="0" smtClean="0"/>
              <a:t>.</a:t>
            </a:r>
          </a:p>
          <a:p>
            <a:pPr marL="0" indent="0">
              <a:buNone/>
            </a:pPr>
            <a:endParaRPr lang="en-IN" sz="2000" dirty="0"/>
          </a:p>
          <a:p>
            <a:pPr marL="0" indent="0">
              <a:buNone/>
            </a:pPr>
            <a:r>
              <a:rPr lang="en-IN" sz="2000" b="1" i="1" dirty="0" err="1" smtClean="0"/>
              <a:t>NoSuchMethodException</a:t>
            </a:r>
            <a:endParaRPr lang="en-IN" sz="2000" i="1" dirty="0" smtClean="0"/>
          </a:p>
          <a:p>
            <a:pPr marL="0" indent="0">
              <a:buNone/>
            </a:pPr>
            <a:r>
              <a:rPr lang="en-IN" sz="2000" dirty="0" smtClean="0"/>
              <a:t>Thrown </a:t>
            </a:r>
            <a:r>
              <a:rPr lang="en-IN" sz="2000" dirty="0"/>
              <a:t>when a called method cannot be found</a:t>
            </a:r>
            <a:r>
              <a:rPr lang="en-IN" sz="2000" dirty="0" smtClean="0"/>
              <a:t>.</a:t>
            </a:r>
          </a:p>
          <a:p>
            <a:pPr marL="0" indent="0">
              <a:buNone/>
            </a:pPr>
            <a:endParaRPr lang="en-IN" sz="2000" dirty="0"/>
          </a:p>
          <a:p>
            <a:pPr marL="0" indent="0">
              <a:buNone/>
            </a:pPr>
            <a:r>
              <a:rPr lang="en-IN" sz="2000" b="1" i="1" dirty="0" err="1"/>
              <a:t>CloneNotSupportedException</a:t>
            </a:r>
            <a:endParaRPr lang="en-IN" sz="2000" b="1" i="1" dirty="0"/>
          </a:p>
          <a:p>
            <a:pPr marL="0" indent="0">
              <a:buNone/>
            </a:pPr>
            <a:r>
              <a:rPr lang="en-IN" sz="2000" dirty="0"/>
              <a:t>Thrown when clone() is called by an object that is </a:t>
            </a:r>
            <a:r>
              <a:rPr lang="en-IN" sz="2000" dirty="0" smtClean="0"/>
              <a:t>not </a:t>
            </a:r>
            <a:r>
              <a:rPr lang="en-IN" sz="2000" dirty="0" err="1" smtClean="0"/>
              <a:t>cloneable</a:t>
            </a:r>
            <a:r>
              <a:rPr lang="en-IN" sz="2000" dirty="0"/>
              <a:t>.</a:t>
            </a:r>
          </a:p>
        </p:txBody>
      </p:sp>
    </p:spTree>
    <p:extLst>
      <p:ext uri="{BB962C8B-B14F-4D97-AF65-F5344CB8AC3E}">
        <p14:creationId xmlns:p14="http://schemas.microsoft.com/office/powerpoint/2010/main" val="31975584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Unchecked Exceptions</a:t>
            </a:r>
          </a:p>
        </p:txBody>
      </p:sp>
      <p:sp>
        <p:nvSpPr>
          <p:cNvPr id="3" name="Content Placeholder 2"/>
          <p:cNvSpPr>
            <a:spLocks noGrp="1"/>
          </p:cNvSpPr>
          <p:nvPr>
            <p:ph idx="1"/>
          </p:nvPr>
        </p:nvSpPr>
        <p:spPr>
          <a:xfrm>
            <a:off x="838200" y="1493949"/>
            <a:ext cx="10515600" cy="4683014"/>
          </a:xfrm>
        </p:spPr>
        <p:txBody>
          <a:bodyPr>
            <a:noAutofit/>
          </a:bodyPr>
          <a:lstStyle/>
          <a:p>
            <a:pPr marL="0" indent="0">
              <a:buNone/>
            </a:pPr>
            <a:r>
              <a:rPr lang="en-IN" sz="1800" b="1" i="1" dirty="0" err="1"/>
              <a:t>ArithmeticException</a:t>
            </a:r>
            <a:endParaRPr lang="en-IN" sz="1800" b="1" i="1" dirty="0"/>
          </a:p>
          <a:p>
            <a:pPr marL="0" indent="0">
              <a:buNone/>
            </a:pPr>
            <a:r>
              <a:rPr lang="en-IN" sz="1800" dirty="0"/>
              <a:t>Thrown to indicate that an exceptional arithmetic </a:t>
            </a:r>
            <a:r>
              <a:rPr lang="en-IN" sz="1800" dirty="0" smtClean="0"/>
              <a:t>condition has </a:t>
            </a:r>
            <a:r>
              <a:rPr lang="en-IN" sz="1800" dirty="0"/>
              <a:t>occurred</a:t>
            </a:r>
            <a:r>
              <a:rPr lang="en-IN" sz="1800" dirty="0" smtClean="0"/>
              <a:t>.</a:t>
            </a:r>
          </a:p>
          <a:p>
            <a:pPr marL="0" indent="0">
              <a:buNone/>
            </a:pPr>
            <a:endParaRPr lang="en-IN" sz="1800" dirty="0"/>
          </a:p>
          <a:p>
            <a:pPr marL="0" indent="0">
              <a:buNone/>
            </a:pPr>
            <a:r>
              <a:rPr lang="en-IN" sz="1800" b="1" i="1" dirty="0" err="1"/>
              <a:t>ArrayIndexOutOfBoundsException</a:t>
            </a:r>
            <a:endParaRPr lang="en-IN" sz="1800" b="1" i="1" dirty="0"/>
          </a:p>
          <a:p>
            <a:pPr marL="0" indent="0">
              <a:buNone/>
            </a:pPr>
            <a:r>
              <a:rPr lang="en-IN" sz="1800" dirty="0"/>
              <a:t>Thrown to indicate index out of range</a:t>
            </a:r>
            <a:r>
              <a:rPr lang="en-IN" sz="1800" dirty="0" smtClean="0"/>
              <a:t>.</a:t>
            </a:r>
          </a:p>
          <a:p>
            <a:pPr marL="0" indent="0">
              <a:buNone/>
            </a:pPr>
            <a:endParaRPr lang="en-IN" sz="1800" dirty="0"/>
          </a:p>
          <a:p>
            <a:pPr marL="0" indent="0">
              <a:buNone/>
            </a:pPr>
            <a:r>
              <a:rPr lang="en-IN" sz="1800" b="1" i="1" dirty="0" err="1"/>
              <a:t>ClassCastException</a:t>
            </a:r>
            <a:endParaRPr lang="en-IN" sz="1800" b="1" i="1" dirty="0"/>
          </a:p>
          <a:p>
            <a:pPr marL="0" indent="0">
              <a:buNone/>
            </a:pPr>
            <a:r>
              <a:rPr lang="en-IN" sz="1800" dirty="0"/>
              <a:t>Thrown to indicate an attempt to cast an object to a </a:t>
            </a:r>
            <a:r>
              <a:rPr lang="en-IN" sz="1800" dirty="0" smtClean="0"/>
              <a:t>subclass of </a:t>
            </a:r>
            <a:r>
              <a:rPr lang="en-IN" sz="1800" dirty="0"/>
              <a:t>which it is not an instance.</a:t>
            </a:r>
          </a:p>
          <a:p>
            <a:pPr marL="0" indent="0">
              <a:buNone/>
            </a:pPr>
            <a:endParaRPr lang="en-IN" sz="1800" dirty="0" smtClean="0"/>
          </a:p>
          <a:p>
            <a:pPr marL="0" indent="0">
              <a:buNone/>
            </a:pPr>
            <a:r>
              <a:rPr lang="en-IN" sz="1800" b="1" i="1" dirty="0" err="1" smtClean="0"/>
              <a:t>DateTimeException</a:t>
            </a:r>
            <a:endParaRPr lang="en-IN" sz="1800" b="1" i="1" dirty="0"/>
          </a:p>
          <a:p>
            <a:pPr marL="0" indent="0">
              <a:buNone/>
            </a:pPr>
            <a:r>
              <a:rPr lang="en-IN" sz="1800" dirty="0"/>
              <a:t>Thrown to indicate problems with creating, querying, </a:t>
            </a:r>
            <a:r>
              <a:rPr lang="en-IN" sz="1800" dirty="0" smtClean="0"/>
              <a:t>and manipulating </a:t>
            </a:r>
            <a:r>
              <a:rPr lang="en-IN" sz="1800" dirty="0"/>
              <a:t>date-time objects</a:t>
            </a:r>
            <a:r>
              <a:rPr lang="en-IN" sz="1800" dirty="0" smtClean="0"/>
              <a:t>.</a:t>
            </a:r>
          </a:p>
        </p:txBody>
      </p:sp>
    </p:spTree>
    <p:extLst>
      <p:ext uri="{BB962C8B-B14F-4D97-AF65-F5344CB8AC3E}">
        <p14:creationId xmlns:p14="http://schemas.microsoft.com/office/powerpoint/2010/main" val="33516643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a:xfrm>
            <a:off x="838200" y="1403797"/>
            <a:ext cx="10515600" cy="4773166"/>
          </a:xfrm>
        </p:spPr>
        <p:txBody>
          <a:bodyPr>
            <a:normAutofit fontScale="70000" lnSpcReduction="20000"/>
          </a:bodyPr>
          <a:lstStyle/>
          <a:p>
            <a:pPr marL="0" indent="0">
              <a:buNone/>
            </a:pPr>
            <a:r>
              <a:rPr lang="en-IN" b="1" i="1" dirty="0" err="1" smtClean="0"/>
              <a:t>IllegalArgumentException</a:t>
            </a:r>
            <a:endParaRPr lang="en-IN" b="1" i="1" dirty="0"/>
          </a:p>
          <a:p>
            <a:pPr marL="0" indent="0">
              <a:buNone/>
            </a:pPr>
            <a:r>
              <a:rPr lang="en-IN" dirty="0"/>
              <a:t>Thrown to indicate that an invalid argument has been passed to a method.</a:t>
            </a:r>
          </a:p>
          <a:p>
            <a:pPr marL="0" indent="0">
              <a:buNone/>
            </a:pPr>
            <a:endParaRPr lang="en-IN" b="1" i="1" dirty="0" smtClean="0"/>
          </a:p>
          <a:p>
            <a:pPr marL="0" indent="0">
              <a:buNone/>
            </a:pPr>
            <a:r>
              <a:rPr lang="en-IN" b="1" i="1" dirty="0" err="1" smtClean="0"/>
              <a:t>IllegalStateException</a:t>
            </a:r>
            <a:endParaRPr lang="en-IN" b="1" i="1" dirty="0"/>
          </a:p>
          <a:p>
            <a:pPr marL="0" indent="0">
              <a:buNone/>
            </a:pPr>
            <a:r>
              <a:rPr lang="en-IN" dirty="0"/>
              <a:t>Thrown to indicate that a method has been called at an </a:t>
            </a:r>
            <a:r>
              <a:rPr lang="en-IN" dirty="0" smtClean="0"/>
              <a:t>inappropriate time.</a:t>
            </a:r>
          </a:p>
          <a:p>
            <a:pPr marL="0" indent="0">
              <a:buNone/>
            </a:pPr>
            <a:endParaRPr lang="en-IN" dirty="0"/>
          </a:p>
          <a:p>
            <a:pPr marL="0" indent="0">
              <a:buNone/>
            </a:pPr>
            <a:r>
              <a:rPr lang="en-IN" b="1" i="1" dirty="0" err="1"/>
              <a:t>IndexOutOfBoundsException</a:t>
            </a:r>
            <a:endParaRPr lang="en-IN" b="1" i="1" dirty="0"/>
          </a:p>
          <a:p>
            <a:pPr marL="0" indent="0">
              <a:buNone/>
            </a:pPr>
            <a:r>
              <a:rPr lang="en-IN" dirty="0"/>
              <a:t>Thrown to indicate that an index is out of range</a:t>
            </a:r>
            <a:r>
              <a:rPr lang="en-IN" dirty="0" smtClean="0"/>
              <a:t>.</a:t>
            </a:r>
          </a:p>
          <a:p>
            <a:pPr marL="0" indent="0">
              <a:buNone/>
            </a:pPr>
            <a:endParaRPr lang="en-IN" dirty="0"/>
          </a:p>
          <a:p>
            <a:pPr marL="0" indent="0">
              <a:buNone/>
            </a:pPr>
            <a:r>
              <a:rPr lang="en-IN" b="1" i="1" dirty="0" err="1"/>
              <a:t>NullPointerException</a:t>
            </a:r>
            <a:endParaRPr lang="en-IN" b="1" i="1" dirty="0"/>
          </a:p>
          <a:p>
            <a:pPr marL="0" indent="0">
              <a:buNone/>
            </a:pPr>
            <a:r>
              <a:rPr lang="en-IN" dirty="0"/>
              <a:t>Thrown when code references a null object but a </a:t>
            </a:r>
            <a:r>
              <a:rPr lang="en-IN" dirty="0" smtClean="0"/>
              <a:t>non-null object </a:t>
            </a:r>
            <a:r>
              <a:rPr lang="en-IN" dirty="0"/>
              <a:t>is required</a:t>
            </a:r>
            <a:r>
              <a:rPr lang="en-IN" dirty="0" smtClean="0"/>
              <a:t>.</a:t>
            </a:r>
          </a:p>
          <a:p>
            <a:pPr marL="0" indent="0">
              <a:buNone/>
            </a:pPr>
            <a:endParaRPr lang="en-IN" dirty="0"/>
          </a:p>
          <a:p>
            <a:pPr marL="0" indent="0">
              <a:buNone/>
            </a:pPr>
            <a:r>
              <a:rPr lang="en-IN" b="1" i="1" dirty="0" err="1"/>
              <a:t>NumberFormatException</a:t>
            </a:r>
            <a:endParaRPr lang="en-IN" b="1" i="1" dirty="0"/>
          </a:p>
          <a:p>
            <a:pPr marL="0" indent="0">
              <a:buNone/>
            </a:pPr>
            <a:r>
              <a:rPr lang="en-IN" dirty="0"/>
              <a:t>Thrown to indicate an invalid attempt to convert a string </a:t>
            </a:r>
            <a:r>
              <a:rPr lang="en-IN" dirty="0" smtClean="0"/>
              <a:t>to a </a:t>
            </a:r>
            <a:r>
              <a:rPr lang="en-IN" dirty="0"/>
              <a:t>numeric type.</a:t>
            </a:r>
          </a:p>
          <a:p>
            <a:pPr marL="0" indent="0">
              <a:buNone/>
            </a:pPr>
            <a:endParaRPr lang="en-IN" dirty="0"/>
          </a:p>
        </p:txBody>
      </p:sp>
    </p:spTree>
    <p:extLst>
      <p:ext uri="{BB962C8B-B14F-4D97-AF65-F5344CB8AC3E}">
        <p14:creationId xmlns:p14="http://schemas.microsoft.com/office/powerpoint/2010/main" val="154157023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Errors</a:t>
            </a:r>
          </a:p>
        </p:txBody>
      </p:sp>
      <p:sp>
        <p:nvSpPr>
          <p:cNvPr id="3" name="Content Placeholder 2"/>
          <p:cNvSpPr>
            <a:spLocks noGrp="1"/>
          </p:cNvSpPr>
          <p:nvPr>
            <p:ph idx="1"/>
          </p:nvPr>
        </p:nvSpPr>
        <p:spPr>
          <a:xfrm>
            <a:off x="838200" y="1337614"/>
            <a:ext cx="10515600" cy="5269248"/>
          </a:xfrm>
        </p:spPr>
        <p:txBody>
          <a:bodyPr>
            <a:noAutofit/>
          </a:bodyPr>
          <a:lstStyle/>
          <a:p>
            <a:pPr marL="0" indent="0">
              <a:buNone/>
            </a:pPr>
            <a:r>
              <a:rPr lang="en-IN" sz="2000" b="1" i="1" dirty="0" err="1"/>
              <a:t>AssertionError</a:t>
            </a:r>
            <a:endParaRPr lang="en-IN" sz="2000" b="1" i="1" dirty="0"/>
          </a:p>
          <a:p>
            <a:pPr marL="0" indent="0">
              <a:buNone/>
            </a:pPr>
            <a:r>
              <a:rPr lang="en-IN" sz="2000" dirty="0"/>
              <a:t>Thrown to indicate that an assertion failed</a:t>
            </a:r>
            <a:r>
              <a:rPr lang="en-IN" sz="2000" dirty="0" smtClean="0"/>
              <a:t>.</a:t>
            </a:r>
          </a:p>
          <a:p>
            <a:pPr marL="0" indent="0">
              <a:buNone/>
            </a:pPr>
            <a:endParaRPr lang="en-IN" sz="2000" dirty="0"/>
          </a:p>
          <a:p>
            <a:pPr marL="0" indent="0">
              <a:buNone/>
            </a:pPr>
            <a:r>
              <a:rPr lang="en-IN" sz="2000" b="1" i="1" dirty="0" err="1"/>
              <a:t>ExceptionInInitializeError</a:t>
            </a:r>
            <a:endParaRPr lang="en-IN" sz="2000" b="1" i="1" dirty="0"/>
          </a:p>
          <a:p>
            <a:pPr marL="0" indent="0">
              <a:buNone/>
            </a:pPr>
            <a:r>
              <a:rPr lang="en-IN" sz="2000" dirty="0"/>
              <a:t>Thrown to indicate an unexpected exception in a static initializer</a:t>
            </a:r>
            <a:r>
              <a:rPr lang="en-IN" sz="2000" dirty="0" smtClean="0"/>
              <a:t>.</a:t>
            </a:r>
          </a:p>
          <a:p>
            <a:pPr marL="0" indent="0">
              <a:buNone/>
            </a:pPr>
            <a:endParaRPr lang="en-IN" sz="2000" dirty="0"/>
          </a:p>
          <a:p>
            <a:pPr marL="0" indent="0">
              <a:buNone/>
            </a:pPr>
            <a:r>
              <a:rPr lang="en-IN" sz="2000" b="1" i="1" dirty="0" err="1"/>
              <a:t>VirtualMachineError</a:t>
            </a:r>
            <a:endParaRPr lang="en-IN" sz="2000" b="1" i="1" dirty="0"/>
          </a:p>
          <a:p>
            <a:pPr marL="0" indent="0">
              <a:buNone/>
            </a:pPr>
            <a:r>
              <a:rPr lang="en-IN" sz="2000" dirty="0"/>
              <a:t>Thrown to indicate a problem with the JVM</a:t>
            </a:r>
            <a:r>
              <a:rPr lang="en-IN" sz="2000" dirty="0" smtClean="0"/>
              <a:t>.</a:t>
            </a:r>
          </a:p>
          <a:p>
            <a:pPr marL="0" indent="0">
              <a:buNone/>
            </a:pPr>
            <a:endParaRPr lang="en-IN" sz="2000" dirty="0"/>
          </a:p>
          <a:p>
            <a:pPr marL="0" indent="0">
              <a:buNone/>
            </a:pPr>
            <a:r>
              <a:rPr lang="en-IN" sz="2000" b="1" i="1" dirty="0" err="1"/>
              <a:t>OutOfMemoryError</a:t>
            </a:r>
            <a:endParaRPr lang="en-IN" sz="2000" b="1" i="1" dirty="0"/>
          </a:p>
          <a:p>
            <a:pPr marL="0" indent="0">
              <a:buNone/>
            </a:pPr>
            <a:r>
              <a:rPr lang="en-IN" sz="2000" dirty="0"/>
              <a:t>Thrown when there is no more memory available to </a:t>
            </a:r>
            <a:r>
              <a:rPr lang="en-IN" sz="2000" dirty="0" smtClean="0"/>
              <a:t>allocate an </a:t>
            </a:r>
            <a:r>
              <a:rPr lang="en-IN" sz="2000" dirty="0"/>
              <a:t>object or perform garbage collection</a:t>
            </a:r>
            <a:r>
              <a:rPr lang="en-IN" sz="2000" dirty="0" smtClean="0"/>
              <a:t>.</a:t>
            </a:r>
            <a:endParaRPr lang="en-IN" sz="2000" dirty="0"/>
          </a:p>
        </p:txBody>
      </p:sp>
    </p:spTree>
    <p:extLst>
      <p:ext uri="{BB962C8B-B14F-4D97-AF65-F5344CB8AC3E}">
        <p14:creationId xmlns:p14="http://schemas.microsoft.com/office/powerpoint/2010/main" val="11460496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sz="2000" b="1" i="1" dirty="0" err="1"/>
              <a:t>NoClassDefFoundError</a:t>
            </a:r>
            <a:endParaRPr lang="en-IN" sz="2000" b="1" i="1" dirty="0"/>
          </a:p>
          <a:p>
            <a:pPr marL="0" indent="0">
              <a:buNone/>
            </a:pPr>
            <a:r>
              <a:rPr lang="en-IN" sz="2000" dirty="0"/>
              <a:t>Thrown when the JVM cannot find a class definition </a:t>
            </a:r>
            <a:r>
              <a:rPr lang="en-IN" sz="2000" dirty="0" smtClean="0"/>
              <a:t>that was </a:t>
            </a:r>
            <a:r>
              <a:rPr lang="en-IN" sz="2000" dirty="0"/>
              <a:t>found at compile time.</a:t>
            </a:r>
          </a:p>
          <a:p>
            <a:pPr marL="0" indent="0">
              <a:buNone/>
            </a:pPr>
            <a:endParaRPr lang="en-IN" sz="2000" dirty="0" smtClean="0"/>
          </a:p>
          <a:p>
            <a:pPr marL="0" indent="0">
              <a:buNone/>
            </a:pPr>
            <a:r>
              <a:rPr lang="en-IN" sz="2000" b="1" i="1" dirty="0" err="1" smtClean="0"/>
              <a:t>StackOverflowError</a:t>
            </a:r>
            <a:endParaRPr lang="en-IN" sz="2000" b="1" i="1" dirty="0"/>
          </a:p>
          <a:p>
            <a:pPr marL="0" indent="0">
              <a:buNone/>
            </a:pPr>
            <a:r>
              <a:rPr lang="en-IN" sz="2000" dirty="0"/>
              <a:t>Thrown to indicate that a stack overflow occurs.</a:t>
            </a:r>
          </a:p>
          <a:p>
            <a:pPr marL="0" indent="0">
              <a:buNone/>
            </a:pPr>
            <a:endParaRPr lang="en-IN" sz="2000" dirty="0"/>
          </a:p>
        </p:txBody>
      </p:sp>
    </p:spTree>
    <p:extLst>
      <p:ext uri="{BB962C8B-B14F-4D97-AF65-F5344CB8AC3E}">
        <p14:creationId xmlns:p14="http://schemas.microsoft.com/office/powerpoint/2010/main" val="9031791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Exception Handling Keywords</a:t>
            </a:r>
          </a:p>
        </p:txBody>
      </p:sp>
      <p:sp>
        <p:nvSpPr>
          <p:cNvPr id="3" name="Content Placeholder 2"/>
          <p:cNvSpPr>
            <a:spLocks noGrp="1"/>
          </p:cNvSpPr>
          <p:nvPr>
            <p:ph idx="1"/>
          </p:nvPr>
        </p:nvSpPr>
        <p:spPr/>
        <p:txBody>
          <a:bodyPr/>
          <a:lstStyle/>
          <a:p>
            <a:pPr marL="0" indent="0">
              <a:buNone/>
            </a:pPr>
            <a:r>
              <a:rPr lang="en-IN" dirty="0"/>
              <a:t>E</a:t>
            </a:r>
            <a:r>
              <a:rPr lang="en-IN" dirty="0" smtClean="0"/>
              <a:t>rror-handling </a:t>
            </a:r>
            <a:r>
              <a:rPr lang="en-IN" dirty="0"/>
              <a:t>code is cleanly separated from </a:t>
            </a:r>
            <a:r>
              <a:rPr lang="en-IN" dirty="0" smtClean="0"/>
              <a:t>error generating code</a:t>
            </a:r>
            <a:r>
              <a:rPr lang="en-IN" dirty="0"/>
              <a:t>. </a:t>
            </a:r>
            <a:endParaRPr lang="en-IN" dirty="0" smtClean="0"/>
          </a:p>
          <a:p>
            <a:pPr marL="0" indent="0">
              <a:buNone/>
            </a:pPr>
            <a:r>
              <a:rPr lang="en-IN" dirty="0" smtClean="0"/>
              <a:t>Code </a:t>
            </a:r>
            <a:r>
              <a:rPr lang="en-IN" dirty="0"/>
              <a:t>that generates the exception is said </a:t>
            </a:r>
            <a:r>
              <a:rPr lang="en-IN" dirty="0" smtClean="0"/>
              <a:t>to “</a:t>
            </a:r>
            <a:r>
              <a:rPr lang="en-IN" dirty="0"/>
              <a:t>throw” an exception, whereas code that handles the </a:t>
            </a:r>
            <a:r>
              <a:rPr lang="en-IN" dirty="0" smtClean="0"/>
              <a:t>exception is </a:t>
            </a:r>
            <a:r>
              <a:rPr lang="en-IN" dirty="0"/>
              <a:t>said to “catch” the </a:t>
            </a:r>
            <a:r>
              <a:rPr lang="en-IN" dirty="0" smtClean="0"/>
              <a:t>exception</a:t>
            </a:r>
          </a:p>
          <a:p>
            <a:pPr marL="0" indent="0">
              <a:buNone/>
            </a:pPr>
            <a:endParaRPr lang="en-IN" dirty="0"/>
          </a:p>
          <a:p>
            <a:pPr marL="0" indent="0">
              <a:buNone/>
            </a:pPr>
            <a:endParaRPr lang="en-IN" dirty="0" smtClean="0"/>
          </a:p>
          <a:p>
            <a:pPr marL="0" indent="0">
              <a:buNone/>
            </a:pPr>
            <a:r>
              <a:rPr lang="en-IN" dirty="0" smtClean="0"/>
              <a:t>Example to continue…</a:t>
            </a:r>
            <a:endParaRPr lang="en-IN" dirty="0"/>
          </a:p>
        </p:txBody>
      </p:sp>
    </p:spTree>
    <p:extLst>
      <p:ext uri="{BB962C8B-B14F-4D97-AF65-F5344CB8AC3E}">
        <p14:creationId xmlns:p14="http://schemas.microsoft.com/office/powerpoint/2010/main" val="25478941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490952"/>
          </a:xfrm>
        </p:spPr>
        <p:txBody>
          <a:bodyPr>
            <a:noAutofit/>
          </a:bodyPr>
          <a:lstStyle/>
          <a:p>
            <a:pPr marL="0" indent="0">
              <a:buNone/>
            </a:pPr>
            <a:r>
              <a:rPr lang="en-IN" sz="2200" i="1" dirty="0"/>
              <a:t>// Declare an exception</a:t>
            </a:r>
          </a:p>
          <a:p>
            <a:pPr marL="0" indent="0">
              <a:buNone/>
            </a:pPr>
            <a:r>
              <a:rPr lang="en-IN" sz="2200" b="1" dirty="0"/>
              <a:t>public void </a:t>
            </a:r>
            <a:r>
              <a:rPr lang="en-IN" sz="2200" dirty="0" err="1"/>
              <a:t>methodA</a:t>
            </a:r>
            <a:r>
              <a:rPr lang="en-IN" sz="2200" dirty="0"/>
              <a:t>() </a:t>
            </a:r>
            <a:r>
              <a:rPr lang="en-IN" sz="2200" b="1" dirty="0"/>
              <a:t>throws </a:t>
            </a:r>
            <a:r>
              <a:rPr lang="en-IN" sz="2200" dirty="0" err="1"/>
              <a:t>IOException</a:t>
            </a:r>
            <a:r>
              <a:rPr lang="en-IN" sz="2200" dirty="0"/>
              <a:t> {</a:t>
            </a:r>
          </a:p>
          <a:p>
            <a:pPr marL="457200" lvl="1" indent="0">
              <a:buNone/>
            </a:pPr>
            <a:r>
              <a:rPr lang="en-IN" sz="2200" dirty="0"/>
              <a:t>...</a:t>
            </a:r>
          </a:p>
          <a:p>
            <a:pPr marL="457200" lvl="1" indent="0">
              <a:buNone/>
            </a:pPr>
            <a:r>
              <a:rPr lang="en-IN" sz="2200" b="1" dirty="0"/>
              <a:t>throw new </a:t>
            </a:r>
            <a:r>
              <a:rPr lang="en-IN" sz="2200" dirty="0" err="1"/>
              <a:t>IOException</a:t>
            </a:r>
            <a:r>
              <a:rPr lang="en-IN" sz="2200" dirty="0"/>
              <a:t>();</a:t>
            </a:r>
          </a:p>
          <a:p>
            <a:pPr marL="457200" lvl="1" indent="0">
              <a:buNone/>
            </a:pPr>
            <a:r>
              <a:rPr lang="en-IN" sz="2200" dirty="0"/>
              <a:t>...</a:t>
            </a:r>
          </a:p>
          <a:p>
            <a:pPr marL="0" indent="0">
              <a:buNone/>
            </a:pPr>
            <a:r>
              <a:rPr lang="en-IN" sz="2200" dirty="0"/>
              <a:t>}</a:t>
            </a:r>
          </a:p>
          <a:p>
            <a:pPr marL="0" indent="0">
              <a:buNone/>
            </a:pPr>
            <a:r>
              <a:rPr lang="en-IN" sz="2200" i="1" dirty="0"/>
              <a:t>// Catch an exception</a:t>
            </a:r>
          </a:p>
          <a:p>
            <a:pPr marL="0" indent="0">
              <a:buNone/>
            </a:pPr>
            <a:r>
              <a:rPr lang="en-IN" sz="2200" b="1" dirty="0"/>
              <a:t>public void </a:t>
            </a:r>
            <a:r>
              <a:rPr lang="en-IN" sz="2200" dirty="0" err="1"/>
              <a:t>methodB</a:t>
            </a:r>
            <a:r>
              <a:rPr lang="en-IN" sz="2200" dirty="0"/>
              <a:t>() </a:t>
            </a:r>
            <a:r>
              <a:rPr lang="en-IN" sz="2200" dirty="0" smtClean="0"/>
              <a:t>{</a:t>
            </a:r>
            <a:endParaRPr lang="en-IN" sz="2200" dirty="0"/>
          </a:p>
          <a:p>
            <a:pPr marL="457200" lvl="1" indent="0">
              <a:buNone/>
            </a:pPr>
            <a:r>
              <a:rPr lang="en-IN" sz="2200" i="1" dirty="0"/>
              <a:t>/* Call to </a:t>
            </a:r>
            <a:r>
              <a:rPr lang="en-IN" sz="2200" i="1" dirty="0" err="1"/>
              <a:t>methodA</a:t>
            </a:r>
            <a:r>
              <a:rPr lang="en-IN" sz="2200" i="1" dirty="0"/>
              <a:t> must be in a try/catch </a:t>
            </a:r>
            <a:r>
              <a:rPr lang="en-IN" sz="2200" i="1" dirty="0" smtClean="0"/>
              <a:t>block since </a:t>
            </a:r>
            <a:r>
              <a:rPr lang="en-IN" sz="2200" i="1" dirty="0"/>
              <a:t>the exception is a checked exception</a:t>
            </a:r>
            <a:r>
              <a:rPr lang="en-IN" sz="2200" i="1" dirty="0" smtClean="0"/>
              <a:t>; otherwise </a:t>
            </a:r>
            <a:r>
              <a:rPr lang="en-IN" sz="2200" i="1" dirty="0" err="1"/>
              <a:t>methodB</a:t>
            </a:r>
            <a:r>
              <a:rPr lang="en-IN" sz="2200" i="1" dirty="0"/>
              <a:t> could throw the exception */</a:t>
            </a:r>
          </a:p>
          <a:p>
            <a:pPr marL="457200" lvl="1" indent="0">
              <a:buNone/>
            </a:pPr>
            <a:r>
              <a:rPr lang="en-IN" sz="2200" b="1" dirty="0"/>
              <a:t>try </a:t>
            </a:r>
            <a:r>
              <a:rPr lang="en-IN" sz="2200" dirty="0"/>
              <a:t>{</a:t>
            </a:r>
          </a:p>
          <a:p>
            <a:pPr marL="457200" lvl="1" indent="0">
              <a:buNone/>
            </a:pPr>
            <a:r>
              <a:rPr lang="en-IN" sz="2200" dirty="0" smtClean="0"/>
              <a:t>	</a:t>
            </a:r>
            <a:r>
              <a:rPr lang="en-IN" sz="2200" dirty="0" err="1" smtClean="0"/>
              <a:t>methodA</a:t>
            </a:r>
            <a:r>
              <a:rPr lang="en-IN" sz="2200" dirty="0"/>
              <a:t>();</a:t>
            </a:r>
          </a:p>
          <a:p>
            <a:pPr marL="457200" lvl="1" indent="0">
              <a:buNone/>
            </a:pPr>
            <a:r>
              <a:rPr lang="en-IN" sz="2200" dirty="0"/>
              <a:t>}</a:t>
            </a:r>
            <a:r>
              <a:rPr lang="en-IN" sz="2200" b="1" dirty="0"/>
              <a:t>catch </a:t>
            </a:r>
            <a:r>
              <a:rPr lang="en-IN" sz="2200" dirty="0"/>
              <a:t>(</a:t>
            </a:r>
            <a:r>
              <a:rPr lang="en-IN" sz="2200" dirty="0" err="1"/>
              <a:t>IOException</a:t>
            </a:r>
            <a:r>
              <a:rPr lang="en-IN" sz="2200" dirty="0"/>
              <a:t> </a:t>
            </a:r>
            <a:r>
              <a:rPr lang="en-IN" sz="2200" dirty="0" err="1"/>
              <a:t>ioe</a:t>
            </a:r>
            <a:r>
              <a:rPr lang="en-IN" sz="2200" dirty="0"/>
              <a:t>) {</a:t>
            </a:r>
          </a:p>
          <a:p>
            <a:pPr marL="457200" lvl="1" indent="0">
              <a:buNone/>
            </a:pPr>
            <a:r>
              <a:rPr lang="en-IN" sz="2200" dirty="0" smtClean="0"/>
              <a:t>	</a:t>
            </a:r>
            <a:r>
              <a:rPr lang="en-IN" sz="2200" dirty="0" err="1" smtClean="0"/>
              <a:t>System.err.println</a:t>
            </a:r>
            <a:r>
              <a:rPr lang="en-IN" sz="2200" dirty="0" smtClean="0"/>
              <a:t>(</a:t>
            </a:r>
            <a:r>
              <a:rPr lang="en-IN" sz="2200" dirty="0" err="1" smtClean="0"/>
              <a:t>ioe.getMessage</a:t>
            </a:r>
            <a:r>
              <a:rPr lang="en-IN" sz="2200" dirty="0"/>
              <a:t>());</a:t>
            </a:r>
          </a:p>
          <a:p>
            <a:pPr marL="457200" lvl="1" indent="0">
              <a:buNone/>
            </a:pPr>
            <a:r>
              <a:rPr lang="en-IN" sz="2200" dirty="0" smtClean="0"/>
              <a:t>	</a:t>
            </a:r>
            <a:r>
              <a:rPr lang="en-IN" sz="2200" dirty="0" err="1" smtClean="0"/>
              <a:t>ioe.printStackTrace</a:t>
            </a:r>
            <a:r>
              <a:rPr lang="en-IN" sz="2200" dirty="0"/>
              <a:t>();</a:t>
            </a:r>
          </a:p>
          <a:p>
            <a:pPr marL="457200" lvl="1" indent="0">
              <a:buNone/>
            </a:pPr>
            <a:r>
              <a:rPr lang="en-IN" sz="2200" dirty="0"/>
              <a:t>}</a:t>
            </a:r>
          </a:p>
          <a:p>
            <a:pPr marL="0" indent="0">
              <a:buNone/>
            </a:pPr>
            <a:r>
              <a:rPr lang="en-IN" sz="2200" dirty="0"/>
              <a:t>}</a:t>
            </a:r>
          </a:p>
        </p:txBody>
      </p:sp>
    </p:spTree>
    <p:extLst>
      <p:ext uri="{BB962C8B-B14F-4D97-AF65-F5344CB8AC3E}">
        <p14:creationId xmlns:p14="http://schemas.microsoft.com/office/powerpoint/2010/main" val="2331729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6345</Words>
  <Application>Microsoft Office PowerPoint</Application>
  <PresentationFormat>Widescreen</PresentationFormat>
  <Paragraphs>873</Paragraphs>
  <Slides>113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113</vt:i4>
      </vt:variant>
    </vt:vector>
  </HeadingPairs>
  <TitlesOfParts>
    <vt:vector size="117" baseType="lpstr">
      <vt:lpstr>Arial</vt:lpstr>
      <vt:lpstr>Calibri</vt:lpstr>
      <vt:lpstr>Calibri Light</vt:lpstr>
      <vt:lpstr>Office Theme</vt:lpstr>
      <vt:lpstr>Java Basics</vt:lpstr>
      <vt:lpstr>Naming convention</vt:lpstr>
      <vt:lpstr>Interface Names</vt:lpstr>
      <vt:lpstr>Method Names</vt:lpstr>
      <vt:lpstr>Instance and Static Variable Names</vt:lpstr>
      <vt:lpstr>Parameter and Local Variable Names</vt:lpstr>
      <vt:lpstr>Generic Type Parameter Names</vt:lpstr>
      <vt:lpstr>Constant Names </vt:lpstr>
      <vt:lpstr>Enumeration Names</vt:lpstr>
      <vt:lpstr>Package Names </vt:lpstr>
      <vt:lpstr>Annotation Names</vt:lpstr>
      <vt:lpstr>Acronyms</vt:lpstr>
      <vt:lpstr>Lexical Elements</vt:lpstr>
      <vt:lpstr>Unicode and ASCII</vt:lpstr>
      <vt:lpstr>Printable ASCII Characters</vt:lpstr>
      <vt:lpstr>PowerPoint Presentation</vt:lpstr>
      <vt:lpstr>Nonprintable ASCII Characters</vt:lpstr>
      <vt:lpstr>Comments</vt:lpstr>
      <vt:lpstr>PowerPoint Presentation</vt:lpstr>
      <vt:lpstr>Keywords</vt:lpstr>
      <vt:lpstr>Identifiers</vt:lpstr>
      <vt:lpstr>PowerPoint Presentation</vt:lpstr>
      <vt:lpstr>Separators</vt:lpstr>
      <vt:lpstr>Operators</vt:lpstr>
      <vt:lpstr>Continued…</vt:lpstr>
      <vt:lpstr>Continued…</vt:lpstr>
      <vt:lpstr>Literals</vt:lpstr>
      <vt:lpstr>Boolean Literals</vt:lpstr>
      <vt:lpstr>Character Literals</vt:lpstr>
      <vt:lpstr>Integer Literals</vt:lpstr>
      <vt:lpstr>Continued…</vt:lpstr>
      <vt:lpstr>Continued…</vt:lpstr>
      <vt:lpstr>Floating-Point Literals</vt:lpstr>
      <vt:lpstr>Continued…</vt:lpstr>
      <vt:lpstr>String Literals</vt:lpstr>
      <vt:lpstr>Continued…</vt:lpstr>
      <vt:lpstr>Continued…</vt:lpstr>
      <vt:lpstr>Null Literals</vt:lpstr>
      <vt:lpstr>Escape Sequences</vt:lpstr>
      <vt:lpstr>Different line terminators</vt:lpstr>
      <vt:lpstr>Binary Numeric Promotion</vt:lpstr>
      <vt:lpstr>Wrapper Classes</vt:lpstr>
      <vt:lpstr>Continued…</vt:lpstr>
      <vt:lpstr>Autoboxing and Unboxing</vt:lpstr>
      <vt:lpstr>Autoboxing</vt:lpstr>
      <vt:lpstr>Unboxing</vt:lpstr>
      <vt:lpstr>Reference Types</vt:lpstr>
      <vt:lpstr>Comparing Reference Types to Primitive Types</vt:lpstr>
      <vt:lpstr>Conversion of Reference Types</vt:lpstr>
      <vt:lpstr>Narrowing Conversions</vt:lpstr>
      <vt:lpstr>Passing Reference Types into Methods</vt:lpstr>
      <vt:lpstr>Continued…</vt:lpstr>
      <vt:lpstr>Comparing Reference Types</vt:lpstr>
      <vt:lpstr>Using the equals() Method</vt:lpstr>
      <vt:lpstr>Comparing Strings</vt:lpstr>
      <vt:lpstr>Continued…</vt:lpstr>
      <vt:lpstr>Comparing Enumerations</vt:lpstr>
      <vt:lpstr>Copying Reference Types</vt:lpstr>
      <vt:lpstr>Copying a Reference to an Object</vt:lpstr>
      <vt:lpstr>Cloning Objects</vt:lpstr>
      <vt:lpstr>Shallow and deep cloning</vt:lpstr>
      <vt:lpstr>Continued…</vt:lpstr>
      <vt:lpstr>Classes and Objects</vt:lpstr>
      <vt:lpstr>Class Syntax</vt:lpstr>
      <vt:lpstr>Instantiating a Class (Creating an Object)</vt:lpstr>
      <vt:lpstr>Data Members and Methods</vt:lpstr>
      <vt:lpstr>Continued…</vt:lpstr>
      <vt:lpstr>Accessing Data Members and Methods in Objects</vt:lpstr>
      <vt:lpstr>Overloading</vt:lpstr>
      <vt:lpstr>Continued…</vt:lpstr>
      <vt:lpstr>Overriding</vt:lpstr>
      <vt:lpstr>Continued…</vt:lpstr>
      <vt:lpstr>Constructors</vt:lpstr>
      <vt:lpstr>The this Keyword</vt:lpstr>
      <vt:lpstr>Continued…</vt:lpstr>
      <vt:lpstr>Variable-Length Argument Lists</vt:lpstr>
      <vt:lpstr>Continued…</vt:lpstr>
      <vt:lpstr>Abstract Classes and Abstract Methods</vt:lpstr>
      <vt:lpstr>Continued…</vt:lpstr>
      <vt:lpstr>Static Data Members, Static Methods, Static Constants, and Static Initializers</vt:lpstr>
      <vt:lpstr>Continued…</vt:lpstr>
      <vt:lpstr>Continued…</vt:lpstr>
      <vt:lpstr>Continued…</vt:lpstr>
      <vt:lpstr>Interfaces</vt:lpstr>
      <vt:lpstr>Continued…</vt:lpstr>
      <vt:lpstr>Enumerations</vt:lpstr>
      <vt:lpstr>Continued…</vt:lpstr>
      <vt:lpstr>Exception Handling</vt:lpstr>
      <vt:lpstr>Checked/Unchecked Exceptions and Errors</vt:lpstr>
      <vt:lpstr>Unchecked Exceptions</vt:lpstr>
      <vt:lpstr>Errors</vt:lpstr>
      <vt:lpstr>Common Checked/Unchecked Exceptions and Errors</vt:lpstr>
      <vt:lpstr>Continued…</vt:lpstr>
      <vt:lpstr>Common Unchecked Exceptions</vt:lpstr>
      <vt:lpstr>Continued…</vt:lpstr>
      <vt:lpstr>Common Errors</vt:lpstr>
      <vt:lpstr>Continued…</vt:lpstr>
      <vt:lpstr>Exception Handling Keywords</vt:lpstr>
      <vt:lpstr>PowerPoint Presentation</vt:lpstr>
      <vt:lpstr>The throw Keyword</vt:lpstr>
      <vt:lpstr>The try/catch/finally Keywords</vt:lpstr>
      <vt:lpstr>The try-catch Statement</vt:lpstr>
      <vt:lpstr>Continued…</vt:lpstr>
      <vt:lpstr>The try-finally Statement</vt:lpstr>
      <vt:lpstr>The try-catch-finally Statement</vt:lpstr>
      <vt:lpstr>The try-with-resources Statement</vt:lpstr>
      <vt:lpstr>The multi-catch Clause</vt:lpstr>
      <vt:lpstr>The Exception Handling Process</vt:lpstr>
      <vt:lpstr>Defining Your Own Exception Class</vt:lpstr>
      <vt:lpstr>Continued…</vt:lpstr>
      <vt:lpstr>Printing Information About Exceptions</vt:lpstr>
      <vt:lpstr>Continued…</vt:lpstr>
      <vt:lpstr>Continued…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Veerababu Kanumilli</dc:creator>
  <cp:lastModifiedBy>Veerababu Kanumilli</cp:lastModifiedBy>
  <cp:revision>173</cp:revision>
  <dcterms:created xsi:type="dcterms:W3CDTF">2018-04-27T02:01:12Z</dcterms:created>
  <dcterms:modified xsi:type="dcterms:W3CDTF">2018-06-25T02:47:04Z</dcterms:modified>
</cp:coreProperties>
</file>