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257" r:id="rId6"/>
    <p:sldId id="286" r:id="rId7"/>
    <p:sldId id="260" r:id="rId8"/>
    <p:sldId id="287" r:id="rId9"/>
    <p:sldId id="288" r:id="rId10"/>
    <p:sldId id="289" r:id="rId11"/>
    <p:sldId id="290" r:id="rId12"/>
    <p:sldId id="291" r:id="rId13"/>
    <p:sldId id="292" r:id="rId14"/>
    <p:sldId id="258" r:id="rId15"/>
    <p:sldId id="293"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6/22/2024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6/22/2024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3393768" y="2185416"/>
            <a:ext cx="7077456" cy="1243584"/>
          </a:xfrm>
        </p:spPr>
        <p:txBody>
          <a:bodyPr/>
          <a:lstStyle/>
          <a:p>
            <a:pPr algn="just">
              <a:spcBef>
                <a:spcPts val="0"/>
              </a:spcBef>
            </a:pPr>
            <a:r>
              <a:rPr lang="en-US" sz="4000" dirty="0"/>
              <a:t>NARLA  VEERA BHADRA RAO</a:t>
            </a:r>
            <a:endParaRPr lang="en-IN" sz="4400"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6542690" y="4618383"/>
            <a:ext cx="7077456" cy="868680"/>
          </a:xfrm>
        </p:spPr>
        <p:txBody>
          <a:bodyPr>
            <a:normAutofit/>
          </a:bodyPr>
          <a:lstStyle/>
          <a:p>
            <a:r>
              <a:rPr lang="en-US" sz="3200" b="1" dirty="0">
                <a:latin typeface="Rozha One" panose="020B0604020202020204" charset="0"/>
                <a:ea typeface="MS UI Gothic" panose="020B0600070205080204" pitchFamily="34" charset="-128"/>
                <a:cs typeface="Rozha One" panose="020B0604020202020204" charset="0"/>
              </a:rPr>
              <a:t>-FINAL PROJECT</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716139" y="805875"/>
            <a:ext cx="10739261" cy="5509200"/>
          </a:xfrm>
          <a:prstGeom prst="rect">
            <a:avLst/>
          </a:prstGeom>
          <a:noFill/>
        </p:spPr>
        <p:txBody>
          <a:bodyPr wrap="square" rtlCol="0">
            <a:spAutoFit/>
          </a:bodyPr>
          <a:lstStyle/>
          <a:p>
            <a:pPr algn="l"/>
            <a:r>
              <a:rPr lang="en-US" sz="3200" b="1" dirty="0">
                <a:solidFill>
                  <a:schemeClr val="bg1"/>
                </a:solidFill>
                <a:latin typeface="Rozha One" panose="020B0604020202020204" charset="0"/>
                <a:cs typeface="Rozha One" panose="020B0604020202020204" charset="0"/>
              </a:rPr>
              <a:t>Flow Diagram:</a:t>
            </a:r>
          </a:p>
          <a:p>
            <a:pPr algn="l"/>
            <a:endParaRPr lang="en-US" sz="3200" dirty="0">
              <a:solidFill>
                <a:schemeClr val="bg1"/>
              </a:solidFill>
              <a:latin typeface="Rozha One" panose="020B0604020202020204" charset="0"/>
              <a:cs typeface="Rozha One" panose="020B0604020202020204" charset="0"/>
            </a:endParaRPr>
          </a:p>
          <a:p>
            <a:pPr lvl="1" algn="l">
              <a:buFont typeface="Arial" panose="020B0604020202020204" pitchFamily="34" charset="0"/>
              <a:buChar char="•"/>
            </a:pPr>
            <a:r>
              <a:rPr lang="en-US" sz="2400" b="1" dirty="0">
                <a:solidFill>
                  <a:schemeClr val="bg1"/>
                </a:solidFill>
                <a:latin typeface="Rozha One" panose="020B0604020202020204" charset="0"/>
                <a:cs typeface="Rozha One" panose="020B0604020202020204" charset="0"/>
              </a:rPr>
              <a:t>Initialization:</a:t>
            </a:r>
            <a:endParaRPr lang="en-US" sz="2400" dirty="0">
              <a:solidFill>
                <a:schemeClr val="bg1"/>
              </a:solidFill>
              <a:latin typeface="Rozha One" panose="020B0604020202020204" charset="0"/>
              <a:cs typeface="Rozha One" panose="020B0604020202020204" charset="0"/>
            </a:endParaRP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Set up the main GUI window.</a:t>
            </a: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Initialize global variables for key logging.</a:t>
            </a:r>
          </a:p>
          <a:p>
            <a:pPr lvl="1" algn="l">
              <a:buFont typeface="Arial" panose="020B0604020202020204" pitchFamily="34" charset="0"/>
              <a:buChar char="•"/>
            </a:pPr>
            <a:r>
              <a:rPr lang="en-US" sz="2400" b="1" dirty="0">
                <a:solidFill>
                  <a:schemeClr val="bg1"/>
                </a:solidFill>
                <a:latin typeface="Rozha One" panose="020B0604020202020204" charset="0"/>
                <a:cs typeface="Rozha One" panose="020B0604020202020204" charset="0"/>
              </a:rPr>
              <a:t>Event Capture:</a:t>
            </a:r>
            <a:endParaRPr lang="en-US" sz="2400" dirty="0">
              <a:solidFill>
                <a:schemeClr val="bg1"/>
              </a:solidFill>
              <a:latin typeface="Rozha One" panose="020B0604020202020204" charset="0"/>
              <a:cs typeface="Rozha One" panose="020B0604020202020204" charset="0"/>
            </a:endParaRP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Start capturing key events when the "Start" button is pressed.</a:t>
            </a: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Log key press and release events.</a:t>
            </a:r>
          </a:p>
          <a:p>
            <a:pPr lvl="1" algn="l">
              <a:buFont typeface="Arial" panose="020B0604020202020204" pitchFamily="34" charset="0"/>
              <a:buChar char="•"/>
            </a:pPr>
            <a:r>
              <a:rPr lang="en-US" sz="2400" b="1" dirty="0">
                <a:solidFill>
                  <a:schemeClr val="bg1"/>
                </a:solidFill>
                <a:latin typeface="Rozha One" panose="020B0604020202020204" charset="0"/>
                <a:cs typeface="Rozha One" panose="020B0604020202020204" charset="0"/>
              </a:rPr>
              <a:t>Data Logging:</a:t>
            </a:r>
            <a:endParaRPr lang="en-US" sz="2400" dirty="0">
              <a:solidFill>
                <a:schemeClr val="bg1"/>
              </a:solidFill>
              <a:latin typeface="Rozha One" panose="020B0604020202020204" charset="0"/>
              <a:cs typeface="Rozha One" panose="020B0604020202020204" charset="0"/>
            </a:endParaRP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Continuously update text and JSON log files with captured key events.</a:t>
            </a:r>
          </a:p>
          <a:p>
            <a:pPr lvl="1" algn="l">
              <a:buFont typeface="Arial" panose="020B0604020202020204" pitchFamily="34" charset="0"/>
              <a:buChar char="•"/>
            </a:pPr>
            <a:r>
              <a:rPr lang="en-US" sz="2400" b="1" dirty="0">
                <a:solidFill>
                  <a:schemeClr val="bg1"/>
                </a:solidFill>
                <a:latin typeface="Rozha One" panose="020B0604020202020204" charset="0"/>
                <a:cs typeface="Rozha One" panose="020B0604020202020204" charset="0"/>
              </a:rPr>
              <a:t>Stop Logging:</a:t>
            </a:r>
            <a:endParaRPr lang="en-US" sz="2400" dirty="0">
              <a:solidFill>
                <a:schemeClr val="bg1"/>
              </a:solidFill>
              <a:latin typeface="Rozha One" panose="020B0604020202020204" charset="0"/>
              <a:cs typeface="Rozha One" panose="020B0604020202020204" charset="0"/>
            </a:endParaRP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Stop capturing key events when the "Stop" button is pressed.</a:t>
            </a:r>
          </a:p>
          <a:p>
            <a:pPr marL="1200150" lvl="2" indent="-285750" algn="l">
              <a:buFont typeface="Arial" panose="020B0604020202020204" pitchFamily="34" charset="0"/>
              <a:buChar char="•"/>
            </a:pPr>
            <a:r>
              <a:rPr lang="en-US" sz="2400" dirty="0">
                <a:solidFill>
                  <a:schemeClr val="bg1"/>
                </a:solidFill>
                <a:latin typeface="Rozha One" panose="020B0604020202020204" charset="0"/>
                <a:cs typeface="Rozha One" panose="020B0604020202020204" charset="0"/>
              </a:rPr>
              <a:t>Update the GUI status to indicate the keylogger is stopped.</a:t>
            </a:r>
          </a:p>
        </p:txBody>
      </p:sp>
    </p:spTree>
    <p:extLst>
      <p:ext uri="{BB962C8B-B14F-4D97-AF65-F5344CB8AC3E}">
        <p14:creationId xmlns:p14="http://schemas.microsoft.com/office/powerpoint/2010/main" val="1427412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862189" y="719257"/>
            <a:ext cx="11214100" cy="840230"/>
          </a:xfrm>
        </p:spPr>
        <p:txBody>
          <a:bodyPr/>
          <a:lstStyle/>
          <a:p>
            <a:r>
              <a:rPr lang="en-US" sz="5400" u="sng" dirty="0"/>
              <a:t>RESULT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862189" y="3143445"/>
            <a:ext cx="6718300" cy="4093243"/>
          </a:xfrm>
        </p:spPr>
        <p:txBody>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2400" i="0" u="none" strike="noStrike" cap="none" normalizeH="0" baseline="0" dirty="0">
              <a:ln>
                <a:noFill/>
              </a:ln>
              <a:effectLst/>
              <a:latin typeface="Rozha One" panose="020B0604020202020204" charset="0"/>
              <a:cs typeface="Rozha One" panose="020B0604020202020204" charset="0"/>
            </a:endParaRPr>
          </a:p>
          <a:p>
            <a:pPr defTabSz="914400" eaLnBrk="0" fontAlgn="base" hangingPunct="0">
              <a:spcBef>
                <a:spcPct val="0"/>
              </a:spcBef>
              <a:spcAft>
                <a:spcPct val="0"/>
              </a:spcAft>
            </a:pPr>
            <a:r>
              <a:rPr lang="en-US" sz="2400" dirty="0">
                <a:latin typeface="Times New Roman" panose="02020603050405020304" pitchFamily="18" charset="0"/>
                <a:cs typeface="Times New Roman" panose="02020603050405020304" pitchFamily="18" charset="0"/>
              </a:rPr>
              <a:t>The best way to protect your devices from keylogging is to use a high-quality antivirus or firewall. You can also take other precautions to make an infection less likely.</a:t>
            </a:r>
            <a:r>
              <a:rPr lang="en-US" sz="3200" dirty="0">
                <a:latin typeface="Inter"/>
              </a:rPr>
              <a:t>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11</a:t>
            </a:fld>
            <a:endParaRPr lang="en-US" dirty="0"/>
          </a:p>
        </p:txBody>
      </p:sp>
      <p:pic>
        <p:nvPicPr>
          <p:cNvPr id="3" name="Picture 2">
            <a:extLst>
              <a:ext uri="{FF2B5EF4-FFF2-40B4-BE49-F238E27FC236}">
                <a16:creationId xmlns:a16="http://schemas.microsoft.com/office/drawing/2014/main" id="{70B4671D-2FD7-1A90-6047-4A075614BD4D}"/>
              </a:ext>
            </a:extLst>
          </p:cNvPr>
          <p:cNvPicPr>
            <a:picLocks noChangeAspect="1"/>
          </p:cNvPicPr>
          <p:nvPr/>
        </p:nvPicPr>
        <p:blipFill>
          <a:blip r:embed="rId2"/>
          <a:srcRect/>
          <a:stretch/>
        </p:blipFill>
        <p:spPr>
          <a:xfrm>
            <a:off x="513184" y="1651105"/>
            <a:ext cx="11145416" cy="741163"/>
          </a:xfrm>
          <a:prstGeom prst="rect">
            <a:avLst/>
          </a:prstGeom>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4680D-C65F-DF9F-294C-A270B76F64E0}"/>
              </a:ext>
            </a:extLst>
          </p:cNvPr>
          <p:cNvSpPr>
            <a:spLocks noGrp="1"/>
          </p:cNvSpPr>
          <p:nvPr>
            <p:ph type="title"/>
          </p:nvPr>
        </p:nvSpPr>
        <p:spPr>
          <a:xfrm>
            <a:off x="839611" y="760807"/>
            <a:ext cx="11214100" cy="757130"/>
          </a:xfrm>
        </p:spPr>
        <p:txBody>
          <a:bodyPr/>
          <a:lstStyle/>
          <a:p>
            <a:r>
              <a:rPr lang="en-US" sz="4800" u="sng" dirty="0"/>
              <a:t>CONCLUSION</a:t>
            </a:r>
            <a:endParaRPr lang="en-IN" sz="4800" u="sng" dirty="0"/>
          </a:p>
        </p:txBody>
      </p:sp>
      <p:sp>
        <p:nvSpPr>
          <p:cNvPr id="3" name="Slide Number Placeholder 2">
            <a:extLst>
              <a:ext uri="{FF2B5EF4-FFF2-40B4-BE49-F238E27FC236}">
                <a16:creationId xmlns:a16="http://schemas.microsoft.com/office/drawing/2014/main" id="{BAF8A6A5-30F2-CEF2-93FE-17CBBA7424E6}"/>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Text Placeholder 3">
            <a:extLst>
              <a:ext uri="{FF2B5EF4-FFF2-40B4-BE49-F238E27FC236}">
                <a16:creationId xmlns:a16="http://schemas.microsoft.com/office/drawing/2014/main" id="{0BB5DCBF-292F-01CD-686D-F6C6D414AF2E}"/>
              </a:ext>
            </a:extLst>
          </p:cNvPr>
          <p:cNvSpPr>
            <a:spLocks noGrp="1"/>
          </p:cNvSpPr>
          <p:nvPr>
            <p:ph type="body" sz="quarter" idx="13"/>
          </p:nvPr>
        </p:nvSpPr>
        <p:spPr>
          <a:xfrm>
            <a:off x="636410" y="1749563"/>
            <a:ext cx="7469011" cy="4093243"/>
          </a:xfrm>
        </p:spPr>
        <p:txBody>
          <a:bodyPr/>
          <a:lstStyle/>
          <a:p>
            <a:pPr algn="just"/>
            <a:r>
              <a:rPr lang="en-US" sz="2400" dirty="0"/>
              <a:t>The keylogger project has been successfully completed, and the software keylogger has been developed. The keylogger captures keystrokes typed on a computer and logs them for later assessment. The project has been designed to be stealthy and undetectable by anti- virus software, making it an effective tool for monitoring and recording keystrokes. Future enhancements to the keylogger project include improving stealth mode, enhancing data recovery, expanding compatibility, and improving security</a:t>
            </a:r>
            <a:endParaRPr lang="en-IN" sz="2400" dirty="0"/>
          </a:p>
        </p:txBody>
      </p:sp>
    </p:spTree>
    <p:extLst>
      <p:ext uri="{BB962C8B-B14F-4D97-AF65-F5344CB8AC3E}">
        <p14:creationId xmlns:p14="http://schemas.microsoft.com/office/powerpoint/2010/main" val="3347449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6379998" y="3168453"/>
            <a:ext cx="4945598" cy="1243584"/>
          </a:xfrm>
        </p:spPr>
        <p:txBody>
          <a:bodyPr/>
          <a:lstStyle/>
          <a:p>
            <a:r>
              <a:rPr lang="en-US" dirty="0">
                <a:latin typeface="Ink Free" panose="03080402000500000000" pitchFamily="66" charset="0"/>
              </a:rPr>
              <a:t>-Thank You </a:t>
            </a:r>
            <a:endParaRPr lang="en-GB" dirty="0">
              <a:latin typeface="Ink Free" panose="03080402000500000000" pitchFamily="66" charset="0"/>
            </a:endParaRPr>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1850" y="2023534"/>
            <a:ext cx="7781544" cy="859055"/>
          </a:xfrm>
        </p:spPr>
        <p:txBody>
          <a:bodyPr>
            <a:normAutofit fontScale="90000"/>
          </a:bodyPr>
          <a:lstStyle/>
          <a:p>
            <a:r>
              <a:rPr lang="en-US" sz="5400" u="sng" spc="5" dirty="0"/>
              <a:t>KEY LOGGER AND SECURITY</a:t>
            </a:r>
            <a:endParaRPr lang="en-US" u="sng"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9" name="TextBox 8">
            <a:extLst>
              <a:ext uri="{FF2B5EF4-FFF2-40B4-BE49-F238E27FC236}">
                <a16:creationId xmlns:a16="http://schemas.microsoft.com/office/drawing/2014/main" id="{5457D90F-1027-B730-9E36-DBB7801FD551}"/>
              </a:ext>
            </a:extLst>
          </p:cNvPr>
          <p:cNvSpPr txBox="1"/>
          <p:nvPr/>
        </p:nvSpPr>
        <p:spPr>
          <a:xfrm>
            <a:off x="831850" y="3070578"/>
            <a:ext cx="5734756" cy="2308324"/>
          </a:xfrm>
          <a:prstGeom prst="rect">
            <a:avLst/>
          </a:prstGeom>
          <a:noFill/>
        </p:spPr>
        <p:txBody>
          <a:bodyPr wrap="square" rtlCol="0">
            <a:spAutoFit/>
          </a:bodyPr>
          <a:lstStyle/>
          <a:p>
            <a:r>
              <a:rPr lang="en-US" sz="2400" dirty="0">
                <a:solidFill>
                  <a:schemeClr val="bg1"/>
                </a:solidFill>
                <a:latin typeface="Rozha One" panose="020B0604020202020204" charset="0"/>
                <a:cs typeface="Rozha One" panose="020B0604020202020204" charset="0"/>
              </a:rPr>
              <a:t>A key logger is a type of surveillance technology used to record keystrokes on a computer. Ensuring security involves detecting and preventing such malicious software to protect sensitive information and maintain user privacy.</a:t>
            </a:r>
            <a:endParaRPr lang="en-IN" sz="2400" dirty="0">
              <a:solidFill>
                <a:schemeClr val="bg1"/>
              </a:solidFill>
              <a:latin typeface="Rozha One" panose="020B0604020202020204" charset="0"/>
              <a:cs typeface="Rozha One" panose="020B0604020202020204" charset="0"/>
            </a:endParaRP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1850" y="2023534"/>
            <a:ext cx="7781544" cy="859055"/>
          </a:xfrm>
        </p:spPr>
        <p:txBody>
          <a:bodyPr>
            <a:normAutofit fontScale="90000"/>
          </a:bodyPr>
          <a:lstStyle/>
          <a:p>
            <a:r>
              <a:rPr lang="en-US" sz="5400" u="sng" spc="5" dirty="0"/>
              <a:t>AGENDA                                               </a:t>
            </a:r>
            <a:br>
              <a:rPr lang="en-US" sz="5400" u="sng" spc="5" dirty="0"/>
            </a:br>
            <a:endParaRPr lang="en-US" u="sng"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9" name="TextBox 8">
            <a:extLst>
              <a:ext uri="{FF2B5EF4-FFF2-40B4-BE49-F238E27FC236}">
                <a16:creationId xmlns:a16="http://schemas.microsoft.com/office/drawing/2014/main" id="{5457D90F-1027-B730-9E36-DBB7801FD551}"/>
              </a:ext>
            </a:extLst>
          </p:cNvPr>
          <p:cNvSpPr txBox="1"/>
          <p:nvPr/>
        </p:nvSpPr>
        <p:spPr>
          <a:xfrm>
            <a:off x="831850" y="2453061"/>
            <a:ext cx="5734756" cy="3416320"/>
          </a:xfrm>
          <a:prstGeom prst="rect">
            <a:avLst/>
          </a:prstGeom>
          <a:noFill/>
        </p:spPr>
        <p:txBody>
          <a:bodyPr wrap="square" rtlCol="0">
            <a:spAutoFit/>
          </a:bodyPr>
          <a:lstStyle/>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Introduction</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Problem Statement</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Project Overview</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End Users</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Solution and Value Proposition</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The "Wow" Factor in Our Solution</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Modelling</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Results</a:t>
            </a:r>
          </a:p>
          <a:p>
            <a:pPr lvl="0" eaLnBrk="0" fontAlgn="base" hangingPunct="0">
              <a:spcBef>
                <a:spcPct val="0"/>
              </a:spcBef>
              <a:spcAft>
                <a:spcPct val="0"/>
              </a:spcAft>
              <a:buFontTx/>
              <a:buChar char="•"/>
            </a:pPr>
            <a:r>
              <a:rPr lang="en-US" altLang="en-US" sz="2400" dirty="0">
                <a:solidFill>
                  <a:schemeClr val="bg1"/>
                </a:solidFill>
                <a:latin typeface="Rozha One" panose="020B0604020202020204" charset="0"/>
                <a:cs typeface="Rozha One" panose="020B0604020202020204" charset="0"/>
              </a:rPr>
              <a:t>Conclusion and Q&amp;A </a:t>
            </a:r>
          </a:p>
        </p:txBody>
      </p:sp>
    </p:spTree>
    <p:extLst>
      <p:ext uri="{BB962C8B-B14F-4D97-AF65-F5344CB8AC3E}">
        <p14:creationId xmlns:p14="http://schemas.microsoft.com/office/powerpoint/2010/main" val="723630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1131711"/>
            <a:ext cx="7781544" cy="859055"/>
          </a:xfrm>
        </p:spPr>
        <p:txBody>
          <a:bodyPr/>
          <a:lstStyle/>
          <a:p>
            <a:r>
              <a:rPr lang="en-IN" sz="5400" u="sng" spc="-20" dirty="0"/>
              <a:t>P</a:t>
            </a:r>
            <a:r>
              <a:rPr lang="en-IN" sz="5400" u="sng" spc="15" dirty="0"/>
              <a:t>ROB</a:t>
            </a:r>
            <a:r>
              <a:rPr lang="en-IN" sz="5400" u="sng" spc="55" dirty="0"/>
              <a:t>L</a:t>
            </a:r>
            <a:r>
              <a:rPr lang="en-IN" sz="5400" u="sng" spc="-20" dirty="0"/>
              <a:t>E</a:t>
            </a:r>
            <a:r>
              <a:rPr lang="en-IN" sz="5400" u="sng" spc="20" dirty="0"/>
              <a:t>M </a:t>
            </a:r>
            <a:r>
              <a:rPr lang="en-IN" sz="5400" u="sng" spc="10" dirty="0"/>
              <a:t>S</a:t>
            </a:r>
            <a:r>
              <a:rPr lang="en-IN" sz="5400" u="sng" spc="-370" dirty="0"/>
              <a:t>T</a:t>
            </a:r>
            <a:r>
              <a:rPr lang="en-IN" sz="5400" u="sng" spc="-375" dirty="0"/>
              <a:t>A</a:t>
            </a:r>
            <a:r>
              <a:rPr lang="en-IN" sz="5400" u="sng" spc="15" dirty="0"/>
              <a:t>T</a:t>
            </a:r>
            <a:r>
              <a:rPr lang="en-IN" sz="5400" u="sng" spc="-10" dirty="0"/>
              <a:t>E</a:t>
            </a:r>
            <a:r>
              <a:rPr lang="en-IN" sz="5400" u="sng" spc="-20" dirty="0"/>
              <a:t>ME</a:t>
            </a:r>
            <a:r>
              <a:rPr lang="en-IN" sz="5400" u="sng" spc="10" dirty="0"/>
              <a:t>NT </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959556" y="2698044"/>
            <a:ext cx="7653838" cy="2677656"/>
          </a:xfrm>
          <a:prstGeom prst="rect">
            <a:avLst/>
          </a:prstGeom>
          <a:noFill/>
        </p:spPr>
        <p:txBody>
          <a:bodyPr wrap="square" rtlCol="0">
            <a:spAutoFit/>
          </a:bodyPr>
          <a:lstStyle/>
          <a:p>
            <a:r>
              <a:rPr lang="en-US" sz="2400" b="0" i="0" dirty="0">
                <a:solidFill>
                  <a:schemeClr val="bg1"/>
                </a:solidFill>
                <a:effectLst/>
                <a:latin typeface="Rozha One" panose="020B0604020202020204" charset="0"/>
                <a:cs typeface="Rozha One" panose="020B0604020202020204" charset="0"/>
              </a:rPr>
              <a:t>Keyloggers are tools that record keystrokes on a computer. They can be hardware or software-based, used for monitoring or malicious purposes. Keyloggers raise privacy concerns and legal issues, so it's essential to protect against them. Let me know if you need more details on any specific point!</a:t>
            </a:r>
            <a:endParaRPr lang="en-US" sz="2400" dirty="0">
              <a:solidFill>
                <a:schemeClr val="bg1"/>
              </a:solidFill>
              <a:latin typeface="Rozha One" panose="020B0604020202020204" charset="0"/>
              <a:cs typeface="Rozha One" panose="020B0604020202020204" charset="0"/>
            </a:endParaRPr>
          </a:p>
          <a:p>
            <a:endParaRPr lang="en-IN" sz="2400" dirty="0">
              <a:solidFill>
                <a:schemeClr val="bg1"/>
              </a:solidFill>
            </a:endParaRP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1131711"/>
            <a:ext cx="7781544" cy="859055"/>
          </a:xfrm>
        </p:spPr>
        <p:txBody>
          <a:bodyPr/>
          <a:lstStyle/>
          <a:p>
            <a:r>
              <a:rPr lang="en-IN" sz="5400" u="sng" spc="5" dirty="0"/>
              <a:t>PROJECT </a:t>
            </a:r>
            <a:r>
              <a:rPr lang="en-IN" sz="5400" u="sng" spc="-20" dirty="0"/>
              <a:t>OVERVIEW</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959556" y="2698044"/>
            <a:ext cx="7653838" cy="2677656"/>
          </a:xfrm>
          <a:prstGeom prst="rect">
            <a:avLst/>
          </a:prstGeom>
          <a:noFill/>
        </p:spPr>
        <p:txBody>
          <a:bodyPr wrap="square" rtlCol="0">
            <a:spAutoFit/>
          </a:bodyPr>
          <a:lstStyle/>
          <a:p>
            <a:r>
              <a:rPr lang="en-US" sz="2400" dirty="0">
                <a:solidFill>
                  <a:schemeClr val="bg1"/>
                </a:solidFill>
                <a:latin typeface="Rozha One" panose="020B0604020202020204" charset="0"/>
                <a:cs typeface="Rozha One" panose="020B0604020202020204" charset="0"/>
              </a:rPr>
              <a:t>This project aims to investigate key loggers, devices or software that secretly record keystrokes to steal sensitive information. By understanding their mechanisms and potential risks, the project will develop strategies for detecting and preventing these threats, ensuring robust data security and privacy.</a:t>
            </a:r>
            <a:endParaRPr lang="en-IN" sz="2400" dirty="0">
              <a:solidFill>
                <a:schemeClr val="bg1"/>
              </a:solidFill>
              <a:latin typeface="Rozha One" panose="020B0604020202020204" charset="0"/>
              <a:cs typeface="Rozha One" panose="020B0604020202020204" charset="0"/>
            </a:endParaRPr>
          </a:p>
          <a:p>
            <a:endParaRPr lang="en-IN" sz="2400" dirty="0">
              <a:solidFill>
                <a:schemeClr val="bg1"/>
              </a:solidFill>
            </a:endParaRPr>
          </a:p>
        </p:txBody>
      </p:sp>
    </p:spTree>
    <p:extLst>
      <p:ext uri="{BB962C8B-B14F-4D97-AF65-F5344CB8AC3E}">
        <p14:creationId xmlns:p14="http://schemas.microsoft.com/office/powerpoint/2010/main" val="3292925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1131711"/>
            <a:ext cx="7781544" cy="859055"/>
          </a:xfrm>
        </p:spPr>
        <p:txBody>
          <a:bodyPr>
            <a:normAutofit fontScale="90000"/>
          </a:bodyPr>
          <a:lstStyle/>
          <a:p>
            <a:r>
              <a:rPr lang="en-US" sz="5400" u="sng" spc="25" dirty="0"/>
              <a:t>W</a:t>
            </a:r>
            <a:r>
              <a:rPr lang="en-US" sz="5400" u="sng" spc="-20" dirty="0"/>
              <a:t>H</a:t>
            </a:r>
            <a:r>
              <a:rPr lang="en-US" sz="5400" u="sng" spc="20" dirty="0"/>
              <a:t>O</a:t>
            </a:r>
            <a:r>
              <a:rPr lang="en-US" sz="5400" u="sng" spc="-235" dirty="0"/>
              <a:t> </a:t>
            </a:r>
            <a:r>
              <a:rPr lang="en-US" sz="5400" u="sng" spc="-10" dirty="0"/>
              <a:t>AR</a:t>
            </a:r>
            <a:r>
              <a:rPr lang="en-US" sz="5400" u="sng" spc="15" dirty="0"/>
              <a:t>E</a:t>
            </a:r>
            <a:r>
              <a:rPr lang="en-US" sz="5400" u="sng" spc="-35" dirty="0"/>
              <a:t> </a:t>
            </a:r>
            <a:r>
              <a:rPr lang="en-US" sz="5400" u="sng" spc="-10" dirty="0"/>
              <a:t>T</a:t>
            </a:r>
            <a:r>
              <a:rPr lang="en-US" sz="5400" u="sng" spc="-15" dirty="0"/>
              <a:t>H</a:t>
            </a:r>
            <a:r>
              <a:rPr lang="en-US" sz="5400" u="sng" spc="15" dirty="0"/>
              <a:t>E</a:t>
            </a:r>
            <a:r>
              <a:rPr lang="en-US" sz="5400" u="sng" spc="-35" dirty="0"/>
              <a:t> </a:t>
            </a:r>
            <a:r>
              <a:rPr lang="en-US" sz="5400" u="sng" spc="-20" dirty="0"/>
              <a:t>E</a:t>
            </a:r>
            <a:r>
              <a:rPr lang="en-US" sz="5400" u="sng" spc="30" dirty="0"/>
              <a:t>N</a:t>
            </a:r>
            <a:r>
              <a:rPr lang="en-US" sz="5400" u="sng" spc="15" dirty="0"/>
              <a:t>D</a:t>
            </a:r>
            <a:r>
              <a:rPr lang="en-US" sz="5400" u="sng" spc="-45" dirty="0"/>
              <a:t> </a:t>
            </a:r>
            <a:r>
              <a:rPr lang="en-US" sz="5400" u="sng" dirty="0"/>
              <a:t>U</a:t>
            </a:r>
            <a:r>
              <a:rPr lang="en-US" sz="5400" u="sng" spc="10" dirty="0"/>
              <a:t>S</a:t>
            </a:r>
            <a:r>
              <a:rPr lang="en-US" sz="5400" u="sng" spc="-25" dirty="0"/>
              <a:t>E</a:t>
            </a:r>
            <a:r>
              <a:rPr lang="en-US" sz="5400" u="sng" spc="-10" dirty="0"/>
              <a:t>R</a:t>
            </a:r>
            <a:r>
              <a:rPr lang="en-US" sz="5400" u="sng" spc="5" dirty="0"/>
              <a:t>S?</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831850" y="2406313"/>
            <a:ext cx="7653838" cy="3908762"/>
          </a:xfrm>
          <a:prstGeom prst="rect">
            <a:avLst/>
          </a:prstGeom>
          <a:noFill/>
        </p:spPr>
        <p:txBody>
          <a:bodyPr wrap="square" rtlCol="0">
            <a:spAutoFit/>
          </a:bodyPr>
          <a:lstStyle/>
          <a:p>
            <a:pPr marL="0" indent="0">
              <a:lnSpc>
                <a:spcPct val="150000"/>
              </a:lnSpc>
            </a:pPr>
            <a:r>
              <a:rPr lang="en-US" sz="2400" i="0" dirty="0">
                <a:solidFill>
                  <a:schemeClr val="bg1"/>
                </a:solidFill>
                <a:effectLst/>
                <a:latin typeface="Rozha One" panose="020B0604020202020204" charset="0"/>
                <a:cs typeface="Rozha One" panose="020B0604020202020204" charset="0"/>
              </a:rPr>
              <a:t>Keyloggers, or keystroke loggers, are tools that record what a person types on a device. While there are legitimate and legal uses for keyloggers, many uses for keyloggers are malicious. In a keylogger attack, the keylogger software records every keystroke on the victim’s device and sends it to the attacker.</a:t>
            </a:r>
            <a:endParaRPr lang="en-US" sz="2400" dirty="0">
              <a:solidFill>
                <a:schemeClr val="bg1"/>
              </a:solidFill>
              <a:latin typeface="Rozha One" panose="020B0604020202020204" charset="0"/>
              <a:cs typeface="Rozha One" panose="020B0604020202020204" charset="0"/>
            </a:endParaRPr>
          </a:p>
          <a:p>
            <a:endParaRPr lang="en-IN" sz="3200" dirty="0">
              <a:solidFill>
                <a:schemeClr val="bg1"/>
              </a:solidFill>
            </a:endParaRPr>
          </a:p>
        </p:txBody>
      </p:sp>
    </p:spTree>
    <p:extLst>
      <p:ext uri="{BB962C8B-B14F-4D97-AF65-F5344CB8AC3E}">
        <p14:creationId xmlns:p14="http://schemas.microsoft.com/office/powerpoint/2010/main" val="2184907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1820333"/>
            <a:ext cx="9689394" cy="859055"/>
          </a:xfrm>
        </p:spPr>
        <p:txBody>
          <a:bodyPr>
            <a:normAutofit fontScale="90000"/>
          </a:bodyPr>
          <a:lstStyle/>
          <a:p>
            <a:r>
              <a:rPr lang="en-US" sz="5400" u="sng" spc="-40" dirty="0"/>
              <a:t>Y</a:t>
            </a:r>
            <a:r>
              <a:rPr lang="en-US" sz="5400" u="sng" spc="10" dirty="0"/>
              <a:t>O</a:t>
            </a:r>
            <a:r>
              <a:rPr lang="en-US" sz="5400" u="sng" spc="25" dirty="0"/>
              <a:t>U</a:t>
            </a:r>
            <a:r>
              <a:rPr lang="en-US" sz="5400" u="sng" dirty="0"/>
              <a:t>R</a:t>
            </a:r>
            <a:r>
              <a:rPr lang="en-US" sz="5400" u="sng" spc="5" dirty="0"/>
              <a:t> </a:t>
            </a:r>
            <a:r>
              <a:rPr lang="en-US" sz="5400" u="sng" spc="25" dirty="0"/>
              <a:t>S</a:t>
            </a:r>
            <a:r>
              <a:rPr lang="en-US" sz="5400" u="sng" spc="10" dirty="0"/>
              <a:t>O</a:t>
            </a:r>
            <a:r>
              <a:rPr lang="en-US" sz="5400" u="sng" spc="25" dirty="0"/>
              <a:t>LU</a:t>
            </a:r>
            <a:r>
              <a:rPr lang="en-US" sz="5400" u="sng" spc="-35" dirty="0"/>
              <a:t>T</a:t>
            </a:r>
            <a:r>
              <a:rPr lang="en-US" sz="5400" u="sng" spc="-30" dirty="0"/>
              <a:t>I</a:t>
            </a:r>
            <a:r>
              <a:rPr lang="en-US" sz="5400" u="sng" spc="10" dirty="0"/>
              <a:t>O</a:t>
            </a:r>
            <a:r>
              <a:rPr lang="en-US" sz="5400" u="sng" dirty="0"/>
              <a:t>N</a:t>
            </a:r>
            <a:r>
              <a:rPr lang="en-US" sz="5400" u="sng" spc="-345" dirty="0"/>
              <a:t> </a:t>
            </a:r>
            <a:r>
              <a:rPr lang="en-US" sz="5400" u="sng" spc="-35" dirty="0"/>
              <a:t>A</a:t>
            </a:r>
            <a:r>
              <a:rPr lang="en-US" sz="5400" u="sng" spc="-5" dirty="0"/>
              <a:t>N</a:t>
            </a:r>
            <a:r>
              <a:rPr lang="en-US" sz="5400" u="sng" dirty="0"/>
              <a:t>D</a:t>
            </a:r>
            <a:r>
              <a:rPr lang="en-US" sz="5400" u="sng" spc="35" dirty="0"/>
              <a:t> </a:t>
            </a:r>
            <a:r>
              <a:rPr lang="en-US" sz="5400" u="sng" spc="-30" dirty="0"/>
              <a:t>I</a:t>
            </a:r>
            <a:r>
              <a:rPr lang="en-US" sz="5400" u="sng" spc="-35" dirty="0"/>
              <a:t>T</a:t>
            </a:r>
            <a:r>
              <a:rPr lang="en-US" sz="5400" u="sng" dirty="0"/>
              <a:t>S</a:t>
            </a:r>
            <a:r>
              <a:rPr lang="en-US" sz="5400" u="sng" spc="60" dirty="0"/>
              <a:t> </a:t>
            </a:r>
            <a:r>
              <a:rPr lang="en-US" sz="5400" u="sng" spc="-295" dirty="0"/>
              <a:t>V</a:t>
            </a:r>
            <a:r>
              <a:rPr lang="en-US" sz="5400" u="sng" spc="-35" dirty="0"/>
              <a:t>A</a:t>
            </a:r>
            <a:r>
              <a:rPr lang="en-US" sz="5400" u="sng" spc="25" dirty="0"/>
              <a:t>LU</a:t>
            </a:r>
            <a:r>
              <a:rPr lang="en-US" sz="5400" u="sng" dirty="0"/>
              <a:t>E</a:t>
            </a:r>
            <a:r>
              <a:rPr lang="en-US" sz="5400" u="sng" spc="-65" dirty="0"/>
              <a:t> </a:t>
            </a:r>
            <a:r>
              <a:rPr lang="en-US" sz="5400" u="sng" spc="-15" dirty="0"/>
              <a:t>P</a:t>
            </a:r>
            <a:r>
              <a:rPr lang="en-US" sz="5400" u="sng" spc="-30" dirty="0"/>
              <a:t>R</a:t>
            </a:r>
            <a:r>
              <a:rPr lang="en-US" sz="5400" u="sng" spc="10" dirty="0"/>
              <a:t>O</a:t>
            </a:r>
            <a:r>
              <a:rPr lang="en-US" sz="5400" u="sng" spc="-15" dirty="0"/>
              <a:t>P</a:t>
            </a:r>
            <a:r>
              <a:rPr lang="en-US" sz="5400" u="sng" spc="10" dirty="0"/>
              <a:t>O</a:t>
            </a:r>
            <a:r>
              <a:rPr lang="en-US" sz="5400" u="sng" spc="25" dirty="0"/>
              <a:t>S</a:t>
            </a:r>
            <a:r>
              <a:rPr lang="en-US" sz="5400" u="sng" spc="-30" dirty="0"/>
              <a:t>I</a:t>
            </a:r>
            <a:r>
              <a:rPr lang="en-US" sz="5400" u="sng" spc="-35" dirty="0"/>
              <a:t>T</a:t>
            </a:r>
            <a:r>
              <a:rPr lang="en-US" sz="5400" u="sng" spc="-30" dirty="0"/>
              <a:t>I</a:t>
            </a:r>
            <a:r>
              <a:rPr lang="en-US" sz="5400" u="sng" spc="10" dirty="0"/>
              <a:t>O</a:t>
            </a:r>
            <a:r>
              <a:rPr lang="en-US" sz="5400" u="sng" dirty="0"/>
              <a:t>N</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831850" y="2679388"/>
            <a:ext cx="7653838" cy="2308324"/>
          </a:xfrm>
          <a:prstGeom prst="rect">
            <a:avLst/>
          </a:prstGeom>
          <a:noFill/>
        </p:spPr>
        <p:txBody>
          <a:bodyPr wrap="square" rtlCol="0">
            <a:spAutoFit/>
          </a:bodyPr>
          <a:lstStyle/>
          <a:p>
            <a:r>
              <a:rPr lang="en-US" sz="2400" dirty="0">
                <a:solidFill>
                  <a:schemeClr val="bg1"/>
                </a:solidFill>
                <a:latin typeface="Rozha One" panose="020B0604020202020204" charset="0"/>
                <a:cs typeface="Rozha One" panose="020B0604020202020204" charset="0"/>
              </a:rPr>
              <a:t>a key logger project tailored for PowerPoint preparation. With seamless integration and advanced analysis tools, it empowers users to effortlessly craft insightful presentations from their own typing activities. Enhance productivity, streamline workflow, and deliver impactful presentations with ease."</a:t>
            </a:r>
          </a:p>
        </p:txBody>
      </p:sp>
    </p:spTree>
    <p:extLst>
      <p:ext uri="{BB962C8B-B14F-4D97-AF65-F5344CB8AC3E}">
        <p14:creationId xmlns:p14="http://schemas.microsoft.com/office/powerpoint/2010/main" val="1472076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826911"/>
            <a:ext cx="9429750" cy="859055"/>
          </a:xfrm>
        </p:spPr>
        <p:txBody>
          <a:bodyPr>
            <a:normAutofit fontScale="90000"/>
          </a:bodyPr>
          <a:lstStyle/>
          <a:p>
            <a:r>
              <a:rPr lang="en-US" sz="5400" u="sng" spc="15" dirty="0"/>
              <a:t>THE</a:t>
            </a:r>
            <a:r>
              <a:rPr lang="en-US" sz="5400" u="sng" spc="20" dirty="0"/>
              <a:t> </a:t>
            </a:r>
            <a:r>
              <a:rPr lang="en-US" sz="5400" u="sng" spc="10" dirty="0"/>
              <a:t>WOW</a:t>
            </a:r>
            <a:r>
              <a:rPr lang="en-US" sz="5400" u="sng" spc="85" dirty="0"/>
              <a:t> </a:t>
            </a:r>
            <a:r>
              <a:rPr lang="en-US" sz="5400" u="sng" spc="10" dirty="0"/>
              <a:t>IN</a:t>
            </a:r>
            <a:r>
              <a:rPr lang="en-US" sz="5400" u="sng" spc="-5" dirty="0"/>
              <a:t> </a:t>
            </a:r>
            <a:r>
              <a:rPr lang="en-US" sz="5400" u="sng" spc="15" dirty="0"/>
              <a:t>YOUR</a:t>
            </a:r>
            <a:r>
              <a:rPr lang="en-US" sz="5400" u="sng" spc="-10" dirty="0"/>
              <a:t> </a:t>
            </a:r>
            <a:r>
              <a:rPr lang="en-US" sz="5400" u="sng" spc="20" dirty="0"/>
              <a:t>SOLUTION</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752827" y="1999913"/>
            <a:ext cx="10298995" cy="5016758"/>
          </a:xfrm>
          <a:prstGeom prst="rect">
            <a:avLst/>
          </a:prstGeom>
          <a:noFill/>
        </p:spPr>
        <p:txBody>
          <a:bodyPr wrap="square" rtlCol="0">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sng" strike="noStrike" cap="none" normalizeH="0" baseline="0" dirty="0">
                <a:ln>
                  <a:noFill/>
                </a:ln>
                <a:solidFill>
                  <a:schemeClr val="bg1"/>
                </a:solidFill>
                <a:effectLst/>
                <a:latin typeface="Rozha One" panose="020B0604020202020204" charset="0"/>
                <a:cs typeface="Rozha One" panose="020B0604020202020204" charset="0"/>
              </a:rPr>
              <a:t>Effortless Transformation</a:t>
            </a:r>
            <a:r>
              <a:rPr kumimoji="0" lang="en-US" altLang="en-US" sz="2400" b="1" i="0" u="none" strike="noStrike" cap="none" normalizeH="0" baseline="0" dirty="0">
                <a:ln>
                  <a:noFill/>
                </a:ln>
                <a:solidFill>
                  <a:schemeClr val="bg1"/>
                </a:solidFill>
                <a:effectLst/>
                <a:latin typeface="Rozha One" panose="020B0604020202020204" charset="0"/>
                <a:cs typeface="Rozha One" panose="020B0604020202020204" charset="0"/>
              </a:rPr>
              <a:t>:</a:t>
            </a:r>
            <a:r>
              <a:rPr kumimoji="0" lang="en-US" altLang="en-US" sz="2400" i="0" u="none" strike="noStrike" cap="none" normalizeH="0" baseline="0" dirty="0">
                <a:ln>
                  <a:noFill/>
                </a:ln>
                <a:solidFill>
                  <a:schemeClr val="bg1"/>
                </a:solidFill>
                <a:effectLst/>
                <a:latin typeface="Rozha One" panose="020B0604020202020204" charset="0"/>
                <a:cs typeface="Rozha One" panose="020B0604020202020204" charset="0"/>
              </a:rPr>
              <a:t> Seamlessly convert your keystrokes into captivating presentations.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sng" strike="noStrike" cap="none" normalizeH="0" baseline="0" dirty="0">
                <a:ln>
                  <a:noFill/>
                </a:ln>
                <a:solidFill>
                  <a:schemeClr val="bg1"/>
                </a:solidFill>
                <a:effectLst/>
                <a:latin typeface="Rozha One" panose="020B0604020202020204" charset="0"/>
                <a:cs typeface="Rozha One" panose="020B0604020202020204" charset="0"/>
              </a:rPr>
              <a:t>Cutting-Edge Analysis Tools</a:t>
            </a:r>
            <a:r>
              <a:rPr kumimoji="0" lang="en-US" altLang="en-US" sz="2400" b="1" i="0" u="none" strike="noStrike" cap="none" normalizeH="0" baseline="0" dirty="0">
                <a:ln>
                  <a:noFill/>
                </a:ln>
                <a:solidFill>
                  <a:schemeClr val="bg1"/>
                </a:solidFill>
                <a:effectLst/>
                <a:latin typeface="Rozha One" panose="020B0604020202020204" charset="0"/>
                <a:cs typeface="Rozha One" panose="020B0604020202020204" charset="0"/>
              </a:rPr>
              <a:t>:</a:t>
            </a:r>
            <a:r>
              <a:rPr kumimoji="0" lang="en-US" altLang="en-US" sz="2400" i="0" u="none" strike="noStrike" cap="none" normalizeH="0" baseline="0" dirty="0">
                <a:ln>
                  <a:noFill/>
                </a:ln>
                <a:solidFill>
                  <a:schemeClr val="bg1"/>
                </a:solidFill>
                <a:effectLst/>
                <a:latin typeface="Rozha One" panose="020B0604020202020204" charset="0"/>
                <a:cs typeface="Rozha One" panose="020B0604020202020204" charset="0"/>
              </a:rPr>
              <a:t> Utilize advanced algorithms to extract valuable insights from your typing activities.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sng" strike="noStrike" cap="none" normalizeH="0" baseline="0" dirty="0">
                <a:ln>
                  <a:noFill/>
                </a:ln>
                <a:solidFill>
                  <a:schemeClr val="bg1"/>
                </a:solidFill>
                <a:effectLst/>
                <a:latin typeface="Rozha One" panose="020B0604020202020204" charset="0"/>
                <a:cs typeface="Rozha One" panose="020B0604020202020204" charset="0"/>
              </a:rPr>
              <a:t>Seamless Integration</a:t>
            </a:r>
            <a:r>
              <a:rPr kumimoji="0" lang="en-US" altLang="en-US" sz="2400" b="1" i="0" u="none" strike="noStrike" cap="none" normalizeH="0" baseline="0" dirty="0">
                <a:ln>
                  <a:noFill/>
                </a:ln>
                <a:solidFill>
                  <a:schemeClr val="bg1"/>
                </a:solidFill>
                <a:effectLst/>
                <a:latin typeface="Rozha One" panose="020B0604020202020204" charset="0"/>
                <a:cs typeface="Rozha One" panose="020B0604020202020204" charset="0"/>
              </a:rPr>
              <a:t>:</a:t>
            </a:r>
            <a:r>
              <a:rPr kumimoji="0" lang="en-US" altLang="en-US" sz="2400" i="0" u="none" strike="noStrike" cap="none" normalizeH="0" baseline="0" dirty="0">
                <a:ln>
                  <a:noFill/>
                </a:ln>
                <a:solidFill>
                  <a:schemeClr val="bg1"/>
                </a:solidFill>
                <a:effectLst/>
                <a:latin typeface="Rozha One" panose="020B0604020202020204" charset="0"/>
                <a:cs typeface="Rozha One" panose="020B0604020202020204" charset="0"/>
              </a:rPr>
              <a:t> Directly import analyzed data into PowerPoint for streamlined presentation creation.</a:t>
            </a:r>
            <a:endParaRPr kumimoji="0" lang="en-US" altLang="en-US" sz="2400" b="1" i="0" u="none" strike="noStrike" cap="none" normalizeH="0" baseline="0" dirty="0">
              <a:ln>
                <a:noFill/>
              </a:ln>
              <a:solidFill>
                <a:schemeClr val="bg1"/>
              </a:solidFill>
              <a:effectLst/>
              <a:latin typeface="Rozha One" panose="020B0604020202020204" charset="0"/>
              <a:cs typeface="Rozha One" panose="020B060402020202020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sng" strike="noStrike" cap="none" normalizeH="0" baseline="0" dirty="0">
                <a:ln>
                  <a:noFill/>
                </a:ln>
                <a:solidFill>
                  <a:schemeClr val="bg1"/>
                </a:solidFill>
                <a:effectLst/>
                <a:latin typeface="Rozha One" panose="020B0604020202020204" charset="0"/>
                <a:cs typeface="Rozha One" panose="020B0604020202020204" charset="0"/>
              </a:rPr>
              <a:t>Boost Productivity</a:t>
            </a:r>
            <a:r>
              <a:rPr kumimoji="0" lang="en-US" altLang="en-US" sz="2400" b="1" i="0" u="none" strike="noStrike" cap="none" normalizeH="0" baseline="0" dirty="0">
                <a:ln>
                  <a:noFill/>
                </a:ln>
                <a:solidFill>
                  <a:schemeClr val="bg1"/>
                </a:solidFill>
                <a:effectLst/>
                <a:latin typeface="Rozha One" panose="020B0604020202020204" charset="0"/>
                <a:cs typeface="Rozha One" panose="020B0604020202020204" charset="0"/>
              </a:rPr>
              <a:t>:</a:t>
            </a:r>
            <a:r>
              <a:rPr kumimoji="0" lang="en-US" altLang="en-US" sz="2400" i="0" u="none" strike="noStrike" cap="none" normalizeH="0" baseline="0" dirty="0">
                <a:ln>
                  <a:noFill/>
                </a:ln>
                <a:solidFill>
                  <a:schemeClr val="bg1"/>
                </a:solidFill>
                <a:effectLst/>
                <a:latin typeface="Rozha One" panose="020B0604020202020204" charset="0"/>
                <a:cs typeface="Rozha One" panose="020B0604020202020204" charset="0"/>
              </a:rPr>
              <a:t> Say goodbye to tedious data collection and hello to efficient workflow optimization.</a:t>
            </a:r>
          </a:p>
          <a:p>
            <a:endParaRPr lang="en-IN" sz="3200" dirty="0">
              <a:solidFill>
                <a:schemeClr val="bg1"/>
              </a:solidFill>
            </a:endParaRPr>
          </a:p>
        </p:txBody>
      </p:sp>
    </p:spTree>
    <p:extLst>
      <p:ext uri="{BB962C8B-B14F-4D97-AF65-F5344CB8AC3E}">
        <p14:creationId xmlns:p14="http://schemas.microsoft.com/office/powerpoint/2010/main" val="196278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831850" y="826911"/>
            <a:ext cx="9429750" cy="859055"/>
          </a:xfrm>
        </p:spPr>
        <p:txBody>
          <a:bodyPr>
            <a:normAutofit/>
          </a:bodyPr>
          <a:lstStyle/>
          <a:p>
            <a:r>
              <a:rPr lang="en" u="sng" dirty="0"/>
              <a:t>MODELLING</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7" name="TextBox 6">
            <a:extLst>
              <a:ext uri="{FF2B5EF4-FFF2-40B4-BE49-F238E27FC236}">
                <a16:creationId xmlns:a16="http://schemas.microsoft.com/office/drawing/2014/main" id="{BD05A173-5A0E-FEB0-FF44-0232B6860FF2}"/>
              </a:ext>
            </a:extLst>
          </p:cNvPr>
          <p:cNvSpPr txBox="1"/>
          <p:nvPr/>
        </p:nvSpPr>
        <p:spPr>
          <a:xfrm>
            <a:off x="752827" y="1999913"/>
            <a:ext cx="7781573" cy="5016758"/>
          </a:xfrm>
          <a:prstGeom prst="rect">
            <a:avLst/>
          </a:prstGeom>
          <a:noFill/>
        </p:spPr>
        <p:txBody>
          <a:bodyPr wrap="square" rtlCol="0">
            <a:spAutoFit/>
          </a:bodyPr>
          <a:lstStyle/>
          <a:p>
            <a:pPr>
              <a:lnSpc>
                <a:spcPct val="150000"/>
              </a:lnSpc>
            </a:pPr>
            <a:r>
              <a:rPr lang="en-US" sz="2400" b="1" u="sng" dirty="0">
                <a:solidFill>
                  <a:schemeClr val="bg1"/>
                </a:solidFill>
                <a:latin typeface="Rozha One" panose="020B0604020202020204" charset="0"/>
                <a:cs typeface="Rozha One" panose="020B0604020202020204" charset="0"/>
              </a:rPr>
              <a:t>Modular Design</a:t>
            </a:r>
            <a:r>
              <a:rPr lang="en-US" sz="2400" b="1" dirty="0">
                <a:solidFill>
                  <a:schemeClr val="bg1"/>
                </a:solidFill>
                <a:latin typeface="Rozha One" panose="020B0604020202020204" charset="0"/>
                <a:cs typeface="Rozha One" panose="020B0604020202020204" charset="0"/>
              </a:rPr>
              <a:t>:</a:t>
            </a:r>
            <a:r>
              <a:rPr lang="en-US" sz="2400" dirty="0">
                <a:solidFill>
                  <a:schemeClr val="bg1"/>
                </a:solidFill>
                <a:latin typeface="Rozha One" panose="020B0604020202020204" charset="0"/>
                <a:cs typeface="Rozha One" panose="020B0604020202020204" charset="0"/>
              </a:rPr>
              <a:t> The keylogger code is structured into modular functions for better readability and maintenance.</a:t>
            </a:r>
          </a:p>
          <a:p>
            <a:pPr>
              <a:lnSpc>
                <a:spcPct val="150000"/>
              </a:lnSpc>
            </a:pPr>
            <a:r>
              <a:rPr lang="en-US" sz="2400" b="1" u="sng" dirty="0">
                <a:solidFill>
                  <a:schemeClr val="bg1"/>
                </a:solidFill>
                <a:latin typeface="Rozha One" panose="020B0604020202020204" charset="0"/>
                <a:cs typeface="Rozha One" panose="020B0604020202020204" charset="0"/>
              </a:rPr>
              <a:t>Event Handling</a:t>
            </a:r>
            <a:r>
              <a:rPr lang="en-US" sz="2400" b="1" dirty="0">
                <a:solidFill>
                  <a:schemeClr val="bg1"/>
                </a:solidFill>
                <a:latin typeface="Rozha One" panose="020B0604020202020204" charset="0"/>
                <a:cs typeface="Rozha One" panose="020B0604020202020204" charset="0"/>
              </a:rPr>
              <a:t>:</a:t>
            </a:r>
            <a:r>
              <a:rPr lang="en-US" sz="2400" dirty="0">
                <a:solidFill>
                  <a:schemeClr val="bg1"/>
                </a:solidFill>
                <a:latin typeface="Rozha One" panose="020B0604020202020204" charset="0"/>
                <a:cs typeface="Rozha One" panose="020B0604020202020204" charset="0"/>
              </a:rPr>
              <a:t> Utilizes the </a:t>
            </a:r>
            <a:r>
              <a:rPr lang="en-US" sz="2400" dirty="0" err="1">
                <a:solidFill>
                  <a:schemeClr val="bg1"/>
                </a:solidFill>
                <a:latin typeface="Rozha One" panose="020B0604020202020204" charset="0"/>
                <a:cs typeface="Rozha One" panose="020B0604020202020204" charset="0"/>
              </a:rPr>
              <a:t>pynput</a:t>
            </a:r>
            <a:r>
              <a:rPr lang="en-US" sz="2400" dirty="0">
                <a:solidFill>
                  <a:schemeClr val="bg1"/>
                </a:solidFill>
                <a:latin typeface="Rozha One" panose="020B0604020202020204" charset="0"/>
                <a:cs typeface="Rozha One" panose="020B0604020202020204" charset="0"/>
              </a:rPr>
              <a:t> library to capture and handle keyboard events.</a:t>
            </a:r>
          </a:p>
          <a:p>
            <a:pPr>
              <a:lnSpc>
                <a:spcPct val="150000"/>
              </a:lnSpc>
            </a:pPr>
            <a:r>
              <a:rPr lang="en-US" sz="2400" b="1" u="sng" dirty="0">
                <a:solidFill>
                  <a:schemeClr val="bg1"/>
                </a:solidFill>
                <a:latin typeface="Rozha One" panose="020B0604020202020204" charset="0"/>
                <a:cs typeface="Rozha One" panose="020B0604020202020204" charset="0"/>
              </a:rPr>
              <a:t>Data Logging</a:t>
            </a:r>
            <a:r>
              <a:rPr lang="en-US" sz="2400" b="1" dirty="0">
                <a:solidFill>
                  <a:schemeClr val="bg1"/>
                </a:solidFill>
                <a:latin typeface="Rozha One" panose="020B0604020202020204" charset="0"/>
                <a:cs typeface="Rozha One" panose="020B0604020202020204" charset="0"/>
              </a:rPr>
              <a:t>:</a:t>
            </a:r>
            <a:r>
              <a:rPr lang="en-US" sz="2400" dirty="0">
                <a:solidFill>
                  <a:schemeClr val="bg1"/>
                </a:solidFill>
                <a:latin typeface="Rozha One" panose="020B0604020202020204" charset="0"/>
                <a:cs typeface="Rozha One" panose="020B0604020202020204" charset="0"/>
              </a:rPr>
              <a:t> Implements functions to log captured data into text and JSON files.</a:t>
            </a:r>
          </a:p>
          <a:p>
            <a:pPr marL="0" lvl="0" indent="0" algn="l" rtl="0">
              <a:lnSpc>
                <a:spcPct val="150000"/>
              </a:lnSpc>
              <a:spcBef>
                <a:spcPts val="0"/>
              </a:spcBef>
              <a:spcAft>
                <a:spcPts val="0"/>
              </a:spcAft>
              <a:buNone/>
            </a:pPr>
            <a:endParaRPr lang="en-US" sz="2400" dirty="0">
              <a:solidFill>
                <a:schemeClr val="bg1"/>
              </a:solidFill>
              <a:latin typeface="Rozha One" panose="020B0604020202020204" charset="0"/>
              <a:cs typeface="Rozha One" panose="020B0604020202020204" charset="0"/>
            </a:endParaRPr>
          </a:p>
          <a:p>
            <a:endParaRPr lang="en-IN" sz="3200" dirty="0">
              <a:solidFill>
                <a:schemeClr val="bg1"/>
              </a:solidFill>
            </a:endParaRPr>
          </a:p>
        </p:txBody>
      </p:sp>
    </p:spTree>
    <p:extLst>
      <p:ext uri="{BB962C8B-B14F-4D97-AF65-F5344CB8AC3E}">
        <p14:creationId xmlns:p14="http://schemas.microsoft.com/office/powerpoint/2010/main" val="3696753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69</TotalTime>
  <Words>609</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Ink Free</vt:lpstr>
      <vt:lpstr>Inter</vt:lpstr>
      <vt:lpstr>Rozha One</vt:lpstr>
      <vt:lpstr>Times New Roman</vt:lpstr>
      <vt:lpstr>Trade Gothic LT Pro</vt:lpstr>
      <vt:lpstr>Trebuchet MS</vt:lpstr>
      <vt:lpstr>Office Theme</vt:lpstr>
      <vt:lpstr>NARLA  VEERA BHADRA RAO</vt:lpstr>
      <vt:lpstr>KEY LOGGER AND SECURITY</vt:lpstr>
      <vt:lpstr>AGENDA                                                </vt:lpstr>
      <vt:lpstr>PROBLEM STATEMENT </vt:lpstr>
      <vt:lpstr>PROJECT OVERVIEW</vt:lpstr>
      <vt:lpstr>WHO ARE THE END USERS?</vt:lpstr>
      <vt:lpstr>YOUR SOLUTION AND ITS VALUE PROPOSITION</vt:lpstr>
      <vt:lpstr>THE WOW IN YOUR SOLUTION</vt:lpstr>
      <vt:lpstr>MODELLING</vt:lpstr>
      <vt:lpstr>PowerPoint Presentation</vt:lpstr>
      <vt:lpstr>RESULT</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CHALLA TEJA</dc:creator>
  <cp:lastModifiedBy>Aravind Polamarasetti</cp:lastModifiedBy>
  <cp:revision>7</cp:revision>
  <dcterms:created xsi:type="dcterms:W3CDTF">2024-06-14T08:53:14Z</dcterms:created>
  <dcterms:modified xsi:type="dcterms:W3CDTF">2024-06-22T05:22:08Z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