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90" r:id="rId2"/>
    <p:sldId id="284" r:id="rId3"/>
    <p:sldId id="277" r:id="rId4"/>
    <p:sldId id="298" r:id="rId5"/>
    <p:sldId id="314" r:id="rId6"/>
    <p:sldId id="315" r:id="rId7"/>
    <p:sldId id="301" r:id="rId8"/>
    <p:sldId id="310" r:id="rId9"/>
    <p:sldId id="302" r:id="rId10"/>
    <p:sldId id="317" r:id="rId11"/>
    <p:sldId id="303" r:id="rId12"/>
    <p:sldId id="313" r:id="rId13"/>
    <p:sldId id="292" r:id="rId14"/>
    <p:sldId id="305" r:id="rId15"/>
    <p:sldId id="306" r:id="rId16"/>
    <p:sldId id="304" r:id="rId17"/>
    <p:sldId id="311" r:id="rId18"/>
    <p:sldId id="316"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5" autoAdjust="0"/>
    <p:restoredTop sz="94619"/>
  </p:normalViewPr>
  <p:slideViewPr>
    <p:cSldViewPr>
      <p:cViewPr varScale="1">
        <p:scale>
          <a:sx n="73" d="100"/>
          <a:sy n="73" d="100"/>
        </p:scale>
        <p:origin x="752"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7FFD47E-904A-4F5A-AAB0-C0BABC400D6D}" type="datetimeFigureOut">
              <a:rPr lang="en-IN" smtClean="0"/>
              <a:t>17/03/24</a:t>
            </a:fld>
            <a:endParaRPr lang="en-IN"/>
          </a:p>
        </p:txBody>
      </p:sp>
      <p:sp>
        <p:nvSpPr>
          <p:cNvPr id="4" name="Slide Image Placeholder 3"/>
          <p:cNvSpPr>
            <a:spLocks noGrp="1" noRot="1" noChangeAspect="1" noEditPoints="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noEditPoints="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noEditPoints="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1ECA205-23FC-47EE-8EC1-AD5A1D377AB8}" type="slidenum">
              <a:rPr lang="en-IN" smtClean="0"/>
              <a:t>‹#›</a:t>
            </a:fld>
            <a:endParaRPr lang="en-IN"/>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A07AC65-2E7C-4D51-BDBA-991783005D3D}"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extLst>
      <p:ext uri="{BB962C8B-B14F-4D97-AF65-F5344CB8AC3E}">
        <p14:creationId xmlns:p14="http://schemas.microsoft.com/office/powerpoint/2010/main" val="1195301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959CF5D-7EF9-49FE-A631-CE376C5918FA}"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959CF5D-7EF9-49FE-A631-CE376C5918FA}" type="slidenum">
              <a:rPr lang="en-US" smtClean="0"/>
              <a:t>16</a:t>
            </a:fld>
            <a:endParaRPr lang="en-US"/>
          </a:p>
        </p:txBody>
      </p:sp>
    </p:spTree>
    <p:extLst>
      <p:ext uri="{BB962C8B-B14F-4D97-AF65-F5344CB8AC3E}">
        <p14:creationId xmlns:p14="http://schemas.microsoft.com/office/powerpoint/2010/main" val="223961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959CF5D-7EF9-49FE-A631-CE376C5918FA}" type="slidenum">
              <a:rPr lang="en-US" smtClean="0"/>
              <a:t>17</a:t>
            </a:fld>
            <a:endParaRPr lang="en-US"/>
          </a:p>
        </p:txBody>
      </p:sp>
    </p:spTree>
    <p:extLst>
      <p:ext uri="{BB962C8B-B14F-4D97-AF65-F5344CB8AC3E}">
        <p14:creationId xmlns:p14="http://schemas.microsoft.com/office/powerpoint/2010/main" val="97864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327BC22-A45A-4132-847B-263E483C1734}"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C629E21-ED3E-45A5-8E1E-37F624C8539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057900" y="1285875"/>
            <a:ext cx="6172200" cy="3471863"/>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C629E21-ED3E-45A5-8E1E-37F624C8539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dirty="0"/>
          </a:p>
        </p:txBody>
      </p:sp>
    </p:spTree>
    <p:extLst>
      <p:ext uri="{BB962C8B-B14F-4D97-AF65-F5344CB8AC3E}">
        <p14:creationId xmlns:p14="http://schemas.microsoft.com/office/powerpoint/2010/main" val="334230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dirty="0"/>
          </a:p>
        </p:txBody>
      </p:sp>
    </p:spTree>
    <p:extLst>
      <p:ext uri="{BB962C8B-B14F-4D97-AF65-F5344CB8AC3E}">
        <p14:creationId xmlns:p14="http://schemas.microsoft.com/office/powerpoint/2010/main" val="4423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extLst>
      <p:ext uri="{BB962C8B-B14F-4D97-AF65-F5344CB8AC3E}">
        <p14:creationId xmlns:p14="http://schemas.microsoft.com/office/powerpoint/2010/main" val="1141780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noEditPoints="1"/>
          </p:cNvSpPr>
          <p:nvPr>
            <p:ph type="body" idx="3"/>
          </p:nvPr>
        </p:nvSpPr>
        <p:spPr>
          <a:prstGeom prst="rect">
            <a:avLst/>
          </a:prstGeo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5832001" y="4360052"/>
            <a:ext cx="6623996" cy="756920"/>
          </a:xfrm>
          <a:prstGeom prst="rect">
            <a:avLst/>
          </a:prstGeom>
        </p:spPr>
        <p:txBody>
          <a:bodyPr wrap="square" lIns="0" tIns="0" rIns="0" bIns="0">
            <a:spAutoFit/>
          </a:bodyPr>
          <a:lstStyle>
            <a:lvl1pPr>
              <a:defRPr sz="4800" b="1" i="0">
                <a:solidFill>
                  <a:srgbClr val="2B2A35"/>
                </a:solidFill>
                <a:latin typeface="Tahoma"/>
                <a:cs typeface="Tahoma"/>
              </a:defRPr>
            </a:lvl1pPr>
          </a:lstStyle>
          <a:p>
            <a:endParaRPr/>
          </a:p>
        </p:txBody>
      </p:sp>
      <p:sp>
        <p:nvSpPr>
          <p:cNvPr id="3" name="Holder 3"/>
          <p:cNvSpPr>
            <a:spLocks noGrp="1" noEditPoints="1"/>
          </p:cNvSpPr>
          <p:nvPr>
            <p:ph type="subTitle" idx="4"/>
          </p:nvPr>
        </p:nvSpPr>
        <p:spPr>
          <a:xfrm>
            <a:off x="2743200" y="5760720"/>
            <a:ext cx="12801600" cy="257175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type="body" idx="1"/>
          </p:nvPr>
        </p:nvSpPr>
        <p:spPr/>
        <p:txBody>
          <a:bodyPr lIns="0" tIns="0" rIns="0" bIns="0"/>
          <a:lstStyle>
            <a:lvl1pPr>
              <a:defRPr b="0" i="0">
                <a:solidFill>
                  <a:schemeClr val="tx1"/>
                </a:solidFill>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sz="half" idx="2"/>
          </p:nvPr>
        </p:nvSpPr>
        <p:spPr>
          <a:xfrm>
            <a:off x="914400" y="2366010"/>
            <a:ext cx="7955280" cy="678942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9418320" y="2366010"/>
            <a:ext cx="7955280" cy="678942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3/17/24</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7200" b="1" i="0">
                <a:solidFill>
                  <a:srgbClr val="2B2A35"/>
                </a:solidFill>
                <a:latin typeface="Tahoma"/>
                <a:cs typeface="Tahoma"/>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3/17/24</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3/17/24</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GB"/>
          </a:p>
        </p:txBody>
      </p:sp>
      <p:sp>
        <p:nvSpPr>
          <p:cNvPr id="3" name="Subtitle 2"/>
          <p:cNvSpPr>
            <a:spLocks noGrp="1" noEditPoints="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pPr lvl="0"/>
            <a:r>
              <a:rPr lang="en-US"/>
              <a:t>Click to edit Master subtitle style</a:t>
            </a:r>
            <a:endParaRPr lang="en-GB"/>
          </a:p>
        </p:txBody>
      </p:sp>
      <p:sp>
        <p:nvSpPr>
          <p:cNvPr id="4" name="Date Placeholder 3"/>
          <p:cNvSpPr>
            <a:spLocks noGrp="1" noEditPoints="1"/>
          </p:cNvSpPr>
          <p:nvPr>
            <p:ph type="dt" sz="half" idx="10"/>
          </p:nvPr>
        </p:nvSpPr>
        <p:spPr/>
        <p:txBody>
          <a:bodyPr/>
          <a:lstStyle/>
          <a:p>
            <a:endParaRPr lang="en-GB"/>
          </a:p>
        </p:txBody>
      </p:sp>
      <p:sp>
        <p:nvSpPr>
          <p:cNvPr id="5" name="Footer Placeholder 4"/>
          <p:cNvSpPr>
            <a:spLocks noGrp="1" noEditPoints="1"/>
          </p:cNvSpPr>
          <p:nvPr>
            <p:ph type="ftr" sz="quarter" idx="11"/>
          </p:nvPr>
        </p:nvSpPr>
        <p:spPr/>
        <p:txBody>
          <a:bodyPr/>
          <a:lstStyle/>
          <a:p>
            <a:endParaRPr lang="en-GB"/>
          </a:p>
        </p:txBody>
      </p:sp>
      <p:sp>
        <p:nvSpPr>
          <p:cNvPr id="6" name="Slide Number Placeholder 5"/>
          <p:cNvSpPr>
            <a:spLocks noGrp="1" noEditPoints="1"/>
          </p:cNvSpPr>
          <p:nvPr>
            <p:ph type="sldNum" sz="quarter" idx="12"/>
          </p:nvPr>
        </p:nvSpPr>
        <p:spPr/>
        <p:txBody>
          <a:bodyPr/>
          <a:lstStyle/>
          <a:p>
            <a:fld id="{B6F15528-21DE-4FAA-801E-634DDDAF4B2B}" type="slidenum">
              <a:rPr lang="en-GB" smtClean="0"/>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a:srcRect/>
          <a:stretch>
            <a:fillRect/>
          </a:stretch>
        </p:blipFill>
        <p:spPr>
          <a:xfrm>
            <a:off x="0" y="23"/>
            <a:ext cx="18288000" cy="10287000"/>
          </a:xfrm>
          <a:prstGeom prst="rect">
            <a:avLst/>
          </a:prstGeom>
        </p:spPr>
      </p:pic>
      <p:sp>
        <p:nvSpPr>
          <p:cNvPr id="2" name="Holder 2"/>
          <p:cNvSpPr>
            <a:spLocks noGrp="1" noEditPoints="1"/>
          </p:cNvSpPr>
          <p:nvPr>
            <p:ph type="title"/>
          </p:nvPr>
        </p:nvSpPr>
        <p:spPr>
          <a:xfrm>
            <a:off x="3808217" y="3940876"/>
            <a:ext cx="10671564" cy="1122679"/>
          </a:xfrm>
          <a:prstGeom prst="rect">
            <a:avLst/>
          </a:prstGeom>
        </p:spPr>
        <p:txBody>
          <a:bodyPr wrap="square" lIns="0" tIns="0" rIns="0" bIns="0">
            <a:spAutoFit/>
          </a:bodyPr>
          <a:lstStyle>
            <a:lvl1pPr>
              <a:defRPr sz="7200" b="1" i="0">
                <a:solidFill>
                  <a:srgbClr val="2B2A35"/>
                </a:solidFill>
                <a:latin typeface="Tahoma"/>
                <a:cs typeface="Tahoma"/>
              </a:defRPr>
            </a:lvl1pPr>
          </a:lstStyle>
          <a:p>
            <a:endParaRPr/>
          </a:p>
        </p:txBody>
      </p:sp>
      <p:sp>
        <p:nvSpPr>
          <p:cNvPr id="3" name="Holder 3"/>
          <p:cNvSpPr>
            <a:spLocks noGrp="1" noEditPoints="1"/>
          </p:cNvSpPr>
          <p:nvPr>
            <p:ph type="body" idx="1"/>
          </p:nvPr>
        </p:nvSpPr>
        <p:spPr>
          <a:xfrm>
            <a:off x="3429365" y="2305050"/>
            <a:ext cx="11344275" cy="4305300"/>
          </a:xfrm>
          <a:prstGeom prst="rect">
            <a:avLst/>
          </a:prstGeom>
        </p:spPr>
        <p:txBody>
          <a:bodyPr wrap="square" lIns="0" tIns="0" rIns="0" bIns="0">
            <a:spAutoFit/>
          </a:bodyPr>
          <a:lstStyle>
            <a:lvl1pPr>
              <a:defRPr b="0" i="0">
                <a:solidFill>
                  <a:schemeClr val="tx1"/>
                </a:solidFill>
              </a:defRPr>
            </a:lvl1pPr>
          </a:lstStyle>
          <a:p>
            <a:pPr lvl="0"/>
            <a:endParaRPr/>
          </a:p>
        </p:txBody>
      </p:sp>
      <p:sp>
        <p:nvSpPr>
          <p:cNvPr id="4" name="Holder 4"/>
          <p:cNvSpPr>
            <a:spLocks noGrp="1" noEditPoints="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noEditPoints="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3/17/24</a:t>
            </a:fld>
            <a:endParaRPr lang="en-US"/>
          </a:p>
        </p:txBody>
      </p:sp>
      <p:sp>
        <p:nvSpPr>
          <p:cNvPr id="6" name="Holder 6"/>
          <p:cNvSpPr>
            <a:spLocks noGrp="1" noEditPoints="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10" name="Picture 9">
            <a:extLst>
              <a:ext uri="{FF2B5EF4-FFF2-40B4-BE49-F238E27FC236}">
                <a16:creationId xmlns:a16="http://schemas.microsoft.com/office/drawing/2014/main" id="{A38D3F4D-21ED-F691-56F9-D8ADC0CD0BE9}"/>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14399" y="9530768"/>
            <a:ext cx="1371601" cy="462853"/>
          </a:xfrm>
          <a:prstGeom prst="rect">
            <a:avLst/>
          </a:prstGeom>
        </p:spPr>
      </p:pic>
      <p:pic>
        <p:nvPicPr>
          <p:cNvPr id="12" name="Picture 11">
            <a:extLst>
              <a:ext uri="{FF2B5EF4-FFF2-40B4-BE49-F238E27FC236}">
                <a16:creationId xmlns:a16="http://schemas.microsoft.com/office/drawing/2014/main" id="{D30A1320-DCF9-0A45-2004-996234ED3AF5}"/>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3716000" y="288608"/>
            <a:ext cx="4229100" cy="10763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noEditPoints="1"/>
          </p:cNvSpPr>
          <p:nvPr>
            <p:ph type="subTitle" idx="1"/>
          </p:nvPr>
        </p:nvSpPr>
        <p:spPr>
          <a:xfrm>
            <a:off x="1771695" y="3771900"/>
            <a:ext cx="14744610" cy="2082093"/>
          </a:xfrm>
        </p:spPr>
        <p:txBody>
          <a:bodyPr anchor="ctr">
            <a:noAutofit/>
          </a:bodyPr>
          <a:lstStyle/>
          <a:p>
            <a:pPr algn="ctr"/>
            <a:endParaRPr lang="en-US" sz="4800" b="1" dirty="0">
              <a:solidFill>
                <a:schemeClr val="accent6">
                  <a:lumMod val="75000"/>
                </a:schemeClr>
              </a:solidFill>
              <a:latin typeface="Calisto MT" panose="02040603050505030304" pitchFamily="18" charset="0"/>
            </a:endParaRPr>
          </a:p>
          <a:p>
            <a:pPr algn="ctr"/>
            <a:endParaRPr lang="en-US" sz="4800" b="1" dirty="0">
              <a:solidFill>
                <a:srgbClr val="92D050"/>
              </a:solidFill>
              <a:latin typeface="Calisto MT" panose="02040603050505030304" pitchFamily="18" charset="0"/>
            </a:endParaRPr>
          </a:p>
          <a:p>
            <a:pPr algn="ctr"/>
            <a:r>
              <a:rPr lang="en-IN" sz="4800" b="1" dirty="0" err="1">
                <a:latin typeface="Calisto MT" panose="02040603050505030304" pitchFamily="18" charset="0"/>
              </a:rPr>
              <a:t>Mitahara</a:t>
            </a:r>
            <a:r>
              <a:rPr lang="en-IN" sz="4800" b="1" dirty="0">
                <a:latin typeface="Calisto MT" panose="02040603050505030304" pitchFamily="18" charset="0"/>
              </a:rPr>
              <a:t> - </a:t>
            </a:r>
            <a:r>
              <a:rPr lang="en-IN" sz="4800" b="1" dirty="0">
                <a:latin typeface="Calisto MT" panose="02040603050505030304" pitchFamily="18" charset="0"/>
                <a:ea typeface="Calibri" panose="020F0502020204030204" pitchFamily="34" charset="0"/>
              </a:rPr>
              <a:t>N</a:t>
            </a:r>
            <a:r>
              <a:rPr lang="en-IN" sz="4800" b="1" dirty="0">
                <a:effectLst/>
                <a:latin typeface="Calisto MT" panose="02040603050505030304" pitchFamily="18" charset="0"/>
                <a:ea typeface="Calibri" panose="020F0502020204030204" pitchFamily="34" charset="0"/>
              </a:rPr>
              <a:t>utrition for healthy body and mind</a:t>
            </a:r>
            <a:endParaRPr lang="en-GB" sz="4800" b="1" dirty="0">
              <a:latin typeface="Calisto MT" panose="02040603050505030304" pitchFamily="18" charset="0"/>
            </a:endParaRPr>
          </a:p>
          <a:p>
            <a:endParaRPr lang="en-GB" sz="4800" b="1" dirty="0">
              <a:solidFill>
                <a:srgbClr val="92D050"/>
              </a:solidFill>
              <a:latin typeface="Calisto MT" panose="02040603050505030304" pitchFamily="18" charset="0"/>
            </a:endParaRPr>
          </a:p>
          <a:p>
            <a:endParaRPr lang="en-GB" sz="4800" b="1" dirty="0">
              <a:solidFill>
                <a:srgbClr val="92D050"/>
              </a:solidFill>
              <a:latin typeface="Calisto MT" panose="02040603050505030304" pitchFamily="18" charset="0"/>
            </a:endParaRPr>
          </a:p>
        </p:txBody>
      </p:sp>
      <p:sp>
        <p:nvSpPr>
          <p:cNvPr id="4" name="Subtitle 2">
            <a:extLst>
              <a:ext uri="{FF2B5EF4-FFF2-40B4-BE49-F238E27FC236}">
                <a16:creationId xmlns:a16="http://schemas.microsoft.com/office/drawing/2014/main" id="{A7BEAD5F-14EF-DD86-F348-83F358649859}"/>
              </a:ext>
            </a:extLst>
          </p:cNvPr>
          <p:cNvSpPr txBox="1">
            <a:spLocks noEditPoints="1"/>
          </p:cNvSpPr>
          <p:nvPr/>
        </p:nvSpPr>
        <p:spPr>
          <a:xfrm>
            <a:off x="1447800" y="4830025"/>
            <a:ext cx="14744610" cy="2082093"/>
          </a:xfrm>
          <a:prstGeom prst="rect">
            <a:avLst/>
          </a:prstGeom>
        </p:spPr>
        <p:txBody>
          <a:bodyPr wrap="square" lIns="0" tIns="0" rIns="0" bIns="0" anchor="ctr">
            <a:noAutofit/>
          </a:bodyPr>
          <a:lstStyle>
            <a:lvl1pPr marL="0" indent="0" algn="ctr">
              <a:buNone/>
              <a:defRPr sz="3600" b="0" i="0">
                <a:solidFill>
                  <a:schemeClr val="tx1"/>
                </a:solidFill>
                <a:latin typeface="+mn-lt"/>
                <a:ea typeface="+mn-ea"/>
                <a:cs typeface="+mn-cs"/>
              </a:defRPr>
            </a:lvl1pPr>
            <a:lvl2pPr marL="685800" indent="0" algn="ctr">
              <a:buNone/>
              <a:defRPr sz="3000">
                <a:latin typeface="+mn-lt"/>
                <a:ea typeface="+mn-ea"/>
                <a:cs typeface="+mn-cs"/>
              </a:defRPr>
            </a:lvl2pPr>
            <a:lvl3pPr marL="1371600" indent="0" algn="ctr">
              <a:buNone/>
              <a:defRPr sz="2700">
                <a:latin typeface="+mn-lt"/>
                <a:ea typeface="+mn-ea"/>
                <a:cs typeface="+mn-cs"/>
              </a:defRPr>
            </a:lvl3pPr>
            <a:lvl4pPr marL="2057400" indent="0" algn="ctr">
              <a:buNone/>
              <a:defRPr sz="2400">
                <a:latin typeface="+mn-lt"/>
                <a:ea typeface="+mn-ea"/>
                <a:cs typeface="+mn-cs"/>
              </a:defRPr>
            </a:lvl4pPr>
            <a:lvl5pPr marL="2743200" indent="0" algn="ctr">
              <a:buNone/>
              <a:defRPr sz="2400">
                <a:latin typeface="+mn-lt"/>
                <a:ea typeface="+mn-ea"/>
                <a:cs typeface="+mn-cs"/>
              </a:defRPr>
            </a:lvl5pPr>
            <a:lvl6pPr marL="3429000" indent="0" algn="ctr">
              <a:buNone/>
              <a:defRPr sz="2400">
                <a:latin typeface="+mn-lt"/>
                <a:ea typeface="+mn-ea"/>
                <a:cs typeface="+mn-cs"/>
              </a:defRPr>
            </a:lvl6pPr>
            <a:lvl7pPr marL="4114800" indent="0" algn="ctr">
              <a:buNone/>
              <a:defRPr sz="2400">
                <a:latin typeface="+mn-lt"/>
                <a:ea typeface="+mn-ea"/>
                <a:cs typeface="+mn-cs"/>
              </a:defRPr>
            </a:lvl7pPr>
            <a:lvl8pPr marL="4800600" indent="0" algn="ctr">
              <a:buNone/>
              <a:defRPr sz="2400">
                <a:latin typeface="+mn-lt"/>
                <a:ea typeface="+mn-ea"/>
                <a:cs typeface="+mn-cs"/>
              </a:defRPr>
            </a:lvl8pPr>
            <a:lvl9pPr marL="5486400" indent="0" algn="ctr">
              <a:buNone/>
              <a:defRPr sz="2400">
                <a:latin typeface="+mn-lt"/>
                <a:ea typeface="+mn-ea"/>
                <a:cs typeface="+mn-cs"/>
              </a:defRPr>
            </a:lvl9pPr>
          </a:lstStyle>
          <a:p>
            <a:r>
              <a:rPr lang="en-IN" sz="4800" b="1" kern="0" dirty="0">
                <a:solidFill>
                  <a:schemeClr val="bg1">
                    <a:lumMod val="50000"/>
                  </a:schemeClr>
                </a:solidFill>
                <a:latin typeface="Calisto MT" panose="02040603050505030304" pitchFamily="18" charset="0"/>
              </a:rPr>
              <a:t>VASHISHT HACKATHON-VH236</a:t>
            </a:r>
            <a:endParaRPr lang="en-GB" sz="4800" b="1" kern="0" dirty="0">
              <a:solidFill>
                <a:schemeClr val="bg1">
                  <a:lumMod val="50000"/>
                </a:schemeClr>
              </a:solidFill>
              <a:latin typeface="Calisto MT" panose="02040603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7984-A277-3B3E-3E43-822230FDF8E8}"/>
              </a:ext>
            </a:extLst>
          </p:cNvPr>
          <p:cNvSpPr>
            <a:spLocks noGrp="1"/>
          </p:cNvSpPr>
          <p:nvPr>
            <p:ph type="title"/>
          </p:nvPr>
        </p:nvSpPr>
        <p:spPr>
          <a:xfrm>
            <a:off x="1981200" y="1714500"/>
            <a:ext cx="10671564" cy="1122679"/>
          </a:xfrm>
        </p:spPr>
        <p:txBody>
          <a:bodyPr/>
          <a:lstStyle/>
          <a:p>
            <a:r>
              <a:rPr lang="en-US" dirty="0"/>
              <a:t>Tools used:</a:t>
            </a:r>
          </a:p>
        </p:txBody>
      </p:sp>
      <p:sp>
        <p:nvSpPr>
          <p:cNvPr id="3" name="Text Placeholder 2">
            <a:extLst>
              <a:ext uri="{FF2B5EF4-FFF2-40B4-BE49-F238E27FC236}">
                <a16:creationId xmlns:a16="http://schemas.microsoft.com/office/drawing/2014/main" id="{035303A7-29CA-9E0A-E79F-710ACF468409}"/>
              </a:ext>
            </a:extLst>
          </p:cNvPr>
          <p:cNvSpPr>
            <a:spLocks noGrp="1"/>
          </p:cNvSpPr>
          <p:nvPr>
            <p:ph type="body" idx="1"/>
          </p:nvPr>
        </p:nvSpPr>
        <p:spPr>
          <a:xfrm>
            <a:off x="2133600" y="4610100"/>
            <a:ext cx="11344275" cy="2154436"/>
          </a:xfrm>
        </p:spPr>
        <p:txBody>
          <a:bodyPr/>
          <a:lstStyle/>
          <a:p>
            <a:pPr marL="457200" indent="-457200">
              <a:buFont typeface="Arial" panose="020B0604020202020204" pitchFamily="34" charset="0"/>
              <a:buChar char="•"/>
            </a:pPr>
            <a:r>
              <a:rPr lang="en-US" sz="2800" dirty="0"/>
              <a:t>Android studio</a:t>
            </a:r>
          </a:p>
          <a:p>
            <a:pPr marL="457200" indent="-457200">
              <a:buFont typeface="Arial" panose="020B0604020202020204" pitchFamily="34" charset="0"/>
              <a:buChar char="•"/>
            </a:pPr>
            <a:r>
              <a:rPr lang="en-US" sz="2800" dirty="0"/>
              <a:t>Java</a:t>
            </a:r>
          </a:p>
          <a:p>
            <a:pPr marL="457200" indent="-457200">
              <a:buFont typeface="Arial" panose="020B0604020202020204" pitchFamily="34" charset="0"/>
              <a:buChar char="•"/>
            </a:pPr>
            <a:r>
              <a:rPr lang="en-US" sz="2800" dirty="0"/>
              <a:t>Xml</a:t>
            </a:r>
          </a:p>
          <a:p>
            <a:pPr marL="457200" indent="-457200">
              <a:buFont typeface="Arial" panose="020B0604020202020204" pitchFamily="34" charset="0"/>
              <a:buChar char="•"/>
            </a:pPr>
            <a:r>
              <a:rPr lang="en-US" sz="2800" dirty="0"/>
              <a:t>Version Control</a:t>
            </a:r>
          </a:p>
          <a:p>
            <a:pPr marL="457200" indent="-457200">
              <a:buFont typeface="Arial" panose="020B0604020202020204" pitchFamily="34" charset="0"/>
              <a:buChar char="•"/>
            </a:pPr>
            <a:r>
              <a:rPr lang="en-US" sz="2800" dirty="0"/>
              <a:t>User Interface (UI) Design Tools</a:t>
            </a:r>
          </a:p>
        </p:txBody>
      </p:sp>
    </p:spTree>
    <p:extLst>
      <p:ext uri="{BB962C8B-B14F-4D97-AF65-F5344CB8AC3E}">
        <p14:creationId xmlns:p14="http://schemas.microsoft.com/office/powerpoint/2010/main" val="479468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43000" y="876300"/>
            <a:ext cx="12192000" cy="1078230"/>
          </a:xfrm>
        </p:spPr>
        <p:txBody>
          <a:bodyPr/>
          <a:lstStyle/>
          <a:p>
            <a:pPr marL="6985" marR="110490">
              <a:spcBef>
                <a:spcPts val="400"/>
              </a:spcBef>
              <a:spcAft>
                <a:spcPts val="0"/>
              </a:spcAft>
            </a:pPr>
            <a:r>
              <a:rPr lang="en-US" kern="0" dirty="0">
                <a:effectLst/>
                <a:latin typeface="Times New Roman" panose="02020603050405020304" pitchFamily="18" charset="0"/>
                <a:ea typeface="Times New Roman" panose="02020603050405020304" pitchFamily="18" charset="0"/>
              </a:rPr>
              <a:t>Idea Matrix- identify, organize, and develop</a:t>
            </a:r>
            <a:endParaRPr lang="en-GB" kern="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42D84D1C-4E0D-EF61-FABF-5DF3E81C9F92}"/>
              </a:ext>
            </a:extLst>
          </p:cNvPr>
          <p:cNvSpPr>
            <a:spLocks noGrp="1"/>
          </p:cNvSpPr>
          <p:nvPr>
            <p:ph type="subTitle" idx="4"/>
          </p:nvPr>
        </p:nvSpPr>
        <p:spPr>
          <a:xfrm>
            <a:off x="1104900" y="2106930"/>
            <a:ext cx="16078200" cy="7303770"/>
          </a:xfrm>
        </p:spPr>
        <p:txBody>
          <a:bodyPr/>
          <a:lstStyle/>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The </a:t>
            </a:r>
            <a:r>
              <a:rPr lang="en-IN" sz="2400" dirty="0" err="1">
                <a:solidFill>
                  <a:srgbClr val="000000"/>
                </a:solidFill>
                <a:effectLst/>
                <a:ea typeface="Times New Roman" panose="02020603050405020304" pitchFamily="18" charset="0"/>
                <a:cs typeface="Times New Roman" panose="02020603050405020304" pitchFamily="18" charset="0"/>
              </a:rPr>
              <a:t>Mitahara</a:t>
            </a:r>
            <a:r>
              <a:rPr lang="en-IN" sz="2400" dirty="0">
                <a:solidFill>
                  <a:srgbClr val="000000"/>
                </a:solidFill>
                <a:effectLst/>
                <a:ea typeface="Times New Roman" panose="02020603050405020304" pitchFamily="18" charset="0"/>
                <a:cs typeface="Times New Roman" panose="02020603050405020304" pitchFamily="18" charset="0"/>
              </a:rPr>
              <a:t> Heart Health app's idea matrix aids in identifying, organizing, and developing important features and factors for its effective implementation.</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 </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Identify:</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 </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Heart-Healthy Exercise Routines:</a:t>
            </a:r>
            <a:r>
              <a:rPr lang="en-IN" sz="2400" dirty="0">
                <a:solidFill>
                  <a:srgbClr val="000000"/>
                </a:solidFill>
                <a:effectLst/>
                <a:ea typeface="Calibri" panose="020F0502020204030204" pitchFamily="34" charset="0"/>
                <a:cs typeface="Times New Roman" panose="02020603050405020304" pitchFamily="18" charset="0"/>
              </a:rPr>
              <a:t> </a:t>
            </a:r>
            <a:r>
              <a:rPr lang="en-IN" sz="2400" dirty="0">
                <a:solidFill>
                  <a:srgbClr val="000000"/>
                </a:solidFill>
                <a:effectLst/>
                <a:ea typeface="Times New Roman" panose="02020603050405020304" pitchFamily="18" charset="0"/>
                <a:cs typeface="Times New Roman" panose="02020603050405020304" pitchFamily="18" charset="0"/>
              </a:rPr>
              <a:t>Create exercise programs that are customized for each person's needs and fitness level to promote a more active lifestyle.</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Food Security Integration:</a:t>
            </a:r>
            <a:r>
              <a:rPr lang="en-IN" sz="2400" dirty="0">
                <a:solidFill>
                  <a:srgbClr val="000000"/>
                </a:solidFill>
                <a:effectLst/>
                <a:ea typeface="Calibri" panose="020F0502020204030204" pitchFamily="34" charset="0"/>
                <a:cs typeface="Times New Roman" panose="02020603050405020304" pitchFamily="18" charset="0"/>
              </a:rPr>
              <a:t> </a:t>
            </a:r>
            <a:r>
              <a:rPr lang="en-IN" sz="2400" dirty="0">
                <a:solidFill>
                  <a:srgbClr val="000000"/>
                </a:solidFill>
                <a:effectLst/>
                <a:ea typeface="Times New Roman" panose="02020603050405020304" pitchFamily="18" charset="0"/>
                <a:cs typeface="Times New Roman" panose="02020603050405020304" pitchFamily="18" charset="0"/>
              </a:rPr>
              <a:t>Ensure inexpensive and accessible meal options without sacrificing nutritional value, addressing concerns about food insecurity.</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Health Monitoring: To successfully assess progress, including the tracking of important health metrics like blood pressure, cholesterol levels, and heart rate.</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Community Support: Create a welcoming user base to encourage participation, experience sharing, and motivation.</a:t>
            </a:r>
          </a:p>
          <a:p>
            <a:pPr marL="7620">
              <a:lnSpc>
                <a:spcPct val="107000"/>
              </a:lnSpc>
              <a:spcAft>
                <a:spcPts val="225"/>
              </a:spcAft>
            </a:pPr>
            <a:endParaRPr lang="en-IN" sz="2400" dirty="0">
              <a:solidFill>
                <a:srgbClr val="000000"/>
              </a:solidFill>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rPr>
              <a:t>Organize:</a:t>
            </a:r>
            <a:endParaRPr lang="en-IN" sz="2400" dirty="0">
              <a:solidFill>
                <a:srgbClr val="000000"/>
              </a:solidFill>
              <a:effectLst/>
              <a:ea typeface="Calibri" panose="020F0502020204030204" pitchFamily="34" charset="0"/>
            </a:endParaRPr>
          </a:p>
          <a:p>
            <a:pPr marL="7620">
              <a:lnSpc>
                <a:spcPct val="107000"/>
              </a:lnSpc>
              <a:spcAft>
                <a:spcPts val="225"/>
              </a:spcAft>
            </a:pPr>
            <a:r>
              <a:rPr lang="en-IN" sz="2400" dirty="0">
                <a:solidFill>
                  <a:srgbClr val="000000"/>
                </a:solidFill>
                <a:effectLst/>
                <a:ea typeface="Times New Roman" panose="02020603050405020304" pitchFamily="18" charset="0"/>
              </a:rPr>
              <a:t> </a:t>
            </a:r>
            <a:endParaRPr lang="en-IN" sz="2400" dirty="0">
              <a:solidFill>
                <a:srgbClr val="000000"/>
              </a:solidFill>
              <a:effectLst/>
              <a:ea typeface="Calibri" panose="020F0502020204030204" pitchFamily="34" charset="0"/>
            </a:endParaRPr>
          </a:p>
          <a:p>
            <a:pPr marL="7620">
              <a:lnSpc>
                <a:spcPct val="107000"/>
              </a:lnSpc>
              <a:spcAft>
                <a:spcPts val="225"/>
              </a:spcAft>
            </a:pPr>
            <a:r>
              <a:rPr lang="en-IN" sz="2400" dirty="0">
                <a:solidFill>
                  <a:srgbClr val="000000"/>
                </a:solidFill>
                <a:effectLst/>
                <a:ea typeface="Times New Roman" panose="02020603050405020304" pitchFamily="18" charset="0"/>
              </a:rPr>
              <a:t>User Profile Setup:</a:t>
            </a:r>
            <a:r>
              <a:rPr lang="en-IN" sz="2400" dirty="0">
                <a:solidFill>
                  <a:srgbClr val="000000"/>
                </a:solidFill>
                <a:effectLst/>
                <a:ea typeface="Calibri" panose="020F0502020204030204" pitchFamily="34" charset="0"/>
              </a:rPr>
              <a:t> </a:t>
            </a:r>
            <a:r>
              <a:rPr lang="en-IN" sz="2400" dirty="0">
                <a:solidFill>
                  <a:srgbClr val="000000"/>
                </a:solidFill>
                <a:effectLst/>
                <a:ea typeface="Times New Roman" panose="02020603050405020304" pitchFamily="18" charset="0"/>
              </a:rPr>
              <a:t>During the account creation process, gather important health information, dietary preferences, and exercise routines.</a:t>
            </a:r>
            <a:endParaRPr lang="en-IN" sz="2400" dirty="0">
              <a:solidFill>
                <a:srgbClr val="000000"/>
              </a:solidFill>
              <a:effectLst/>
              <a:ea typeface="Calibri" panose="020F0502020204030204" pitchFamily="34" charset="0"/>
            </a:endParaRPr>
          </a:p>
          <a:p>
            <a:pPr marL="7620">
              <a:lnSpc>
                <a:spcPct val="107000"/>
              </a:lnSpc>
              <a:spcAft>
                <a:spcPts val="225"/>
              </a:spcAft>
            </a:pPr>
            <a:r>
              <a:rPr lang="en-IN" sz="2000" dirty="0">
                <a:solidFill>
                  <a:srgbClr val="000000"/>
                </a:solidFill>
                <a:effectLst/>
                <a:latin typeface="Times New Roman" panose="02020603050405020304" pitchFamily="18" charset="0"/>
                <a:ea typeface="Times New Roman" panose="02020603050405020304" pitchFamily="18" charset="0"/>
              </a:rPr>
              <a:t> </a:t>
            </a:r>
          </a:p>
          <a:p>
            <a:pPr marL="7620">
              <a:lnSpc>
                <a:spcPct val="107000"/>
              </a:lnSpc>
              <a:spcAft>
                <a:spcPts val="225"/>
              </a:spcAf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620">
              <a:lnSpc>
                <a:spcPct val="107000"/>
              </a:lnSpc>
              <a:spcAft>
                <a:spcPts val="225"/>
              </a:spcAft>
            </a:pPr>
            <a:r>
              <a:rPr lang="en-IN" dirty="0">
                <a:solidFill>
                  <a:srgbClr val="000000"/>
                </a:solidFill>
                <a:effectLst/>
                <a:latin typeface="Times New Roman" panose="02020603050405020304" pitchFamily="18" charset="0"/>
                <a:ea typeface="Times New Roman" panose="02020603050405020304" pitchFamily="18" charset="0"/>
              </a:rPr>
              <a:t> </a:t>
            </a:r>
            <a:endParaRPr lang="en-IN" dirty="0">
              <a:solidFill>
                <a:srgbClr val="000000"/>
              </a:solidFill>
              <a:effectLst/>
              <a:latin typeface="Calibri" panose="020F0502020204030204" pitchFamily="34" charset="0"/>
              <a:ea typeface="Calibri" panose="020F0502020204030204" pitchFamily="34" charset="0"/>
            </a:endParaRPr>
          </a:p>
          <a:p>
            <a:pPr marL="7620">
              <a:lnSpc>
                <a:spcPct val="107000"/>
              </a:lnSpc>
              <a:spcAft>
                <a:spcPts val="225"/>
              </a:spcAf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7620">
              <a:lnSpc>
                <a:spcPct val="107000"/>
              </a:lnSpc>
              <a:spcAft>
                <a:spcPts val="225"/>
              </a:spcAf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43000" y="876300"/>
            <a:ext cx="12192000" cy="1078230"/>
          </a:xfrm>
        </p:spPr>
        <p:txBody>
          <a:bodyPr/>
          <a:lstStyle/>
          <a:p>
            <a:pPr marL="6985" marR="110490">
              <a:spcBef>
                <a:spcPts val="400"/>
              </a:spcBef>
              <a:spcAft>
                <a:spcPts val="0"/>
              </a:spcAft>
            </a:pPr>
            <a:r>
              <a:rPr lang="en-US" kern="0" dirty="0">
                <a:effectLst/>
                <a:latin typeface="Times New Roman" panose="02020603050405020304" pitchFamily="18" charset="0"/>
                <a:ea typeface="Times New Roman" panose="02020603050405020304" pitchFamily="18" charset="0"/>
              </a:rPr>
              <a:t>Idea Matrix- identify, organize, and develop</a:t>
            </a:r>
            <a:endParaRPr lang="en-GB" kern="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42D84D1C-4E0D-EF61-FABF-5DF3E81C9F92}"/>
              </a:ext>
            </a:extLst>
          </p:cNvPr>
          <p:cNvSpPr>
            <a:spLocks noGrp="1"/>
          </p:cNvSpPr>
          <p:nvPr>
            <p:ph type="subTitle" idx="4"/>
          </p:nvPr>
        </p:nvSpPr>
        <p:spPr>
          <a:xfrm>
            <a:off x="1143000" y="2705100"/>
            <a:ext cx="16154400" cy="5848332"/>
          </a:xfrm>
        </p:spPr>
        <p:txBody>
          <a:bodyPr/>
          <a:lstStyle/>
          <a:p>
            <a:pPr marL="7620">
              <a:lnSpc>
                <a:spcPct val="107000"/>
              </a:lnSpc>
              <a:spcAft>
                <a:spcPts val="225"/>
              </a:spcAft>
            </a:pPr>
            <a:r>
              <a:rPr lang="en-IN" sz="2400" dirty="0">
                <a:solidFill>
                  <a:srgbClr val="000000"/>
                </a:solidFill>
                <a:effectLst/>
                <a:ea typeface="Times New Roman" panose="02020603050405020304" pitchFamily="18" charset="0"/>
              </a:rPr>
              <a:t>Meal and Recipe Database:</a:t>
            </a:r>
            <a:r>
              <a:rPr lang="en-IN" sz="2400" dirty="0">
                <a:solidFill>
                  <a:srgbClr val="000000"/>
                </a:solidFill>
                <a:effectLst/>
                <a:ea typeface="Calibri" panose="020F0502020204030204" pitchFamily="34" charset="0"/>
              </a:rPr>
              <a:t> </a:t>
            </a:r>
            <a:r>
              <a:rPr lang="en-IN" sz="2400" dirty="0">
                <a:solidFill>
                  <a:srgbClr val="000000"/>
                </a:solidFill>
                <a:effectLst/>
                <a:ea typeface="Times New Roman" panose="02020603050405020304" pitchFamily="18" charset="0"/>
              </a:rPr>
              <a:t>Create a thorough database of heart-healthy recipes that takes into account different cuisines from different cultures.</a:t>
            </a:r>
          </a:p>
          <a:p>
            <a:pPr marL="7620">
              <a:lnSpc>
                <a:spcPct val="107000"/>
              </a:lnSpc>
              <a:spcAft>
                <a:spcPts val="225"/>
              </a:spcAft>
            </a:pPr>
            <a:r>
              <a:rPr lang="en-IN" sz="2400" dirty="0">
                <a:solidFill>
                  <a:srgbClr val="000000"/>
                </a:solidFill>
                <a:effectLst/>
                <a:ea typeface="Times New Roman" panose="02020603050405020304" pitchFamily="18" charset="0"/>
              </a:rPr>
              <a:t>Exercise Library:</a:t>
            </a:r>
            <a:r>
              <a:rPr lang="en-IN" sz="2400" dirty="0">
                <a:solidFill>
                  <a:srgbClr val="000000"/>
                </a:solidFill>
                <a:effectLst/>
                <a:ea typeface="Calibri" panose="020F0502020204030204" pitchFamily="34" charset="0"/>
              </a:rPr>
              <a:t> </a:t>
            </a:r>
            <a:r>
              <a:rPr lang="en-IN" sz="2400" dirty="0">
                <a:solidFill>
                  <a:srgbClr val="000000"/>
                </a:solidFill>
                <a:effectLst/>
                <a:ea typeface="Times New Roman" panose="02020603050405020304" pitchFamily="18" charset="0"/>
              </a:rPr>
              <a:t>Create a wide range of exercises with variable durations and intensities to accommodate different user needs.</a:t>
            </a:r>
            <a:endParaRPr lang="en-IN" sz="2400" dirty="0">
              <a:solidFill>
                <a:srgbClr val="000000"/>
              </a:solidFill>
              <a:effectLst/>
              <a:ea typeface="Times New Roman" panose="02020603050405020304" pitchFamily="18"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Nutritional Guidance:</a:t>
            </a:r>
            <a:r>
              <a:rPr lang="en-IN" sz="2400" dirty="0">
                <a:solidFill>
                  <a:srgbClr val="000000"/>
                </a:solidFill>
                <a:effectLst/>
                <a:ea typeface="Calibri" panose="020F0502020204030204" pitchFamily="34" charset="0"/>
                <a:cs typeface="Times New Roman" panose="02020603050405020304" pitchFamily="18" charset="0"/>
              </a:rPr>
              <a:t> </a:t>
            </a:r>
            <a:r>
              <a:rPr lang="en-IN" sz="2400" dirty="0">
                <a:solidFill>
                  <a:srgbClr val="000000"/>
                </a:solidFill>
                <a:effectLst/>
                <a:ea typeface="Times New Roman" panose="02020603050405020304" pitchFamily="18" charset="0"/>
                <a:cs typeface="Times New Roman" panose="02020603050405020304" pitchFamily="18" charset="0"/>
              </a:rPr>
              <a:t>To provide accurate and current recommendations for heart health, work with dietitians and other professionals.</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Progress Tracking:</a:t>
            </a:r>
            <a:r>
              <a:rPr lang="en-IN" sz="2400" dirty="0">
                <a:solidFill>
                  <a:srgbClr val="000000"/>
                </a:solidFill>
                <a:effectLst/>
                <a:ea typeface="Calibri" panose="020F0502020204030204" pitchFamily="34" charset="0"/>
                <a:cs typeface="Times New Roman" panose="02020603050405020304" pitchFamily="18" charset="0"/>
              </a:rPr>
              <a:t> </a:t>
            </a:r>
            <a:r>
              <a:rPr lang="en-IN" sz="2400" dirty="0">
                <a:solidFill>
                  <a:srgbClr val="000000"/>
                </a:solidFill>
                <a:effectLst/>
                <a:ea typeface="Times New Roman" panose="02020603050405020304" pitchFamily="18" charset="0"/>
                <a:cs typeface="Times New Roman" panose="02020603050405020304" pitchFamily="18" charset="0"/>
              </a:rPr>
              <a:t>Implement tools to track improvements in users' health metrics over time.</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Develop:</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 </a:t>
            </a:r>
            <a:endParaRPr lang="en-IN" sz="2400" dirty="0">
              <a:solidFill>
                <a:srgbClr val="000000"/>
              </a:solidFill>
              <a:effectLst/>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000000"/>
                </a:solidFill>
                <a:effectLst/>
                <a:ea typeface="Times New Roman" panose="02020603050405020304" pitchFamily="18" charset="0"/>
                <a:cs typeface="Times New Roman" panose="02020603050405020304" pitchFamily="18" charset="0"/>
              </a:rPr>
              <a:t>User Interface:</a:t>
            </a:r>
            <a:r>
              <a:rPr lang="en-IN" sz="2400" dirty="0">
                <a:solidFill>
                  <a:srgbClr val="000000"/>
                </a:solidFill>
                <a:effectLst/>
                <a:ea typeface="Calibri" panose="020F0502020204030204" pitchFamily="34" charset="0"/>
                <a:cs typeface="Times New Roman" panose="02020603050405020304" pitchFamily="18" charset="0"/>
              </a:rPr>
              <a:t> </a:t>
            </a:r>
            <a:r>
              <a:rPr lang="en-IN" sz="2400" dirty="0">
                <a:solidFill>
                  <a:srgbClr val="000000"/>
                </a:solidFill>
                <a:effectLst/>
                <a:ea typeface="Times New Roman" panose="02020603050405020304" pitchFamily="18" charset="0"/>
                <a:cs typeface="Times New Roman" panose="02020603050405020304" pitchFamily="18" charset="0"/>
              </a:rPr>
              <a:t>Create an interface that is simple to use and allows for easy interaction with the app's capabilities.</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Algorithm Development:</a:t>
            </a:r>
            <a:r>
              <a:rPr lang="en-IN" sz="2400" dirty="0">
                <a:solidFill>
                  <a:srgbClr val="000000"/>
                </a:solidFill>
                <a:effectLst/>
                <a:ea typeface="Calibri" panose="020F0502020204030204" pitchFamily="34" charset="0"/>
                <a:cs typeface="Times New Roman" panose="02020603050405020304" pitchFamily="18" charset="0"/>
              </a:rPr>
              <a:t> </a:t>
            </a:r>
            <a:r>
              <a:rPr lang="en-IN" sz="2400" dirty="0">
                <a:solidFill>
                  <a:srgbClr val="000000"/>
                </a:solidFill>
                <a:effectLst/>
                <a:ea typeface="Times New Roman" panose="02020603050405020304" pitchFamily="18" charset="0"/>
                <a:cs typeface="Times New Roman" panose="02020603050405020304" pitchFamily="18" charset="0"/>
              </a:rPr>
              <a:t>Develop algorithms that assess user data and produce individualized meal plans and workout schedules.</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Data Security:</a:t>
            </a:r>
            <a:r>
              <a:rPr lang="en-IN" sz="2400" dirty="0">
                <a:solidFill>
                  <a:srgbClr val="000000"/>
                </a:solidFill>
                <a:effectLst/>
                <a:ea typeface="Calibri" panose="020F0502020204030204" pitchFamily="34" charset="0"/>
                <a:cs typeface="Times New Roman" panose="02020603050405020304" pitchFamily="18" charset="0"/>
              </a:rPr>
              <a:t> </a:t>
            </a:r>
            <a:r>
              <a:rPr lang="en-IN" sz="2400" dirty="0">
                <a:solidFill>
                  <a:srgbClr val="000000"/>
                </a:solidFill>
                <a:effectLst/>
                <a:ea typeface="Times New Roman" panose="02020603050405020304" pitchFamily="18" charset="0"/>
                <a:cs typeface="Times New Roman" panose="02020603050405020304" pitchFamily="18" charset="0"/>
              </a:rPr>
              <a:t>To protect the personal and health-related information of users, use strong data security measures.</a:t>
            </a:r>
            <a:endParaRPr lang="en-IN" sz="2400" dirty="0">
              <a:solidFill>
                <a:srgbClr val="000000"/>
              </a:solidFill>
              <a:effectLst/>
              <a:ea typeface="Calibri" panose="020F0502020204030204" pitchFamily="34" charset="0"/>
              <a:cs typeface="Times New Roman" panose="02020603050405020304" pitchFamily="18" charset="0"/>
            </a:endParaRPr>
          </a:p>
          <a:p>
            <a:pPr marL="7620">
              <a:lnSpc>
                <a:spcPct val="107000"/>
              </a:lnSpc>
              <a:spcAft>
                <a:spcPts val="225"/>
              </a:spcAft>
            </a:pPr>
            <a:r>
              <a:rPr lang="en-IN" sz="2400" dirty="0">
                <a:solidFill>
                  <a:srgbClr val="000000"/>
                </a:solidFill>
                <a:effectLst/>
                <a:ea typeface="Times New Roman" panose="02020603050405020304" pitchFamily="18" charset="0"/>
                <a:cs typeface="Times New Roman" panose="02020603050405020304" pitchFamily="18" charset="0"/>
              </a:rPr>
              <a:t>Gamification and Challenges:</a:t>
            </a:r>
            <a:r>
              <a:rPr lang="en-IN" sz="2400" dirty="0">
                <a:solidFill>
                  <a:srgbClr val="000000"/>
                </a:solidFill>
                <a:effectLst/>
                <a:ea typeface="Calibri" panose="020F0502020204030204" pitchFamily="34" charset="0"/>
                <a:cs typeface="Times New Roman" panose="02020603050405020304" pitchFamily="18" charset="0"/>
              </a:rPr>
              <a:t> </a:t>
            </a:r>
            <a:r>
              <a:rPr lang="en-IN" sz="2400" dirty="0">
                <a:solidFill>
                  <a:srgbClr val="000000"/>
                </a:solidFill>
                <a:effectLst/>
                <a:ea typeface="Times New Roman" panose="02020603050405020304" pitchFamily="18" charset="0"/>
                <a:cs typeface="Times New Roman" panose="02020603050405020304" pitchFamily="18" charset="0"/>
              </a:rPr>
              <a:t>Motivate people and improve adherence to heart-healthy practices by introducing gamification elements and challenges.</a:t>
            </a:r>
            <a:endParaRPr lang="en-IN" sz="2400" dirty="0">
              <a:solidFill>
                <a:srgbClr val="00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120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341783" y="1533312"/>
            <a:ext cx="11084397" cy="1383030"/>
          </a:xfrm>
        </p:spPr>
        <p:txBody>
          <a:bodyPr/>
          <a:lstStyle/>
          <a:p>
            <a:r>
              <a:rPr lang="en-US" sz="4800" dirty="0"/>
              <a:t>Outcome/Deliverables</a:t>
            </a:r>
            <a:endParaRPr lang="en-IN" sz="4800" dirty="0"/>
          </a:p>
        </p:txBody>
      </p:sp>
      <p:sp>
        <p:nvSpPr>
          <p:cNvPr id="3" name="Subtitle 2">
            <a:extLst>
              <a:ext uri="{FF2B5EF4-FFF2-40B4-BE49-F238E27FC236}">
                <a16:creationId xmlns:a16="http://schemas.microsoft.com/office/drawing/2014/main" id="{E63AD351-172F-8EF3-E9C1-A7DA2A1E4FBE}"/>
              </a:ext>
            </a:extLst>
          </p:cNvPr>
          <p:cNvSpPr>
            <a:spLocks noGrp="1"/>
          </p:cNvSpPr>
          <p:nvPr>
            <p:ph type="subTitle" idx="4"/>
          </p:nvPr>
        </p:nvSpPr>
        <p:spPr>
          <a:xfrm>
            <a:off x="1341783" y="4000500"/>
            <a:ext cx="14173200" cy="3820726"/>
          </a:xfrm>
        </p:spPr>
        <p:txBody>
          <a:bodyPr/>
          <a:lstStyle/>
          <a:p>
            <a:pPr algn="l">
              <a:lnSpc>
                <a:spcPct val="150000"/>
              </a:lnSpc>
              <a:buFont typeface="Arial" panose="020B0604020202020204" pitchFamily="34" charset="0"/>
              <a:buChar char="•"/>
            </a:pPr>
            <a:r>
              <a:rPr lang="en-US" sz="2400" b="0" i="0" dirty="0">
                <a:effectLst/>
              </a:rPr>
              <a:t>Targeted workout programs for increased cardiovascular fitness.</a:t>
            </a:r>
          </a:p>
          <a:p>
            <a:pPr algn="l">
              <a:lnSpc>
                <a:spcPct val="150000"/>
              </a:lnSpc>
              <a:buFont typeface="Arial" panose="020B0604020202020204" pitchFamily="34" charset="0"/>
              <a:buChar char="•"/>
            </a:pPr>
            <a:r>
              <a:rPr lang="en-US" sz="2400" b="0" i="0" dirty="0">
                <a:effectLst/>
              </a:rPr>
              <a:t>Improved heart health through data-driven insights and progress tracking.</a:t>
            </a:r>
          </a:p>
          <a:p>
            <a:pPr algn="l">
              <a:lnSpc>
                <a:spcPct val="150000"/>
              </a:lnSpc>
              <a:buFont typeface="Arial" panose="020B0604020202020204" pitchFamily="34" charset="0"/>
              <a:buChar char="•"/>
            </a:pPr>
            <a:r>
              <a:rPr lang="en-US" sz="2400" b="0" i="0" dirty="0">
                <a:effectLst/>
              </a:rPr>
              <a:t>Integration of food security, advising nutrient-rich meals for all socioeconomic  backgrounds.</a:t>
            </a:r>
          </a:p>
          <a:p>
            <a:pPr algn="l">
              <a:lnSpc>
                <a:spcPct val="150000"/>
              </a:lnSpc>
              <a:buFont typeface="Arial" panose="020B0604020202020204" pitchFamily="34" charset="0"/>
              <a:buChar char="•"/>
            </a:pPr>
            <a:r>
              <a:rPr lang="en-US" sz="2400" b="0" i="0" dirty="0">
                <a:effectLst/>
              </a:rPr>
              <a:t>Access to research-backed health education for informed decisions.</a:t>
            </a:r>
          </a:p>
          <a:p>
            <a:pPr algn="l">
              <a:lnSpc>
                <a:spcPct val="150000"/>
              </a:lnSpc>
              <a:buFont typeface="Arial" panose="020B0604020202020204" pitchFamily="34" charset="0"/>
              <a:buChar char="•"/>
            </a:pPr>
            <a:r>
              <a:rPr lang="en-US" sz="2400" b="0" i="0" dirty="0">
                <a:effectLst/>
              </a:rPr>
              <a:t>Aims to contribute to a healthier society with lower cardiovascular risks and improved well-being.</a:t>
            </a:r>
          </a:p>
          <a:p>
            <a:pPr algn="l">
              <a:lnSpc>
                <a:spcPct val="150000"/>
              </a:lnSpc>
              <a:buFont typeface="Arial" panose="020B0604020202020204" pitchFamily="34" charset="0"/>
              <a:buChar char="•"/>
            </a:pPr>
            <a:r>
              <a:rPr lang="en-US" sz="2400" b="0" i="0" dirty="0">
                <a:effectLst/>
              </a:rPr>
              <a:t>Comprehensive solution for heart health, combining personalized suggestions, inclusive food options, community support, and data-driven insights.</a:t>
            </a:r>
          </a:p>
        </p:txBody>
      </p:sp>
      <p:sp>
        <p:nvSpPr>
          <p:cNvPr id="18" name="TextBox 17"/>
          <p:cNvSpPr txBox="1"/>
          <p:nvPr/>
        </p:nvSpPr>
        <p:spPr>
          <a:xfrm>
            <a:off x="6352733" y="8926919"/>
            <a:ext cx="5157788" cy="507831"/>
          </a:xfrm>
          <a:prstGeom prst="rect">
            <a:avLst/>
          </a:prstGeom>
          <a:noFill/>
        </p:spPr>
        <p:txBody>
          <a:bodyPr wrap="square" rtlCol="0">
            <a:spAutoFit/>
          </a:bodyPr>
          <a:lstStyle/>
          <a:p>
            <a:r>
              <a:rPr lang="en-IN" sz="2700" b="1" dirty="0">
                <a:solidFill>
                  <a:schemeClr val="bg1"/>
                </a:solidFill>
                <a:latin typeface="Söhne"/>
              </a:rPr>
              <a:t>Pride Mobility Go Chair</a:t>
            </a:r>
            <a:endParaRPr lang="en-IN" sz="2700" b="1"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AC3609-3AED-0FED-3BCD-684C35963D0B}"/>
              </a:ext>
            </a:extLst>
          </p:cNvPr>
          <p:cNvSpPr>
            <a:spLocks noGrp="1"/>
          </p:cNvSpPr>
          <p:nvPr>
            <p:ph type="body" idx="1"/>
          </p:nvPr>
        </p:nvSpPr>
        <p:spPr>
          <a:xfrm>
            <a:off x="982980" y="1341643"/>
            <a:ext cx="16154400" cy="3365024"/>
          </a:xfrm>
        </p:spPr>
        <p:txBody>
          <a:bodyPr/>
          <a:lstStyle/>
          <a:p>
            <a:pPr marL="6985" marR="110490">
              <a:spcBef>
                <a:spcPts val="400"/>
              </a:spcBef>
              <a:spcAft>
                <a:spcPts val="0"/>
              </a:spcAft>
            </a:pPr>
            <a:r>
              <a:rPr lang="en-US" sz="3200" b="0" kern="0" dirty="0">
                <a:effectLst/>
                <a:latin typeface="+mj-lt"/>
                <a:ea typeface="Times New Roman" panose="02020603050405020304" pitchFamily="18" charset="0"/>
              </a:rPr>
              <a:t>Sustainability: How does your proposed solution contributes to the positive impact on the society?</a:t>
            </a:r>
          </a:p>
          <a:p>
            <a:pPr marL="6985" marR="110490">
              <a:spcBef>
                <a:spcPts val="400"/>
              </a:spcBef>
              <a:spcAft>
                <a:spcPts val="0"/>
              </a:spcAft>
            </a:pPr>
            <a:endParaRPr lang="en-US" sz="3200" dirty="0">
              <a:latin typeface="Times New Roman" panose="02020603050405020304" pitchFamily="18" charset="0"/>
              <a:ea typeface="Times New Roman" panose="02020603050405020304" pitchFamily="18" charset="0"/>
            </a:endParaRPr>
          </a:p>
          <a:p>
            <a:pPr marL="464185" marR="110490" indent="-457200">
              <a:spcBef>
                <a:spcPts val="400"/>
              </a:spcBef>
              <a:spcAft>
                <a:spcPts val="0"/>
              </a:spcAft>
              <a:buFont typeface="Arial" panose="020B0604020202020204" pitchFamily="34" charset="0"/>
              <a:buChar char="•"/>
            </a:pPr>
            <a:r>
              <a:rPr lang="en-GB" sz="2800" kern="0" dirty="0">
                <a:effectLst/>
                <a:ea typeface="Times New Roman" panose="02020603050405020304" pitchFamily="18" charset="0"/>
              </a:rPr>
              <a:t>By providing people with tailored heart health suggestions, inclusive eating options, and social support, the proposed </a:t>
            </a:r>
            <a:r>
              <a:rPr lang="en-GB" sz="2800" kern="0" dirty="0" err="1">
                <a:effectLst/>
                <a:ea typeface="Times New Roman" panose="02020603050405020304" pitchFamily="18" charset="0"/>
              </a:rPr>
              <a:t>Mitahara</a:t>
            </a:r>
            <a:r>
              <a:rPr lang="en-GB" sz="2800" kern="0" dirty="0">
                <a:effectLst/>
                <a:ea typeface="Times New Roman" panose="02020603050405020304" pitchFamily="18" charset="0"/>
              </a:rPr>
              <a:t> Heart Health app fosters beneficial societal effect. It helps create a healthier society by addressing issues with food security and encouraging long-lasting heart-healthy </a:t>
            </a:r>
            <a:r>
              <a:rPr lang="en-GB" sz="2800" kern="0" dirty="0" err="1">
                <a:effectLst/>
                <a:ea typeface="Times New Roman" panose="02020603050405020304" pitchFamily="18" charset="0"/>
              </a:rPr>
              <a:t>behaviors</a:t>
            </a:r>
            <a:r>
              <a:rPr lang="en-GB" sz="2800" kern="0" dirty="0">
                <a:effectLst/>
                <a:ea typeface="Times New Roman" panose="02020603050405020304" pitchFamily="18" charset="0"/>
              </a:rPr>
              <a:t>, which lowers the burden of cardiovascular diseases and enhances general wellbeing</a:t>
            </a:r>
            <a:r>
              <a:rPr lang="en-GB" sz="3200" kern="0" dirty="0">
                <a:effectLst/>
                <a:latin typeface="Times New Roman" panose="02020603050405020304" pitchFamily="18" charset="0"/>
                <a:ea typeface="Times New Roman" panose="02020603050405020304" pitchFamily="18" charset="0"/>
              </a:rPr>
              <a:t>.</a:t>
            </a:r>
          </a:p>
        </p:txBody>
      </p:sp>
      <p:sp>
        <p:nvSpPr>
          <p:cNvPr id="5" name="TextBox 4">
            <a:extLst>
              <a:ext uri="{FF2B5EF4-FFF2-40B4-BE49-F238E27FC236}">
                <a16:creationId xmlns:a16="http://schemas.microsoft.com/office/drawing/2014/main" id="{1D4942E3-1353-E354-6B05-A4DB1361B96C}"/>
              </a:ext>
            </a:extLst>
          </p:cNvPr>
          <p:cNvSpPr txBox="1"/>
          <p:nvPr/>
        </p:nvSpPr>
        <p:spPr>
          <a:xfrm>
            <a:off x="982980" y="5580334"/>
            <a:ext cx="16002000" cy="3939540"/>
          </a:xfrm>
          <a:prstGeom prst="rect">
            <a:avLst/>
          </a:prstGeom>
          <a:noFill/>
        </p:spPr>
        <p:txBody>
          <a:bodyPr wrap="square">
            <a:spAutoFit/>
          </a:bodyPr>
          <a:lstStyle/>
          <a:p>
            <a:pPr marL="6985" marR="110490">
              <a:spcBef>
                <a:spcPts val="400"/>
              </a:spcBef>
              <a:spcAft>
                <a:spcPts val="0"/>
              </a:spcAft>
            </a:pPr>
            <a:r>
              <a:rPr lang="en-US" sz="3200" b="0" kern="0" dirty="0">
                <a:effectLst/>
                <a:latin typeface="+mj-lt"/>
                <a:ea typeface="Times New Roman" panose="02020603050405020304" pitchFamily="18" charset="0"/>
              </a:rPr>
              <a:t>Innovation: How does your plan contrast with and develop at present accessible answers for your objective end client?</a:t>
            </a:r>
          </a:p>
          <a:p>
            <a:pPr marL="6985" marR="110490">
              <a:spcBef>
                <a:spcPts val="400"/>
              </a:spcBef>
              <a:spcAft>
                <a:spcPts val="0"/>
              </a:spcAft>
            </a:pPr>
            <a:endParaRPr lang="en-US" sz="3200" kern="0" dirty="0">
              <a:latin typeface="Times New Roman" panose="02020603050405020304" pitchFamily="18" charset="0"/>
              <a:ea typeface="Times New Roman" panose="02020603050405020304" pitchFamily="18" charset="0"/>
            </a:endParaRPr>
          </a:p>
          <a:p>
            <a:pPr marL="464185" marR="110490" indent="-457200">
              <a:spcBef>
                <a:spcPts val="400"/>
              </a:spcBef>
              <a:spcAft>
                <a:spcPts val="0"/>
              </a:spcAft>
              <a:buFont typeface="Arial" panose="020B0604020202020204" pitchFamily="34" charset="0"/>
              <a:buChar char="•"/>
            </a:pPr>
            <a:r>
              <a:rPr lang="en-GB" sz="2800" kern="0" dirty="0">
                <a:effectLst/>
                <a:ea typeface="Times New Roman" panose="02020603050405020304" pitchFamily="18" charset="0"/>
              </a:rPr>
              <a:t>By providing individualized heart health recommendations with cultural sensitivity, food security integration, and a supportive community, the </a:t>
            </a:r>
            <a:r>
              <a:rPr lang="en-GB" sz="2800" kern="0" dirty="0" err="1">
                <a:effectLst/>
                <a:ea typeface="Times New Roman" panose="02020603050405020304" pitchFamily="18" charset="0"/>
              </a:rPr>
              <a:t>Mitahara</a:t>
            </a:r>
            <a:r>
              <a:rPr lang="en-GB" sz="2800" kern="0" dirty="0">
                <a:effectLst/>
                <a:ea typeface="Times New Roman" panose="02020603050405020304" pitchFamily="18" charset="0"/>
              </a:rPr>
              <a:t> Heart Health app stands apart from competing products. By utilizing data-driven insights and professional advice to establish enduring heart-healthy habits for a more inclusive and productive user experience, it exceeds one-size-fits-all approaches.</a:t>
            </a:r>
          </a:p>
          <a:p>
            <a:pPr marL="6985" marR="110490">
              <a:spcBef>
                <a:spcPts val="400"/>
              </a:spcBef>
              <a:spcAft>
                <a:spcPts val="0"/>
              </a:spcAft>
            </a:pPr>
            <a:endParaRPr lang="en-GB" sz="32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8238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43B5C-F9E9-CC14-5B70-9BDAC87B8440}"/>
              </a:ext>
            </a:extLst>
          </p:cNvPr>
          <p:cNvSpPr txBox="1"/>
          <p:nvPr/>
        </p:nvSpPr>
        <p:spPr>
          <a:xfrm>
            <a:off x="1371600" y="758255"/>
            <a:ext cx="14097000" cy="646331"/>
          </a:xfrm>
          <a:prstGeom prst="rect">
            <a:avLst/>
          </a:prstGeom>
          <a:noFill/>
        </p:spPr>
        <p:txBody>
          <a:bodyPr wrap="square">
            <a:spAutoFit/>
          </a:bodyPr>
          <a:lstStyle/>
          <a:p>
            <a:r>
              <a:rPr lang="en-US" sz="3600" b="1" dirty="0">
                <a:effectLst/>
                <a:latin typeface="Times New Roman" panose="02020603050405020304" pitchFamily="18" charset="0"/>
                <a:ea typeface="Times New Roman" panose="02020603050405020304" pitchFamily="18" charset="0"/>
              </a:rPr>
              <a:t>Results (Design/ prototype / simulation / drawings / photos) </a:t>
            </a:r>
            <a:endParaRPr lang="en-GB" sz="3600" b="1" dirty="0"/>
          </a:p>
        </p:txBody>
      </p:sp>
      <p:sp>
        <p:nvSpPr>
          <p:cNvPr id="2" name="TextBox 1">
            <a:extLst>
              <a:ext uri="{FF2B5EF4-FFF2-40B4-BE49-F238E27FC236}">
                <a16:creationId xmlns:a16="http://schemas.microsoft.com/office/drawing/2014/main" id="{2956FC6A-C734-1E99-7759-9A5CA7FC00C9}"/>
              </a:ext>
            </a:extLst>
          </p:cNvPr>
          <p:cNvSpPr txBox="1"/>
          <p:nvPr/>
        </p:nvSpPr>
        <p:spPr>
          <a:xfrm>
            <a:off x="1249285" y="2946953"/>
            <a:ext cx="16146794" cy="1019574"/>
          </a:xfrm>
          <a:prstGeom prst="rect">
            <a:avLst/>
          </a:prstGeom>
          <a:noFill/>
        </p:spPr>
        <p:txBody>
          <a:bodyPr wrap="square" rtlCol="0">
            <a:spAutoFit/>
          </a:bodyPr>
          <a:lstStyle/>
          <a:p>
            <a:pPr>
              <a:lnSpc>
                <a:spcPct val="107000"/>
              </a:lnSpc>
              <a:spcAft>
                <a:spcPts val="240"/>
              </a:spcAft>
            </a:pPr>
            <a:r>
              <a:rPr lang="en-IN" sz="1800" dirty="0">
                <a:solidFill>
                  <a:srgbClr val="000000"/>
                </a:solidFill>
                <a:effectLst/>
                <a:latin typeface="Times New Roman" panose="02020603050405020304" pitchFamily="18" charset="0"/>
                <a:ea typeface="Times New Roman" panose="02020603050405020304" pitchFamily="18" charset="0"/>
              </a:rPr>
              <a:t>Some code is done. The remaining code is delayed due to issues with dependency downloading.</a:t>
            </a:r>
          </a:p>
          <a:p>
            <a:pPr>
              <a:lnSpc>
                <a:spcPct val="107000"/>
              </a:lnSpc>
              <a:spcAft>
                <a:spcPts val="240"/>
              </a:spcAft>
            </a:pPr>
            <a:endParaRPr lang="en-IN" dirty="0">
              <a:solidFill>
                <a:srgbClr val="000000"/>
              </a:solidFill>
              <a:latin typeface="Times New Roman" panose="02020603050405020304" pitchFamily="18" charset="0"/>
              <a:ea typeface="Calibri" panose="020F0502020204030204" pitchFamily="34" charset="0"/>
            </a:endParaRPr>
          </a:p>
          <a:p>
            <a:pPr>
              <a:lnSpc>
                <a:spcPct val="107000"/>
              </a:lnSpc>
              <a:spcAft>
                <a:spcPts val="240"/>
              </a:spcAft>
            </a:pPr>
            <a:endParaRPr lang="en-IN" sz="18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F3CF11A7-6E42-F546-4024-2FD1987E04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7499" y="3961557"/>
            <a:ext cx="2469515" cy="3094990"/>
          </a:xfrm>
          <a:prstGeom prst="rect">
            <a:avLst/>
          </a:prstGeom>
        </p:spPr>
      </p:pic>
      <p:pic>
        <p:nvPicPr>
          <p:cNvPr id="6" name="Picture 5">
            <a:extLst>
              <a:ext uri="{FF2B5EF4-FFF2-40B4-BE49-F238E27FC236}">
                <a16:creationId xmlns:a16="http://schemas.microsoft.com/office/drawing/2014/main" id="{B0FB2938-8C65-1577-AA79-F965D3CB3C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3451" y="3953274"/>
            <a:ext cx="2486025" cy="3110865"/>
          </a:xfrm>
          <a:prstGeom prst="rect">
            <a:avLst/>
          </a:prstGeom>
        </p:spPr>
      </p:pic>
      <p:pic>
        <p:nvPicPr>
          <p:cNvPr id="7" name="Picture 6">
            <a:extLst>
              <a:ext uri="{FF2B5EF4-FFF2-40B4-BE49-F238E27FC236}">
                <a16:creationId xmlns:a16="http://schemas.microsoft.com/office/drawing/2014/main" id="{E42DDC95-1CC1-A119-7DB2-0B535EEADA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790" y="3962662"/>
            <a:ext cx="2597785" cy="3143250"/>
          </a:xfrm>
          <a:prstGeom prst="rect">
            <a:avLst/>
          </a:prstGeom>
        </p:spPr>
      </p:pic>
      <p:pic>
        <p:nvPicPr>
          <p:cNvPr id="8" name="Picture 7">
            <a:extLst>
              <a:ext uri="{FF2B5EF4-FFF2-40B4-BE49-F238E27FC236}">
                <a16:creationId xmlns:a16="http://schemas.microsoft.com/office/drawing/2014/main" id="{89F4AC70-3754-7064-7296-8665501B4F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53800" y="3968514"/>
            <a:ext cx="2470150" cy="3095625"/>
          </a:xfrm>
          <a:prstGeom prst="rect">
            <a:avLst/>
          </a:prstGeom>
        </p:spPr>
      </p:pic>
      <p:pic>
        <p:nvPicPr>
          <p:cNvPr id="9" name="Picture 8">
            <a:extLst>
              <a:ext uri="{FF2B5EF4-FFF2-40B4-BE49-F238E27FC236}">
                <a16:creationId xmlns:a16="http://schemas.microsoft.com/office/drawing/2014/main" id="{197496FA-C236-4C71-0474-5BFEB4F2D8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39610" y="3962662"/>
            <a:ext cx="2597785" cy="3143250"/>
          </a:xfrm>
          <a:prstGeom prst="rect">
            <a:avLst/>
          </a:prstGeom>
        </p:spPr>
      </p:pic>
    </p:spTree>
    <p:extLst>
      <p:ext uri="{BB962C8B-B14F-4D97-AF65-F5344CB8AC3E}">
        <p14:creationId xmlns:p14="http://schemas.microsoft.com/office/powerpoint/2010/main" val="3549363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352733" y="8926919"/>
            <a:ext cx="5157788" cy="507831"/>
          </a:xfrm>
          <a:prstGeom prst="rect">
            <a:avLst/>
          </a:prstGeom>
          <a:noFill/>
        </p:spPr>
        <p:txBody>
          <a:bodyPr wrap="square" rtlCol="0">
            <a:spAutoFit/>
          </a:bodyPr>
          <a:lstStyle/>
          <a:p>
            <a:r>
              <a:rPr lang="en-IN" sz="2700" b="1" dirty="0">
                <a:solidFill>
                  <a:schemeClr val="bg1"/>
                </a:solidFill>
                <a:latin typeface="Söhne"/>
              </a:rPr>
              <a:t>Pride Mobility Go Chair</a:t>
            </a:r>
            <a:endParaRPr lang="en-IN" sz="2700" b="1" dirty="0">
              <a:solidFill>
                <a:schemeClr val="bg1"/>
              </a:solidFill>
            </a:endParaRPr>
          </a:p>
        </p:txBody>
      </p:sp>
      <p:sp>
        <p:nvSpPr>
          <p:cNvPr id="3" name="Title 1">
            <a:extLst>
              <a:ext uri="{FF2B5EF4-FFF2-40B4-BE49-F238E27FC236}">
                <a16:creationId xmlns:a16="http://schemas.microsoft.com/office/drawing/2014/main" id="{24199720-B17C-3C54-9CF9-A240EAA49290}"/>
              </a:ext>
            </a:extLst>
          </p:cNvPr>
          <p:cNvSpPr txBox="1">
            <a:spLocks noEditPoints="1"/>
          </p:cNvSpPr>
          <p:nvPr/>
        </p:nvSpPr>
        <p:spPr>
          <a:xfrm>
            <a:off x="1409700" y="1198789"/>
            <a:ext cx="15773400" cy="738664"/>
          </a:xfrm>
          <a:prstGeom prst="rect">
            <a:avLst/>
          </a:prstGeom>
        </p:spPr>
        <p:txBody>
          <a:bodyPr wrap="square" lIns="0" tIns="0" rIns="0" bIns="0">
            <a:spAutoFit/>
          </a:bodyPr>
          <a:lstStyle>
            <a:lvl1pPr>
              <a:defRPr sz="7200" b="1" i="0">
                <a:solidFill>
                  <a:srgbClr val="2B2A35"/>
                </a:solidFill>
                <a:latin typeface="Tahoma"/>
                <a:ea typeface="+mj-ea"/>
                <a:cs typeface="Tahoma"/>
              </a:defRPr>
            </a:lvl1pPr>
          </a:lstStyle>
          <a:p>
            <a:r>
              <a:rPr lang="en-US" sz="4800" kern="0" dirty="0"/>
              <a:t>Conclusion:</a:t>
            </a:r>
            <a:endParaRPr lang="en-IN" sz="4800" kern="0" dirty="0">
              <a:latin typeface="Times New Roman" panose="02020603050405020304" pitchFamily="18" charset="0"/>
              <a:cs typeface="Times New Roman" panose="02020603050405020304" pitchFamily="18" charset="0"/>
            </a:endParaRPr>
          </a:p>
        </p:txBody>
      </p:sp>
      <p:sp>
        <p:nvSpPr>
          <p:cNvPr id="10" name="Title 9">
            <a:extLst>
              <a:ext uri="{FF2B5EF4-FFF2-40B4-BE49-F238E27FC236}">
                <a16:creationId xmlns:a16="http://schemas.microsoft.com/office/drawing/2014/main" id="{6011D4F8-68CA-8116-D6B6-51500244C5B4}"/>
              </a:ext>
            </a:extLst>
          </p:cNvPr>
          <p:cNvSpPr>
            <a:spLocks noGrp="1"/>
          </p:cNvSpPr>
          <p:nvPr>
            <p:ph type="title"/>
          </p:nvPr>
        </p:nvSpPr>
        <p:spPr>
          <a:xfrm>
            <a:off x="1524000" y="3533519"/>
            <a:ext cx="15773400" cy="5901231"/>
          </a:xfrm>
        </p:spPr>
        <p:txBody>
          <a:bodyPr/>
          <a:lstStyle/>
          <a:p>
            <a:pPr marL="0" marR="0" lvl="0" indent="0" defTabSz="914400" rtl="0" eaLnBrk="0" fontAlgn="base" latinLnBrk="0" hangingPunct="0">
              <a:lnSpc>
                <a:spcPct val="150000"/>
              </a:lnSpc>
              <a:spcBef>
                <a:spcPct val="0"/>
              </a:spcBef>
              <a:spcAft>
                <a:spcPct val="0"/>
              </a:spcAft>
              <a:tabLst/>
            </a:pPr>
            <a:r>
              <a:rPr kumimoji="0" lang="en-US" altLang="en-US" sz="2800" b="0" i="0" u="none" strike="noStrike" cap="none" normalizeH="0" baseline="0" dirty="0">
                <a:ln>
                  <a:noFill/>
                </a:ln>
                <a:solidFill>
                  <a:schemeClr val="tx1"/>
                </a:solidFill>
                <a:effectLst/>
                <a:latin typeface="Söhne"/>
              </a:rPr>
              <a:t>In conclusion, the app offers a comprehensive and creative solution, addressing the limitations of other heart health tracking apps. It empowers users with personalized, culturally sensitive, and community-supported heart-healthy choices. With data-driven insights, wearable integration, and professional advice, it aims to improve cardiovascular well-being and create a positive social impact. Positioned for transforming heart health management, the app fosters an inclusive, educated, and engaged society.</a:t>
            </a:r>
            <a:br>
              <a:rPr kumimoji="0" lang="en-US" altLang="en-US" sz="2800" b="0" i="0" u="none" strike="noStrike" cap="none" normalizeH="0" baseline="0" dirty="0">
                <a:ln>
                  <a:noFill/>
                </a:ln>
                <a:solidFill>
                  <a:schemeClr val="tx1"/>
                </a:solidFill>
                <a:effectLst/>
                <a:latin typeface="Söhne"/>
              </a:rPr>
            </a:br>
            <a:br>
              <a:rPr kumimoji="0" lang="en-US" altLang="en-US" sz="2800" b="0" i="0" u="none" strike="noStrike" cap="none" normalizeH="0" baseline="0" dirty="0">
                <a:ln>
                  <a:noFill/>
                </a:ln>
                <a:solidFill>
                  <a:schemeClr val="tx1"/>
                </a:solidFill>
                <a:effectLst/>
              </a:rPr>
            </a:br>
            <a:br>
              <a:rPr kumimoji="0" lang="en-US" altLang="en-US" sz="6000" b="0" i="0" u="none" strike="noStrike" cap="none" normalizeH="0" baseline="0" dirty="0">
                <a:ln>
                  <a:noFill/>
                </a:ln>
                <a:solidFill>
                  <a:schemeClr val="tx1"/>
                </a:solidFill>
                <a:effectLst/>
                <a:latin typeface="Arial" panose="020B0604020202020204" pitchFamily="34" charset="0"/>
              </a:rPr>
            </a:br>
            <a:endParaRPr lang="en-IN" sz="3200" dirty="0"/>
          </a:p>
        </p:txBody>
      </p:sp>
    </p:spTree>
    <p:extLst>
      <p:ext uri="{BB962C8B-B14F-4D97-AF65-F5344CB8AC3E}">
        <p14:creationId xmlns:p14="http://schemas.microsoft.com/office/powerpoint/2010/main" val="223702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371600" y="843053"/>
            <a:ext cx="15659100" cy="8786508"/>
          </a:xfrm>
        </p:spPr>
        <p:txBody>
          <a:bodyPr/>
          <a:lstStyle/>
          <a:p>
            <a:pPr algn="l">
              <a:lnSpc>
                <a:spcPct val="150000"/>
              </a:lnSpc>
            </a:pPr>
            <a:r>
              <a:rPr lang="en-US" sz="4800" dirty="0"/>
              <a:t>Future Work: </a:t>
            </a:r>
            <a:br>
              <a:rPr lang="en-US" sz="4800" dirty="0"/>
            </a:br>
            <a:br>
              <a:rPr lang="en-US" sz="2800" dirty="0"/>
            </a:br>
            <a:r>
              <a:rPr lang="en-US" sz="2800" b="0" i="0" dirty="0">
                <a:solidFill>
                  <a:schemeClr val="tx1"/>
                </a:solidFill>
                <a:effectLst/>
                <a:latin typeface="Söhne"/>
              </a:rPr>
              <a:t>L</a:t>
            </a:r>
            <a:r>
              <a:rPr lang="en-US" sz="2800" b="0" dirty="0">
                <a:solidFill>
                  <a:schemeClr val="tx1"/>
                </a:solidFill>
                <a:latin typeface="Söhne"/>
              </a:rPr>
              <a:t>o</a:t>
            </a:r>
            <a:r>
              <a:rPr lang="en-US" sz="2800" b="0" i="0" dirty="0">
                <a:solidFill>
                  <a:schemeClr val="tx1"/>
                </a:solidFill>
                <a:effectLst/>
                <a:latin typeface="Söhne"/>
              </a:rPr>
              <a:t>ng-Term Health Monitoring: Add sophisticated tools like sleep tracking and continuous glucose monitoring for a holistic view of overall health.</a:t>
            </a:r>
            <a:br>
              <a:rPr lang="en-US" sz="2800" b="0" i="0" dirty="0">
                <a:solidFill>
                  <a:schemeClr val="tx1"/>
                </a:solidFill>
                <a:effectLst/>
                <a:latin typeface="Söhne"/>
              </a:rPr>
            </a:br>
            <a:r>
              <a:rPr lang="en-US" sz="2800" b="0" i="0" dirty="0">
                <a:solidFill>
                  <a:schemeClr val="tx1"/>
                </a:solidFill>
                <a:effectLst/>
                <a:latin typeface="Söhne"/>
              </a:rPr>
              <a:t>Collaborations and Research: Conduct studies with research institutes and health groups, continuously enhancing app features based on findings.</a:t>
            </a:r>
            <a:br>
              <a:rPr lang="en-US" sz="2800" b="0" i="0" dirty="0">
                <a:solidFill>
                  <a:schemeClr val="tx1"/>
                </a:solidFill>
                <a:effectLst/>
                <a:latin typeface="Söhne"/>
              </a:rPr>
            </a:br>
            <a:r>
              <a:rPr lang="en-US" sz="2800" b="0" i="0" dirty="0">
                <a:solidFill>
                  <a:schemeClr val="tx1"/>
                </a:solidFill>
                <a:effectLst/>
                <a:latin typeface="Söhne"/>
              </a:rPr>
              <a:t>Gamification: Introduce interactive features, challenges, and rewards to motivate users for heart-healthy activities.</a:t>
            </a:r>
            <a:br>
              <a:rPr lang="en-US" sz="2800" b="0" i="0" dirty="0">
                <a:solidFill>
                  <a:schemeClr val="tx1"/>
                </a:solidFill>
                <a:effectLst/>
                <a:latin typeface="Söhne"/>
              </a:rPr>
            </a:br>
            <a:r>
              <a:rPr lang="en-US" sz="2800" b="0" i="0" dirty="0">
                <a:solidFill>
                  <a:schemeClr val="tx1"/>
                </a:solidFill>
                <a:effectLst/>
                <a:latin typeface="Söhne"/>
              </a:rPr>
              <a:t>Community Engagement: Foster a supportive user community with information exchange and peer assistance.</a:t>
            </a:r>
            <a:br>
              <a:rPr lang="en-US" sz="2800" b="0" i="0" dirty="0">
                <a:solidFill>
                  <a:schemeClr val="tx1"/>
                </a:solidFill>
                <a:effectLst/>
                <a:latin typeface="Söhne"/>
              </a:rPr>
            </a:br>
            <a:r>
              <a:rPr lang="en-US" sz="2800" b="0" i="0" dirty="0">
                <a:solidFill>
                  <a:schemeClr val="tx1"/>
                </a:solidFill>
                <a:effectLst/>
                <a:latin typeface="Söhne"/>
              </a:rPr>
              <a:t>Continuous Research: Stay updated with the latest scientific studies on diet and heart health to provide evidence-based advice.</a:t>
            </a:r>
            <a:br>
              <a:rPr lang="en-US" sz="2800" b="0" i="0" dirty="0">
                <a:solidFill>
                  <a:schemeClr val="tx1"/>
                </a:solidFill>
                <a:effectLst/>
                <a:latin typeface="Söhne"/>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352733" y="8926919"/>
            <a:ext cx="5157788" cy="507831"/>
          </a:xfrm>
          <a:prstGeom prst="rect">
            <a:avLst/>
          </a:prstGeom>
          <a:noFill/>
        </p:spPr>
        <p:txBody>
          <a:bodyPr wrap="square" rtlCol="0">
            <a:spAutoFit/>
          </a:bodyPr>
          <a:lstStyle/>
          <a:p>
            <a:r>
              <a:rPr lang="en-IN" sz="2700" b="1" dirty="0">
                <a:solidFill>
                  <a:schemeClr val="bg1"/>
                </a:solidFill>
                <a:latin typeface="Söhne"/>
              </a:rPr>
              <a:t>Pride Mobility Go Chair</a:t>
            </a:r>
            <a:endParaRPr lang="en-IN" sz="2700" b="1" dirty="0">
              <a:solidFill>
                <a:schemeClr val="bg1"/>
              </a:solidFill>
            </a:endParaRPr>
          </a:p>
        </p:txBody>
      </p:sp>
    </p:spTree>
    <p:extLst>
      <p:ext uri="{BB962C8B-B14F-4D97-AF65-F5344CB8AC3E}">
        <p14:creationId xmlns:p14="http://schemas.microsoft.com/office/powerpoint/2010/main" val="2598374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CC06-F480-0B88-4815-9531C61B71D8}"/>
              </a:ext>
            </a:extLst>
          </p:cNvPr>
          <p:cNvSpPr>
            <a:spLocks noGrp="1"/>
          </p:cNvSpPr>
          <p:nvPr>
            <p:ph type="title"/>
          </p:nvPr>
        </p:nvSpPr>
        <p:spPr>
          <a:xfrm>
            <a:off x="5943600" y="4533900"/>
            <a:ext cx="10671564" cy="2215991"/>
          </a:xfrm>
        </p:spPr>
        <p:txBody>
          <a:bodyPr/>
          <a:lstStyle/>
          <a:p>
            <a:r>
              <a:rPr lang="en-US" dirty="0"/>
              <a:t>THANK YOU</a:t>
            </a:r>
            <a:br>
              <a:rPr lang="en-US" dirty="0"/>
            </a:br>
            <a:endParaRPr lang="en-US" dirty="0"/>
          </a:p>
        </p:txBody>
      </p:sp>
    </p:spTree>
    <p:extLst>
      <p:ext uri="{BB962C8B-B14F-4D97-AF65-F5344CB8AC3E}">
        <p14:creationId xmlns:p14="http://schemas.microsoft.com/office/powerpoint/2010/main" val="103035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43000" y="876300"/>
            <a:ext cx="10671564" cy="4616648"/>
          </a:xfrm>
        </p:spPr>
        <p:txBody>
          <a:bodyPr/>
          <a:lstStyle/>
          <a:p>
            <a:r>
              <a:rPr lang="en-US" sz="5000" dirty="0"/>
              <a:t>Team Members:</a:t>
            </a:r>
            <a:br>
              <a:rPr lang="en-US" sz="5000" dirty="0"/>
            </a:br>
            <a:r>
              <a:rPr lang="en-US" sz="5000" dirty="0"/>
              <a:t>     </a:t>
            </a:r>
            <a:br>
              <a:rPr lang="en-US" sz="5000" dirty="0"/>
            </a:br>
            <a:br>
              <a:rPr lang="en-US" sz="5000" dirty="0"/>
            </a:br>
            <a:br>
              <a:rPr lang="en-US" sz="5000" dirty="0"/>
            </a:br>
            <a:br>
              <a:rPr lang="en-US" sz="5000" dirty="0"/>
            </a:br>
            <a:endParaRPr lang="en-IN" sz="5000" dirty="0"/>
          </a:p>
        </p:txBody>
      </p:sp>
      <p:sp>
        <p:nvSpPr>
          <p:cNvPr id="4" name="Title 1">
            <a:extLst>
              <a:ext uri="{FF2B5EF4-FFF2-40B4-BE49-F238E27FC236}">
                <a16:creationId xmlns:a16="http://schemas.microsoft.com/office/drawing/2014/main" id="{BB1483DF-F8F7-9406-AA29-0776362A0B9C}"/>
              </a:ext>
            </a:extLst>
          </p:cNvPr>
          <p:cNvSpPr txBox="1">
            <a:spLocks noEditPoints="1"/>
          </p:cNvSpPr>
          <p:nvPr/>
        </p:nvSpPr>
        <p:spPr>
          <a:xfrm>
            <a:off x="1171074" y="7711574"/>
            <a:ext cx="10671564" cy="1538883"/>
          </a:xfrm>
          <a:prstGeom prst="rect">
            <a:avLst/>
          </a:prstGeom>
        </p:spPr>
        <p:txBody>
          <a:bodyPr wrap="square" lIns="0" tIns="0" rIns="0" bIns="0">
            <a:spAutoFit/>
          </a:bodyPr>
          <a:lstStyle>
            <a:lvl1pPr>
              <a:defRPr sz="7200" b="1" i="0">
                <a:solidFill>
                  <a:srgbClr val="2B2A35"/>
                </a:solidFill>
                <a:latin typeface="Tahoma"/>
                <a:ea typeface="+mj-ea"/>
                <a:cs typeface="Tahoma"/>
              </a:defRPr>
            </a:lvl1pPr>
          </a:lstStyle>
          <a:p>
            <a:r>
              <a:rPr lang="en-US" sz="5000" kern="0" dirty="0"/>
              <a:t>TEAM NAME 	: </a:t>
            </a:r>
            <a:r>
              <a:rPr lang="en-US" sz="5000" b="0" kern="0" dirty="0"/>
              <a:t>CIVIL SPARKZ</a:t>
            </a:r>
            <a:endParaRPr lang="en-US" sz="4800" b="0" kern="0" dirty="0">
              <a:latin typeface="Times New Roman" panose="02020603050405020304" pitchFamily="18" charset="0"/>
              <a:cs typeface="Times New Roman" panose="02020603050405020304" pitchFamily="18" charset="0"/>
            </a:endParaRPr>
          </a:p>
          <a:p>
            <a:r>
              <a:rPr lang="en-US" sz="5000" kern="0" dirty="0"/>
              <a:t>TEAM NO. </a:t>
            </a:r>
            <a:r>
              <a:rPr lang="en-US" sz="5000" b="0" kern="0" dirty="0"/>
              <a:t>	     : VH236</a:t>
            </a:r>
            <a:endParaRPr lang="en-IN" sz="5000" b="0" kern="0" dirty="0"/>
          </a:p>
        </p:txBody>
      </p:sp>
      <p:sp>
        <p:nvSpPr>
          <p:cNvPr id="5" name="Title 1">
            <a:extLst>
              <a:ext uri="{FF2B5EF4-FFF2-40B4-BE49-F238E27FC236}">
                <a16:creationId xmlns:a16="http://schemas.microsoft.com/office/drawing/2014/main" id="{3C48A327-1D21-9DFB-7745-8D697A984B18}"/>
              </a:ext>
            </a:extLst>
          </p:cNvPr>
          <p:cNvSpPr txBox="1">
            <a:spLocks noEditPoints="1"/>
          </p:cNvSpPr>
          <p:nvPr/>
        </p:nvSpPr>
        <p:spPr>
          <a:xfrm>
            <a:off x="1143000" y="6875134"/>
            <a:ext cx="13182600" cy="1600438"/>
          </a:xfrm>
          <a:prstGeom prst="rect">
            <a:avLst/>
          </a:prstGeom>
        </p:spPr>
        <p:txBody>
          <a:bodyPr wrap="square" lIns="0" tIns="0" rIns="0" bIns="0">
            <a:spAutoFit/>
          </a:bodyPr>
          <a:lstStyle>
            <a:lvl1pPr>
              <a:defRPr sz="7200" b="1" i="0">
                <a:solidFill>
                  <a:srgbClr val="2B2A35"/>
                </a:solidFill>
                <a:latin typeface="Tahoma"/>
                <a:ea typeface="+mj-ea"/>
                <a:cs typeface="Tahoma"/>
              </a:defRPr>
            </a:lvl1pPr>
          </a:lstStyle>
          <a:p>
            <a:r>
              <a:rPr lang="en-US" sz="5000" kern="0" dirty="0"/>
              <a:t>TEAM LEADER : </a:t>
            </a:r>
            <a:r>
              <a:rPr lang="en-IN" sz="5400" b="0" dirty="0">
                <a:solidFill>
                  <a:schemeClr val="dk1"/>
                </a:solidFill>
                <a:effectLst/>
                <a:latin typeface="+mn-lt"/>
                <a:ea typeface="+mn-ea"/>
                <a:cs typeface="+mn-cs"/>
              </a:rPr>
              <a:t>VEERADHARSAN R</a:t>
            </a:r>
            <a:r>
              <a:rPr lang="en-IN" sz="1200" b="0" dirty="0">
                <a:effectLst/>
              </a:rPr>
              <a:t> </a:t>
            </a:r>
            <a:endParaRPr lang="en-US" sz="1200" b="0" dirty="0"/>
          </a:p>
          <a:p>
            <a:r>
              <a:rPr lang="en-US" sz="5000" kern="0" dirty="0"/>
              <a:t> </a:t>
            </a:r>
            <a:endParaRPr lang="en-IN" sz="4800" kern="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AF70E309-A221-FB0B-7BDA-EA78683E8419}"/>
              </a:ext>
            </a:extLst>
          </p:cNvPr>
          <p:cNvGraphicFramePr>
            <a:graphicFrameLocks noGrp="1"/>
          </p:cNvGraphicFramePr>
          <p:nvPr>
            <p:extLst>
              <p:ext uri="{D42A27DB-BD31-4B8C-83A1-F6EECF244321}">
                <p14:modId xmlns:p14="http://schemas.microsoft.com/office/powerpoint/2010/main" val="2263030903"/>
              </p:ext>
            </p:extLst>
          </p:nvPr>
        </p:nvGraphicFramePr>
        <p:xfrm>
          <a:off x="1752601" y="2721272"/>
          <a:ext cx="9906000" cy="2771675"/>
        </p:xfrm>
        <a:graphic>
          <a:graphicData uri="http://schemas.openxmlformats.org/drawingml/2006/table">
            <a:tbl>
              <a:tblPr firstRow="1" bandRow="1">
                <a:tableStyleId>{5C22544A-7EE6-4342-B048-85BDC9FD1C3A}</a:tableStyleId>
              </a:tblPr>
              <a:tblGrid>
                <a:gridCol w="801221">
                  <a:extLst>
                    <a:ext uri="{9D8B030D-6E8A-4147-A177-3AD203B41FA5}">
                      <a16:colId xmlns:a16="http://schemas.microsoft.com/office/drawing/2014/main" val="2950135280"/>
                    </a:ext>
                  </a:extLst>
                </a:gridCol>
                <a:gridCol w="2815255">
                  <a:extLst>
                    <a:ext uri="{9D8B030D-6E8A-4147-A177-3AD203B41FA5}">
                      <a16:colId xmlns:a16="http://schemas.microsoft.com/office/drawing/2014/main" val="2846688910"/>
                    </a:ext>
                  </a:extLst>
                </a:gridCol>
                <a:gridCol w="2358571">
                  <a:extLst>
                    <a:ext uri="{9D8B030D-6E8A-4147-A177-3AD203B41FA5}">
                      <a16:colId xmlns:a16="http://schemas.microsoft.com/office/drawing/2014/main" val="300638459"/>
                    </a:ext>
                  </a:extLst>
                </a:gridCol>
                <a:gridCol w="3930953">
                  <a:extLst>
                    <a:ext uri="{9D8B030D-6E8A-4147-A177-3AD203B41FA5}">
                      <a16:colId xmlns:a16="http://schemas.microsoft.com/office/drawing/2014/main" val="2074522710"/>
                    </a:ext>
                  </a:extLst>
                </a:gridCol>
              </a:tblGrid>
              <a:tr h="584299">
                <a:tc>
                  <a:txBody>
                    <a:bodyPr/>
                    <a:lstStyle/>
                    <a:p>
                      <a:r>
                        <a:rPr lang="en-IN" sz="2000" b="1" dirty="0">
                          <a:solidFill>
                            <a:schemeClr val="tx1"/>
                          </a:solidFill>
                          <a:effectLst/>
                          <a:latin typeface="Times New Roman" panose="02020603050405020304" pitchFamily="18" charset="0"/>
                          <a:ea typeface="+mn-ea"/>
                          <a:cs typeface="Times New Roman" panose="02020603050405020304" pitchFamily="18" charset="0"/>
                        </a:rPr>
                        <a:t>S. No </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R="36830" algn="ctr">
                        <a:lnSpc>
                          <a:spcPct val="107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 of the Student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2230" marR="29845" marT="35560" marB="0" anchor="ctr"/>
                </a:tc>
                <a:tc>
                  <a:txBody>
                    <a:bodyPr/>
                    <a:lstStyle/>
                    <a:p>
                      <a:pPr marL="60960" algn="ctr">
                        <a:lnSpc>
                          <a:spcPct val="107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Register Number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2230" marR="29845" marT="35560" marB="0" anchor="ctr"/>
                </a:tc>
                <a:tc>
                  <a:txBody>
                    <a:bodyPr/>
                    <a:lstStyle/>
                    <a:p>
                      <a:pPr algn="ctr"/>
                      <a:r>
                        <a:rPr lang="en-IN" sz="2000" b="1" dirty="0">
                          <a:solidFill>
                            <a:schemeClr val="tx1"/>
                          </a:solidFill>
                          <a:effectLst/>
                          <a:latin typeface="Times New Roman" panose="02020603050405020304" pitchFamily="18" charset="0"/>
                          <a:ea typeface="+mn-ea"/>
                          <a:cs typeface="Times New Roman" panose="02020603050405020304" pitchFamily="18" charset="0"/>
                        </a:rPr>
                        <a:t>Year / Department </a:t>
                      </a: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0335797"/>
                  </a:ext>
                </a:extLst>
              </a:tr>
              <a:tr h="546844">
                <a:tc>
                  <a:txBody>
                    <a:bodyPr/>
                    <a:lstStyle/>
                    <a:p>
                      <a:r>
                        <a:rPr lang="en-US" dirty="0"/>
                        <a:t>     1</a:t>
                      </a:r>
                    </a:p>
                  </a:txBody>
                  <a:tcPr/>
                </a:tc>
                <a:tc>
                  <a:txBody>
                    <a:bodyPr/>
                    <a:lstStyle/>
                    <a:p>
                      <a:pPr algn="ctr"/>
                      <a:r>
                        <a:rPr lang="en-US" dirty="0"/>
                        <a:t>VEERADHARSAN R</a:t>
                      </a:r>
                    </a:p>
                  </a:txBody>
                  <a:tcPr/>
                </a:tc>
                <a:tc>
                  <a:txBody>
                    <a:bodyPr/>
                    <a:lstStyle/>
                    <a:p>
                      <a:pPr algn="ctr"/>
                      <a:r>
                        <a:rPr lang="en-US" dirty="0"/>
                        <a:t>9921003006</a:t>
                      </a:r>
                    </a:p>
                  </a:txBody>
                  <a:tcPr/>
                </a:tc>
                <a:tc>
                  <a:txBody>
                    <a:bodyPr/>
                    <a:lstStyle/>
                    <a:p>
                      <a:pPr marL="3175" algn="ctr">
                        <a:lnSpc>
                          <a:spcPct val="107000"/>
                        </a:lnSpc>
                        <a:spcAft>
                          <a:spcPts val="800"/>
                        </a:spcAft>
                      </a:pPr>
                      <a:r>
                        <a:rPr lang="en-IN" sz="1800" dirty="0">
                          <a:solidFill>
                            <a:srgbClr val="000000"/>
                          </a:solidFill>
                          <a:effectLst/>
                          <a:latin typeface="+mn-lt"/>
                          <a:ea typeface="Times New Roman" panose="02020603050405020304" pitchFamily="18" charset="0"/>
                          <a:cs typeface="Times New Roman" panose="02020603050405020304" pitchFamily="18" charset="0"/>
                        </a:rPr>
                        <a:t> 3</a:t>
                      </a:r>
                      <a:r>
                        <a:rPr lang="en-IN" sz="1800" baseline="30000" dirty="0">
                          <a:solidFill>
                            <a:srgbClr val="000000"/>
                          </a:solidFill>
                          <a:effectLst/>
                          <a:latin typeface="+mn-lt"/>
                          <a:ea typeface="Times New Roman" panose="02020603050405020304" pitchFamily="18" charset="0"/>
                          <a:cs typeface="Times New Roman" panose="02020603050405020304" pitchFamily="18" charset="0"/>
                        </a:rPr>
                        <a:t>rd</a:t>
                      </a:r>
                      <a:r>
                        <a:rPr lang="en-IN" sz="1800" dirty="0">
                          <a:solidFill>
                            <a:srgbClr val="000000"/>
                          </a:solidFill>
                          <a:effectLst/>
                          <a:latin typeface="+mn-lt"/>
                          <a:ea typeface="Times New Roman" panose="02020603050405020304" pitchFamily="18" charset="0"/>
                          <a:cs typeface="Times New Roman" panose="02020603050405020304" pitchFamily="18" charset="0"/>
                        </a:rPr>
                        <a:t> year/ CIVIL</a:t>
                      </a:r>
                      <a:endParaRPr lang="en-IN" sz="1800" dirty="0">
                        <a:solidFill>
                          <a:srgbClr val="000000"/>
                        </a:solidFill>
                        <a:effectLst/>
                        <a:latin typeface="+mn-lt"/>
                        <a:ea typeface="Calibri" panose="020F0502020204030204" pitchFamily="34" charset="0"/>
                        <a:cs typeface="Times New Roman" panose="02020603050405020304" pitchFamily="18" charset="0"/>
                      </a:endParaRPr>
                    </a:p>
                  </a:txBody>
                  <a:tcPr marL="62230" marR="29845" marT="35560" marB="0"/>
                </a:tc>
                <a:extLst>
                  <a:ext uri="{0D108BD9-81ED-4DB2-BD59-A6C34878D82A}">
                    <a16:rowId xmlns:a16="http://schemas.microsoft.com/office/drawing/2014/main" val="2632413168"/>
                  </a:ext>
                </a:extLst>
              </a:tr>
              <a:tr h="546844">
                <a:tc>
                  <a:txBody>
                    <a:bodyPr/>
                    <a:lstStyle/>
                    <a:p>
                      <a:r>
                        <a:rPr lang="en-US" dirty="0"/>
                        <a:t>     2</a:t>
                      </a:r>
                    </a:p>
                  </a:txBody>
                  <a:tcPr/>
                </a:tc>
                <a:tc>
                  <a:txBody>
                    <a:bodyPr/>
                    <a:lstStyle/>
                    <a:p>
                      <a:pPr algn="ctr"/>
                      <a:r>
                        <a:rPr lang="en-IN" sz="1800" dirty="0">
                          <a:solidFill>
                            <a:schemeClr val="dk1"/>
                          </a:solidFill>
                          <a:effectLst/>
                          <a:latin typeface="+mn-lt"/>
                          <a:ea typeface="+mn-ea"/>
                          <a:cs typeface="+mn-cs"/>
                        </a:rPr>
                        <a:t>MANIBHARATHI M</a:t>
                      </a:r>
                      <a:endParaRPr lang="en-US" dirty="0"/>
                    </a:p>
                  </a:txBody>
                  <a:tcPr/>
                </a:tc>
                <a:tc>
                  <a:txBody>
                    <a:bodyPr/>
                    <a:lstStyle/>
                    <a:p>
                      <a:pPr algn="ctr"/>
                      <a:r>
                        <a:rPr lang="en-IN" sz="1800" dirty="0">
                          <a:solidFill>
                            <a:schemeClr val="dk1"/>
                          </a:solidFill>
                          <a:effectLst/>
                          <a:latin typeface="+mn-lt"/>
                          <a:ea typeface="+mn-ea"/>
                          <a:cs typeface="+mn-cs"/>
                        </a:rPr>
                        <a:t>    9921003003</a:t>
                      </a:r>
                      <a:endParaRPr lang="en-US" dirty="0"/>
                    </a:p>
                  </a:txBody>
                  <a:tcPr/>
                </a:tc>
                <a:tc>
                  <a:txBody>
                    <a:bodyPr/>
                    <a:lstStyle/>
                    <a:p>
                      <a:pPr marL="3175" algn="ctr">
                        <a:lnSpc>
                          <a:spcPct val="107000"/>
                        </a:lnSpc>
                        <a:spcAft>
                          <a:spcPts val="800"/>
                        </a:spcAft>
                      </a:pPr>
                      <a:r>
                        <a:rPr lang="en-IN" sz="1800" dirty="0">
                          <a:solidFill>
                            <a:srgbClr val="000000"/>
                          </a:solidFill>
                          <a:effectLst/>
                          <a:latin typeface="+mn-lt"/>
                          <a:ea typeface="Times New Roman" panose="02020603050405020304" pitchFamily="18" charset="0"/>
                          <a:cs typeface="Times New Roman" panose="02020603050405020304" pitchFamily="18" charset="0"/>
                        </a:rPr>
                        <a:t> 3</a:t>
                      </a:r>
                      <a:r>
                        <a:rPr lang="en-IN" sz="1800" baseline="30000" dirty="0">
                          <a:solidFill>
                            <a:srgbClr val="000000"/>
                          </a:solidFill>
                          <a:effectLst/>
                          <a:latin typeface="+mn-lt"/>
                          <a:ea typeface="Times New Roman" panose="02020603050405020304" pitchFamily="18" charset="0"/>
                          <a:cs typeface="Times New Roman" panose="02020603050405020304" pitchFamily="18" charset="0"/>
                        </a:rPr>
                        <a:t>rd</a:t>
                      </a:r>
                      <a:r>
                        <a:rPr lang="en-IN" sz="1800" dirty="0">
                          <a:solidFill>
                            <a:srgbClr val="000000"/>
                          </a:solidFill>
                          <a:effectLst/>
                          <a:latin typeface="+mn-lt"/>
                          <a:ea typeface="Times New Roman" panose="02020603050405020304" pitchFamily="18" charset="0"/>
                          <a:cs typeface="Times New Roman" panose="02020603050405020304" pitchFamily="18" charset="0"/>
                        </a:rPr>
                        <a:t> year/ CIVIL</a:t>
                      </a:r>
                      <a:endParaRPr lang="en-IN" sz="1800" dirty="0">
                        <a:solidFill>
                          <a:srgbClr val="000000"/>
                        </a:solidFill>
                        <a:effectLst/>
                        <a:latin typeface="+mn-lt"/>
                        <a:ea typeface="Calibri" panose="020F0502020204030204" pitchFamily="34" charset="0"/>
                        <a:cs typeface="Times New Roman" panose="02020603050405020304" pitchFamily="18" charset="0"/>
                      </a:endParaRPr>
                    </a:p>
                  </a:txBody>
                  <a:tcPr marL="62230" marR="29845" marT="35560" marB="0"/>
                </a:tc>
                <a:extLst>
                  <a:ext uri="{0D108BD9-81ED-4DB2-BD59-A6C34878D82A}">
                    <a16:rowId xmlns:a16="http://schemas.microsoft.com/office/drawing/2014/main" val="3757457741"/>
                  </a:ext>
                </a:extLst>
              </a:tr>
              <a:tr h="546844">
                <a:tc>
                  <a:txBody>
                    <a:bodyPr/>
                    <a:lstStyle/>
                    <a:p>
                      <a:r>
                        <a:rPr lang="en-US" dirty="0"/>
                        <a:t>     3</a:t>
                      </a:r>
                    </a:p>
                  </a:txBody>
                  <a:tcPr/>
                </a:tc>
                <a:tc>
                  <a:txBody>
                    <a:bodyPr/>
                    <a:lstStyle/>
                    <a:p>
                      <a:pPr algn="ctr"/>
                      <a:r>
                        <a:rPr lang="en-IN" sz="1800" dirty="0">
                          <a:solidFill>
                            <a:schemeClr val="dk1"/>
                          </a:solidFill>
                          <a:effectLst/>
                          <a:latin typeface="+mn-lt"/>
                          <a:ea typeface="+mn-ea"/>
                          <a:cs typeface="+mn-cs"/>
                        </a:rPr>
                        <a:t>HARIBHARATH S</a:t>
                      </a:r>
                      <a:endParaRPr lang="en-US" dirty="0"/>
                    </a:p>
                  </a:txBody>
                  <a:tcPr/>
                </a:tc>
                <a:tc>
                  <a:txBody>
                    <a:bodyPr/>
                    <a:lstStyle/>
                    <a:p>
                      <a:pPr algn="ctr"/>
                      <a:r>
                        <a:rPr lang="en-IN" sz="1800" dirty="0">
                          <a:solidFill>
                            <a:schemeClr val="dk1"/>
                          </a:solidFill>
                          <a:effectLst/>
                          <a:latin typeface="+mn-lt"/>
                          <a:ea typeface="+mn-ea"/>
                          <a:cs typeface="+mn-cs"/>
                        </a:rPr>
                        <a:t>    9822003005</a:t>
                      </a:r>
                      <a:endParaRPr lang="en-US" dirty="0"/>
                    </a:p>
                  </a:txBody>
                  <a:tcPr/>
                </a:tc>
                <a:tc>
                  <a:txBody>
                    <a:bodyPr/>
                    <a:lstStyle/>
                    <a:p>
                      <a:pPr marL="3175" algn="ctr">
                        <a:lnSpc>
                          <a:spcPct val="107000"/>
                        </a:lnSpc>
                        <a:spcAft>
                          <a:spcPts val="800"/>
                        </a:spcAft>
                      </a:pPr>
                      <a:r>
                        <a:rPr lang="en-IN" sz="1800" dirty="0">
                          <a:solidFill>
                            <a:srgbClr val="000000"/>
                          </a:solidFill>
                          <a:effectLst/>
                          <a:latin typeface="+mn-lt"/>
                          <a:ea typeface="Times New Roman" panose="02020603050405020304" pitchFamily="18" charset="0"/>
                          <a:cs typeface="Times New Roman" panose="02020603050405020304" pitchFamily="18" charset="0"/>
                        </a:rPr>
                        <a:t> 3</a:t>
                      </a:r>
                      <a:r>
                        <a:rPr lang="en-IN" sz="1800" baseline="30000" dirty="0">
                          <a:solidFill>
                            <a:srgbClr val="000000"/>
                          </a:solidFill>
                          <a:effectLst/>
                          <a:latin typeface="+mn-lt"/>
                          <a:ea typeface="Times New Roman" panose="02020603050405020304" pitchFamily="18" charset="0"/>
                          <a:cs typeface="Times New Roman" panose="02020603050405020304" pitchFamily="18" charset="0"/>
                        </a:rPr>
                        <a:t>rd</a:t>
                      </a:r>
                      <a:r>
                        <a:rPr lang="en-IN" sz="1800" dirty="0">
                          <a:solidFill>
                            <a:srgbClr val="000000"/>
                          </a:solidFill>
                          <a:effectLst/>
                          <a:latin typeface="+mn-lt"/>
                          <a:ea typeface="Times New Roman" panose="02020603050405020304" pitchFamily="18" charset="0"/>
                          <a:cs typeface="Times New Roman" panose="02020603050405020304" pitchFamily="18" charset="0"/>
                        </a:rPr>
                        <a:t> year/ CIVIL</a:t>
                      </a:r>
                      <a:endParaRPr lang="en-IN" sz="1800" dirty="0">
                        <a:solidFill>
                          <a:srgbClr val="000000"/>
                        </a:solidFill>
                        <a:effectLst/>
                        <a:latin typeface="+mn-lt"/>
                        <a:ea typeface="Calibri" panose="020F0502020204030204" pitchFamily="34" charset="0"/>
                        <a:cs typeface="Times New Roman" panose="02020603050405020304" pitchFamily="18" charset="0"/>
                      </a:endParaRPr>
                    </a:p>
                  </a:txBody>
                  <a:tcPr marL="62230" marR="29845" marT="35560" marB="0"/>
                </a:tc>
                <a:extLst>
                  <a:ext uri="{0D108BD9-81ED-4DB2-BD59-A6C34878D82A}">
                    <a16:rowId xmlns:a16="http://schemas.microsoft.com/office/drawing/2014/main" val="4188365379"/>
                  </a:ext>
                </a:extLst>
              </a:tr>
              <a:tr h="546844">
                <a:tc>
                  <a:txBody>
                    <a:bodyPr/>
                    <a:lstStyle/>
                    <a:p>
                      <a:r>
                        <a:rPr lang="en-US" dirty="0"/>
                        <a:t>     4</a:t>
                      </a:r>
                    </a:p>
                  </a:txBody>
                  <a:tcPr/>
                </a:tc>
                <a:tc>
                  <a:txBody>
                    <a:bodyPr/>
                    <a:lstStyle/>
                    <a:p>
                      <a:pPr algn="ctr"/>
                      <a:r>
                        <a:rPr lang="en-IN" sz="1800" dirty="0">
                          <a:solidFill>
                            <a:schemeClr val="dk1"/>
                          </a:solidFill>
                          <a:effectLst/>
                          <a:latin typeface="+mn-lt"/>
                          <a:ea typeface="+mn-ea"/>
                          <a:cs typeface="+mn-cs"/>
                        </a:rPr>
                        <a:t>SANTHOSHKUMAR S</a:t>
                      </a:r>
                      <a:endParaRPr lang="en-US" dirty="0"/>
                    </a:p>
                  </a:txBody>
                  <a:tcPr/>
                </a:tc>
                <a:tc>
                  <a:txBody>
                    <a:bodyPr/>
                    <a:lstStyle/>
                    <a:p>
                      <a:pPr algn="ctr"/>
                      <a:r>
                        <a:rPr lang="en-IN" sz="1800" dirty="0">
                          <a:solidFill>
                            <a:schemeClr val="dk1"/>
                          </a:solidFill>
                          <a:effectLst/>
                          <a:latin typeface="+mn-lt"/>
                          <a:ea typeface="+mn-ea"/>
                          <a:cs typeface="+mn-cs"/>
                        </a:rPr>
                        <a:t>     9921003004</a:t>
                      </a:r>
                      <a:r>
                        <a:rPr lang="en-IN" dirty="0">
                          <a:effectLst/>
                        </a:rPr>
                        <a:t> </a:t>
                      </a:r>
                      <a:endParaRPr lang="en-US" dirty="0"/>
                    </a:p>
                  </a:txBody>
                  <a:tcPr/>
                </a:tc>
                <a:tc>
                  <a:txBody>
                    <a:bodyPr/>
                    <a:lstStyle/>
                    <a:p>
                      <a:pPr marL="3175" algn="ctr">
                        <a:lnSpc>
                          <a:spcPct val="107000"/>
                        </a:lnSpc>
                        <a:spcAft>
                          <a:spcPts val="800"/>
                        </a:spcAft>
                      </a:pPr>
                      <a:r>
                        <a:rPr lang="en-IN" sz="1800" dirty="0">
                          <a:solidFill>
                            <a:srgbClr val="000000"/>
                          </a:solidFill>
                          <a:effectLst/>
                          <a:latin typeface="+mn-lt"/>
                          <a:ea typeface="Times New Roman" panose="02020603050405020304" pitchFamily="18" charset="0"/>
                          <a:cs typeface="Times New Roman" panose="02020603050405020304" pitchFamily="18" charset="0"/>
                        </a:rPr>
                        <a:t> 3</a:t>
                      </a:r>
                      <a:r>
                        <a:rPr lang="en-IN" sz="1800" baseline="30000" dirty="0">
                          <a:solidFill>
                            <a:srgbClr val="000000"/>
                          </a:solidFill>
                          <a:effectLst/>
                          <a:latin typeface="+mn-lt"/>
                          <a:ea typeface="Times New Roman" panose="02020603050405020304" pitchFamily="18" charset="0"/>
                          <a:cs typeface="Times New Roman" panose="02020603050405020304" pitchFamily="18" charset="0"/>
                        </a:rPr>
                        <a:t>rd</a:t>
                      </a:r>
                      <a:r>
                        <a:rPr lang="en-IN" sz="1800" dirty="0">
                          <a:solidFill>
                            <a:srgbClr val="000000"/>
                          </a:solidFill>
                          <a:effectLst/>
                          <a:latin typeface="+mn-lt"/>
                          <a:ea typeface="Times New Roman" panose="02020603050405020304" pitchFamily="18" charset="0"/>
                          <a:cs typeface="Times New Roman" panose="02020603050405020304" pitchFamily="18" charset="0"/>
                        </a:rPr>
                        <a:t> year/ CIVIL</a:t>
                      </a:r>
                      <a:endParaRPr lang="en-IN" sz="1800" dirty="0">
                        <a:solidFill>
                          <a:srgbClr val="000000"/>
                        </a:solidFill>
                        <a:effectLst/>
                        <a:latin typeface="+mn-lt"/>
                        <a:ea typeface="Calibri" panose="020F0502020204030204" pitchFamily="34" charset="0"/>
                        <a:cs typeface="Times New Roman" panose="02020603050405020304" pitchFamily="18" charset="0"/>
                      </a:endParaRPr>
                    </a:p>
                  </a:txBody>
                  <a:tcPr marL="62230" marR="29845" marT="35560" marB="0"/>
                </a:tc>
                <a:extLst>
                  <a:ext uri="{0D108BD9-81ED-4DB2-BD59-A6C34878D82A}">
                    <a16:rowId xmlns:a16="http://schemas.microsoft.com/office/drawing/2014/main" val="31693317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90600" y="1409700"/>
            <a:ext cx="10671564" cy="762764"/>
          </a:xfrm>
        </p:spPr>
        <p:txBody>
          <a:bodyPr/>
          <a:lstStyle/>
          <a:p>
            <a:r>
              <a:rPr lang="en-US" sz="5000" dirty="0"/>
              <a:t>Introduction</a:t>
            </a:r>
            <a:endParaRPr lang="en-IN" sz="5000" dirty="0"/>
          </a:p>
        </p:txBody>
      </p:sp>
      <p:sp>
        <p:nvSpPr>
          <p:cNvPr id="3" name="Content Placeholder 2"/>
          <p:cNvSpPr>
            <a:spLocks noGrp="1" noEditPoints="1"/>
          </p:cNvSpPr>
          <p:nvPr>
            <p:ph idx="1"/>
          </p:nvPr>
        </p:nvSpPr>
        <p:spPr>
          <a:xfrm>
            <a:off x="990600" y="3233227"/>
            <a:ext cx="17135581" cy="7052116"/>
          </a:xfrm>
        </p:spPr>
        <p:txBody>
          <a:bodyPr>
            <a:normAutofit/>
          </a:bodyPr>
          <a:lstStyle/>
          <a:p>
            <a:pPr>
              <a:lnSpc>
                <a:spcPct val="150000"/>
              </a:lnSpc>
            </a:pPr>
            <a:r>
              <a:rPr lang="en-US" dirty="0"/>
              <a:t> </a:t>
            </a:r>
            <a:r>
              <a:rPr lang="en-US" sz="2800" b="0" i="0" dirty="0">
                <a:effectLst/>
                <a:latin typeface="Söhne"/>
              </a:rPr>
              <a:t>Our app offers personalized advice for diet and lifestyle changes to promote food security and improve heart health. With individualized diet plans and exercise schedules, users gain control over their cardiovascular well-being. Backed by nutritional expertise and scientific research, the app guides users toward heart-healthy meal choices while considering their ethnic preferences and dietary limitations. Our mission is to foster a healthier and more equitable society by merging the principles of food security and cardiovascular health, ensuring everyone can access the resources for a resilient heart.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524000" y="963455"/>
            <a:ext cx="12516185" cy="1538883"/>
          </a:xfrm>
        </p:spPr>
        <p:txBody>
          <a:bodyPr/>
          <a:lstStyle/>
          <a:p>
            <a:r>
              <a:rPr lang="en-US" sz="5000" dirty="0"/>
              <a:t>Problem Statement and its evolution</a:t>
            </a:r>
            <a:endParaRPr lang="en-IN" sz="5000" dirty="0"/>
          </a:p>
        </p:txBody>
      </p:sp>
      <p:sp>
        <p:nvSpPr>
          <p:cNvPr id="3" name="Content Placeholder 2"/>
          <p:cNvSpPr>
            <a:spLocks noGrp="1" noEditPoints="1"/>
          </p:cNvSpPr>
          <p:nvPr>
            <p:ph idx="1"/>
          </p:nvPr>
        </p:nvSpPr>
        <p:spPr>
          <a:xfrm>
            <a:off x="1524000" y="2989181"/>
            <a:ext cx="16383000" cy="6306203"/>
          </a:xfrm>
        </p:spPr>
        <p:txBody>
          <a:bodyPr>
            <a:normAutofit fontScale="92500" lnSpcReduction="10000"/>
          </a:bodyPr>
          <a:lstStyle/>
          <a:p>
            <a:pPr algn="l">
              <a:lnSpc>
                <a:spcPct val="170000"/>
              </a:lnSpc>
              <a:buFont typeface="Arial" panose="020B0604020202020204" pitchFamily="34" charset="0"/>
              <a:buChar char="•"/>
            </a:pPr>
            <a:r>
              <a:rPr lang="en-US" sz="3000" b="0" i="0" dirty="0">
                <a:effectLst/>
                <a:latin typeface="Söhne"/>
              </a:rPr>
              <a:t>Lack of personalized advice and limited access to heart-healthy foods impact current heart health.</a:t>
            </a:r>
          </a:p>
          <a:p>
            <a:pPr algn="l">
              <a:lnSpc>
                <a:spcPct val="170000"/>
              </a:lnSpc>
              <a:buFont typeface="Arial" panose="020B0604020202020204" pitchFamily="34" charset="0"/>
              <a:buChar char="•"/>
            </a:pPr>
            <a:r>
              <a:rPr lang="en-US" sz="3000" b="0" i="0" dirty="0">
                <a:effectLst/>
                <a:latin typeface="Söhne"/>
              </a:rPr>
              <a:t>Existing treatments often overlook the significance of food security for cardiovascular well-being.</a:t>
            </a:r>
          </a:p>
          <a:p>
            <a:pPr algn="l">
              <a:lnSpc>
                <a:spcPct val="170000"/>
              </a:lnSpc>
              <a:buFont typeface="Arial" panose="020B0604020202020204" pitchFamily="34" charset="0"/>
              <a:buChar char="•"/>
            </a:pPr>
            <a:r>
              <a:rPr lang="en-US" sz="3000" b="0" i="0" dirty="0">
                <a:effectLst/>
                <a:latin typeface="Söhne"/>
              </a:rPr>
              <a:t>The app was developed to bridge the gap between the ideal and current state of heart health.</a:t>
            </a:r>
          </a:p>
          <a:p>
            <a:pPr algn="l">
              <a:lnSpc>
                <a:spcPct val="170000"/>
              </a:lnSpc>
              <a:buFont typeface="Arial" panose="020B0604020202020204" pitchFamily="34" charset="0"/>
              <a:buChar char="•"/>
            </a:pPr>
            <a:r>
              <a:rPr lang="en-US" sz="3000" b="0" i="0" dirty="0">
                <a:effectLst/>
                <a:latin typeface="Söhne"/>
              </a:rPr>
              <a:t>Aims to empower users to make informed food and lifestyle choices for improved heart health.</a:t>
            </a:r>
          </a:p>
          <a:p>
            <a:pPr algn="l">
              <a:lnSpc>
                <a:spcPct val="170000"/>
              </a:lnSpc>
              <a:buFont typeface="Arial" panose="020B0604020202020204" pitchFamily="34" charset="0"/>
              <a:buChar char="•"/>
            </a:pPr>
            <a:r>
              <a:rPr lang="en-US" sz="3000" b="0" i="0" dirty="0">
                <a:effectLst/>
                <a:latin typeface="Söhne"/>
              </a:rPr>
              <a:t>Focuses on inclusivity, catering to all socioeconomic backgrounds and dietary preferences.</a:t>
            </a:r>
          </a:p>
          <a:p>
            <a:pPr algn="l">
              <a:lnSpc>
                <a:spcPct val="170000"/>
              </a:lnSpc>
              <a:buFont typeface="Arial" panose="020B0604020202020204" pitchFamily="34" charset="0"/>
              <a:buChar char="•"/>
            </a:pPr>
            <a:r>
              <a:rPr lang="en-US" sz="3000" b="0" i="0" dirty="0">
                <a:effectLst/>
                <a:latin typeface="Söhne"/>
              </a:rPr>
              <a:t>Integrates scientific research, food security principles, and personal health profiles.</a:t>
            </a:r>
          </a:p>
          <a:p>
            <a:pPr algn="l">
              <a:lnSpc>
                <a:spcPct val="170000"/>
              </a:lnSpc>
              <a:buFont typeface="Arial" panose="020B0604020202020204" pitchFamily="34" charset="0"/>
              <a:buChar char="•"/>
            </a:pPr>
            <a:r>
              <a:rPr lang="en-US" sz="3000" b="0" i="0" dirty="0">
                <a:effectLst/>
                <a:latin typeface="Söhne"/>
              </a:rPr>
              <a:t>Aims to create a more open and healthy society through advancing heart health management.</a:t>
            </a:r>
          </a:p>
          <a:p>
            <a:pPr>
              <a:lnSpc>
                <a:spcPct val="170000"/>
              </a:lnSpc>
            </a:pPr>
            <a:r>
              <a:rPr lang="en-US" sz="4400" dirty="0"/>
              <a:t>	</a:t>
            </a:r>
          </a:p>
          <a:p>
            <a:pPr>
              <a:lnSpc>
                <a:spcPct val="170000"/>
              </a:lnSpc>
            </a:pP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43000" y="1181100"/>
            <a:ext cx="7843196" cy="745490"/>
          </a:xfrm>
        </p:spPr>
        <p:txBody>
          <a:bodyPr/>
          <a:lstStyle/>
          <a:p>
            <a:pPr marL="6985" marR="110490">
              <a:spcBef>
                <a:spcPts val="400"/>
              </a:spcBef>
              <a:spcAft>
                <a:spcPts val="0"/>
              </a:spcAft>
            </a:pPr>
            <a:r>
              <a:rPr lang="en-US" kern="0" dirty="0">
                <a:effectLst/>
                <a:latin typeface="Times New Roman" panose="02020603050405020304" pitchFamily="18" charset="0"/>
                <a:ea typeface="Times New Roman" panose="02020603050405020304" pitchFamily="18" charset="0"/>
              </a:rPr>
              <a:t>Survey on existing products</a:t>
            </a:r>
            <a:endParaRPr lang="en-GB" kern="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EC3F46F6-F87B-305A-871F-27E0C8C31363}"/>
              </a:ext>
            </a:extLst>
          </p:cNvPr>
          <p:cNvSpPr>
            <a:spLocks noGrp="1"/>
          </p:cNvSpPr>
          <p:nvPr>
            <p:ph type="subTitle" idx="4"/>
          </p:nvPr>
        </p:nvSpPr>
        <p:spPr>
          <a:xfrm>
            <a:off x="1143000" y="2628900"/>
            <a:ext cx="15087600" cy="7234866"/>
          </a:xfrm>
        </p:spPr>
        <p:txBody>
          <a:bodyPr/>
          <a:lstStyle/>
          <a:p>
            <a:r>
              <a:rPr lang="en-IN" sz="2400" dirty="0">
                <a:solidFill>
                  <a:srgbClr val="000000"/>
                </a:solidFill>
                <a:effectLst/>
                <a:ea typeface="Calibri" panose="020F0502020204030204" pitchFamily="34" charset="0"/>
              </a:rPr>
              <a:t>The goal of this survey is to investigate five products that already exist and offer users meal suggestions and heart health tracking. To assist people improve their cardiovascular health, these products offer a variety of features like customized diet planning, workout schedules, and health monitoring. In order to help with the development of the app, the survey will emphasize the advantages and disadvantages of each product.</a:t>
            </a:r>
          </a:p>
          <a:p>
            <a:endParaRPr lang="en-IN" sz="2400" dirty="0">
              <a:solidFill>
                <a:srgbClr val="000000"/>
              </a:solidFill>
              <a:effectLst/>
              <a:ea typeface="Calibri" panose="020F0502020204030204" pitchFamily="34" charset="0"/>
            </a:endParaRPr>
          </a:p>
          <a:p>
            <a:endParaRPr lang="en-IN" sz="2400" dirty="0">
              <a:solidFill>
                <a:srgbClr val="000000"/>
              </a:solidFill>
              <a:ea typeface="Calibri" panose="020F0502020204030204" pitchFamily="34" charset="0"/>
            </a:endParaRPr>
          </a:p>
          <a:p>
            <a:pPr indent="457200">
              <a:lnSpc>
                <a:spcPct val="107000"/>
              </a:lnSpc>
              <a:spcAft>
                <a:spcPts val="225"/>
              </a:spcAft>
            </a:pPr>
            <a:r>
              <a:rPr lang="en-IN" sz="2400" b="1" dirty="0">
                <a:solidFill>
                  <a:srgbClr val="000000"/>
                </a:solidFill>
                <a:effectLst/>
                <a:ea typeface="Calibri" panose="020F0502020204030204" pitchFamily="34" charset="0"/>
              </a:rPr>
              <a:t>Product A</a:t>
            </a:r>
            <a:r>
              <a:rPr lang="en-IN" sz="2400" dirty="0">
                <a:solidFill>
                  <a:srgbClr val="000000"/>
                </a:solidFill>
                <a:effectLst/>
                <a:ea typeface="Calibri" panose="020F0502020204030204" pitchFamily="34" charset="0"/>
              </a:rPr>
              <a:t>: </a:t>
            </a:r>
            <a:r>
              <a:rPr lang="en-IN" sz="2400" dirty="0" err="1">
                <a:solidFill>
                  <a:srgbClr val="000000"/>
                </a:solidFill>
                <a:effectLst/>
                <a:ea typeface="Calibri" panose="020F0502020204030204" pitchFamily="34" charset="0"/>
              </a:rPr>
              <a:t>HeartHealth</a:t>
            </a:r>
            <a:r>
              <a:rPr lang="en-IN" sz="2400" dirty="0">
                <a:solidFill>
                  <a:srgbClr val="000000"/>
                </a:solidFill>
                <a:effectLst/>
                <a:ea typeface="Calibri" panose="020F0502020204030204" pitchFamily="34" charset="0"/>
              </a:rPr>
              <a:t>+:</a:t>
            </a:r>
          </a:p>
          <a:p>
            <a:pPr indent="457200">
              <a:lnSpc>
                <a:spcPct val="107000"/>
              </a:lnSpc>
              <a:spcAft>
                <a:spcPts val="225"/>
              </a:spcAft>
            </a:pPr>
            <a:r>
              <a:rPr lang="en-IN" sz="2400" dirty="0">
                <a:solidFill>
                  <a:srgbClr val="000000"/>
                </a:solidFill>
                <a:effectLst/>
                <a:ea typeface="Calibri" panose="020F0502020204030204" pitchFamily="34" charset="0"/>
              </a:rPr>
              <a:t> </a:t>
            </a:r>
          </a:p>
          <a:p>
            <a:pPr marL="1257300" lvl="2" indent="-342900">
              <a:lnSpc>
                <a:spcPct val="107000"/>
              </a:lnSpc>
              <a:spcAft>
                <a:spcPts val="225"/>
              </a:spcAft>
              <a:buFont typeface="Symbol" pitchFamily="2" charset="2"/>
              <a:buChar char=""/>
            </a:pPr>
            <a:r>
              <a:rPr lang="en-IN" sz="2400" dirty="0">
                <a:solidFill>
                  <a:srgbClr val="000000"/>
                </a:solidFill>
                <a:effectLst/>
                <a:ea typeface="Calibri" panose="020F0502020204030204" pitchFamily="34" charset="0"/>
              </a:rPr>
              <a:t>Features: </a:t>
            </a:r>
            <a:r>
              <a:rPr lang="en-IN" sz="2400" dirty="0" err="1">
                <a:solidFill>
                  <a:srgbClr val="000000"/>
                </a:solidFill>
                <a:effectLst/>
                <a:ea typeface="Calibri" panose="020F0502020204030204" pitchFamily="34" charset="0"/>
              </a:rPr>
              <a:t>HeartHealth</a:t>
            </a:r>
            <a:r>
              <a:rPr lang="en-IN" sz="2400" dirty="0">
                <a:solidFill>
                  <a:srgbClr val="000000"/>
                </a:solidFill>
                <a:effectLst/>
                <a:ea typeface="Calibri" panose="020F0502020204030204" pitchFamily="34" charset="0"/>
              </a:rPr>
              <a:t>+ provides individualized diet programs, workout schedules, and health monitoring via wearable technology.</a:t>
            </a:r>
          </a:p>
          <a:p>
            <a:pPr marL="1828800" lvl="2">
              <a:lnSpc>
                <a:spcPct val="107000"/>
              </a:lnSpc>
              <a:spcAft>
                <a:spcPts val="225"/>
              </a:spcAft>
            </a:pPr>
            <a:r>
              <a:rPr lang="en-IN" sz="2400" dirty="0">
                <a:solidFill>
                  <a:srgbClr val="000000"/>
                </a:solidFill>
                <a:effectLst/>
                <a:ea typeface="Calibri" panose="020F0502020204030204" pitchFamily="34" charset="0"/>
              </a:rPr>
              <a:t> </a:t>
            </a:r>
          </a:p>
          <a:p>
            <a:pPr marL="1257300" lvl="2" indent="-342900">
              <a:lnSpc>
                <a:spcPct val="107000"/>
              </a:lnSpc>
              <a:spcAft>
                <a:spcPts val="225"/>
              </a:spcAft>
              <a:buFont typeface="Symbol" pitchFamily="2" charset="2"/>
              <a:buChar char=""/>
            </a:pPr>
            <a:r>
              <a:rPr lang="en-IN" sz="2400" dirty="0">
                <a:solidFill>
                  <a:srgbClr val="000000"/>
                </a:solidFill>
                <a:effectLst/>
                <a:ea typeface="Calibri" panose="020F0502020204030204" pitchFamily="34" charset="0"/>
              </a:rPr>
              <a:t>Strengths: Access to a wide variety of heart-healthy recipes, thorough tracking of crucial health data, and integration with fitness wearables.</a:t>
            </a:r>
          </a:p>
          <a:p>
            <a:pPr marL="1371600" lvl="2">
              <a:lnSpc>
                <a:spcPct val="107000"/>
              </a:lnSpc>
            </a:pPr>
            <a:r>
              <a:rPr lang="en-IN" sz="2400" dirty="0">
                <a:solidFill>
                  <a:srgbClr val="000000"/>
                </a:solidFill>
                <a:effectLst/>
                <a:ea typeface="Calibri" panose="020F0502020204030204" pitchFamily="34" charset="0"/>
              </a:rPr>
              <a:t> </a:t>
            </a:r>
          </a:p>
          <a:p>
            <a:pPr marL="1257300" lvl="2" indent="-342900">
              <a:lnSpc>
                <a:spcPct val="107000"/>
              </a:lnSpc>
              <a:spcAft>
                <a:spcPts val="225"/>
              </a:spcAft>
              <a:buFont typeface="Symbol" pitchFamily="2" charset="2"/>
              <a:buChar char=""/>
            </a:pPr>
            <a:r>
              <a:rPr lang="en-IN" sz="2400" dirty="0">
                <a:solidFill>
                  <a:srgbClr val="000000"/>
                </a:solidFill>
                <a:effectLst/>
                <a:ea typeface="Calibri" panose="020F0502020204030204" pitchFamily="34" charset="0"/>
              </a:rPr>
              <a:t>Weaknesses: There is insufficient regard for cultural food choices and a weak network of support within the community.</a:t>
            </a:r>
          </a:p>
          <a:p>
            <a:pPr lvl="2">
              <a:lnSpc>
                <a:spcPct val="107000"/>
              </a:lnSpc>
              <a:spcAft>
                <a:spcPts val="225"/>
              </a:spcAft>
            </a:pPr>
            <a:endParaRPr lang="en-IN" sz="2400" dirty="0">
              <a:solidFill>
                <a:srgbClr val="000000"/>
              </a:solidFill>
              <a:ea typeface="Calibri" panose="020F0502020204030204" pitchFamily="34"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80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447800" y="1104900"/>
            <a:ext cx="7843196" cy="745490"/>
          </a:xfrm>
        </p:spPr>
        <p:txBody>
          <a:bodyPr/>
          <a:lstStyle/>
          <a:p>
            <a:pPr marL="6985" marR="110490">
              <a:spcBef>
                <a:spcPts val="400"/>
              </a:spcBef>
              <a:spcAft>
                <a:spcPts val="0"/>
              </a:spcAft>
            </a:pPr>
            <a:r>
              <a:rPr lang="en-US" kern="0" dirty="0">
                <a:effectLst/>
                <a:latin typeface="Times New Roman" panose="02020603050405020304" pitchFamily="18" charset="0"/>
                <a:ea typeface="Times New Roman" panose="02020603050405020304" pitchFamily="18" charset="0"/>
              </a:rPr>
              <a:t>Survey on existing products</a:t>
            </a:r>
            <a:endParaRPr lang="en-GB" kern="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EC3F46F6-F87B-305A-871F-27E0C8C31363}"/>
              </a:ext>
            </a:extLst>
          </p:cNvPr>
          <p:cNvSpPr>
            <a:spLocks noGrp="1"/>
          </p:cNvSpPr>
          <p:nvPr>
            <p:ph type="subTitle" idx="4"/>
          </p:nvPr>
        </p:nvSpPr>
        <p:spPr>
          <a:xfrm>
            <a:off x="990600" y="2324100"/>
            <a:ext cx="15087600" cy="8501494"/>
          </a:xfrm>
        </p:spPr>
        <p:txBody>
          <a:bodyPr/>
          <a:lstStyle/>
          <a:p>
            <a:pPr indent="457200">
              <a:lnSpc>
                <a:spcPct val="107000"/>
              </a:lnSpc>
              <a:spcAft>
                <a:spcPts val="225"/>
              </a:spcAft>
            </a:pPr>
            <a:endParaRPr lang="en-IN" sz="2400" b="1" dirty="0">
              <a:solidFill>
                <a:srgbClr val="000000"/>
              </a:solidFill>
              <a:effectLst/>
              <a:latin typeface="Times New Roman" panose="02020603050405020304" pitchFamily="18" charset="0"/>
              <a:ea typeface="Calibri" panose="020F0502020204030204" pitchFamily="34" charset="0"/>
            </a:endParaRPr>
          </a:p>
          <a:p>
            <a:pPr indent="457200">
              <a:lnSpc>
                <a:spcPct val="107000"/>
              </a:lnSpc>
              <a:spcAft>
                <a:spcPts val="225"/>
              </a:spcAft>
            </a:pPr>
            <a:r>
              <a:rPr lang="en-IN" sz="2400" b="1" dirty="0">
                <a:solidFill>
                  <a:srgbClr val="000000"/>
                </a:solidFill>
                <a:effectLst/>
                <a:ea typeface="Calibri" panose="020F0502020204030204" pitchFamily="34" charset="0"/>
              </a:rPr>
              <a:t>Product B</a:t>
            </a:r>
            <a:r>
              <a:rPr lang="en-IN" sz="2400" dirty="0">
                <a:solidFill>
                  <a:srgbClr val="000000"/>
                </a:solidFill>
                <a:effectLst/>
                <a:ea typeface="Calibri" panose="020F0502020204030204" pitchFamily="34" charset="0"/>
              </a:rPr>
              <a:t>: </a:t>
            </a:r>
            <a:r>
              <a:rPr lang="en-IN" sz="2400" dirty="0" err="1">
                <a:solidFill>
                  <a:srgbClr val="000000"/>
                </a:solidFill>
                <a:effectLst/>
                <a:ea typeface="Calibri" panose="020F0502020204030204" pitchFamily="34" charset="0"/>
              </a:rPr>
              <a:t>Heartwise</a:t>
            </a:r>
            <a:endParaRPr lang="en-IN" sz="2400" dirty="0">
              <a:solidFill>
                <a:srgbClr val="000000"/>
              </a:solidFill>
              <a:effectLst/>
              <a:ea typeface="Calibri" panose="020F0502020204030204" pitchFamily="34" charset="0"/>
            </a:endParaRPr>
          </a:p>
          <a:p>
            <a:pPr marL="1257300" lvl="2" indent="-342900">
              <a:lnSpc>
                <a:spcPct val="107000"/>
              </a:lnSpc>
              <a:spcAft>
                <a:spcPts val="225"/>
              </a:spcAft>
              <a:buFont typeface="Symbol" pitchFamily="2" charset="2"/>
              <a:buChar char=""/>
            </a:pPr>
            <a:r>
              <a:rPr lang="en-IN" sz="2400" dirty="0">
                <a:solidFill>
                  <a:srgbClr val="000000"/>
                </a:solidFill>
                <a:effectLst/>
                <a:ea typeface="Calibri" panose="020F0502020204030204" pitchFamily="34" charset="0"/>
              </a:rPr>
              <a:t>Features: </a:t>
            </a:r>
            <a:r>
              <a:rPr lang="en-IN" sz="2400" dirty="0" err="1">
                <a:solidFill>
                  <a:srgbClr val="000000"/>
                </a:solidFill>
                <a:effectLst/>
                <a:ea typeface="Calibri" panose="020F0502020204030204" pitchFamily="34" charset="0"/>
              </a:rPr>
              <a:t>Heartwise</a:t>
            </a:r>
            <a:r>
              <a:rPr lang="en-IN" sz="2400" dirty="0">
                <a:solidFill>
                  <a:srgbClr val="000000"/>
                </a:solidFill>
                <a:effectLst/>
                <a:ea typeface="Calibri" panose="020F0502020204030204" pitchFamily="34" charset="0"/>
              </a:rPr>
              <a:t> provides individualized meal programs, exercise monitoring, and virtual nutrition advice.</a:t>
            </a:r>
          </a:p>
          <a:p>
            <a:pPr marL="1828800" lvl="2">
              <a:lnSpc>
                <a:spcPct val="107000"/>
              </a:lnSpc>
              <a:spcAft>
                <a:spcPts val="225"/>
              </a:spcAft>
            </a:pPr>
            <a:r>
              <a:rPr lang="en-IN" sz="2400" dirty="0">
                <a:solidFill>
                  <a:srgbClr val="000000"/>
                </a:solidFill>
                <a:effectLst/>
                <a:ea typeface="Calibri" panose="020F0502020204030204" pitchFamily="34" charset="0"/>
              </a:rPr>
              <a:t> </a:t>
            </a:r>
          </a:p>
          <a:p>
            <a:pPr marL="1257300" lvl="2" indent="-342900">
              <a:lnSpc>
                <a:spcPct val="107000"/>
              </a:lnSpc>
              <a:spcAft>
                <a:spcPts val="225"/>
              </a:spcAft>
              <a:buFont typeface="Symbol" pitchFamily="2" charset="2"/>
              <a:buChar char=""/>
            </a:pPr>
            <a:r>
              <a:rPr lang="en-IN" sz="2400" dirty="0">
                <a:solidFill>
                  <a:srgbClr val="000000"/>
                </a:solidFill>
                <a:effectLst/>
                <a:ea typeface="Calibri" panose="020F0502020204030204" pitchFamily="34" charset="0"/>
              </a:rPr>
              <a:t>Strengths: professional advice, an easy-to-use interface, and regular progress reviews.</a:t>
            </a:r>
          </a:p>
          <a:p>
            <a:pPr lvl="2">
              <a:lnSpc>
                <a:spcPct val="107000"/>
              </a:lnSpc>
              <a:spcAft>
                <a:spcPts val="225"/>
              </a:spcAft>
            </a:pPr>
            <a:endParaRPr lang="en-IN" sz="2400" dirty="0">
              <a:solidFill>
                <a:srgbClr val="000000"/>
              </a:solidFill>
              <a:effectLst/>
              <a:ea typeface="Calibri" panose="020F0502020204030204" pitchFamily="34" charset="0"/>
            </a:endParaRPr>
          </a:p>
          <a:p>
            <a:pPr marL="1257300" lvl="2" indent="-342900">
              <a:lnSpc>
                <a:spcPct val="107000"/>
              </a:lnSpc>
              <a:spcAft>
                <a:spcPts val="225"/>
              </a:spcAft>
              <a:buFont typeface="Symbol" pitchFamily="2" charset="2"/>
              <a:buChar char=""/>
            </a:pPr>
            <a:r>
              <a:rPr lang="en-IN" sz="2400" dirty="0">
                <a:solidFill>
                  <a:srgbClr val="000000"/>
                </a:solidFill>
                <a:effectLst/>
                <a:ea typeface="Calibri" panose="020F0502020204030204" pitchFamily="34" charset="0"/>
              </a:rPr>
              <a:t>Weaknesses: Higher membership fees, fewer workout options, and doesn't address issues with food security</a:t>
            </a:r>
            <a:r>
              <a:rPr lang="en-IN" sz="2400" dirty="0">
                <a:effectLst/>
              </a:rPr>
              <a:t> </a:t>
            </a:r>
          </a:p>
          <a:p>
            <a:pPr marL="1257300" lvl="2" indent="-342900">
              <a:lnSpc>
                <a:spcPct val="107000"/>
              </a:lnSpc>
              <a:spcAft>
                <a:spcPts val="225"/>
              </a:spcAft>
              <a:buFont typeface="Symbol" pitchFamily="2" charset="2"/>
              <a:buChar char=""/>
            </a:pPr>
            <a:endParaRPr lang="en-IN" sz="2400" dirty="0">
              <a:solidFill>
                <a:srgbClr val="000000"/>
              </a:solidFill>
              <a:ea typeface="Calibri" panose="020F0502020204030204" pitchFamily="34" charset="0"/>
            </a:endParaRPr>
          </a:p>
          <a:p>
            <a:pPr marL="457200">
              <a:lnSpc>
                <a:spcPct val="107000"/>
              </a:lnSpc>
              <a:spcAft>
                <a:spcPts val="225"/>
              </a:spcAft>
            </a:pPr>
            <a:r>
              <a:rPr lang="en-IN" sz="2400" b="1" dirty="0">
                <a:solidFill>
                  <a:srgbClr val="000000"/>
                </a:solidFill>
                <a:effectLst/>
                <a:ea typeface="Calibri" panose="020F0502020204030204" pitchFamily="34" charset="0"/>
              </a:rPr>
              <a:t>Product C</a:t>
            </a:r>
            <a:r>
              <a:rPr lang="en-IN" sz="2400" dirty="0">
                <a:solidFill>
                  <a:srgbClr val="000000"/>
                </a:solidFill>
                <a:effectLst/>
                <a:ea typeface="Calibri" panose="020F0502020204030204" pitchFamily="34" charset="0"/>
              </a:rPr>
              <a:t>: </a:t>
            </a:r>
            <a:r>
              <a:rPr lang="en-IN" sz="2400" dirty="0" err="1">
                <a:solidFill>
                  <a:srgbClr val="000000"/>
                </a:solidFill>
                <a:effectLst/>
                <a:ea typeface="Calibri" panose="020F0502020204030204" pitchFamily="34" charset="0"/>
              </a:rPr>
              <a:t>HealthyHeart</a:t>
            </a:r>
            <a:endParaRPr lang="en-IN" sz="2400" dirty="0">
              <a:solidFill>
                <a:srgbClr val="000000"/>
              </a:solidFill>
              <a:effectLst/>
              <a:ea typeface="Calibri" panose="020F0502020204030204" pitchFamily="34" charset="0"/>
            </a:endParaRPr>
          </a:p>
          <a:p>
            <a:pPr marL="457200">
              <a:lnSpc>
                <a:spcPct val="107000"/>
              </a:lnSpc>
              <a:spcAft>
                <a:spcPts val="225"/>
              </a:spcAft>
            </a:pPr>
            <a:r>
              <a:rPr lang="en-IN" sz="2400" dirty="0">
                <a:solidFill>
                  <a:srgbClr val="000000"/>
                </a:solidFill>
                <a:effectLst/>
                <a:ea typeface="Calibri" panose="020F0502020204030204" pitchFamily="34" charset="0"/>
              </a:rPr>
              <a:t> </a:t>
            </a:r>
          </a:p>
          <a:p>
            <a:pPr marL="1257300" lvl="2" indent="-342900">
              <a:lnSpc>
                <a:spcPct val="107000"/>
              </a:lnSpc>
              <a:spcAft>
                <a:spcPts val="225"/>
              </a:spcAft>
              <a:buFont typeface="Symbol" pitchFamily="2" charset="2"/>
              <a:buChar char=""/>
            </a:pPr>
            <a:r>
              <a:rPr lang="en-IN" sz="2400" dirty="0">
                <a:solidFill>
                  <a:srgbClr val="000000"/>
                </a:solidFill>
                <a:effectLst/>
                <a:ea typeface="Calibri" panose="020F0502020204030204" pitchFamily="34" charset="0"/>
              </a:rPr>
              <a:t>Features: Meal suggestions, heart health tracking, and social engagement tools are all offered by </a:t>
            </a:r>
            <a:r>
              <a:rPr lang="en-IN" sz="2400" dirty="0" err="1">
                <a:solidFill>
                  <a:srgbClr val="000000"/>
                </a:solidFill>
                <a:effectLst/>
                <a:ea typeface="Calibri" panose="020F0502020204030204" pitchFamily="34" charset="0"/>
              </a:rPr>
              <a:t>HealthyHeart</a:t>
            </a:r>
            <a:r>
              <a:rPr lang="en-IN" sz="2400" dirty="0">
                <a:solidFill>
                  <a:srgbClr val="000000"/>
                </a:solidFill>
                <a:effectLst/>
                <a:ea typeface="Calibri" panose="020F0502020204030204" pitchFamily="34" charset="0"/>
              </a:rPr>
              <a:t>.</a:t>
            </a:r>
          </a:p>
          <a:p>
            <a:pPr marL="1828800" lvl="2">
              <a:lnSpc>
                <a:spcPct val="107000"/>
              </a:lnSpc>
              <a:spcAft>
                <a:spcPts val="225"/>
              </a:spcAft>
            </a:pPr>
            <a:r>
              <a:rPr lang="en-IN" sz="2400" dirty="0">
                <a:solidFill>
                  <a:srgbClr val="000000"/>
                </a:solidFill>
                <a:effectLst/>
                <a:ea typeface="Calibri" panose="020F0502020204030204" pitchFamily="34" charset="0"/>
              </a:rPr>
              <a:t> </a:t>
            </a:r>
          </a:p>
          <a:p>
            <a:pPr marL="1257300" lvl="2" indent="-342900">
              <a:lnSpc>
                <a:spcPct val="107000"/>
              </a:lnSpc>
              <a:spcAft>
                <a:spcPts val="225"/>
              </a:spcAft>
              <a:buFont typeface="Symbol" pitchFamily="2" charset="2"/>
              <a:buChar char=""/>
            </a:pPr>
            <a:r>
              <a:rPr lang="en-IN" sz="2400" dirty="0">
                <a:solidFill>
                  <a:srgbClr val="000000"/>
                </a:solidFill>
                <a:effectLst/>
                <a:ea typeface="Calibri" panose="020F0502020204030204" pitchFamily="34" charset="0"/>
              </a:rPr>
              <a:t>Strengths: Supportive </a:t>
            </a:r>
            <a:r>
              <a:rPr lang="en-IN" sz="2400" dirty="0" err="1">
                <a:solidFill>
                  <a:srgbClr val="000000"/>
                </a:solidFill>
                <a:effectLst/>
                <a:ea typeface="Calibri" panose="020F0502020204030204" pitchFamily="34" charset="0"/>
              </a:rPr>
              <a:t>neighborhood</a:t>
            </a:r>
            <a:r>
              <a:rPr lang="en-IN" sz="2400" dirty="0">
                <a:solidFill>
                  <a:srgbClr val="000000"/>
                </a:solidFill>
                <a:effectLst/>
                <a:ea typeface="Calibri" panose="020F0502020204030204" pitchFamily="34" charset="0"/>
              </a:rPr>
              <a:t> involvement, inspiring challenges, and adaptable meal preferences.</a:t>
            </a:r>
          </a:p>
          <a:p>
            <a:pPr lvl="2">
              <a:lnSpc>
                <a:spcPct val="107000"/>
              </a:lnSpc>
              <a:spcAft>
                <a:spcPts val="225"/>
              </a:spcAft>
            </a:pPr>
            <a:r>
              <a:rPr lang="en-IN" sz="2800" dirty="0">
                <a:solidFill>
                  <a:srgbClr val="000000"/>
                </a:solidFill>
                <a:effectLst/>
                <a:ea typeface="Calibri" panose="020F0502020204030204" pitchFamily="34" charset="0"/>
              </a:rPr>
              <a:t> </a:t>
            </a:r>
          </a:p>
          <a:p>
            <a:pPr marL="1257300" lvl="2" indent="-342900">
              <a:lnSpc>
                <a:spcPct val="107000"/>
              </a:lnSpc>
              <a:spcAft>
                <a:spcPts val="225"/>
              </a:spcAft>
              <a:buFont typeface="Symbol" pitchFamily="2" charset="2"/>
              <a:buChar char=""/>
            </a:pPr>
            <a:r>
              <a:rPr lang="en-IN" sz="2400" dirty="0">
                <a:solidFill>
                  <a:srgbClr val="000000"/>
                </a:solidFill>
                <a:effectLst/>
                <a:ea typeface="Calibri" panose="020F0502020204030204" pitchFamily="34" charset="0"/>
              </a:rPr>
              <a:t>Weaknesses: Exercise programs are monotonous, and tracking metrics' accuracy can vary.</a:t>
            </a:r>
          </a:p>
          <a:p>
            <a:pPr lvl="4">
              <a:lnSpc>
                <a:spcPct val="107000"/>
              </a:lnSpc>
              <a:spcAft>
                <a:spcPts val="225"/>
              </a:spcAft>
            </a:pPr>
            <a:endParaRPr lang="en-IN" dirty="0">
              <a:solidFill>
                <a:srgbClr val="000000"/>
              </a:solidFill>
              <a:effectLst/>
              <a:latin typeface="Calibri" panose="020F0502020204030204" pitchFamily="34" charset="0"/>
              <a:ea typeface="Calibri" panose="020F0502020204030204" pitchFamily="34" charset="0"/>
            </a:endParaRPr>
          </a:p>
          <a:p>
            <a:pPr marL="1257300" lvl="2" indent="-342900">
              <a:lnSpc>
                <a:spcPct val="107000"/>
              </a:lnSpc>
              <a:spcAft>
                <a:spcPts val="225"/>
              </a:spcAft>
              <a:buFont typeface="Symbol" pitchFamily="2" charset="2"/>
              <a:buChar char=""/>
            </a:pPr>
            <a:endParaRPr lang="en-IN" dirty="0">
              <a:solidFill>
                <a:srgbClr val="000000"/>
              </a:solidFill>
              <a:effectLst/>
              <a:latin typeface="Times New Roman" panose="02020603050405020304" pitchFamily="18" charset="0"/>
              <a:ea typeface="Calibri" panose="020F0502020204030204" pitchFamily="34" charset="0"/>
            </a:endParaRPr>
          </a:p>
          <a:p>
            <a:pPr marL="1257300" lvl="2" indent="-342900">
              <a:lnSpc>
                <a:spcPct val="107000"/>
              </a:lnSpc>
              <a:spcAft>
                <a:spcPts val="225"/>
              </a:spcAft>
              <a:buFont typeface="Symbol" pitchFamily="2" charset="2"/>
              <a:buChar char=""/>
            </a:pPr>
            <a:endParaRPr lang="en-IN" dirty="0">
              <a:solidFill>
                <a:srgbClr val="000000"/>
              </a:solidFill>
              <a:effectLst/>
              <a:latin typeface="Calibri" panose="020F0502020204030204" pitchFamily="34" charset="0"/>
              <a:ea typeface="Calibri" panose="020F0502020204030204" pitchFamily="34" charset="0"/>
            </a:endParaRPr>
          </a:p>
          <a:p>
            <a:pPr marL="914400">
              <a:lnSpc>
                <a:spcPct val="107000"/>
              </a:lnSpc>
              <a:spcAft>
                <a:spcPts val="225"/>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lvl="2"/>
            <a:endParaRPr lang="en-IN" dirty="0">
              <a:solidFill>
                <a:srgbClr val="000000"/>
              </a:solidFill>
              <a:effectLst/>
              <a:latin typeface="Calibri" panose="020F0502020204030204" pitchFamily="34" charset="0"/>
              <a:ea typeface="Calibri" panose="020F0502020204030204" pitchFamily="34"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74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391386" y="1463609"/>
            <a:ext cx="16256000" cy="732253"/>
          </a:xfrm>
        </p:spPr>
        <p:txBody>
          <a:bodyPr/>
          <a:lstStyle/>
          <a:p>
            <a:r>
              <a:rPr lang="en-US" spc="20" dirty="0">
                <a:cs typeface="Arial" panose="020B0604020202020204" pitchFamily="34" charset="0"/>
              </a:rPr>
              <a:t>Existing Methodology - Merits and Demerits</a:t>
            </a:r>
            <a:endParaRPr spc="20" dirty="0">
              <a:cs typeface="Arial" panose="020B0604020202020204" pitchFamily="34" charset="0"/>
            </a:endParaRPr>
          </a:p>
        </p:txBody>
      </p:sp>
      <p:sp>
        <p:nvSpPr>
          <p:cNvPr id="3" name="TextBox 2">
            <a:extLst>
              <a:ext uri="{FF2B5EF4-FFF2-40B4-BE49-F238E27FC236}">
                <a16:creationId xmlns:a16="http://schemas.microsoft.com/office/drawing/2014/main" id="{CED9C998-255F-1D29-F36F-655DC83F0B9F}"/>
              </a:ext>
            </a:extLst>
          </p:cNvPr>
          <p:cNvSpPr txBox="1"/>
          <p:nvPr/>
        </p:nvSpPr>
        <p:spPr>
          <a:xfrm>
            <a:off x="1391386" y="3467100"/>
            <a:ext cx="16439414" cy="4549835"/>
          </a:xfrm>
          <a:prstGeom prst="rect">
            <a:avLst/>
          </a:prstGeom>
          <a:noFill/>
        </p:spPr>
        <p:txBody>
          <a:bodyPr wrap="square" rtlCol="0">
            <a:spAutoFit/>
          </a:bodyPr>
          <a:lstStyle/>
          <a:p>
            <a:pPr>
              <a:lnSpc>
                <a:spcPct val="150000"/>
              </a:lnSpc>
            </a:pPr>
            <a:r>
              <a:rPr lang="en-US" sz="2800" b="0" i="0" dirty="0">
                <a:effectLst/>
              </a:rPr>
              <a:t>Apps tracking heart health and offering meal recommendations present valuable capabilities for improving cardiovascular health, providing access to health information, personalized nutrition programs, and exercise tracking. Users can monitor their health indicators, receive tailored nutritional advice, and gain awareness about heart health. However, limitations like reliance on self-reported data, insufficient consideration of cultural dietary choices and food security, and incomplete workout plans hinder their inclusiveness and effectiveness. An alternative solution, like the proposed Heart Health app, should address these shortcomings to offer a more practical and inclusive approach.</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391386" y="1104900"/>
            <a:ext cx="16256000" cy="732253"/>
          </a:xfrm>
        </p:spPr>
        <p:txBody>
          <a:bodyPr/>
          <a:lstStyle/>
          <a:p>
            <a:r>
              <a:rPr lang="en-US" spc="20" dirty="0">
                <a:cs typeface="Arial" panose="020B0604020202020204" pitchFamily="34" charset="0"/>
              </a:rPr>
              <a:t>Existing Methodology - Merits and Demerits</a:t>
            </a:r>
            <a:endParaRPr spc="20" dirty="0">
              <a:cs typeface="Arial" panose="020B0604020202020204" pitchFamily="34" charset="0"/>
            </a:endParaRPr>
          </a:p>
        </p:txBody>
      </p:sp>
      <p:sp>
        <p:nvSpPr>
          <p:cNvPr id="3" name="TextBox 2">
            <a:extLst>
              <a:ext uri="{FF2B5EF4-FFF2-40B4-BE49-F238E27FC236}">
                <a16:creationId xmlns:a16="http://schemas.microsoft.com/office/drawing/2014/main" id="{CED9C998-255F-1D29-F36F-655DC83F0B9F}"/>
              </a:ext>
            </a:extLst>
          </p:cNvPr>
          <p:cNvSpPr txBox="1"/>
          <p:nvPr/>
        </p:nvSpPr>
        <p:spPr>
          <a:xfrm>
            <a:off x="1414577" y="2324100"/>
            <a:ext cx="16439414" cy="7217938"/>
          </a:xfrm>
          <a:prstGeom prst="rect">
            <a:avLst/>
          </a:prstGeom>
          <a:noFill/>
        </p:spPr>
        <p:txBody>
          <a:bodyPr wrap="square" rtlCol="0">
            <a:spAutoFit/>
          </a:bodyPr>
          <a:lstStyle/>
          <a:p>
            <a:pPr algn="l">
              <a:lnSpc>
                <a:spcPct val="150000"/>
              </a:lnSpc>
            </a:pPr>
            <a:r>
              <a:rPr lang="en-US" sz="2800" b="0" i="0" dirty="0">
                <a:effectLst/>
                <a:latin typeface="Söhne"/>
              </a:rPr>
              <a:t>Advantages:</a:t>
            </a:r>
          </a:p>
          <a:p>
            <a:pPr algn="l">
              <a:lnSpc>
                <a:spcPct val="150000"/>
              </a:lnSpc>
              <a:buFont typeface="+mj-lt"/>
              <a:buAutoNum type="arabicPeriod"/>
            </a:pPr>
            <a:r>
              <a:rPr lang="en-US" sz="2800" b="0" i="0" dirty="0">
                <a:effectLst/>
                <a:latin typeface="Söhne"/>
              </a:rPr>
              <a:t>Access to health information and personalized nutrition programs.</a:t>
            </a:r>
          </a:p>
          <a:p>
            <a:pPr algn="l">
              <a:lnSpc>
                <a:spcPct val="150000"/>
              </a:lnSpc>
              <a:buFont typeface="+mj-lt"/>
              <a:buAutoNum type="arabicPeriod"/>
            </a:pPr>
            <a:r>
              <a:rPr lang="en-US" sz="2800" b="0" i="0" dirty="0">
                <a:effectLst/>
                <a:latin typeface="Söhne"/>
              </a:rPr>
              <a:t>Ability to track health indicators and receive tailored nutritional recommendations.</a:t>
            </a:r>
          </a:p>
          <a:p>
            <a:pPr algn="l">
              <a:lnSpc>
                <a:spcPct val="150000"/>
              </a:lnSpc>
              <a:buFont typeface="+mj-lt"/>
              <a:buAutoNum type="arabicPeriod"/>
            </a:pPr>
            <a:r>
              <a:rPr lang="en-US" sz="2800" b="0" i="0" dirty="0">
                <a:effectLst/>
                <a:latin typeface="Söhne"/>
              </a:rPr>
              <a:t>Raises awareness and promotes cardiovascular health.</a:t>
            </a:r>
          </a:p>
          <a:p>
            <a:pPr algn="l">
              <a:lnSpc>
                <a:spcPct val="150000"/>
              </a:lnSpc>
              <a:buFont typeface="+mj-lt"/>
              <a:buAutoNum type="arabicPeriod"/>
            </a:pPr>
            <a:r>
              <a:rPr lang="en-US" sz="2800" b="0" i="0" dirty="0">
                <a:effectLst/>
                <a:latin typeface="Söhne"/>
              </a:rPr>
              <a:t>Some apps offer social interaction and community support for motivation.</a:t>
            </a:r>
          </a:p>
          <a:p>
            <a:pPr algn="l">
              <a:lnSpc>
                <a:spcPct val="150000"/>
              </a:lnSpc>
            </a:pPr>
            <a:r>
              <a:rPr lang="en-US" sz="2800" b="0" i="0" dirty="0">
                <a:effectLst/>
                <a:latin typeface="Söhne"/>
              </a:rPr>
              <a:t>Disadvantages:</a:t>
            </a:r>
          </a:p>
          <a:p>
            <a:pPr algn="l">
              <a:lnSpc>
                <a:spcPct val="150000"/>
              </a:lnSpc>
              <a:buFont typeface="+mj-lt"/>
              <a:buAutoNum type="arabicPeriod"/>
            </a:pPr>
            <a:r>
              <a:rPr lang="en-US" sz="2800" b="0" i="0" dirty="0">
                <a:effectLst/>
                <a:latin typeface="Söhne"/>
              </a:rPr>
              <a:t>Reliance on self-reported information may lead to inaccurate health tracking.</a:t>
            </a:r>
          </a:p>
          <a:p>
            <a:pPr algn="l">
              <a:lnSpc>
                <a:spcPct val="150000"/>
              </a:lnSpc>
              <a:buFont typeface="+mj-lt"/>
              <a:buAutoNum type="arabicPeriod"/>
            </a:pPr>
            <a:r>
              <a:rPr lang="en-US" sz="2800" b="0" i="0" dirty="0">
                <a:effectLst/>
                <a:latin typeface="Söhne"/>
              </a:rPr>
              <a:t>Inadequate consideration of cultural dietary choices and food security.</a:t>
            </a:r>
          </a:p>
          <a:p>
            <a:pPr algn="l">
              <a:lnSpc>
                <a:spcPct val="150000"/>
              </a:lnSpc>
              <a:buFont typeface="+mj-lt"/>
              <a:buAutoNum type="arabicPeriod"/>
            </a:pPr>
            <a:r>
              <a:rPr lang="en-US" sz="2800" b="0" i="0" dirty="0">
                <a:effectLst/>
                <a:latin typeface="Söhne"/>
              </a:rPr>
              <a:t>Lack of comprehensive workout plans may hinder promoting an active lifestyle.</a:t>
            </a:r>
          </a:p>
          <a:p>
            <a:pPr algn="l">
              <a:lnSpc>
                <a:spcPct val="150000"/>
              </a:lnSpc>
              <a:buFont typeface="+mj-lt"/>
              <a:buAutoNum type="arabicPeriod"/>
            </a:pPr>
            <a:r>
              <a:rPr lang="en-US" sz="2800" b="0" i="0" dirty="0">
                <a:effectLst/>
                <a:latin typeface="Söhne"/>
              </a:rPr>
              <a:t>Existing apps may not address all user needs and preferences effectively.</a:t>
            </a:r>
          </a:p>
          <a:p>
            <a:pPr>
              <a:lnSpc>
                <a:spcPct val="150000"/>
              </a:lnSpc>
            </a:pPr>
            <a:endParaRPr lang="en-IN" sz="3200" dirty="0"/>
          </a:p>
        </p:txBody>
      </p:sp>
    </p:spTree>
    <p:extLst>
      <p:ext uri="{BB962C8B-B14F-4D97-AF65-F5344CB8AC3E}">
        <p14:creationId xmlns:p14="http://schemas.microsoft.com/office/powerpoint/2010/main" val="118730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623848" y="1485900"/>
            <a:ext cx="10398597" cy="1459230"/>
          </a:xfrm>
        </p:spPr>
        <p:txBody>
          <a:bodyPr/>
          <a:lstStyle/>
          <a:p>
            <a:r>
              <a:rPr lang="en-US" spc="20" dirty="0">
                <a:cs typeface="Arial" panose="020B0604020202020204" pitchFamily="34" charset="0"/>
              </a:rPr>
              <a:t>Proposed Methodology</a:t>
            </a:r>
            <a:endParaRPr spc="20" dirty="0">
              <a:cs typeface="Arial" panose="020B0604020202020204" pitchFamily="34" charset="0"/>
            </a:endParaRPr>
          </a:p>
        </p:txBody>
      </p:sp>
      <p:sp>
        <p:nvSpPr>
          <p:cNvPr id="7" name="Rectangle 4">
            <a:extLst>
              <a:ext uri="{FF2B5EF4-FFF2-40B4-BE49-F238E27FC236}">
                <a16:creationId xmlns:a16="http://schemas.microsoft.com/office/drawing/2014/main" id="{329BC688-461B-0F29-D8D0-FA421C9B697E}"/>
              </a:ext>
            </a:extLst>
          </p:cNvPr>
          <p:cNvSpPr>
            <a:spLocks noGrp="1" noChangeArrowheads="1"/>
          </p:cNvSpPr>
          <p:nvPr>
            <p:ph type="subTitle" idx="4"/>
          </p:nvPr>
        </p:nvSpPr>
        <p:spPr bwMode="auto">
          <a:xfrm>
            <a:off x="1600200" y="3238500"/>
            <a:ext cx="15964627" cy="444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Söhne"/>
              </a:rPr>
              <a:t>The app's inclusive approach improves heart health tracking and meal recommendations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Söhne"/>
              </a:rPr>
              <a:t> through tailored assistance, cultural sensitivity, and community support. It fuses personalized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Söhne"/>
              </a:rPr>
              <a:t>health profiles, heart-healthy meal plans, fitness tracking, and education, aiming to transform</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Söhne"/>
              </a:rPr>
              <a:t> heart health management for better overall well-being.</a:t>
            </a:r>
          </a:p>
          <a:p>
            <a:pPr marL="0" marR="0" lvl="0" indent="0" algn="l" defTabSz="914400" rtl="0" eaLnBrk="0" fontAlgn="base" latinLnBrk="0" hangingPunct="0">
              <a:lnSpc>
                <a:spcPct val="15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Söhne"/>
              </a:rPr>
            </a:br>
            <a:endParaRPr kumimoji="0" lang="en-US" altLang="en-US" sz="3200" b="0" i="0" u="none" strike="noStrike" cap="none" normalizeH="0" baseline="0" dirty="0">
              <a:ln>
                <a:noFill/>
              </a:ln>
              <a:solidFill>
                <a:schemeClr val="tx1"/>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3536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TotalTime>
  <Words>1619</Words>
  <Application>Microsoft Macintosh PowerPoint</Application>
  <PresentationFormat>Custom</PresentationFormat>
  <Paragraphs>156</Paragraphs>
  <Slides>18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Calisto MT</vt:lpstr>
      <vt:lpstr>Söhne</vt:lpstr>
      <vt:lpstr>Symbol</vt:lpstr>
      <vt:lpstr>Tahoma</vt:lpstr>
      <vt:lpstr>Times New Roman</vt:lpstr>
      <vt:lpstr>Office Theme</vt:lpstr>
      <vt:lpstr>PowerPoint Presentation</vt:lpstr>
      <vt:lpstr>Team Members:          </vt:lpstr>
      <vt:lpstr>Introduction</vt:lpstr>
      <vt:lpstr>Problem Statement and its evolution</vt:lpstr>
      <vt:lpstr>Survey on existing products</vt:lpstr>
      <vt:lpstr>Survey on existing products</vt:lpstr>
      <vt:lpstr>Existing Methodology - Merits and Demerits</vt:lpstr>
      <vt:lpstr>Existing Methodology - Merits and Demerits</vt:lpstr>
      <vt:lpstr>Proposed Methodology</vt:lpstr>
      <vt:lpstr>Tools used:</vt:lpstr>
      <vt:lpstr>Idea Matrix- identify, organize, and develop</vt:lpstr>
      <vt:lpstr>Idea Matrix- identify, organize, and develop</vt:lpstr>
      <vt:lpstr>Outcome/Deliverables</vt:lpstr>
      <vt:lpstr>PowerPoint Presentation</vt:lpstr>
      <vt:lpstr>PowerPoint Presentation</vt:lpstr>
      <vt:lpstr>In conclusion, the app offers a comprehensive and creative solution, addressing the limitations of other heart health tracking apps. It empowers users with personalized, culturally sensitive, and community-supported heart-healthy choices. With data-driven insights, wearable integration, and professional advice, it aims to improve cardiovascular well-being and create a positive social impact. Positioned for transforming heart health management, the app fosters an inclusive, educated, and engaged society.   </vt:lpstr>
      <vt:lpstr>Future Work:   Long-Term Health Monitoring: Add sophisticated tools like sleep tracking and continuous glucose monitoring for a holistic view of overall health. Collaborations and Research: Conduct studies with research institutes and health groups, continuously enhancing app features based on findings. Gamification: Introduce interactive features, challenges, and rewards to motivate users for heart-healthy activities. Community Engagement: Foster a supportive user community with information exchange and peer assistance. Continuous Research: Stay updated with the latest scientific studies on diet and heart health to provide evidence-based advice.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AMAR SEVA SANGAM</dc:title>
  <dc:creator>G Nandhan</dc:creator>
  <cp:lastModifiedBy>Microsoft Office User</cp:lastModifiedBy>
  <cp:revision>33</cp:revision>
  <dcterms:created xsi:type="dcterms:W3CDTF">2023-04-19T09:13:42Z</dcterms:created>
  <dcterms:modified xsi:type="dcterms:W3CDTF">2024-03-17T06:53:03Z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2023-04-19T00:00:00Z</vt:filetime>
  </property>
  <property fmtid="{D5CDD505-2E9C-101B-9397-08002B2CF9AE}" pid="3" name="Creator">
    <vt:lpwstr>Chromium</vt:lpwstr>
  </property>
  <property fmtid="{D5CDD505-2E9C-101B-9397-08002B2CF9AE}" pid="4" name="LastSaved">
    <vt:filetime>2023-04-19T00:00:00Z</vt:filetime>
  </property>
</Properties>
</file>