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6" r:id="rId8"/>
    <p:sldId id="272" r:id="rId9"/>
    <p:sldId id="273" r:id="rId10"/>
    <p:sldId id="274" r:id="rId11"/>
    <p:sldId id="262" r:id="rId12"/>
    <p:sldId id="263" r:id="rId13"/>
    <p:sldId id="264" r:id="rId14"/>
    <p:sldId id="265" r:id="rId15"/>
    <p:sldId id="266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A448AF-5C01-702A-4229-BC5D882E3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9275"/>
            <a:ext cx="12192000" cy="7436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886158-70A6-B938-80CE-671B8DB54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ADVECTION DIFFUSION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672BF-5557-1494-2CA5-35BFDF296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552372" cy="1317600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BY,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M. ROWAN (22ME01040)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P. SRAVAN SRI SAI (22ME01033)</a:t>
            </a:r>
          </a:p>
          <a:p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V. VARSHITHA PREETHAM (22ME01028)</a:t>
            </a:r>
          </a:p>
        </p:txBody>
      </p:sp>
    </p:spTree>
    <p:extLst>
      <p:ext uri="{BB962C8B-B14F-4D97-AF65-F5344CB8AC3E}">
        <p14:creationId xmlns:p14="http://schemas.microsoft.com/office/powerpoint/2010/main" val="1460464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2DB64F-993F-0034-00DC-BE45B43D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2"/>
            <a:ext cx="34480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4D8DF-68E4-18FC-8C99-7EBD3A74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A9B-2963-B281-FDA8-5C0395AAAF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b="1" dirty="0"/>
                  <a:t>Dirichlet Boundary Condition </a:t>
                </a:r>
                <a:r>
                  <a:rPr lang="en-IN" sz="2400" dirty="0"/>
                  <a:t>(not strict Dirichlet)</a:t>
                </a:r>
                <a:r>
                  <a:rPr lang="en-IN" sz="2400" b="1" dirty="0"/>
                  <a:t> :</a:t>
                </a:r>
              </a:p>
              <a:p>
                <a:pPr>
                  <a:buNone/>
                </a:pPr>
                <a:r>
                  <a:rPr lang="en-US" sz="2400" dirty="0"/>
                  <a:t>   C(:,1) = C(:,2); % left boundary</a:t>
                </a:r>
                <a:br>
                  <a:rPr lang="en-US" sz="2400" dirty="0"/>
                </a:br>
                <a:r>
                  <a:rPr lang="en-US" sz="2400" dirty="0"/>
                  <a:t>C(:,end) = C(:,end-1); % right boundary</a:t>
                </a:r>
              </a:p>
              <a:p>
                <a:pPr>
                  <a:buNone/>
                </a:pPr>
                <a:r>
                  <a:rPr lang="en-US" sz="2400" dirty="0"/>
                  <a:t>   These are used for the x-direction boundaries (inlet and outlet), and numerically mimic:</a:t>
                </a:r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or 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≈ small </a:t>
                </a:r>
              </a:p>
              <a:p>
                <a:pPr marL="0" indent="0">
                  <a:buNone/>
                </a:pPr>
                <a:r>
                  <a:rPr lang="en-US" sz="2400" dirty="0"/>
                  <a:t>  (a “do-nothing” or “zero-gradient” condition)</a:t>
                </a:r>
                <a:endParaRPr lang="en-I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A5A9B-2963-B281-FDA8-5C0395AAA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703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67231-F65E-A109-AF39-D96BB2DD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845"/>
            <a:ext cx="12192000" cy="6871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C069E2-9CB4-074E-F1AA-276CF44E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701569"/>
            <a:ext cx="7315200" cy="3255264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C0CBE-584F-8406-F535-5A95584A0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0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119F6F-2C29-7ACC-00E0-8FA6D6F9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9792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A7FAC7-6626-2A31-F234-7B89A5E2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92" y="0"/>
            <a:ext cx="6162208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5C116-34CF-72FB-C596-0D65E1FBD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6029792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6807E9-F400-372C-929B-A5AE9EB01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791" y="3429000"/>
            <a:ext cx="616220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A3D35-B6EA-B188-28A7-0AABA3306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F8AA4-B474-1051-0D13-90265F3F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97" y="0"/>
            <a:ext cx="6102503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6E609-E76E-85B4-7C13-41DF7778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89497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3D20DA-E637-4AD4-103F-3C21A4F1D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116" y="3429000"/>
            <a:ext cx="61058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BF6F8-5FBD-2647-5B00-0D747EC6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962382-B694-05BB-E077-5C566B58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9AF93-61E5-2C49-49C3-3149DB45B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AC9E68-97AE-23CD-13DE-AD251504A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8999"/>
            <a:ext cx="6096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2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2607F-CCA9-4B7F-F29D-A4BB37E1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428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6C134-64EF-9705-EC63-33DF3AA5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0"/>
            <a:ext cx="6096001" cy="342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E416F-79C8-D396-F493-908744430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8999"/>
            <a:ext cx="6095997" cy="34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F5C35A-E57A-34B7-3DD1-A397B79E3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6" y="3428995"/>
            <a:ext cx="6096001" cy="34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6438CF-047F-E0E6-3EE9-77DD6E67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80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7E452-90CC-7CDB-680F-A2E835DF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FACC-A0C1-AF2F-6F61-FCBBA7F35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 </a:t>
            </a:r>
            <a:r>
              <a:rPr lang="en-US" sz="2400" b="1" dirty="0"/>
              <a:t>low velocities</a:t>
            </a:r>
            <a:r>
              <a:rPr lang="en-US" sz="2400" dirty="0"/>
              <a:t>, </a:t>
            </a:r>
            <a:r>
              <a:rPr lang="en-US" sz="2400" b="1" dirty="0"/>
              <a:t>diffusion dominates</a:t>
            </a:r>
            <a:r>
              <a:rPr lang="en-US" sz="2400" dirty="0"/>
              <a:t>, resulting in symmetric, broad solute dispersion. At </a:t>
            </a:r>
            <a:r>
              <a:rPr lang="en-US" sz="2400" b="1" dirty="0"/>
              <a:t>higher velocities</a:t>
            </a:r>
            <a:r>
              <a:rPr lang="en-US" sz="2400" dirty="0"/>
              <a:t>, </a:t>
            </a:r>
            <a:r>
              <a:rPr lang="en-US" sz="2400" b="1" dirty="0"/>
              <a:t>advection dominates</a:t>
            </a:r>
            <a:r>
              <a:rPr lang="en-US" sz="2400" dirty="0"/>
              <a:t>, producing elongated solute profiles along the direction of flow</a:t>
            </a:r>
          </a:p>
          <a:p>
            <a:r>
              <a:rPr lang="en-US" sz="2400" dirty="0"/>
              <a:t>The FTCS scheme with central differencing was found to be </a:t>
            </a:r>
            <a:r>
              <a:rPr lang="en-US" sz="2400" b="1" dirty="0"/>
              <a:t>stable and consistent</a:t>
            </a:r>
            <a:r>
              <a:rPr lang="en-US" sz="2400" dirty="0"/>
              <a:t>, satisfying CFL and diffusion stability conditions. The method achieved </a:t>
            </a:r>
            <a:r>
              <a:rPr lang="en-US" sz="2400" b="1" dirty="0"/>
              <a:t>first-order accuracy in time</a:t>
            </a:r>
            <a:r>
              <a:rPr lang="en-US" sz="2400" dirty="0"/>
              <a:t> and </a:t>
            </a:r>
            <a:r>
              <a:rPr lang="en-US" sz="2400" b="1" dirty="0"/>
              <a:t>second-order in space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648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BC256-F34F-74DA-D5B0-64B14A85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AC2EE-C870-3B75-645F-6B68AC810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707491"/>
            <a:ext cx="7315200" cy="3255264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BF5C-91EF-4AB2-A356-E79EC10CA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4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2A318-3334-E667-02CB-92D0D56F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75DBD9-9733-F3E9-946B-1EB553619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" y="1128408"/>
            <a:ext cx="3149042" cy="460118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GIVEN INFORMATION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52B7A-006B-E626-C111-9910FBAC8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429" y="1229031"/>
                <a:ext cx="7315200" cy="535696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Simulate non-reactive, immiscible solute (HCl) in a 2D microchannel.</a:t>
                </a:r>
              </a:p>
              <a:p>
                <a:r>
                  <a:rPr lang="en-US" sz="2400" dirty="0"/>
                  <a:t>Channel: 10 cm × 100 µm; D = 12×10⁻⁸ m²/s;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Initial C = 5 mol/m².</a:t>
                </a:r>
              </a:p>
              <a:p>
                <a:r>
                  <a:rPr lang="en-US" sz="2400" dirty="0"/>
                  <a:t>The solute is non-reactive and immiscible with the continuous fluid medium.</a:t>
                </a:r>
              </a:p>
              <a:p>
                <a:r>
                  <a:rPr lang="en-US" sz="2400" dirty="0"/>
                  <a:t>The velocity of the continuous fluid medium inside the channel is fully developed.</a:t>
                </a:r>
              </a:p>
              <a:p>
                <a:r>
                  <a:rPr lang="en-US" sz="2400" dirty="0"/>
                  <a:t>Governing equation :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en-IN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acc>
                    <m:d>
                      <m:dPr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𝜵</m:t>
                        </m:r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d>
                    <m:r>
                      <a:rPr lang="en-IN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𝑫</m:t>
                    </m:r>
                    <m:sSup>
                      <m:sSupPr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𝜵</m:t>
                        </m:r>
                      </m:e>
                      <m:sup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IN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</m:t>
                    </m:r>
                  </m:oMath>
                </a14:m>
                <a:endParaRPr lang="en-US" sz="2400" b="1" dirty="0"/>
              </a:p>
              <a:p>
                <a:r>
                  <a:rPr lang="en-IN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Slip condition 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  <m:r>
                      <a:rPr lang="en-IN" sz="24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24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4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𝝏</m:t>
                                </m:r>
                                <m:r>
                                  <a:rPr lang="en-IN" sz="24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num>
                              <m:den>
                                <m:r>
                                  <a:rPr lang="en-IN" sz="24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𝝏</m:t>
                                </m:r>
                                <m:r>
                                  <a:rPr lang="en-IN" sz="2400" b="1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24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IN" sz="2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400" b="1" dirty="0"/>
                  <a:t> = </a:t>
                </a:r>
                <a14:m>
                  <m:oMath xmlns:m="http://schemas.openxmlformats.org/officeDocument/2006/math">
                    <m:r>
                      <a:rPr lang="en-IN" sz="2400" b="1" i="1" kern="100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IN" sz="2400" b="1" kern="100" dirty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b="1" i="1" kern="100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 kern="100" dirty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IN" sz="2400" b="1" kern="10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400" b="1" i="1" kern="100" dirty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endParaRPr lang="en-IN" sz="2400" b="1" dirty="0"/>
              </a:p>
              <a:p>
                <a:r>
                  <a:rPr lang="en-IN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Assumption : Flow and solute transport are 2-D.</a:t>
                </a:r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52B7A-006B-E626-C111-9910FBAC8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429" y="1229031"/>
                <a:ext cx="7315200" cy="5356963"/>
              </a:xfrm>
              <a:blipFill>
                <a:blip r:embed="rId3"/>
                <a:stretch>
                  <a:fillRect l="-1000" t="-7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54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1C0A6-FD18-C29E-290E-6818FA98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A845E5-2B93-43F2-E08F-769920D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1EF4-A0A3-8FC8-17FF-D904BE68C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041058"/>
            <a:ext cx="7539153" cy="1976284"/>
          </a:xfrm>
        </p:spPr>
        <p:txBody>
          <a:bodyPr>
            <a:normAutofit/>
          </a:bodyPr>
          <a:lstStyle/>
          <a:p>
            <a:r>
              <a:rPr lang="en-US" sz="2400" dirty="0"/>
              <a:t>Perform numerical simulations of the solutes in the channel for the centerline velocities of the fluid ranging from 0.1 mm/s to 8 cm/s.</a:t>
            </a:r>
          </a:p>
          <a:p>
            <a:r>
              <a:rPr lang="en-US" sz="2400" dirty="0"/>
              <a:t>Determine the location and shape of each solute after 1 sec.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788D98-F410-5F4E-1D02-23E93EACC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35" y="992136"/>
            <a:ext cx="7539154" cy="304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3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7C64AE-7D75-44F1-9AE4-69E46413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808E7-C494-AB56-C1C7-DE415E5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APPROACH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F8E02-93B2-B197-F808-3C3879CDB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781958" cy="5556357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Expanding the governing equation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den>
                          </m:f>
                        </m:e>
                      </m:d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IN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4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dirty="0"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IN" sz="2400" b="1" i="0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en-IN" sz="2400" b="1" i="0" dirty="0">
                                  <a:latin typeface="Cambria Math" panose="02040503050406030204" pitchFamily="18" charset="0"/>
                                </a:rPr>
                                <m:t>𝛛</m:t>
                              </m:r>
                              <m:sSup>
                                <m:sSupPr>
                                  <m:ctrlPr>
                                    <a:rPr lang="en-IN" sz="24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IN" sz="2400" b="1" i="0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2400" b="1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2400" b="1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4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0" dirty="0">
                                      <a:latin typeface="Cambria Math" panose="02040503050406030204" pitchFamily="18" charset="0"/>
                                    </a:rPr>
                                    <m:t>𝛛</m:t>
                                  </m:r>
                                </m:e>
                                <m:sup>
                                  <m:r>
                                    <a:rPr lang="en-IN" sz="2400" b="1" i="0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num>
                            <m:den>
                              <m:r>
                                <a:rPr lang="en-IN" sz="2400" b="1" i="0" dirty="0">
                                  <a:latin typeface="Cambria Math" panose="02040503050406030204" pitchFamily="18" charset="0"/>
                                </a:rPr>
                                <m:t>𝛛</m:t>
                              </m:r>
                              <m:sSup>
                                <m:sSupPr>
                                  <m:ctrlPr>
                                    <a:rPr lang="en-IN" sz="2400" b="1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 dirty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IN" sz="2400" b="1" i="0" dirty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Number of grids along x direction taken : 200</a:t>
                </a:r>
              </a:p>
              <a:p>
                <a:r>
                  <a:rPr lang="en-IN" sz="2400" dirty="0"/>
                  <a:t>Number of grids along y direction taken : 50</a:t>
                </a:r>
              </a:p>
              <a:p>
                <a:r>
                  <a:rPr lang="en-US" sz="2400" dirty="0"/>
                  <a:t>Velocity profile: parabolic with slip boundary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F8E02-93B2-B197-F808-3C3879CDB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781958" cy="5556357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3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D2859-38FA-9C40-363B-01DF3452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2"/>
            <a:ext cx="34480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1EA87-D320-1D5A-5EE0-E53AEBBC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503005" cy="460118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5785220-A939-449C-EFD4-BA84FCA3A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82880" indent="-182880" algn="l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/>
                  </a:buClr>
                  <a:buSzPts val="2400"/>
                  <a:buFont typeface="Wingdings 2" panose="05020102010507070707" pitchFamily="18" charset="2"/>
                  <a:buChar char=""/>
                </a:pPr>
                <a:r>
                  <a:rPr lang="en-IN" sz="1800" kern="1200" dirty="0">
                    <a:solidFill>
                      <a:srgbClr val="595959"/>
                    </a:solidFill>
                    <a:effectLst/>
                    <a:latin typeface="Corbel" panose="020B0503020204020204" pitchFamily="34" charset="0"/>
                    <a:ea typeface="+mn-ea"/>
                    <a:cs typeface="+mn-cs"/>
                  </a:rPr>
                  <a:t>Simplifying the governing equation:</a:t>
                </a:r>
                <a:endParaRPr lang="en-IN" sz="1800" dirty="0">
                  <a:effectLst/>
                </a:endParaRPr>
              </a:p>
              <a:p>
                <a:pPr marL="0" indent="0" algn="l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IN" sz="1800" kern="1200" dirty="0">
                    <a:solidFill>
                      <a:srgbClr val="595959"/>
                    </a:solidFill>
                    <a:effectLst/>
                    <a:latin typeface="Corbel" panose="020B0503020204020204" pitchFamily="34" charset="0"/>
                    <a:ea typeface="+mn-ea"/>
                    <a:cs typeface="+mn-cs"/>
                  </a:rPr>
                  <a:t>     Advection along x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IN" sz="1800" b="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IN" sz="1800" b="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lang="en-IN" sz="1800" b="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IN" sz="1800" b="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IN" sz="1800" b="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IN" sz="1800" i="1" kern="1200">
                            <a:solidFill>
                              <a:srgbClr val="595959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 kern="1200">
                                <a:solidFill>
                                  <a:srgbClr val="595959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sz="180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IN" sz="1800" b="0" i="1" kern="1200">
                                <a:solidFill>
                                  <a:srgbClr val="595959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−1,</m:t>
                                </m:r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1800" b="0" i="1" kern="1200">
                                    <a:solidFill>
                                      <a:srgbClr val="595959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sz="1800" i="1" kern="1200">
                                <a:solidFill>
                                  <a:srgbClr val="595959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Δ</m:t>
                            </m:r>
                            <m:r>
                              <a:rPr lang="en-IN" sz="1800" i="1" kern="1200">
                                <a:solidFill>
                                  <a:srgbClr val="595959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marL="0" indent="0" algn="l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IN" dirty="0"/>
                  <a:t>    Diffusion along x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pPr marL="0" indent="0" algn="l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None/>
                </a:pPr>
                <a:r>
                  <a:rPr lang="en-IN" dirty="0"/>
                  <a:t>    Diffusion along y 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Finally we get :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∆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−1,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∆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𝑥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𝑖𝑗</m:t>
                          </m:r>
                        </m:sub>
                      </m:sSub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𝑖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,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𝑗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∆</m:t>
                          </m:r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𝑦</m:t>
                          </m:r>
                        </m:den>
                      </m:f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+1,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−1,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−2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𝑖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,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𝑗</m:t>
                                  </m:r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5785220-A939-449C-EFD4-BA84FCA3A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t="-17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93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BD20B-52B5-C299-F350-FF87CF6A8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73C86-5CED-28BF-69CE-19521012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742F-DC3D-2C39-796D-D0A4257A0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dirty="0"/>
                  <a:t>Finite difference method (FDM) used.</a:t>
                </a:r>
              </a:p>
              <a:p>
                <a:r>
                  <a:rPr lang="en-IN" sz="2400" dirty="0"/>
                  <a:t>Explicit scheme: FTCS for time, central differencing for space.</a:t>
                </a:r>
              </a:p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𝒖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𝒗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den>
                    </m:f>
                  </m:oMath>
                </a14:m>
                <a:r>
                  <a:rPr lang="en-IN" sz="2400" dirty="0"/>
                  <a:t> ≈ advection terms</a:t>
                </a:r>
              </a:p>
              <a:p>
                <a14:m>
                  <m:oMath xmlns:m="http://schemas.openxmlformats.org/officeDocument/2006/math"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𝝏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1" dirty="0"/>
                  <a:t> </a:t>
                </a:r>
                <a:r>
                  <a:rPr lang="en-IN" sz="2400" dirty="0"/>
                  <a:t>≈ diffusion terms</a:t>
                </a:r>
              </a:p>
              <a:p>
                <a:r>
                  <a:rPr lang="en-IN" sz="2400" dirty="0"/>
                  <a:t>Order of accuracy: O(</a:t>
                </a:r>
                <a:r>
                  <a:rPr lang="el-GR" sz="2400" dirty="0"/>
                  <a:t>Δ</a:t>
                </a:r>
                <a:r>
                  <a:rPr lang="en-IN" sz="2400" dirty="0"/>
                  <a:t>t, </a:t>
                </a:r>
                <a:r>
                  <a:rPr lang="el-GR" sz="2400" dirty="0"/>
                  <a:t>Δ</a:t>
                </a:r>
                <a:r>
                  <a:rPr lang="en-IN" sz="2400" dirty="0"/>
                  <a:t>x², </a:t>
                </a:r>
                <a:r>
                  <a:rPr lang="el-GR" sz="2400" dirty="0"/>
                  <a:t>Δ</a:t>
                </a:r>
                <a:r>
                  <a:rPr lang="en-IN" sz="2400" dirty="0"/>
                  <a:t>y²)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2D742F-DC3D-2C39-796D-D0A4257A0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0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2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0965F-0A2F-227F-F3E9-3486E9B1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2E029-4A7E-BCE7-4242-A9259126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SLIP CONDITION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C697-4947-7645-B850-3BE1AEDE6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8598" y="1522870"/>
                <a:ext cx="7315200" cy="5120640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IN" sz="8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Poiseuille Flow with Slip</a:t>
                </a:r>
                <a:endParaRPr lang="en-IN" sz="8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8000" b="1" i="1" smtClean="0">
                          <a:effectLst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𝒖</m:t>
                      </m:r>
                      <m:d>
                        <m:dPr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𝒚</m:t>
                          </m:r>
                        </m:e>
                      </m:d>
                      <m:r>
                        <a:rPr lang="en-IN" sz="8000" b="1" i="1">
                          <a:effectLst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bPr>
                        <m:e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𝟏</m:t>
                          </m:r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N" sz="8000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r>
                  <a:rPr lang="en-IN" sz="8000" dirty="0">
                    <a:ea typeface="Calibri" panose="020F0502020204030204" pitchFamily="34" charset="0"/>
                    <a:cs typeface="Mangal" panose="02040503050203030202" pitchFamily="18" charset="0"/>
                  </a:rPr>
                  <a:t>From </a:t>
                </a:r>
                <a:r>
                  <a:rPr lang="en-IN" sz="8000" dirty="0">
                    <a:effectLst/>
                    <a:ea typeface="Times New Roman" panose="02020603050405020304" pitchFamily="18" charset="0"/>
                  </a:rPr>
                  <a:t>Navier–Stokes equation,</a:t>
                </a:r>
                <a:endParaRPr lang="en-IN" sz="8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8000" i="1" smtClean="0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IN" sz="8000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IN" sz="8000" i="1">
                          <a:effectLst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𝜇</m:t>
                          </m:r>
                        </m:den>
                      </m:f>
                      <m:f>
                        <m:fPr>
                          <m:ctrlP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IN" sz="8000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IN" sz="8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8000" dirty="0">
                    <a:ea typeface="Times New Roman" panose="02020603050405020304" pitchFamily="18" charset="0"/>
                    <a:cs typeface="Mangal" panose="02040503050203030202" pitchFamily="18" charset="0"/>
                  </a:rPr>
                  <a:t>W</a:t>
                </a:r>
                <a:r>
                  <a:rPr lang="en-IN" sz="8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ith the slip boundary condition at both walls:</a:t>
                </a:r>
                <a:endParaRPr lang="en-IN" sz="8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IN" sz="8000" dirty="0">
                    <a:effectLst/>
                    <a:ea typeface="Calibri" panose="020F0502020204030204" pitchFamily="34" charset="0"/>
                    <a:cs typeface="Mangal" panose="02040503050203030202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IN" sz="8000" i="1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d>
                      <m:d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0</m:t>
                        </m:r>
                      </m:e>
                    </m:d>
                    <m:r>
                      <a:rPr lang="en-IN" sz="8000" i="1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sSub>
                      <m:sSub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IN" sz="8000" dirty="0">
                    <a:effectLst/>
                    <a:ea typeface="Times New Roman" panose="02020603050405020304" pitchFamily="18" charset="0"/>
                    <a:cs typeface="Mangal" panose="02040503050203030202" pitchFamily="18" charset="0"/>
                  </a:rPr>
                  <a:t>  ,    </a:t>
                </a:r>
                <a14:m>
                  <m:oMath xmlns:m="http://schemas.openxmlformats.org/officeDocument/2006/math">
                    <m:r>
                      <a:rPr lang="en-IN" sz="8000" i="1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𝑢</m:t>
                    </m:r>
                    <m:d>
                      <m:d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IN" sz="8000" i="1">
                        <a:effectLst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=−</m:t>
                    </m:r>
                    <m:sSub>
                      <m:sSub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𝑑𝑢</m:t>
                                </m:r>
                              </m:num>
                              <m:den>
                                <m:r>
                                  <a:rPr lang="en-IN" sz="8000" i="1">
                                    <a:effectLst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𝑑𝑦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𝑦</m:t>
                        </m:r>
                        <m:r>
                          <a:rPr lang="en-IN" sz="8000" i="1">
                            <a:effectLst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8000" i="1">
                                <a:effectLst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IN" sz="8000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IN" sz="8000" dirty="0">
                    <a:ea typeface="Calibri" panose="020F0502020204030204" pitchFamily="34" charset="0"/>
                    <a:cs typeface="Mangal" panose="02040503050203030202" pitchFamily="18" charset="0"/>
                  </a:rPr>
                  <a:t>Finally we get,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8000" b="1" i="1" smtClean="0">
                          <a:effectLst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𝒖</m:t>
                      </m:r>
                      <m:d>
                        <m:dPr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𝒚</m:t>
                          </m:r>
                        </m:e>
                      </m:d>
                      <m:r>
                        <a:rPr lang="en-IN" sz="8000" b="1" i="1">
                          <a:effectLst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𝟏</m:t>
                          </m:r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𝟔</m:t>
                          </m:r>
                          <m:f>
                            <m:fPr>
                              <m:ctrlP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𝟏</m:t>
                          </m:r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IN" sz="8000" b="1" i="1">
                                          <a:effectLst/>
                                          <a:ea typeface="Calibri" panose="020F0502020204030204" pitchFamily="34" charset="0"/>
                                          <a:cs typeface="Mangal" panose="02040503050203030202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𝑳</m:t>
                                          </m:r>
                                        </m:e>
                                        <m:sub>
                                          <m:r>
                                            <a:rPr lang="en-IN" sz="8000" b="1" i="1">
                                              <a:effectLst/>
                                              <a:ea typeface="Calibri" panose="020F0502020204030204" pitchFamily="34" charset="0"/>
                                              <a:cs typeface="Mangal" panose="02040503050203030202" pitchFamily="18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IN" sz="8000" b="1" i="1">
                              <a:effectLst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𝟔</m:t>
                          </m:r>
                          <m:f>
                            <m:fPr>
                              <m:ctrlPr>
                                <a:rPr lang="en-IN" sz="8000" b="1" i="1">
                                  <a:effectLst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IN" sz="8000" b="1" i="1">
                                      <a:effectLst/>
                                      <a:ea typeface="Calibri" panose="020F0502020204030204" pitchFamily="34" charset="0"/>
                                      <a:cs typeface="Mangal" panose="02040503050203030202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IN" sz="8000" b="1" dirty="0">
                  <a:effectLst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6C697-4947-7645-B850-3BE1AEDE6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8598" y="1522870"/>
                <a:ext cx="7315200" cy="5120640"/>
              </a:xfrm>
              <a:blipFill>
                <a:blip r:embed="rId3"/>
                <a:stretch>
                  <a:fillRect l="-583" t="-19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4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E4CBE-1C84-A8FF-ACB0-5213CA2E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4925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450E29-4EB5-B6A8-1784-23159BCC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16154-7DA2-8C4C-945E-35FA74C0D0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2400" b="1" dirty="0"/>
                  <a:t>Courant–Friedrichs–Lewy(CFL) </a:t>
                </a:r>
                <a:r>
                  <a:rPr lang="en-IN" sz="2400" dirty="0"/>
                  <a:t>condition was used.</a:t>
                </a:r>
              </a:p>
              <a:p>
                <a:pPr marL="0" indent="0">
                  <a:buNone/>
                </a:pPr>
                <a:r>
                  <a:rPr lang="en-IN" sz="2400" dirty="0"/>
                  <a:t>   It is a condition for the stability of numerical methods that model convection or wave phenomena.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r>
                  <a:rPr lang="en-IN" sz="2400" dirty="0"/>
                  <a:t>In our case (2-D),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IN" sz="2400" dirty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sSup>
                        <m:sSup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4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l-G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N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IN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400" b="0" i="1" dirty="0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Δ</m:t>
                                      </m:r>
                                      <m:sSup>
                                        <m:sSupPr>
                                          <m:ctrlPr>
                                            <a:rPr lang="el-G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IN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IN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16154-7DA2-8C4C-945E-35FA74C0D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F2FFE4-37B0-4797-7D36-E3A65084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" y="0"/>
            <a:ext cx="34480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4DC72B-5F77-BDAF-CF30-CD4F558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62D-F74A-A862-8471-74289A55CC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9268" y="1123837"/>
                <a:ext cx="7315200" cy="512064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Neumann Boundary Conditions </a:t>
                </a:r>
                <a:r>
                  <a:rPr lang="en-US" sz="2400" dirty="0"/>
                  <a:t>(no flux at top/bottom walls)</a:t>
                </a:r>
              </a:p>
              <a:p>
                <a:pPr>
                  <a:buNone/>
                </a:pPr>
                <a:r>
                  <a:rPr lang="en-US" sz="2400" dirty="0"/>
                  <a:t>   These are applied at the y-direction boundaries:</a:t>
                </a:r>
              </a:p>
              <a:p>
                <a:pPr>
                  <a:buNone/>
                </a:pPr>
                <a:r>
                  <a:rPr lang="en-US" sz="2400" dirty="0"/>
                  <a:t>   C(1,:) = C(2,:);   (b0ttom wall)</a:t>
                </a:r>
              </a:p>
              <a:p>
                <a:pPr>
                  <a:buNone/>
                </a:pPr>
                <a:r>
                  <a:rPr lang="en-US" sz="2400" dirty="0"/>
                  <a:t>   C(end,:) = C(end-1,:);  (top wall)</a:t>
                </a:r>
              </a:p>
              <a:p>
                <a:pPr>
                  <a:buNone/>
                </a:pPr>
                <a:r>
                  <a:rPr lang="en-US" sz="2400" dirty="0"/>
                  <a:t>   This enforces: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400" dirty="0"/>
                  <a:t>at y = 0 and y = Ly </a:t>
                </a:r>
              </a:p>
              <a:p>
                <a:pPr marL="0" indent="0">
                  <a:buNone/>
                </a:pPr>
                <a:r>
                  <a:rPr lang="en-US" sz="2400" dirty="0"/>
                  <a:t>   (no vertical flux across the walls)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D262D-F74A-A862-8471-74289A55CC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1123837"/>
                <a:ext cx="7315200" cy="5120640"/>
              </a:xfr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987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1360</TotalTime>
  <Words>612</Words>
  <Application>Microsoft Office PowerPoint</Application>
  <PresentationFormat>Widescreen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Corbel</vt:lpstr>
      <vt:lpstr>Times New Roman</vt:lpstr>
      <vt:lpstr>Wingdings 2</vt:lpstr>
      <vt:lpstr>Frame</vt:lpstr>
      <vt:lpstr>ADVECTION DIFFUSION PROBLEM</vt:lpstr>
      <vt:lpstr>GIVEN INFORMATION</vt:lpstr>
      <vt:lpstr>OBJECTIVE</vt:lpstr>
      <vt:lpstr>APPROACH</vt:lpstr>
      <vt:lpstr>SIMPLIFICATION</vt:lpstr>
      <vt:lpstr>NUMERICAL SCHEME</vt:lpstr>
      <vt:lpstr>SLIP CONDITION</vt:lpstr>
      <vt:lpstr>STABILITY</vt:lpstr>
      <vt:lpstr>BOUNDARY CONDITIONS</vt:lpstr>
      <vt:lpstr>BOUNDARY CONDITIONS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VEERANALA VARSHITHA PREETHAM</dc:creator>
  <cp:lastModifiedBy>VEERANALA VARSHITHA PREETHAM</cp:lastModifiedBy>
  <cp:revision>13</cp:revision>
  <dcterms:created xsi:type="dcterms:W3CDTF">2025-04-24T06:35:36Z</dcterms:created>
  <dcterms:modified xsi:type="dcterms:W3CDTF">2025-04-25T10:18:19Z</dcterms:modified>
</cp:coreProperties>
</file>