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77" r:id="rId10"/>
    <p:sldId id="278" r:id="rId11"/>
    <p:sldId id="279" r:id="rId12"/>
    <p:sldId id="265" r:id="rId13"/>
    <p:sldId id="266" r:id="rId14"/>
    <p:sldId id="280" r:id="rId15"/>
    <p:sldId id="281" r:id="rId16"/>
    <p:sldId id="282" r:id="rId17"/>
    <p:sldId id="283" r:id="rId18"/>
    <p:sldId id="267" r:id="rId19"/>
    <p:sldId id="284" r:id="rId20"/>
    <p:sldId id="285" r:id="rId21"/>
    <p:sldId id="286" r:id="rId22"/>
    <p:sldId id="287" r:id="rId23"/>
    <p:sldId id="288" r:id="rId24"/>
    <p:sldId id="289" r:id="rId25"/>
    <p:sldId id="291" r:id="rId26"/>
    <p:sldId id="292" r:id="rId27"/>
    <p:sldId id="295" r:id="rId28"/>
    <p:sldId id="269" r:id="rId29"/>
    <p:sldId id="270" r:id="rId30"/>
    <p:sldId id="293" r:id="rId31"/>
    <p:sldId id="294" r:id="rId32"/>
    <p:sldId id="272" r:id="rId33"/>
    <p:sldId id="275" r:id="rId3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3999"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6" y="4827345"/>
            <a:ext cx="5594772" cy="1564531"/>
          </a:xfrm>
          <a:prstGeom prst="rect">
            <a:avLst/>
          </a:prstGeom>
        </p:spPr>
        <p:txBody>
          <a:bodyPr vert="horz" wrap="square" lIns="0" tIns="12700" rIns="0" bIns="0" rtlCol="0">
            <a:spAutoFit/>
          </a:bodyPr>
          <a:lstStyle/>
          <a:p>
            <a:pPr marL="12700" marR="1216025">
              <a:lnSpc>
                <a:spcPct val="100000"/>
              </a:lnSpc>
              <a:spcBef>
                <a:spcPts val="100"/>
              </a:spcBef>
            </a:pPr>
            <a:r>
              <a:rPr sz="2000" b="1" dirty="0">
                <a:latin typeface="Calibri"/>
                <a:cs typeface="Calibri"/>
              </a:rPr>
              <a:t>Your</a:t>
            </a:r>
            <a:r>
              <a:rPr sz="2000" b="1" spc="-85" dirty="0">
                <a:latin typeface="Calibri"/>
                <a:cs typeface="Calibri"/>
              </a:rPr>
              <a:t> </a:t>
            </a:r>
            <a:r>
              <a:rPr sz="2000" b="1" dirty="0">
                <a:latin typeface="Calibri"/>
                <a:cs typeface="Calibri"/>
              </a:rPr>
              <a:t>Register</a:t>
            </a:r>
            <a:r>
              <a:rPr sz="2000" b="1" spc="-85" dirty="0">
                <a:latin typeface="Calibri"/>
                <a:cs typeface="Calibri"/>
              </a:rPr>
              <a:t> </a:t>
            </a:r>
            <a:r>
              <a:rPr sz="2000" b="1" spc="-25" dirty="0">
                <a:latin typeface="Calibri"/>
                <a:cs typeface="Calibri"/>
              </a:rPr>
              <a:t>No</a:t>
            </a:r>
            <a:r>
              <a:rPr lang="en-US" sz="2000" b="1" spc="-25" dirty="0">
                <a:latin typeface="Calibri"/>
                <a:cs typeface="Calibri"/>
              </a:rPr>
              <a:t>: 220701313</a:t>
            </a:r>
          </a:p>
          <a:p>
            <a:pPr marL="12700" marR="1216025">
              <a:lnSpc>
                <a:spcPct val="100000"/>
              </a:lnSpc>
              <a:spcBef>
                <a:spcPts val="100"/>
              </a:spcBef>
            </a:pPr>
            <a:r>
              <a:rPr sz="2000" b="1" spc="-20" dirty="0">
                <a:latin typeface="Calibri"/>
                <a:cs typeface="Calibri"/>
              </a:rPr>
              <a:t>Name</a:t>
            </a:r>
            <a:r>
              <a:rPr lang="en-US" sz="2000" b="1" spc="-20" dirty="0">
                <a:latin typeface="Calibri"/>
                <a:cs typeface="Calibri"/>
              </a:rPr>
              <a:t>: </a:t>
            </a:r>
            <a:r>
              <a:rPr lang="en-US" sz="2000" b="1" spc="-20" dirty="0" err="1">
                <a:latin typeface="Calibri"/>
                <a:cs typeface="Calibri"/>
              </a:rPr>
              <a:t>Veeraragahavan</a:t>
            </a:r>
            <a:r>
              <a:rPr lang="en-US" sz="2000" b="1" spc="-20" dirty="0">
                <a:latin typeface="Calibri"/>
                <a:cs typeface="Calibri"/>
              </a:rPr>
              <a:t> M</a:t>
            </a:r>
            <a:endParaRPr sz="2000" dirty="0">
              <a:latin typeface="Calibri"/>
              <a:cs typeface="Calibri"/>
            </a:endParaRPr>
          </a:p>
          <a:p>
            <a:pPr marL="12700">
              <a:lnSpc>
                <a:spcPct val="100000"/>
              </a:lnSpc>
            </a:pPr>
            <a:r>
              <a:rPr sz="2000" b="1" dirty="0">
                <a:latin typeface="Calibri"/>
                <a:cs typeface="Calibri"/>
              </a:rPr>
              <a:t>Guide</a:t>
            </a:r>
            <a:r>
              <a:rPr sz="2000" b="1" spc="-75" dirty="0">
                <a:latin typeface="Calibri"/>
                <a:cs typeface="Calibri"/>
              </a:rPr>
              <a:t> </a:t>
            </a:r>
            <a:r>
              <a:rPr sz="2000" b="1" spc="-20" dirty="0">
                <a:latin typeface="Calibri"/>
                <a:cs typeface="Calibri"/>
              </a:rPr>
              <a:t>Name</a:t>
            </a:r>
            <a:r>
              <a:rPr lang="en-US" sz="2000" b="1" spc="-20" dirty="0">
                <a:latin typeface="Calibri"/>
                <a:cs typeface="Calibri"/>
              </a:rPr>
              <a:t>: </a:t>
            </a:r>
            <a:endParaRPr sz="2000" dirty="0">
              <a:latin typeface="Calibri"/>
              <a:cs typeface="Calibri"/>
            </a:endParaRPr>
          </a:p>
          <a:p>
            <a:pPr marL="12700">
              <a:lnSpc>
                <a:spcPct val="100000"/>
              </a:lnSpc>
            </a:pPr>
            <a:r>
              <a:rPr sz="2000" b="1" spc="-10" dirty="0">
                <a:latin typeface="Calibri"/>
                <a:cs typeface="Calibri"/>
              </a:rPr>
              <a:t>Designation</a:t>
            </a:r>
            <a:r>
              <a:rPr sz="2000" b="1" spc="-50" dirty="0">
                <a:latin typeface="Calibri"/>
                <a:cs typeface="Calibri"/>
              </a:rPr>
              <a:t> </a:t>
            </a:r>
            <a:r>
              <a:rPr sz="2000" b="1" dirty="0">
                <a:latin typeface="Calibri"/>
                <a:cs typeface="Calibri"/>
              </a:rPr>
              <a:t>and</a:t>
            </a:r>
            <a:r>
              <a:rPr sz="2000" b="1" spc="-45" dirty="0">
                <a:latin typeface="Calibri"/>
                <a:cs typeface="Calibri"/>
              </a:rPr>
              <a:t> </a:t>
            </a:r>
            <a:r>
              <a:rPr sz="2000" b="1" spc="-10" dirty="0">
                <a:latin typeface="Calibri"/>
                <a:cs typeface="Calibri"/>
              </a:rPr>
              <a:t>Department</a:t>
            </a:r>
            <a:r>
              <a:rPr lang="en-US" sz="2000" b="1" spc="-10">
                <a:latin typeface="Calibri"/>
                <a:cs typeface="Calibri"/>
              </a:rPr>
              <a:t>: IRPA / Computer </a:t>
            </a:r>
            <a:r>
              <a:rPr lang="en-US" sz="2000" b="1" spc="-10" dirty="0">
                <a:latin typeface="Calibri"/>
                <a:cs typeface="Calibri"/>
              </a:rPr>
              <a:t>Science and Engineering</a:t>
            </a: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250807" y="2098871"/>
            <a:ext cx="3128645" cy="1671320"/>
          </a:xfrm>
          <a:prstGeom prst="rect">
            <a:avLst/>
          </a:prstGeom>
        </p:spPr>
        <p:txBody>
          <a:bodyPr vert="horz" wrap="square" lIns="0" tIns="12700" rIns="0" bIns="0" rtlCol="0">
            <a:spAutoFit/>
          </a:bodyPr>
          <a:lstStyle/>
          <a:p>
            <a:pPr marL="12700" marR="5080">
              <a:lnSpc>
                <a:spcPct val="100000"/>
              </a:lnSpc>
              <a:spcBef>
                <a:spcPts val="100"/>
              </a:spcBef>
            </a:pPr>
            <a:r>
              <a:rPr sz="5400" b="1" dirty="0">
                <a:solidFill>
                  <a:srgbClr val="FFFFFF"/>
                </a:solidFill>
                <a:latin typeface="Calibri"/>
                <a:cs typeface="Calibri"/>
              </a:rPr>
              <a:t>Title</a:t>
            </a:r>
            <a:r>
              <a:rPr sz="5400" b="1" spc="-45" dirty="0">
                <a:solidFill>
                  <a:srgbClr val="FFFFFF"/>
                </a:solidFill>
                <a:latin typeface="Calibri"/>
                <a:cs typeface="Calibri"/>
              </a:rPr>
              <a:t> </a:t>
            </a:r>
            <a:r>
              <a:rPr sz="5400" b="1" dirty="0">
                <a:solidFill>
                  <a:srgbClr val="FFFFFF"/>
                </a:solidFill>
                <a:latin typeface="Calibri"/>
                <a:cs typeface="Calibri"/>
              </a:rPr>
              <a:t>of</a:t>
            </a:r>
            <a:r>
              <a:rPr sz="5400" b="1" spc="-40" dirty="0">
                <a:solidFill>
                  <a:srgbClr val="FFFFFF"/>
                </a:solidFill>
                <a:latin typeface="Calibri"/>
                <a:cs typeface="Calibri"/>
              </a:rPr>
              <a:t> </a:t>
            </a:r>
            <a:r>
              <a:rPr sz="5400" b="1" spc="-25" dirty="0">
                <a:solidFill>
                  <a:srgbClr val="FFFFFF"/>
                </a:solidFill>
                <a:latin typeface="Calibri"/>
                <a:cs typeface="Calibri"/>
              </a:rPr>
              <a:t>the </a:t>
            </a:r>
            <a:r>
              <a:rPr sz="5400" b="1" spc="-10" dirty="0">
                <a:solidFill>
                  <a:srgbClr val="FFFFFF"/>
                </a:solidFill>
                <a:latin typeface="Calibri"/>
                <a:cs typeface="Calibri"/>
              </a:rPr>
              <a:t>Project</a:t>
            </a:r>
            <a:endParaRPr sz="5400">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07AF8-816A-D32C-6F05-57A3E80BF2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B9F27A-2FB4-2A69-0A77-263F71B989B0}"/>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0A709AFD-710A-B016-D1EB-3FBF2247342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4CE0490D-65DE-4970-6E94-3D4F65D4EB4E}"/>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5EA0FAF2-7424-8508-5C6E-3AAFB870E1B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3" name="object 3">
            <a:extLst>
              <a:ext uri="{FF2B5EF4-FFF2-40B4-BE49-F238E27FC236}">
                <a16:creationId xmlns:a16="http://schemas.microsoft.com/office/drawing/2014/main" id="{83AA2B23-F0DC-65C7-4A51-A983F2D6F24E}"/>
              </a:ext>
            </a:extLst>
          </p:cNvPr>
          <p:cNvSpPr txBox="1"/>
          <p:nvPr/>
        </p:nvSpPr>
        <p:spPr>
          <a:xfrm>
            <a:off x="344512" y="914400"/>
            <a:ext cx="8454976" cy="5314275"/>
          </a:xfrm>
          <a:prstGeom prst="rect">
            <a:avLst/>
          </a:prstGeom>
        </p:spPr>
        <p:txBody>
          <a:bodyPr vert="horz" wrap="square" lIns="0" tIns="137160" rIns="0" bIns="0" rtlCol="0">
            <a:spAutoFit/>
          </a:bodyPr>
          <a:lstStyle/>
          <a:p>
            <a:pPr marL="184150" indent="-171450">
              <a:lnSpc>
                <a:spcPct val="100000"/>
              </a:lnSpc>
              <a:spcBef>
                <a:spcPts val="1080"/>
              </a:spcBef>
              <a:buFont typeface="Wingdings" panose="05000000000000000000" pitchFamily="2" charset="2"/>
              <a:buChar char="§"/>
              <a:tabLst>
                <a:tab pos="310515" algn="l"/>
              </a:tabLst>
            </a:pPr>
            <a:r>
              <a:rPr sz="1400" b="1" dirty="0">
                <a:latin typeface="Times New Roman" panose="02020603050405020304" pitchFamily="18" charset="0"/>
                <a:cs typeface="Times New Roman" panose="02020603050405020304" pitchFamily="18" charset="0"/>
              </a:rPr>
              <a:t>Module</a:t>
            </a:r>
            <a:r>
              <a:rPr sz="1400" b="1" spc="-65" dirty="0">
                <a:latin typeface="Times New Roman" panose="02020603050405020304" pitchFamily="18" charset="0"/>
                <a:cs typeface="Times New Roman" panose="02020603050405020304" pitchFamily="18" charset="0"/>
              </a:rPr>
              <a:t> </a:t>
            </a:r>
            <a:r>
              <a:rPr sz="1400" b="1" spc="-50" dirty="0">
                <a:latin typeface="Times New Roman" panose="02020603050405020304" pitchFamily="18" charset="0"/>
                <a:cs typeface="Times New Roman" panose="02020603050405020304" pitchFamily="18" charset="0"/>
              </a:rPr>
              <a:t>1</a:t>
            </a:r>
            <a:r>
              <a:rPr lang="en-US" sz="1400" b="1" spc="-50" dirty="0">
                <a:latin typeface="Times New Roman" panose="02020603050405020304" pitchFamily="18" charset="0"/>
                <a:cs typeface="Times New Roman" panose="02020603050405020304" pitchFamily="18" charset="0"/>
              </a:rPr>
              <a:t>: Notifying Tracked Weather to Users</a:t>
            </a:r>
          </a:p>
          <a:p>
            <a:pPr marL="184150" indent="-171450">
              <a:lnSpc>
                <a:spcPct val="100000"/>
              </a:lnSpc>
              <a:spcBef>
                <a:spcPts val="1080"/>
              </a:spcBef>
              <a:buFont typeface="Wingdings" panose="05000000000000000000" pitchFamily="2" charset="2"/>
              <a:buChar char="§"/>
              <a:tabLst>
                <a:tab pos="310515" algn="l"/>
              </a:tabLst>
            </a:pPr>
            <a:r>
              <a:rPr lang="en-US" sz="1400" b="1" spc="-50" dirty="0">
                <a:latin typeface="Times New Roman" panose="02020603050405020304" pitchFamily="18" charset="0"/>
                <a:cs typeface="Times New Roman" panose="02020603050405020304" pitchFamily="18" charset="0"/>
              </a:rPr>
              <a:t>Short Description:</a:t>
            </a:r>
          </a:p>
          <a:p>
            <a:pPr marL="12700">
              <a:lnSpc>
                <a:spcPct val="100000"/>
              </a:lnSpc>
              <a:spcBef>
                <a:spcPts val="1080"/>
              </a:spcBef>
              <a:tabLst>
                <a:tab pos="310515" algn="l"/>
              </a:tabLst>
            </a:pPr>
            <a:r>
              <a:rPr lang="en-US" sz="1400" b="1" spc="-5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The technology uses collected weather data to automatically deliver customers weather updates and notifications. Email, SMS, and other forms of communication can be used to send notifications, guaranteeing that consumers receive pertinent and timely information.</a:t>
            </a:r>
            <a:endParaRPr sz="1400" dirty="0">
              <a:latin typeface="Times New Roman" panose="02020603050405020304" pitchFamily="18" charset="0"/>
              <a:cs typeface="Times New Roman" panose="02020603050405020304" pitchFamily="18" charset="0"/>
            </a:endParaRPr>
          </a:p>
          <a:p>
            <a:pPr marL="310515" indent="-297815">
              <a:lnSpc>
                <a:spcPct val="100000"/>
              </a:lnSpc>
              <a:spcBef>
                <a:spcPts val="800"/>
              </a:spcBef>
              <a:buFont typeface="Lucida Sans Unicode"/>
              <a:buChar char="▪"/>
              <a:tabLst>
                <a:tab pos="310515" algn="l"/>
              </a:tabLst>
            </a:pPr>
            <a:r>
              <a:rPr sz="1400" b="1" dirty="0">
                <a:latin typeface="Times New Roman" panose="02020603050405020304" pitchFamily="18" charset="0"/>
                <a:cs typeface="Times New Roman" panose="02020603050405020304" pitchFamily="18" charset="0"/>
              </a:rPr>
              <a:t>DFD</a:t>
            </a:r>
            <a:r>
              <a:rPr sz="1400" b="1" spc="-2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t>
            </a:r>
            <a:r>
              <a:rPr sz="1400" b="1" spc="-2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Activity</a:t>
            </a:r>
            <a:r>
              <a:rPr sz="1400" b="1" spc="-2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Diagram</a:t>
            </a:r>
            <a:endParaRPr lang="en-US" sz="1400" b="1" spc="-10" dirty="0">
              <a:latin typeface="Times New Roman" panose="02020603050405020304" pitchFamily="18" charset="0"/>
              <a:cs typeface="Times New Roman" panose="02020603050405020304" pitchFamily="18" charset="0"/>
            </a:endParaRPr>
          </a:p>
          <a:p>
            <a:pPr marL="310515" indent="-297815">
              <a:lnSpc>
                <a:spcPct val="100000"/>
              </a:lnSpc>
              <a:spcBef>
                <a:spcPts val="800"/>
              </a:spcBef>
              <a:buFont typeface="Arial" panose="020B0604020202020204" pitchFamily="34" charset="0"/>
              <a:buChar char="•"/>
              <a:tabLst>
                <a:tab pos="310515" algn="l"/>
              </a:tabLst>
            </a:pPr>
            <a:r>
              <a:rPr lang="en-US" sz="1400" b="1" spc="-10" dirty="0">
                <a:latin typeface="Times New Roman" panose="02020603050405020304" pitchFamily="18" charset="0"/>
                <a:cs typeface="Times New Roman" panose="02020603050405020304" pitchFamily="18" charset="0"/>
              </a:rPr>
              <a:t>DFD:</a:t>
            </a:r>
          </a:p>
          <a:p>
            <a:pPr marL="12700">
              <a:lnSpc>
                <a:spcPct val="100000"/>
              </a:lnSpc>
              <a:spcBef>
                <a:spcPts val="800"/>
              </a:spcBef>
              <a:tabLst>
                <a:tab pos="310515" algn="l"/>
              </a:tabLst>
            </a:pPr>
            <a:r>
              <a:rPr lang="en-US" sz="1400" b="1" spc="-10" dirty="0">
                <a:latin typeface="Times New Roman" panose="02020603050405020304" pitchFamily="18" charset="0"/>
                <a:cs typeface="Times New Roman" panose="02020603050405020304" pitchFamily="18" charset="0"/>
              </a:rPr>
              <a:t>	         Level 0:</a:t>
            </a:r>
          </a:p>
          <a:p>
            <a:pPr marL="12700">
              <a:lnSpc>
                <a:spcPct val="100000"/>
              </a:lnSpc>
              <a:spcBef>
                <a:spcPts val="800"/>
              </a:spcBef>
              <a:tabLst>
                <a:tab pos="310515" algn="l"/>
              </a:tabLst>
            </a:pPr>
            <a:r>
              <a:rPr lang="en-US" sz="1400" b="1" spc="-10" dirty="0">
                <a:latin typeface="Times New Roman" panose="02020603050405020304" pitchFamily="18" charset="0"/>
                <a:cs typeface="Times New Roman" panose="02020603050405020304" pitchFamily="18" charset="0"/>
              </a:rPr>
              <a:t>	         Entities:</a:t>
            </a:r>
          </a:p>
          <a:p>
            <a:pPr marL="12700">
              <a:lnSpc>
                <a:spcPct val="100000"/>
              </a:lnSpc>
              <a:spcBef>
                <a:spcPts val="80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User: Receives notifications..</a:t>
            </a:r>
          </a:p>
          <a:p>
            <a:pPr marL="12700">
              <a:lnSpc>
                <a:spcPct val="100000"/>
              </a:lnSpc>
              <a:spcBef>
                <a:spcPts val="800"/>
              </a:spcBef>
              <a:tabLst>
                <a:tab pos="310515" algn="l"/>
              </a:tabLst>
            </a:pPr>
            <a:r>
              <a:rPr lang="en-US" sz="1400" spc="-10" dirty="0">
                <a:latin typeface="Times New Roman" panose="02020603050405020304" pitchFamily="18" charset="0"/>
                <a:cs typeface="Times New Roman" panose="02020603050405020304" pitchFamily="18" charset="0"/>
              </a:rPr>
              <a:t>		System: Automates the process of data analysis and alerting.</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Level 1:</a:t>
            </a:r>
          </a:p>
          <a:p>
            <a:pPr marL="12700">
              <a:lnSpc>
                <a:spcPct val="100000"/>
              </a:lnSpc>
              <a:spcBef>
                <a:spcPts val="800"/>
              </a:spcBef>
              <a:tabLst>
                <a:tab pos="310515" algn="l"/>
              </a:tabLst>
            </a:pPr>
            <a:r>
              <a:rPr lang="en-US" sz="1400" b="1" dirty="0">
                <a:latin typeface="Times New Roman" panose="02020603050405020304" pitchFamily="18" charset="0"/>
                <a:cs typeface="Times New Roman" panose="02020603050405020304" pitchFamily="18" charset="0"/>
              </a:rPr>
              <a:t>	        Processes:</a:t>
            </a:r>
          </a:p>
          <a:p>
            <a:pPr marL="12700">
              <a:lnSpc>
                <a:spcPct val="100000"/>
              </a:lnSpc>
              <a:spcBef>
                <a:spcPts val="800"/>
              </a:spcBef>
              <a:tabLst>
                <a:tab pos="310515" algn="l"/>
              </a:tabLst>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 Retrieve weather data.		</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2. Analyze weather conditions.		</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3. Generate notifications		</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4. Send notifications to users.</a:t>
            </a:r>
          </a:p>
        </p:txBody>
      </p:sp>
    </p:spTree>
    <p:extLst>
      <p:ext uri="{BB962C8B-B14F-4D97-AF65-F5344CB8AC3E}">
        <p14:creationId xmlns:p14="http://schemas.microsoft.com/office/powerpoint/2010/main" val="38034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0B392-7868-0274-CE9D-C3C72A997E3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E4BFD8E-4497-F738-D59F-DD38A9E903F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87C5B1D3-112D-A31D-4DB3-D1E64626C72A}"/>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4B05ABC6-0E2A-069A-F734-E098DC7A7AE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44278F7-6A04-2D97-745A-D1BF6629225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sp>
        <p:nvSpPr>
          <p:cNvPr id="3" name="object 3">
            <a:extLst>
              <a:ext uri="{FF2B5EF4-FFF2-40B4-BE49-F238E27FC236}">
                <a16:creationId xmlns:a16="http://schemas.microsoft.com/office/drawing/2014/main" id="{1976D7F5-B2BB-15CA-0F4D-F50EC5636248}"/>
              </a:ext>
            </a:extLst>
          </p:cNvPr>
          <p:cNvSpPr txBox="1"/>
          <p:nvPr/>
        </p:nvSpPr>
        <p:spPr>
          <a:xfrm>
            <a:off x="344512" y="1098999"/>
            <a:ext cx="8454976" cy="4006225"/>
          </a:xfrm>
          <a:prstGeom prst="rect">
            <a:avLst/>
          </a:prstGeom>
        </p:spPr>
        <p:txBody>
          <a:bodyPr vert="horz" wrap="square" lIns="0" tIns="137160" rIns="0" bIns="0" rtlCol="0">
            <a:spAutoFit/>
          </a:bodyPr>
          <a:lstStyle/>
          <a:p>
            <a:pPr marL="184150" indent="-171450">
              <a:lnSpc>
                <a:spcPct val="100000"/>
              </a:lnSpc>
              <a:spcBef>
                <a:spcPts val="1080"/>
              </a:spcBef>
              <a:buFont typeface="Wingdings" panose="05000000000000000000" pitchFamily="2" charset="2"/>
              <a:buChar char="§"/>
              <a:tabLst>
                <a:tab pos="310515" algn="l"/>
              </a:tabLst>
            </a:pPr>
            <a:r>
              <a:rPr lang="en-US" sz="2000" b="1" spc="-50" dirty="0">
                <a:latin typeface="Times New Roman" panose="02020603050405020304" pitchFamily="18" charset="0"/>
                <a:cs typeface="Times New Roman" panose="02020603050405020304" pitchFamily="18" charset="0"/>
              </a:rPr>
              <a:t>Activity Diagram:</a:t>
            </a:r>
          </a:p>
          <a:p>
            <a:pPr marL="12700" lvl="3">
              <a:spcBef>
                <a:spcPts val="1080"/>
              </a:spcBef>
              <a:tabLst>
                <a:tab pos="310515" algn="l"/>
              </a:tabLst>
            </a:pPr>
            <a:r>
              <a:rPr lang="en-US" sz="2000" spc="-50" dirty="0">
                <a:latin typeface="Times New Roman" panose="02020603050405020304" pitchFamily="18" charset="0"/>
                <a:cs typeface="Times New Roman" panose="02020603050405020304" pitchFamily="18" charset="0"/>
              </a:rPr>
              <a:t>	. 1. Start</a:t>
            </a:r>
          </a:p>
          <a:p>
            <a:pPr marL="184150" lvl="3" indent="-171450">
              <a:spcBef>
                <a:spcPts val="1080"/>
              </a:spcBef>
              <a:buFont typeface="Arial" panose="020B0604020202020204" pitchFamily="34" charset="0"/>
              <a:buChar char="•"/>
              <a:tabLst>
                <a:tab pos="310515" algn="l"/>
              </a:tabLst>
            </a:pPr>
            <a:r>
              <a:rPr lang="en-US" sz="2000" spc="-50" dirty="0">
                <a:latin typeface="Times New Roman" panose="02020603050405020304" pitchFamily="18" charset="0"/>
                <a:cs typeface="Times New Roman" panose="02020603050405020304" pitchFamily="18" charset="0"/>
              </a:rPr>
              <a:t>		System retrieves weather data from the database or API.</a:t>
            </a:r>
          </a:p>
          <a:p>
            <a:pPr marL="12700" lvl="3">
              <a:spcBef>
                <a:spcPts val="1080"/>
              </a:spcBef>
              <a:tabLst>
                <a:tab pos="310515" algn="l"/>
              </a:tabLst>
            </a:pPr>
            <a:r>
              <a:rPr lang="en-US" sz="2000" spc="-50" dirty="0">
                <a:latin typeface="Times New Roman" panose="02020603050405020304" pitchFamily="18" charset="0"/>
                <a:cs typeface="Times New Roman" panose="02020603050405020304" pitchFamily="18" charset="0"/>
              </a:rPr>
              <a:t>	2.Evaluate Conditions:</a:t>
            </a:r>
          </a:p>
          <a:p>
            <a:pPr marL="184150" lvl="3" indent="-171450">
              <a:spcBef>
                <a:spcPts val="1080"/>
              </a:spcBef>
              <a:buFont typeface="Arial" panose="020B0604020202020204" pitchFamily="34" charset="0"/>
              <a:buChar char="•"/>
              <a:tabLst>
                <a:tab pos="310515" algn="l"/>
              </a:tabLst>
            </a:pPr>
            <a:r>
              <a:rPr lang="en-US" sz="2000" spc="-50" dirty="0">
                <a:latin typeface="Times New Roman" panose="02020603050405020304" pitchFamily="18" charset="0"/>
                <a:cs typeface="Times New Roman" panose="02020603050405020304" pitchFamily="18" charset="0"/>
              </a:rPr>
              <a:t>		Check if conditions meet notification criteria.</a:t>
            </a:r>
          </a:p>
          <a:p>
            <a:pPr marL="12700" lvl="3">
              <a:spcBef>
                <a:spcPts val="1080"/>
              </a:spcBef>
              <a:tabLst>
                <a:tab pos="310515" algn="l"/>
              </a:tabLst>
            </a:pPr>
            <a:r>
              <a:rPr lang="en-US" sz="2000" spc="-50" dirty="0">
                <a:latin typeface="Times New Roman" panose="02020603050405020304" pitchFamily="18" charset="0"/>
                <a:cs typeface="Times New Roman" panose="02020603050405020304" pitchFamily="18" charset="0"/>
              </a:rPr>
              <a:t>	3.Generate Notifications:</a:t>
            </a:r>
          </a:p>
          <a:p>
            <a:pPr marL="184150" lvl="3" indent="-171450">
              <a:spcBef>
                <a:spcPts val="1080"/>
              </a:spcBef>
              <a:buFont typeface="Arial" panose="020B0604020202020204" pitchFamily="34" charset="0"/>
              <a:buChar char="•"/>
              <a:tabLst>
                <a:tab pos="310515" algn="l"/>
              </a:tabLst>
            </a:pPr>
            <a:r>
              <a:rPr lang="en-US" sz="2000" spc="-50" dirty="0">
                <a:latin typeface="Times New Roman" panose="02020603050405020304" pitchFamily="18" charset="0"/>
                <a:cs typeface="Times New Roman" panose="02020603050405020304" pitchFamily="18" charset="0"/>
              </a:rPr>
              <a:t>		Format alerts based on conditions and user preferences.</a:t>
            </a:r>
          </a:p>
          <a:p>
            <a:pPr marL="12700" lvl="3">
              <a:spcBef>
                <a:spcPts val="1080"/>
              </a:spcBef>
              <a:tabLst>
                <a:tab pos="310515" algn="l"/>
              </a:tabLst>
            </a:pPr>
            <a:r>
              <a:rPr lang="en-US" sz="2000" spc="-50" dirty="0">
                <a:latin typeface="Times New Roman" panose="02020603050405020304" pitchFamily="18" charset="0"/>
                <a:cs typeface="Times New Roman" panose="02020603050405020304" pitchFamily="18" charset="0"/>
              </a:rPr>
              <a:t>	4.Send Notifications:</a:t>
            </a:r>
          </a:p>
          <a:p>
            <a:pPr marL="184150" lvl="3" indent="-171450">
              <a:spcBef>
                <a:spcPts val="1080"/>
              </a:spcBef>
              <a:buFont typeface="Arial" panose="020B0604020202020204" pitchFamily="34" charset="0"/>
              <a:buChar char="•"/>
              <a:tabLst>
                <a:tab pos="310515" algn="l"/>
              </a:tabLst>
            </a:pPr>
            <a:r>
              <a:rPr lang="en-US" sz="2000" spc="-50" dirty="0">
                <a:latin typeface="Times New Roman" panose="02020603050405020304" pitchFamily="18" charset="0"/>
                <a:cs typeface="Times New Roman" panose="02020603050405020304" pitchFamily="18" charset="0"/>
              </a:rPr>
              <a:t>		Deliver notifications to users.</a:t>
            </a:r>
          </a:p>
        </p:txBody>
      </p:sp>
    </p:spTree>
    <p:extLst>
      <p:ext uri="{BB962C8B-B14F-4D97-AF65-F5344CB8AC3E}">
        <p14:creationId xmlns:p14="http://schemas.microsoft.com/office/powerpoint/2010/main" val="314032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pic>
        <p:nvPicPr>
          <p:cNvPr id="8" name="Picture 7">
            <a:extLst>
              <a:ext uri="{FF2B5EF4-FFF2-40B4-BE49-F238E27FC236}">
                <a16:creationId xmlns:a16="http://schemas.microsoft.com/office/drawing/2014/main" id="{0D4DF810-044C-7C55-C084-72E232A5F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800" y="2510763"/>
            <a:ext cx="6722399" cy="18364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sp>
        <p:nvSpPr>
          <p:cNvPr id="3" name="object 3"/>
          <p:cNvSpPr txBox="1"/>
          <p:nvPr/>
        </p:nvSpPr>
        <p:spPr>
          <a:xfrm>
            <a:off x="263525" y="891641"/>
            <a:ext cx="8651875" cy="4947508"/>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sz="1400" b="1" dirty="0">
                <a:latin typeface="Times New Roman" panose="02020603050405020304" pitchFamily="18" charset="0"/>
                <a:cs typeface="Times New Roman" panose="02020603050405020304" pitchFamily="18" charset="0"/>
              </a:rPr>
              <a:t>Main</a:t>
            </a:r>
            <a:r>
              <a:rPr sz="1400" b="1" spc="-2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Process</a:t>
            </a:r>
            <a:r>
              <a:rPr lang="en-US" sz="1400" b="1" spc="-10" dirty="0">
                <a:latin typeface="Times New Roman" panose="02020603050405020304" pitchFamily="18" charset="0"/>
                <a:cs typeface="Times New Roman" panose="02020603050405020304" pitchFamily="18" charset="0"/>
              </a:rPr>
              <a:t> Design</a:t>
            </a:r>
          </a:p>
          <a:p>
            <a:pPr marL="310515" indent="-297815">
              <a:lnSpc>
                <a:spcPct val="100000"/>
              </a:lnSpc>
              <a:spcBef>
                <a:spcPts val="980"/>
              </a:spcBef>
              <a:buFont typeface="Lucida Sans Unicode"/>
              <a:buChar char="▪"/>
              <a:tabLst>
                <a:tab pos="310515" algn="l"/>
              </a:tabLst>
            </a:pPr>
            <a:r>
              <a:rPr lang="en-US" sz="1400" b="1" dirty="0">
                <a:latin typeface="Times New Roman" panose="02020603050405020304" pitchFamily="18" charset="0"/>
                <a:cs typeface="Times New Roman" panose="02020603050405020304" pitchFamily="18" charset="0"/>
              </a:rPr>
              <a:t>Step-1: Read State Names from Excel Sheet</a:t>
            </a:r>
          </a:p>
          <a:p>
            <a:pPr marL="310515" lvl="8" indent="-297815">
              <a:spcBef>
                <a:spcPts val="980"/>
              </a:spcBef>
              <a:buFont typeface="Wingdings" panose="05000000000000000000" pitchFamily="2" charset="2"/>
              <a:buChar char="§"/>
              <a:tabLst>
                <a:tab pos="310515" algn="l"/>
              </a:tabLst>
            </a:pPr>
            <a:r>
              <a:rPr lang="en-US" sz="1400" b="1" spc="-10" dirty="0">
                <a:latin typeface="Times New Roman" panose="02020603050405020304" pitchFamily="18" charset="0"/>
                <a:cs typeface="Times New Roman" panose="02020603050405020304" pitchFamily="18" charset="0"/>
              </a:rPr>
              <a:t>    Input: </a:t>
            </a:r>
          </a:p>
          <a:p>
            <a:pPr marL="12700" lvl="8">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To begin, read the state names from an Excel document that will hold weather information. The names of the 		states will be listed in a column on the sheet.</a:t>
            </a:r>
          </a:p>
          <a:p>
            <a:pPr marL="310515" lvl="4" indent="-297815">
              <a:spcBef>
                <a:spcPts val="980"/>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Actions: </a:t>
            </a:r>
          </a:p>
          <a:p>
            <a:pPr marL="12700" lvl="6">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To extract the list of states from the Excel sheet, use the Read Range exercise.</a:t>
            </a:r>
          </a:p>
          <a:p>
            <a:pPr marL="12700">
              <a:lnSpc>
                <a:spcPct val="100000"/>
              </a:lnSpc>
              <a:spcBef>
                <a:spcPts val="980"/>
              </a:spcBef>
              <a:tabLst>
                <a:tab pos="310515" algn="l"/>
              </a:tabLst>
            </a:pPr>
            <a:r>
              <a:rPr lang="en-US" sz="1400" spc="-10" dirty="0">
                <a:latin typeface="Times New Roman" panose="02020603050405020304" pitchFamily="18" charset="0"/>
                <a:cs typeface="Times New Roman" panose="02020603050405020304" pitchFamily="18" charset="0"/>
              </a:rPr>
              <a:t>		For later processing, save the state names in a </a:t>
            </a:r>
            <a:r>
              <a:rPr lang="en-US" sz="1400" spc="-10" dirty="0" err="1">
                <a:latin typeface="Times New Roman" panose="02020603050405020304" pitchFamily="18" charset="0"/>
                <a:cs typeface="Times New Roman" panose="02020603050405020304" pitchFamily="18" charset="0"/>
              </a:rPr>
              <a:t>DataTable</a:t>
            </a:r>
            <a:r>
              <a:rPr lang="en-US" sz="1400" spc="-10" dirty="0">
                <a:latin typeface="Times New Roman" panose="02020603050405020304" pitchFamily="18" charset="0"/>
                <a:cs typeface="Times New Roman" panose="02020603050405020304" pitchFamily="18" charset="0"/>
              </a:rPr>
              <a:t> variable.</a:t>
            </a:r>
          </a:p>
          <a:p>
            <a:pPr marL="184150" indent="-171450">
              <a:lnSpc>
                <a:spcPct val="100000"/>
              </a:lnSpc>
              <a:spcBef>
                <a:spcPts val="980"/>
              </a:spcBef>
              <a:buFont typeface="Wingdings" panose="05000000000000000000" pitchFamily="2" charset="2"/>
              <a:buChar char="§"/>
              <a:tabLst>
                <a:tab pos="310515" algn="l"/>
              </a:tabLst>
            </a:pPr>
            <a:r>
              <a:rPr lang="en-US" sz="1400" b="1" spc="-10" dirty="0">
                <a:latin typeface="Times New Roman" panose="02020603050405020304" pitchFamily="18" charset="0"/>
                <a:cs typeface="Times New Roman" panose="02020603050405020304" pitchFamily="18" charset="0"/>
              </a:rPr>
              <a:t>  Step-2: Automated Search of State Names on Google</a:t>
            </a:r>
            <a:endParaRPr lang="en-IN" sz="1400" b="1" spc="-10" dirty="0">
              <a:latin typeface="Times New Roman" panose="02020603050405020304" pitchFamily="18" charset="0"/>
              <a:cs typeface="Times New Roman" panose="02020603050405020304" pitchFamily="18" charset="0"/>
            </a:endParaRPr>
          </a:p>
          <a:p>
            <a:pPr marL="310515" indent="-297815">
              <a:lnSpc>
                <a:spcPct val="100000"/>
              </a:lnSpc>
              <a:spcBef>
                <a:spcPts val="885"/>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Input:</a:t>
            </a:r>
          </a:p>
          <a:p>
            <a:pPr marL="12700">
              <a:lnSpc>
                <a:spcPct val="100000"/>
              </a:lnSpc>
              <a:spcBef>
                <a:spcPts val="885"/>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The state names will be input into the Google search bar automatically to retrieve weather information.</a:t>
            </a:r>
          </a:p>
          <a:p>
            <a:pPr marL="310515" lvl="1" indent="-297815">
              <a:spcBef>
                <a:spcPts val="885"/>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Actions:</a:t>
            </a:r>
          </a:p>
          <a:p>
            <a:pPr marL="12700" lvl="2">
              <a:spcBef>
                <a:spcPts val="885"/>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Use UiPath's Open Browser activity to open the browser and navigate to Google (</a:t>
            </a:r>
            <a:r>
              <a:rPr lang="en-US" sz="1400" spc="-10" dirty="0">
                <a:latin typeface="Times New Roman" panose="02020603050405020304" pitchFamily="18" charset="0"/>
                <a:cs typeface="Times New Roman" panose="02020603050405020304" pitchFamily="18" charset="0"/>
                <a:hlinkClick r:id="rId2"/>
              </a:rPr>
              <a:t>https://www.google.com</a:t>
            </a:r>
            <a:r>
              <a:rPr lang="en-US" sz="1400" spc="-10" dirty="0">
                <a:latin typeface="Times New Roman" panose="02020603050405020304" pitchFamily="18" charset="0"/>
                <a:cs typeface="Times New Roman" panose="02020603050405020304" pitchFamily="18" charset="0"/>
              </a:rPr>
              <a:t>).</a:t>
            </a:r>
          </a:p>
          <a:p>
            <a:pPr marL="12700" lvl="2">
              <a:spcBef>
                <a:spcPts val="885"/>
              </a:spcBef>
              <a:tabLst>
                <a:tab pos="310515" algn="l"/>
              </a:tabLst>
            </a:pPr>
            <a:r>
              <a:rPr lang="en-US" sz="1400" spc="-10" dirty="0">
                <a:latin typeface="Times New Roman" panose="02020603050405020304" pitchFamily="18" charset="0"/>
                <a:cs typeface="Times New Roman" panose="02020603050405020304" pitchFamily="18" charset="0"/>
              </a:rPr>
              <a:t>		Use the Type Into activity to enter each state name in the Google search bar.</a:t>
            </a:r>
          </a:p>
          <a:p>
            <a:pPr marL="12700" lvl="2">
              <a:spcBef>
                <a:spcPts val="885"/>
              </a:spcBef>
              <a:tabLst>
                <a:tab pos="310515" algn="l"/>
              </a:tabLst>
            </a:pPr>
            <a:r>
              <a:rPr lang="en-US" sz="1400" spc="-10" dirty="0">
                <a:latin typeface="Times New Roman" panose="02020603050405020304" pitchFamily="18" charset="0"/>
                <a:cs typeface="Times New Roman" panose="02020603050405020304" pitchFamily="18" charset="0"/>
              </a:rPr>
              <a:t>		Use the Send Hotkey activity to trigger the search action (usually Enter)</a:t>
            </a:r>
            <a:endParaRPr lang="en-IN" sz="1400"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BF00F-B449-13EF-FA92-63126FC453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EF92090-0469-B883-EAE8-F0401718C90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3DDB17AA-6FAC-B4BF-30A4-29311545A34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26A0D850-0841-A012-E9CC-89CE1C370E5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3C96D1A-0385-A31C-AE94-A272B92B2FA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sp>
        <p:nvSpPr>
          <p:cNvPr id="3" name="object 3">
            <a:extLst>
              <a:ext uri="{FF2B5EF4-FFF2-40B4-BE49-F238E27FC236}">
                <a16:creationId xmlns:a16="http://schemas.microsoft.com/office/drawing/2014/main" id="{BF0F2B8C-C355-5DC0-956D-B521B375223C}"/>
              </a:ext>
            </a:extLst>
          </p:cNvPr>
          <p:cNvSpPr txBox="1"/>
          <p:nvPr/>
        </p:nvSpPr>
        <p:spPr>
          <a:xfrm>
            <a:off x="381000" y="1219200"/>
            <a:ext cx="8607376" cy="4655121"/>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1400" b="1" dirty="0">
                <a:latin typeface="Times New Roman" panose="02020603050405020304" pitchFamily="18" charset="0"/>
                <a:cs typeface="Times New Roman" panose="02020603050405020304" pitchFamily="18" charset="0"/>
              </a:rPr>
              <a:t>Step-3: Scrape Weather Data (Temperature, Precipitation, Humidity, Wind)</a:t>
            </a:r>
          </a:p>
          <a:p>
            <a:pPr marL="310515" lvl="8" indent="-297815">
              <a:spcBef>
                <a:spcPts val="980"/>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Input: </a:t>
            </a:r>
          </a:p>
          <a:p>
            <a:pPr marL="12700" lvl="8">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Scrape the necessary weather information from the search result page after conducting a state weather 			search.</a:t>
            </a:r>
            <a:endParaRPr lang="en-US" sz="1400" b="1" spc="-10" dirty="0">
              <a:latin typeface="Times New Roman" panose="02020603050405020304" pitchFamily="18" charset="0"/>
              <a:cs typeface="Times New Roman" panose="02020603050405020304" pitchFamily="18" charset="0"/>
            </a:endParaRPr>
          </a:p>
          <a:p>
            <a:pPr marL="12700" lvl="8">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Actions: </a:t>
            </a:r>
          </a:p>
          <a:p>
            <a:pPr marL="12700" lvl="6">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Utilize the Get Text activity or UiPath's Data Scraping wizard to extract weather information like:</a:t>
            </a:r>
          </a:p>
          <a:p>
            <a:pPr marL="12700" lvl="6">
              <a:spcBef>
                <a:spcPts val="980"/>
              </a:spcBef>
              <a:tabLst>
                <a:tab pos="310515" algn="l"/>
              </a:tabLst>
            </a:pPr>
            <a:r>
              <a:rPr lang="en-US" sz="1400" spc="-10" dirty="0">
                <a:latin typeface="Times New Roman" panose="02020603050405020304" pitchFamily="18" charset="0"/>
                <a:cs typeface="Times New Roman" panose="02020603050405020304" pitchFamily="18" charset="0"/>
              </a:rPr>
              <a:t>			The temperature</a:t>
            </a:r>
          </a:p>
          <a:p>
            <a:pPr marL="12700" lvl="6">
              <a:spcBef>
                <a:spcPts val="980"/>
              </a:spcBef>
              <a:tabLst>
                <a:tab pos="310515" algn="l"/>
              </a:tabLst>
            </a:pPr>
            <a:r>
              <a:rPr lang="en-US" sz="1400" spc="-10" dirty="0">
                <a:latin typeface="Times New Roman" panose="02020603050405020304" pitchFamily="18" charset="0"/>
                <a:cs typeface="Times New Roman" panose="02020603050405020304" pitchFamily="18" charset="0"/>
              </a:rPr>
              <a:t>			Precipitation</a:t>
            </a:r>
          </a:p>
          <a:p>
            <a:pPr marL="12700" lvl="6">
              <a:spcBef>
                <a:spcPts val="980"/>
              </a:spcBef>
              <a:tabLst>
                <a:tab pos="310515" algn="l"/>
              </a:tabLst>
            </a:pPr>
            <a:r>
              <a:rPr lang="en-US" sz="1400" spc="-10" dirty="0">
                <a:latin typeface="Times New Roman" panose="02020603050405020304" pitchFamily="18" charset="0"/>
                <a:cs typeface="Times New Roman" panose="02020603050405020304" pitchFamily="18" charset="0"/>
              </a:rPr>
              <a:t>			The level of humidity</a:t>
            </a:r>
          </a:p>
          <a:p>
            <a:pPr marL="12700" lvl="6">
              <a:spcBef>
                <a:spcPts val="980"/>
              </a:spcBef>
              <a:tabLst>
                <a:tab pos="310515" algn="l"/>
              </a:tabLst>
            </a:pPr>
            <a:r>
              <a:rPr lang="en-US" sz="1400" spc="-10" dirty="0">
                <a:latin typeface="Times New Roman" panose="02020603050405020304" pitchFamily="18" charset="0"/>
                <a:cs typeface="Times New Roman" panose="02020603050405020304" pitchFamily="18" charset="0"/>
              </a:rPr>
              <a:t>			Wind speed</a:t>
            </a:r>
          </a:p>
          <a:p>
            <a:pPr marL="12700" lvl="6">
              <a:spcBef>
                <a:spcPts val="980"/>
              </a:spcBef>
              <a:tabLst>
                <a:tab pos="310515" algn="l"/>
              </a:tabLst>
            </a:pPr>
            <a:r>
              <a:rPr lang="en-US" sz="1400" spc="-10" dirty="0">
                <a:latin typeface="Times New Roman" panose="02020603050405020304" pitchFamily="18" charset="0"/>
                <a:cs typeface="Times New Roman" panose="02020603050405020304" pitchFamily="18" charset="0"/>
              </a:rPr>
              <a:t>			Put these specifics in each state's variables.</a:t>
            </a:r>
          </a:p>
          <a:p>
            <a:pPr marL="184150" indent="-171450">
              <a:lnSpc>
                <a:spcPct val="100000"/>
              </a:lnSpc>
              <a:spcBef>
                <a:spcPts val="980"/>
              </a:spcBef>
              <a:buFont typeface="Wingdings" panose="05000000000000000000" pitchFamily="2" charset="2"/>
              <a:buChar char="§"/>
              <a:tabLst>
                <a:tab pos="310515" algn="l"/>
              </a:tabLst>
            </a:pPr>
            <a:r>
              <a:rPr lang="en-US" sz="1400" b="1" spc="-10" dirty="0">
                <a:latin typeface="Times New Roman" panose="02020603050405020304" pitchFamily="18" charset="0"/>
                <a:cs typeface="Times New Roman" panose="02020603050405020304" pitchFamily="18" charset="0"/>
              </a:rPr>
              <a:t>  Step-4: Store Weather Data in Excel</a:t>
            </a:r>
            <a:endParaRPr lang="en-IN" sz="1400" b="1" spc="-10" dirty="0">
              <a:latin typeface="Times New Roman" panose="02020603050405020304" pitchFamily="18" charset="0"/>
              <a:cs typeface="Times New Roman" panose="02020603050405020304" pitchFamily="18" charset="0"/>
            </a:endParaRPr>
          </a:p>
          <a:p>
            <a:pPr marL="310515" indent="-297815">
              <a:lnSpc>
                <a:spcPct val="100000"/>
              </a:lnSpc>
              <a:spcBef>
                <a:spcPts val="885"/>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Output:</a:t>
            </a:r>
          </a:p>
          <a:p>
            <a:pPr marL="12700">
              <a:lnSpc>
                <a:spcPct val="100000"/>
              </a:lnSpc>
              <a:spcBef>
                <a:spcPts val="885"/>
              </a:spcBef>
              <a:tabLst>
                <a:tab pos="310515" algn="l"/>
              </a:tabLst>
            </a:pPr>
            <a:r>
              <a:rPr lang="en-US" sz="1400" spc="-10" dirty="0">
                <a:latin typeface="Times New Roman" panose="02020603050405020304" pitchFamily="18" charset="0"/>
                <a:cs typeface="Times New Roman" panose="02020603050405020304" pitchFamily="18" charset="0"/>
              </a:rPr>
              <a:t>		The Excel file must have the temperature, precipitation, humidity, and wind statistics for every state.</a:t>
            </a:r>
          </a:p>
        </p:txBody>
      </p:sp>
    </p:spTree>
    <p:extLst>
      <p:ext uri="{BB962C8B-B14F-4D97-AF65-F5344CB8AC3E}">
        <p14:creationId xmlns:p14="http://schemas.microsoft.com/office/powerpoint/2010/main" val="128368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0B15A-318C-B2F3-C633-1D3472C316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DA4CDA-B6C0-FB77-B4BE-4E62FE0D0F40}"/>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79D211CD-0DAB-6487-B669-D2BAA1F0423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82FE640E-4CB2-DE0A-D014-77AA5187F48B}"/>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C0AA6FB-531B-7A04-7225-99C3FE195FF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sp>
        <p:nvSpPr>
          <p:cNvPr id="3" name="object 3">
            <a:extLst>
              <a:ext uri="{FF2B5EF4-FFF2-40B4-BE49-F238E27FC236}">
                <a16:creationId xmlns:a16="http://schemas.microsoft.com/office/drawing/2014/main" id="{224115B7-6EA9-0538-60C4-F3273CF9EA86}"/>
              </a:ext>
            </a:extLst>
          </p:cNvPr>
          <p:cNvSpPr txBox="1"/>
          <p:nvPr/>
        </p:nvSpPr>
        <p:spPr>
          <a:xfrm>
            <a:off x="304800" y="827620"/>
            <a:ext cx="8607376" cy="5657959"/>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Actions: </a:t>
            </a:r>
          </a:p>
          <a:p>
            <a:pPr marL="12700" lvl="6">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Update the Excel sheet with the weather information using the Write Cell or Write Range operation. Each 		state's matching row should contain the data.		</a:t>
            </a:r>
          </a:p>
          <a:p>
            <a:pPr marL="12700" lvl="6">
              <a:spcBef>
                <a:spcPts val="980"/>
              </a:spcBef>
              <a:tabLst>
                <a:tab pos="310515" algn="l"/>
              </a:tabLst>
            </a:pPr>
            <a:r>
              <a:rPr lang="en-US" sz="1400" spc="-10" dirty="0">
                <a:latin typeface="Times New Roman" panose="02020603050405020304" pitchFamily="18" charset="0"/>
                <a:cs typeface="Times New Roman" panose="02020603050405020304" pitchFamily="18" charset="0"/>
              </a:rPr>
              <a:t>		Make sure the appropriate columns contain the data for each state, such as Column B for temperature and 		Column C for precipitation.</a:t>
            </a:r>
          </a:p>
          <a:p>
            <a:pPr marL="184150" indent="-171450">
              <a:lnSpc>
                <a:spcPct val="100000"/>
              </a:lnSpc>
              <a:spcBef>
                <a:spcPts val="980"/>
              </a:spcBef>
              <a:buFont typeface="Wingdings" panose="05000000000000000000" pitchFamily="2" charset="2"/>
              <a:buChar char="§"/>
              <a:tabLst>
                <a:tab pos="310515" algn="l"/>
              </a:tabLst>
            </a:pPr>
            <a:r>
              <a:rPr lang="en-US" sz="1400" b="1" spc="-10" dirty="0">
                <a:latin typeface="Times New Roman" panose="02020603050405020304" pitchFamily="18" charset="0"/>
                <a:cs typeface="Times New Roman" panose="02020603050405020304" pitchFamily="18" charset="0"/>
              </a:rPr>
              <a:t>  Step-5: Send Weather Notification to Users (Message Box)</a:t>
            </a:r>
            <a:endParaRPr lang="en-IN" sz="1400" b="1" spc="-10" dirty="0">
              <a:latin typeface="Times New Roman" panose="02020603050405020304" pitchFamily="18" charset="0"/>
              <a:cs typeface="Times New Roman" panose="02020603050405020304" pitchFamily="18" charset="0"/>
            </a:endParaRPr>
          </a:p>
          <a:p>
            <a:pPr marL="310515" indent="-297815">
              <a:lnSpc>
                <a:spcPct val="100000"/>
              </a:lnSpc>
              <a:spcBef>
                <a:spcPts val="885"/>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Output:</a:t>
            </a:r>
          </a:p>
          <a:p>
            <a:pPr marL="12700">
              <a:lnSpc>
                <a:spcPct val="100000"/>
              </a:lnSpc>
              <a:spcBef>
                <a:spcPts val="885"/>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Once the data for each state is collected, send the weather details to the user via a Message Box notification.</a:t>
            </a:r>
          </a:p>
          <a:p>
            <a:pPr marL="310515" lvl="1" indent="-297815">
              <a:spcBef>
                <a:spcPts val="885"/>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Actions:</a:t>
            </a:r>
          </a:p>
          <a:p>
            <a:pPr marL="12700" lvl="2">
              <a:spcBef>
                <a:spcPts val="885"/>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Use the Message Box activity to display the weather data in a formatted message (e.g., "Weather 			Update for [State]: Temperature: 30°C, Humidity: 80%").		</a:t>
            </a:r>
          </a:p>
          <a:p>
            <a:pPr marL="12700" lvl="2">
              <a:spcBef>
                <a:spcPts val="885"/>
              </a:spcBef>
              <a:tabLst>
                <a:tab pos="310515" algn="l"/>
              </a:tabLst>
            </a:pPr>
            <a:r>
              <a:rPr lang="en-US" sz="1400" spc="-10" dirty="0">
                <a:latin typeface="Times New Roman" panose="02020603050405020304" pitchFamily="18" charset="0"/>
                <a:cs typeface="Times New Roman" panose="02020603050405020304" pitchFamily="18" charset="0"/>
              </a:rPr>
              <a:t>		You can also use Send SMTP Mail Message if you wish to send email notifications instead of a message box.</a:t>
            </a:r>
          </a:p>
          <a:p>
            <a:pPr marL="298450" lvl="2" indent="-285750">
              <a:spcBef>
                <a:spcPts val="885"/>
              </a:spcBef>
              <a:buFont typeface="Wingdings" panose="05000000000000000000" pitchFamily="2" charset="2"/>
              <a:buChar char="§"/>
              <a:tabLst>
                <a:tab pos="310515" algn="l"/>
              </a:tabLst>
            </a:pPr>
            <a:r>
              <a:rPr lang="en-US" sz="1400" b="1" spc="-10" dirty="0">
                <a:latin typeface="Times New Roman" panose="02020603050405020304" pitchFamily="18" charset="0"/>
                <a:cs typeface="Times New Roman" panose="02020603050405020304" pitchFamily="18" charset="0"/>
              </a:rPr>
              <a:t>Step-6: Repeat the Process for All States</a:t>
            </a:r>
          </a:p>
          <a:p>
            <a:pPr marL="298450" lvl="2" indent="-285750">
              <a:spcBef>
                <a:spcPts val="885"/>
              </a:spcBef>
              <a:buFont typeface="Wingdings" panose="05000000000000000000" pitchFamily="2" charset="2"/>
              <a:buChar char="§"/>
              <a:tabLst>
                <a:tab pos="310515" algn="l"/>
              </a:tabLst>
            </a:pPr>
            <a:r>
              <a:rPr lang="en-US" sz="1400" b="1" spc="-10" dirty="0">
                <a:latin typeface="Times New Roman" panose="02020603050405020304" pitchFamily="18" charset="0"/>
                <a:cs typeface="Times New Roman" panose="02020603050405020304" pitchFamily="18" charset="0"/>
              </a:rPr>
              <a:t>   Automation Loop:</a:t>
            </a:r>
          </a:p>
          <a:p>
            <a:pPr marL="12700" lvl="2">
              <a:spcBef>
                <a:spcPts val="885"/>
              </a:spcBef>
              <a:tabLst>
                <a:tab pos="310515" algn="l"/>
              </a:tabLst>
            </a:pPr>
            <a:r>
              <a:rPr lang="en-US" sz="1400" spc="-10" dirty="0">
                <a:latin typeface="Times New Roman" panose="02020603050405020304" pitchFamily="18" charset="0"/>
                <a:cs typeface="Times New Roman" panose="02020603050405020304" pitchFamily="18" charset="0"/>
              </a:rPr>
              <a:t>		Loop through the list of state names and repeat the above steps for each state.</a:t>
            </a:r>
          </a:p>
          <a:p>
            <a:pPr marL="298450" lvl="2" indent="-285750">
              <a:spcBef>
                <a:spcPts val="885"/>
              </a:spcBef>
              <a:buFont typeface="Wingdings" panose="05000000000000000000" pitchFamily="2" charset="2"/>
              <a:buChar char="§"/>
              <a:tabLst>
                <a:tab pos="310515" algn="l"/>
              </a:tabLst>
            </a:pPr>
            <a:r>
              <a:rPr lang="en-US" sz="1400" b="1" spc="-10" dirty="0">
                <a:latin typeface="Times New Roman" panose="02020603050405020304" pitchFamily="18" charset="0"/>
                <a:cs typeface="Times New Roman" panose="02020603050405020304" pitchFamily="18" charset="0"/>
              </a:rPr>
              <a:t>   Actions:</a:t>
            </a:r>
          </a:p>
          <a:p>
            <a:pPr marL="12700" lvl="2">
              <a:spcBef>
                <a:spcPts val="885"/>
              </a:spcBef>
              <a:tabLst>
                <a:tab pos="310515" algn="l"/>
              </a:tabLst>
            </a:pPr>
            <a:r>
              <a:rPr lang="en-US" sz="1400" spc="-10" dirty="0">
                <a:latin typeface="Times New Roman" panose="02020603050405020304" pitchFamily="18" charset="0"/>
                <a:cs typeface="Times New Roman" panose="02020603050405020304" pitchFamily="18" charset="0"/>
              </a:rPr>
              <a:t>		Use a For Each Row activity to iterate over the </a:t>
            </a:r>
            <a:r>
              <a:rPr lang="en-US" sz="1400" spc="-10" dirty="0" err="1">
                <a:latin typeface="Times New Roman" panose="02020603050405020304" pitchFamily="18" charset="0"/>
                <a:cs typeface="Times New Roman" panose="02020603050405020304" pitchFamily="18" charset="0"/>
              </a:rPr>
              <a:t>DataTable</a:t>
            </a:r>
            <a:r>
              <a:rPr lang="en-US" sz="1400" spc="-10" dirty="0">
                <a:latin typeface="Times New Roman" panose="02020603050405020304" pitchFamily="18" charset="0"/>
                <a:cs typeface="Times New Roman" panose="02020603050405020304" pitchFamily="18" charset="0"/>
              </a:rPr>
              <a:t> containing the state names.</a:t>
            </a:r>
          </a:p>
          <a:p>
            <a:pPr marL="12700" lvl="2">
              <a:spcBef>
                <a:spcPts val="885"/>
              </a:spcBef>
              <a:tabLst>
                <a:tab pos="310515" algn="l"/>
              </a:tabLst>
            </a:pPr>
            <a:r>
              <a:rPr lang="en-US" sz="1400" spc="-10" dirty="0">
                <a:latin typeface="Times New Roman" panose="02020603050405020304" pitchFamily="18" charset="0"/>
                <a:cs typeface="Times New Roman" panose="02020603050405020304" pitchFamily="18" charset="0"/>
              </a:rPr>
              <a:t>		Within the loop, call the above steps for each state.</a:t>
            </a:r>
            <a:endParaRPr lang="en-IN" sz="14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41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6E8F8-6B46-A421-66A7-DA42BCA0031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4C736F1-297B-1159-89CD-0B2CD2DBA3F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8A188A50-3225-2EA0-837A-F887BE2444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5D21852D-1C87-2D85-58BD-604C562C5445}"/>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D2127DDF-9EAC-9257-36B1-EB3719B5896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a:extLst>
              <a:ext uri="{FF2B5EF4-FFF2-40B4-BE49-F238E27FC236}">
                <a16:creationId xmlns:a16="http://schemas.microsoft.com/office/drawing/2014/main" id="{0B3A18A3-B13B-8CB0-6032-ABC06F2D1FE1}"/>
              </a:ext>
            </a:extLst>
          </p:cNvPr>
          <p:cNvSpPr txBox="1"/>
          <p:nvPr/>
        </p:nvSpPr>
        <p:spPr>
          <a:xfrm>
            <a:off x="308024" y="891641"/>
            <a:ext cx="8607376" cy="2059538"/>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1400" b="1" dirty="0">
                <a:latin typeface="Times New Roman" panose="02020603050405020304" pitchFamily="18" charset="0"/>
                <a:cs typeface="Times New Roman" panose="02020603050405020304" pitchFamily="18" charset="0"/>
              </a:rPr>
              <a:t>Step-7: End Process</a:t>
            </a:r>
          </a:p>
          <a:p>
            <a:pPr marL="310515" lvl="8" indent="-297815">
              <a:spcBef>
                <a:spcPts val="980"/>
              </a:spcBef>
              <a:buFont typeface="Lucida Sans Unicode"/>
              <a:buChar char="▪"/>
              <a:tabLst>
                <a:tab pos="310515" algn="l"/>
              </a:tabLst>
            </a:pPr>
            <a:r>
              <a:rPr lang="en-US" sz="1400" b="1" spc="-10" dirty="0">
                <a:latin typeface="Times New Roman" panose="02020603050405020304" pitchFamily="18" charset="0"/>
                <a:cs typeface="Times New Roman" panose="02020603050405020304" pitchFamily="18" charset="0"/>
              </a:rPr>
              <a:t>    End: </a:t>
            </a:r>
          </a:p>
          <a:p>
            <a:pPr marL="12700" lvl="8">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After all states have been processed, the workflow ends.</a:t>
            </a:r>
            <a:r>
              <a:rPr lang="en-US" sz="1400" b="1" spc="-10" dirty="0">
                <a:latin typeface="Times New Roman" panose="02020603050405020304" pitchFamily="18" charset="0"/>
                <a:cs typeface="Times New Roman" panose="02020603050405020304" pitchFamily="18" charset="0"/>
              </a:rPr>
              <a:t>	    </a:t>
            </a:r>
          </a:p>
          <a:p>
            <a:pPr marL="12700" lvl="8">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Actions: </a:t>
            </a:r>
          </a:p>
          <a:p>
            <a:pPr marL="12700" lvl="6">
              <a:spcBef>
                <a:spcPts val="98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Optionally, you can save the Excel file with updated weather data if it's not saved during the loop.</a:t>
            </a:r>
          </a:p>
          <a:p>
            <a:pPr marL="12700" lvl="6">
              <a:spcBef>
                <a:spcPts val="980"/>
              </a:spcBef>
              <a:tabLst>
                <a:tab pos="310515" algn="l"/>
              </a:tabLst>
            </a:pPr>
            <a:r>
              <a:rPr lang="en-US" sz="1400" spc="-10" dirty="0">
                <a:latin typeface="Times New Roman" panose="02020603050405020304" pitchFamily="18" charset="0"/>
                <a:cs typeface="Times New Roman" panose="02020603050405020304" pitchFamily="18" charset="0"/>
              </a:rPr>
              <a:t>		</a:t>
            </a:r>
            <a:r>
              <a:rPr lang="en-US" sz="1400" dirty="0"/>
              <a:t>Close the browser and any other resources used in the process.</a:t>
            </a:r>
          </a:p>
        </p:txBody>
      </p:sp>
    </p:spTree>
    <p:extLst>
      <p:ext uri="{BB962C8B-B14F-4D97-AF65-F5344CB8AC3E}">
        <p14:creationId xmlns:p14="http://schemas.microsoft.com/office/powerpoint/2010/main" val="314224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8E32BE-D9DD-28BF-DAA3-4953D6CDE946}"/>
              </a:ext>
            </a:extLst>
          </p:cNvPr>
          <p:cNvSpPr>
            <a:spLocks noGrp="1"/>
          </p:cNvSpPr>
          <p:nvPr>
            <p:ph type="body" idx="1"/>
          </p:nvPr>
        </p:nvSpPr>
        <p:spPr>
          <a:xfrm>
            <a:off x="246062" y="457200"/>
            <a:ext cx="8651875" cy="4985980"/>
          </a:xfrm>
        </p:spPr>
        <p:txBody>
          <a:bodyPr/>
          <a:lstStyle/>
          <a:p>
            <a:r>
              <a:rPr lang="en-IN" b="1" dirty="0">
                <a:latin typeface="Times New Roman" panose="02020603050405020304" pitchFamily="18" charset="0"/>
                <a:cs typeface="Times New Roman" panose="02020603050405020304" pitchFamily="18" charset="0"/>
              </a:rPr>
              <a:t>Detailed Process Flow:</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1.Start the Workflow</a:t>
            </a:r>
          </a:p>
          <a:p>
            <a:r>
              <a:rPr lang="en-US" dirty="0">
                <a:latin typeface="Times New Roman" panose="02020603050405020304" pitchFamily="18" charset="0"/>
                <a:cs typeface="Times New Roman" panose="02020603050405020304" pitchFamily="18" charset="0"/>
              </a:rPr>
              <a:t>2.Read State Names from Excel</a:t>
            </a:r>
          </a:p>
          <a:p>
            <a:r>
              <a:rPr lang="en-US" dirty="0">
                <a:latin typeface="Times New Roman" panose="02020603050405020304" pitchFamily="18" charset="0"/>
                <a:cs typeface="Times New Roman" panose="02020603050405020304" pitchFamily="18" charset="0"/>
              </a:rPr>
              <a:t>	Use Read Range activity to load state names into a </a:t>
            </a:r>
            <a:r>
              <a:rPr lang="en-US" dirty="0" err="1">
                <a:latin typeface="Times New Roman" panose="02020603050405020304" pitchFamily="18" charset="0"/>
                <a:cs typeface="Times New Roman" panose="02020603050405020304" pitchFamily="18" charset="0"/>
              </a:rPr>
              <a:t>DataTable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3.Open Browser &amp; Search on Google</a:t>
            </a:r>
          </a:p>
          <a:p>
            <a:r>
              <a:rPr lang="en-US" dirty="0">
                <a:latin typeface="Times New Roman" panose="02020603050405020304" pitchFamily="18" charset="0"/>
                <a:cs typeface="Times New Roman" panose="02020603050405020304" pitchFamily="18" charset="0"/>
              </a:rPr>
              <a:t>	Use Open Browser → Type Into (state name) → Send Hotkey (Enter).</a:t>
            </a:r>
          </a:p>
          <a:p>
            <a:r>
              <a:rPr lang="en-US" dirty="0">
                <a:latin typeface="Times New Roman" panose="02020603050405020304" pitchFamily="18" charset="0"/>
                <a:cs typeface="Times New Roman" panose="02020603050405020304" pitchFamily="18" charset="0"/>
              </a:rPr>
              <a:t>4.Scrape Weather Data</a:t>
            </a:r>
          </a:p>
          <a:p>
            <a:r>
              <a:rPr lang="en-US" dirty="0">
                <a:latin typeface="Times New Roman" panose="02020603050405020304" pitchFamily="18" charset="0"/>
                <a:cs typeface="Times New Roman" panose="02020603050405020304" pitchFamily="18" charset="0"/>
              </a:rPr>
              <a:t>	Use Data Scraping or Get Text activities to extract temperature, precipitation, 	humidity, and wind data.</a:t>
            </a:r>
          </a:p>
          <a:p>
            <a:r>
              <a:rPr lang="en-US" dirty="0">
                <a:latin typeface="Times New Roman" panose="02020603050405020304" pitchFamily="18" charset="0"/>
                <a:cs typeface="Times New Roman" panose="02020603050405020304" pitchFamily="18" charset="0"/>
              </a:rPr>
              <a:t>5.Update Weather Data in Excel</a:t>
            </a:r>
          </a:p>
          <a:p>
            <a:r>
              <a:rPr lang="en-US" dirty="0">
                <a:latin typeface="Times New Roman" panose="02020603050405020304" pitchFamily="18" charset="0"/>
                <a:cs typeface="Times New Roman" panose="02020603050405020304" pitchFamily="18" charset="0"/>
              </a:rPr>
              <a:t>	Use Write Cell to update weather details in the correct row/column for each state.</a:t>
            </a:r>
          </a:p>
          <a:p>
            <a:r>
              <a:rPr lang="en-US" dirty="0">
                <a:latin typeface="Times New Roman" panose="02020603050405020304" pitchFamily="18" charset="0"/>
                <a:cs typeface="Times New Roman" panose="02020603050405020304" pitchFamily="18" charset="0"/>
              </a:rPr>
              <a:t>6.Send Weather Notification to User</a:t>
            </a:r>
          </a:p>
          <a:p>
            <a:r>
              <a:rPr lang="en-US" dirty="0">
                <a:latin typeface="Times New Roman" panose="02020603050405020304" pitchFamily="18" charset="0"/>
                <a:cs typeface="Times New Roman" panose="02020603050405020304" pitchFamily="18" charset="0"/>
              </a:rPr>
              <a:t>	Use Message Box to show weather information.</a:t>
            </a:r>
          </a:p>
          <a:p>
            <a:r>
              <a:rPr lang="en-US" dirty="0">
                <a:latin typeface="Times New Roman" panose="02020603050405020304" pitchFamily="18" charset="0"/>
                <a:cs typeface="Times New Roman" panose="02020603050405020304" pitchFamily="18" charset="0"/>
              </a:rPr>
              <a:t>7.Repeat the Process for Next State</a:t>
            </a:r>
          </a:p>
          <a:p>
            <a:r>
              <a:rPr lang="en-US" dirty="0">
                <a:latin typeface="Times New Roman" panose="02020603050405020304" pitchFamily="18" charset="0"/>
                <a:cs typeface="Times New Roman" panose="02020603050405020304" pitchFamily="18" charset="0"/>
              </a:rPr>
              <a:t>	Use For Each Row to iterate over the </a:t>
            </a:r>
            <a:r>
              <a:rPr lang="en-US" dirty="0" err="1">
                <a:latin typeface="Times New Roman" panose="02020603050405020304" pitchFamily="18" charset="0"/>
                <a:cs typeface="Times New Roman" panose="02020603050405020304" pitchFamily="18" charset="0"/>
              </a:rPr>
              <a:t>DataTable</a:t>
            </a:r>
            <a:r>
              <a:rPr lang="en-US" dirty="0">
                <a:latin typeface="Times New Roman" panose="02020603050405020304" pitchFamily="18" charset="0"/>
                <a:cs typeface="Times New Roman" panose="02020603050405020304" pitchFamily="18" charset="0"/>
              </a:rPr>
              <a:t> of states.</a:t>
            </a:r>
          </a:p>
          <a:p>
            <a:r>
              <a:rPr lang="en-US" dirty="0">
                <a:latin typeface="Times New Roman" panose="02020603050405020304" pitchFamily="18" charset="0"/>
                <a:cs typeface="Times New Roman" panose="02020603050405020304" pitchFamily="18" charset="0"/>
              </a:rPr>
              <a:t>8.End Process</a:t>
            </a:r>
          </a:p>
          <a:p>
            <a:r>
              <a:rPr lang="en-US" dirty="0">
                <a:latin typeface="Times New Roman" panose="02020603050405020304" pitchFamily="18" charset="0"/>
                <a:cs typeface="Times New Roman" panose="02020603050405020304" pitchFamily="18" charset="0"/>
              </a:rPr>
              <a:t>	Close Excel and browser, and save the data if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691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18</a:t>
            </a:fld>
            <a:endParaRPr spc="-25" dirty="0"/>
          </a:p>
        </p:txBody>
      </p:sp>
      <p:sp>
        <p:nvSpPr>
          <p:cNvPr id="3" name="object 3"/>
          <p:cNvSpPr txBox="1"/>
          <p:nvPr/>
        </p:nvSpPr>
        <p:spPr>
          <a:xfrm>
            <a:off x="308024" y="878961"/>
            <a:ext cx="8607376" cy="956672"/>
          </a:xfrm>
          <a:prstGeom prst="rect">
            <a:avLst/>
          </a:prstGeom>
        </p:spPr>
        <p:txBody>
          <a:bodyPr vert="horz" wrap="square" lIns="0" tIns="137160" rIns="0" bIns="0" rtlCol="0">
            <a:spAutoFit/>
          </a:bodyPr>
          <a:lstStyle/>
          <a:p>
            <a:pPr marL="310515" indent="-297815">
              <a:lnSpc>
                <a:spcPct val="100000"/>
              </a:lnSpc>
              <a:spcBef>
                <a:spcPts val="1080"/>
              </a:spcBef>
              <a:buFont typeface="Lucida Sans Unicode"/>
              <a:buChar char="▪"/>
              <a:tabLst>
                <a:tab pos="310515" algn="l"/>
              </a:tabLst>
            </a:pPr>
            <a:r>
              <a:rPr sz="2400" b="1" dirty="0">
                <a:latin typeface="Times New Roman" panose="02020603050405020304" pitchFamily="18" charset="0"/>
                <a:cs typeface="Times New Roman" panose="02020603050405020304" pitchFamily="18" charset="0"/>
              </a:rPr>
              <a:t>Implementation</a:t>
            </a:r>
            <a:r>
              <a:rPr sz="2400" b="1" spc="-7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of</a:t>
            </a:r>
            <a:r>
              <a:rPr sz="2400" b="1" spc="-7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Module</a:t>
            </a:r>
            <a:r>
              <a:rPr sz="2400" b="1" spc="-70"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1</a:t>
            </a:r>
            <a:r>
              <a:rPr lang="en-US" sz="2000" b="1" spc="-50" dirty="0">
                <a:latin typeface="Times New Roman" panose="02020603050405020304" pitchFamily="18" charset="0"/>
                <a:cs typeface="Times New Roman" panose="02020603050405020304" pitchFamily="18" charset="0"/>
              </a:rPr>
              <a:t>:</a:t>
            </a:r>
          </a:p>
          <a:p>
            <a:pPr marL="12700">
              <a:lnSpc>
                <a:spcPct val="100000"/>
              </a:lnSpc>
              <a:spcBef>
                <a:spcPts val="1080"/>
              </a:spcBef>
              <a:tabLst>
                <a:tab pos="310515" algn="l"/>
              </a:tabLst>
            </a:pPr>
            <a:r>
              <a:rPr lang="en-US" sz="2000" b="1" spc="-50" dirty="0">
                <a:latin typeface="Times New Roman" panose="02020603050405020304" pitchFamily="18" charset="0"/>
                <a:cs typeface="Times New Roman" panose="02020603050405020304" pitchFamily="18" charset="0"/>
              </a:rPr>
              <a:t>	</a:t>
            </a:r>
            <a:endParaRPr sz="24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F009BFF-08F8-3C93-DCAE-BE5552F36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0" y="1524000"/>
            <a:ext cx="7496308" cy="48204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32920-8A32-2746-F8B5-E055DA100E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E21FBA-BB35-0991-EF0C-6D37672E7A7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A849EFAF-AF94-BA2A-BD2C-020D1A6FCA7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47656E25-D2FD-6E15-A383-C368872DECDB}"/>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ED30FED-D71B-A77F-B0D3-5AB1522B75B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19</a:t>
            </a:fld>
            <a:endParaRPr spc="-25" dirty="0"/>
          </a:p>
        </p:txBody>
      </p:sp>
      <p:pic>
        <p:nvPicPr>
          <p:cNvPr id="8" name="Picture 7">
            <a:extLst>
              <a:ext uri="{FF2B5EF4-FFF2-40B4-BE49-F238E27FC236}">
                <a16:creationId xmlns:a16="http://schemas.microsoft.com/office/drawing/2014/main" id="{978AEB93-25FB-91D8-43E7-C337918B3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99" y="1143000"/>
            <a:ext cx="7202601" cy="5029200"/>
          </a:xfrm>
          <a:prstGeom prst="rect">
            <a:avLst/>
          </a:prstGeom>
        </p:spPr>
      </p:pic>
    </p:spTree>
    <p:extLst>
      <p:ext uri="{BB962C8B-B14F-4D97-AF65-F5344CB8AC3E}">
        <p14:creationId xmlns:p14="http://schemas.microsoft.com/office/powerpoint/2010/main" val="249805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a:t>
            </a:fld>
            <a:endParaRPr spc="-25" dirty="0"/>
          </a:p>
        </p:txBody>
      </p:sp>
      <p:sp>
        <p:nvSpPr>
          <p:cNvPr id="11" name="Rectangle 5">
            <a:extLst>
              <a:ext uri="{FF2B5EF4-FFF2-40B4-BE49-F238E27FC236}">
                <a16:creationId xmlns:a16="http://schemas.microsoft.com/office/drawing/2014/main" id="{28EB164F-1E5E-148D-8895-66D6CCB0D5F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850632" rIns="91440" bIns="177744" numCol="1" anchor="ctr" anchorCtr="0" compatLnSpc="1">
            <a:prstTxWarp prst="textNoShape">
              <a:avLst/>
            </a:prstTxWarp>
            <a:spAutoFit/>
          </a:bodyPr>
          <a:lstStyle/>
          <a:p>
            <a:endParaRPr lang="en-IN"/>
          </a:p>
        </p:txBody>
      </p:sp>
      <p:sp>
        <p:nvSpPr>
          <p:cNvPr id="12" name="Freeform 4">
            <a:extLst>
              <a:ext uri="{FF2B5EF4-FFF2-40B4-BE49-F238E27FC236}">
                <a16:creationId xmlns:a16="http://schemas.microsoft.com/office/drawing/2014/main" id="{85509A27-CA97-851C-B9F2-128025ACE3B4}"/>
              </a:ext>
            </a:extLst>
          </p:cNvPr>
          <p:cNvSpPr>
            <a:spLocks/>
          </p:cNvSpPr>
          <p:nvPr/>
        </p:nvSpPr>
        <p:spPr bwMode="auto">
          <a:xfrm>
            <a:off x="409575" y="592138"/>
            <a:ext cx="6813550" cy="5673725"/>
          </a:xfrm>
          <a:custGeom>
            <a:avLst/>
            <a:gdLst>
              <a:gd name="T0" fmla="+- 0 11376 646"/>
              <a:gd name="T1" fmla="*/ T0 w 10731"/>
              <a:gd name="T2" fmla="+- 0 212 212"/>
              <a:gd name="T3" fmla="*/ 212 h 8936"/>
              <a:gd name="T4" fmla="+- 0 646 646"/>
              <a:gd name="T5" fmla="*/ T4 w 10731"/>
              <a:gd name="T6" fmla="+- 0 212 212"/>
              <a:gd name="T7" fmla="*/ 212 h 8936"/>
              <a:gd name="T8" fmla="+- 0 646 646"/>
              <a:gd name="T9" fmla="*/ T8 w 10731"/>
              <a:gd name="T10" fmla="+- 0 216 212"/>
              <a:gd name="T11" fmla="*/ 216 h 8936"/>
              <a:gd name="T12" fmla="+- 0 646 646"/>
              <a:gd name="T13" fmla="*/ T12 w 10731"/>
              <a:gd name="T14" fmla="+- 0 9144 212"/>
              <a:gd name="T15" fmla="*/ 9144 h 8936"/>
              <a:gd name="T16" fmla="+- 0 646 646"/>
              <a:gd name="T17" fmla="*/ T16 w 10731"/>
              <a:gd name="T18" fmla="+- 0 9148 212"/>
              <a:gd name="T19" fmla="*/ 9148 h 8936"/>
              <a:gd name="T20" fmla="+- 0 11376 646"/>
              <a:gd name="T21" fmla="*/ T20 w 10731"/>
              <a:gd name="T22" fmla="+- 0 9148 212"/>
              <a:gd name="T23" fmla="*/ 9148 h 8936"/>
              <a:gd name="T24" fmla="+- 0 11376 646"/>
              <a:gd name="T25" fmla="*/ T24 w 10731"/>
              <a:gd name="T26" fmla="+- 0 9144 212"/>
              <a:gd name="T27" fmla="*/ 9144 h 8936"/>
              <a:gd name="T28" fmla="+- 0 650 646"/>
              <a:gd name="T29" fmla="*/ T28 w 10731"/>
              <a:gd name="T30" fmla="+- 0 9144 212"/>
              <a:gd name="T31" fmla="*/ 9144 h 8936"/>
              <a:gd name="T32" fmla="+- 0 650 646"/>
              <a:gd name="T33" fmla="*/ T32 w 10731"/>
              <a:gd name="T34" fmla="+- 0 216 212"/>
              <a:gd name="T35" fmla="*/ 216 h 8936"/>
              <a:gd name="T36" fmla="+- 0 11371 646"/>
              <a:gd name="T37" fmla="*/ T36 w 10731"/>
              <a:gd name="T38" fmla="+- 0 216 212"/>
              <a:gd name="T39" fmla="*/ 216 h 8936"/>
              <a:gd name="T40" fmla="+- 0 11371 646"/>
              <a:gd name="T41" fmla="*/ T40 w 10731"/>
              <a:gd name="T42" fmla="+- 0 9143 212"/>
              <a:gd name="T43" fmla="*/ 9143 h 8936"/>
              <a:gd name="T44" fmla="+- 0 11376 646"/>
              <a:gd name="T45" fmla="*/ T44 w 10731"/>
              <a:gd name="T46" fmla="+- 0 9143 212"/>
              <a:gd name="T47" fmla="*/ 9143 h 8936"/>
              <a:gd name="T48" fmla="+- 0 11376 646"/>
              <a:gd name="T49" fmla="*/ T48 w 10731"/>
              <a:gd name="T50" fmla="+- 0 216 212"/>
              <a:gd name="T51" fmla="*/ 216 h 8936"/>
              <a:gd name="T52" fmla="+- 0 11376 646"/>
              <a:gd name="T53" fmla="*/ T52 w 10731"/>
              <a:gd name="T54" fmla="+- 0 212 212"/>
              <a:gd name="T55" fmla="*/ 212 h 89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0731" h="8936">
                <a:moveTo>
                  <a:pt x="10730" y="0"/>
                </a:moveTo>
                <a:lnTo>
                  <a:pt x="0" y="0"/>
                </a:lnTo>
                <a:lnTo>
                  <a:pt x="0" y="4"/>
                </a:lnTo>
                <a:lnTo>
                  <a:pt x="0" y="8932"/>
                </a:lnTo>
                <a:lnTo>
                  <a:pt x="0" y="8936"/>
                </a:lnTo>
                <a:lnTo>
                  <a:pt x="10730" y="8936"/>
                </a:lnTo>
                <a:lnTo>
                  <a:pt x="10730" y="8932"/>
                </a:lnTo>
                <a:lnTo>
                  <a:pt x="4" y="8932"/>
                </a:lnTo>
                <a:lnTo>
                  <a:pt x="4" y="4"/>
                </a:lnTo>
                <a:lnTo>
                  <a:pt x="10725" y="4"/>
                </a:lnTo>
                <a:lnTo>
                  <a:pt x="10725" y="8931"/>
                </a:lnTo>
                <a:lnTo>
                  <a:pt x="10730" y="8931"/>
                </a:lnTo>
                <a:lnTo>
                  <a:pt x="10730" y="4"/>
                </a:lnTo>
                <a:lnTo>
                  <a:pt x="10730" y="0"/>
                </a:lnTo>
                <a:close/>
              </a:path>
            </a:pathLst>
          </a:custGeom>
          <a:solidFill>
            <a:srgbClr val="D9D9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6">
            <a:extLst>
              <a:ext uri="{FF2B5EF4-FFF2-40B4-BE49-F238E27FC236}">
                <a16:creationId xmlns:a16="http://schemas.microsoft.com/office/drawing/2014/main" id="{6D0EC741-4326-B5DF-2055-EE937806A87A}"/>
              </a:ext>
            </a:extLst>
          </p:cNvPr>
          <p:cNvSpPr>
            <a:spLocks noChangeArrowheads="1"/>
          </p:cNvSpPr>
          <p:nvPr/>
        </p:nvSpPr>
        <p:spPr bwMode="auto">
          <a:xfrm>
            <a:off x="200629" y="1214939"/>
            <a:ext cx="871477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goal of this project is to create an UiPath automation workflow for comparing weather data from several sources, such as Weather.com, AccuWeather, and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OpenWeatherMap</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 collect important meteorological data from these platforms, including temperature, humidity, wind speed, and forecasts, the process will make use of UiPath's web scraping and API features.</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automation will save the data in variables for comparison when it has been extracted. In order to assist users in determining the dependability of various weather platforms, the process will employ conditional logic to compare and contrast the weather data from each source. Key meteorological metrics and a synopsis of the platform comparisons will be included in the comparison findings, which will be saved in an easy-to-read format, like an Excel report.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Error handling procedures will be included to handle problems like API outages or modifications to webpage architecture in order to guarantee robustness. To further clarify the comparison, the procedure might also use visualizations like line graphs or bar charts. By automating the process of comparing weather data, this project hopes to empower people to base their judgments on compiled meteorological data from dependable sources.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5586F-4FC1-E356-6CB1-3650DD69C72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5EF732-333D-32F3-4467-BD81AD53E7C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1803D5FD-7F32-C8D4-60A6-8ACE0E7782D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B9798236-7D35-5085-0595-CDF609B5301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1B33046F-9C38-8EA5-12D7-7549CB42A40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20</a:t>
            </a:fld>
            <a:endParaRPr spc="-25" dirty="0"/>
          </a:p>
        </p:txBody>
      </p:sp>
      <p:pic>
        <p:nvPicPr>
          <p:cNvPr id="7" name="Picture 6">
            <a:extLst>
              <a:ext uri="{FF2B5EF4-FFF2-40B4-BE49-F238E27FC236}">
                <a16:creationId xmlns:a16="http://schemas.microsoft.com/office/drawing/2014/main" id="{564EAA00-F10B-7E0A-643D-0B919E60C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58" y="1066800"/>
            <a:ext cx="7927084" cy="5090397"/>
          </a:xfrm>
          <a:prstGeom prst="rect">
            <a:avLst/>
          </a:prstGeom>
        </p:spPr>
      </p:pic>
    </p:spTree>
    <p:extLst>
      <p:ext uri="{BB962C8B-B14F-4D97-AF65-F5344CB8AC3E}">
        <p14:creationId xmlns:p14="http://schemas.microsoft.com/office/powerpoint/2010/main" val="61576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C7A11-7FBA-9DB3-A271-91684F49893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9CF9C2B-31B3-9FC1-48DF-7AB7D6102FF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04DEED87-955A-56EB-580C-F45E3A83E9B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2EF419E-4D36-E66D-8776-FEE4C2C7C17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64E3B0C1-D3F4-4378-FF2A-2A2FB7806FA9}"/>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21</a:t>
            </a:fld>
            <a:endParaRPr spc="-25" dirty="0"/>
          </a:p>
        </p:txBody>
      </p:sp>
      <p:pic>
        <p:nvPicPr>
          <p:cNvPr id="7" name="Picture 6">
            <a:extLst>
              <a:ext uri="{FF2B5EF4-FFF2-40B4-BE49-F238E27FC236}">
                <a16:creationId xmlns:a16="http://schemas.microsoft.com/office/drawing/2014/main" id="{3DF4F0E1-2A5F-859F-5900-27D92CA90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38" y="1092388"/>
            <a:ext cx="8157124" cy="5212314"/>
          </a:xfrm>
          <a:prstGeom prst="rect">
            <a:avLst/>
          </a:prstGeom>
        </p:spPr>
      </p:pic>
    </p:spTree>
    <p:extLst>
      <p:ext uri="{BB962C8B-B14F-4D97-AF65-F5344CB8AC3E}">
        <p14:creationId xmlns:p14="http://schemas.microsoft.com/office/powerpoint/2010/main" val="151798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F7F64-42E0-AB2F-A28C-ADF79E4D4D0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F7E6398-CF79-CABD-8F9A-39045AEDF03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1A727E4D-BE1E-3DA2-62FE-A25E59397FD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7F97C44-2DFB-A59E-EEBE-E89535708280}"/>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541E93BE-C510-7090-0CC6-E1217C4328D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22</a:t>
            </a:fld>
            <a:endParaRPr spc="-25" dirty="0"/>
          </a:p>
        </p:txBody>
      </p:sp>
      <p:pic>
        <p:nvPicPr>
          <p:cNvPr id="7" name="Picture 6">
            <a:extLst>
              <a:ext uri="{FF2B5EF4-FFF2-40B4-BE49-F238E27FC236}">
                <a16:creationId xmlns:a16="http://schemas.microsoft.com/office/drawing/2014/main" id="{D9495BF3-84AB-C02E-1A73-942873480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32" y="990600"/>
            <a:ext cx="8363535" cy="5265652"/>
          </a:xfrm>
          <a:prstGeom prst="rect">
            <a:avLst/>
          </a:prstGeom>
        </p:spPr>
      </p:pic>
    </p:spTree>
    <p:extLst>
      <p:ext uri="{BB962C8B-B14F-4D97-AF65-F5344CB8AC3E}">
        <p14:creationId xmlns:p14="http://schemas.microsoft.com/office/powerpoint/2010/main" val="41592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49A48-229E-9BB6-06CA-B3C5BC5DB3A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C9D413F-FD45-6CBB-EEDB-1C6FBE1A54A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EA904B7F-A955-7C59-F81C-6A800BEAA0C7}"/>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B36B50F1-9E49-29FD-1E62-3F62405A31C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5F26391-BA8C-65F0-8649-3193261B412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23</a:t>
            </a:fld>
            <a:endParaRPr spc="-25" dirty="0"/>
          </a:p>
        </p:txBody>
      </p:sp>
      <p:pic>
        <p:nvPicPr>
          <p:cNvPr id="7" name="Picture 6">
            <a:extLst>
              <a:ext uri="{FF2B5EF4-FFF2-40B4-BE49-F238E27FC236}">
                <a16:creationId xmlns:a16="http://schemas.microsoft.com/office/drawing/2014/main" id="{357A467B-C36D-D6AF-C101-DF9CF7513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82" y="1019368"/>
            <a:ext cx="8436835" cy="5372335"/>
          </a:xfrm>
          <a:prstGeom prst="rect">
            <a:avLst/>
          </a:prstGeom>
        </p:spPr>
      </p:pic>
    </p:spTree>
    <p:extLst>
      <p:ext uri="{BB962C8B-B14F-4D97-AF65-F5344CB8AC3E}">
        <p14:creationId xmlns:p14="http://schemas.microsoft.com/office/powerpoint/2010/main" val="54245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2AF1D-76C6-A4D2-1223-C3D286DC920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0C740B8-D98A-F3B6-7DFE-CF451860A856}"/>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D5F907B4-1332-7F5A-E0E0-6756B4D198F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523D2C7-48AC-7554-6DE6-D8CD62356B9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3AC309A-3096-B18F-BC0F-712F236D170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24</a:t>
            </a:fld>
            <a:endParaRPr spc="-25" dirty="0"/>
          </a:p>
        </p:txBody>
      </p:sp>
      <p:pic>
        <p:nvPicPr>
          <p:cNvPr id="7" name="Picture 6">
            <a:extLst>
              <a:ext uri="{FF2B5EF4-FFF2-40B4-BE49-F238E27FC236}">
                <a16:creationId xmlns:a16="http://schemas.microsoft.com/office/drawing/2014/main" id="{1B07C9D2-D77E-F742-4711-EDE6DD0FA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56" y="1039241"/>
            <a:ext cx="8351887" cy="5332590"/>
          </a:xfrm>
          <a:prstGeom prst="rect">
            <a:avLst/>
          </a:prstGeom>
        </p:spPr>
      </p:pic>
    </p:spTree>
    <p:extLst>
      <p:ext uri="{BB962C8B-B14F-4D97-AF65-F5344CB8AC3E}">
        <p14:creationId xmlns:p14="http://schemas.microsoft.com/office/powerpoint/2010/main" val="285990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B6DE0-CFB9-1033-D2F6-A1146D459AF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2E89E70-0595-0C9C-9837-F24B2E00194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D99B6124-7200-C491-DCB3-73C822CA35C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FF69EB6-C509-3773-E879-E787D5684155}"/>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17879AB3-5853-9714-F6FE-46536C2E68F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25</a:t>
            </a:fld>
            <a:endParaRPr spc="-25" dirty="0"/>
          </a:p>
        </p:txBody>
      </p:sp>
      <p:sp>
        <p:nvSpPr>
          <p:cNvPr id="3" name="object 3">
            <a:extLst>
              <a:ext uri="{FF2B5EF4-FFF2-40B4-BE49-F238E27FC236}">
                <a16:creationId xmlns:a16="http://schemas.microsoft.com/office/drawing/2014/main" id="{DFA3E2E0-3168-5F97-BAB5-F36734F46DDE}"/>
              </a:ext>
            </a:extLst>
          </p:cNvPr>
          <p:cNvSpPr txBox="1"/>
          <p:nvPr/>
        </p:nvSpPr>
        <p:spPr>
          <a:xfrm>
            <a:off x="308024" y="878961"/>
            <a:ext cx="4166235" cy="1405513"/>
          </a:xfrm>
          <a:prstGeom prst="rect">
            <a:avLst/>
          </a:prstGeom>
        </p:spPr>
        <p:txBody>
          <a:bodyPr vert="horz" wrap="square" lIns="0" tIns="137160" rIns="0" bIns="0" rtlCol="0">
            <a:spAutoFit/>
          </a:bodyPr>
          <a:lstStyle/>
          <a:p>
            <a:pPr marL="310515" indent="-297815">
              <a:lnSpc>
                <a:spcPct val="100000"/>
              </a:lnSpc>
              <a:spcBef>
                <a:spcPts val="1080"/>
              </a:spcBef>
              <a:buFont typeface="Lucida Sans Unicode"/>
              <a:buChar char="▪"/>
              <a:tabLst>
                <a:tab pos="310515" algn="l"/>
              </a:tabLst>
            </a:pPr>
            <a:r>
              <a:rPr sz="2400" b="1" dirty="0">
                <a:latin typeface="Times New Roman" panose="02020603050405020304" pitchFamily="18" charset="0"/>
                <a:cs typeface="Times New Roman" panose="02020603050405020304" pitchFamily="18" charset="0"/>
              </a:rPr>
              <a:t>Implementation</a:t>
            </a:r>
            <a:r>
              <a:rPr sz="2400" b="1" spc="-7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of</a:t>
            </a:r>
            <a:r>
              <a:rPr sz="2400" b="1" spc="-7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Module</a:t>
            </a:r>
            <a:r>
              <a:rPr sz="2400" b="1" spc="-70" dirty="0">
                <a:latin typeface="Times New Roman" panose="02020603050405020304" pitchFamily="18" charset="0"/>
                <a:cs typeface="Times New Roman" panose="02020603050405020304" pitchFamily="18" charset="0"/>
              </a:rPr>
              <a:t> </a:t>
            </a:r>
            <a:r>
              <a:rPr lang="en-US" sz="2400" b="1" spc="-50" dirty="0">
                <a:latin typeface="Times New Roman" panose="02020603050405020304" pitchFamily="18" charset="0"/>
                <a:cs typeface="Times New Roman" panose="02020603050405020304" pitchFamily="18" charset="0"/>
              </a:rPr>
              <a:t>2</a:t>
            </a:r>
            <a:r>
              <a:rPr lang="en-US" sz="2000" b="1" spc="-50" dirty="0">
                <a:latin typeface="Times New Roman" panose="02020603050405020304" pitchFamily="18" charset="0"/>
                <a:cs typeface="Times New Roman" panose="02020603050405020304" pitchFamily="18" charset="0"/>
              </a:rPr>
              <a:t>:</a:t>
            </a:r>
          </a:p>
          <a:p>
            <a:pPr marL="12700">
              <a:lnSpc>
                <a:spcPct val="100000"/>
              </a:lnSpc>
              <a:spcBef>
                <a:spcPts val="1080"/>
              </a:spcBef>
              <a:tabLst>
                <a:tab pos="310515" algn="l"/>
              </a:tabLst>
            </a:pPr>
            <a:r>
              <a:rPr lang="en-US" sz="2000" b="1" spc="-50" dirty="0">
                <a:latin typeface="Times New Roman" panose="02020603050405020304" pitchFamily="18" charset="0"/>
                <a:cs typeface="Times New Roman" panose="02020603050405020304" pitchFamily="18" charset="0"/>
              </a:rPr>
              <a:t>	</a:t>
            </a:r>
            <a:r>
              <a:rPr lang="en-US" sz="1500" b="1" spc="-50" dirty="0">
                <a:latin typeface="Times New Roman" panose="02020603050405020304" pitchFamily="18" charset="0"/>
                <a:cs typeface="Times New Roman" panose="02020603050405020304" pitchFamily="18" charset="0"/>
              </a:rPr>
              <a:t>Error Handling:</a:t>
            </a:r>
          </a:p>
          <a:p>
            <a:pPr marL="12700">
              <a:lnSpc>
                <a:spcPct val="100000"/>
              </a:lnSpc>
              <a:spcBef>
                <a:spcPts val="1080"/>
              </a:spcBef>
              <a:tabLst>
                <a:tab pos="310515" algn="l"/>
              </a:tabLst>
            </a:pPr>
            <a:r>
              <a:rPr lang="en-US" sz="2000" b="1" spc="-50" dirty="0">
                <a:latin typeface="Times New Roman" panose="02020603050405020304" pitchFamily="18" charset="0"/>
                <a:cs typeface="Times New Roman" panose="02020603050405020304" pitchFamily="18" charset="0"/>
              </a:rPr>
              <a:t>	</a:t>
            </a:r>
            <a:endParaRPr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95579E8-2647-45A3-3028-095A5E7C8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823" y="2037998"/>
            <a:ext cx="4850353" cy="3686623"/>
          </a:xfrm>
          <a:prstGeom prst="rect">
            <a:avLst/>
          </a:prstGeom>
        </p:spPr>
      </p:pic>
    </p:spTree>
    <p:extLst>
      <p:ext uri="{BB962C8B-B14F-4D97-AF65-F5344CB8AC3E}">
        <p14:creationId xmlns:p14="http://schemas.microsoft.com/office/powerpoint/2010/main" val="508801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2C07D-EF7B-9F61-6B7D-D9F6F228EC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04E5DEB-28FA-1642-85D4-230279C930ED}"/>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C7F0ED97-E03F-D532-C8EB-BD0A46CA796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2C17F97-DB49-753E-17D7-9370C12652D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2FF4ED4-ECEB-1EF1-9C4B-CA5D137CEEE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26</a:t>
            </a:fld>
            <a:endParaRPr spc="-25" dirty="0"/>
          </a:p>
        </p:txBody>
      </p:sp>
      <p:sp>
        <p:nvSpPr>
          <p:cNvPr id="3" name="object 3">
            <a:extLst>
              <a:ext uri="{FF2B5EF4-FFF2-40B4-BE49-F238E27FC236}">
                <a16:creationId xmlns:a16="http://schemas.microsoft.com/office/drawing/2014/main" id="{6AD8A0C5-B2CD-E5A8-6134-75DB367A1227}"/>
              </a:ext>
            </a:extLst>
          </p:cNvPr>
          <p:cNvSpPr txBox="1"/>
          <p:nvPr/>
        </p:nvSpPr>
        <p:spPr>
          <a:xfrm>
            <a:off x="308024" y="891641"/>
            <a:ext cx="8607376" cy="1279838"/>
          </a:xfrm>
          <a:prstGeom prst="rect">
            <a:avLst/>
          </a:prstGeom>
        </p:spPr>
        <p:txBody>
          <a:bodyPr vert="horz" wrap="square" lIns="0" tIns="124460" rIns="0" bIns="0" rtlCol="0">
            <a:spAutoFit/>
          </a:bodyPr>
          <a:lstStyle/>
          <a:p>
            <a:pPr marL="12700">
              <a:lnSpc>
                <a:spcPct val="100000"/>
              </a:lnSpc>
              <a:spcBef>
                <a:spcPts val="885"/>
              </a:spcBef>
              <a:tabLst>
                <a:tab pos="310515" algn="l"/>
              </a:tabLst>
            </a:pPr>
            <a:r>
              <a:rPr lang="en-IN" sz="1500" b="1" dirty="0">
                <a:latin typeface="Times New Roman" panose="02020603050405020304" pitchFamily="18" charset="0"/>
                <a:cs typeface="Times New Roman" panose="02020603050405020304" pitchFamily="18" charset="0"/>
              </a:rPr>
              <a:t>Screen</a:t>
            </a:r>
            <a:r>
              <a:rPr lang="en-IN" sz="1500" b="1" spc="-100" dirty="0">
                <a:latin typeface="Times New Roman" panose="02020603050405020304" pitchFamily="18" charset="0"/>
                <a:cs typeface="Times New Roman" panose="02020603050405020304" pitchFamily="18" charset="0"/>
              </a:rPr>
              <a:t> </a:t>
            </a:r>
            <a:r>
              <a:rPr lang="en-IN" sz="1500" b="1" spc="-10" dirty="0">
                <a:latin typeface="Times New Roman" panose="02020603050405020304" pitchFamily="18" charset="0"/>
                <a:cs typeface="Times New Roman" panose="02020603050405020304" pitchFamily="18" charset="0"/>
              </a:rPr>
              <a:t>shots:</a:t>
            </a:r>
          </a:p>
          <a:p>
            <a:pPr marL="298450" indent="-285750">
              <a:lnSpc>
                <a:spcPct val="100000"/>
              </a:lnSpc>
              <a:spcBef>
                <a:spcPts val="885"/>
              </a:spcBef>
              <a:buFont typeface="Arial" panose="020B0604020202020204" pitchFamily="34" charset="0"/>
              <a:buChar char="•"/>
              <a:tabLst>
                <a:tab pos="310515" algn="l"/>
              </a:tabLst>
            </a:pPr>
            <a:r>
              <a:rPr lang="en-IN" sz="1500" spc="-10" dirty="0">
                <a:latin typeface="Times New Roman" panose="02020603050405020304" pitchFamily="18" charset="0"/>
                <a:cs typeface="Times New Roman" panose="02020603050405020304" pitchFamily="18" charset="0"/>
              </a:rPr>
              <a:t>Inputs are taken from excel sheet and are automated to track the weather details</a:t>
            </a:r>
          </a:p>
          <a:p>
            <a:pPr marL="298450" indent="-285750">
              <a:lnSpc>
                <a:spcPct val="100000"/>
              </a:lnSpc>
              <a:spcBef>
                <a:spcPts val="885"/>
              </a:spcBef>
              <a:buFont typeface="Arial" panose="020B0604020202020204" pitchFamily="34" charset="0"/>
              <a:buChar char="•"/>
              <a:tabLst>
                <a:tab pos="310515" algn="l"/>
              </a:tabLst>
            </a:pPr>
            <a:r>
              <a:rPr lang="en-IN" sz="1500" spc="-10" dirty="0">
                <a:latin typeface="Times New Roman" panose="02020603050405020304" pitchFamily="18" charset="0"/>
                <a:cs typeface="Times New Roman" panose="02020603050405020304" pitchFamily="18" charset="0"/>
              </a:rPr>
              <a:t>For Example: The location Hyderabad is read from the excel sheet and the weather details for the locations are scrapped and send as a notification to the user.</a:t>
            </a:r>
            <a:endParaRPr lang="en-IN" sz="15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1A0AAE-4B52-8C61-2384-A007AE2FF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4" y="2910373"/>
            <a:ext cx="1447697" cy="1613676"/>
          </a:xfrm>
          <a:prstGeom prst="rect">
            <a:avLst/>
          </a:prstGeom>
        </p:spPr>
      </p:pic>
      <p:pic>
        <p:nvPicPr>
          <p:cNvPr id="10" name="Picture 9">
            <a:extLst>
              <a:ext uri="{FF2B5EF4-FFF2-40B4-BE49-F238E27FC236}">
                <a16:creationId xmlns:a16="http://schemas.microsoft.com/office/drawing/2014/main" id="{EEDD79E1-D004-C647-7F3E-2D162DE10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68" y="2878100"/>
            <a:ext cx="1438476" cy="1678222"/>
          </a:xfrm>
          <a:prstGeom prst="rect">
            <a:avLst/>
          </a:prstGeom>
        </p:spPr>
      </p:pic>
      <p:pic>
        <p:nvPicPr>
          <p:cNvPr id="12" name="Picture 11">
            <a:extLst>
              <a:ext uri="{FF2B5EF4-FFF2-40B4-BE49-F238E27FC236}">
                <a16:creationId xmlns:a16="http://schemas.microsoft.com/office/drawing/2014/main" id="{EE224A67-68A4-D143-733C-CB7F87402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6705" y="2856039"/>
            <a:ext cx="1401591" cy="1669001"/>
          </a:xfrm>
          <a:prstGeom prst="rect">
            <a:avLst/>
          </a:prstGeom>
        </p:spPr>
      </p:pic>
      <p:pic>
        <p:nvPicPr>
          <p:cNvPr id="14" name="Picture 13">
            <a:extLst>
              <a:ext uri="{FF2B5EF4-FFF2-40B4-BE49-F238E27FC236}">
                <a16:creationId xmlns:a16="http://schemas.microsoft.com/office/drawing/2014/main" id="{65E2F1A8-F7D8-3043-E471-EF62977239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9494" y="2886521"/>
            <a:ext cx="1429254" cy="1669001"/>
          </a:xfrm>
          <a:prstGeom prst="rect">
            <a:avLst/>
          </a:prstGeom>
        </p:spPr>
      </p:pic>
      <p:pic>
        <p:nvPicPr>
          <p:cNvPr id="16" name="Picture 15">
            <a:extLst>
              <a:ext uri="{FF2B5EF4-FFF2-40B4-BE49-F238E27FC236}">
                <a16:creationId xmlns:a16="http://schemas.microsoft.com/office/drawing/2014/main" id="{45A40A62-6DB9-CD80-26D6-3741528111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9729" y="2878100"/>
            <a:ext cx="1429254" cy="1678222"/>
          </a:xfrm>
          <a:prstGeom prst="rect">
            <a:avLst/>
          </a:prstGeom>
        </p:spPr>
      </p:pic>
      <p:sp>
        <p:nvSpPr>
          <p:cNvPr id="7" name="TextBox 6">
            <a:extLst>
              <a:ext uri="{FF2B5EF4-FFF2-40B4-BE49-F238E27FC236}">
                <a16:creationId xmlns:a16="http://schemas.microsoft.com/office/drawing/2014/main" id="{24352F88-77B0-C183-CE2F-0F6CDDC4E9B7}"/>
              </a:ext>
            </a:extLst>
          </p:cNvPr>
          <p:cNvSpPr txBox="1"/>
          <p:nvPr/>
        </p:nvSpPr>
        <p:spPr>
          <a:xfrm>
            <a:off x="665630" y="4724400"/>
            <a:ext cx="941283" cy="323165"/>
          </a:xfrm>
          <a:prstGeom prst="rect">
            <a:avLst/>
          </a:prstGeom>
          <a:noFill/>
        </p:spPr>
        <p:txBody>
          <a:bodyPr wrap="none" rtlCol="0">
            <a:spAutoFit/>
          </a:bodyPr>
          <a:lstStyle/>
          <a:p>
            <a:r>
              <a:rPr lang="en-US" sz="1500" dirty="0">
                <a:latin typeface="Times New Roman" panose="02020603050405020304" pitchFamily="18" charset="0"/>
                <a:cs typeface="Times New Roman" panose="02020603050405020304" pitchFamily="18" charset="0"/>
              </a:rPr>
              <a:t>Locations</a:t>
            </a:r>
            <a:endParaRPr lang="en-IN" sz="15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AAF8296-D247-C65C-80E2-9560B022562D}"/>
              </a:ext>
            </a:extLst>
          </p:cNvPr>
          <p:cNvSpPr txBox="1"/>
          <p:nvPr/>
        </p:nvSpPr>
        <p:spPr>
          <a:xfrm>
            <a:off x="2323555" y="4724400"/>
            <a:ext cx="1164101" cy="323165"/>
          </a:xfrm>
          <a:prstGeom prst="rect">
            <a:avLst/>
          </a:prstGeom>
          <a:noFill/>
        </p:spPr>
        <p:txBody>
          <a:bodyPr wrap="none" rtlCol="0">
            <a:spAutoFit/>
          </a:bodyPr>
          <a:lstStyle/>
          <a:p>
            <a:r>
              <a:rPr lang="en-US" sz="1500" dirty="0">
                <a:latin typeface="Times New Roman" panose="02020603050405020304" pitchFamily="18" charset="0"/>
                <a:cs typeface="Times New Roman" panose="02020603050405020304" pitchFamily="18" charset="0"/>
              </a:rPr>
              <a:t>Temperature</a:t>
            </a:r>
            <a:endParaRPr lang="en-IN" sz="15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3F07721-6C69-A033-5070-39FFC86BF8EA}"/>
              </a:ext>
            </a:extLst>
          </p:cNvPr>
          <p:cNvSpPr txBox="1"/>
          <p:nvPr/>
        </p:nvSpPr>
        <p:spPr>
          <a:xfrm>
            <a:off x="4065449" y="4724400"/>
            <a:ext cx="1164101" cy="323165"/>
          </a:xfrm>
          <a:prstGeom prst="rect">
            <a:avLst/>
          </a:prstGeom>
          <a:noFill/>
        </p:spPr>
        <p:txBody>
          <a:bodyPr wrap="square">
            <a:spAutoFit/>
          </a:bodyPr>
          <a:lstStyle/>
          <a:p>
            <a:r>
              <a:rPr lang="en-US" sz="1500" dirty="0" err="1">
                <a:latin typeface="Times New Roman" panose="02020603050405020304" pitchFamily="18" charset="0"/>
                <a:cs typeface="Times New Roman" panose="02020603050405020304" pitchFamily="18" charset="0"/>
              </a:rPr>
              <a:t>Percipitation</a:t>
            </a:r>
            <a:endParaRPr lang="en-IN" sz="15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85750F6-EB5F-9F41-2CB3-BF391D866EDA}"/>
              </a:ext>
            </a:extLst>
          </p:cNvPr>
          <p:cNvSpPr txBox="1"/>
          <p:nvPr/>
        </p:nvSpPr>
        <p:spPr>
          <a:xfrm>
            <a:off x="5903479" y="4724399"/>
            <a:ext cx="941284" cy="323165"/>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Humidity</a:t>
            </a:r>
            <a:endParaRPr lang="en-IN" sz="15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927D0F1-7AB6-942A-14AB-828EB810D513}"/>
              </a:ext>
            </a:extLst>
          </p:cNvPr>
          <p:cNvSpPr txBox="1"/>
          <p:nvPr/>
        </p:nvSpPr>
        <p:spPr>
          <a:xfrm>
            <a:off x="7808393" y="4724399"/>
            <a:ext cx="618098" cy="323165"/>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Wind</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21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184A-96DC-73CB-A060-5E8842B8D67F}"/>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B9FE0790-9A47-AB17-C838-538092E7B446}"/>
              </a:ext>
            </a:extLst>
          </p:cNvPr>
          <p:cNvSpPr>
            <a:spLocks noGrp="1"/>
          </p:cNvSpPr>
          <p:nvPr>
            <p:ph type="body" idx="1"/>
          </p:nvPr>
        </p:nvSpPr>
        <p:spPr>
          <a:xfrm>
            <a:off x="263525" y="1143000"/>
            <a:ext cx="8229600" cy="276999"/>
          </a:xfrm>
        </p:spPr>
        <p:txBody>
          <a:bodyPr/>
          <a:lstStyle/>
          <a:p>
            <a:r>
              <a:rPr lang="en-US" dirty="0">
                <a:latin typeface="Times New Roman" panose="02020603050405020304" pitchFamily="18" charset="0"/>
                <a:cs typeface="Times New Roman" panose="02020603050405020304" pitchFamily="18" charset="0"/>
              </a:rPr>
              <a:t>Recorded Data are updated parallelly to the Excel Sheet.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7E8510-01B9-32B4-B555-3160F5F0E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21" y="2386937"/>
            <a:ext cx="7375557" cy="2084125"/>
          </a:xfrm>
          <a:prstGeom prst="rect">
            <a:avLst/>
          </a:prstGeom>
        </p:spPr>
      </p:pic>
    </p:spTree>
    <p:extLst>
      <p:ext uri="{BB962C8B-B14F-4D97-AF65-F5344CB8AC3E}">
        <p14:creationId xmlns:p14="http://schemas.microsoft.com/office/powerpoint/2010/main" val="1772366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28</a:t>
            </a:fld>
            <a:endParaRPr spc="-25" dirty="0"/>
          </a:p>
        </p:txBody>
      </p:sp>
      <p:sp>
        <p:nvSpPr>
          <p:cNvPr id="3" name="object 3"/>
          <p:cNvSpPr txBox="1"/>
          <p:nvPr/>
        </p:nvSpPr>
        <p:spPr>
          <a:xfrm>
            <a:off x="263525" y="1003808"/>
            <a:ext cx="8679846" cy="5722079"/>
          </a:xfrm>
          <a:prstGeom prst="rect">
            <a:avLst/>
          </a:prstGeom>
        </p:spPr>
        <p:txBody>
          <a:bodyPr vert="horz" wrap="square" lIns="0" tIns="12700" rIns="0" bIns="0" rtlCol="0">
            <a:spAutoFit/>
          </a:bodyPr>
          <a:lstStyle/>
          <a:p>
            <a:pPr marL="431800" marR="612140" algn="l">
              <a:lnSpc>
                <a:spcPct val="15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conclusion, UiPath's comparative study of weather data from websites such as Weather.com, AccuWeather, and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OpenWeather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provides important information on the precision and reliability of weather forecasts from various sources. The investigation emphasized the significance of taking into account numerous weather platforms to achieve a more accurate and dependable forecast by highlighting disparities in weather predictions, especially in areas like temperature, precipitation, and wind speed. A thorough picture of weather conditions from many sources was made possible by the smooth extraction and comparison of weather data made possible by UiPath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automation.Additionally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analyzing these systems' forecasts and real-time weather circumstances revealed the different strengths of each in predicting particular weather aspects. AccuWeather provides comprehensive severe weather warnings,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OpenWeather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delivers worldwide coverage with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customisable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data, and Weather.com is excellent at delivering precise neighborhood forecasts. With the help of UiPath automation, this multidimensional approach enables users to base their judgments on the most pertinent and accurate meteorological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data.In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the end, the UiPath automation process not only made it easier to compare meteorological data from different platforms, but it also highlighted the necessity of a thorough strategy that takes into account the advantages of different sources. Weather forecasts are more reliable due to UiPath's efficiency and accuracy in data extraction and processing, which provides a more nuanced picture of weather conditions across many geographies.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29</a:t>
            </a:fld>
            <a:endParaRPr spc="-25" dirty="0"/>
          </a:p>
        </p:txBody>
      </p:sp>
      <p:sp>
        <p:nvSpPr>
          <p:cNvPr id="8" name="TextBox 7">
            <a:extLst>
              <a:ext uri="{FF2B5EF4-FFF2-40B4-BE49-F238E27FC236}">
                <a16:creationId xmlns:a16="http://schemas.microsoft.com/office/drawing/2014/main" id="{92CC63D3-30EE-3E88-004A-696DACF71725}"/>
              </a:ext>
            </a:extLst>
          </p:cNvPr>
          <p:cNvSpPr txBox="1"/>
          <p:nvPr/>
        </p:nvSpPr>
        <p:spPr>
          <a:xfrm>
            <a:off x="200628" y="1074509"/>
            <a:ext cx="8790971" cy="4339650"/>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1. Integration with Advanced Weather APIs  </a:t>
            </a:r>
          </a:p>
          <a:p>
            <a:r>
              <a:rPr lang="en-US" sz="1200" dirty="0">
                <a:latin typeface="Times New Roman" panose="02020603050405020304" pitchFamily="18" charset="0"/>
                <a:cs typeface="Times New Roman" panose="02020603050405020304" pitchFamily="18" charset="0"/>
              </a:rPr>
              <a:t>   - Incorporate real-time weather data from multiple APIs like </a:t>
            </a:r>
            <a:r>
              <a:rPr lang="en-US" sz="1200" dirty="0" err="1">
                <a:latin typeface="Times New Roman" panose="02020603050405020304" pitchFamily="18" charset="0"/>
                <a:cs typeface="Times New Roman" panose="02020603050405020304" pitchFamily="18" charset="0"/>
              </a:rPr>
              <a:t>OpenWeatherMap</a:t>
            </a:r>
            <a:r>
              <a:rPr lang="en-US" sz="1200" dirty="0">
                <a:latin typeface="Times New Roman" panose="02020603050405020304" pitchFamily="18" charset="0"/>
                <a:cs typeface="Times New Roman" panose="02020603050405020304" pitchFamily="18" charset="0"/>
              </a:rPr>
              <a:t>, AccuWeather, or </a:t>
            </a:r>
            <a:r>
              <a:rPr lang="en-US" sz="1200" dirty="0" err="1">
                <a:latin typeface="Times New Roman" panose="02020603050405020304" pitchFamily="18" charset="0"/>
                <a:cs typeface="Times New Roman" panose="02020603050405020304" pitchFamily="18" charset="0"/>
              </a:rPr>
              <a:t>WeatherStack</a:t>
            </a:r>
            <a:r>
              <a:rPr lang="en-US" sz="1200" dirty="0">
                <a:latin typeface="Times New Roman" panose="02020603050405020304" pitchFamily="18" charset="0"/>
                <a:cs typeface="Times New Roman" panose="02020603050405020304" pitchFamily="18" charset="0"/>
              </a:rPr>
              <a:t> for more accurate and localized forecasts.  </a:t>
            </a:r>
          </a:p>
          <a:p>
            <a:r>
              <a:rPr lang="en-US" sz="1200" dirty="0">
                <a:latin typeface="Times New Roman" panose="02020603050405020304" pitchFamily="18" charset="0"/>
                <a:cs typeface="Times New Roman" panose="02020603050405020304" pitchFamily="18" charset="0"/>
              </a:rPr>
              <a:t>   - Provide users with features like hourly forecasts, air quality index (AQI), or pollen count.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Mobile App Integration</a:t>
            </a:r>
          </a:p>
          <a:p>
            <a:r>
              <a:rPr lang="en-US" sz="1200" dirty="0">
                <a:latin typeface="Times New Roman" panose="02020603050405020304" pitchFamily="18" charset="0"/>
                <a:cs typeface="Times New Roman" panose="02020603050405020304" pitchFamily="18" charset="0"/>
              </a:rPr>
              <a:t>   - Develop a mobile application that syncs with the automation system to provide on-the-go weather updates and alerts.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Voice Assistant Compatibility</a:t>
            </a:r>
          </a:p>
          <a:p>
            <a:r>
              <a:rPr lang="en-US" sz="1200" dirty="0">
                <a:latin typeface="Times New Roman" panose="02020603050405020304" pitchFamily="18" charset="0"/>
                <a:cs typeface="Times New Roman" panose="02020603050405020304" pitchFamily="18" charset="0"/>
              </a:rPr>
              <a:t>   - Enable voice command features by integrating with AI assistants like Google Assistant, Amazon Alexa, or Siri for hands-free weather inquiries.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4. Machine Learning for Trend Analysis  </a:t>
            </a:r>
          </a:p>
          <a:p>
            <a:r>
              <a:rPr lang="en-US" sz="1200" dirty="0">
                <a:latin typeface="Times New Roman" panose="02020603050405020304" pitchFamily="18" charset="0"/>
                <a:cs typeface="Times New Roman" panose="02020603050405020304" pitchFamily="18" charset="0"/>
              </a:rPr>
              <a:t>   - Implement predictive analytics to provide weather trends, seasonal forecasts, or anomaly detection.  </a:t>
            </a:r>
          </a:p>
          <a:p>
            <a:r>
              <a:rPr lang="en-US" sz="1200" dirty="0">
                <a:latin typeface="Times New Roman" panose="02020603050405020304" pitchFamily="18" charset="0"/>
                <a:cs typeface="Times New Roman" panose="02020603050405020304" pitchFamily="18" charset="0"/>
              </a:rPr>
              <a:t>   - Use historical data to predict severe weather patterns and send proactive alerts.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5. Multi-Channel Notification System </a:t>
            </a:r>
          </a:p>
          <a:p>
            <a:r>
              <a:rPr lang="en-US" sz="1200" dirty="0">
                <a:latin typeface="Times New Roman" panose="02020603050405020304" pitchFamily="18" charset="0"/>
                <a:cs typeface="Times New Roman" panose="02020603050405020304" pitchFamily="18" charset="0"/>
              </a:rPr>
              <a:t>   - Expand notification options to include push notifications, WhatsApp alerts, or automated phone calls for urgent updates.  </a:t>
            </a:r>
          </a:p>
          <a:p>
            <a:r>
              <a:rPr lang="en-US" sz="1200" dirty="0">
                <a:latin typeface="Times New Roman" panose="02020603050405020304" pitchFamily="18" charset="0"/>
                <a:cs typeface="Times New Roman" panose="02020603050405020304" pitchFamily="18" charset="0"/>
              </a:rPr>
              <a:t>   - Allow users to choose their preferred communication channel.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6. Automated Disaster Management Alerts  </a:t>
            </a:r>
          </a:p>
          <a:p>
            <a:r>
              <a:rPr lang="en-US" sz="1200" dirty="0">
                <a:latin typeface="Times New Roman" panose="02020603050405020304" pitchFamily="18" charset="0"/>
                <a:cs typeface="Times New Roman" panose="02020603050405020304" pitchFamily="18" charset="0"/>
              </a:rPr>
              <a:t>   - Integrate with governmental disaster warning systems to issue alerts for events like hurricanes, floods, or wildfires.  </a:t>
            </a:r>
          </a:p>
          <a:p>
            <a:r>
              <a:rPr lang="en-US" sz="1200" dirty="0">
                <a:latin typeface="Times New Roman" panose="02020603050405020304" pitchFamily="18" charset="0"/>
                <a:cs typeface="Times New Roman" panose="02020603050405020304" pitchFamily="18" charset="0"/>
              </a:rPr>
              <a:t>   - Include evacuation recommendations and safe route mapping.</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a:t>
            </a:fld>
            <a:endParaRPr spc="-25" dirty="0"/>
          </a:p>
        </p:txBody>
      </p:sp>
      <p:sp>
        <p:nvSpPr>
          <p:cNvPr id="7" name="Rectangle 1">
            <a:extLst>
              <a:ext uri="{FF2B5EF4-FFF2-40B4-BE49-F238E27FC236}">
                <a16:creationId xmlns:a16="http://schemas.microsoft.com/office/drawing/2014/main" id="{509721C5-38EA-B79E-9104-8192732EF4C7}"/>
              </a:ext>
            </a:extLst>
          </p:cNvPr>
          <p:cNvSpPr>
            <a:spLocks noChangeArrowheads="1"/>
          </p:cNvSpPr>
          <p:nvPr/>
        </p:nvSpPr>
        <p:spPr bwMode="auto">
          <a:xfrm>
            <a:off x="207962" y="1074509"/>
            <a:ext cx="872807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Time 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Manual weather data recording takes a lot of time and is prone to human mistake. Accurate and timely data gathering is guaranteed via automation.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Accuracy and Consistency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reducing human error, automated systems offer consistently accurate meteorological data for analysis and decision-making.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Real-Time Updates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suggested system makes it possible to capture data and generate alerts in real-time, guaranteeing prompt access to vital meteorological data.</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Improved Decision-Making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Organizations, farms, and people may better prepare and mitigate risks with the use of accurate and current weather information.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Cost-Effectiveness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time, automation saves resources and operating expenses by reducing reliance on manual labor.</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Adaptability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may be modified or scaled to meet a variety of needs, such monitoring particular meteorological conditions.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Environmental Insights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Tracking climate changes is made easier with accurate meteorological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21F84-1EC2-9A26-19EA-F832421204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A36571C-9E9C-4752-469D-2360CC6AF7C3}"/>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a:extLst>
              <a:ext uri="{FF2B5EF4-FFF2-40B4-BE49-F238E27FC236}">
                <a16:creationId xmlns:a16="http://schemas.microsoft.com/office/drawing/2014/main" id="{109B6EFB-01FE-C1E7-0F0B-547D3569D85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40282705-877D-7242-37AC-7F2C33F0349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3EF5CD8-095C-FAD1-E838-39B5E872269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30</a:t>
            </a:fld>
            <a:endParaRPr spc="-25" dirty="0"/>
          </a:p>
        </p:txBody>
      </p:sp>
      <p:sp>
        <p:nvSpPr>
          <p:cNvPr id="8" name="TextBox 7">
            <a:extLst>
              <a:ext uri="{FF2B5EF4-FFF2-40B4-BE49-F238E27FC236}">
                <a16:creationId xmlns:a16="http://schemas.microsoft.com/office/drawing/2014/main" id="{48845E5A-0087-CEDA-2356-FBEEB3816613}"/>
              </a:ext>
            </a:extLst>
          </p:cNvPr>
          <p:cNvSpPr txBox="1"/>
          <p:nvPr/>
        </p:nvSpPr>
        <p:spPr>
          <a:xfrm>
            <a:off x="59992" y="1074046"/>
            <a:ext cx="9024016" cy="526297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6. Automated Disaster Management Alerts </a:t>
            </a:r>
          </a:p>
          <a:p>
            <a:r>
              <a:rPr lang="en-US" sz="1400" dirty="0">
                <a:latin typeface="Times New Roman" panose="02020603050405020304" pitchFamily="18" charset="0"/>
                <a:cs typeface="Times New Roman" panose="02020603050405020304" pitchFamily="18" charset="0"/>
              </a:rPr>
              <a:t>- Integrate with governmental disaster warning systems to issue alerts for events like hurricanes, floods, or wildfires. </a:t>
            </a:r>
          </a:p>
          <a:p>
            <a:r>
              <a:rPr lang="en-US" sz="1400" dirty="0">
                <a:latin typeface="Times New Roman" panose="02020603050405020304" pitchFamily="18" charset="0"/>
                <a:cs typeface="Times New Roman" panose="02020603050405020304" pitchFamily="18" charset="0"/>
              </a:rPr>
              <a:t>- Include evacuation recommendations and safe route mapping. </a:t>
            </a:r>
          </a:p>
          <a:p>
            <a:r>
              <a:rPr lang="en-US" sz="1400" dirty="0">
                <a:latin typeface="Times New Roman" panose="02020603050405020304" pitchFamily="18" charset="0"/>
                <a:cs typeface="Times New Roman" panose="02020603050405020304" pitchFamily="18" charset="0"/>
              </a:rPr>
              <a:t>7. User-Specific Recommendations </a:t>
            </a:r>
          </a:p>
          <a:p>
            <a:r>
              <a:rPr lang="en-US" sz="1400" dirty="0">
                <a:latin typeface="Times New Roman" panose="02020603050405020304" pitchFamily="18" charset="0"/>
                <a:cs typeface="Times New Roman" panose="02020603050405020304" pitchFamily="18" charset="0"/>
              </a:rPr>
              <a:t>- Personalize notifications based on user activities, such as outdoor event planning or agricultural needs. </a:t>
            </a:r>
          </a:p>
          <a:p>
            <a:r>
              <a:rPr lang="en-US" sz="1400" dirty="0">
                <a:latin typeface="Times New Roman" panose="02020603050405020304" pitchFamily="18" charset="0"/>
                <a:cs typeface="Times New Roman" panose="02020603050405020304" pitchFamily="18" charset="0"/>
              </a:rPr>
              <a:t>- Add recommendations like “Carry an umbrella” or “Delay travel due to fog.” </a:t>
            </a:r>
          </a:p>
          <a:p>
            <a:r>
              <a:rPr lang="en-US" sz="1400" dirty="0">
                <a:latin typeface="Times New Roman" panose="02020603050405020304" pitchFamily="18" charset="0"/>
                <a:cs typeface="Times New Roman" panose="02020603050405020304" pitchFamily="18" charset="0"/>
              </a:rPr>
              <a:t>8. Real-Time Data Visualization </a:t>
            </a:r>
          </a:p>
          <a:p>
            <a:r>
              <a:rPr lang="en-US" sz="1400" dirty="0">
                <a:latin typeface="Times New Roman" panose="02020603050405020304" pitchFamily="18" charset="0"/>
                <a:cs typeface="Times New Roman" panose="02020603050405020304" pitchFamily="18" charset="0"/>
              </a:rPr>
              <a:t>- Include dashboards with graphs, heatmaps, and charts to visualize weather data trends for better user comprehension. </a:t>
            </a:r>
          </a:p>
          <a:p>
            <a:r>
              <a:rPr lang="en-US" sz="1400" dirty="0">
                <a:latin typeface="Times New Roman" panose="02020603050405020304" pitchFamily="18" charset="0"/>
                <a:cs typeface="Times New Roman" panose="02020603050405020304" pitchFamily="18" charset="0"/>
              </a:rPr>
              <a:t>- Implement geographical mapping to display regional weather updates. </a:t>
            </a:r>
          </a:p>
          <a:p>
            <a:r>
              <a:rPr lang="en-US" sz="1400" dirty="0">
                <a:latin typeface="Times New Roman" panose="02020603050405020304" pitchFamily="18" charset="0"/>
                <a:cs typeface="Times New Roman" panose="02020603050405020304" pitchFamily="18" charset="0"/>
              </a:rPr>
              <a:t>9. Global Coverage Expansion </a:t>
            </a:r>
          </a:p>
          <a:p>
            <a:r>
              <a:rPr lang="en-US" sz="1400" dirty="0">
                <a:latin typeface="Times New Roman" panose="02020603050405020304" pitchFamily="18" charset="0"/>
                <a:cs typeface="Times New Roman" panose="02020603050405020304" pitchFamily="18" charset="0"/>
              </a:rPr>
              <a:t>- Enhance the system to track weather for global locations, supporting international users and travelers. </a:t>
            </a:r>
          </a:p>
          <a:p>
            <a:r>
              <a:rPr lang="en-US" sz="1400" dirty="0">
                <a:latin typeface="Times New Roman" panose="02020603050405020304" pitchFamily="18" charset="0"/>
                <a:cs typeface="Times New Roman" panose="02020603050405020304" pitchFamily="18" charset="0"/>
              </a:rPr>
              <a:t>- Include features like time zone-specific updates. </a:t>
            </a:r>
          </a:p>
          <a:p>
            <a:r>
              <a:rPr lang="en-US" sz="1400" dirty="0">
                <a:latin typeface="Times New Roman" panose="02020603050405020304" pitchFamily="18" charset="0"/>
                <a:cs typeface="Times New Roman" panose="02020603050405020304" pitchFamily="18" charset="0"/>
              </a:rPr>
              <a:t>10. Energy Efficiency Monitoring </a:t>
            </a:r>
          </a:p>
          <a:p>
            <a:r>
              <a:rPr lang="en-US" sz="1400" dirty="0">
                <a:latin typeface="Times New Roman" panose="02020603050405020304" pitchFamily="18" charset="0"/>
                <a:cs typeface="Times New Roman" panose="02020603050405020304" pitchFamily="18" charset="0"/>
              </a:rPr>
              <a:t>- Provide insights on how weather conditions affect energy consumption, such as heating or cooling requirements. </a:t>
            </a:r>
          </a:p>
          <a:p>
            <a:r>
              <a:rPr lang="en-US" sz="1400" dirty="0">
                <a:latin typeface="Times New Roman" panose="02020603050405020304" pitchFamily="18" charset="0"/>
                <a:cs typeface="Times New Roman" panose="02020603050405020304" pitchFamily="18" charset="0"/>
              </a:rPr>
              <a:t>- Recommend energy-saving tips based on local forecasts. </a:t>
            </a:r>
          </a:p>
          <a:p>
            <a:r>
              <a:rPr lang="en-US" sz="1400" dirty="0">
                <a:latin typeface="Times New Roman" panose="02020603050405020304" pitchFamily="18" charset="0"/>
                <a:cs typeface="Times New Roman" panose="02020603050405020304" pitchFamily="18" charset="0"/>
              </a:rPr>
              <a:t>11. Integration with IoT Devices </a:t>
            </a:r>
          </a:p>
          <a:p>
            <a:r>
              <a:rPr lang="en-US" sz="1400" dirty="0">
                <a:latin typeface="Times New Roman" panose="02020603050405020304" pitchFamily="18" charset="0"/>
                <a:cs typeface="Times New Roman" panose="02020603050405020304" pitchFamily="18" charset="0"/>
              </a:rPr>
              <a:t>- Connect the automation system with IoT devices like smart thermostats, sprinklers, or wearable tech to adjust settings automatically based on weather. </a:t>
            </a:r>
          </a:p>
          <a:p>
            <a:r>
              <a:rPr lang="en-US" sz="1400" dirty="0">
                <a:latin typeface="Times New Roman" panose="02020603050405020304" pitchFamily="18" charset="0"/>
                <a:cs typeface="Times New Roman" panose="02020603050405020304" pitchFamily="18" charset="0"/>
              </a:rPr>
              <a:t>- For example, turn off sprinklers if rain is forecasted. </a:t>
            </a:r>
          </a:p>
          <a:p>
            <a:r>
              <a:rPr lang="en-US" sz="1400" dirty="0">
                <a:latin typeface="Times New Roman" panose="02020603050405020304" pitchFamily="18" charset="0"/>
                <a:cs typeface="Times New Roman" panose="02020603050405020304" pitchFamily="18" charset="0"/>
              </a:rPr>
              <a:t>12. Emergency Services Integration </a:t>
            </a:r>
          </a:p>
          <a:p>
            <a:r>
              <a:rPr lang="en-US" sz="1400" dirty="0">
                <a:latin typeface="Times New Roman" panose="02020603050405020304" pitchFamily="18" charset="0"/>
                <a:cs typeface="Times New Roman" panose="02020603050405020304" pitchFamily="18" charset="0"/>
              </a:rPr>
              <a:t>- Collaborate with emergency services to relay critical weather warnings and help coordinate relief operations in real-time. </a:t>
            </a:r>
          </a:p>
          <a:p>
            <a:r>
              <a:rPr lang="en-US" sz="1400" dirty="0">
                <a:latin typeface="Times New Roman" panose="02020603050405020304" pitchFamily="18" charset="0"/>
                <a:cs typeface="Times New Roman" panose="02020603050405020304" pitchFamily="18" charset="0"/>
              </a:rPr>
              <a:t>13. Offline Mode with Cached Data </a:t>
            </a:r>
          </a:p>
          <a:p>
            <a:r>
              <a:rPr lang="en-US" sz="1400" dirty="0">
                <a:latin typeface="Times New Roman" panose="02020603050405020304" pitchFamily="18" charset="0"/>
                <a:cs typeface="Times New Roman" panose="02020603050405020304" pitchFamily="18" charset="0"/>
              </a:rPr>
              <a:t>- Allow users to access recently fetched weather data even without an internet connection. </a:t>
            </a:r>
          </a:p>
          <a:p>
            <a:r>
              <a:rPr lang="en-US" sz="1400" dirty="0">
                <a:latin typeface="Times New Roman" panose="02020603050405020304" pitchFamily="18" charset="0"/>
                <a:cs typeface="Times New Roman" panose="02020603050405020304" pitchFamily="18" charset="0"/>
              </a:rPr>
              <a:t>- Automatically update the data once connectivity is restored. </a:t>
            </a:r>
          </a:p>
        </p:txBody>
      </p:sp>
    </p:spTree>
    <p:extLst>
      <p:ext uri="{BB962C8B-B14F-4D97-AF65-F5344CB8AC3E}">
        <p14:creationId xmlns:p14="http://schemas.microsoft.com/office/powerpoint/2010/main" val="19827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17733-359A-39C7-7EB0-03BAAC1F56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7201310-FA08-1AC2-B582-771C0808AFE3}"/>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a:extLst>
              <a:ext uri="{FF2B5EF4-FFF2-40B4-BE49-F238E27FC236}">
                <a16:creationId xmlns:a16="http://schemas.microsoft.com/office/drawing/2014/main" id="{30B392AD-8AE6-A40D-D987-6D16D32AFEE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59DF2D2-C11B-A528-D9D1-770B466F3D7B}"/>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D3998BB7-AB4E-9CDF-F183-5BE9C762B78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31</a:t>
            </a:fld>
            <a:endParaRPr spc="-25" dirty="0"/>
          </a:p>
        </p:txBody>
      </p:sp>
      <p:sp>
        <p:nvSpPr>
          <p:cNvPr id="8" name="TextBox 7">
            <a:extLst>
              <a:ext uri="{FF2B5EF4-FFF2-40B4-BE49-F238E27FC236}">
                <a16:creationId xmlns:a16="http://schemas.microsoft.com/office/drawing/2014/main" id="{9BA7EDDF-7E67-0DC8-B261-57AD84FCBD73}"/>
              </a:ext>
            </a:extLst>
          </p:cNvPr>
          <p:cNvSpPr txBox="1"/>
          <p:nvPr/>
        </p:nvSpPr>
        <p:spPr>
          <a:xfrm>
            <a:off x="59992" y="1066800"/>
            <a:ext cx="9024016" cy="230832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14. Weather-Driven Automation for Businesses </a:t>
            </a:r>
          </a:p>
          <a:p>
            <a:r>
              <a:rPr lang="en-US" sz="1600" dirty="0">
                <a:latin typeface="Times New Roman" panose="02020603050405020304" pitchFamily="18" charset="0"/>
                <a:cs typeface="Times New Roman" panose="02020603050405020304" pitchFamily="18" charset="0"/>
              </a:rPr>
              <a:t>- Tailor features for industries like agriculture, aviation, logistics, and tourism. </a:t>
            </a:r>
          </a:p>
          <a:p>
            <a:pPr marL="285750" indent="-285750">
              <a:buFontTx/>
              <a:buChar char="-"/>
            </a:pPr>
            <a:r>
              <a:rPr lang="en-US" sz="1600" dirty="0">
                <a:latin typeface="Times New Roman" panose="02020603050405020304" pitchFamily="18" charset="0"/>
                <a:cs typeface="Times New Roman" panose="02020603050405020304" pitchFamily="18" charset="0"/>
              </a:rPr>
              <a:t>Provide agricultural advisories, flight disruption alerts, or traffic predictions based on weather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15. Enhanced Security Features</a:t>
            </a:r>
          </a:p>
          <a:p>
            <a:r>
              <a:rPr lang="en-US" sz="1600" dirty="0">
                <a:latin typeface="Times New Roman" panose="02020603050405020304" pitchFamily="18" charset="0"/>
                <a:cs typeface="Times New Roman" panose="02020603050405020304" pitchFamily="18" charset="0"/>
              </a:rPr>
              <a:t>- Implement user authentication and encrypted communication to ensure secure data handling, especially for notifications. </a:t>
            </a:r>
          </a:p>
          <a:p>
            <a:r>
              <a:rPr lang="en-US" sz="1600" dirty="0">
                <a:latin typeface="Times New Roman" panose="02020603050405020304" pitchFamily="18" charset="0"/>
                <a:cs typeface="Times New Roman" panose="02020603050405020304" pitchFamily="18" charset="0"/>
              </a:rPr>
              <a:t>These enhancements not only increase the functionality of the system but also improve user satisfaction and engagement. Let me know if you'd like to expand on any of these points!</a:t>
            </a:r>
          </a:p>
        </p:txBody>
      </p:sp>
    </p:spTree>
    <p:extLst>
      <p:ext uri="{BB962C8B-B14F-4D97-AF65-F5344CB8AC3E}">
        <p14:creationId xmlns:p14="http://schemas.microsoft.com/office/powerpoint/2010/main" val="1517601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32</a:t>
            </a:fld>
            <a:endParaRPr spc="-25" dirty="0"/>
          </a:p>
        </p:txBody>
      </p:sp>
      <p:sp>
        <p:nvSpPr>
          <p:cNvPr id="3" name="object 3"/>
          <p:cNvSpPr txBox="1"/>
          <p:nvPr/>
        </p:nvSpPr>
        <p:spPr>
          <a:xfrm>
            <a:off x="308024" y="1003808"/>
            <a:ext cx="8683576" cy="2670475"/>
          </a:xfrm>
          <a:prstGeom prst="rect">
            <a:avLst/>
          </a:prstGeom>
        </p:spPr>
        <p:txBody>
          <a:bodyPr vert="horz" wrap="square" lIns="0" tIns="12700" rIns="0" bIns="0" rtlCol="0">
            <a:spAutoFit/>
          </a:bodyPr>
          <a:lstStyle/>
          <a:p>
            <a:pPr marL="342900" marR="701675" lvl="0" indent="-342900">
              <a:lnSpc>
                <a:spcPct val="140000"/>
              </a:lnSpc>
              <a:buFont typeface="+mj-lt"/>
              <a:buAutoNum type="arabicPeriod"/>
              <a:tabLst>
                <a:tab pos="690880" algn="l"/>
                <a:tab pos="691515" algn="l"/>
              </a:tabLst>
            </a:pPr>
            <a:r>
              <a:rPr lang="en-US" sz="1800" b="1" spc="-10" dirty="0">
                <a:solidFill>
                  <a:srgbClr val="333333"/>
                </a:solidFill>
                <a:effectLst/>
                <a:latin typeface="Times New Roman" panose="02020603050405020304" pitchFamily="18" charset="0"/>
                <a:ea typeface="Times New Roman" panose="02020603050405020304" pitchFamily="18" charset="0"/>
              </a:rPr>
              <a:t>Automated weather details</a:t>
            </a:r>
            <a:r>
              <a:rPr lang="en-US" sz="1800" b="1" spc="-30" dirty="0">
                <a:solidFill>
                  <a:srgbClr val="333333"/>
                </a:solidFill>
                <a:effectLst/>
                <a:latin typeface="Times New Roman" panose="02020603050405020304" pitchFamily="18" charset="0"/>
                <a:ea typeface="Times New Roman" panose="02020603050405020304" pitchFamily="18" charset="0"/>
              </a:rPr>
              <a:t>:</a:t>
            </a:r>
            <a:endParaRPr lang="en-IN" sz="1800" spc="-10" dirty="0">
              <a:effectLst/>
              <a:latin typeface="Times New Roman" panose="02020603050405020304" pitchFamily="18" charset="0"/>
              <a:ea typeface="Times New Roman" panose="02020603050405020304" pitchFamily="18" charset="0"/>
            </a:endParaRPr>
          </a:p>
          <a:p>
            <a:pPr marL="690880">
              <a:spcBef>
                <a:spcPts val="130"/>
              </a:spcBef>
            </a:pPr>
            <a:r>
              <a:rPr lang="en-US" sz="1800" b="1" dirty="0">
                <a:solidFill>
                  <a:srgbClr val="333333"/>
                </a:solidFill>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https://medium.com/@priyaskulkarni99/automating-weather-data-collection-with-bash-a-practical-guide-8739dad1efcb</a:t>
            </a:r>
            <a:r>
              <a:rPr lang="en-US" sz="1800" b="1" dirty="0">
                <a:solidFill>
                  <a:srgbClr val="333333"/>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spcBef>
                <a:spcPts val="1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295275" lvl="0" indent="-342900">
              <a:lnSpc>
                <a:spcPct val="150000"/>
              </a:lnSpc>
              <a:spcBef>
                <a:spcPts val="435"/>
              </a:spcBef>
              <a:buFont typeface="+mj-lt"/>
              <a:buAutoNum type="arabicPeriod"/>
              <a:tabLst>
                <a:tab pos="690880" algn="l"/>
                <a:tab pos="691515" algn="l"/>
              </a:tabLst>
            </a:pPr>
            <a:r>
              <a:rPr lang="en-US" sz="1800" b="1" spc="-10" dirty="0" err="1">
                <a:solidFill>
                  <a:srgbClr val="333333"/>
                </a:solidFill>
                <a:effectLst/>
                <a:latin typeface="Times New Roman" panose="02020603050405020304" pitchFamily="18" charset="0"/>
                <a:ea typeface="Times New Roman" panose="02020603050405020304" pitchFamily="18" charset="0"/>
              </a:rPr>
              <a:t>Youtube</a:t>
            </a:r>
            <a:r>
              <a:rPr lang="en-US" sz="1800" b="1" spc="-10" dirty="0">
                <a:solidFill>
                  <a:srgbClr val="333333"/>
                </a:solidFill>
                <a:effectLst/>
                <a:latin typeface="Times New Roman" panose="02020603050405020304" pitchFamily="18" charset="0"/>
                <a:ea typeface="Times New Roman" panose="02020603050405020304" pitchFamily="18" charset="0"/>
              </a:rPr>
              <a:t> references {</a:t>
            </a:r>
            <a:r>
              <a:rPr lang="en-US" sz="1800" spc="-10" dirty="0">
                <a:effectLst/>
                <a:latin typeface="Times New Roman" panose="02020603050405020304" pitchFamily="18" charset="0"/>
                <a:ea typeface="Times New Roman" panose="02020603050405020304" pitchFamily="18" charset="0"/>
              </a:rPr>
              <a:t> https://youtu.be/kpnXIWh2T58?si=3E8lkEO4aWI7qPMT</a:t>
            </a:r>
            <a:r>
              <a:rPr lang="en-US" sz="1800" b="1" spc="-10" dirty="0">
                <a:solidFill>
                  <a:srgbClr val="333333"/>
                </a:solidFill>
                <a:effectLst/>
                <a:latin typeface="Times New Roman" panose="02020603050405020304" pitchFamily="18" charset="0"/>
                <a:ea typeface="Times New Roman" panose="02020603050405020304" pitchFamily="18" charset="0"/>
              </a:rPr>
              <a:t>}</a:t>
            </a:r>
            <a:endParaRPr lang="en-IN" sz="1800" spc="-10" dirty="0">
              <a:effectLst/>
              <a:latin typeface="Times New Roman" panose="02020603050405020304" pitchFamily="18" charset="0"/>
              <a:ea typeface="Times New Roman" panose="02020603050405020304" pitchFamily="18" charset="0"/>
            </a:endParaRPr>
          </a:p>
          <a:p>
            <a:pPr>
              <a:spcBef>
                <a:spcPts val="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35"/>
              </a:spcBef>
              <a:buFont typeface="+mj-lt"/>
              <a:buAutoNum type="arabicPeriod"/>
              <a:tabLst>
                <a:tab pos="690880" algn="l"/>
                <a:tab pos="691515" algn="l"/>
              </a:tabLst>
            </a:pPr>
            <a:r>
              <a:rPr lang="en-US" sz="1800" b="1" spc="-10" dirty="0">
                <a:solidFill>
                  <a:srgbClr val="333333"/>
                </a:solidFill>
                <a:effectLst/>
                <a:latin typeface="Times New Roman" panose="02020603050405020304" pitchFamily="18" charset="0"/>
                <a:ea typeface="Times New Roman" panose="02020603050405020304" pitchFamily="18" charset="0"/>
              </a:rPr>
              <a:t>Research on</a:t>
            </a:r>
            <a:r>
              <a:rPr lang="en-US" sz="1800" b="1" spc="-5" dirty="0">
                <a:solidFill>
                  <a:srgbClr val="333333"/>
                </a:solidFill>
                <a:effectLst/>
                <a:latin typeface="Times New Roman" panose="02020603050405020304" pitchFamily="18" charset="0"/>
                <a:ea typeface="Times New Roman" panose="02020603050405020304" pitchFamily="18" charset="0"/>
              </a:rPr>
              <a:t> </a:t>
            </a:r>
            <a:r>
              <a:rPr lang="en-US" sz="1800" b="1" spc="-10" dirty="0">
                <a:solidFill>
                  <a:srgbClr val="333333"/>
                </a:solidFill>
                <a:effectLst/>
                <a:latin typeface="Times New Roman" panose="02020603050405020304" pitchFamily="18" charset="0"/>
                <a:ea typeface="Times New Roman" panose="02020603050405020304" pitchFamily="18" charset="0"/>
              </a:rPr>
              <a:t>Weather details:</a:t>
            </a:r>
            <a:endParaRPr lang="en-IN" sz="1800" spc="-10" dirty="0">
              <a:effectLst/>
              <a:latin typeface="Times New Roman" panose="02020603050405020304" pitchFamily="18" charset="0"/>
              <a:ea typeface="Times New Roman" panose="02020603050405020304" pitchFamily="18" charset="0"/>
            </a:endParaRPr>
          </a:p>
          <a:p>
            <a:pPr marL="690880">
              <a:spcBef>
                <a:spcPts val="640"/>
              </a:spcBef>
            </a:pPr>
            <a:r>
              <a:rPr lang="en-US" sz="1800" dirty="0">
                <a:effectLst/>
                <a:latin typeface="Times New Roman" panose="02020603050405020304" pitchFamily="18" charset="0"/>
                <a:ea typeface="Times New Roman" panose="02020603050405020304" pitchFamily="18" charset="0"/>
              </a:rPr>
              <a:t>{ https://www.visualcrossing.com/weather-api}</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8" name="Rectangle 2">
            <a:extLst>
              <a:ext uri="{FF2B5EF4-FFF2-40B4-BE49-F238E27FC236}">
                <a16:creationId xmlns:a16="http://schemas.microsoft.com/office/drawing/2014/main" id="{B5F009D1-EEF8-A084-C268-1E6E9C2BB8BA}"/>
              </a:ext>
            </a:extLst>
          </p:cNvPr>
          <p:cNvSpPr>
            <a:spLocks noChangeArrowheads="1"/>
          </p:cNvSpPr>
          <p:nvPr/>
        </p:nvSpPr>
        <p:spPr bwMode="auto">
          <a:xfrm>
            <a:off x="358140" y="1188082"/>
            <a:ext cx="842772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Accuracy and Reliability: By eliminating the possibility of human mistake, automated procedures guarantee accurate and consistent meteorological data collecting.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Real-Time Monitoring: By providing current weather data, the system facilitates prompt notifications and well-informed decision-making.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Enhanced Efficiency: When compared to manual techniques, automation expedites the data recording process, saving time and effort.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Cost-Effectiveness: Lowers operating expenses through resource optimization and manpower need minimization.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Scalability: The system is easily scalable to cover a wider geographic region or record more meteorological information.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Customizable Alerts: Users can get notifications that are relevant to their needs or weather preferences.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Times New Roman" panose="02020603050405020304" pitchFamily="18" charset="0"/>
                <a:cs typeface="Times New Roman" panose="02020603050405020304" pitchFamily="18" charset="0"/>
              </a:rPr>
              <a:t>7. Data Integration: Provides improved analysis and reporting by seamlessly integrating with other platforms or systems.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Times New Roman" panose="02020603050405020304" pitchFamily="18" charset="0"/>
                <a:cs typeface="Times New Roman" panose="02020603050405020304" pitchFamily="18" charset="0"/>
              </a:rPr>
              <a:t>8. Sustainability: Supports environmental research and initiatives to mitigate climate change by enabling long-term weather pattern monitoring.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Times New Roman" panose="02020603050405020304" pitchFamily="18" charset="0"/>
                <a:cs typeface="Times New Roman" panose="02020603050405020304" pitchFamily="18" charset="0"/>
              </a:rPr>
              <a:t>9. User-Friendly: Made to be accessible and intuitive, this feature guarantees that both technical and non-technical people may utilize it with 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7" name="Rectangle 1">
            <a:extLst>
              <a:ext uri="{FF2B5EF4-FFF2-40B4-BE49-F238E27FC236}">
                <a16:creationId xmlns:a16="http://schemas.microsoft.com/office/drawing/2014/main" id="{75315296-3C9B-4E57-6CBD-791E231C348B}"/>
              </a:ext>
            </a:extLst>
          </p:cNvPr>
          <p:cNvSpPr>
            <a:spLocks noChangeArrowheads="1"/>
          </p:cNvSpPr>
          <p:nvPr/>
        </p:nvSpPr>
        <p:spPr bwMode="auto">
          <a:xfrm>
            <a:off x="155226" y="1074509"/>
            <a:ext cx="842327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suggested system's major goal is to automate weather data collection, recording, and reporting in order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Ensure Accuracy: Reduce human mistake and preserve accurate weather data for analysis.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Increase Efficiency: To save time and money, simplify the weather monitoring procedure.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Enable Real-Time Access: To aid in decision-making, provide current weather data and timely alerts.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Encourage Scalability: Create a system that can be modified to meet changing requirements, taking into account various characteristics and geographical areas.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Support Risk Management: By providing accurate and useful insights, help with catastrophe preparedness and mitigation.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providing a dependable tool for weather monitoring and well-informed planning, this system seeks to empower people and organizations.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pic>
        <p:nvPicPr>
          <p:cNvPr id="8" name="Picture 7">
            <a:extLst>
              <a:ext uri="{FF2B5EF4-FFF2-40B4-BE49-F238E27FC236}">
                <a16:creationId xmlns:a16="http://schemas.microsoft.com/office/drawing/2014/main" id="{7F790D27-8F1F-96F2-6786-9E03CD5E6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12" y="1280588"/>
            <a:ext cx="8002176" cy="4291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995" y="84216"/>
            <a:ext cx="8190230" cy="695960"/>
          </a:xfrm>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sp>
        <p:nvSpPr>
          <p:cNvPr id="7" name="Rectangle 1">
            <a:extLst>
              <a:ext uri="{FF2B5EF4-FFF2-40B4-BE49-F238E27FC236}">
                <a16:creationId xmlns:a16="http://schemas.microsoft.com/office/drawing/2014/main" id="{616257D0-87D5-EA58-DD25-37545B9A1246}"/>
              </a:ext>
            </a:extLst>
          </p:cNvPr>
          <p:cNvSpPr>
            <a:spLocks noChangeArrowheads="1"/>
          </p:cNvSpPr>
          <p:nvPr/>
        </p:nvSpPr>
        <p:spPr bwMode="auto">
          <a:xfrm>
            <a:off x="180051" y="885111"/>
            <a:ext cx="887765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specifications: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Processor: Intel Core i3 or higher is the minimum; Intel Core i5/i7 or higher is advised.</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RAM: 4 GB is the minimum; 8 GB or more is advised for better performance.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Storage: An SSD is advised for quicker read/write operations; a minimum of 10 GB of free disk space is required.</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Display: Full HD (1920 x 1080) is advised; minimum screen resolution is 1280 x 768.</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5.Network: A dependable internet connection for UiPath Orchestrator integration (if applicable) and real-time data retrieval.</a:t>
            </a:r>
          </a:p>
          <a:p>
            <a:pPr marL="285750" indent="-285750" algn="l" rtl="0" eaLnBrk="0" fontAlgn="base" hangingPunct="0">
              <a:spcBef>
                <a:spcPct val="0"/>
              </a:spcBef>
              <a:spcAft>
                <a:spcPct val="0"/>
              </a:spcAft>
              <a:buFont typeface="Wingdings" panose="05000000000000000000" pitchFamily="2" charset="2"/>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specifications: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Operating System: 64-bit Windows 10 or later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2.UiPath Studio Version: Community or Enterprise Edition, the most recent stable version of    UiPath      Studio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 Plugins and Dependencies: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API integrations (such as weather APIs), use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UiPath.WebAPI.Activities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Excel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UiPath.Data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modification and storage activities.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UiPath.Mail.Email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notification activities (if alerts are included).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 Browser: Microsoft Edge, Mozilla Firefox, or Google Chrome (for weather data scraping or web-based automation).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 Database (Optional): Any database that can store historical weather data, such as Microsoft SQL Server or SQLite.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6.Other Tools: Real-time data retrieval using weather APIs (like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OpenWeatherMap</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4.6.1 or later for the.NET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629" y="65040"/>
            <a:ext cx="8190230" cy="695960"/>
          </a:xfrm>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sp>
        <p:nvSpPr>
          <p:cNvPr id="3" name="object 3"/>
          <p:cNvSpPr txBox="1"/>
          <p:nvPr/>
        </p:nvSpPr>
        <p:spPr>
          <a:xfrm>
            <a:off x="200629" y="740021"/>
            <a:ext cx="8454976" cy="6052939"/>
          </a:xfrm>
          <a:prstGeom prst="rect">
            <a:avLst/>
          </a:prstGeom>
        </p:spPr>
        <p:txBody>
          <a:bodyPr vert="horz" wrap="square" lIns="0" tIns="137160" rIns="0" bIns="0" rtlCol="0">
            <a:spAutoFit/>
          </a:bodyPr>
          <a:lstStyle/>
          <a:p>
            <a:pPr marL="184150" indent="-171450">
              <a:lnSpc>
                <a:spcPct val="100000"/>
              </a:lnSpc>
              <a:spcBef>
                <a:spcPts val="1080"/>
              </a:spcBef>
              <a:buFont typeface="Wingdings" panose="05000000000000000000" pitchFamily="2" charset="2"/>
              <a:buChar char="§"/>
              <a:tabLst>
                <a:tab pos="310515" algn="l"/>
              </a:tabLst>
            </a:pPr>
            <a:r>
              <a:rPr sz="1400" b="1" dirty="0">
                <a:latin typeface="Times New Roman" panose="02020603050405020304" pitchFamily="18" charset="0"/>
                <a:cs typeface="Times New Roman" panose="02020603050405020304" pitchFamily="18" charset="0"/>
              </a:rPr>
              <a:t>Module</a:t>
            </a:r>
            <a:r>
              <a:rPr sz="1400" b="1" spc="-65" dirty="0">
                <a:latin typeface="Times New Roman" panose="02020603050405020304" pitchFamily="18" charset="0"/>
                <a:cs typeface="Times New Roman" panose="02020603050405020304" pitchFamily="18" charset="0"/>
              </a:rPr>
              <a:t> </a:t>
            </a:r>
            <a:r>
              <a:rPr sz="1400" b="1" spc="-50" dirty="0">
                <a:latin typeface="Times New Roman" panose="02020603050405020304" pitchFamily="18" charset="0"/>
                <a:cs typeface="Times New Roman" panose="02020603050405020304" pitchFamily="18" charset="0"/>
              </a:rPr>
              <a:t>1</a:t>
            </a:r>
            <a:r>
              <a:rPr lang="en-US" sz="1400" b="1" spc="-50" dirty="0">
                <a:latin typeface="Times New Roman" panose="02020603050405020304" pitchFamily="18" charset="0"/>
                <a:cs typeface="Times New Roman" panose="02020603050405020304" pitchFamily="18" charset="0"/>
              </a:rPr>
              <a:t>: Tracking Weather for Recording</a:t>
            </a:r>
          </a:p>
          <a:p>
            <a:pPr marL="184150" indent="-171450">
              <a:lnSpc>
                <a:spcPct val="100000"/>
              </a:lnSpc>
              <a:spcBef>
                <a:spcPts val="1080"/>
              </a:spcBef>
              <a:buFont typeface="Wingdings" panose="05000000000000000000" pitchFamily="2" charset="2"/>
              <a:buChar char="§"/>
              <a:tabLst>
                <a:tab pos="310515" algn="l"/>
              </a:tabLst>
            </a:pPr>
            <a:r>
              <a:rPr lang="en-US" sz="1400" b="1" spc="-50" dirty="0">
                <a:latin typeface="Times New Roman" panose="02020603050405020304" pitchFamily="18" charset="0"/>
                <a:cs typeface="Times New Roman" panose="02020603050405020304" pitchFamily="18" charset="0"/>
              </a:rPr>
              <a:t>Short Description:</a:t>
            </a:r>
          </a:p>
          <a:p>
            <a:pPr marL="12700">
              <a:lnSpc>
                <a:spcPct val="100000"/>
              </a:lnSpc>
              <a:spcBef>
                <a:spcPts val="1080"/>
              </a:spcBef>
              <a:tabLst>
                <a:tab pos="310515" algn="l"/>
              </a:tabLst>
            </a:pPr>
            <a:r>
              <a:rPr lang="en-US" sz="1400" b="1" spc="-5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The process of tracking weather data from Google or comparable platforms, collecting information, and storing it for analysis or reporting is automated by the system. It automates workflows by integrating with UiPath Studio.</a:t>
            </a:r>
            <a:endParaRPr sz="1400" dirty="0">
              <a:latin typeface="Times New Roman" panose="02020603050405020304" pitchFamily="18" charset="0"/>
              <a:cs typeface="Times New Roman" panose="02020603050405020304" pitchFamily="18" charset="0"/>
            </a:endParaRPr>
          </a:p>
          <a:p>
            <a:pPr marL="310515" indent="-297815">
              <a:lnSpc>
                <a:spcPct val="100000"/>
              </a:lnSpc>
              <a:spcBef>
                <a:spcPts val="800"/>
              </a:spcBef>
              <a:buFont typeface="Lucida Sans Unicode"/>
              <a:buChar char="▪"/>
              <a:tabLst>
                <a:tab pos="310515" algn="l"/>
              </a:tabLst>
            </a:pPr>
            <a:r>
              <a:rPr sz="1400" b="1" dirty="0">
                <a:latin typeface="Times New Roman" panose="02020603050405020304" pitchFamily="18" charset="0"/>
                <a:cs typeface="Times New Roman" panose="02020603050405020304" pitchFamily="18" charset="0"/>
              </a:rPr>
              <a:t>DFD</a:t>
            </a:r>
            <a:r>
              <a:rPr sz="1400" b="1" spc="-2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t>
            </a:r>
            <a:r>
              <a:rPr sz="1400" b="1" spc="-2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Activity</a:t>
            </a:r>
            <a:r>
              <a:rPr sz="1400" b="1" spc="-2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Diagram</a:t>
            </a:r>
            <a:endParaRPr lang="en-US" sz="1400" b="1" spc="-10" dirty="0">
              <a:latin typeface="Times New Roman" panose="02020603050405020304" pitchFamily="18" charset="0"/>
              <a:cs typeface="Times New Roman" panose="02020603050405020304" pitchFamily="18" charset="0"/>
            </a:endParaRPr>
          </a:p>
          <a:p>
            <a:pPr marL="310515" indent="-297815">
              <a:lnSpc>
                <a:spcPct val="100000"/>
              </a:lnSpc>
              <a:spcBef>
                <a:spcPts val="800"/>
              </a:spcBef>
              <a:buFont typeface="Arial" panose="020B0604020202020204" pitchFamily="34" charset="0"/>
              <a:buChar char="•"/>
              <a:tabLst>
                <a:tab pos="310515" algn="l"/>
              </a:tabLst>
            </a:pPr>
            <a:r>
              <a:rPr lang="en-US" sz="1400" b="1" spc="-10" dirty="0">
                <a:latin typeface="Times New Roman" panose="02020603050405020304" pitchFamily="18" charset="0"/>
                <a:cs typeface="Times New Roman" panose="02020603050405020304" pitchFamily="18" charset="0"/>
              </a:rPr>
              <a:t>DFD:</a:t>
            </a:r>
          </a:p>
          <a:p>
            <a:pPr marL="12700">
              <a:lnSpc>
                <a:spcPct val="100000"/>
              </a:lnSpc>
              <a:spcBef>
                <a:spcPts val="800"/>
              </a:spcBef>
              <a:tabLst>
                <a:tab pos="310515" algn="l"/>
              </a:tabLst>
            </a:pPr>
            <a:r>
              <a:rPr lang="en-US" sz="1400" b="1" spc="-10" dirty="0">
                <a:latin typeface="Times New Roman" panose="02020603050405020304" pitchFamily="18" charset="0"/>
                <a:cs typeface="Times New Roman" panose="02020603050405020304" pitchFamily="18" charset="0"/>
              </a:rPr>
              <a:t>	         Level 0:</a:t>
            </a:r>
          </a:p>
          <a:p>
            <a:pPr marL="12700">
              <a:lnSpc>
                <a:spcPct val="100000"/>
              </a:lnSpc>
              <a:spcBef>
                <a:spcPts val="800"/>
              </a:spcBef>
              <a:tabLst>
                <a:tab pos="310515" algn="l"/>
              </a:tabLst>
            </a:pPr>
            <a:r>
              <a:rPr lang="en-US" sz="1400" b="1" spc="-10" dirty="0">
                <a:latin typeface="Times New Roman" panose="02020603050405020304" pitchFamily="18" charset="0"/>
                <a:cs typeface="Times New Roman" panose="02020603050405020304" pitchFamily="18" charset="0"/>
              </a:rPr>
              <a:t>	         Entities:</a:t>
            </a:r>
          </a:p>
          <a:p>
            <a:pPr marL="12700">
              <a:lnSpc>
                <a:spcPct val="100000"/>
              </a:lnSpc>
              <a:spcBef>
                <a:spcPts val="800"/>
              </a:spcBef>
              <a:tabLst>
                <a:tab pos="310515" algn="l"/>
              </a:tabLst>
            </a:pPr>
            <a:r>
              <a:rPr lang="en-US" sz="1400" b="1"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User: Provides input for weather tracking preferences.</a:t>
            </a:r>
          </a:p>
          <a:p>
            <a:pPr marL="12700">
              <a:lnSpc>
                <a:spcPct val="100000"/>
              </a:lnSpc>
              <a:spcBef>
                <a:spcPts val="800"/>
              </a:spcBef>
              <a:tabLst>
                <a:tab pos="310515" algn="l"/>
              </a:tabLst>
            </a:pPr>
            <a:r>
              <a:rPr lang="en-US" sz="1400" spc="-10" dirty="0">
                <a:latin typeface="Times New Roman" panose="02020603050405020304" pitchFamily="18" charset="0"/>
                <a:cs typeface="Times New Roman" panose="02020603050405020304" pitchFamily="18" charset="0"/>
              </a:rPr>
              <a:t>		Weather Source (Google): Supplies weather data.</a:t>
            </a:r>
          </a:p>
          <a:p>
            <a:pPr marL="12700">
              <a:lnSpc>
                <a:spcPct val="100000"/>
              </a:lnSpc>
              <a:spcBef>
                <a:spcPts val="800"/>
              </a:spcBef>
              <a:tabLst>
                <a:tab pos="310515" algn="l"/>
              </a:tabLst>
            </a:pPr>
            <a:r>
              <a:rPr lang="en-US" sz="1400" spc="-10" dirty="0">
                <a:latin typeface="Times New Roman" panose="02020603050405020304" pitchFamily="18" charset="0"/>
                <a:cs typeface="Times New Roman" panose="02020603050405020304" pitchFamily="18" charset="0"/>
              </a:rPr>
              <a:t>		System: Automates data retrieval, processing, and storage.</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Level 1:</a:t>
            </a:r>
          </a:p>
          <a:p>
            <a:pPr marL="12700">
              <a:lnSpc>
                <a:spcPct val="100000"/>
              </a:lnSpc>
              <a:spcBef>
                <a:spcPts val="800"/>
              </a:spcBef>
              <a:tabLst>
                <a:tab pos="310515" algn="l"/>
              </a:tabLst>
            </a:pPr>
            <a:r>
              <a:rPr lang="en-US" sz="1400" b="1" dirty="0">
                <a:latin typeface="Times New Roman" panose="02020603050405020304" pitchFamily="18" charset="0"/>
                <a:cs typeface="Times New Roman" panose="02020603050405020304" pitchFamily="18" charset="0"/>
              </a:rPr>
              <a:t>	         Processes:</a:t>
            </a:r>
          </a:p>
          <a:p>
            <a:pPr marL="12700">
              <a:lnSpc>
                <a:spcPct val="100000"/>
              </a:lnSpc>
              <a:spcBef>
                <a:spcPts val="800"/>
              </a:spcBef>
              <a:tabLst>
                <a:tab pos="310515" algn="l"/>
              </a:tabLst>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1.Input user preferences (e.g., location, time interval).</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2.Retrieve weather information from Google.</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3.Process and structure data.</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4.Store data in a database or file.</a:t>
            </a:r>
          </a:p>
          <a:p>
            <a:pPr marL="12700">
              <a:lnSpc>
                <a:spcPct val="100000"/>
              </a:lnSpc>
              <a:spcBef>
                <a:spcPts val="800"/>
              </a:spcBef>
              <a:tabLst>
                <a:tab pos="310515" algn="l"/>
              </a:tabLst>
            </a:pPr>
            <a:r>
              <a:rPr lang="en-US" sz="1400" dirty="0">
                <a:latin typeface="Times New Roman" panose="02020603050405020304" pitchFamily="18" charset="0"/>
                <a:cs typeface="Times New Roman" panose="02020603050405020304" pitchFamily="18" charset="0"/>
              </a:rPr>
              <a:t>		5.Generate alerts or reports (optional).</a:t>
            </a:r>
          </a:p>
          <a:p>
            <a:pPr marL="12700">
              <a:lnSpc>
                <a:spcPct val="100000"/>
              </a:lnSpc>
              <a:spcBef>
                <a:spcPts val="800"/>
              </a:spcBef>
              <a:tabLst>
                <a:tab pos="310515" algn="l"/>
              </a:tabLst>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F5813-0D4D-6819-F9CC-8E25D596CD0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FBE90E3-C804-AF3F-6C36-3E299729D9AD}"/>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9FA51234-85A0-7223-036D-0802D696707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C4665C1A-C261-33AB-292C-5BDF6A5D6E7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330BA561-402A-0F38-3222-8BE6C6C9EC3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sp>
        <p:nvSpPr>
          <p:cNvPr id="3" name="object 3">
            <a:extLst>
              <a:ext uri="{FF2B5EF4-FFF2-40B4-BE49-F238E27FC236}">
                <a16:creationId xmlns:a16="http://schemas.microsoft.com/office/drawing/2014/main" id="{A0B93252-F770-61E0-14AC-99D53A00A197}"/>
              </a:ext>
            </a:extLst>
          </p:cNvPr>
          <p:cNvSpPr txBox="1"/>
          <p:nvPr/>
        </p:nvSpPr>
        <p:spPr>
          <a:xfrm>
            <a:off x="344512" y="1098999"/>
            <a:ext cx="8454976" cy="4485843"/>
          </a:xfrm>
          <a:prstGeom prst="rect">
            <a:avLst/>
          </a:prstGeom>
        </p:spPr>
        <p:txBody>
          <a:bodyPr vert="horz" wrap="square" lIns="0" tIns="137160" rIns="0" bIns="0" rtlCol="0">
            <a:spAutoFit/>
          </a:bodyPr>
          <a:lstStyle/>
          <a:p>
            <a:pPr marL="184150" indent="-171450">
              <a:lnSpc>
                <a:spcPct val="100000"/>
              </a:lnSpc>
              <a:spcBef>
                <a:spcPts val="1080"/>
              </a:spcBef>
              <a:buFont typeface="Wingdings" panose="05000000000000000000" pitchFamily="2" charset="2"/>
              <a:buChar char="§"/>
              <a:tabLst>
                <a:tab pos="310515" algn="l"/>
              </a:tabLst>
            </a:pPr>
            <a:r>
              <a:rPr lang="en-US" sz="2000" b="1" spc="-50" dirty="0">
                <a:latin typeface="Times New Roman" panose="02020603050405020304" pitchFamily="18" charset="0"/>
                <a:cs typeface="Times New Roman" panose="02020603050405020304" pitchFamily="18" charset="0"/>
              </a:rPr>
              <a:t>Activity Diagram:</a:t>
            </a:r>
          </a:p>
          <a:p>
            <a:pPr marL="12700" lvl="3">
              <a:spcBef>
                <a:spcPts val="1080"/>
              </a:spcBef>
              <a:tabLst>
                <a:tab pos="310515" algn="l"/>
              </a:tabLst>
            </a:pPr>
            <a:r>
              <a:rPr lang="en-US" sz="2000" spc="-50" dirty="0">
                <a:latin typeface="Times New Roman" panose="02020603050405020304" pitchFamily="18" charset="0"/>
                <a:cs typeface="Times New Roman" panose="02020603050405020304" pitchFamily="18" charset="0"/>
              </a:rPr>
              <a:t>	1. The user specifies their choices for weather tracking (frequency, location).</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2. The system starts UiPath Studio's automation.</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3. The following is what the UiPath bot does:</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opens Google.</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looks up weather information according to user selections.</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retrieves meteorological data.</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4. The data is formatted and processed by the system.</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5. The system saves the data in a database or Excel sheet.</a:t>
            </a:r>
          </a:p>
          <a:p>
            <a:pPr marL="12700">
              <a:lnSpc>
                <a:spcPct val="100000"/>
              </a:lnSpc>
              <a:spcBef>
                <a:spcPts val="1080"/>
              </a:spcBef>
              <a:tabLst>
                <a:tab pos="310515" algn="l"/>
              </a:tabLst>
            </a:pPr>
            <a:r>
              <a:rPr lang="en-US" sz="2000" spc="-50" dirty="0">
                <a:latin typeface="Times New Roman" panose="02020603050405020304" pitchFamily="18" charset="0"/>
                <a:cs typeface="Times New Roman" panose="02020603050405020304" pitchFamily="18" charset="0"/>
              </a:rPr>
              <a:t>	6. (Optional) If the weather meets alert conditions, the system sends out notifications.</a:t>
            </a:r>
          </a:p>
        </p:txBody>
      </p:sp>
    </p:spTree>
    <p:extLst>
      <p:ext uri="{BB962C8B-B14F-4D97-AF65-F5344CB8AC3E}">
        <p14:creationId xmlns:p14="http://schemas.microsoft.com/office/powerpoint/2010/main" val="16144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TotalTime>
  <Words>3565</Words>
  <Application>Microsoft Office PowerPoint</Application>
  <PresentationFormat>On-screen Show (4:3)</PresentationFormat>
  <Paragraphs>336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Lucida Sans Unicode</vt:lpstr>
      <vt:lpstr>Times New Roman</vt:lpstr>
      <vt:lpstr>Wingdings</vt:lpstr>
      <vt:lpstr>Office Theme</vt:lpstr>
      <vt:lpstr>Introduction to Robotic Process Automation</vt:lpstr>
      <vt:lpstr>Abstract</vt:lpstr>
      <vt:lpstr>Need for the Proposed System</vt:lpstr>
      <vt:lpstr>Advantages of the Proposed System</vt:lpstr>
      <vt:lpstr>Main Objective</vt:lpstr>
      <vt:lpstr>Architecture</vt:lpstr>
      <vt:lpstr>System Requirements</vt:lpstr>
      <vt:lpstr>Functional Description</vt:lpstr>
      <vt:lpstr>Functional Description</vt:lpstr>
      <vt:lpstr>Functional Description</vt:lpstr>
      <vt:lpstr>Functional Description</vt:lpstr>
      <vt:lpstr>Table Design</vt:lpstr>
      <vt:lpstr>Process Design</vt:lpstr>
      <vt:lpstr>Process Design</vt:lpstr>
      <vt:lpstr>Process Design</vt:lpstr>
      <vt:lpstr>Process Design</vt:lpstr>
      <vt:lpstr>PowerPoint Presentation</vt:lpstr>
      <vt:lpstr>Implementation</vt:lpstr>
      <vt:lpstr>Implementation</vt:lpstr>
      <vt:lpstr>Implementation</vt:lpstr>
      <vt:lpstr>Implementation</vt:lpstr>
      <vt:lpstr>Implementation</vt:lpstr>
      <vt:lpstr>Implementation</vt:lpstr>
      <vt:lpstr>Implementation</vt:lpstr>
      <vt:lpstr>Implementation</vt:lpstr>
      <vt:lpstr>Testing</vt:lpstr>
      <vt:lpstr>Output</vt:lpstr>
      <vt:lpstr>Conclusions</vt:lpstr>
      <vt:lpstr>Future Enhancement</vt:lpstr>
      <vt:lpstr>Future Enhancement</vt:lpstr>
      <vt:lpstr>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Veera Veera</cp:lastModifiedBy>
  <cp:revision>7</cp:revision>
  <dcterms:created xsi:type="dcterms:W3CDTF">2024-11-21T11:16:04Z</dcterms:created>
  <dcterms:modified xsi:type="dcterms:W3CDTF">2024-11-22T03:55:55Z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