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Go7RZ_0jOB3lEn8Ioh4WO697fnjg2mfp#scrollTo=TLhpca7w2Lx4"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VEERASHELUCK VP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5853813"/>
            <a:ext cx="8305799" cy="632224"/>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smtClean="0">
                <a:solidFill>
                  <a:srgbClr val="006FC0"/>
                </a:solidFill>
                <a:uFill>
                  <a:solidFill>
                    <a:srgbClr val="006FC0"/>
                  </a:solidFill>
                </a:uFill>
                <a:latin typeface="Trebuchet MS"/>
                <a:cs typeface="Trebuchet MS"/>
                <a:hlinkClick r:id="rId3"/>
              </a:rPr>
              <a:t>https://colab.research.google.com/drive/1Go7RZ_0jOB3lEn8Ioh4WO697fnjg2mfp#scrollTo=TLhpca7w2Lx4</a:t>
            </a:r>
            <a:endParaRPr sz="2000" dirty="0">
              <a:latin typeface="Trebuchet MS"/>
              <a:cs typeface="Trebuchet MS"/>
            </a:endParaRPr>
          </a:p>
        </p:txBody>
      </p:sp>
      <p:pic>
        <p:nvPicPr>
          <p:cNvPr id="10" name="Picture 9"/>
          <p:cNvPicPr>
            <a:picLocks noChangeAspect="1"/>
          </p:cNvPicPr>
          <p:nvPr/>
        </p:nvPicPr>
        <p:blipFill>
          <a:blip r:embed="rId4"/>
          <a:stretch>
            <a:fillRect/>
          </a:stretch>
        </p:blipFill>
        <p:spPr>
          <a:xfrm>
            <a:off x="755406" y="1182516"/>
            <a:ext cx="4763165" cy="2029108"/>
          </a:xfrm>
          <a:prstGeom prst="rect">
            <a:avLst/>
          </a:prstGeom>
        </p:spPr>
      </p:pic>
      <p:pic>
        <p:nvPicPr>
          <p:cNvPr id="11" name="Picture 10"/>
          <p:cNvPicPr>
            <a:picLocks noChangeAspect="1"/>
          </p:cNvPicPr>
          <p:nvPr/>
        </p:nvPicPr>
        <p:blipFill>
          <a:blip r:embed="rId5"/>
          <a:stretch>
            <a:fillRect/>
          </a:stretch>
        </p:blipFill>
        <p:spPr>
          <a:xfrm>
            <a:off x="5562600" y="436674"/>
            <a:ext cx="3886200" cy="3011529"/>
          </a:xfrm>
          <a:prstGeom prst="rect">
            <a:avLst/>
          </a:prstGeom>
        </p:spPr>
      </p:pic>
      <p:pic>
        <p:nvPicPr>
          <p:cNvPr id="12" name="Picture 11"/>
          <p:cNvPicPr>
            <a:picLocks noChangeAspect="1"/>
          </p:cNvPicPr>
          <p:nvPr/>
        </p:nvPicPr>
        <p:blipFill>
          <a:blip r:embed="rId6"/>
          <a:stretch>
            <a:fillRect/>
          </a:stretch>
        </p:blipFill>
        <p:spPr>
          <a:xfrm>
            <a:off x="752474" y="3238001"/>
            <a:ext cx="4505326" cy="24565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04911" y="2184011"/>
            <a:ext cx="7391400" cy="369332"/>
          </a:xfrm>
          <a:prstGeom prst="rect">
            <a:avLst/>
          </a:prstGeom>
          <a:noFill/>
        </p:spPr>
        <p:txBody>
          <a:bodyPr wrap="square" rtlCol="0">
            <a:spAutoFit/>
          </a:bodyPr>
          <a:lstStyle/>
          <a:p>
            <a:r>
              <a:rPr lang="en-US" dirty="0"/>
              <a:t>Fake News Detection using Naive Bayes Classifier with TF-IDF Vectorization</a:t>
            </a:r>
            <a:endParaRPr lang="en-IN"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15923" y="1851685"/>
            <a:ext cx="3895762" cy="3062377"/>
          </a:xfrm>
          <a:prstGeom prst="rect">
            <a:avLst/>
          </a:prstGeom>
          <a:noFill/>
        </p:spPr>
        <p:txBody>
          <a:bodyPr wrap="square" rtlCol="0">
            <a:spAutoFit/>
          </a:bodyPr>
          <a:lstStyle/>
          <a:p>
            <a:pPr marL="342900" indent="-342900">
              <a:buFont typeface="Arial" panose="020B0604020202020204" pitchFamily="34" charset="0"/>
              <a:buChar char="•"/>
            </a:pPr>
            <a:r>
              <a:rPr lang="en-IN" sz="2500" dirty="0"/>
              <a:t>Introduction</a:t>
            </a:r>
          </a:p>
          <a:p>
            <a:pPr marL="342900" indent="-342900">
              <a:buFont typeface="Arial" panose="020B0604020202020204" pitchFamily="34" charset="0"/>
              <a:buChar char="•"/>
            </a:pPr>
            <a:r>
              <a:rPr lang="en-IN" sz="2500" dirty="0"/>
              <a:t>Objective</a:t>
            </a:r>
          </a:p>
          <a:p>
            <a:pPr marL="342900" indent="-342900">
              <a:buFont typeface="Arial" panose="020B0604020202020204" pitchFamily="34" charset="0"/>
              <a:buChar char="•"/>
            </a:pPr>
            <a:r>
              <a:rPr lang="en-IN" sz="2500" dirty="0"/>
              <a:t>Methodology</a:t>
            </a:r>
          </a:p>
          <a:p>
            <a:pPr marL="342900" indent="-342900">
              <a:buFont typeface="Arial" panose="020B0604020202020204" pitchFamily="34" charset="0"/>
              <a:buChar char="•"/>
            </a:pPr>
            <a:r>
              <a:rPr lang="en-IN" sz="2500" dirty="0"/>
              <a:t>Implementation</a:t>
            </a:r>
          </a:p>
          <a:p>
            <a:pPr marL="342900" indent="-342900">
              <a:buFont typeface="Arial" panose="020B0604020202020204" pitchFamily="34" charset="0"/>
              <a:buChar char="•"/>
            </a:pPr>
            <a:r>
              <a:rPr lang="en-IN" sz="2500" dirty="0"/>
              <a:t>Results</a:t>
            </a:r>
          </a:p>
          <a:p>
            <a:pPr marL="342900" indent="-342900">
              <a:buFont typeface="Arial" panose="020B0604020202020204" pitchFamily="34" charset="0"/>
              <a:buChar char="•"/>
            </a:pPr>
            <a:r>
              <a:rPr lang="en-IN" sz="2500" dirty="0"/>
              <a:t>Discussion</a:t>
            </a:r>
          </a:p>
          <a:p>
            <a:pPr marL="342900" indent="-342900">
              <a:buFont typeface="Arial" panose="020B0604020202020204" pitchFamily="34" charset="0"/>
              <a:buChar char="•"/>
            </a:pPr>
            <a:r>
              <a:rPr lang="en-IN" sz="2500" dirty="0"/>
              <a:t>Conclusion</a:t>
            </a:r>
          </a:p>
          <a:p>
            <a:pPr marL="342900" indent="-34290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39776" y="2286000"/>
            <a:ext cx="5731192" cy="1938992"/>
          </a:xfrm>
          <a:prstGeom prst="rect">
            <a:avLst/>
          </a:prstGeom>
          <a:noFill/>
        </p:spPr>
        <p:txBody>
          <a:bodyPr wrap="square" rtlCol="0">
            <a:spAutoFit/>
          </a:bodyPr>
          <a:lstStyle/>
          <a:p>
            <a:r>
              <a:rPr lang="en-US" sz="2000" dirty="0" smtClean="0"/>
              <a:t>Developing a machine learning-based solution to automatically detect fake news articles, utilizing techniques such as natural language processing and classification algorithms to distinguish between genuine and misleading information in textual content.</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286000"/>
            <a:ext cx="6553200" cy="1938992"/>
          </a:xfrm>
          <a:prstGeom prst="rect">
            <a:avLst/>
          </a:prstGeom>
          <a:noFill/>
        </p:spPr>
        <p:txBody>
          <a:bodyPr wrap="square" rtlCol="0">
            <a:spAutoFit/>
          </a:bodyPr>
          <a:lstStyle/>
          <a:p>
            <a:r>
              <a:rPr lang="en-US" sz="2000" dirty="0" smtClean="0"/>
              <a:t>Implementing a machine learning model to detect fake news, utilizing techniques such as TF-IDF vectorization and Multinomial Naive Bayes classification. The project aims to contribute to the fight against misinformation by automatically identifying and flagging potentially deceptive news articles.</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74944" y="1409952"/>
            <a:ext cx="7848600" cy="4801314"/>
          </a:xfrm>
          <a:prstGeom prst="rect">
            <a:avLst/>
          </a:prstGeom>
          <a:noFill/>
        </p:spPr>
        <p:txBody>
          <a:bodyPr wrap="square" rtlCol="0">
            <a:spAutoFit/>
          </a:bodyPr>
          <a:lstStyle/>
          <a:p>
            <a:r>
              <a:rPr lang="en-US" b="1" dirty="0"/>
              <a:t>General Public</a:t>
            </a:r>
            <a:r>
              <a:rPr lang="en-US" dirty="0"/>
              <a:t>: Ordinary citizens who consume news articles online are end users of the fake news detection system</a:t>
            </a:r>
            <a:r>
              <a:rPr lang="en-US" dirty="0" smtClean="0"/>
              <a:t>.</a:t>
            </a:r>
          </a:p>
          <a:p>
            <a:r>
              <a:rPr lang="en-US" b="1" dirty="0"/>
              <a:t>Social Media Platforms</a:t>
            </a:r>
            <a:r>
              <a:rPr lang="en-US" dirty="0"/>
              <a:t>: Social media platforms like Facebook, Twitter, and </a:t>
            </a:r>
            <a:r>
              <a:rPr lang="en-US" dirty="0" err="1"/>
              <a:t>Reddit</a:t>
            </a:r>
            <a:r>
              <a:rPr lang="en-US" dirty="0"/>
              <a:t> are end users of fake news detection systems. They can integrate these systems into their platforms to automatically flag or label potentially fake news articles shared by users</a:t>
            </a:r>
            <a:r>
              <a:rPr lang="en-US" dirty="0" smtClean="0"/>
              <a:t>.</a:t>
            </a:r>
          </a:p>
          <a:p>
            <a:r>
              <a:rPr lang="en-US" b="1" dirty="0"/>
              <a:t>News Publishers and Journalists</a:t>
            </a:r>
            <a:r>
              <a:rPr lang="en-US" dirty="0"/>
              <a:t>: News publishers and journalists can use fake news detection systems to ensure the accuracy and credibility of their content before publishing or sharing it with the public</a:t>
            </a:r>
            <a:r>
              <a:rPr lang="en-US" dirty="0" smtClean="0"/>
              <a:t>.</a:t>
            </a:r>
          </a:p>
          <a:p>
            <a:r>
              <a:rPr lang="en-US" b="1" dirty="0"/>
              <a:t>Educational Institutions</a:t>
            </a:r>
            <a:r>
              <a:rPr lang="en-US" dirty="0"/>
              <a:t>: Educational institutions, such as schools and universities, can leverage fake news detection systems as educational tools to teach students about media literacy and critical thinking skills. </a:t>
            </a:r>
            <a:endParaRPr lang="en-US" dirty="0" smtClean="0"/>
          </a:p>
          <a:p>
            <a:r>
              <a:rPr lang="en-US" b="1" dirty="0"/>
              <a:t>Government Agencies and Regulatory Bodies</a:t>
            </a:r>
            <a:r>
              <a:rPr lang="en-US" dirty="0"/>
              <a:t>: Government agencies and regulatory bodies responsible for overseeing media and information dissemination may use fake news detection systems to monitor and address the spread of misinformation, particularly during sensitive events such as elections or public health crises.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9033" y="15328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29303" y="1614266"/>
            <a:ext cx="6096000" cy="1477328"/>
          </a:xfrm>
          <a:prstGeom prst="rect">
            <a:avLst/>
          </a:prstGeom>
          <a:noFill/>
        </p:spPr>
        <p:txBody>
          <a:bodyPr wrap="square" rtlCol="0">
            <a:spAutoFit/>
          </a:bodyPr>
          <a:lstStyle/>
          <a:p>
            <a:r>
              <a:rPr lang="en-IN" dirty="0"/>
              <a:t>Our solution involves developing a machine learning model for fake news detection using natural language processing (NLP) techniques and classification algorithms. Specifically, we utilize TF-IDF vectorization to represent text data and a Multinomial Naive Bayes classifier for classification. </a:t>
            </a:r>
          </a:p>
        </p:txBody>
      </p:sp>
      <p:sp>
        <p:nvSpPr>
          <p:cNvPr id="11" name="TextBox 10"/>
          <p:cNvSpPr txBox="1"/>
          <p:nvPr/>
        </p:nvSpPr>
        <p:spPr>
          <a:xfrm>
            <a:off x="3122734" y="3100417"/>
            <a:ext cx="5638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Accuracy: Our solution accurately detects fake news using advanced machine learning techniques, ensuring users receive reliable information.</a:t>
            </a:r>
          </a:p>
          <a:p>
            <a:pPr marL="285750" indent="-285750">
              <a:buFont typeface="Arial" panose="020B0604020202020204" pitchFamily="34" charset="0"/>
              <a:buChar char="•"/>
            </a:pPr>
            <a:r>
              <a:rPr lang="en-US" dirty="0" smtClean="0"/>
              <a:t>Efficiency: With automated detection, users save time and effort, quickly identifying deceptive news articles.</a:t>
            </a:r>
          </a:p>
          <a:p>
            <a:pPr marL="285750" indent="-285750">
              <a:buFont typeface="Arial" panose="020B0604020202020204" pitchFamily="34" charset="0"/>
              <a:buChar char="•"/>
            </a:pPr>
            <a:r>
              <a:rPr lang="en-US" dirty="0" smtClean="0"/>
              <a:t>Scalability: Our model efficiently processes large volumes of articles, suitable for platforms and organizations combating misinformation.</a:t>
            </a:r>
          </a:p>
          <a:p>
            <a:pPr marL="285750" indent="-285750">
              <a:buFont typeface="Arial" panose="020B0604020202020204" pitchFamily="34" charset="0"/>
              <a:buChar char="•"/>
            </a:pPr>
            <a:r>
              <a:rPr lang="en-US" dirty="0" smtClean="0"/>
              <a:t>Transparency: We offer clear insight into the detection process, fostering trust and confidence in the authenticity of news content.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133600" y="1312603"/>
            <a:ext cx="6477000" cy="5909310"/>
          </a:xfrm>
          <a:prstGeom prst="rect">
            <a:avLst/>
          </a:prstGeom>
          <a:noFill/>
        </p:spPr>
        <p:txBody>
          <a:bodyPr wrap="square" rtlCol="0">
            <a:spAutoFit/>
          </a:bodyPr>
          <a:lstStyle/>
          <a:p>
            <a:r>
              <a:rPr lang="en-US" dirty="0"/>
              <a:t>The "wow" factor in our solution lies in its ability to harness the power of machine learning and natural language processing to combat the pervasive issue of fake news. By seamlessly integrating advanced algorithms, our solution provides:</a:t>
            </a:r>
          </a:p>
          <a:p>
            <a:pPr marL="285750" indent="-285750">
              <a:buFont typeface="Arial" panose="020B0604020202020204" pitchFamily="34" charset="0"/>
              <a:buChar char="•"/>
            </a:pPr>
            <a:r>
              <a:rPr lang="en-US" dirty="0"/>
              <a:t>Accurate Detection: Our model goes beyond simple keyword matching, leveraging sophisticated techniques to analyze linguistic patterns and features, resulting in highly accurate identification of fake news articles.</a:t>
            </a:r>
          </a:p>
          <a:p>
            <a:pPr marL="285750" indent="-285750">
              <a:buFont typeface="Arial" panose="020B0604020202020204" pitchFamily="34" charset="0"/>
              <a:buChar char="•"/>
            </a:pPr>
            <a:r>
              <a:rPr lang="en-US" dirty="0"/>
              <a:t>Real-time Analysis: With its efficient processing capabilities, our solution can analyze news articles in real-time, enabling timely detection and mitigation of misinformation as it spreads across digital platforms.</a:t>
            </a:r>
          </a:p>
          <a:p>
            <a:pPr marL="285750" indent="-285750">
              <a:buFont typeface="Arial" panose="020B0604020202020204" pitchFamily="34" charset="0"/>
              <a:buChar char="•"/>
            </a:pPr>
            <a:r>
              <a:rPr lang="en-US" dirty="0"/>
              <a:t>Adaptability: Our solution is adaptable to evolving trends and tactics used by purveyors of fake news, continuously improving its detection capabilities through ongoing training and refinement.</a:t>
            </a:r>
          </a:p>
          <a:p>
            <a:pPr marL="285750" indent="-285750">
              <a:buFont typeface="Arial" panose="020B0604020202020204" pitchFamily="34" charset="0"/>
              <a:buChar char="•"/>
            </a:pPr>
            <a:r>
              <a:rPr lang="en-US" dirty="0"/>
              <a:t>User Empowerment: By providing users with the tools to verify the credibility of news content, our solution empowers individuals to navigate the digital landscape with confidence and critical discernment.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1143000" y="2286000"/>
            <a:ext cx="746760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Data Preparation: </a:t>
            </a:r>
            <a:r>
              <a:rPr lang="en-US" dirty="0" smtClean="0"/>
              <a:t>Clean and split the dataset into features and labels.</a:t>
            </a:r>
          </a:p>
          <a:p>
            <a:pPr marL="285750" indent="-285750">
              <a:buFont typeface="Arial" panose="020B0604020202020204" pitchFamily="34" charset="0"/>
              <a:buChar char="•"/>
            </a:pPr>
            <a:r>
              <a:rPr lang="en-US" b="1" dirty="0" smtClean="0"/>
              <a:t>Feature Extraction: </a:t>
            </a:r>
            <a:r>
              <a:rPr lang="en-US" dirty="0" smtClean="0"/>
              <a:t>Use TF-IDF vectorization to convert text data into numerical features.</a:t>
            </a:r>
          </a:p>
          <a:p>
            <a:pPr marL="285750" indent="-285750">
              <a:buFont typeface="Arial" panose="020B0604020202020204" pitchFamily="34" charset="0"/>
              <a:buChar char="•"/>
            </a:pPr>
            <a:r>
              <a:rPr lang="en-US" b="1" dirty="0" smtClean="0"/>
              <a:t>Model Selection: </a:t>
            </a:r>
            <a:r>
              <a:rPr lang="en-US" dirty="0" smtClean="0"/>
              <a:t>Choose a suitable algorithm like Naive Bayes or Logistic Regression for classification.</a:t>
            </a:r>
          </a:p>
          <a:p>
            <a:pPr marL="285750" indent="-285750">
              <a:buFont typeface="Arial" panose="020B0604020202020204" pitchFamily="34" charset="0"/>
              <a:buChar char="•"/>
            </a:pPr>
            <a:r>
              <a:rPr lang="en-US" b="1" dirty="0" smtClean="0"/>
              <a:t>Model Training: </a:t>
            </a:r>
            <a:r>
              <a:rPr lang="en-US" dirty="0" smtClean="0"/>
              <a:t>Train the model using the training dataset to learn patterns in the text data.</a:t>
            </a:r>
          </a:p>
          <a:p>
            <a:pPr marL="285750" indent="-285750">
              <a:buFont typeface="Arial" panose="020B0604020202020204" pitchFamily="34" charset="0"/>
              <a:buChar char="•"/>
            </a:pPr>
            <a:r>
              <a:rPr lang="en-US" b="1" dirty="0" smtClean="0"/>
              <a:t>Model Evaluation: </a:t>
            </a:r>
            <a:r>
              <a:rPr lang="en-US" dirty="0" smtClean="0"/>
              <a:t>Assess the model's performance using metrics like accuracy and F1-score on a separate testing dataset.</a:t>
            </a:r>
          </a:p>
          <a:p>
            <a:pPr marL="285750" indent="-285750">
              <a:buFont typeface="Arial" panose="020B0604020202020204" pitchFamily="34" charset="0"/>
              <a:buChar char="•"/>
            </a:pPr>
            <a:r>
              <a:rPr lang="en-US" b="1" dirty="0" err="1" smtClean="0"/>
              <a:t>Hyperparameter</a:t>
            </a:r>
            <a:r>
              <a:rPr lang="en-US" b="1" dirty="0" smtClean="0"/>
              <a:t> Tuning: </a:t>
            </a:r>
            <a:r>
              <a:rPr lang="en-US" dirty="0" smtClean="0"/>
              <a:t>Optimize the model's parameters to improve its performance.</a:t>
            </a:r>
          </a:p>
          <a:p>
            <a:pPr marL="285750" indent="-285750">
              <a:buFont typeface="Arial" panose="020B0604020202020204" pitchFamily="34" charset="0"/>
              <a:buChar char="•"/>
            </a:pPr>
            <a:r>
              <a:rPr lang="en-US" b="1" dirty="0" smtClean="0"/>
              <a:t>Model Deployment: </a:t>
            </a:r>
            <a:r>
              <a:rPr lang="en-US" dirty="0" smtClean="0"/>
              <a:t>Integrate the trained model into a production environment for real-time classification.</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737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VEERASHELUCK VP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VEERASHELUCK VP</dc:title>
  <dc:creator>Administrator</dc:creator>
  <cp:lastModifiedBy>Administrator</cp:lastModifiedBy>
  <cp:revision>6</cp:revision>
  <dcterms:created xsi:type="dcterms:W3CDTF">2024-04-05T08:04:18Z</dcterms:created>
  <dcterms:modified xsi:type="dcterms:W3CDTF">2024-04-05T09:25:45Z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