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85" r:id="rId6"/>
    <p:sldId id="261" r:id="rId7"/>
    <p:sldId id="262" r:id="rId8"/>
    <p:sldId id="263" r:id="rId9"/>
    <p:sldId id="264" r:id="rId10"/>
    <p:sldId id="276" r:id="rId11"/>
    <p:sldId id="265" r:id="rId12"/>
    <p:sldId id="266" r:id="rId13"/>
    <p:sldId id="267" r:id="rId14"/>
    <p:sldId id="268" r:id="rId15"/>
    <p:sldId id="284" r:id="rId16"/>
    <p:sldId id="271" r:id="rId17"/>
    <p:sldId id="272" r:id="rId18"/>
    <p:sldId id="282" r:id="rId19"/>
    <p:sldId id="280" r:id="rId20"/>
    <p:sldId id="283" r:id="rId21"/>
    <p:sldId id="286"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19:35.04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21:07.2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21:15.2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21:15.46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21:15.63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21:15.80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21:16.99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21:17.18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35:43.00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0,'798'0,"-779"1,0 1,32 8,-31-6,1 0,23 1,-14-5,7 1,51 7,5 3,-50-7,52 12,-60-10,0-2,0-1,1-2,39-3,-1 0,-47 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35:45.95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2,'186'-2,"196"5,-264 9,47 1,55-1,18 0,-1-12,-216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36:03.57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19:44.28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5T08:08:10.54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1,'2267'0,"-2245"0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1T07:30:37.75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1,'3786'0,"-3765"0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1T07:32:27.05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0 102,'1988'0,"-1799"-13,-47 2,560-40,-611 41,125-6,1299 17,-874-1,-577 3,92 16,6 2,395-13,-362-10,-307 2,89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1T07:32:30.33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27,'41'0,"38"-1,134 17,-128-8,0-3,99-6,-58-2,2033 3,-1995-11,-36 0,111-1,257-5,264 18,-740-1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4T10:16:24.28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21:02.29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21:03.99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21:04.56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21:05.01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21:05.89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21:06.41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12:21:07.02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6/6/2022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6543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6/6/2022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0630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6/6/2022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1574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6/6/2022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754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6/6/2022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37991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6/6/2022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593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6/6/2022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4771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6/6/2022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4615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6/6/2022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3774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6/6/2022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14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6/6/2022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75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6/6/2022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67477732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ublic.tableau.com/app/profile/veera.venkata.ramakrishna/viz/EDA_Veera/Dashboard1?publish=y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customXml" Target="../ink/ink8.xml"/><Relationship Id="rId26" Type="http://schemas.openxmlformats.org/officeDocument/2006/relationships/customXml" Target="../ink/ink13.xml"/><Relationship Id="rId21" Type="http://schemas.openxmlformats.org/officeDocument/2006/relationships/image" Target="../media/image19.png"/><Relationship Id="rId34" Type="http://schemas.openxmlformats.org/officeDocument/2006/relationships/customXml" Target="../ink/ink18.xml"/><Relationship Id="rId7" Type="http://schemas.openxmlformats.org/officeDocument/2006/relationships/customXml" Target="../ink/ink2.xml"/><Relationship Id="rId12" Type="http://schemas.openxmlformats.org/officeDocument/2006/relationships/image" Target="../media/image15.png"/><Relationship Id="rId17" Type="http://schemas.openxmlformats.org/officeDocument/2006/relationships/image" Target="../media/image17.png"/><Relationship Id="rId25" Type="http://schemas.openxmlformats.org/officeDocument/2006/relationships/customXml" Target="../ink/ink12.xml"/><Relationship Id="rId33" Type="http://schemas.openxmlformats.org/officeDocument/2006/relationships/image" Target="../media/image11.png"/><Relationship Id="rId2" Type="http://schemas.openxmlformats.org/officeDocument/2006/relationships/customXml" Target="../ink/ink1.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ustomXml" Target="../ink/ink4.xml"/><Relationship Id="rId24" Type="http://schemas.openxmlformats.org/officeDocument/2006/relationships/image" Target="../media/image20.png"/><Relationship Id="rId32" Type="http://schemas.openxmlformats.org/officeDocument/2006/relationships/customXml" Target="../ink/ink17.xml"/><Relationship Id="rId37" Type="http://schemas.openxmlformats.org/officeDocument/2006/relationships/image" Target="../media/image23.png"/><Relationship Id="rId15" Type="http://schemas.openxmlformats.org/officeDocument/2006/relationships/customXml" Target="../ink/ink6.xml"/><Relationship Id="rId23" Type="http://schemas.openxmlformats.org/officeDocument/2006/relationships/customXml" Target="../ink/ink11.xml"/><Relationship Id="rId28" Type="http://schemas.openxmlformats.org/officeDocument/2006/relationships/customXml" Target="../ink/ink15.xml"/><Relationship Id="rId36" Type="http://schemas.openxmlformats.org/officeDocument/2006/relationships/customXml" Target="../ink/ink19.xml"/><Relationship Id="rId10" Type="http://schemas.openxmlformats.org/officeDocument/2006/relationships/image" Target="../media/image14.png"/><Relationship Id="rId19" Type="http://schemas.openxmlformats.org/officeDocument/2006/relationships/image" Target="../media/image18.png"/><Relationship Id="rId31" Type="http://schemas.openxmlformats.org/officeDocument/2006/relationships/image" Target="../media/image10.PNG"/><Relationship Id="rId9" Type="http://schemas.openxmlformats.org/officeDocument/2006/relationships/customXml" Target="../ink/ink3.xml"/><Relationship Id="rId14" Type="http://schemas.openxmlformats.org/officeDocument/2006/relationships/image" Target="../media/image16.png"/><Relationship Id="rId22" Type="http://schemas.openxmlformats.org/officeDocument/2006/relationships/customXml" Target="../ink/ink10.xml"/><Relationship Id="rId27" Type="http://schemas.openxmlformats.org/officeDocument/2006/relationships/customXml" Target="../ink/ink14.xml"/><Relationship Id="rId30" Type="http://schemas.openxmlformats.org/officeDocument/2006/relationships/customXml" Target="../ink/ink16.xml"/><Relationship Id="rId35" Type="http://schemas.openxmlformats.org/officeDocument/2006/relationships/image" Target="../media/image22.png"/><Relationship Id="rId8"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customXml" Target="../ink/ink21.xml"/><Relationship Id="rId4" Type="http://schemas.openxmlformats.org/officeDocument/2006/relationships/image" Target="../media/image300.PNG"/></Relationships>
</file>

<file path=ppt/slides/_rels/slide21.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customXml" Target="../ink/ink23.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2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jmcauley.ucsd.edu/data/amaz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31984B-47BF-4C64-B2F0-09CA2CB3E836}"/>
              </a:ext>
            </a:extLst>
          </p:cNvPr>
          <p:cNvSpPr>
            <a:spLocks noGrp="1"/>
          </p:cNvSpPr>
          <p:nvPr>
            <p:ph type="ctrTitle"/>
          </p:nvPr>
        </p:nvSpPr>
        <p:spPr>
          <a:xfrm>
            <a:off x="4654296" y="640080"/>
            <a:ext cx="6894576" cy="3566160"/>
          </a:xfrm>
        </p:spPr>
        <p:txBody>
          <a:bodyPr anchor="b">
            <a:normAutofit/>
          </a:bodyPr>
          <a:lstStyle/>
          <a:p>
            <a:pPr>
              <a:lnSpc>
                <a:spcPct val="90000"/>
              </a:lnSpc>
            </a:pPr>
            <a:r>
              <a:rPr lang="en-US" sz="8200">
                <a:latin typeface="Times New Roman" panose="02020603050405020304" pitchFamily="18" charset="0"/>
                <a:cs typeface="Times New Roman" panose="02020603050405020304" pitchFamily="18" charset="0"/>
              </a:rPr>
              <a:t>Amazon Product Review Analysis</a:t>
            </a:r>
            <a:endParaRPr lang="en-IN" sz="82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2D95691-5094-4CA4-9AE2-E88CA150F168}"/>
              </a:ext>
            </a:extLst>
          </p:cNvPr>
          <p:cNvSpPr>
            <a:spLocks noGrp="1"/>
          </p:cNvSpPr>
          <p:nvPr>
            <p:ph type="subTitle" idx="1"/>
          </p:nvPr>
        </p:nvSpPr>
        <p:spPr>
          <a:xfrm>
            <a:off x="4654296" y="4636008"/>
            <a:ext cx="6894576" cy="1572768"/>
          </a:xfrm>
        </p:spPr>
        <p:txBody>
          <a:bodyPr>
            <a:normAutofit/>
          </a:bodyPr>
          <a:lstStyle/>
          <a:p>
            <a:r>
              <a:rPr lang="en-US" sz="2400" b="1" dirty="0">
                <a:latin typeface="Times New Roman" panose="02020603050405020304" pitchFamily="18" charset="0"/>
                <a:cs typeface="Times New Roman" panose="02020603050405020304" pitchFamily="18" charset="0"/>
              </a:rPr>
              <a:t>By:</a:t>
            </a:r>
            <a:endParaRPr lang="en-US" sz="19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Veera Venkata Ramakrishna</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E60A65-EB7C-4666-9F6C-9F2163AE9194}"/>
              </a:ext>
            </a:extLst>
          </p:cNvPr>
          <p:cNvPicPr>
            <a:picLocks noChangeAspect="1"/>
          </p:cNvPicPr>
          <p:nvPr/>
        </p:nvPicPr>
        <p:blipFill rotWithShape="1">
          <a:blip r:embed="rId2"/>
          <a:srcRect l="29735" r="30847"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23"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641"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A8A254"/>
          </a:solidFill>
          <a:ln w="38100" cap="rnd">
            <a:solidFill>
              <a:srgbClr val="A8A25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25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527B-0A4E-4662-8CB3-FFDC73CC0F98}"/>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6D94ECC1-01B1-4F49-93A7-C0C378EDD0C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Exploratory Data Analysis (EDA) is an approach to analyze the data using visual techniques. It is used to discover trends, patterns, or to check assumptions with the help of statistical summary and graphical representations.</a:t>
            </a:r>
          </a:p>
          <a:p>
            <a:r>
              <a:rPr lang="en-US" sz="2400" dirty="0">
                <a:latin typeface="Times New Roman" panose="02020603050405020304" pitchFamily="18" charset="0"/>
                <a:cs typeface="Times New Roman" panose="02020603050405020304" pitchFamily="18" charset="0"/>
              </a:rPr>
              <a:t>For the purpose of EDA, we have made use of Tableau. Each analysis has been plotted and consolidated in the form of a dashboard.</a:t>
            </a:r>
          </a:p>
          <a:p>
            <a:pPr marL="0" indent="0">
              <a:buNone/>
            </a:pPr>
            <a:r>
              <a:rPr lang="en-US" sz="2400" dirty="0">
                <a:latin typeface="Times New Roman" panose="02020603050405020304" pitchFamily="18" charset="0"/>
                <a:cs typeface="Times New Roman" panose="02020603050405020304" pitchFamily="18" charset="0"/>
              </a:rPr>
              <a:t>We are hereby attaching the dashboard link below for reference:</a:t>
            </a:r>
          </a:p>
          <a:p>
            <a:pPr marL="0" indent="0">
              <a:buNone/>
            </a:pPr>
            <a:r>
              <a:rPr lang="en-IN" sz="2400" dirty="0">
                <a:latin typeface="Times New Roman" panose="02020603050405020304" pitchFamily="18" charset="0"/>
                <a:cs typeface="Times New Roman" panose="02020603050405020304" pitchFamily="18" charset="0"/>
                <a:hlinkClick r:id="rId2"/>
              </a:rPr>
              <a:t>Link To Dashboard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71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4756-73E9-44C8-A76B-8AD955894950}"/>
              </a:ext>
            </a:extLst>
          </p:cNvPr>
          <p:cNvSpPr>
            <a:spLocks noGrp="1"/>
          </p:cNvSpPr>
          <p:nvPr>
            <p:ph type="title"/>
          </p:nvPr>
        </p:nvSpPr>
        <p:spPr/>
        <p:txBody>
          <a:bodyPr/>
          <a:lstStyle/>
          <a:p>
            <a:r>
              <a:rPr lang="en-US" dirty="0"/>
              <a:t>Sentiment Analysis</a:t>
            </a:r>
            <a:endParaRPr lang="en-IN" dirty="0"/>
          </a:p>
        </p:txBody>
      </p:sp>
      <p:sp>
        <p:nvSpPr>
          <p:cNvPr id="5" name="Content Placeholder 4">
            <a:extLst>
              <a:ext uri="{FF2B5EF4-FFF2-40B4-BE49-F238E27FC236}">
                <a16:creationId xmlns:a16="http://schemas.microsoft.com/office/drawing/2014/main" id="{3169BD87-A588-495C-91E7-A1AA4C8263DE}"/>
              </a:ext>
            </a:extLst>
          </p:cNvPr>
          <p:cNvSpPr>
            <a:spLocks noGrp="1"/>
          </p:cNvSpPr>
          <p:nvPr>
            <p:ph sz="half" idx="1"/>
          </p:nvPr>
        </p:nvSpPr>
        <p:spPr/>
        <p:txBody>
          <a:bodyPr>
            <a:normAutofit fontScale="70000" lnSpcReduction="20000"/>
          </a:bodyPr>
          <a:lstStyle/>
          <a:p>
            <a:endParaRPr lang="en-US" sz="2900" dirty="0">
              <a:latin typeface="Times New Roman" panose="02020603050405020304" pitchFamily="18" charset="0"/>
              <a:cs typeface="Times New Roman" panose="02020603050405020304" pitchFamily="18" charset="0"/>
            </a:endParaRPr>
          </a:p>
          <a:p>
            <a:endParaRPr lang="en-IN" dirty="0"/>
          </a:p>
        </p:txBody>
      </p:sp>
      <p:sp>
        <p:nvSpPr>
          <p:cNvPr id="13" name="Content Placeholder 12">
            <a:extLst>
              <a:ext uri="{FF2B5EF4-FFF2-40B4-BE49-F238E27FC236}">
                <a16:creationId xmlns:a16="http://schemas.microsoft.com/office/drawing/2014/main" id="{4DD6A524-ED70-4D63-9605-45A2FC3B4175}"/>
              </a:ext>
            </a:extLst>
          </p:cNvPr>
          <p:cNvSpPr>
            <a:spLocks noGrp="1"/>
          </p:cNvSpPr>
          <p:nvPr>
            <p:ph sz="half" idx="2"/>
          </p:nvPr>
        </p:nvSpPr>
        <p:spPr>
          <a:xfrm>
            <a:off x="5486400" y="1929384"/>
            <a:ext cx="5867400" cy="4251960"/>
          </a:xfrm>
        </p:spPr>
        <p:txBody>
          <a:bodyPr>
            <a:normAutofit fontScale="70000" lnSpcReduction="20000"/>
          </a:bodyPr>
          <a:lstStyle/>
          <a:p>
            <a:r>
              <a:rPr lang="en-US" sz="3200" dirty="0">
                <a:latin typeface="Times New Roman" panose="02020603050405020304" pitchFamily="18" charset="0"/>
                <a:cs typeface="Times New Roman" panose="02020603050405020304" pitchFamily="18" charset="0"/>
              </a:rPr>
              <a:t>Sentiment analysis is used to determine whether a given text contains negative, positive, or neutral emotions. It’s a form of text analytics that uses natural language processing (NLP) and machine learning.</a:t>
            </a:r>
          </a:p>
          <a:p>
            <a:r>
              <a:rPr lang="en-US" sz="3200" dirty="0">
                <a:latin typeface="Times New Roman" panose="02020603050405020304" pitchFamily="18" charset="0"/>
                <a:cs typeface="Times New Roman" panose="02020603050405020304" pitchFamily="18" charset="0"/>
              </a:rPr>
              <a:t>Machine Learning models take numerical values as input. The product reviews are textual data. So in order to extract patterns from the data, we need to find a way to represent it in a way that machine learning algorithm can understand. And for this purpose, we can vectorize the textual data using </a:t>
            </a:r>
            <a:r>
              <a:rPr lang="en-US" sz="3200" b="1" dirty="0">
                <a:latin typeface="Times New Roman" panose="02020603050405020304" pitchFamily="18" charset="0"/>
                <a:cs typeface="Times New Roman" panose="02020603050405020304" pitchFamily="18" charset="0"/>
              </a:rPr>
              <a:t>TF-IDF vectorizer</a:t>
            </a:r>
            <a:r>
              <a:rPr lang="en-US" sz="3200" dirty="0">
                <a:latin typeface="Times New Roman" panose="02020603050405020304" pitchFamily="18" charset="0"/>
                <a:cs typeface="Times New Roman" panose="02020603050405020304" pitchFamily="18" charset="0"/>
              </a:rPr>
              <a:t>.</a:t>
            </a:r>
          </a:p>
          <a:p>
            <a:pPr marL="0" indent="0">
              <a:buNone/>
            </a:pPr>
            <a:endParaRPr lang="en-IN" dirty="0"/>
          </a:p>
        </p:txBody>
      </p:sp>
      <p:pic>
        <p:nvPicPr>
          <p:cNvPr id="7" name="Picture 6">
            <a:extLst>
              <a:ext uri="{FF2B5EF4-FFF2-40B4-BE49-F238E27FC236}">
                <a16:creationId xmlns:a16="http://schemas.microsoft.com/office/drawing/2014/main" id="{4D9E6EE4-EE38-4743-8C7D-3D5542714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08678"/>
            <a:ext cx="5105400" cy="3691487"/>
          </a:xfrm>
          <a:prstGeom prst="rect">
            <a:avLst/>
          </a:prstGeom>
        </p:spPr>
      </p:pic>
    </p:spTree>
    <p:extLst>
      <p:ext uri="{BB962C8B-B14F-4D97-AF65-F5344CB8AC3E}">
        <p14:creationId xmlns:p14="http://schemas.microsoft.com/office/powerpoint/2010/main" val="3208680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1F12-9433-4E08-BC09-E169AA5CD3F7}"/>
              </a:ext>
            </a:extLst>
          </p:cNvPr>
          <p:cNvSpPr>
            <a:spLocks noGrp="1"/>
          </p:cNvSpPr>
          <p:nvPr>
            <p:ph type="title"/>
          </p:nvPr>
        </p:nvSpPr>
        <p:spPr/>
        <p:txBody>
          <a:bodyPr/>
          <a:lstStyle/>
          <a:p>
            <a:r>
              <a:rPr lang="en-US" dirty="0"/>
              <a:t>Sentiment Analysis</a:t>
            </a:r>
            <a:endParaRPr lang="en-IN" dirty="0"/>
          </a:p>
        </p:txBody>
      </p:sp>
      <p:sp>
        <p:nvSpPr>
          <p:cNvPr id="5" name="Content Placeholder 4">
            <a:extLst>
              <a:ext uri="{FF2B5EF4-FFF2-40B4-BE49-F238E27FC236}">
                <a16:creationId xmlns:a16="http://schemas.microsoft.com/office/drawing/2014/main" id="{21751E83-2261-43F9-A72B-56AEEC0403DC}"/>
              </a:ext>
            </a:extLst>
          </p:cNvPr>
          <p:cNvSpPr>
            <a:spLocks noGrp="1"/>
          </p:cNvSpPr>
          <p:nvPr>
            <p:ph sz="half" idx="1"/>
          </p:nvPr>
        </p:nvSpPr>
        <p:spPr/>
        <p:txBody>
          <a:bodyPr>
            <a:normAutofit fontScale="77500" lnSpcReduction="20000"/>
          </a:bodyPr>
          <a:lstStyle/>
          <a:p>
            <a:pPr>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382B2B54-062B-4A5F-8B6C-0DE2EC6AB59A}"/>
              </a:ext>
            </a:extLst>
          </p:cNvPr>
          <p:cNvSpPr>
            <a:spLocks noGrp="1"/>
          </p:cNvSpPr>
          <p:nvPr>
            <p:ph sz="half" idx="2"/>
          </p:nvPr>
        </p:nvSpPr>
        <p:spPr>
          <a:xfrm>
            <a:off x="4433047" y="1929384"/>
            <a:ext cx="6920753" cy="4251960"/>
          </a:xfrm>
        </p:spPr>
        <p:txBody>
          <a:bodyPr>
            <a:normAutofit fontScale="77500" lnSpcReduction="20000"/>
          </a:bodyPr>
          <a:lstStyle/>
          <a:p>
            <a:pPr marL="0" indent="0">
              <a:buNone/>
            </a:pPr>
            <a:r>
              <a:rPr lang="en-US" sz="3800" b="1" dirty="0">
                <a:latin typeface="Times New Roman" panose="02020603050405020304" pitchFamily="18" charset="0"/>
                <a:cs typeface="Times New Roman" panose="02020603050405020304" pitchFamily="18" charset="0"/>
              </a:rPr>
              <a:t>Tasks Performed</a:t>
            </a:r>
            <a:r>
              <a:rPr lang="en-US" sz="35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Separating Response Variable and Features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Splitting Dataset into Train and Test Sets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TF-IDF Vectorization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Model Building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Classification Report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Confusion Matrix</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Comparison of Models with TF-IDF Vectorizer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f1-Score Plot</a:t>
            </a:r>
          </a:p>
        </p:txBody>
      </p:sp>
      <p:pic>
        <p:nvPicPr>
          <p:cNvPr id="7" name="Picture 6">
            <a:extLst>
              <a:ext uri="{FF2B5EF4-FFF2-40B4-BE49-F238E27FC236}">
                <a16:creationId xmlns:a16="http://schemas.microsoft.com/office/drawing/2014/main" id="{E44E60F2-5006-4158-A6D2-4D0D3BECD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6693"/>
            <a:ext cx="3594847" cy="3393141"/>
          </a:xfrm>
          <a:prstGeom prst="rect">
            <a:avLst/>
          </a:prstGeom>
        </p:spPr>
      </p:pic>
    </p:spTree>
    <p:extLst>
      <p:ext uri="{BB962C8B-B14F-4D97-AF65-F5344CB8AC3E}">
        <p14:creationId xmlns:p14="http://schemas.microsoft.com/office/powerpoint/2010/main" val="2715891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8AF6-D26D-42F8-8AAE-461CD2532AFE}"/>
              </a:ext>
            </a:extLst>
          </p:cNvPr>
          <p:cNvSpPr>
            <a:spLocks noGrp="1"/>
          </p:cNvSpPr>
          <p:nvPr>
            <p:ph type="title"/>
          </p:nvPr>
        </p:nvSpPr>
        <p:spPr/>
        <p:txBody>
          <a:bodyPr/>
          <a:lstStyle/>
          <a:p>
            <a:r>
              <a:rPr lang="en-US" dirty="0"/>
              <a:t>Model Building</a:t>
            </a:r>
            <a:endParaRPr lang="en-IN" dirty="0"/>
          </a:p>
        </p:txBody>
      </p:sp>
      <p:sp>
        <p:nvSpPr>
          <p:cNvPr id="5" name="Content Placeholder 4">
            <a:extLst>
              <a:ext uri="{FF2B5EF4-FFF2-40B4-BE49-F238E27FC236}">
                <a16:creationId xmlns:a16="http://schemas.microsoft.com/office/drawing/2014/main" id="{6CFBCA8F-2BDA-4352-A7B7-D563E2928DD2}"/>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We built two classification models for Sentiment Analysis namely:</a:t>
            </a:r>
          </a:p>
          <a:p>
            <a:r>
              <a:rPr lang="en-US" dirty="0">
                <a:latin typeface="Times New Roman" panose="02020603050405020304" pitchFamily="18" charset="0"/>
                <a:cs typeface="Times New Roman" panose="02020603050405020304" pitchFamily="18" charset="0"/>
              </a:rPr>
              <a:t>Logistic Regression</a:t>
            </a:r>
          </a:p>
          <a:p>
            <a:r>
              <a:rPr lang="en-US" dirty="0">
                <a:latin typeface="Times New Roman" panose="02020603050405020304" pitchFamily="18" charset="0"/>
                <a:cs typeface="Times New Roman" panose="02020603050405020304" pitchFamily="18" charset="0"/>
              </a:rPr>
              <a:t>Random Forest Classifier</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Since Logistic Regression is a probability based classifier, we wanted to use another algorithm which gives a probabilistic result as well. As a result, we have decided to use Random Forest Classifier.</a:t>
            </a:r>
          </a:p>
        </p:txBody>
      </p:sp>
    </p:spTree>
    <p:extLst>
      <p:ext uri="{BB962C8B-B14F-4D97-AF65-F5344CB8AC3E}">
        <p14:creationId xmlns:p14="http://schemas.microsoft.com/office/powerpoint/2010/main" val="390427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440D9-D884-4E17-A92C-315ACDE330DA}"/>
              </a:ext>
            </a:extLst>
          </p:cNvPr>
          <p:cNvSpPr>
            <a:spLocks noGrp="1"/>
          </p:cNvSpPr>
          <p:nvPr>
            <p:ph type="title"/>
          </p:nvPr>
        </p:nvSpPr>
        <p:spPr/>
        <p:txBody>
          <a:bodyPr>
            <a:normAutofit fontScale="90000"/>
          </a:bodyPr>
          <a:lstStyle/>
          <a:p>
            <a:r>
              <a:rPr lang="en-US" dirty="0"/>
              <a:t>Sentiment Analysis-Comparison of Models</a:t>
            </a:r>
            <a:endParaRPr lang="en-IN"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4" name="Ink 13">
                <a:extLst>
                  <a:ext uri="{FF2B5EF4-FFF2-40B4-BE49-F238E27FC236}">
                    <a16:creationId xmlns:a16="http://schemas.microsoft.com/office/drawing/2014/main" id="{38956939-B193-4499-8DA2-103BD509753B}"/>
                  </a:ext>
                </a:extLst>
              </p14:cNvPr>
              <p14:cNvContentPartPr/>
              <p14:nvPr/>
            </p14:nvContentPartPr>
            <p14:xfrm>
              <a:off x="-609819" y="1398339"/>
              <a:ext cx="3960" cy="360"/>
            </p14:xfrm>
          </p:contentPart>
        </mc:Choice>
        <mc:Fallback xmlns="">
          <p:pic>
            <p:nvPicPr>
              <p:cNvPr id="14" name="Ink 13">
                <a:extLst>
                  <a:ext uri="{FF2B5EF4-FFF2-40B4-BE49-F238E27FC236}">
                    <a16:creationId xmlns:a16="http://schemas.microsoft.com/office/drawing/2014/main" id="{38956939-B193-4499-8DA2-103BD509753B}"/>
                  </a:ext>
                </a:extLst>
              </p:cNvPr>
              <p:cNvPicPr/>
              <p:nvPr/>
            </p:nvPicPr>
            <p:blipFill>
              <a:blip r:embed="rId6"/>
              <a:stretch>
                <a:fillRect/>
              </a:stretch>
            </p:blipFill>
            <p:spPr>
              <a:xfrm>
                <a:off x="-627459" y="1290699"/>
                <a:ext cx="396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5" name="Ink 14">
                <a:extLst>
                  <a:ext uri="{FF2B5EF4-FFF2-40B4-BE49-F238E27FC236}">
                    <a16:creationId xmlns:a16="http://schemas.microsoft.com/office/drawing/2014/main" id="{28CD0F20-C960-4747-B73A-390844046F4E}"/>
                  </a:ext>
                </a:extLst>
              </p14:cNvPr>
              <p14:cNvContentPartPr/>
              <p14:nvPr/>
            </p14:nvContentPartPr>
            <p14:xfrm>
              <a:off x="12738621" y="3532059"/>
              <a:ext cx="360" cy="360"/>
            </p14:xfrm>
          </p:contentPart>
        </mc:Choice>
        <mc:Fallback xmlns="">
          <p:pic>
            <p:nvPicPr>
              <p:cNvPr id="15" name="Ink 14">
                <a:extLst>
                  <a:ext uri="{FF2B5EF4-FFF2-40B4-BE49-F238E27FC236}">
                    <a16:creationId xmlns:a16="http://schemas.microsoft.com/office/drawing/2014/main" id="{28CD0F20-C960-4747-B73A-390844046F4E}"/>
                  </a:ext>
                </a:extLst>
              </p:cNvPr>
              <p:cNvPicPr/>
              <p:nvPr/>
            </p:nvPicPr>
            <p:blipFill>
              <a:blip r:embed="rId8"/>
              <a:stretch>
                <a:fillRect/>
              </a:stretch>
            </p:blipFill>
            <p:spPr>
              <a:xfrm>
                <a:off x="12720621" y="34244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6" name="Ink 15">
                <a:extLst>
                  <a:ext uri="{FF2B5EF4-FFF2-40B4-BE49-F238E27FC236}">
                    <a16:creationId xmlns:a16="http://schemas.microsoft.com/office/drawing/2014/main" id="{0CD6A8F8-5A7E-4ECF-AC3A-F59137BB05D8}"/>
                  </a:ext>
                </a:extLst>
              </p14:cNvPr>
              <p14:cNvContentPartPr/>
              <p14:nvPr/>
            </p14:nvContentPartPr>
            <p14:xfrm>
              <a:off x="4293741" y="3747339"/>
              <a:ext cx="360" cy="360"/>
            </p14:xfrm>
          </p:contentPart>
        </mc:Choice>
        <mc:Fallback xmlns="">
          <p:pic>
            <p:nvPicPr>
              <p:cNvPr id="16" name="Ink 15">
                <a:extLst>
                  <a:ext uri="{FF2B5EF4-FFF2-40B4-BE49-F238E27FC236}">
                    <a16:creationId xmlns:a16="http://schemas.microsoft.com/office/drawing/2014/main" id="{0CD6A8F8-5A7E-4ECF-AC3A-F59137BB05D8}"/>
                  </a:ext>
                </a:extLst>
              </p:cNvPr>
              <p:cNvPicPr/>
              <p:nvPr/>
            </p:nvPicPr>
            <p:blipFill>
              <a:blip r:embed="rId10"/>
              <a:stretch>
                <a:fillRect/>
              </a:stretch>
            </p:blipFill>
            <p:spPr>
              <a:xfrm>
                <a:off x="4276101" y="36393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7" name="Ink 16">
                <a:extLst>
                  <a:ext uri="{FF2B5EF4-FFF2-40B4-BE49-F238E27FC236}">
                    <a16:creationId xmlns:a16="http://schemas.microsoft.com/office/drawing/2014/main" id="{B8318A22-B801-4023-840A-FDE860B30CC3}"/>
                  </a:ext>
                </a:extLst>
              </p14:cNvPr>
              <p14:cNvContentPartPr/>
              <p14:nvPr/>
            </p14:nvContentPartPr>
            <p14:xfrm>
              <a:off x="9412581" y="3971259"/>
              <a:ext cx="360" cy="360"/>
            </p14:xfrm>
          </p:contentPart>
        </mc:Choice>
        <mc:Fallback xmlns="">
          <p:pic>
            <p:nvPicPr>
              <p:cNvPr id="17" name="Ink 16">
                <a:extLst>
                  <a:ext uri="{FF2B5EF4-FFF2-40B4-BE49-F238E27FC236}">
                    <a16:creationId xmlns:a16="http://schemas.microsoft.com/office/drawing/2014/main" id="{B8318A22-B801-4023-840A-FDE860B30CC3}"/>
                  </a:ext>
                </a:extLst>
              </p:cNvPr>
              <p:cNvPicPr/>
              <p:nvPr/>
            </p:nvPicPr>
            <p:blipFill>
              <a:blip r:embed="rId12"/>
              <a:stretch>
                <a:fillRect/>
              </a:stretch>
            </p:blipFill>
            <p:spPr>
              <a:xfrm>
                <a:off x="9394941" y="3863619"/>
                <a:ext cx="36000" cy="216000"/>
              </a:xfrm>
              <a:prstGeom prst="rect">
                <a:avLst/>
              </a:prstGeom>
            </p:spPr>
          </p:pic>
        </mc:Fallback>
      </mc:AlternateContent>
      <p:grpSp>
        <p:nvGrpSpPr>
          <p:cNvPr id="25" name="Group 24">
            <a:extLst>
              <a:ext uri="{FF2B5EF4-FFF2-40B4-BE49-F238E27FC236}">
                <a16:creationId xmlns:a16="http://schemas.microsoft.com/office/drawing/2014/main" id="{E91FAA06-A7AE-4741-9FB1-E885BB827084}"/>
              </a:ext>
            </a:extLst>
          </p:cNvPr>
          <p:cNvGrpSpPr/>
          <p:nvPr/>
        </p:nvGrpSpPr>
        <p:grpSpPr>
          <a:xfrm>
            <a:off x="5754981" y="3711339"/>
            <a:ext cx="360" cy="360"/>
            <a:chOff x="5754981" y="371133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8" name="Ink 17">
                  <a:extLst>
                    <a:ext uri="{FF2B5EF4-FFF2-40B4-BE49-F238E27FC236}">
                      <a16:creationId xmlns:a16="http://schemas.microsoft.com/office/drawing/2014/main" id="{A949A110-ABCB-4E0D-B060-5455EF2ABF5C}"/>
                    </a:ext>
                  </a:extLst>
                </p14:cNvPr>
                <p14:cNvContentPartPr/>
                <p14:nvPr/>
              </p14:nvContentPartPr>
              <p14:xfrm>
                <a:off x="5754981" y="3711339"/>
                <a:ext cx="360" cy="360"/>
              </p14:xfrm>
            </p:contentPart>
          </mc:Choice>
          <mc:Fallback xmlns="">
            <p:pic>
              <p:nvPicPr>
                <p:cNvPr id="18" name="Ink 17">
                  <a:extLst>
                    <a:ext uri="{FF2B5EF4-FFF2-40B4-BE49-F238E27FC236}">
                      <a16:creationId xmlns:a16="http://schemas.microsoft.com/office/drawing/2014/main" id="{A949A110-ABCB-4E0D-B060-5455EF2ABF5C}"/>
                    </a:ext>
                  </a:extLst>
                </p:cNvPr>
                <p:cNvPicPr/>
                <p:nvPr/>
              </p:nvPicPr>
              <p:blipFill>
                <a:blip r:embed="rId14"/>
                <a:stretch>
                  <a:fillRect/>
                </a:stretch>
              </p:blipFill>
              <p:spPr>
                <a:xfrm>
                  <a:off x="5737341" y="36033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9" name="Ink 18">
                  <a:extLst>
                    <a:ext uri="{FF2B5EF4-FFF2-40B4-BE49-F238E27FC236}">
                      <a16:creationId xmlns:a16="http://schemas.microsoft.com/office/drawing/2014/main" id="{27E7CAE0-9E86-4AC8-BD1D-0DBF7E19CE5A}"/>
                    </a:ext>
                  </a:extLst>
                </p14:cNvPr>
                <p14:cNvContentPartPr/>
                <p14:nvPr/>
              </p14:nvContentPartPr>
              <p14:xfrm>
                <a:off x="5754981" y="3711339"/>
                <a:ext cx="360" cy="360"/>
              </p14:xfrm>
            </p:contentPart>
          </mc:Choice>
          <mc:Fallback xmlns="">
            <p:pic>
              <p:nvPicPr>
                <p:cNvPr id="19" name="Ink 18">
                  <a:extLst>
                    <a:ext uri="{FF2B5EF4-FFF2-40B4-BE49-F238E27FC236}">
                      <a16:creationId xmlns:a16="http://schemas.microsoft.com/office/drawing/2014/main" id="{27E7CAE0-9E86-4AC8-BD1D-0DBF7E19CE5A}"/>
                    </a:ext>
                  </a:extLst>
                </p:cNvPr>
                <p:cNvPicPr/>
                <p:nvPr/>
              </p:nvPicPr>
              <p:blipFill>
                <a:blip r:embed="rId14"/>
                <a:stretch>
                  <a:fillRect/>
                </a:stretch>
              </p:blipFill>
              <p:spPr>
                <a:xfrm>
                  <a:off x="5737341" y="3603339"/>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20" name="Ink 19">
                <a:extLst>
                  <a:ext uri="{FF2B5EF4-FFF2-40B4-BE49-F238E27FC236}">
                    <a16:creationId xmlns:a16="http://schemas.microsoft.com/office/drawing/2014/main" id="{71183A6A-C2AC-4817-973A-D82DC70BC2B5}"/>
                  </a:ext>
                </a:extLst>
              </p14:cNvPr>
              <p14:cNvContentPartPr/>
              <p14:nvPr/>
            </p14:nvContentPartPr>
            <p14:xfrm>
              <a:off x="5262141" y="3478419"/>
              <a:ext cx="360" cy="360"/>
            </p14:xfrm>
          </p:contentPart>
        </mc:Choice>
        <mc:Fallback xmlns="">
          <p:pic>
            <p:nvPicPr>
              <p:cNvPr id="20" name="Ink 19">
                <a:extLst>
                  <a:ext uri="{FF2B5EF4-FFF2-40B4-BE49-F238E27FC236}">
                    <a16:creationId xmlns:a16="http://schemas.microsoft.com/office/drawing/2014/main" id="{71183A6A-C2AC-4817-973A-D82DC70BC2B5}"/>
                  </a:ext>
                </a:extLst>
              </p:cNvPr>
              <p:cNvPicPr/>
              <p:nvPr/>
            </p:nvPicPr>
            <p:blipFill>
              <a:blip r:embed="rId17"/>
              <a:stretch>
                <a:fillRect/>
              </a:stretch>
            </p:blipFill>
            <p:spPr>
              <a:xfrm>
                <a:off x="5244141" y="33704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1" name="Ink 20">
                <a:extLst>
                  <a:ext uri="{FF2B5EF4-FFF2-40B4-BE49-F238E27FC236}">
                    <a16:creationId xmlns:a16="http://schemas.microsoft.com/office/drawing/2014/main" id="{31F3CA79-D59D-46DE-8B5E-E649565D9F45}"/>
                  </a:ext>
                </a:extLst>
              </p14:cNvPr>
              <p14:cNvContentPartPr/>
              <p14:nvPr/>
            </p14:nvContentPartPr>
            <p14:xfrm>
              <a:off x="3522981" y="1120419"/>
              <a:ext cx="360" cy="360"/>
            </p14:xfrm>
          </p:contentPart>
        </mc:Choice>
        <mc:Fallback xmlns="">
          <p:pic>
            <p:nvPicPr>
              <p:cNvPr id="21" name="Ink 20">
                <a:extLst>
                  <a:ext uri="{FF2B5EF4-FFF2-40B4-BE49-F238E27FC236}">
                    <a16:creationId xmlns:a16="http://schemas.microsoft.com/office/drawing/2014/main" id="{31F3CA79-D59D-46DE-8B5E-E649565D9F45}"/>
                  </a:ext>
                </a:extLst>
              </p:cNvPr>
              <p:cNvPicPr/>
              <p:nvPr/>
            </p:nvPicPr>
            <p:blipFill>
              <a:blip r:embed="rId19"/>
              <a:stretch>
                <a:fillRect/>
              </a:stretch>
            </p:blipFill>
            <p:spPr>
              <a:xfrm>
                <a:off x="3505341" y="1012779"/>
                <a:ext cx="36000" cy="216000"/>
              </a:xfrm>
              <a:prstGeom prst="rect">
                <a:avLst/>
              </a:prstGeom>
            </p:spPr>
          </p:pic>
        </mc:Fallback>
      </mc:AlternateContent>
      <p:grpSp>
        <p:nvGrpSpPr>
          <p:cNvPr id="24" name="Group 23">
            <a:extLst>
              <a:ext uri="{FF2B5EF4-FFF2-40B4-BE49-F238E27FC236}">
                <a16:creationId xmlns:a16="http://schemas.microsoft.com/office/drawing/2014/main" id="{2B2292B8-74B7-469F-92B0-C7107AD22ADF}"/>
              </a:ext>
            </a:extLst>
          </p:cNvPr>
          <p:cNvGrpSpPr/>
          <p:nvPr/>
        </p:nvGrpSpPr>
        <p:grpSpPr>
          <a:xfrm>
            <a:off x="2473941" y="1290699"/>
            <a:ext cx="360" cy="360"/>
            <a:chOff x="2473941" y="129069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2" name="Ink 21">
                  <a:extLst>
                    <a:ext uri="{FF2B5EF4-FFF2-40B4-BE49-F238E27FC236}">
                      <a16:creationId xmlns:a16="http://schemas.microsoft.com/office/drawing/2014/main" id="{EA25C352-3CBB-49F9-9727-D145643DF582}"/>
                    </a:ext>
                  </a:extLst>
                </p14:cNvPr>
                <p14:cNvContentPartPr/>
                <p14:nvPr/>
              </p14:nvContentPartPr>
              <p14:xfrm>
                <a:off x="2473941" y="1290699"/>
                <a:ext cx="360" cy="360"/>
              </p14:xfrm>
            </p:contentPart>
          </mc:Choice>
          <mc:Fallback xmlns="">
            <p:pic>
              <p:nvPicPr>
                <p:cNvPr id="22" name="Ink 21">
                  <a:extLst>
                    <a:ext uri="{FF2B5EF4-FFF2-40B4-BE49-F238E27FC236}">
                      <a16:creationId xmlns:a16="http://schemas.microsoft.com/office/drawing/2014/main" id="{EA25C352-3CBB-49F9-9727-D145643DF582}"/>
                    </a:ext>
                  </a:extLst>
                </p:cNvPr>
                <p:cNvPicPr/>
                <p:nvPr/>
              </p:nvPicPr>
              <p:blipFill>
                <a:blip r:embed="rId21"/>
                <a:stretch>
                  <a:fillRect/>
                </a:stretch>
              </p:blipFill>
              <p:spPr>
                <a:xfrm>
                  <a:off x="2455941" y="118305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23" name="Ink 22">
                  <a:extLst>
                    <a:ext uri="{FF2B5EF4-FFF2-40B4-BE49-F238E27FC236}">
                      <a16:creationId xmlns:a16="http://schemas.microsoft.com/office/drawing/2014/main" id="{3CB28EC0-5720-4474-BC2F-A96CC9E11C3E}"/>
                    </a:ext>
                  </a:extLst>
                </p14:cNvPr>
                <p14:cNvContentPartPr/>
                <p14:nvPr/>
              </p14:nvContentPartPr>
              <p14:xfrm>
                <a:off x="2473941" y="1290699"/>
                <a:ext cx="360" cy="360"/>
              </p14:xfrm>
            </p:contentPart>
          </mc:Choice>
          <mc:Fallback xmlns="">
            <p:pic>
              <p:nvPicPr>
                <p:cNvPr id="23" name="Ink 22">
                  <a:extLst>
                    <a:ext uri="{FF2B5EF4-FFF2-40B4-BE49-F238E27FC236}">
                      <a16:creationId xmlns:a16="http://schemas.microsoft.com/office/drawing/2014/main" id="{3CB28EC0-5720-4474-BC2F-A96CC9E11C3E}"/>
                    </a:ext>
                  </a:extLst>
                </p:cNvPr>
                <p:cNvPicPr/>
                <p:nvPr/>
              </p:nvPicPr>
              <p:blipFill>
                <a:blip r:embed="rId21"/>
                <a:stretch>
                  <a:fillRect/>
                </a:stretch>
              </p:blipFill>
              <p:spPr>
                <a:xfrm>
                  <a:off x="2455941" y="1183059"/>
                  <a:ext cx="36000" cy="216000"/>
                </a:xfrm>
                <a:prstGeom prst="rect">
                  <a:avLst/>
                </a:prstGeom>
              </p:spPr>
            </p:pic>
          </mc:Fallback>
        </mc:AlternateContent>
      </p:grpSp>
      <p:grpSp>
        <p:nvGrpSpPr>
          <p:cNvPr id="33" name="Group 32">
            <a:extLst>
              <a:ext uri="{FF2B5EF4-FFF2-40B4-BE49-F238E27FC236}">
                <a16:creationId xmlns:a16="http://schemas.microsoft.com/office/drawing/2014/main" id="{17AA210D-FFD4-4CFF-BDBB-5FE84FB5C0D4}"/>
              </a:ext>
            </a:extLst>
          </p:cNvPr>
          <p:cNvGrpSpPr/>
          <p:nvPr/>
        </p:nvGrpSpPr>
        <p:grpSpPr>
          <a:xfrm>
            <a:off x="1227981" y="2662299"/>
            <a:ext cx="360" cy="360"/>
            <a:chOff x="1227981" y="266229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26" name="Ink 25">
                  <a:extLst>
                    <a:ext uri="{FF2B5EF4-FFF2-40B4-BE49-F238E27FC236}">
                      <a16:creationId xmlns:a16="http://schemas.microsoft.com/office/drawing/2014/main" id="{693E1445-2CA1-4F46-A0E5-6472EE04A49E}"/>
                    </a:ext>
                  </a:extLst>
                </p14:cNvPr>
                <p14:cNvContentPartPr/>
                <p14:nvPr/>
              </p14:nvContentPartPr>
              <p14:xfrm>
                <a:off x="1227981" y="2662299"/>
                <a:ext cx="360" cy="360"/>
              </p14:xfrm>
            </p:contentPart>
          </mc:Choice>
          <mc:Fallback xmlns="">
            <p:pic>
              <p:nvPicPr>
                <p:cNvPr id="26" name="Ink 25">
                  <a:extLst>
                    <a:ext uri="{FF2B5EF4-FFF2-40B4-BE49-F238E27FC236}">
                      <a16:creationId xmlns:a16="http://schemas.microsoft.com/office/drawing/2014/main" id="{693E1445-2CA1-4F46-A0E5-6472EE04A49E}"/>
                    </a:ext>
                  </a:extLst>
                </p:cNvPr>
                <p:cNvPicPr/>
                <p:nvPr/>
              </p:nvPicPr>
              <p:blipFill>
                <a:blip r:embed="rId24"/>
                <a:stretch>
                  <a:fillRect/>
                </a:stretch>
              </p:blipFill>
              <p:spPr>
                <a:xfrm>
                  <a:off x="1209981" y="25542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27" name="Ink 26">
                  <a:extLst>
                    <a:ext uri="{FF2B5EF4-FFF2-40B4-BE49-F238E27FC236}">
                      <a16:creationId xmlns:a16="http://schemas.microsoft.com/office/drawing/2014/main" id="{DF6F8DEE-39F1-4185-8900-CF92FA30DABF}"/>
                    </a:ext>
                  </a:extLst>
                </p14:cNvPr>
                <p14:cNvContentPartPr/>
                <p14:nvPr/>
              </p14:nvContentPartPr>
              <p14:xfrm>
                <a:off x="1227981" y="2662299"/>
                <a:ext cx="360" cy="360"/>
              </p14:xfrm>
            </p:contentPart>
          </mc:Choice>
          <mc:Fallback xmlns="">
            <p:pic>
              <p:nvPicPr>
                <p:cNvPr id="27" name="Ink 26">
                  <a:extLst>
                    <a:ext uri="{FF2B5EF4-FFF2-40B4-BE49-F238E27FC236}">
                      <a16:creationId xmlns:a16="http://schemas.microsoft.com/office/drawing/2014/main" id="{DF6F8DEE-39F1-4185-8900-CF92FA30DABF}"/>
                    </a:ext>
                  </a:extLst>
                </p:cNvPr>
                <p:cNvPicPr/>
                <p:nvPr/>
              </p:nvPicPr>
              <p:blipFill>
                <a:blip r:embed="rId24"/>
                <a:stretch>
                  <a:fillRect/>
                </a:stretch>
              </p:blipFill>
              <p:spPr>
                <a:xfrm>
                  <a:off x="1209981" y="25542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28" name="Ink 27">
                  <a:extLst>
                    <a:ext uri="{FF2B5EF4-FFF2-40B4-BE49-F238E27FC236}">
                      <a16:creationId xmlns:a16="http://schemas.microsoft.com/office/drawing/2014/main" id="{EE247BAA-29F0-4474-A495-336FC7DA5943}"/>
                    </a:ext>
                  </a:extLst>
                </p14:cNvPr>
                <p14:cNvContentPartPr/>
                <p14:nvPr/>
              </p14:nvContentPartPr>
              <p14:xfrm>
                <a:off x="1227981" y="2662299"/>
                <a:ext cx="360" cy="360"/>
              </p14:xfrm>
            </p:contentPart>
          </mc:Choice>
          <mc:Fallback xmlns="">
            <p:pic>
              <p:nvPicPr>
                <p:cNvPr id="28" name="Ink 27">
                  <a:extLst>
                    <a:ext uri="{FF2B5EF4-FFF2-40B4-BE49-F238E27FC236}">
                      <a16:creationId xmlns:a16="http://schemas.microsoft.com/office/drawing/2014/main" id="{EE247BAA-29F0-4474-A495-336FC7DA5943}"/>
                    </a:ext>
                  </a:extLst>
                </p:cNvPr>
                <p:cNvPicPr/>
                <p:nvPr/>
              </p:nvPicPr>
              <p:blipFill>
                <a:blip r:embed="rId24"/>
                <a:stretch>
                  <a:fillRect/>
                </a:stretch>
              </p:blipFill>
              <p:spPr>
                <a:xfrm>
                  <a:off x="1209981" y="25542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29" name="Ink 28">
                  <a:extLst>
                    <a:ext uri="{FF2B5EF4-FFF2-40B4-BE49-F238E27FC236}">
                      <a16:creationId xmlns:a16="http://schemas.microsoft.com/office/drawing/2014/main" id="{B3B9742F-647D-4CD7-B6F2-E918273BFA91}"/>
                    </a:ext>
                  </a:extLst>
                </p14:cNvPr>
                <p14:cNvContentPartPr/>
                <p14:nvPr/>
              </p14:nvContentPartPr>
              <p14:xfrm>
                <a:off x="1227981" y="2662299"/>
                <a:ext cx="360" cy="360"/>
              </p14:xfrm>
            </p:contentPart>
          </mc:Choice>
          <mc:Fallback xmlns="">
            <p:pic>
              <p:nvPicPr>
                <p:cNvPr id="29" name="Ink 28">
                  <a:extLst>
                    <a:ext uri="{FF2B5EF4-FFF2-40B4-BE49-F238E27FC236}">
                      <a16:creationId xmlns:a16="http://schemas.microsoft.com/office/drawing/2014/main" id="{B3B9742F-647D-4CD7-B6F2-E918273BFA91}"/>
                    </a:ext>
                  </a:extLst>
                </p:cNvPr>
                <p:cNvPicPr/>
                <p:nvPr/>
              </p:nvPicPr>
              <p:blipFill>
                <a:blip r:embed="rId24"/>
                <a:stretch>
                  <a:fillRect/>
                </a:stretch>
              </p:blipFill>
              <p:spPr>
                <a:xfrm>
                  <a:off x="1209981" y="2554299"/>
                  <a:ext cx="36000" cy="216000"/>
                </a:xfrm>
                <a:prstGeom prst="rect">
                  <a:avLst/>
                </a:prstGeom>
              </p:spPr>
            </p:pic>
          </mc:Fallback>
        </mc:AlternateContent>
      </p:grpSp>
      <p:grpSp>
        <p:nvGrpSpPr>
          <p:cNvPr id="32" name="Group 31">
            <a:extLst>
              <a:ext uri="{FF2B5EF4-FFF2-40B4-BE49-F238E27FC236}">
                <a16:creationId xmlns:a16="http://schemas.microsoft.com/office/drawing/2014/main" id="{1BA1FB2B-C2E6-4AC5-B3F1-A8BA32C3AF16}"/>
              </a:ext>
            </a:extLst>
          </p:cNvPr>
          <p:cNvGrpSpPr/>
          <p:nvPr/>
        </p:nvGrpSpPr>
        <p:grpSpPr>
          <a:xfrm>
            <a:off x="3361701" y="4374459"/>
            <a:ext cx="360" cy="360"/>
            <a:chOff x="3361701" y="437445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30" name="Ink 29">
                  <a:extLst>
                    <a:ext uri="{FF2B5EF4-FFF2-40B4-BE49-F238E27FC236}">
                      <a16:creationId xmlns:a16="http://schemas.microsoft.com/office/drawing/2014/main" id="{2E0E8E57-209C-4406-AA64-4A1340EB8A41}"/>
                    </a:ext>
                  </a:extLst>
                </p14:cNvPr>
                <p14:cNvContentPartPr/>
                <p14:nvPr/>
              </p14:nvContentPartPr>
              <p14:xfrm>
                <a:off x="3361701" y="4374459"/>
                <a:ext cx="360" cy="360"/>
              </p14:xfrm>
            </p:contentPart>
          </mc:Choice>
          <mc:Fallback xmlns="">
            <p:pic>
              <p:nvPicPr>
                <p:cNvPr id="30" name="Ink 29">
                  <a:extLst>
                    <a:ext uri="{FF2B5EF4-FFF2-40B4-BE49-F238E27FC236}">
                      <a16:creationId xmlns:a16="http://schemas.microsoft.com/office/drawing/2014/main" id="{2E0E8E57-209C-4406-AA64-4A1340EB8A41}"/>
                    </a:ext>
                  </a:extLst>
                </p:cNvPr>
                <p:cNvPicPr/>
                <p:nvPr/>
              </p:nvPicPr>
              <p:blipFill>
                <a:blip r:embed="rId29"/>
                <a:stretch>
                  <a:fillRect/>
                </a:stretch>
              </p:blipFill>
              <p:spPr>
                <a:xfrm>
                  <a:off x="3343701" y="42668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31" name="Ink 30">
                  <a:extLst>
                    <a:ext uri="{FF2B5EF4-FFF2-40B4-BE49-F238E27FC236}">
                      <a16:creationId xmlns:a16="http://schemas.microsoft.com/office/drawing/2014/main" id="{7424F3C7-1832-45FE-93CE-0B6ED597AC76}"/>
                    </a:ext>
                  </a:extLst>
                </p14:cNvPr>
                <p14:cNvContentPartPr/>
                <p14:nvPr/>
              </p14:nvContentPartPr>
              <p14:xfrm>
                <a:off x="3361701" y="4374459"/>
                <a:ext cx="360" cy="360"/>
              </p14:xfrm>
            </p:contentPart>
          </mc:Choice>
          <mc:Fallback xmlns="">
            <p:pic>
              <p:nvPicPr>
                <p:cNvPr id="31" name="Ink 30">
                  <a:extLst>
                    <a:ext uri="{FF2B5EF4-FFF2-40B4-BE49-F238E27FC236}">
                      <a16:creationId xmlns:a16="http://schemas.microsoft.com/office/drawing/2014/main" id="{7424F3C7-1832-45FE-93CE-0B6ED597AC76}"/>
                    </a:ext>
                  </a:extLst>
                </p:cNvPr>
                <p:cNvPicPr/>
                <p:nvPr/>
              </p:nvPicPr>
              <p:blipFill>
                <a:blip r:embed="rId29"/>
                <a:stretch>
                  <a:fillRect/>
                </a:stretch>
              </p:blipFill>
              <p:spPr>
                <a:xfrm>
                  <a:off x="3343701" y="4266819"/>
                  <a:ext cx="36000" cy="216000"/>
                </a:xfrm>
                <a:prstGeom prst="rect">
                  <a:avLst/>
                </a:prstGeom>
              </p:spPr>
            </p:pic>
          </mc:Fallback>
        </mc:AlternateContent>
      </p:grpSp>
      <p:pic>
        <p:nvPicPr>
          <p:cNvPr id="7" name="Picture 6">
            <a:extLst>
              <a:ext uri="{FF2B5EF4-FFF2-40B4-BE49-F238E27FC236}">
                <a16:creationId xmlns:a16="http://schemas.microsoft.com/office/drawing/2014/main" id="{2AE1A1C1-ED7F-4E72-8148-5A842C5CF37A}"/>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30623" y="1871078"/>
            <a:ext cx="6458851" cy="4328342"/>
          </a:xfrm>
          <a:prstGeom prst="rect">
            <a:avLst/>
          </a:prstGeom>
        </p:spPr>
      </p:pic>
      <p:sp>
        <p:nvSpPr>
          <p:cNvPr id="8" name="TextBox 7">
            <a:extLst>
              <a:ext uri="{FF2B5EF4-FFF2-40B4-BE49-F238E27FC236}">
                <a16:creationId xmlns:a16="http://schemas.microsoft.com/office/drawing/2014/main" id="{90ECC5D4-D018-4F46-81BF-EDA2728AD5A1}"/>
              </a:ext>
            </a:extLst>
          </p:cNvPr>
          <p:cNvSpPr txBox="1"/>
          <p:nvPr/>
        </p:nvSpPr>
        <p:spPr>
          <a:xfrm>
            <a:off x="7297051" y="1871078"/>
            <a:ext cx="3984091" cy="455509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Interpretation: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accuracy of Random Forest is greater than that of Logistic Regression.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But since the data is highly imbalanced, accuracy is not advisable to compare.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a result, comparing these models on the basis of </a:t>
            </a:r>
            <a:r>
              <a:rPr lang="en-US" b="1" dirty="0">
                <a:latin typeface="Times New Roman" panose="02020603050405020304" pitchFamily="18" charset="0"/>
                <a:cs typeface="Times New Roman" panose="02020603050405020304" pitchFamily="18" charset="0"/>
              </a:rPr>
              <a:t>f1-score</a:t>
            </a:r>
            <a:r>
              <a:rPr lang="en-US" dirty="0">
                <a:latin typeface="Times New Roman" panose="02020603050405020304" pitchFamily="18" charset="0"/>
                <a:cs typeface="Times New Roman" panose="02020603050405020304" pitchFamily="18" charset="0"/>
              </a:rPr>
              <a:t> is more meaningful and logical.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Logistic Regression has a better average f1-score than when compared to Random Forest.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Hence, </a:t>
            </a:r>
            <a:r>
              <a:rPr lang="en-US" b="1" dirty="0">
                <a:latin typeface="Times New Roman" panose="02020603050405020304" pitchFamily="18" charset="0"/>
                <a:cs typeface="Times New Roman" panose="02020603050405020304" pitchFamily="18" charset="0"/>
              </a:rPr>
              <a:t>Logistic Regression is the better model for Sentiment Analysis</a:t>
            </a:r>
            <a:r>
              <a:rPr lang="en-US" dirty="0">
                <a:latin typeface="Times New Roman" panose="02020603050405020304" pitchFamily="18" charset="0"/>
                <a:cs typeface="Times New Roman" panose="02020603050405020304" pitchFamily="18" charset="0"/>
              </a:rPr>
              <a:t>.</a:t>
            </a:r>
            <a:endParaRPr lang="en-US" dirty="0"/>
          </a:p>
        </p:txBody>
      </p:sp>
      <mc:AlternateContent xmlns:mc="http://schemas.openxmlformats.org/markup-compatibility/2006" xmlns:p14="http://schemas.microsoft.com/office/powerpoint/2010/main">
        <mc:Choice Requires="p14">
          <p:contentPart p14:bwMode="auto" r:id="rId32">
            <p14:nvContentPartPr>
              <p14:cNvPr id="35" name="Ink 34">
                <a:extLst>
                  <a:ext uri="{FF2B5EF4-FFF2-40B4-BE49-F238E27FC236}">
                    <a16:creationId xmlns:a16="http://schemas.microsoft.com/office/drawing/2014/main" id="{082362B0-B757-49ED-82FA-4ABB55173605}"/>
                  </a:ext>
                </a:extLst>
              </p14:cNvPr>
              <p14:cNvContentPartPr/>
              <p14:nvPr/>
            </p14:nvContentPartPr>
            <p14:xfrm>
              <a:off x="5889621" y="4419459"/>
              <a:ext cx="603360" cy="29160"/>
            </p14:xfrm>
          </p:contentPart>
        </mc:Choice>
        <mc:Fallback xmlns="">
          <p:pic>
            <p:nvPicPr>
              <p:cNvPr id="35" name="Ink 34">
                <a:extLst>
                  <a:ext uri="{FF2B5EF4-FFF2-40B4-BE49-F238E27FC236}">
                    <a16:creationId xmlns:a16="http://schemas.microsoft.com/office/drawing/2014/main" id="{082362B0-B757-49ED-82FA-4ABB55173605}"/>
                  </a:ext>
                </a:extLst>
              </p:cNvPr>
              <p:cNvPicPr/>
              <p:nvPr/>
            </p:nvPicPr>
            <p:blipFill>
              <a:blip r:embed="rId33"/>
              <a:stretch>
                <a:fillRect/>
              </a:stretch>
            </p:blipFill>
            <p:spPr>
              <a:xfrm>
                <a:off x="5799981" y="4239459"/>
                <a:ext cx="78300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6" name="Ink 35">
                <a:extLst>
                  <a:ext uri="{FF2B5EF4-FFF2-40B4-BE49-F238E27FC236}">
                    <a16:creationId xmlns:a16="http://schemas.microsoft.com/office/drawing/2014/main" id="{9186FB35-1374-477D-AD39-98F3F80EEB10}"/>
                  </a:ext>
                </a:extLst>
              </p14:cNvPr>
              <p14:cNvContentPartPr/>
              <p14:nvPr/>
            </p14:nvContentPartPr>
            <p14:xfrm>
              <a:off x="5907621" y="5951979"/>
              <a:ext cx="564480" cy="19080"/>
            </p14:xfrm>
          </p:contentPart>
        </mc:Choice>
        <mc:Fallback xmlns="">
          <p:pic>
            <p:nvPicPr>
              <p:cNvPr id="36" name="Ink 35">
                <a:extLst>
                  <a:ext uri="{FF2B5EF4-FFF2-40B4-BE49-F238E27FC236}">
                    <a16:creationId xmlns:a16="http://schemas.microsoft.com/office/drawing/2014/main" id="{9186FB35-1374-477D-AD39-98F3F80EEB10}"/>
                  </a:ext>
                </a:extLst>
              </p:cNvPr>
              <p:cNvPicPr/>
              <p:nvPr/>
            </p:nvPicPr>
            <p:blipFill>
              <a:blip r:embed="rId35"/>
              <a:stretch>
                <a:fillRect/>
              </a:stretch>
            </p:blipFill>
            <p:spPr>
              <a:xfrm>
                <a:off x="5817621" y="5771979"/>
                <a:ext cx="744120" cy="378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38" name="Ink 37">
                <a:extLst>
                  <a:ext uri="{FF2B5EF4-FFF2-40B4-BE49-F238E27FC236}">
                    <a16:creationId xmlns:a16="http://schemas.microsoft.com/office/drawing/2014/main" id="{E14E5271-590B-4900-89FD-AB4AA9D3C382}"/>
                  </a:ext>
                </a:extLst>
              </p14:cNvPr>
              <p14:cNvContentPartPr/>
              <p14:nvPr/>
            </p14:nvContentPartPr>
            <p14:xfrm>
              <a:off x="-421179" y="3388419"/>
              <a:ext cx="360" cy="360"/>
            </p14:xfrm>
          </p:contentPart>
        </mc:Choice>
        <mc:Fallback xmlns="">
          <p:pic>
            <p:nvPicPr>
              <p:cNvPr id="38" name="Ink 37">
                <a:extLst>
                  <a:ext uri="{FF2B5EF4-FFF2-40B4-BE49-F238E27FC236}">
                    <a16:creationId xmlns:a16="http://schemas.microsoft.com/office/drawing/2014/main" id="{E14E5271-590B-4900-89FD-AB4AA9D3C382}"/>
                  </a:ext>
                </a:extLst>
              </p:cNvPr>
              <p:cNvPicPr/>
              <p:nvPr/>
            </p:nvPicPr>
            <p:blipFill>
              <a:blip r:embed="rId37"/>
              <a:stretch>
                <a:fillRect/>
              </a:stretch>
            </p:blipFill>
            <p:spPr>
              <a:xfrm>
                <a:off x="-439179" y="3280779"/>
                <a:ext cx="36000" cy="216000"/>
              </a:xfrm>
              <a:prstGeom prst="rect">
                <a:avLst/>
              </a:prstGeom>
            </p:spPr>
          </p:pic>
        </mc:Fallback>
      </mc:AlternateContent>
    </p:spTree>
    <p:extLst>
      <p:ext uri="{BB962C8B-B14F-4D97-AF65-F5344CB8AC3E}">
        <p14:creationId xmlns:p14="http://schemas.microsoft.com/office/powerpoint/2010/main" val="3072278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4053-76AC-4CB4-9E26-0B35C3A9BB90}"/>
              </a:ext>
            </a:extLst>
          </p:cNvPr>
          <p:cNvSpPr>
            <a:spLocks noGrp="1"/>
          </p:cNvSpPr>
          <p:nvPr>
            <p:ph type="title"/>
          </p:nvPr>
        </p:nvSpPr>
        <p:spPr/>
        <p:txBody>
          <a:bodyPr/>
          <a:lstStyle/>
          <a:p>
            <a:r>
              <a:rPr lang="en-US" dirty="0"/>
              <a:t>Sentiment Analysis</a:t>
            </a:r>
            <a:endParaRPr lang="en-IN" dirty="0"/>
          </a:p>
        </p:txBody>
      </p:sp>
      <p:sp>
        <p:nvSpPr>
          <p:cNvPr id="6" name="Content Placeholder 5">
            <a:extLst>
              <a:ext uri="{FF2B5EF4-FFF2-40B4-BE49-F238E27FC236}">
                <a16:creationId xmlns:a16="http://schemas.microsoft.com/office/drawing/2014/main" id="{CE09679B-E03C-4918-9B99-8D85E0793C77}"/>
              </a:ext>
            </a:extLst>
          </p:cNvPr>
          <p:cNvSpPr>
            <a:spLocks noGrp="1"/>
          </p:cNvSpPr>
          <p:nvPr>
            <p:ph sz="half" idx="2"/>
          </p:nvPr>
        </p:nvSpPr>
        <p:spPr>
          <a:xfrm>
            <a:off x="838200" y="2118987"/>
            <a:ext cx="5181600" cy="4251960"/>
          </a:xfrm>
        </p:spPr>
        <p:txBody>
          <a:bodyPr/>
          <a:lstStyle/>
          <a:p>
            <a:r>
              <a:rPr lang="en-US" dirty="0">
                <a:latin typeface="Times New Roman" panose="02020603050405020304" pitchFamily="18" charset="0"/>
                <a:cs typeface="Times New Roman" panose="02020603050405020304" pitchFamily="18" charset="0"/>
              </a:rPr>
              <a:t>Based on the Review Text of each product, Sentiment Score has been calculated.</a:t>
            </a:r>
          </a:p>
          <a:p>
            <a:r>
              <a:rPr lang="en-US" dirty="0">
                <a:latin typeface="Times New Roman" panose="02020603050405020304" pitchFamily="18" charset="0"/>
                <a:cs typeface="Times New Roman" panose="02020603050405020304" pitchFamily="18" charset="0"/>
              </a:rPr>
              <a:t>And the Top 10 products on the basis of mean value of Sentiment Score are shown:</a:t>
            </a:r>
            <a:endParaRPr lang="en-IN"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2B4828B9-BC61-4531-BDF7-08570EB93FD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62392" y="2118987"/>
            <a:ext cx="3928729" cy="3720353"/>
          </a:xfrm>
        </p:spPr>
      </p:pic>
      <p:sp>
        <p:nvSpPr>
          <p:cNvPr id="11" name="Arrow: Right 10">
            <a:extLst>
              <a:ext uri="{FF2B5EF4-FFF2-40B4-BE49-F238E27FC236}">
                <a16:creationId xmlns:a16="http://schemas.microsoft.com/office/drawing/2014/main" id="{DD44C4D7-87C8-4EC3-9215-C18A4FA6F9FA}"/>
              </a:ext>
            </a:extLst>
          </p:cNvPr>
          <p:cNvSpPr/>
          <p:nvPr/>
        </p:nvSpPr>
        <p:spPr>
          <a:xfrm>
            <a:off x="6019800" y="5126182"/>
            <a:ext cx="842818" cy="387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2142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F8AE-CBD8-441E-BAD7-56796B379873}"/>
              </a:ext>
            </a:extLst>
          </p:cNvPr>
          <p:cNvSpPr>
            <a:spLocks noGrp="1"/>
          </p:cNvSpPr>
          <p:nvPr>
            <p:ph type="title"/>
          </p:nvPr>
        </p:nvSpPr>
        <p:spPr/>
        <p:txBody>
          <a:bodyPr/>
          <a:lstStyle/>
          <a:p>
            <a:r>
              <a:rPr lang="en-US" dirty="0"/>
              <a:t>Sentiment Time Series Forecasting</a:t>
            </a:r>
            <a:endParaRPr lang="en-IN" dirty="0"/>
          </a:p>
        </p:txBody>
      </p:sp>
      <p:sp>
        <p:nvSpPr>
          <p:cNvPr id="3" name="Content Placeholder 2">
            <a:extLst>
              <a:ext uri="{FF2B5EF4-FFF2-40B4-BE49-F238E27FC236}">
                <a16:creationId xmlns:a16="http://schemas.microsoft.com/office/drawing/2014/main" id="{401CDDA6-AAEC-49C9-8F76-A8CBD68610B0}"/>
              </a:ext>
            </a:extLst>
          </p:cNvPr>
          <p:cNvSpPr>
            <a:spLocks noGrp="1"/>
          </p:cNvSpPr>
          <p:nvPr>
            <p:ph sz="half" idx="1"/>
          </p:nvPr>
        </p:nvSpPr>
        <p:spPr>
          <a:xfrm>
            <a:off x="838200" y="1929384"/>
            <a:ext cx="5181600" cy="473139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Tasks Performed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Import the data</a:t>
            </a:r>
          </a:p>
          <a:p>
            <a:r>
              <a:rPr lang="en-IN"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Set “Unix_Review_Time” as index</a:t>
            </a:r>
          </a:p>
          <a:p>
            <a:r>
              <a:rPr lang="en-IN"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Dropped “Reviewer_ID” and “asin” </a:t>
            </a:r>
          </a:p>
          <a:p>
            <a:pPr marL="0" indent="0">
              <a:buNone/>
            </a:pPr>
            <a:r>
              <a:rPr lang="en-IN" sz="20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Sample Data</a:t>
            </a:r>
            <a:r>
              <a:rPr lang="en-IN" sz="20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a:t>
            </a:r>
          </a:p>
          <a:p>
            <a:r>
              <a:rPr lang="en-IN" sz="20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Plot the Time Series Components</a:t>
            </a:r>
          </a:p>
          <a:p>
            <a:r>
              <a:rPr lang="en-IN" sz="20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Check for Data Stationarity</a:t>
            </a:r>
          </a:p>
          <a:p>
            <a:r>
              <a:rPr lang="en-IN" sz="20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Plot ACF and PACF </a:t>
            </a:r>
          </a:p>
          <a:p>
            <a:r>
              <a:rPr lang="en-IN" sz="20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Split the data into train and test</a:t>
            </a:r>
          </a:p>
          <a:p>
            <a:r>
              <a:rPr lang="en-IN" sz="20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Model Building : ARMA and SARIMA</a:t>
            </a:r>
          </a:p>
          <a:p>
            <a:endParaRPr lang="en-IN" sz="20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E0917C2-1337-4226-AFF6-42A9CD1E8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961416"/>
            <a:ext cx="4424082" cy="3784960"/>
          </a:xfrm>
          <a:prstGeom prst="rect">
            <a:avLst/>
          </a:prstGeom>
        </p:spPr>
      </p:pic>
      <p:sp>
        <p:nvSpPr>
          <p:cNvPr id="7" name="Arrow: Right 6">
            <a:extLst>
              <a:ext uri="{FF2B5EF4-FFF2-40B4-BE49-F238E27FC236}">
                <a16:creationId xmlns:a16="http://schemas.microsoft.com/office/drawing/2014/main" id="{1A775348-B157-4F89-87E8-408D962447CD}"/>
              </a:ext>
            </a:extLst>
          </p:cNvPr>
          <p:cNvSpPr/>
          <p:nvPr/>
        </p:nvSpPr>
        <p:spPr>
          <a:xfrm>
            <a:off x="3137647" y="3880807"/>
            <a:ext cx="2348753" cy="285050"/>
          </a:xfrm>
          <a:prstGeom prst="rightArrow">
            <a:avLst>
              <a:gd name="adj1" fmla="val 5628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8099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7E4D-6900-4009-A591-A0813F3D474E}"/>
              </a:ext>
            </a:extLst>
          </p:cNvPr>
          <p:cNvSpPr>
            <a:spLocks noGrp="1"/>
          </p:cNvSpPr>
          <p:nvPr>
            <p:ph type="title"/>
          </p:nvPr>
        </p:nvSpPr>
        <p:spPr/>
        <p:txBody>
          <a:bodyPr/>
          <a:lstStyle/>
          <a:p>
            <a:r>
              <a:rPr lang="en-US" dirty="0"/>
              <a:t>Model Building</a:t>
            </a:r>
            <a:endParaRPr lang="en-IN" dirty="0"/>
          </a:p>
        </p:txBody>
      </p:sp>
      <p:sp>
        <p:nvSpPr>
          <p:cNvPr id="5" name="Content Placeholder 4">
            <a:extLst>
              <a:ext uri="{FF2B5EF4-FFF2-40B4-BE49-F238E27FC236}">
                <a16:creationId xmlns:a16="http://schemas.microsoft.com/office/drawing/2014/main" id="{24D7A371-3246-44CF-A301-1C813F09E9B4}"/>
              </a:ext>
            </a:extLst>
          </p:cNvPr>
          <p:cNvSpPr>
            <a:spLocks noGrp="1"/>
          </p:cNvSpPr>
          <p:nvPr>
            <p:ph idx="1"/>
          </p:nvPr>
        </p:nvSpPr>
        <p:spPr>
          <a:xfrm>
            <a:off x="838200" y="1929384"/>
            <a:ext cx="10515600" cy="4776216"/>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Tasks Performed</a:t>
            </a:r>
            <a:r>
              <a:rPr lang="en-US"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Determine ‘p’ and ‘q’ values. 'd’ value assigned to zero because the data is stationary</a:t>
            </a:r>
            <a:r>
              <a:rPr lang="en-US"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Build the Model</a:t>
            </a:r>
          </a:p>
          <a:p>
            <a:r>
              <a:rPr lang="en-US" sz="2000" dirty="0">
                <a:latin typeface="Times New Roman" panose="02020603050405020304" pitchFamily="18" charset="0"/>
                <a:cs typeface="Times New Roman" panose="02020603050405020304" pitchFamily="18" charset="0"/>
              </a:rPr>
              <a:t>Print Model summary</a:t>
            </a:r>
          </a:p>
          <a:p>
            <a:r>
              <a:rPr lang="en-US" sz="2000" dirty="0">
                <a:latin typeface="Times New Roman" panose="02020603050405020304" pitchFamily="18" charset="0"/>
                <a:cs typeface="Times New Roman" panose="02020603050405020304" pitchFamily="18" charset="0"/>
              </a:rPr>
              <a:t>Predictions have been made</a:t>
            </a:r>
          </a:p>
          <a:p>
            <a:r>
              <a:rPr lang="en-US" sz="2000" dirty="0">
                <a:latin typeface="Times New Roman" panose="02020603050405020304" pitchFamily="18" charset="0"/>
                <a:cs typeface="Times New Roman" panose="02020603050405020304" pitchFamily="18" charset="0"/>
              </a:rPr>
              <a:t>Error values have been calculated for every actual and predicted value</a:t>
            </a:r>
          </a:p>
          <a:p>
            <a:r>
              <a:rPr lang="en-US" sz="2000" dirty="0">
                <a:latin typeface="Times New Roman" panose="02020603050405020304" pitchFamily="18" charset="0"/>
                <a:cs typeface="Times New Roman" panose="02020603050405020304" pitchFamily="18" charset="0"/>
              </a:rPr>
              <a:t>Plot the error values</a:t>
            </a:r>
          </a:p>
          <a:p>
            <a:r>
              <a:rPr lang="en-US" sz="2000" dirty="0">
                <a:latin typeface="Times New Roman" panose="02020603050405020304" pitchFamily="18" charset="0"/>
                <a:cs typeface="Times New Roman" panose="02020603050405020304" pitchFamily="18" charset="0"/>
              </a:rPr>
              <a:t>Perform LJung-Box test</a:t>
            </a:r>
          </a:p>
          <a:p>
            <a:r>
              <a:rPr lang="en-US" sz="2000" dirty="0">
                <a:latin typeface="Times New Roman" panose="02020603050405020304" pitchFamily="18" charset="0"/>
                <a:cs typeface="Times New Roman" panose="02020603050405020304" pitchFamily="18" charset="0"/>
              </a:rPr>
              <a:t>Calculate RMSE and MSE values</a:t>
            </a:r>
          </a:p>
          <a:p>
            <a:r>
              <a:rPr lang="en-US" sz="2000" dirty="0">
                <a:latin typeface="Times New Roman" panose="02020603050405020304" pitchFamily="18" charset="0"/>
                <a:cs typeface="Times New Roman" panose="02020603050405020304" pitchFamily="18" charset="0"/>
              </a:rPr>
              <a:t>Plot actual and predicted values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96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1E49-7EE7-4BDA-9B4D-E8919A74F08B}"/>
              </a:ext>
            </a:extLst>
          </p:cNvPr>
          <p:cNvSpPr>
            <a:spLocks noGrp="1"/>
          </p:cNvSpPr>
          <p:nvPr>
            <p:ph type="title"/>
          </p:nvPr>
        </p:nvSpPr>
        <p:spPr/>
        <p:txBody>
          <a:bodyPr/>
          <a:lstStyle/>
          <a:p>
            <a:r>
              <a:rPr lang="en-US" dirty="0"/>
              <a:t>Sentiment Time Series Forecasting</a:t>
            </a:r>
            <a:endParaRPr lang="en-IN" dirty="0"/>
          </a:p>
        </p:txBody>
      </p:sp>
      <p:sp>
        <p:nvSpPr>
          <p:cNvPr id="3" name="Content Placeholder 2">
            <a:extLst>
              <a:ext uri="{FF2B5EF4-FFF2-40B4-BE49-F238E27FC236}">
                <a16:creationId xmlns:a16="http://schemas.microsoft.com/office/drawing/2014/main" id="{5937F155-F498-48F5-A1BF-109AFE7C02AD}"/>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Forecasting the Ratings for next 12 months using ARMA Model: </a:t>
            </a:r>
          </a:p>
          <a:p>
            <a:pPr marL="0" indent="0">
              <a:buNone/>
            </a:pPr>
            <a:endParaRPr lang="en-US" sz="2800" dirty="0">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B38BAE6F-31EF-4187-9F1E-8A44643CD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388" y="2676193"/>
            <a:ext cx="8579223" cy="4119054"/>
          </a:xfrm>
          <a:prstGeom prst="rect">
            <a:avLst/>
          </a:prstGeom>
        </p:spPr>
      </p:pic>
    </p:spTree>
    <p:extLst>
      <p:ext uri="{BB962C8B-B14F-4D97-AF65-F5344CB8AC3E}">
        <p14:creationId xmlns:p14="http://schemas.microsoft.com/office/powerpoint/2010/main" val="1165903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F2C4-9051-49F6-B5F4-13D820D92443}"/>
              </a:ext>
            </a:extLst>
          </p:cNvPr>
          <p:cNvSpPr>
            <a:spLocks noGrp="1"/>
          </p:cNvSpPr>
          <p:nvPr>
            <p:ph type="title"/>
          </p:nvPr>
        </p:nvSpPr>
        <p:spPr/>
        <p:txBody>
          <a:bodyPr/>
          <a:lstStyle/>
          <a:p>
            <a:r>
              <a:rPr lang="en-US" dirty="0"/>
              <a:t>Sentiment Time Series Forecasting</a:t>
            </a:r>
            <a:endParaRPr lang="en-IN" dirty="0"/>
          </a:p>
        </p:txBody>
      </p:sp>
      <p:sp>
        <p:nvSpPr>
          <p:cNvPr id="3" name="Content Placeholder 2">
            <a:extLst>
              <a:ext uri="{FF2B5EF4-FFF2-40B4-BE49-F238E27FC236}">
                <a16:creationId xmlns:a16="http://schemas.microsoft.com/office/drawing/2014/main" id="{F818D584-EABD-438A-9DD4-8D22DEEEB6A6}"/>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Forecasting the Ratings for next 12 months using ARMA Model of </a:t>
            </a:r>
            <a:r>
              <a:rPr lang="en-US" sz="2400" b="1" dirty="0">
                <a:latin typeface="Times New Roman" panose="02020603050405020304" pitchFamily="18" charset="0"/>
                <a:cs typeface="Times New Roman" panose="02020603050405020304" pitchFamily="18" charset="0"/>
              </a:rPr>
              <a:t>both the categories combined ( Digital Music and Musical Instruments )</a:t>
            </a:r>
            <a:r>
              <a:rPr lang="en-US" sz="2400" dirty="0">
                <a:latin typeface="Times New Roman" panose="02020603050405020304" pitchFamily="18" charset="0"/>
                <a:cs typeface="Times New Roman" panose="02020603050405020304" pitchFamily="18" charset="0"/>
              </a:rPr>
              <a:t>: </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2BA2383-D12E-4732-9564-7EFF76ACA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965" y="2857013"/>
            <a:ext cx="8044069" cy="3796109"/>
          </a:xfrm>
          <a:prstGeom prst="rect">
            <a:avLst/>
          </a:prstGeom>
        </p:spPr>
      </p:pic>
    </p:spTree>
    <p:extLst>
      <p:ext uri="{BB962C8B-B14F-4D97-AF65-F5344CB8AC3E}">
        <p14:creationId xmlns:p14="http://schemas.microsoft.com/office/powerpoint/2010/main" val="248909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42A01-1952-452F-A5B5-2DCCFF3B385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1663E89-7039-4090-9608-26AA025E0886}"/>
              </a:ext>
            </a:extLst>
          </p:cNvPr>
          <p:cNvSpPr>
            <a:spLocks noGrp="1"/>
          </p:cNvSpPr>
          <p:nvPr>
            <p:ph idx="1"/>
          </p:nvPr>
        </p:nvSpPr>
        <p:spPr/>
        <p:txBody>
          <a:bodyPr>
            <a:normAutofit fontScale="92500" lnSpcReduction="20000"/>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When a customer decides to buy a product online, he/she will lookup at the reviews which were provided by those customers who have already purchased that product. So, customers need to rely largely on product reviews to make up their minds for better decision making on purchase. </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As a result, analysing past data on product reviews is very vital for any organization to improve on their existing product and forecast bettersales in the near future. </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Therefore, models able to predict the user rating from the text review are critically important. Getting an overall sense of a textual review could in turn improve consumer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535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21D0-CEC7-4410-BD41-7156968B148B}"/>
              </a:ext>
            </a:extLst>
          </p:cNvPr>
          <p:cNvSpPr>
            <a:spLocks noGrp="1"/>
          </p:cNvSpPr>
          <p:nvPr>
            <p:ph type="title"/>
          </p:nvPr>
        </p:nvSpPr>
        <p:spPr/>
        <p:txBody>
          <a:bodyPr>
            <a:normAutofit fontScale="90000"/>
          </a:bodyPr>
          <a:lstStyle/>
          <a:p>
            <a:r>
              <a:rPr lang="en-US" dirty="0"/>
              <a:t>Recommender System (Digital Music)</a:t>
            </a:r>
            <a:br>
              <a:rPr lang="en-US" dirty="0"/>
            </a:br>
            <a:endParaRPr lang="en-IN" dirty="0"/>
          </a:p>
        </p:txBody>
      </p:sp>
      <p:sp>
        <p:nvSpPr>
          <p:cNvPr id="6" name="Content Placeholder 5">
            <a:extLst>
              <a:ext uri="{FF2B5EF4-FFF2-40B4-BE49-F238E27FC236}">
                <a16:creationId xmlns:a16="http://schemas.microsoft.com/office/drawing/2014/main" id="{9F60640C-5FD8-4784-8386-A0CFC4816506}"/>
              </a:ext>
            </a:extLst>
          </p:cNvPr>
          <p:cNvSpPr>
            <a:spLocks noGrp="1"/>
          </p:cNvSpPr>
          <p:nvPr>
            <p:ph sz="half" idx="2"/>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We have implemented a Collaborative filtering based Recommender System where product IDs will be recommended to the User based on his/her past behavior. </a:t>
            </a:r>
          </a:p>
          <a:p>
            <a:r>
              <a:rPr lang="en-US" dirty="0">
                <a:latin typeface="Times New Roman" panose="02020603050405020304" pitchFamily="18" charset="0"/>
                <a:cs typeface="Times New Roman" panose="02020603050405020304" pitchFamily="18" charset="0"/>
              </a:rPr>
              <a:t>The similarity between each item pair was computed and based on that, similar items were recommended which are liked by the users in the past.</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527D981-F83C-4078-86AA-7E485D8C98B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88776"/>
            <a:ext cx="5181600" cy="4092568"/>
          </a:xfr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1247443-6615-46C6-BC96-644BDE912F07}"/>
                  </a:ext>
                </a:extLst>
              </p14:cNvPr>
              <p14:cNvContentPartPr/>
              <p14:nvPr/>
            </p14:nvContentPartPr>
            <p14:xfrm>
              <a:off x="1218981" y="2214099"/>
              <a:ext cx="824400" cy="360"/>
            </p14:xfrm>
          </p:contentPart>
        </mc:Choice>
        <mc:Fallback xmlns="">
          <p:pic>
            <p:nvPicPr>
              <p:cNvPr id="5" name="Ink 4">
                <a:extLst>
                  <a:ext uri="{FF2B5EF4-FFF2-40B4-BE49-F238E27FC236}">
                    <a16:creationId xmlns:a16="http://schemas.microsoft.com/office/drawing/2014/main" id="{E1247443-6615-46C6-BC96-644BDE912F07}"/>
                  </a:ext>
                </a:extLst>
              </p:cNvPr>
              <p:cNvPicPr/>
              <p:nvPr/>
            </p:nvPicPr>
            <p:blipFill>
              <a:blip r:embed="rId4"/>
              <a:stretch>
                <a:fillRect/>
              </a:stretch>
            </p:blipFill>
            <p:spPr>
              <a:xfrm>
                <a:off x="1129341" y="2034459"/>
                <a:ext cx="10040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BBF1A1E-1030-4DD9-ACBB-0AE22F12782B}"/>
                  </a:ext>
                </a:extLst>
              </p14:cNvPr>
              <p14:cNvContentPartPr/>
              <p14:nvPr/>
            </p14:nvContentPartPr>
            <p14:xfrm>
              <a:off x="4464021" y="2231739"/>
              <a:ext cx="1371240" cy="360"/>
            </p14:xfrm>
          </p:contentPart>
        </mc:Choice>
        <mc:Fallback xmlns="">
          <p:pic>
            <p:nvPicPr>
              <p:cNvPr id="3" name="Ink 2">
                <a:extLst>
                  <a:ext uri="{FF2B5EF4-FFF2-40B4-BE49-F238E27FC236}">
                    <a16:creationId xmlns:a16="http://schemas.microsoft.com/office/drawing/2014/main" id="{9BBF1A1E-1030-4DD9-ACBB-0AE22F12782B}"/>
                  </a:ext>
                </a:extLst>
              </p:cNvPr>
              <p:cNvPicPr/>
              <p:nvPr/>
            </p:nvPicPr>
            <p:blipFill>
              <a:blip r:embed="rId6"/>
              <a:stretch>
                <a:fillRect/>
              </a:stretch>
            </p:blipFill>
            <p:spPr>
              <a:xfrm>
                <a:off x="4374381" y="2052099"/>
                <a:ext cx="1550880" cy="360000"/>
              </a:xfrm>
              <a:prstGeom prst="rect">
                <a:avLst/>
              </a:prstGeom>
            </p:spPr>
          </p:pic>
        </mc:Fallback>
      </mc:AlternateContent>
    </p:spTree>
    <p:extLst>
      <p:ext uri="{BB962C8B-B14F-4D97-AF65-F5344CB8AC3E}">
        <p14:creationId xmlns:p14="http://schemas.microsoft.com/office/powerpoint/2010/main" val="1961066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4C30-7588-40DA-B7D5-7C1561A04613}"/>
              </a:ext>
            </a:extLst>
          </p:cNvPr>
          <p:cNvSpPr>
            <a:spLocks noGrp="1"/>
          </p:cNvSpPr>
          <p:nvPr>
            <p:ph type="title"/>
          </p:nvPr>
        </p:nvSpPr>
        <p:spPr/>
        <p:txBody>
          <a:bodyPr>
            <a:normAutofit fontScale="90000"/>
          </a:bodyPr>
          <a:lstStyle/>
          <a:p>
            <a:r>
              <a:rPr lang="en-US" dirty="0"/>
              <a:t>Recommender System (Musical Instruments)</a:t>
            </a:r>
            <a:endParaRPr lang="en-IN" dirty="0"/>
          </a:p>
        </p:txBody>
      </p:sp>
      <p:pic>
        <p:nvPicPr>
          <p:cNvPr id="7" name="Content Placeholder 6">
            <a:extLst>
              <a:ext uri="{FF2B5EF4-FFF2-40B4-BE49-F238E27FC236}">
                <a16:creationId xmlns:a16="http://schemas.microsoft.com/office/drawing/2014/main" id="{1E91CD4B-7644-40BD-9456-FB925F127D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295" y="2223649"/>
            <a:ext cx="7906869" cy="3827527"/>
          </a:xfr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3FA09BBF-0756-4745-8F96-EE782503FB17}"/>
                  </a:ext>
                </a:extLst>
              </p14:cNvPr>
              <p14:cNvContentPartPr/>
              <p14:nvPr/>
            </p14:nvContentPartPr>
            <p14:xfrm>
              <a:off x="7799061" y="2312379"/>
              <a:ext cx="2382840" cy="36720"/>
            </p14:xfrm>
          </p:contentPart>
        </mc:Choice>
        <mc:Fallback xmlns="">
          <p:pic>
            <p:nvPicPr>
              <p:cNvPr id="8" name="Ink 7">
                <a:extLst>
                  <a:ext uri="{FF2B5EF4-FFF2-40B4-BE49-F238E27FC236}">
                    <a16:creationId xmlns:a16="http://schemas.microsoft.com/office/drawing/2014/main" id="{3FA09BBF-0756-4745-8F96-EE782503FB17}"/>
                  </a:ext>
                </a:extLst>
              </p:cNvPr>
              <p:cNvPicPr/>
              <p:nvPr/>
            </p:nvPicPr>
            <p:blipFill>
              <a:blip r:embed="rId4"/>
              <a:stretch>
                <a:fillRect/>
              </a:stretch>
            </p:blipFill>
            <p:spPr>
              <a:xfrm>
                <a:off x="7709061" y="2132739"/>
                <a:ext cx="256248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BA355FB-6C40-45EF-A5F6-45F25E9078DE}"/>
                  </a:ext>
                </a:extLst>
              </p14:cNvPr>
              <p14:cNvContentPartPr/>
              <p14:nvPr/>
            </p14:nvContentPartPr>
            <p14:xfrm>
              <a:off x="3002781" y="2339379"/>
              <a:ext cx="1720800" cy="20160"/>
            </p14:xfrm>
          </p:contentPart>
        </mc:Choice>
        <mc:Fallback xmlns="">
          <p:pic>
            <p:nvPicPr>
              <p:cNvPr id="9" name="Ink 8">
                <a:extLst>
                  <a:ext uri="{FF2B5EF4-FFF2-40B4-BE49-F238E27FC236}">
                    <a16:creationId xmlns:a16="http://schemas.microsoft.com/office/drawing/2014/main" id="{8BA355FB-6C40-45EF-A5F6-45F25E9078DE}"/>
                  </a:ext>
                </a:extLst>
              </p:cNvPr>
              <p:cNvPicPr/>
              <p:nvPr/>
            </p:nvPicPr>
            <p:blipFill>
              <a:blip r:embed="rId6"/>
              <a:stretch>
                <a:fillRect/>
              </a:stretch>
            </p:blipFill>
            <p:spPr>
              <a:xfrm>
                <a:off x="2913141" y="2159379"/>
                <a:ext cx="1900440" cy="379800"/>
              </a:xfrm>
              <a:prstGeom prst="rect">
                <a:avLst/>
              </a:prstGeom>
            </p:spPr>
          </p:pic>
        </mc:Fallback>
      </mc:AlternateContent>
    </p:spTree>
    <p:extLst>
      <p:ext uri="{BB962C8B-B14F-4D97-AF65-F5344CB8AC3E}">
        <p14:creationId xmlns:p14="http://schemas.microsoft.com/office/powerpoint/2010/main" val="705742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67F069-8EA1-4033-8203-137B51C35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 name="Ink 1">
                <a:extLst>
                  <a:ext uri="{FF2B5EF4-FFF2-40B4-BE49-F238E27FC236}">
                    <a16:creationId xmlns:a16="http://schemas.microsoft.com/office/drawing/2014/main" id="{C25B4E22-4FBB-49B1-89D4-CAF92BE9F678}"/>
                  </a:ext>
                </a:extLst>
              </p14:cNvPr>
              <p14:cNvContentPartPr/>
              <p14:nvPr/>
            </p14:nvContentPartPr>
            <p14:xfrm>
              <a:off x="12747621" y="3971259"/>
              <a:ext cx="360" cy="360"/>
            </p14:xfrm>
          </p:contentPart>
        </mc:Choice>
        <mc:Fallback xmlns="">
          <p:pic>
            <p:nvPicPr>
              <p:cNvPr id="2" name="Ink 1">
                <a:extLst>
                  <a:ext uri="{FF2B5EF4-FFF2-40B4-BE49-F238E27FC236}">
                    <a16:creationId xmlns:a16="http://schemas.microsoft.com/office/drawing/2014/main" id="{C25B4E22-4FBB-49B1-89D4-CAF92BE9F678}"/>
                  </a:ext>
                </a:extLst>
              </p:cNvPr>
              <p:cNvPicPr/>
              <p:nvPr/>
            </p:nvPicPr>
            <p:blipFill>
              <a:blip r:embed="rId4"/>
              <a:stretch>
                <a:fillRect/>
              </a:stretch>
            </p:blipFill>
            <p:spPr>
              <a:xfrm>
                <a:off x="12729621" y="3863619"/>
                <a:ext cx="36000" cy="216000"/>
              </a:xfrm>
              <a:prstGeom prst="rect">
                <a:avLst/>
              </a:prstGeom>
            </p:spPr>
          </p:pic>
        </mc:Fallback>
      </mc:AlternateContent>
    </p:spTree>
    <p:extLst>
      <p:ext uri="{BB962C8B-B14F-4D97-AF65-F5344CB8AC3E}">
        <p14:creationId xmlns:p14="http://schemas.microsoft.com/office/powerpoint/2010/main" val="320114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B480-33C8-4FD8-92D5-DCBB56FE7F1E}"/>
              </a:ext>
            </a:extLst>
          </p:cNvPr>
          <p:cNvSpPr>
            <a:spLocks noGrp="1"/>
          </p:cNvSpPr>
          <p:nvPr>
            <p:ph type="title"/>
          </p:nvPr>
        </p:nvSpPr>
        <p:spPr/>
        <p:txBody>
          <a:bodyPr/>
          <a:lstStyle/>
          <a:p>
            <a:r>
              <a:rPr lang="en-IN" dirty="0"/>
              <a:t>Goal</a:t>
            </a:r>
          </a:p>
        </p:txBody>
      </p:sp>
      <p:sp>
        <p:nvSpPr>
          <p:cNvPr id="3" name="Content Placeholder 2">
            <a:extLst>
              <a:ext uri="{FF2B5EF4-FFF2-40B4-BE49-F238E27FC236}">
                <a16:creationId xmlns:a16="http://schemas.microsoft.com/office/drawing/2014/main" id="{C37CFA28-34F8-4B31-BE39-B9F121EBD0D2}"/>
              </a:ext>
            </a:extLst>
          </p:cNvPr>
          <p:cNvSpPr>
            <a:spLocks noGrp="1"/>
          </p:cNvSpPr>
          <p:nvPr>
            <p:ph idx="1"/>
          </p:nvPr>
        </p:nvSpPr>
        <p:spPr/>
        <p:txBody>
          <a:bodyPr>
            <a:normAutofit fontScale="92500" lnSpcReduction="10000"/>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goal of this project is to develop an automated system to analyse and monitor an enormous number of Amazon product reviews. By monitoring the entire review history of products, we wish to analyse tone, language, keywords, and trends over time to provide valuable insights that increases the success rate of existing and new products and marketing campaigns. </a:t>
            </a:r>
          </a:p>
          <a:p>
            <a:pPr marL="0" indent="0">
              <a:buNone/>
            </a:pPr>
            <a:r>
              <a:rPr lang="en-US" sz="2400" b="1" dirty="0">
                <a:latin typeface="Times New Roman" panose="02020603050405020304" pitchFamily="18" charset="0"/>
                <a:cs typeface="Times New Roman" panose="02020603050405020304" pitchFamily="18" charset="0"/>
              </a:rPr>
              <a:t>Tasks Performed: </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Data Preparation </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Sentiment Analysis </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Recommender System</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Sentiment Time Series Forecasting</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E5E33F5-E5BC-4C13-BAB5-010227FC5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964" y="3429000"/>
            <a:ext cx="3222812" cy="2548404"/>
          </a:xfrm>
          <a:prstGeom prst="rect">
            <a:avLst/>
          </a:prstGeom>
        </p:spPr>
      </p:pic>
    </p:spTree>
    <p:extLst>
      <p:ext uri="{BB962C8B-B14F-4D97-AF65-F5344CB8AC3E}">
        <p14:creationId xmlns:p14="http://schemas.microsoft.com/office/powerpoint/2010/main" val="55690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006E-509C-48CE-B315-C968A7BF2087}"/>
              </a:ext>
            </a:extLst>
          </p:cNvPr>
          <p:cNvSpPr>
            <a:spLocks noGrp="1"/>
          </p:cNvSpPr>
          <p:nvPr>
            <p:ph type="title"/>
          </p:nvPr>
        </p:nvSpPr>
        <p:spPr/>
        <p:txBody>
          <a:bodyPr/>
          <a:lstStyle/>
          <a:p>
            <a:r>
              <a:rPr lang="en-IN" dirty="0"/>
              <a:t>Data Source</a:t>
            </a:r>
          </a:p>
        </p:txBody>
      </p:sp>
      <p:sp>
        <p:nvSpPr>
          <p:cNvPr id="3" name="Content Placeholder 2">
            <a:extLst>
              <a:ext uri="{FF2B5EF4-FFF2-40B4-BE49-F238E27FC236}">
                <a16:creationId xmlns:a16="http://schemas.microsoft.com/office/drawing/2014/main" id="{A2F540AD-C853-4685-9918-17FB5C6D80FC}"/>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Amazon Product Review dataset was considered for our analysis. This dataset contains product reviews and ratings from Amazon, including 142.8 million reviews spanning May 1996 - July 2014. </a:t>
            </a:r>
          </a:p>
          <a:p>
            <a:r>
              <a:rPr lang="en-US" dirty="0">
                <a:latin typeface="Times New Roman" panose="02020603050405020304" pitchFamily="18" charset="0"/>
                <a:cs typeface="Times New Roman" panose="02020603050405020304" pitchFamily="18" charset="0"/>
              </a:rPr>
              <a:t>I have opted to work with </a:t>
            </a:r>
            <a:r>
              <a:rPr lang="en-US" b="1" dirty="0">
                <a:latin typeface="Times New Roman" panose="02020603050405020304" pitchFamily="18" charset="0"/>
                <a:cs typeface="Times New Roman" panose="02020603050405020304" pitchFamily="18" charset="0"/>
              </a:rPr>
              <a:t>Digital music and Music Instruments categories of datasets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 are hereby attaching the source link to the dataset we have used below:</a:t>
            </a:r>
          </a:p>
          <a:p>
            <a:r>
              <a:rPr lang="en-US" dirty="0">
                <a:latin typeface="Times New Roman" panose="02020603050405020304" pitchFamily="18" charset="0"/>
                <a:cs typeface="Times New Roman" panose="02020603050405020304" pitchFamily="18" charset="0"/>
              </a:rPr>
              <a:t>Data Source Link: </a:t>
            </a:r>
            <a:r>
              <a:rPr lang="en-US" dirty="0">
                <a:latin typeface="Times New Roman" panose="02020603050405020304" pitchFamily="18" charset="0"/>
                <a:cs typeface="Times New Roman" panose="02020603050405020304" pitchFamily="18" charset="0"/>
                <a:hlinkClick r:id="rId2"/>
              </a:rPr>
              <a:t>Link</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8B122B-7F0D-4F49-864A-5B8D2583D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4646" y="430077"/>
            <a:ext cx="1739154" cy="1195658"/>
          </a:xfrm>
          <a:prstGeom prst="rect">
            <a:avLst/>
          </a:prstGeom>
        </p:spPr>
      </p:pic>
    </p:spTree>
    <p:extLst>
      <p:ext uri="{BB962C8B-B14F-4D97-AF65-F5344CB8AC3E}">
        <p14:creationId xmlns:p14="http://schemas.microsoft.com/office/powerpoint/2010/main" val="253410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9E1A-AC3D-402A-98C5-13922755C62C}"/>
              </a:ext>
            </a:extLst>
          </p:cNvPr>
          <p:cNvSpPr>
            <a:spLocks noGrp="1"/>
          </p:cNvSpPr>
          <p:nvPr>
            <p:ph type="title"/>
          </p:nvPr>
        </p:nvSpPr>
        <p:spPr/>
        <p:txBody>
          <a:bodyPr/>
          <a:lstStyle/>
          <a:p>
            <a:r>
              <a:rPr lang="en-IN" dirty="0"/>
              <a:t>Description of the dataset</a:t>
            </a:r>
          </a:p>
        </p:txBody>
      </p:sp>
      <p:sp>
        <p:nvSpPr>
          <p:cNvPr id="7" name="Content Placeholder 6">
            <a:extLst>
              <a:ext uri="{FF2B5EF4-FFF2-40B4-BE49-F238E27FC236}">
                <a16:creationId xmlns:a16="http://schemas.microsoft.com/office/drawing/2014/main" id="{63EDF15E-0EC1-433E-9B79-567A01FFD851}"/>
              </a:ext>
            </a:extLst>
          </p:cNvPr>
          <p:cNvSpPr>
            <a:spLocks noGrp="1"/>
          </p:cNvSpPr>
          <p:nvPr>
            <p:ph sz="half" idx="2"/>
          </p:nvPr>
        </p:nvSpPr>
        <p:spPr>
          <a:xfrm>
            <a:off x="1985683" y="4601061"/>
            <a:ext cx="3913094" cy="1891814"/>
          </a:xfrm>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Data Dictionary</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600" b="1" dirty="0">
                <a:latin typeface="Times New Roman" panose="02020603050405020304" pitchFamily="18" charset="0"/>
                <a:cs typeface="Times New Roman" panose="02020603050405020304" pitchFamily="18" charset="0"/>
              </a:rPr>
              <a:t>reviewerID</a:t>
            </a:r>
            <a:r>
              <a:rPr lang="en-US" sz="2600" dirty="0">
                <a:latin typeface="Times New Roman" panose="02020603050405020304" pitchFamily="18" charset="0"/>
                <a:cs typeface="Times New Roman" panose="02020603050405020304" pitchFamily="18" charset="0"/>
              </a:rPr>
              <a:t> – ID of the reviewer</a:t>
            </a:r>
          </a:p>
          <a:p>
            <a:pPr>
              <a:buFont typeface="Wingdings" panose="05000000000000000000" pitchFamily="2" charset="2"/>
              <a:buChar char="q"/>
            </a:pPr>
            <a:r>
              <a:rPr lang="en-US" sz="2600" b="1" dirty="0">
                <a:latin typeface="Times New Roman" panose="02020603050405020304" pitchFamily="18" charset="0"/>
                <a:cs typeface="Times New Roman" panose="02020603050405020304" pitchFamily="18" charset="0"/>
              </a:rPr>
              <a:t>asin</a:t>
            </a:r>
            <a:r>
              <a:rPr lang="en-US" sz="2600" dirty="0">
                <a:latin typeface="Times New Roman" panose="02020603050405020304" pitchFamily="18" charset="0"/>
                <a:cs typeface="Times New Roman" panose="02020603050405020304" pitchFamily="18" charset="0"/>
              </a:rPr>
              <a:t> – ID of the product</a:t>
            </a:r>
          </a:p>
          <a:p>
            <a:pPr>
              <a:buFont typeface="Wingdings" panose="05000000000000000000" pitchFamily="2" charset="2"/>
              <a:buChar char="q"/>
            </a:pPr>
            <a:r>
              <a:rPr lang="en-US" sz="2600" b="1" dirty="0">
                <a:latin typeface="Times New Roman" panose="02020603050405020304" pitchFamily="18" charset="0"/>
                <a:cs typeface="Times New Roman" panose="02020603050405020304" pitchFamily="18" charset="0"/>
              </a:rPr>
              <a:t>reviewerName</a:t>
            </a:r>
            <a:r>
              <a:rPr lang="en-US" sz="2600" dirty="0">
                <a:latin typeface="Times New Roman" panose="02020603050405020304" pitchFamily="18" charset="0"/>
                <a:cs typeface="Times New Roman" panose="02020603050405020304" pitchFamily="18" charset="0"/>
              </a:rPr>
              <a:t> – Name of the reviewer</a:t>
            </a:r>
          </a:p>
          <a:p>
            <a:pPr>
              <a:buFont typeface="Wingdings" panose="05000000000000000000" pitchFamily="2" charset="2"/>
              <a:buChar char="q"/>
            </a:pPr>
            <a:r>
              <a:rPr lang="en-US" sz="2600" b="1" dirty="0">
                <a:latin typeface="Times New Roman" panose="02020603050405020304" pitchFamily="18" charset="0"/>
                <a:cs typeface="Times New Roman" panose="02020603050405020304" pitchFamily="18" charset="0"/>
              </a:rPr>
              <a:t>helpful</a:t>
            </a:r>
            <a:r>
              <a:rPr lang="en-US" sz="2600" dirty="0">
                <a:latin typeface="Times New Roman" panose="02020603050405020304" pitchFamily="18" charset="0"/>
                <a:cs typeface="Times New Roman" panose="02020603050405020304" pitchFamily="18" charset="0"/>
              </a:rPr>
              <a:t> – Helpfulness of the review</a:t>
            </a:r>
          </a:p>
        </p:txBody>
      </p:sp>
      <p:pic>
        <p:nvPicPr>
          <p:cNvPr id="8" name="Content Placeholder 7">
            <a:extLst>
              <a:ext uri="{FF2B5EF4-FFF2-40B4-BE49-F238E27FC236}">
                <a16:creationId xmlns:a16="http://schemas.microsoft.com/office/drawing/2014/main" id="{9269BF25-4FBD-4359-817F-B53255EEC4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7871" y="1841509"/>
            <a:ext cx="11053481" cy="2608730"/>
          </a:xfrm>
        </p:spPr>
      </p:pic>
      <p:sp>
        <p:nvSpPr>
          <p:cNvPr id="4" name="TextBox 3">
            <a:extLst>
              <a:ext uri="{FF2B5EF4-FFF2-40B4-BE49-F238E27FC236}">
                <a16:creationId xmlns:a16="http://schemas.microsoft.com/office/drawing/2014/main" id="{5D421153-4B3D-4E7B-9C69-E319560C7CBF}"/>
              </a:ext>
            </a:extLst>
          </p:cNvPr>
          <p:cNvSpPr txBox="1"/>
          <p:nvPr/>
        </p:nvSpPr>
        <p:spPr>
          <a:xfrm>
            <a:off x="6400800" y="5015547"/>
            <a:ext cx="3730508" cy="1477328"/>
          </a:xfrm>
          <a:prstGeom prst="rect">
            <a:avLst/>
          </a:prstGeom>
          <a:noFill/>
        </p:spPr>
        <p:txBody>
          <a:bodyPr wrap="none" rtlCol="0">
            <a:spAutoFit/>
          </a:bodyPr>
          <a:lstStyle/>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reviewText</a:t>
            </a:r>
            <a:r>
              <a:rPr lang="en-US" sz="1800" dirty="0">
                <a:latin typeface="Times New Roman" panose="02020603050405020304" pitchFamily="18" charset="0"/>
                <a:cs typeface="Times New Roman" panose="02020603050405020304" pitchFamily="18" charset="0"/>
              </a:rPr>
              <a:t> – Text of the review</a:t>
            </a:r>
          </a:p>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overall</a:t>
            </a:r>
            <a:r>
              <a:rPr lang="en-US" sz="1800" dirty="0">
                <a:latin typeface="Times New Roman" panose="02020603050405020304" pitchFamily="18" charset="0"/>
                <a:cs typeface="Times New Roman" panose="02020603050405020304" pitchFamily="18" charset="0"/>
              </a:rPr>
              <a:t> - Rating</a:t>
            </a:r>
          </a:p>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summary</a:t>
            </a:r>
            <a:r>
              <a:rPr lang="en-US" sz="1800" dirty="0">
                <a:latin typeface="Times New Roman" panose="02020603050405020304" pitchFamily="18" charset="0"/>
                <a:cs typeface="Times New Roman" panose="02020603050405020304" pitchFamily="18" charset="0"/>
              </a:rPr>
              <a:t> – Summary of the review</a:t>
            </a:r>
          </a:p>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reviewTime</a:t>
            </a:r>
            <a:r>
              <a:rPr lang="en-US" sz="1800" dirty="0">
                <a:latin typeface="Times New Roman" panose="02020603050405020304" pitchFamily="18" charset="0"/>
                <a:cs typeface="Times New Roman" panose="02020603050405020304" pitchFamily="18" charset="0"/>
              </a:rPr>
              <a:t> – Time of the review</a:t>
            </a:r>
          </a:p>
          <a:p>
            <a:endParaRPr lang="en-IN" dirty="0"/>
          </a:p>
        </p:txBody>
      </p:sp>
    </p:spTree>
    <p:extLst>
      <p:ext uri="{BB962C8B-B14F-4D97-AF65-F5344CB8AC3E}">
        <p14:creationId xmlns:p14="http://schemas.microsoft.com/office/powerpoint/2010/main" val="64731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EBABAF-A86D-4F98-86FF-5683ADA7EFB6}"/>
              </a:ext>
            </a:extLst>
          </p:cNvPr>
          <p:cNvSpPr>
            <a:spLocks noGrp="1"/>
          </p:cNvSpPr>
          <p:nvPr>
            <p:ph type="title"/>
          </p:nvPr>
        </p:nvSpPr>
        <p:spPr/>
        <p:txBody>
          <a:bodyPr/>
          <a:lstStyle/>
          <a:p>
            <a:r>
              <a:rPr lang="en-IN" dirty="0"/>
              <a:t>Data Preparation</a:t>
            </a:r>
          </a:p>
        </p:txBody>
      </p:sp>
      <p:sp>
        <p:nvSpPr>
          <p:cNvPr id="15" name="Content Placeholder 14">
            <a:extLst>
              <a:ext uri="{FF2B5EF4-FFF2-40B4-BE49-F238E27FC236}">
                <a16:creationId xmlns:a16="http://schemas.microsoft.com/office/drawing/2014/main" id="{C1B41E15-8814-4B21-AC41-445AB8647886}"/>
              </a:ext>
            </a:extLst>
          </p:cNvPr>
          <p:cNvSpPr>
            <a:spLocks noGrp="1"/>
          </p:cNvSpPr>
          <p:nvPr>
            <p:ph sz="half" idx="2"/>
          </p:nvPr>
        </p:nvSpPr>
        <p:spPr>
          <a:xfrm>
            <a:off x="4778188" y="1929384"/>
            <a:ext cx="6575612" cy="4251960"/>
          </a:xfrm>
        </p:spPr>
        <p:txBody>
          <a:bodyPr>
            <a:normAutofit/>
          </a:bodyPr>
          <a:lstStyle/>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Data Preparation involves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Data Pre-processing and Text Pre-processing.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the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Data Pre-processing stage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we work primarily with data cleaning and data preparation.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the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Text Pre-processing stage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we work primarily with the text data which is present in the dataset. This stage can be considered as the initial stage of NLP Pipeline.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F3F5CFB3-9095-4AC6-B907-B8499B0049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929384"/>
            <a:ext cx="3939988" cy="4251960"/>
          </a:xfrm>
        </p:spPr>
      </p:pic>
    </p:spTree>
    <p:extLst>
      <p:ext uri="{BB962C8B-B14F-4D97-AF65-F5344CB8AC3E}">
        <p14:creationId xmlns:p14="http://schemas.microsoft.com/office/powerpoint/2010/main" val="1503540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2ECB-5417-46D5-8937-6B2E18F56A41}"/>
              </a:ext>
            </a:extLst>
          </p:cNvPr>
          <p:cNvSpPr>
            <a:spLocks noGrp="1"/>
          </p:cNvSpPr>
          <p:nvPr>
            <p:ph type="title"/>
          </p:nvPr>
        </p:nvSpPr>
        <p:spPr/>
        <p:txBody>
          <a:bodyPr/>
          <a:lstStyle/>
          <a:p>
            <a:r>
              <a:rPr lang="en-US" dirty="0"/>
              <a:t>Data Pre-processing</a:t>
            </a:r>
            <a:endParaRPr lang="en-IN" dirty="0"/>
          </a:p>
        </p:txBody>
      </p:sp>
      <p:sp>
        <p:nvSpPr>
          <p:cNvPr id="5" name="Content Placeholder 4">
            <a:extLst>
              <a:ext uri="{FF2B5EF4-FFF2-40B4-BE49-F238E27FC236}">
                <a16:creationId xmlns:a16="http://schemas.microsoft.com/office/drawing/2014/main" id="{C456C65D-6FC4-437F-ACD0-E0BD70E8F612}"/>
              </a:ext>
            </a:extLst>
          </p:cNvPr>
          <p:cNvSpPr>
            <a:spLocks noGrp="1"/>
          </p:cNvSpPr>
          <p:nvPr>
            <p:ph idx="1"/>
          </p:nvPr>
        </p:nvSpPr>
        <p:spPr/>
        <p:txBody>
          <a:bodyPr>
            <a:normAutofit fontScale="70000" lnSpcReduction="20000"/>
          </a:bodyPr>
          <a:lstStyle/>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required datasets have been imported and converted into data frames for further analysis.</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Columns were renamed for clarity purpose.</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Dropped missing values from the data frame.</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‘Review_Time’ feature has been converted into an appropriate date format.</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‘Helpful’ feature was split into two separate features: ‘Review_Likes’ and ‘Review_Dislikes’.</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Ratings greater than 3 was classified as “good”, less than 3 was classified as “bad” and equal to 3 was classified as “neutral”.</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Concatenated ‘summary’ and ‘Review_Text’ features into one single feature and subsequently dropped the previous two columns.</a:t>
            </a:r>
          </a:p>
          <a:p>
            <a:pPr marL="0" indent="0">
              <a:buNone/>
            </a:pPr>
            <a:endParaRPr lang="en-IN" dirty="0"/>
          </a:p>
        </p:txBody>
      </p:sp>
    </p:spTree>
    <p:extLst>
      <p:ext uri="{BB962C8B-B14F-4D97-AF65-F5344CB8AC3E}">
        <p14:creationId xmlns:p14="http://schemas.microsoft.com/office/powerpoint/2010/main" val="134568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CBBC-8507-4087-82D7-354F968A4254}"/>
              </a:ext>
            </a:extLst>
          </p:cNvPr>
          <p:cNvSpPr>
            <a:spLocks noGrp="1"/>
          </p:cNvSpPr>
          <p:nvPr>
            <p:ph type="title"/>
          </p:nvPr>
        </p:nvSpPr>
        <p:spPr/>
        <p:txBody>
          <a:bodyPr/>
          <a:lstStyle/>
          <a:p>
            <a:r>
              <a:rPr lang="en-US" dirty="0"/>
              <a:t>Text Pre-processing</a:t>
            </a:r>
            <a:endParaRPr lang="en-IN" dirty="0"/>
          </a:p>
        </p:txBody>
      </p:sp>
      <p:sp>
        <p:nvSpPr>
          <p:cNvPr id="3" name="Content Placeholder 2">
            <a:extLst>
              <a:ext uri="{FF2B5EF4-FFF2-40B4-BE49-F238E27FC236}">
                <a16:creationId xmlns:a16="http://schemas.microsoft.com/office/drawing/2014/main" id="{1C08D395-5DA2-48D7-8B33-EDC50401C191}"/>
              </a:ext>
            </a:extLst>
          </p:cNvPr>
          <p:cNvSpPr>
            <a:spLocks noGrp="1"/>
          </p:cNvSpPr>
          <p:nvPr>
            <p:ph sz="half" idx="1"/>
          </p:nvPr>
        </p:nvSpPr>
        <p:spPr>
          <a:xfrm>
            <a:off x="838199" y="1929384"/>
            <a:ext cx="7104529" cy="4251960"/>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Since, text is the most unstructured form of all the available data, various types of noise are present in it and the data is not readily analysable without any pre-processing. The entire process of cleaning and standardization of text, making it noise-free and ready for analysis is known as text pre-processing. </a:t>
            </a:r>
          </a:p>
          <a:p>
            <a:pPr marL="0" indent="0">
              <a:buNone/>
            </a:pPr>
            <a:r>
              <a:rPr lang="en-US" sz="2400" dirty="0">
                <a:latin typeface="Times New Roman" panose="02020603050405020304" pitchFamily="18" charset="0"/>
                <a:cs typeface="Times New Roman" panose="02020603050405020304" pitchFamily="18" charset="0"/>
              </a:rPr>
              <a:t>The following pre-processing techniques were applied:</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Removing Special Characters</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Removing Stopwords</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Lemmatizaion</a:t>
            </a:r>
          </a:p>
          <a:p>
            <a:pPr marL="0" indent="0">
              <a:buNone/>
            </a:pPr>
            <a:r>
              <a:rPr lang="en-US" sz="2000" b="1" dirty="0">
                <a:latin typeface="Times New Roman" panose="02020603050405020304" pitchFamily="18" charset="0"/>
                <a:cs typeface="Times New Roman" panose="02020603050405020304" pitchFamily="18" charset="0"/>
              </a:rPr>
              <a:t>Consolidated Output of the above-mentioned functions:</a:t>
            </a:r>
            <a:endParaRPr lang="en-IN" sz="20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50BDA86-A21B-4618-A5C4-E04A6B82FED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667337" y="1929384"/>
            <a:ext cx="2686463" cy="4327981"/>
          </a:xfrm>
        </p:spPr>
      </p:pic>
      <p:sp>
        <p:nvSpPr>
          <p:cNvPr id="16" name="Arrow: Right 15">
            <a:extLst>
              <a:ext uri="{FF2B5EF4-FFF2-40B4-BE49-F238E27FC236}">
                <a16:creationId xmlns:a16="http://schemas.microsoft.com/office/drawing/2014/main" id="{190DFDD0-CF48-47D1-A766-6E97EE69FCB7}"/>
              </a:ext>
            </a:extLst>
          </p:cNvPr>
          <p:cNvSpPr/>
          <p:nvPr/>
        </p:nvSpPr>
        <p:spPr>
          <a:xfrm>
            <a:off x="6880411" y="5593976"/>
            <a:ext cx="1210236" cy="663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401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9006-22E4-4840-BDCE-C55589DF87EF}"/>
              </a:ext>
            </a:extLst>
          </p:cNvPr>
          <p:cNvSpPr>
            <a:spLocks noGrp="1"/>
          </p:cNvSpPr>
          <p:nvPr>
            <p:ph type="title"/>
          </p:nvPr>
        </p:nvSpPr>
        <p:spPr/>
        <p:txBody>
          <a:bodyPr/>
          <a:lstStyle/>
          <a:p>
            <a:r>
              <a:rPr lang="en-US" dirty="0"/>
              <a:t>Text Pre-processing</a:t>
            </a:r>
            <a:endParaRPr lang="en-IN" dirty="0"/>
          </a:p>
        </p:txBody>
      </p:sp>
      <p:sp>
        <p:nvSpPr>
          <p:cNvPr id="5" name="Content Placeholder 4">
            <a:extLst>
              <a:ext uri="{FF2B5EF4-FFF2-40B4-BE49-F238E27FC236}">
                <a16:creationId xmlns:a16="http://schemas.microsoft.com/office/drawing/2014/main" id="{EECB711E-B094-4ADE-8F3D-F160DA1FBFE5}"/>
              </a:ext>
            </a:extLst>
          </p:cNvPr>
          <p:cNvSpPr>
            <a:spLocks noGrp="1"/>
          </p:cNvSpPr>
          <p:nvPr>
            <p:ph sz="half" idx="1"/>
          </p:nvPr>
        </p:nvSpPr>
        <p:spPr>
          <a:xfrm>
            <a:off x="838199" y="1929384"/>
            <a:ext cx="6181165" cy="4251960"/>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Further techniques were applied to perform the following tasks:</a:t>
            </a:r>
          </a:p>
          <a:p>
            <a:pPr>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Expanding Contractions</a:t>
            </a:r>
          </a:p>
          <a:p>
            <a:pPr>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POS Tagging</a:t>
            </a:r>
          </a:p>
          <a:p>
            <a:pPr>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Chunking</a:t>
            </a:r>
          </a:p>
          <a:p>
            <a:pPr>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Named Entity Recognition</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Consolidated Output of the above-mentioned functions:</a:t>
            </a:r>
            <a:endParaRPr lang="en-IN" sz="1800" b="1"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sz="22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51E01D3-E875-4495-99C0-983FF58B7E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48665" y="1929384"/>
            <a:ext cx="3627229" cy="4251959"/>
          </a:xfrm>
        </p:spPr>
      </p:pic>
      <p:sp>
        <p:nvSpPr>
          <p:cNvPr id="9" name="Arrow: Bent-Up 8">
            <a:extLst>
              <a:ext uri="{FF2B5EF4-FFF2-40B4-BE49-F238E27FC236}">
                <a16:creationId xmlns:a16="http://schemas.microsoft.com/office/drawing/2014/main" id="{E951A458-81A9-4B4A-8E5F-D268F6148079}"/>
              </a:ext>
            </a:extLst>
          </p:cNvPr>
          <p:cNvSpPr/>
          <p:nvPr/>
        </p:nvSpPr>
        <p:spPr>
          <a:xfrm rot="5400000">
            <a:off x="6376704" y="5405808"/>
            <a:ext cx="717176" cy="63649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0790713"/>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3C222B"/>
      </a:dk2>
      <a:lt2>
        <a:srgbClr val="E2E2E8"/>
      </a:lt2>
      <a:accent1>
        <a:srgbClr val="A8A254"/>
      </a:accent1>
      <a:accent2>
        <a:srgbClr val="E08D39"/>
      </a:accent2>
      <a:accent3>
        <a:srgbClr val="E97E74"/>
      </a:accent3>
      <a:accent4>
        <a:srgbClr val="E45584"/>
      </a:accent4>
      <a:accent5>
        <a:srgbClr val="E974CB"/>
      </a:accent5>
      <a:accent6>
        <a:srgbClr val="CD55E4"/>
      </a:accent6>
      <a:hlink>
        <a:srgbClr val="696FAE"/>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1061</TotalTime>
  <Words>1222</Words>
  <Application>Microsoft Office PowerPoint</Application>
  <PresentationFormat>Widescreen</PresentationFormat>
  <Paragraphs>123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Modern Love</vt:lpstr>
      <vt:lpstr>The Hand</vt:lpstr>
      <vt:lpstr>Times New Roman</vt:lpstr>
      <vt:lpstr>Wingdings</vt:lpstr>
      <vt:lpstr>SketchyVTI</vt:lpstr>
      <vt:lpstr>Amazon Product Review Analysis</vt:lpstr>
      <vt:lpstr>Introduction</vt:lpstr>
      <vt:lpstr>Goal</vt:lpstr>
      <vt:lpstr>Data Source</vt:lpstr>
      <vt:lpstr>Description of the dataset</vt:lpstr>
      <vt:lpstr>Data Preparation</vt:lpstr>
      <vt:lpstr>Data Pre-processing</vt:lpstr>
      <vt:lpstr>Text Pre-processing</vt:lpstr>
      <vt:lpstr>Text Pre-processing</vt:lpstr>
      <vt:lpstr>Exploratory Data Analysis:</vt:lpstr>
      <vt:lpstr>Sentiment Analysis</vt:lpstr>
      <vt:lpstr>Sentiment Analysis</vt:lpstr>
      <vt:lpstr>Model Building</vt:lpstr>
      <vt:lpstr>Sentiment Analysis-Comparison of Models</vt:lpstr>
      <vt:lpstr>Sentiment Analysis</vt:lpstr>
      <vt:lpstr>Sentiment Time Series Forecasting</vt:lpstr>
      <vt:lpstr>Model Building</vt:lpstr>
      <vt:lpstr>Sentiment Time Series Forecasting</vt:lpstr>
      <vt:lpstr>Sentiment Time Series Forecasting</vt:lpstr>
      <vt:lpstr>Recommender System (Digital Music) </vt:lpstr>
      <vt:lpstr>Recommender System (Musical Instruments)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Product Review Analysis</dc:title>
  <dc:creator>Sai Chaitanya Chambuli</dc:creator>
  <cp:lastModifiedBy>veeravenkata787@gmail.com</cp:lastModifiedBy>
  <cp:revision>97</cp:revision>
  <dcterms:created xsi:type="dcterms:W3CDTF">2022-02-20T07:11:10Z</dcterms:created>
  <dcterms:modified xsi:type="dcterms:W3CDTF">2022-06-06T07:25:31Z</dcterms:modified>
</cp:coreProperties>
</file>