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6" r:id="rId2"/>
    <p:sldId id="256" r:id="rId3"/>
    <p:sldId id="257" r:id="rId4"/>
    <p:sldId id="258" r:id="rId5"/>
    <p:sldId id="283" r:id="rId6"/>
    <p:sldId id="260" r:id="rId7"/>
    <p:sldId id="261" r:id="rId8"/>
    <p:sldId id="327" r:id="rId9"/>
    <p:sldId id="329" r:id="rId10"/>
    <p:sldId id="262" r:id="rId11"/>
    <p:sldId id="287" r:id="rId12"/>
    <p:sldId id="290" r:id="rId13"/>
    <p:sldId id="298" r:id="rId14"/>
    <p:sldId id="299" r:id="rId15"/>
    <p:sldId id="292" r:id="rId16"/>
    <p:sldId id="264" r:id="rId17"/>
    <p:sldId id="346" r:id="rId18"/>
    <p:sldId id="324" r:id="rId19"/>
    <p:sldId id="303" r:id="rId20"/>
    <p:sldId id="331" r:id="rId21"/>
    <p:sldId id="339" r:id="rId22"/>
    <p:sldId id="340" r:id="rId23"/>
    <p:sldId id="341" r:id="rId24"/>
    <p:sldId id="342" r:id="rId25"/>
    <p:sldId id="343" r:id="rId26"/>
    <p:sldId id="344" r:id="rId27"/>
    <p:sldId id="332" r:id="rId28"/>
    <p:sldId id="333" r:id="rId29"/>
    <p:sldId id="334" r:id="rId30"/>
    <p:sldId id="336" r:id="rId31"/>
    <p:sldId id="335" r:id="rId32"/>
    <p:sldId id="347" r:id="rId33"/>
    <p:sldId id="348" r:id="rId34"/>
    <p:sldId id="337" r:id="rId35"/>
    <p:sldId id="338" r:id="rId36"/>
    <p:sldId id="330"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96" d="100"/>
          <a:sy n="96" d="100"/>
        </p:scale>
        <p:origin x="77"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468765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B28E821A-F7E9-4B43-85DE-1186326EDBC0}" type="datetimeFigureOut">
              <a:rPr lang="en-US" smtClean="0"/>
              <a:t>5/19/2023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p>
        </p:txBody>
      </p:sp>
      <p:sp>
        <p:nvSpPr>
          <p:cNvPr id="104868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lstStyle/>
          <a:p>
            <a:fld id="{B28E821A-F7E9-4B43-85DE-1186326EDBC0}" type="datetimeFigureOut">
              <a:rPr lang="en-US" smtClean="0"/>
              <a:t>5/19/2023</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3"/>
          <p:cNvSpPr>
            <a:spLocks noGrp="1"/>
          </p:cNvSpPr>
          <p:nvPr>
            <p:ph type="dt" sz="half" idx="10"/>
          </p:nvPr>
        </p:nvSpPr>
        <p:spPr/>
        <p:txBody>
          <a:bodyPr/>
          <a:lstStyle/>
          <a:p>
            <a:fld id="{B28E821A-F7E9-4B43-85DE-1186326EDBC0}" type="datetimeFigureOut">
              <a:rPr lang="en-US" smtClean="0"/>
              <a:t>5/19/2023</a:t>
            </a:fld>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9" name="Date Placeholder 3"/>
          <p:cNvSpPr>
            <a:spLocks noGrp="1"/>
          </p:cNvSpPr>
          <p:nvPr>
            <p:ph type="dt" sz="half" idx="10"/>
          </p:nvPr>
        </p:nvSpPr>
        <p:spPr/>
        <p:txBody>
          <a:bodyPr/>
          <a:lstStyle/>
          <a:p>
            <a:fld id="{B28E821A-F7E9-4B43-85DE-1186326EDBC0}" type="datetimeFigureOut">
              <a:rPr lang="en-US" smtClean="0"/>
              <a:t>5/19/2023</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9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28E821A-F7E9-4B43-85DE-1186326EDBC0}" type="datetimeFigureOut">
              <a:rPr lang="en-US" smtClean="0"/>
              <a:t>5/19/2023</a:t>
            </a:fld>
            <a:endParaRPr lang="en-US"/>
          </a:p>
        </p:txBody>
      </p:sp>
      <p:sp>
        <p:nvSpPr>
          <p:cNvPr id="1048696" name="Footer Placeholder 4"/>
          <p:cNvSpPr>
            <a:spLocks noGrp="1"/>
          </p:cNvSpPr>
          <p:nvPr>
            <p:ph type="ftr" sz="quarter" idx="11"/>
          </p:nvPr>
        </p:nvSpPr>
        <p:spPr/>
        <p:txBody>
          <a:bodyPr/>
          <a:lstStyle/>
          <a:p>
            <a:endParaRPr lang="en-US"/>
          </a:p>
        </p:txBody>
      </p:sp>
      <p:sp>
        <p:nvSpPr>
          <p:cNvPr id="1048697"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p>
        </p:txBody>
      </p:sp>
      <p:sp>
        <p:nvSpPr>
          <p:cNvPr id="104869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Date Placeholder 4"/>
          <p:cNvSpPr>
            <a:spLocks noGrp="1"/>
          </p:cNvSpPr>
          <p:nvPr>
            <p:ph type="dt" sz="half" idx="10"/>
          </p:nvPr>
        </p:nvSpPr>
        <p:spPr/>
        <p:txBody>
          <a:bodyPr/>
          <a:lstStyle/>
          <a:p>
            <a:fld id="{B28E821A-F7E9-4B43-85DE-1186326EDBC0}" type="datetimeFigureOut">
              <a:rPr lang="en-US" smtClean="0"/>
              <a:t>5/19/2023</a:t>
            </a:fld>
            <a:endParaRPr lang="en-US"/>
          </a:p>
        </p:txBody>
      </p:sp>
      <p:sp>
        <p:nvSpPr>
          <p:cNvPr id="1048702" name="Footer Placeholder 5"/>
          <p:cNvSpPr>
            <a:spLocks noGrp="1"/>
          </p:cNvSpPr>
          <p:nvPr>
            <p:ph type="ftr" sz="quarter" idx="11"/>
          </p:nvPr>
        </p:nvSpPr>
        <p:spPr/>
        <p:txBody>
          <a:bodyPr/>
          <a:lstStyle/>
          <a:p>
            <a:endParaRPr lang="en-US"/>
          </a:p>
        </p:txBody>
      </p:sp>
      <p:sp>
        <p:nvSpPr>
          <p:cNvPr id="1048703"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365125"/>
            <a:ext cx="10515600" cy="1325563"/>
          </a:xfrm>
        </p:spPr>
        <p:txBody>
          <a:bodyPr/>
          <a:lstStyle/>
          <a:p>
            <a:r>
              <a:rPr lang="en-US"/>
              <a:t>Click to edit Master title style</a:t>
            </a:r>
          </a:p>
        </p:txBody>
      </p:sp>
      <p:sp>
        <p:nvSpPr>
          <p:cNvPr id="104870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6"/>
          <p:cNvSpPr>
            <a:spLocks noGrp="1"/>
          </p:cNvSpPr>
          <p:nvPr>
            <p:ph type="dt" sz="half" idx="10"/>
          </p:nvPr>
        </p:nvSpPr>
        <p:spPr/>
        <p:txBody>
          <a:bodyPr/>
          <a:lstStyle/>
          <a:p>
            <a:fld id="{B28E821A-F7E9-4B43-85DE-1186326EDBC0}" type="datetimeFigureOut">
              <a:rPr lang="en-US" smtClean="0"/>
              <a:t>5/19/2023</a:t>
            </a:fld>
            <a:endParaRPr lang="en-US"/>
          </a:p>
        </p:txBody>
      </p:sp>
      <p:sp>
        <p:nvSpPr>
          <p:cNvPr id="1048710" name="Footer Placeholder 7"/>
          <p:cNvSpPr>
            <a:spLocks noGrp="1"/>
          </p:cNvSpPr>
          <p:nvPr>
            <p:ph type="ftr" sz="quarter" idx="11"/>
          </p:nvPr>
        </p:nvSpPr>
        <p:spPr/>
        <p:txBody>
          <a:bodyPr/>
          <a:lstStyle/>
          <a:p>
            <a:endParaRPr lang="en-US"/>
          </a:p>
        </p:txBody>
      </p:sp>
      <p:sp>
        <p:nvSpPr>
          <p:cNvPr id="1048711" name="Slide Number Placeholder 8"/>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B28E821A-F7E9-4B43-85DE-1186326EDBC0}" type="datetimeFigureOut">
              <a:rPr lang="en-US" smtClean="0"/>
              <a:t>5/19/2023</a:t>
            </a:fld>
            <a:endParaRPr lang="en-US"/>
          </a:p>
        </p:txBody>
      </p:sp>
      <p:sp>
        <p:nvSpPr>
          <p:cNvPr id="1048624" name="Footer Placeholder 3"/>
          <p:cNvSpPr>
            <a:spLocks noGrp="1"/>
          </p:cNvSpPr>
          <p:nvPr>
            <p:ph type="ftr" sz="quarter" idx="11"/>
          </p:nvPr>
        </p:nvSpPr>
        <p:spPr/>
        <p:txBody>
          <a:bodyPr/>
          <a:lstStyle/>
          <a:p>
            <a:endParaRPr lang="en-US"/>
          </a:p>
        </p:txBody>
      </p:sp>
      <p:sp>
        <p:nvSpPr>
          <p:cNvPr id="1048625" name="Slide Number Placeholder 4"/>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2" name="Date Placeholder 1"/>
          <p:cNvSpPr>
            <a:spLocks noGrp="1"/>
          </p:cNvSpPr>
          <p:nvPr>
            <p:ph type="dt" sz="half" idx="10"/>
          </p:nvPr>
        </p:nvSpPr>
        <p:spPr/>
        <p:txBody>
          <a:bodyPr/>
          <a:lstStyle/>
          <a:p>
            <a:fld id="{B28E821A-F7E9-4B43-85DE-1186326EDBC0}" type="datetimeFigureOut">
              <a:rPr lang="en-US" smtClean="0"/>
              <a:t>5/19/2023</a:t>
            </a:fld>
            <a:endParaRPr lang="en-US"/>
          </a:p>
        </p:txBody>
      </p:sp>
      <p:sp>
        <p:nvSpPr>
          <p:cNvPr id="1048713" name="Footer Placeholder 2"/>
          <p:cNvSpPr>
            <a:spLocks noGrp="1"/>
          </p:cNvSpPr>
          <p:nvPr>
            <p:ph type="ftr" sz="quarter" idx="11"/>
          </p:nvPr>
        </p:nvSpPr>
        <p:spPr/>
        <p:txBody>
          <a:bodyPr/>
          <a:lstStyle/>
          <a:p>
            <a:endParaRPr lang="en-US"/>
          </a:p>
        </p:txBody>
      </p:sp>
      <p:sp>
        <p:nvSpPr>
          <p:cNvPr id="1048714" name="Slide Number Placeholder 3"/>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lstStyle/>
          <a:p>
            <a:fld id="{B28E821A-F7E9-4B43-85DE-1186326EDBC0}" type="datetimeFigureOut">
              <a:rPr lang="en-US" smtClean="0"/>
              <a:t>5/19/2023</a:t>
            </a:fld>
            <a:endParaRPr lang="en-US"/>
          </a:p>
        </p:txBody>
      </p:sp>
      <p:sp>
        <p:nvSpPr>
          <p:cNvPr id="1048719" name="Footer Placeholder 5"/>
          <p:cNvSpPr>
            <a:spLocks noGrp="1"/>
          </p:cNvSpPr>
          <p:nvPr>
            <p:ph type="ftr" sz="quarter" idx="11"/>
          </p:nvPr>
        </p:nvSpPr>
        <p:spPr/>
        <p:txBody>
          <a:bodyPr/>
          <a:lstStyle/>
          <a:p>
            <a:endParaRPr lang="en-US"/>
          </a:p>
        </p:txBody>
      </p:sp>
      <p:sp>
        <p:nvSpPr>
          <p:cNvPr id="1048720"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lstStyle/>
          <a:p>
            <a:fld id="{B28E821A-F7E9-4B43-85DE-1186326EDBC0}" type="datetimeFigureOut">
              <a:rPr lang="en-US" smtClean="0"/>
              <a:t>5/19/2023</a:t>
            </a:fld>
            <a:endParaRPr lang="en-US"/>
          </a:p>
        </p:txBody>
      </p:sp>
      <p:sp>
        <p:nvSpPr>
          <p:cNvPr id="1048686" name="Footer Placeholder 5"/>
          <p:cNvSpPr>
            <a:spLocks noGrp="1"/>
          </p:cNvSpPr>
          <p:nvPr>
            <p:ph type="ftr" sz="quarter" idx="11"/>
          </p:nvPr>
        </p:nvSpPr>
        <p:spPr/>
        <p:txBody>
          <a:bodyPr/>
          <a:lstStyle/>
          <a:p>
            <a:endParaRPr lang="en-US"/>
          </a:p>
        </p:txBody>
      </p:sp>
      <p:sp>
        <p:nvSpPr>
          <p:cNvPr id="1048687"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E821A-F7E9-4B43-85DE-1186326EDBC0}" type="datetimeFigureOut">
              <a:rPr lang="en-US" smtClean="0"/>
              <a:t>5/19/2023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FC717-1EFB-4572-8389-59D893FB47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802D-DD5F-7425-62C2-4F7407F04449}"/>
              </a:ext>
            </a:extLst>
          </p:cNvPr>
          <p:cNvSpPr>
            <a:spLocks noGrp="1"/>
          </p:cNvSpPr>
          <p:nvPr>
            <p:ph type="ctrTitle"/>
          </p:nvPr>
        </p:nvSpPr>
        <p:spPr>
          <a:xfrm>
            <a:off x="1524000" y="1122363"/>
            <a:ext cx="9144000" cy="1800131"/>
          </a:xfrm>
        </p:spPr>
        <p:txBody>
          <a:bodyPr/>
          <a:lstStyle/>
          <a:p>
            <a:r>
              <a:rPr lang="en-IN" dirty="0">
                <a:latin typeface="MV Boli" panose="02000500030200090000" pitchFamily="2" charset="0"/>
                <a:cs typeface="MV Boli" panose="02000500030200090000" pitchFamily="2" charset="0"/>
              </a:rPr>
              <a:t>Capstone Project</a:t>
            </a:r>
          </a:p>
        </p:txBody>
      </p:sp>
      <p:sp>
        <p:nvSpPr>
          <p:cNvPr id="3" name="Subtitle 2">
            <a:extLst>
              <a:ext uri="{FF2B5EF4-FFF2-40B4-BE49-F238E27FC236}">
                <a16:creationId xmlns:a16="http://schemas.microsoft.com/office/drawing/2014/main" id="{B7342E95-9231-4D41-52C4-F01F9A99FD26}"/>
              </a:ext>
            </a:extLst>
          </p:cNvPr>
          <p:cNvSpPr>
            <a:spLocks noGrp="1"/>
          </p:cNvSpPr>
          <p:nvPr>
            <p:ph type="subTitle" idx="1"/>
          </p:nvPr>
        </p:nvSpPr>
        <p:spPr/>
        <p:txBody>
          <a:bodyPr/>
          <a:lstStyle/>
          <a:p>
            <a:r>
              <a:rPr lang="en-IN" sz="3200" dirty="0"/>
              <a:t>Under guidance of</a:t>
            </a:r>
          </a:p>
          <a:p>
            <a:r>
              <a:rPr lang="en-IN" sz="3200" dirty="0">
                <a:latin typeface="Bahnschrift" panose="020B0502040204020203" pitchFamily="34" charset="0"/>
              </a:rPr>
              <a:t>KOPPERUNDEVI N-Scope</a:t>
            </a:r>
          </a:p>
        </p:txBody>
      </p:sp>
    </p:spTree>
    <p:extLst>
      <p:ext uri="{BB962C8B-B14F-4D97-AF65-F5344CB8AC3E}">
        <p14:creationId xmlns:p14="http://schemas.microsoft.com/office/powerpoint/2010/main" val="113790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FLOW DIAGRAM</a:t>
            </a:r>
          </a:p>
        </p:txBody>
      </p:sp>
      <p:sp>
        <p:nvSpPr>
          <p:cNvPr id="1048602" name="Content Placeholder 2"/>
          <p:cNvSpPr>
            <a:spLocks noGrp="1"/>
          </p:cNvSpPr>
          <p:nvPr>
            <p:ph idx="1"/>
          </p:nvPr>
        </p:nvSpPr>
        <p:spPr>
          <a:xfrm>
            <a:off x="838200" y="1825625"/>
            <a:ext cx="10876722" cy="4773958"/>
          </a:xfrm>
        </p:spPr>
        <p:txBody>
          <a:bodyPr>
            <a:normAutofit/>
          </a:bodyPr>
          <a:lstStyle/>
          <a:p>
            <a:r>
              <a:rPr lang="en-US" sz="2400" dirty="0">
                <a:latin typeface="Times New Roman" panose="02020603050405020304" pitchFamily="18" charset="0"/>
                <a:cs typeface="Times New Roman" panose="02020603050405020304" pitchFamily="18" charset="0"/>
              </a:rPr>
              <a:t>Proposed system</a:t>
            </a:r>
          </a:p>
        </p:txBody>
      </p:sp>
      <p:sp>
        <p:nvSpPr>
          <p:cNvPr id="1048603" name="Rectangle 3"/>
          <p:cNvSpPr/>
          <p:nvPr/>
        </p:nvSpPr>
        <p:spPr>
          <a:xfrm>
            <a:off x="781877" y="2710069"/>
            <a:ext cx="1338469" cy="75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GUI </a:t>
            </a:r>
          </a:p>
        </p:txBody>
      </p:sp>
      <p:sp>
        <p:nvSpPr>
          <p:cNvPr id="1048604" name="Rectangle 4"/>
          <p:cNvSpPr/>
          <p:nvPr/>
        </p:nvSpPr>
        <p:spPr>
          <a:xfrm>
            <a:off x="2812164" y="2471529"/>
            <a:ext cx="2575087" cy="1417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 DATASET</a:t>
            </a:r>
          </a:p>
        </p:txBody>
      </p:sp>
      <p:sp>
        <p:nvSpPr>
          <p:cNvPr id="1048605" name="Rectangle 5"/>
          <p:cNvSpPr/>
          <p:nvPr/>
        </p:nvSpPr>
        <p:spPr>
          <a:xfrm>
            <a:off x="9037982" y="2796209"/>
            <a:ext cx="2315817" cy="75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segmentation</a:t>
            </a:r>
          </a:p>
          <a:p>
            <a:pPr algn="ctr"/>
            <a:r>
              <a:rPr lang="en-US" dirty="0"/>
              <a:t>(Active contour)</a:t>
            </a:r>
          </a:p>
        </p:txBody>
      </p:sp>
      <p:sp>
        <p:nvSpPr>
          <p:cNvPr id="1048606" name="Rectangle 6"/>
          <p:cNvSpPr/>
          <p:nvPr/>
        </p:nvSpPr>
        <p:spPr>
          <a:xfrm>
            <a:off x="6096000" y="2317647"/>
            <a:ext cx="2040835" cy="1417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a:p>
            <a:pPr algn="ctr"/>
            <a:r>
              <a:rPr lang="en-US" dirty="0"/>
              <a:t>(RGBTOGRAY</a:t>
            </a:r>
          </a:p>
          <a:p>
            <a:pPr algn="ctr"/>
            <a:r>
              <a:rPr lang="en-US" dirty="0"/>
              <a:t>HISTOGRAM EQUALISATION)</a:t>
            </a:r>
          </a:p>
          <a:p>
            <a:pPr algn="ctr"/>
            <a:endParaRPr lang="en-US" dirty="0"/>
          </a:p>
        </p:txBody>
      </p:sp>
      <p:sp>
        <p:nvSpPr>
          <p:cNvPr id="1048607" name="Rectangle 7"/>
          <p:cNvSpPr/>
          <p:nvPr/>
        </p:nvSpPr>
        <p:spPr>
          <a:xfrm>
            <a:off x="8910429" y="4200939"/>
            <a:ext cx="2319131" cy="795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p>
          <a:p>
            <a:pPr algn="ctr"/>
            <a:r>
              <a:rPr lang="en-US" dirty="0"/>
              <a:t>(CNN)</a:t>
            </a:r>
          </a:p>
        </p:txBody>
      </p:sp>
      <p:sp>
        <p:nvSpPr>
          <p:cNvPr id="1048608" name="Rectangle 8"/>
          <p:cNvSpPr/>
          <p:nvPr/>
        </p:nvSpPr>
        <p:spPr>
          <a:xfrm>
            <a:off x="8786191" y="5406887"/>
            <a:ext cx="2567609" cy="770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result</a:t>
            </a:r>
          </a:p>
          <a:p>
            <a:pPr algn="ctr"/>
            <a:r>
              <a:rPr lang="en-US" dirty="0"/>
              <a:t>(DAMAGES or GOOD OR AVERAGE)</a:t>
            </a:r>
          </a:p>
        </p:txBody>
      </p:sp>
      <p:sp>
        <p:nvSpPr>
          <p:cNvPr id="1048609" name="Arrow: Right 9"/>
          <p:cNvSpPr/>
          <p:nvPr/>
        </p:nvSpPr>
        <p:spPr>
          <a:xfrm>
            <a:off x="2096307" y="3021493"/>
            <a:ext cx="689113" cy="15902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0" name="Arrow: Right 10"/>
          <p:cNvSpPr/>
          <p:nvPr/>
        </p:nvSpPr>
        <p:spPr>
          <a:xfrm>
            <a:off x="5351696" y="3087756"/>
            <a:ext cx="744304" cy="1795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1" name="Arrow: Right 11"/>
          <p:cNvSpPr/>
          <p:nvPr/>
        </p:nvSpPr>
        <p:spPr>
          <a:xfrm>
            <a:off x="8229600" y="3021494"/>
            <a:ext cx="752059" cy="24581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2" name="Arrow: Down 12"/>
          <p:cNvSpPr/>
          <p:nvPr/>
        </p:nvSpPr>
        <p:spPr>
          <a:xfrm>
            <a:off x="9872870" y="3564835"/>
            <a:ext cx="172278" cy="6228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3" name="Arrow: Down 13"/>
          <p:cNvSpPr/>
          <p:nvPr/>
        </p:nvSpPr>
        <p:spPr>
          <a:xfrm>
            <a:off x="10084904" y="4982817"/>
            <a:ext cx="185531" cy="42407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4" name="Rectangle 14"/>
          <p:cNvSpPr/>
          <p:nvPr/>
        </p:nvSpPr>
        <p:spPr>
          <a:xfrm>
            <a:off x="6480313" y="4187687"/>
            <a:ext cx="1749287" cy="795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dataset</a:t>
            </a:r>
          </a:p>
          <a:p>
            <a:pPr algn="ctr"/>
            <a:r>
              <a:rPr lang="en-US" dirty="0"/>
              <a:t>(Predict)</a:t>
            </a:r>
          </a:p>
        </p:txBody>
      </p:sp>
      <p:sp>
        <p:nvSpPr>
          <p:cNvPr id="1048615" name="Arrow: Right 15"/>
          <p:cNvSpPr/>
          <p:nvPr/>
        </p:nvSpPr>
        <p:spPr>
          <a:xfrm>
            <a:off x="8258586" y="4412974"/>
            <a:ext cx="651843" cy="3477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6" name="Arrow: Left 16"/>
          <p:cNvSpPr/>
          <p:nvPr/>
        </p:nvSpPr>
        <p:spPr>
          <a:xfrm>
            <a:off x="7738946" y="5664820"/>
            <a:ext cx="1047245" cy="34773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7" name="Oval 17"/>
          <p:cNvSpPr/>
          <p:nvPr/>
        </p:nvSpPr>
        <p:spPr>
          <a:xfrm>
            <a:off x="5687122" y="5151863"/>
            <a:ext cx="2040835" cy="1447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VOICE NOTES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p:txBody>
          <a:bodyPr/>
          <a:lstStyle/>
          <a:p>
            <a:pPr algn="ctr"/>
            <a:r>
              <a:rPr lang="en-US" dirty="0"/>
              <a:t>MODULES</a:t>
            </a:r>
          </a:p>
        </p:txBody>
      </p:sp>
      <p:sp>
        <p:nvSpPr>
          <p:cNvPr id="3" name="Content Placeholder 2">
            <a:extLst>
              <a:ext uri="{FF2B5EF4-FFF2-40B4-BE49-F238E27FC236}">
                <a16:creationId xmlns:a16="http://schemas.microsoft.com/office/drawing/2014/main" id="{0D25FFEF-45BA-FB0C-46D3-9AEC4436ADD0}"/>
              </a:ext>
            </a:extLst>
          </p:cNvPr>
          <p:cNvSpPr>
            <a:spLocks noGrp="1"/>
          </p:cNvSpPr>
          <p:nvPr>
            <p:ph idx="1"/>
          </p:nvPr>
        </p:nvSpPr>
        <p:spPr/>
        <p:txBody>
          <a:bodyPr>
            <a:normAutofit fontScale="92500" lnSpcReduction="10000"/>
          </a:bodyPr>
          <a:lstStyle/>
          <a:p>
            <a:r>
              <a:rPr lang="en-US" b="0" i="0" dirty="0">
                <a:effectLst/>
                <a:latin typeface="Times New Roman" panose="02020603050405020304" pitchFamily="18" charset="0"/>
                <a:cs typeface="Times New Roman" panose="02020603050405020304" pitchFamily="18" charset="0"/>
              </a:rPr>
              <a:t>Graphical user interfaces (GUIs), also known as apps, provide point-and-click control of your software applications, eliminating the need for others to learn a language or type commands in order to run the application. </a:t>
            </a:r>
          </a:p>
          <a:p>
            <a:r>
              <a:rPr lang="en-US" b="0" i="0" dirty="0">
                <a:effectLst/>
                <a:latin typeface="Times New Roman" panose="02020603050405020304" pitchFamily="18" charset="0"/>
                <a:cs typeface="Times New Roman" panose="02020603050405020304" pitchFamily="18" charset="0"/>
              </a:rPr>
              <a:t>You can share apps both for use within MATLAB.</a:t>
            </a:r>
          </a:p>
          <a:p>
            <a:r>
              <a:rPr lang="en-US" dirty="0">
                <a:latin typeface="Times New Roman" panose="02020603050405020304" pitchFamily="18" charset="0"/>
                <a:cs typeface="Times New Roman" panose="02020603050405020304" pitchFamily="18" charset="0"/>
              </a:rPr>
              <a:t>A user interface (UI) is a graphical display in one or more windows containing controls, called components, that enable a user to perform interactive tasks. </a:t>
            </a:r>
          </a:p>
          <a:p>
            <a:r>
              <a:rPr lang="en-US" dirty="0">
                <a:latin typeface="Times New Roman" panose="02020603050405020304" pitchFamily="18" charset="0"/>
                <a:cs typeface="Times New Roman" panose="02020603050405020304" pitchFamily="18" charset="0"/>
              </a:rPr>
              <a:t>The user does not have to create a script or type commands at the command line to accomplish the tasks. </a:t>
            </a:r>
          </a:p>
          <a:p>
            <a:r>
              <a:rPr lang="en-US" dirty="0">
                <a:latin typeface="Times New Roman" panose="02020603050405020304" pitchFamily="18" charset="0"/>
                <a:cs typeface="Times New Roman" panose="02020603050405020304" pitchFamily="18" charset="0"/>
              </a:rPr>
              <a:t>Unlike coding programs to accomplish tasks, the user does not need to understand the details of how the tasks are performed. </a:t>
            </a:r>
          </a:p>
        </p:txBody>
      </p:sp>
    </p:spTree>
    <p:extLst>
      <p:ext uri="{BB962C8B-B14F-4D97-AF65-F5344CB8AC3E}">
        <p14:creationId xmlns:p14="http://schemas.microsoft.com/office/powerpoint/2010/main" val="19340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CE7801F1-61DA-6D32-AE94-675D94F78324}"/>
              </a:ext>
            </a:extLst>
          </p:cNvPr>
          <p:cNvPicPr>
            <a:picLocks noGrp="1" noChangeAspect="1"/>
          </p:cNvPicPr>
          <p:nvPr>
            <p:ph idx="1"/>
          </p:nvPr>
        </p:nvPicPr>
        <p:blipFill>
          <a:blip r:embed="rId2"/>
          <a:stretch>
            <a:fillRect/>
          </a:stretch>
        </p:blipFill>
        <p:spPr>
          <a:xfrm>
            <a:off x="2821628" y="758283"/>
            <a:ext cx="6548743" cy="5162202"/>
          </a:xfrm>
        </p:spPr>
      </p:pic>
    </p:spTree>
    <p:extLst>
      <p:ext uri="{BB962C8B-B14F-4D97-AF65-F5344CB8AC3E}">
        <p14:creationId xmlns:p14="http://schemas.microsoft.com/office/powerpoint/2010/main" val="289660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Histogram of oriented gradients</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histogram of oriented gradients (HOG) is a feature descriptor used in computer vision and image processing for the purpose of object detection. </a:t>
            </a:r>
          </a:p>
          <a:p>
            <a:pPr algn="just"/>
            <a:r>
              <a:rPr lang="en-US" dirty="0">
                <a:latin typeface="Times New Roman" panose="02020603050405020304" pitchFamily="18" charset="0"/>
                <a:cs typeface="Times New Roman" panose="02020603050405020304" pitchFamily="18" charset="0"/>
              </a:rPr>
              <a:t>The technique counts occurrences of gradient orientation in localized portions of an image. </a:t>
            </a:r>
          </a:p>
          <a:p>
            <a:pPr algn="just"/>
            <a:r>
              <a:rPr lang="en-US" dirty="0">
                <a:latin typeface="Times New Roman" panose="02020603050405020304" pitchFamily="18" charset="0"/>
                <a:cs typeface="Times New Roman" panose="02020603050405020304" pitchFamily="18" charset="0"/>
              </a:rPr>
              <a:t>This method is similar to that of edge orientation histograms, scale-invariant feature transform descriptors, and shape contexts, but differs in that it is computed on a dense grid of uniformly spaced cells and uses overlapping local contrast normalization for improved accuracy.</a:t>
            </a:r>
          </a:p>
        </p:txBody>
      </p:sp>
    </p:spTree>
    <p:extLst>
      <p:ext uri="{BB962C8B-B14F-4D97-AF65-F5344CB8AC3E}">
        <p14:creationId xmlns:p14="http://schemas.microsoft.com/office/powerpoint/2010/main" val="269813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ure 12: Histograms of oriented Gradients (HoG) features form the base of the direct visual classifier. Image courtesy of [3]. &#10;                "/>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29346" y="1025238"/>
            <a:ext cx="6317673" cy="4738183"/>
          </a:xfrm>
          <a:prstGeom prst="rect">
            <a:avLst/>
          </a:prstGeom>
          <a:noFill/>
          <a:ln>
            <a:noFill/>
          </a:ln>
        </p:spPr>
      </p:pic>
    </p:spTree>
    <p:extLst>
      <p:ext uri="{BB962C8B-B14F-4D97-AF65-F5344CB8AC3E}">
        <p14:creationId xmlns:p14="http://schemas.microsoft.com/office/powerpoint/2010/main" val="345633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a:xfrm>
            <a:off x="838200" y="365125"/>
            <a:ext cx="10515600" cy="493519"/>
          </a:xfrm>
        </p:spPr>
        <p:txBody>
          <a:bodyPr>
            <a:normAutofit fontScale="90000"/>
          </a:bodyPr>
          <a:lstStyle/>
          <a:p>
            <a:r>
              <a:rPr lang="en-US" dirty="0"/>
              <a:t>ACM</a:t>
            </a:r>
          </a:p>
        </p:txBody>
      </p:sp>
      <p:sp>
        <p:nvSpPr>
          <p:cNvPr id="3" name="Content Placeholder 2">
            <a:extLst>
              <a:ext uri="{FF2B5EF4-FFF2-40B4-BE49-F238E27FC236}">
                <a16:creationId xmlns:a16="http://schemas.microsoft.com/office/drawing/2014/main" id="{0D25FFEF-45BA-FB0C-46D3-9AEC4436ADD0}"/>
              </a:ext>
            </a:extLst>
          </p:cNvPr>
          <p:cNvSpPr>
            <a:spLocks noGrp="1"/>
          </p:cNvSpPr>
          <p:nvPr>
            <p:ph idx="1"/>
          </p:nvPr>
        </p:nvSpPr>
        <p:spPr>
          <a:xfrm>
            <a:off x="838200" y="1204332"/>
            <a:ext cx="10515600" cy="4972631"/>
          </a:xfrm>
        </p:spPr>
        <p:txBody>
          <a:bodyPr>
            <a:normAutofit fontScale="925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Active contour is a segmentation method that uses energy forces and constraints to separate the pixels of interest from a picture for further processing and analysis.</a:t>
            </a:r>
          </a:p>
          <a:p>
            <a:pPr algn="just"/>
            <a:r>
              <a:rPr lang="en-US" b="0" i="0" dirty="0">
                <a:solidFill>
                  <a:srgbClr val="222222"/>
                </a:solidFill>
                <a:effectLst/>
                <a:latin typeface="Times New Roman" panose="02020603050405020304" pitchFamily="18" charset="0"/>
                <a:cs typeface="Times New Roman" panose="02020603050405020304" pitchFamily="18" charset="0"/>
              </a:rPr>
              <a:t>Active contour is defined as an active model for the segmentation process. Contours are the boundaries that define the region of interest in an image. A contour is a collection of points that have been interpolated. The interpolation procedure might be linear, splines, or polynomial, depending on how the curve in the image is described.</a:t>
            </a:r>
          </a:p>
          <a:p>
            <a:pPr algn="just"/>
            <a:r>
              <a:rPr lang="en-US" b="0" i="0" dirty="0">
                <a:solidFill>
                  <a:srgbClr val="222222"/>
                </a:solidFill>
                <a:effectLst/>
                <a:latin typeface="Times New Roman" panose="02020603050405020304" pitchFamily="18" charset="0"/>
                <a:cs typeface="Times New Roman" panose="02020603050405020304" pitchFamily="18" charset="0"/>
              </a:rPr>
              <a:t>The contour segmentation constraints for a certain image are determined by the needs. The desired shape is obtained by defining the energy function. A collection of points that locate a contour is used to describe contour deformation. This shape corresponds to the desired image contour, which was defined by minimizing the energy function.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5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02" y="1076093"/>
            <a:ext cx="6172200" cy="857250"/>
          </a:xfrm>
        </p:spPr>
        <p:txBody>
          <a:bodyPr>
            <a:normAutofit/>
          </a:bodyPr>
          <a:lstStyle/>
          <a:p>
            <a:r>
              <a:rPr lang="en-US" sz="3600" b="1" dirty="0"/>
              <a:t>CNN</a:t>
            </a:r>
          </a:p>
        </p:txBody>
      </p:sp>
      <p:sp>
        <p:nvSpPr>
          <p:cNvPr id="3" name="Rectangle 2"/>
          <p:cNvSpPr/>
          <p:nvPr/>
        </p:nvSpPr>
        <p:spPr>
          <a:xfrm>
            <a:off x="1815324" y="2167520"/>
            <a:ext cx="9523236" cy="3693319"/>
          </a:xfrm>
          <a:prstGeom prst="rect">
            <a:avLst/>
          </a:prstGeom>
        </p:spPr>
        <p:txBody>
          <a:bodyPr wrap="square">
            <a:spAutoFit/>
          </a:bodyPr>
          <a:lstStyle/>
          <a:p>
            <a:pPr marL="257175" indent="-257175" algn="just">
              <a:buFont typeface="Arial" panose="020B0604020202020204" pitchFamily="34" charset="0"/>
              <a:buChar char="•"/>
            </a:pPr>
            <a:r>
              <a:rPr lang="en-US" dirty="0"/>
              <a:t>A Convolutional neural network (CNN) is a neural network that has one or more convolutional layers and are used mainly for image processing, classification, segmentation and also for other auto correlated data. </a:t>
            </a:r>
          </a:p>
          <a:p>
            <a:pPr marL="257175" indent="-257175" algn="just">
              <a:buFont typeface="Arial" panose="020B0604020202020204" pitchFamily="34" charset="0"/>
              <a:buChar char="•"/>
            </a:pPr>
            <a:endParaRPr lang="en-US" dirty="0"/>
          </a:p>
          <a:p>
            <a:pPr marL="257175" indent="-257175" algn="just">
              <a:buFont typeface="Arial" panose="020B0604020202020204" pitchFamily="34" charset="0"/>
              <a:buChar char="•"/>
            </a:pPr>
            <a:r>
              <a:rPr lang="en-US" dirty="0"/>
              <a:t>The rule of thumb is to start with a simple CNN that has one hidden layer with around 10 kernels with dimension 3 and one max pooling layer. </a:t>
            </a:r>
          </a:p>
          <a:p>
            <a:pPr marL="257175" indent="-257175" algn="just">
              <a:buFont typeface="Arial" panose="020B0604020202020204" pitchFamily="34" charset="0"/>
              <a:buChar char="•"/>
            </a:pPr>
            <a:r>
              <a:rPr lang="en-US" dirty="0"/>
              <a:t>Based on our results, controlling the trade-off between accuracy and training speed, we can slowly increase the number of kernels and add new layers.</a:t>
            </a:r>
          </a:p>
          <a:p>
            <a:pPr marL="257175" indent="-257175" algn="just">
              <a:buFont typeface="Arial" panose="020B0604020202020204" pitchFamily="34" charset="0"/>
              <a:buChar char="•"/>
            </a:pPr>
            <a:r>
              <a:rPr lang="en-US" sz="1800" b="0" i="0" u="none" strike="noStrike" dirty="0">
                <a:solidFill>
                  <a:srgbClr val="333333"/>
                </a:solidFill>
                <a:effectLst/>
                <a:latin typeface="Calibri" panose="020F0502020204030204" pitchFamily="34" charset="0"/>
              </a:rPr>
              <a:t>An activation must be added to</a:t>
            </a:r>
            <a:r>
              <a:rPr lang="en-US" dirty="0"/>
              <a:t> </a:t>
            </a:r>
            <a:r>
              <a:rPr lang="en-US" sz="1800" b="0" i="0" u="none" strike="noStrike" dirty="0">
                <a:solidFill>
                  <a:srgbClr val="333333"/>
                </a:solidFill>
                <a:effectLst/>
                <a:latin typeface="Calibri" panose="020F0502020204030204" pitchFamily="34" charset="0"/>
              </a:rPr>
              <a:t>each layer. Backpropagation tool first calculates the error between the result of reference and the given sample, and then uses the descent to adjust the weight mesh and offset</a:t>
            </a:r>
            <a:endParaRPr lang="en-US" b="0" dirty="0">
              <a:effectLst/>
            </a:endParaRPr>
          </a:p>
          <a:p>
            <a:br>
              <a:rPr lang="en-US" dirty="0"/>
            </a:br>
            <a:endParaRPr lang="en-US" dirty="0"/>
          </a:p>
        </p:txBody>
      </p:sp>
    </p:spTree>
    <p:extLst>
      <p:ext uri="{BB962C8B-B14F-4D97-AF65-F5344CB8AC3E}">
        <p14:creationId xmlns:p14="http://schemas.microsoft.com/office/powerpoint/2010/main" val="239524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CDA08F-78A6-4A8F-7A7F-9FCA418C2406}"/>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2D3DF8C0-9428-6D9B-9F93-19431DB18500}"/>
              </a:ext>
            </a:extLst>
          </p:cNvPr>
          <p:cNvSpPr>
            <a:spLocks noGrp="1"/>
          </p:cNvSpPr>
          <p:nvPr>
            <p:ph idx="1"/>
          </p:nvPr>
        </p:nvSpPr>
        <p:spPr/>
        <p:txBody>
          <a:bodyPr>
            <a:normAutofit/>
          </a:bodyPr>
          <a:lstStyle/>
          <a:p>
            <a:r>
              <a:rPr lang="en-US" sz="2000" b="0" i="0" u="none" strike="noStrike" dirty="0">
                <a:solidFill>
                  <a:srgbClr val="333333"/>
                </a:solidFill>
                <a:effectLst/>
                <a:latin typeface="Calibri" panose="020F0502020204030204" pitchFamily="34" charset="0"/>
              </a:rPr>
              <a:t>Unlike earlier computer vision algorithms, convolutional neural networks can operate directly on a raw image and don't need any preprocessing. The usage of convolutional layers in a convolutional neural network mirrors the structure of the human visual cortex, where a series of layers reuse an incoming image and identify progressive more complex features.</a:t>
            </a:r>
            <a:endParaRPr lang="en-IN" sz="2000" dirty="0"/>
          </a:p>
        </p:txBody>
      </p:sp>
    </p:spTree>
    <p:extLst>
      <p:ext uri="{BB962C8B-B14F-4D97-AF65-F5344CB8AC3E}">
        <p14:creationId xmlns:p14="http://schemas.microsoft.com/office/powerpoint/2010/main" val="289761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b="1" dirty="0" err="1"/>
              <a:t>Matlab</a:t>
            </a:r>
            <a:r>
              <a:rPr lang="en-US" b="1" dirty="0"/>
              <a:t> 2021(A) </a:t>
            </a:r>
            <a:endParaRPr lang="en-US" dirty="0"/>
          </a:p>
          <a:p>
            <a:pPr algn="just">
              <a:lnSpc>
                <a:spcPct val="150000"/>
              </a:lnSpc>
            </a:pPr>
            <a:r>
              <a:rPr lang="en-US" dirty="0"/>
              <a:t>MATLAB is a scientific programming language and provides strong mathematical and numerical support for the implementation of advanced algorithms. It is for this reason that MATLAB is widely used by the image processing and computer vision community. New algorithms are very likely to be implemented first in MATLAB, indeed they may only be available in MATLAB.</a:t>
            </a:r>
          </a:p>
        </p:txBody>
      </p:sp>
    </p:spTree>
    <p:extLst>
      <p:ext uri="{BB962C8B-B14F-4D97-AF65-F5344CB8AC3E}">
        <p14:creationId xmlns:p14="http://schemas.microsoft.com/office/powerpoint/2010/main" val="207764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 Windows 7 (or) higher</a:t>
            </a:r>
          </a:p>
          <a:p>
            <a:pPr>
              <a:lnSpc>
                <a:spcPct val="150000"/>
              </a:lnSpc>
            </a:pPr>
            <a:r>
              <a:rPr lang="en-US" dirty="0"/>
              <a:t> 64 bit operating system</a:t>
            </a:r>
          </a:p>
          <a:p>
            <a:pPr>
              <a:lnSpc>
                <a:spcPct val="150000"/>
              </a:lnSpc>
            </a:pPr>
            <a:r>
              <a:rPr lang="en-US" dirty="0"/>
              <a:t> Disk Space</a:t>
            </a:r>
          </a:p>
          <a:p>
            <a:pPr lvl="1">
              <a:lnSpc>
                <a:spcPct val="150000"/>
              </a:lnSpc>
              <a:buFont typeface="Wingdings" panose="05000000000000000000" pitchFamily="2" charset="2"/>
              <a:buChar char="§"/>
            </a:pPr>
            <a:r>
              <a:rPr lang="en-US" dirty="0"/>
              <a:t>2 GB for MATLAB only,</a:t>
            </a:r>
          </a:p>
          <a:p>
            <a:pPr lvl="1">
              <a:lnSpc>
                <a:spcPct val="150000"/>
              </a:lnSpc>
              <a:buFont typeface="Wingdings" panose="05000000000000000000" pitchFamily="2" charset="2"/>
              <a:buChar char="§"/>
            </a:pPr>
            <a:r>
              <a:rPr lang="en-US" dirty="0"/>
              <a:t>4–8 GB for a typical installation.</a:t>
            </a:r>
          </a:p>
          <a:p>
            <a:pPr marL="342900" lvl="1" indent="-342900">
              <a:lnSpc>
                <a:spcPct val="150000"/>
              </a:lnSpc>
            </a:pPr>
            <a:r>
              <a:rPr lang="en-US" sz="2800" dirty="0"/>
              <a:t>Minimum 2GB RAM needed</a:t>
            </a:r>
          </a:p>
          <a:p>
            <a:pPr marL="342900" lvl="1" indent="-342900">
              <a:lnSpc>
                <a:spcPct val="150000"/>
              </a:lnSpc>
            </a:pPr>
            <a:r>
              <a:rPr lang="en-US" sz="2800" dirty="0"/>
              <a:t>No specific graphic cards required</a:t>
            </a:r>
          </a:p>
        </p:txBody>
      </p:sp>
    </p:spTree>
    <p:extLst>
      <p:ext uri="{BB962C8B-B14F-4D97-AF65-F5344CB8AC3E}">
        <p14:creationId xmlns:p14="http://schemas.microsoft.com/office/powerpoint/2010/main" val="257812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735873" y="1438508"/>
            <a:ext cx="9144000" cy="1797752"/>
          </a:xfrm>
        </p:spPr>
        <p:txBody>
          <a:bodyPr>
            <a:noAutofit/>
          </a:bodyPr>
          <a:lstStyle/>
          <a:p>
            <a:br>
              <a:rPr lang="en-US" sz="4400" b="1" i="0" dirty="0">
                <a:solidFill>
                  <a:srgbClr val="333333"/>
                </a:solidFill>
                <a:effectLst/>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6C2067-2B89-71FA-3244-D1A362B354C0}"/>
              </a:ext>
            </a:extLst>
          </p:cNvPr>
          <p:cNvSpPr txBox="1"/>
          <p:nvPr/>
        </p:nvSpPr>
        <p:spPr>
          <a:xfrm>
            <a:off x="1407458" y="1438509"/>
            <a:ext cx="8812307" cy="4278094"/>
          </a:xfrm>
          <a:prstGeom prst="rect">
            <a:avLst/>
          </a:prstGeom>
          <a:noFill/>
        </p:spPr>
        <p:txBody>
          <a:bodyPr wrap="square">
            <a:spAutoFit/>
          </a:bodyPr>
          <a:lstStyle/>
          <a:p>
            <a:r>
              <a:rPr lang="en-US" sz="4000" dirty="0">
                <a:latin typeface="Berlin Sans FB Demi" panose="020E0802020502020306" pitchFamily="34" charset="0"/>
                <a:cs typeface="Leelawadee UI" panose="020B0502040204020203" pitchFamily="34" charset="-34"/>
              </a:rPr>
              <a:t>Fabric And Production Defect Detection In The Apparel Industry Using Machine Learning Algorithms</a:t>
            </a:r>
          </a:p>
          <a:p>
            <a:endParaRPr lang="en-US" sz="4000" dirty="0">
              <a:latin typeface="Berlin Sans FB Demi" panose="020E0802020502020306" pitchFamily="34" charset="0"/>
            </a:endParaRPr>
          </a:p>
          <a:p>
            <a:endParaRPr lang="en-US" sz="4000" dirty="0">
              <a:latin typeface="Berlin Sans FB Demi" panose="020E0802020502020306" pitchFamily="34" charset="0"/>
            </a:endParaRPr>
          </a:p>
          <a:p>
            <a:r>
              <a:rPr lang="en-US" sz="2400" u="sng" dirty="0">
                <a:latin typeface="Bahnschrift SemiBold Condensed" panose="020B0502040204020203" pitchFamily="34" charset="0"/>
              </a:rPr>
              <a:t>Team members:</a:t>
            </a:r>
          </a:p>
          <a:p>
            <a:r>
              <a:rPr lang="en-US" sz="2400" dirty="0" err="1">
                <a:latin typeface="Baskerville Old Face" panose="02020602080505020303" pitchFamily="18" charset="0"/>
              </a:rPr>
              <a:t>Veerendranath</a:t>
            </a:r>
            <a:r>
              <a:rPr lang="en-US" sz="2400" dirty="0">
                <a:latin typeface="Baskerville Old Face" panose="02020602080505020303" pitchFamily="18" charset="0"/>
              </a:rPr>
              <a:t> A-19BCI0238</a:t>
            </a:r>
          </a:p>
          <a:p>
            <a:r>
              <a:rPr lang="en-US" sz="2400" dirty="0">
                <a:latin typeface="Baskerville Old Face" panose="02020602080505020303" pitchFamily="18" charset="0"/>
              </a:rPr>
              <a:t>Sunil ch-19BCE2554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D425-3EDF-DE19-B96A-B5B173644493}"/>
              </a:ext>
            </a:extLst>
          </p:cNvPr>
          <p:cNvSpPr>
            <a:spLocks noGrp="1"/>
          </p:cNvSpPr>
          <p:nvPr>
            <p:ph type="title"/>
          </p:nvPr>
        </p:nvSpPr>
        <p:spPr>
          <a:xfrm>
            <a:off x="838200" y="243717"/>
            <a:ext cx="10515600" cy="1446972"/>
          </a:xfrm>
        </p:spPr>
        <p:txBody>
          <a:bodyPr>
            <a:normAutofit fontScale="90000"/>
          </a:bodyPr>
          <a:lstStyle/>
          <a:p>
            <a:r>
              <a:rPr lang="en-IN" sz="4000" b="1" i="0" u="none" strike="noStrike" dirty="0">
                <a:solidFill>
                  <a:srgbClr val="333333"/>
                </a:solidFill>
                <a:effectLst/>
                <a:latin typeface="Times New Roman" panose="02020603050405020304" pitchFamily="18" charset="0"/>
              </a:rPr>
              <a:t>Results and Discussion</a:t>
            </a:r>
            <a:br>
              <a:rPr lang="en-IN" sz="2800" b="1" i="0" u="none" strike="noStrike" dirty="0">
                <a:solidFill>
                  <a:srgbClr val="333333"/>
                </a:solidFill>
                <a:effectLst/>
                <a:latin typeface="Times New Roman" panose="02020603050405020304" pitchFamily="18" charset="0"/>
              </a:rPr>
            </a:br>
            <a:r>
              <a:rPr lang="en-US" sz="3100" dirty="0">
                <a:effectLst/>
                <a:latin typeface="Calibri" panose="020F0502020204030204" pitchFamily="34" charset="0"/>
                <a:ea typeface="Calibri" panose="020F0502020204030204" pitchFamily="34" charset="0"/>
              </a:rPr>
              <a:t>code snippet used for the fabric defect.</a:t>
            </a:r>
            <a:br>
              <a:rPr lang="en-IN" sz="1800" b="1" dirty="0">
                <a:effectLst/>
                <a:latin typeface="Calibri" panose="020F0502020204030204" pitchFamily="34" charset="0"/>
                <a:ea typeface="Calibri" panose="020F0502020204030204" pitchFamily="34" charset="0"/>
              </a:rPr>
            </a:br>
            <a:endParaRPr lang="en-IN" sz="6000" dirty="0"/>
          </a:p>
        </p:txBody>
      </p:sp>
      <p:pic>
        <p:nvPicPr>
          <p:cNvPr id="4" name="image6.jpeg">
            <a:extLst>
              <a:ext uri="{FF2B5EF4-FFF2-40B4-BE49-F238E27FC236}">
                <a16:creationId xmlns:a16="http://schemas.microsoft.com/office/drawing/2014/main" id="{9BA48E72-5419-E518-8AAD-01DF2DACBAE6}"/>
              </a:ext>
            </a:extLst>
          </p:cNvPr>
          <p:cNvPicPr>
            <a:picLocks noGrp="1" noChangeAspect="1"/>
          </p:cNvPicPr>
          <p:nvPr>
            <p:ph idx="1"/>
          </p:nvPr>
        </p:nvPicPr>
        <p:blipFill>
          <a:blip r:embed="rId2" cstate="print"/>
          <a:stretch>
            <a:fillRect/>
          </a:stretch>
        </p:blipFill>
        <p:spPr>
          <a:xfrm>
            <a:off x="838200" y="1229596"/>
            <a:ext cx="8593667" cy="4833938"/>
          </a:xfrm>
          <a:prstGeom prst="rect">
            <a:avLst/>
          </a:prstGeom>
        </p:spPr>
      </p:pic>
    </p:spTree>
    <p:extLst>
      <p:ext uri="{BB962C8B-B14F-4D97-AF65-F5344CB8AC3E}">
        <p14:creationId xmlns:p14="http://schemas.microsoft.com/office/powerpoint/2010/main" val="2598030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6AE8-5DF5-7FDE-04AF-596BFF14D748}"/>
              </a:ext>
            </a:extLst>
          </p:cNvPr>
          <p:cNvSpPr>
            <a:spLocks noGrp="1"/>
          </p:cNvSpPr>
          <p:nvPr>
            <p:ph type="title"/>
          </p:nvPr>
        </p:nvSpPr>
        <p:spPr>
          <a:xfrm>
            <a:off x="838200" y="365126"/>
            <a:ext cx="10515600" cy="883230"/>
          </a:xfrm>
        </p:spPr>
        <p:txBody>
          <a:bodyPr>
            <a:normAutofit fontScale="90000"/>
          </a:bodyPr>
          <a:lstStyle/>
          <a:p>
            <a:r>
              <a:rPr lang="en-US" sz="1800" dirty="0">
                <a:effectLst/>
                <a:latin typeface="Calibri" panose="020F0502020204030204" pitchFamily="34" charset="0"/>
                <a:ea typeface="Calibri" panose="020F0502020204030204" pitchFamily="34" charset="0"/>
              </a:rPr>
              <a:t>segmentation(we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Active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Contour</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identify</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boundaries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damaged segment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image)</a:t>
            </a:r>
            <a:br>
              <a:rPr lang="en-IN" sz="1800" dirty="0">
                <a:effectLst/>
                <a:latin typeface="Calibri" panose="020F0502020204030204" pitchFamily="34" charset="0"/>
                <a:ea typeface="Calibri" panose="020F0502020204030204" pitchFamily="34" charset="0"/>
              </a:rPr>
            </a:br>
            <a:endParaRPr lang="en-IN" dirty="0"/>
          </a:p>
        </p:txBody>
      </p:sp>
      <p:pic>
        <p:nvPicPr>
          <p:cNvPr id="4" name="image10.jpeg">
            <a:extLst>
              <a:ext uri="{FF2B5EF4-FFF2-40B4-BE49-F238E27FC236}">
                <a16:creationId xmlns:a16="http://schemas.microsoft.com/office/drawing/2014/main" id="{8688DE1B-37B0-2DD9-A2EB-C14EE6DB46C2}"/>
              </a:ext>
            </a:extLst>
          </p:cNvPr>
          <p:cNvPicPr>
            <a:picLocks noGrp="1" noChangeAspect="1"/>
          </p:cNvPicPr>
          <p:nvPr>
            <p:ph idx="1"/>
          </p:nvPr>
        </p:nvPicPr>
        <p:blipFill>
          <a:blip r:embed="rId2" cstate="print"/>
          <a:stretch>
            <a:fillRect/>
          </a:stretch>
        </p:blipFill>
        <p:spPr>
          <a:xfrm>
            <a:off x="838200" y="661062"/>
            <a:ext cx="9907130" cy="5572761"/>
          </a:xfrm>
          <a:prstGeom prst="rect">
            <a:avLst/>
          </a:prstGeom>
        </p:spPr>
      </p:pic>
    </p:spTree>
    <p:extLst>
      <p:ext uri="{BB962C8B-B14F-4D97-AF65-F5344CB8AC3E}">
        <p14:creationId xmlns:p14="http://schemas.microsoft.com/office/powerpoint/2010/main" val="364004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602A-41E0-4584-7389-C157AE1987EE}"/>
              </a:ext>
            </a:extLst>
          </p:cNvPr>
          <p:cNvSpPr>
            <a:spLocks noGrp="1"/>
          </p:cNvSpPr>
          <p:nvPr>
            <p:ph type="title"/>
          </p:nvPr>
        </p:nvSpPr>
        <p:spPr>
          <a:xfrm>
            <a:off x="838200" y="365125"/>
            <a:ext cx="10515600" cy="1392113"/>
          </a:xfrm>
        </p:spPr>
        <p:txBody>
          <a:bodyPr/>
          <a:lstStyle/>
          <a:p>
            <a:r>
              <a:rPr lang="en-US" sz="1800" dirty="0">
                <a:effectLst/>
                <a:latin typeface="Calibri" panose="020F0502020204030204" pitchFamily="34" charset="0"/>
                <a:ea typeface="Calibri" panose="020F0502020204030204" pitchFamily="34" charset="0"/>
              </a:rPr>
              <a:t>preprocessing</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increase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image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contrast(after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take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input,</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3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converted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gray-scale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image)</a:t>
            </a:r>
            <a:br>
              <a:rPr lang="en-IN" sz="1800" dirty="0">
                <a:effectLst/>
                <a:latin typeface="Calibri" panose="020F0502020204030204" pitchFamily="34" charset="0"/>
                <a:ea typeface="Calibri" panose="020F0502020204030204" pitchFamily="34" charset="0"/>
              </a:rPr>
            </a:br>
            <a:endParaRPr lang="en-IN" dirty="0"/>
          </a:p>
        </p:txBody>
      </p:sp>
      <p:pic>
        <p:nvPicPr>
          <p:cNvPr id="4" name="image8.jpeg" descr="A screenshot of a computer&#10;&#10;Description automatically generated">
            <a:extLst>
              <a:ext uri="{FF2B5EF4-FFF2-40B4-BE49-F238E27FC236}">
                <a16:creationId xmlns:a16="http://schemas.microsoft.com/office/drawing/2014/main" id="{CE9B4E60-C551-BE87-0A85-E95A0C68FEDC}"/>
              </a:ext>
            </a:extLst>
          </p:cNvPr>
          <p:cNvPicPr>
            <a:picLocks noGrp="1" noChangeAspect="1"/>
          </p:cNvPicPr>
          <p:nvPr>
            <p:ph idx="1"/>
          </p:nvPr>
        </p:nvPicPr>
        <p:blipFill>
          <a:blip r:embed="rId2" cstate="print"/>
          <a:stretch>
            <a:fillRect/>
          </a:stretch>
        </p:blipFill>
        <p:spPr>
          <a:xfrm>
            <a:off x="838200" y="906517"/>
            <a:ext cx="9967623" cy="5423341"/>
          </a:xfrm>
          <a:prstGeom prst="rect">
            <a:avLst/>
          </a:prstGeom>
        </p:spPr>
      </p:pic>
    </p:spTree>
    <p:extLst>
      <p:ext uri="{BB962C8B-B14F-4D97-AF65-F5344CB8AC3E}">
        <p14:creationId xmlns:p14="http://schemas.microsoft.com/office/powerpoint/2010/main" val="267862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8671-6A98-FDC1-86AD-B72319633049}"/>
              </a:ext>
            </a:extLst>
          </p:cNvPr>
          <p:cNvSpPr>
            <a:spLocks noGrp="1"/>
          </p:cNvSpPr>
          <p:nvPr>
            <p:ph type="title"/>
          </p:nvPr>
        </p:nvSpPr>
        <p:spPr>
          <a:xfrm>
            <a:off x="838200" y="365126"/>
            <a:ext cx="10515600" cy="1201282"/>
          </a:xfrm>
        </p:spPr>
        <p:txBody>
          <a:bodyPr/>
          <a:lstStyle/>
          <a:p>
            <a:r>
              <a:rPr lang="en-US" sz="1800" dirty="0">
                <a:effectLst/>
                <a:latin typeface="Calibri" panose="020F0502020204030204" pitchFamily="34" charset="0"/>
                <a:ea typeface="Calibri" panose="020F0502020204030204" pitchFamily="34" charset="0"/>
              </a:rPr>
              <a:t>classification</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identification(we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have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CNN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classify</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3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identify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whether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purchase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cloth</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not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based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result)</a:t>
            </a:r>
            <a:br>
              <a:rPr lang="en-IN" sz="1800" dirty="0">
                <a:effectLst/>
                <a:latin typeface="Calibri" panose="020F0502020204030204" pitchFamily="34" charset="0"/>
                <a:ea typeface="Calibri" panose="020F0502020204030204" pitchFamily="34" charset="0"/>
              </a:rPr>
            </a:br>
            <a:endParaRPr lang="en-IN" dirty="0"/>
          </a:p>
        </p:txBody>
      </p:sp>
      <p:pic>
        <p:nvPicPr>
          <p:cNvPr id="4" name="image9.jpeg">
            <a:extLst>
              <a:ext uri="{FF2B5EF4-FFF2-40B4-BE49-F238E27FC236}">
                <a16:creationId xmlns:a16="http://schemas.microsoft.com/office/drawing/2014/main" id="{52FD3772-C462-0F88-6337-65473C113D30}"/>
              </a:ext>
            </a:extLst>
          </p:cNvPr>
          <p:cNvPicPr>
            <a:picLocks noGrp="1" noChangeAspect="1"/>
          </p:cNvPicPr>
          <p:nvPr>
            <p:ph idx="1"/>
          </p:nvPr>
        </p:nvPicPr>
        <p:blipFill>
          <a:blip r:embed="rId2" cstate="print"/>
          <a:stretch>
            <a:fillRect/>
          </a:stretch>
        </p:blipFill>
        <p:spPr>
          <a:xfrm>
            <a:off x="753262" y="965767"/>
            <a:ext cx="8295322" cy="5801100"/>
          </a:xfrm>
          <a:prstGeom prst="rect">
            <a:avLst/>
          </a:prstGeom>
        </p:spPr>
      </p:pic>
    </p:spTree>
    <p:extLst>
      <p:ext uri="{BB962C8B-B14F-4D97-AF65-F5344CB8AC3E}">
        <p14:creationId xmlns:p14="http://schemas.microsoft.com/office/powerpoint/2010/main" val="1416363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062BD-765F-EA0B-54B8-900C558DEAC4}"/>
              </a:ext>
            </a:extLst>
          </p:cNvPr>
          <p:cNvSpPr>
            <a:spLocks noGrp="1"/>
          </p:cNvSpPr>
          <p:nvPr>
            <p:ph idx="1"/>
          </p:nvPr>
        </p:nvSpPr>
        <p:spPr>
          <a:xfrm>
            <a:off x="1617428" y="2679700"/>
            <a:ext cx="10515600" cy="4351338"/>
          </a:xfrm>
        </p:spPr>
        <p:txBody>
          <a:bodyPr/>
          <a:lstStyle/>
          <a:p>
            <a:endParaRPr lang="en-IN" dirty="0"/>
          </a:p>
        </p:txBody>
      </p:sp>
      <p:sp>
        <p:nvSpPr>
          <p:cNvPr id="4" name="Rectangle 2">
            <a:extLst>
              <a:ext uri="{FF2B5EF4-FFF2-40B4-BE49-F238E27FC236}">
                <a16:creationId xmlns:a16="http://schemas.microsoft.com/office/drawing/2014/main" id="{80068BBC-2EF1-8B86-ABA2-188A9EEAA091}"/>
              </a:ext>
            </a:extLst>
          </p:cNvPr>
          <p:cNvSpPr>
            <a:spLocks noChangeArrowheads="1"/>
          </p:cNvSpPr>
          <p:nvPr/>
        </p:nvSpPr>
        <p:spPr bwMode="auto">
          <a:xfrm>
            <a:off x="779228" y="898009"/>
            <a:ext cx="81612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it shows the type of the cloth as well as quality of the product used in below as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121" name="image7.jpeg">
            <a:extLst>
              <a:ext uri="{FF2B5EF4-FFF2-40B4-BE49-F238E27FC236}">
                <a16:creationId xmlns:a16="http://schemas.microsoft.com/office/drawing/2014/main" id="{D222AAB9-A283-2AA8-3F8C-E911A9BD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40" y="1620023"/>
            <a:ext cx="7250112" cy="5318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D96C912-0FE4-1CBC-1EDE-7BA629875C37}"/>
              </a:ext>
            </a:extLst>
          </p:cNvPr>
          <p:cNvSpPr>
            <a:spLocks noChangeArrowheads="1"/>
          </p:cNvSpPr>
          <p:nvPr/>
        </p:nvSpPr>
        <p:spPr bwMode="auto">
          <a:xfrm>
            <a:off x="723568" y="1263846"/>
            <a:ext cx="881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DAMAGED MATERIAL)</a:t>
            </a:r>
            <a:r>
              <a:rPr kumimoji="0" lang="en-US" altLang="en-US" sz="105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638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01C-7A17-3304-DBD9-CACABC148D5A}"/>
              </a:ext>
            </a:extLst>
          </p:cNvPr>
          <p:cNvSpPr>
            <a:spLocks noGrp="1"/>
          </p:cNvSpPr>
          <p:nvPr>
            <p:ph type="title"/>
          </p:nvPr>
        </p:nvSpPr>
        <p:spPr>
          <a:xfrm>
            <a:off x="838200" y="365126"/>
            <a:ext cx="10515600" cy="1153574"/>
          </a:xfrm>
        </p:spPr>
        <p:txBody>
          <a:bodyPr/>
          <a:lstStyle/>
          <a:p>
            <a:r>
              <a:rPr lang="en-US" sz="1800" b="1" dirty="0">
                <a:effectLst/>
                <a:latin typeface="Calibri" panose="020F0502020204030204" pitchFamily="34" charset="0"/>
                <a:ea typeface="Calibri" panose="020F0502020204030204" pitchFamily="34" charset="0"/>
              </a:rPr>
              <a:t>This</a:t>
            </a:r>
            <a:r>
              <a:rPr lang="en-US" sz="1800" b="1" spc="-2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is</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example</a:t>
            </a:r>
            <a:r>
              <a:rPr lang="en-US" sz="1800" b="1" spc="-2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of</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2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Bad</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quality</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Material</a:t>
            </a:r>
            <a:r>
              <a:rPr lang="en-US" sz="1800" b="1" spc="-2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and</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at</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39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end</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it</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says</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“Not</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worth</a:t>
            </a:r>
            <a:r>
              <a:rPr lang="en-US" sz="1800" b="1" spc="4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buying”.</a:t>
            </a:r>
            <a:br>
              <a:rPr lang="en-IN" sz="1800" b="1" dirty="0">
                <a:effectLst/>
                <a:latin typeface="Calibri" panose="020F0502020204030204" pitchFamily="34" charset="0"/>
                <a:ea typeface="Calibri" panose="020F0502020204030204" pitchFamily="34" charset="0"/>
              </a:rPr>
            </a:br>
            <a:endParaRPr lang="en-IN" dirty="0"/>
          </a:p>
        </p:txBody>
      </p:sp>
      <p:pic>
        <p:nvPicPr>
          <p:cNvPr id="4" name="image11.jpeg">
            <a:extLst>
              <a:ext uri="{FF2B5EF4-FFF2-40B4-BE49-F238E27FC236}">
                <a16:creationId xmlns:a16="http://schemas.microsoft.com/office/drawing/2014/main" id="{DE972C65-E0A6-64D6-FA05-B8DA017794EB}"/>
              </a:ext>
            </a:extLst>
          </p:cNvPr>
          <p:cNvPicPr>
            <a:picLocks noGrp="1" noChangeAspect="1"/>
          </p:cNvPicPr>
          <p:nvPr>
            <p:ph idx="1"/>
          </p:nvPr>
        </p:nvPicPr>
        <p:blipFill>
          <a:blip r:embed="rId2" cstate="print"/>
          <a:stretch>
            <a:fillRect/>
          </a:stretch>
        </p:blipFill>
        <p:spPr>
          <a:xfrm>
            <a:off x="1171728" y="754062"/>
            <a:ext cx="7709879" cy="5898358"/>
          </a:xfrm>
          <a:prstGeom prst="rect">
            <a:avLst/>
          </a:prstGeom>
        </p:spPr>
      </p:pic>
    </p:spTree>
    <p:extLst>
      <p:ext uri="{BB962C8B-B14F-4D97-AF65-F5344CB8AC3E}">
        <p14:creationId xmlns:p14="http://schemas.microsoft.com/office/powerpoint/2010/main" val="3963961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E1C9-D206-5934-6E3B-5C6D762197CE}"/>
              </a:ext>
            </a:extLst>
          </p:cNvPr>
          <p:cNvSpPr>
            <a:spLocks noGrp="1"/>
          </p:cNvSpPr>
          <p:nvPr>
            <p:ph type="title"/>
          </p:nvPr>
        </p:nvSpPr>
        <p:spPr>
          <a:xfrm>
            <a:off x="838200" y="365125"/>
            <a:ext cx="10515600" cy="1209233"/>
          </a:xfrm>
        </p:spPr>
        <p:txBody>
          <a:bodyPr/>
          <a:lstStyle/>
          <a:p>
            <a:r>
              <a:rPr lang="en-US" sz="1800" dirty="0">
                <a:effectLst/>
                <a:latin typeface="Calibri" panose="020F0502020204030204" pitchFamily="34" charset="0"/>
                <a:ea typeface="Calibri" panose="020F0502020204030204" pitchFamily="34" charset="0"/>
              </a:rPr>
              <a:t>It is example for the good quality of the used fabric product as</a:t>
            </a:r>
            <a:br>
              <a:rPr lang="en-IN"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(GOOD QUALITY)</a:t>
            </a:r>
            <a:br>
              <a:rPr lang="en-IN" sz="1800" dirty="0">
                <a:effectLst/>
                <a:latin typeface="Calibri" panose="020F0502020204030204" pitchFamily="34" charset="0"/>
                <a:ea typeface="Calibri" panose="020F0502020204030204" pitchFamily="34" charset="0"/>
              </a:rPr>
            </a:br>
            <a:endParaRPr lang="en-IN"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A6E6240A-E9B8-432D-E07D-583826081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807" y="969741"/>
            <a:ext cx="10874375" cy="5299287"/>
          </a:xfrm>
          <a:prstGeom prst="rect">
            <a:avLst/>
          </a:prstGeom>
        </p:spPr>
      </p:pic>
    </p:spTree>
    <p:extLst>
      <p:ext uri="{BB962C8B-B14F-4D97-AF65-F5344CB8AC3E}">
        <p14:creationId xmlns:p14="http://schemas.microsoft.com/office/powerpoint/2010/main" val="243009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F12A-E8AE-FD78-8BC6-A1533907B565}"/>
              </a:ext>
            </a:extLst>
          </p:cNvPr>
          <p:cNvSpPr>
            <a:spLocks noGrp="1"/>
          </p:cNvSpPr>
          <p:nvPr>
            <p:ph type="title"/>
          </p:nvPr>
        </p:nvSpPr>
        <p:spPr>
          <a:xfrm>
            <a:off x="758687" y="1820849"/>
            <a:ext cx="10515600" cy="1137077"/>
          </a:xfrm>
        </p:spPr>
        <p:txBody>
          <a:bodyPr>
            <a:normAutofit fontScale="90000"/>
          </a:bodyPr>
          <a:lstStyle/>
          <a:p>
            <a:pPr rtl="0">
              <a:spcBef>
                <a:spcPts val="0"/>
              </a:spcBef>
              <a:spcAft>
                <a:spcPts val="0"/>
              </a:spcAft>
            </a:pPr>
            <a:br>
              <a:rPr lang="en-IN" b="0" dirty="0">
                <a:effectLst/>
              </a:rPr>
            </a:br>
            <a:r>
              <a:rPr lang="en-IN" sz="4000" b="0" i="0" u="none" strike="noStrike" dirty="0">
                <a:solidFill>
                  <a:srgbClr val="333333"/>
                </a:solidFill>
                <a:effectLst/>
                <a:latin typeface="Times New Roman" panose="02020603050405020304" pitchFamily="18" charset="0"/>
              </a:rPr>
              <a:t>Discussion(Comparative Analysis)</a:t>
            </a:r>
            <a:br>
              <a:rPr lang="en-IN" b="0" dirty="0">
                <a:effectLst/>
              </a:rPr>
            </a:br>
            <a:br>
              <a:rPr lang="en-IN" dirty="0"/>
            </a:br>
            <a:r>
              <a:rPr lang="en-US" sz="1800" b="0" i="0" u="none" strike="noStrike" dirty="0">
                <a:solidFill>
                  <a:srgbClr val="333333"/>
                </a:solidFill>
                <a:effectLst/>
                <a:latin typeface="Times New Roman" panose="02020603050405020304" pitchFamily="18" charset="0"/>
              </a:rPr>
              <a:t>CNN VS SVM </a:t>
            </a:r>
            <a:br>
              <a:rPr lang="en-US" sz="1800" b="0" i="0" u="none" strike="noStrike" dirty="0">
                <a:solidFill>
                  <a:srgbClr val="333333"/>
                </a:solidFill>
                <a:effectLst/>
                <a:latin typeface="Times New Roman" panose="02020603050405020304" pitchFamily="18" charset="0"/>
              </a:rPr>
            </a:br>
            <a:r>
              <a:rPr lang="en-US" sz="1800" b="0" i="0" u="none" strike="noStrike" dirty="0">
                <a:solidFill>
                  <a:srgbClr val="333333"/>
                </a:solidFill>
                <a:effectLst/>
                <a:latin typeface="Times New Roman" panose="02020603050405020304" pitchFamily="18" charset="0"/>
              </a:rPr>
              <a:t>CNN is primarily a good candidate for Image recognition. You could definitely use CNN for sequence data, but they shine in going to through huge amount of image and finding non-linear correlations. SVM are margin classifier and support different kernels to perform these </a:t>
            </a:r>
            <a:r>
              <a:rPr lang="en-US" sz="1800" b="0" i="0" u="none" strike="noStrike" dirty="0" err="1">
                <a:solidFill>
                  <a:srgbClr val="333333"/>
                </a:solidFill>
                <a:effectLst/>
                <a:latin typeface="Times New Roman" panose="02020603050405020304" pitchFamily="18" charset="0"/>
              </a:rPr>
              <a:t>classificiation</a:t>
            </a:r>
            <a:r>
              <a:rPr lang="en-US" sz="1800" b="0" i="0" u="none" strike="noStrike" dirty="0">
                <a:solidFill>
                  <a:srgbClr val="333333"/>
                </a:solidFill>
                <a:effectLst/>
                <a:latin typeface="Times New Roman" panose="02020603050405020304" pitchFamily="18" charset="0"/>
              </a:rPr>
              <a:t>. Where SVM suffer is predicting the class labels when the size of the class labels is </a:t>
            </a:r>
            <a:r>
              <a:rPr lang="en-US" sz="1800" b="0" i="0" u="none" strike="noStrike" dirty="0" err="1">
                <a:solidFill>
                  <a:srgbClr val="333333"/>
                </a:solidFill>
                <a:effectLst/>
                <a:latin typeface="Times New Roman" panose="02020603050405020304" pitchFamily="18" charset="0"/>
              </a:rPr>
              <a:t>huge.Comparative</a:t>
            </a:r>
            <a:r>
              <a:rPr lang="en-US" sz="1800" b="0" i="0" u="none" strike="noStrike" dirty="0">
                <a:solidFill>
                  <a:srgbClr val="333333"/>
                </a:solidFill>
                <a:effectLst/>
                <a:latin typeface="Times New Roman" panose="02020603050405020304" pitchFamily="18" charset="0"/>
              </a:rPr>
              <a:t> analysis of validation accuracy for CNN and SVM Analysis of graph: In terms of accuracy CNN has the max accuracy of 79% than SVM, as CNN works better for image dataset. The comparative analysis for Precision , F1 score and Recall shown in Table 1 for CNN and SVM classifier. It is evident that the CNN classifier is more precise, has more recall ability and more f1 score than SVM</a:t>
            </a:r>
            <a:br>
              <a:rPr lang="en-US" b="0" dirty="0">
                <a:effectLst/>
              </a:rPr>
            </a:br>
            <a:br>
              <a:rPr lang="en-US" dirty="0"/>
            </a:br>
            <a:endParaRPr lang="en-IN" dirty="0"/>
          </a:p>
        </p:txBody>
      </p:sp>
      <p:pic>
        <p:nvPicPr>
          <p:cNvPr id="6" name="Picture 2">
            <a:extLst>
              <a:ext uri="{FF2B5EF4-FFF2-40B4-BE49-F238E27FC236}">
                <a16:creationId xmlns:a16="http://schemas.microsoft.com/office/drawing/2014/main" id="{7D43EBCC-76CB-3D6A-A7B5-8A718CA3E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816" y="3836466"/>
            <a:ext cx="3258502" cy="24464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7F409F-4BE7-E35D-A8C5-D648EDF3EF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1085" y="3900074"/>
            <a:ext cx="4495800" cy="24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16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F266-545A-3DFF-7B82-1F2C7075122D}"/>
              </a:ext>
            </a:extLst>
          </p:cNvPr>
          <p:cNvSpPr>
            <a:spLocks noGrp="1"/>
          </p:cNvSpPr>
          <p:nvPr>
            <p:ph type="title"/>
          </p:nvPr>
        </p:nvSpPr>
        <p:spPr>
          <a:xfrm>
            <a:off x="838199" y="365125"/>
            <a:ext cx="10618015" cy="2911026"/>
          </a:xfrm>
        </p:spPr>
        <p:txBody>
          <a:bodyPr>
            <a:normAutofit/>
          </a:bodyPr>
          <a:lstStyle/>
          <a:p>
            <a:pPr rtl="0">
              <a:spcBef>
                <a:spcPts val="0"/>
              </a:spcBef>
              <a:spcAft>
                <a:spcPts val="0"/>
              </a:spcAft>
            </a:pPr>
            <a:r>
              <a:rPr lang="en-US" sz="1800" b="0" i="0" u="none" strike="noStrike" dirty="0">
                <a:solidFill>
                  <a:srgbClr val="333333"/>
                </a:solidFill>
                <a:effectLst/>
                <a:latin typeface="Times New Roman" panose="02020603050405020304" pitchFamily="18" charset="0"/>
              </a:rPr>
              <a:t>CNN VS KNN : </a:t>
            </a:r>
            <a:br>
              <a:rPr lang="en-US" b="0" dirty="0">
                <a:effectLst/>
              </a:rPr>
            </a:br>
            <a:br>
              <a:rPr lang="en-US" b="0" dirty="0">
                <a:effectLst/>
              </a:rPr>
            </a:br>
            <a:r>
              <a:rPr lang="en-US" sz="1800" b="0" i="0" u="none" strike="noStrike" dirty="0">
                <a:solidFill>
                  <a:srgbClr val="333333"/>
                </a:solidFill>
                <a:effectLst/>
                <a:latin typeface="Roboto" panose="02000000000000000000" pitchFamily="2" charset="0"/>
              </a:rPr>
              <a:t> The model with CNN and KNN, </a:t>
            </a:r>
            <a:r>
              <a:rPr lang="en-US" sz="1800" b="0" i="0" u="none" strike="noStrike" dirty="0" err="1">
                <a:solidFill>
                  <a:srgbClr val="333333"/>
                </a:solidFill>
                <a:effectLst/>
                <a:latin typeface="Roboto" panose="02000000000000000000" pitchFamily="2" charset="0"/>
              </a:rPr>
              <a:t>i</a:t>
            </a:r>
            <a:r>
              <a:rPr lang="en-US" sz="1800" b="0" i="0" u="none" strike="noStrike" dirty="0">
                <a:solidFill>
                  <a:srgbClr val="333333"/>
                </a:solidFill>
                <a:effectLst/>
                <a:latin typeface="Roboto" panose="02000000000000000000" pitchFamily="2" charset="0"/>
              </a:rPr>
              <a:t> got train accuracy of CNN is 99% and Test </a:t>
            </a:r>
            <a:r>
              <a:rPr lang="en-US" sz="1800" b="0" i="0" u="none" strike="noStrike" dirty="0" err="1">
                <a:solidFill>
                  <a:srgbClr val="333333"/>
                </a:solidFill>
                <a:effectLst/>
                <a:latin typeface="Roboto" panose="02000000000000000000" pitchFamily="2" charset="0"/>
              </a:rPr>
              <a:t>accuarcy</a:t>
            </a:r>
            <a:r>
              <a:rPr lang="en-US" sz="1800" b="0" i="0" u="none" strike="noStrike" dirty="0">
                <a:solidFill>
                  <a:srgbClr val="333333"/>
                </a:solidFill>
                <a:effectLst/>
                <a:latin typeface="Roboto" panose="02000000000000000000" pitchFamily="2" charset="0"/>
              </a:rPr>
              <a:t> is 98% and KNN train </a:t>
            </a:r>
            <a:r>
              <a:rPr lang="en-US" sz="1800" b="0" i="0" u="none" strike="noStrike" dirty="0" err="1">
                <a:solidFill>
                  <a:srgbClr val="333333"/>
                </a:solidFill>
                <a:effectLst/>
                <a:latin typeface="Roboto" panose="02000000000000000000" pitchFamily="2" charset="0"/>
              </a:rPr>
              <a:t>accuarcy</a:t>
            </a:r>
            <a:r>
              <a:rPr lang="en-US" sz="1800" b="0" i="0" u="none" strike="noStrike" dirty="0">
                <a:solidFill>
                  <a:srgbClr val="333333"/>
                </a:solidFill>
                <a:effectLst/>
                <a:latin typeface="Roboto" panose="02000000000000000000" pitchFamily="2" charset="0"/>
              </a:rPr>
              <a:t> is 98% and Test accuracy 98%.In KNN, output completely relies on nearest neighbors, which may or may not be good choice. Also it is sensitive to distance metrics.</a:t>
            </a:r>
            <a:br>
              <a:rPr lang="en-US" b="0" dirty="0">
                <a:effectLst/>
              </a:rPr>
            </a:br>
            <a:r>
              <a:rPr lang="en-US" sz="1800" b="0" i="0" u="none" strike="noStrike" dirty="0">
                <a:solidFill>
                  <a:srgbClr val="333333"/>
                </a:solidFill>
                <a:effectLst/>
                <a:latin typeface="Roboto" panose="02000000000000000000" pitchFamily="2" charset="0"/>
              </a:rPr>
              <a:t>On the other hand, CNN extract the features from the input data. Which are very helpful for making analysis. And recent success in the CNN specially </a:t>
            </a:r>
            <a:r>
              <a:rPr lang="en-US" sz="1800" i="0" u="none" strike="noStrike" dirty="0">
                <a:solidFill>
                  <a:srgbClr val="333333"/>
                </a:solidFill>
                <a:effectLst/>
                <a:latin typeface="Roboto" panose="02000000000000000000" pitchFamily="2" charset="0"/>
              </a:rPr>
              <a:t>wavelet </a:t>
            </a:r>
            <a:r>
              <a:rPr lang="en-US" sz="1800" b="0" i="0" u="none" strike="noStrike" dirty="0">
                <a:solidFill>
                  <a:srgbClr val="333333"/>
                </a:solidFill>
                <a:effectLst/>
                <a:latin typeface="Roboto" panose="02000000000000000000" pitchFamily="2" charset="0"/>
              </a:rPr>
              <a:t>for the audio application, I will prefer to go with CNN. Considering your data-size, CNN is good option here.</a:t>
            </a:r>
            <a:endParaRPr lang="en-IN" dirty="0"/>
          </a:p>
        </p:txBody>
      </p:sp>
      <p:pic>
        <p:nvPicPr>
          <p:cNvPr id="2050" name="Picture 2">
            <a:extLst>
              <a:ext uri="{FF2B5EF4-FFF2-40B4-BE49-F238E27FC236}">
                <a16:creationId xmlns:a16="http://schemas.microsoft.com/office/drawing/2014/main" id="{A41529E6-FFCB-1839-31B6-43AE69E278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785" y="3276151"/>
            <a:ext cx="3104695" cy="232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8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4A33-A211-7F6F-4AAE-7BDEE45E029D}"/>
              </a:ext>
            </a:extLst>
          </p:cNvPr>
          <p:cNvSpPr>
            <a:spLocks noGrp="1"/>
          </p:cNvSpPr>
          <p:nvPr>
            <p:ph type="title"/>
          </p:nvPr>
        </p:nvSpPr>
        <p:spPr>
          <a:xfrm>
            <a:off x="838200" y="365125"/>
            <a:ext cx="10515600" cy="3602576"/>
          </a:xfrm>
        </p:spPr>
        <p:txBody>
          <a:bodyPr>
            <a:normAutofit fontScale="90000"/>
          </a:bodyPr>
          <a:lstStyle/>
          <a:p>
            <a:pPr rtl="0">
              <a:spcBef>
                <a:spcPts val="0"/>
              </a:spcBef>
              <a:spcAft>
                <a:spcPts val="0"/>
              </a:spcAft>
            </a:pPr>
            <a:r>
              <a:rPr lang="en-US" sz="1800" b="0" i="0" u="none" strike="noStrike" dirty="0">
                <a:solidFill>
                  <a:srgbClr val="333333"/>
                </a:solidFill>
                <a:effectLst/>
                <a:latin typeface="Roboto" panose="02000000000000000000" pitchFamily="2" charset="0"/>
              </a:rPr>
              <a:t>CNN VS SIFT:</a:t>
            </a:r>
            <a:br>
              <a:rPr lang="en-US" b="0" dirty="0">
                <a:effectLst/>
              </a:rPr>
            </a:br>
            <a:r>
              <a:rPr lang="en-US" sz="1800" b="0" i="0" u="none" strike="noStrike" dirty="0">
                <a:solidFill>
                  <a:srgbClr val="333333"/>
                </a:solidFill>
                <a:effectLst/>
                <a:latin typeface="Roboto" panose="02000000000000000000" pitchFamily="2" charset="0"/>
              </a:rPr>
              <a:t>Based on first order </a:t>
            </a:r>
            <a:r>
              <a:rPr lang="en-US" sz="1800" b="0" i="0" u="none" strike="noStrike" dirty="0" err="1">
                <a:solidFill>
                  <a:srgbClr val="333333"/>
                </a:solidFill>
                <a:effectLst/>
                <a:latin typeface="Roboto" panose="02000000000000000000" pitchFamily="2" charset="0"/>
              </a:rPr>
              <a:t>gradients.Course</a:t>
            </a:r>
            <a:r>
              <a:rPr lang="en-US" sz="1800" b="0" i="0" u="none" strike="noStrike" dirty="0">
                <a:solidFill>
                  <a:srgbClr val="333333"/>
                </a:solidFill>
                <a:effectLst/>
                <a:latin typeface="Roboto" panose="02000000000000000000" pitchFamily="2" charset="0"/>
              </a:rPr>
              <a:t>, that is, it is evaluated around scale invariant feature points obtained using the difference of gaussian (</a:t>
            </a:r>
            <a:r>
              <a:rPr lang="en-US" sz="1800" b="0" i="0" u="none" strike="noStrike" dirty="0" err="1">
                <a:solidFill>
                  <a:srgbClr val="333333"/>
                </a:solidFill>
                <a:effectLst/>
                <a:latin typeface="Roboto" panose="02000000000000000000" pitchFamily="2" charset="0"/>
              </a:rPr>
              <a:t>DoG</a:t>
            </a:r>
            <a:r>
              <a:rPr lang="en-US" sz="1800" b="0" i="0" u="none" strike="noStrike" dirty="0">
                <a:solidFill>
                  <a:srgbClr val="333333"/>
                </a:solidFill>
                <a:effectLst/>
                <a:latin typeface="Roboto" panose="02000000000000000000" pitchFamily="2" charset="0"/>
              </a:rPr>
              <a:t>) key point detector. There is a dense variant known as the dense-SIFT.</a:t>
            </a:r>
            <a:br>
              <a:rPr lang="en-US" b="0" dirty="0">
                <a:effectLst/>
              </a:rPr>
            </a:br>
            <a:r>
              <a:rPr lang="en-US" sz="1800" b="0" i="0" u="none" strike="noStrike" dirty="0">
                <a:solidFill>
                  <a:srgbClr val="333333"/>
                </a:solidFill>
                <a:effectLst/>
                <a:latin typeface="Roboto" panose="02000000000000000000" pitchFamily="2" charset="0"/>
              </a:rPr>
              <a:t>CNNs are trainable feature detectors which makes them highly adaptive. That is why they can achieve high accuracy levels in most applications such as image recognition. They can be trained end-to-end..</a:t>
            </a:r>
            <a:br>
              <a:rPr lang="en-US" b="0" dirty="0">
                <a:effectLst/>
              </a:rPr>
            </a:br>
            <a:r>
              <a:rPr lang="en-US" sz="1800" b="0" i="0" u="none" strike="noStrike" dirty="0">
                <a:solidFill>
                  <a:srgbClr val="333333"/>
                </a:solidFill>
                <a:effectLst/>
                <a:latin typeface="Roboto" panose="02000000000000000000" pitchFamily="2" charset="0"/>
              </a:rPr>
              <a:t>They can learn low-level features similar to SIFT and HOG features from training examples alone, that is amazing. Thus one can minimize feature engineering when it comes to using CNNs.</a:t>
            </a:r>
            <a:br>
              <a:rPr lang="en-US" b="0" dirty="0">
                <a:effectLst/>
              </a:rPr>
            </a:br>
            <a:r>
              <a:rPr lang="en-US" sz="1800" b="0" i="0" u="none" strike="noStrike" dirty="0">
                <a:solidFill>
                  <a:srgbClr val="333333"/>
                </a:solidFill>
                <a:effectLst/>
                <a:latin typeface="Roboto" panose="02000000000000000000" pitchFamily="2" charset="0"/>
              </a:rPr>
              <a:t>Thus SIFT and HOG features are low-level features which don't make use of hierarchical layer-wise representation learning while the CNN is a hierarchical deep learning model which is able to model data at more and more abstract representations.</a:t>
            </a:r>
            <a:br>
              <a:rPr lang="en-US" b="0" dirty="0">
                <a:effectLst/>
              </a:rPr>
            </a:br>
            <a:br>
              <a:rPr lang="en-US" dirty="0"/>
            </a:br>
            <a:endParaRPr lang="en-IN" dirty="0"/>
          </a:p>
        </p:txBody>
      </p:sp>
      <p:pic>
        <p:nvPicPr>
          <p:cNvPr id="3074" name="Picture 2">
            <a:extLst>
              <a:ext uri="{FF2B5EF4-FFF2-40B4-BE49-F238E27FC236}">
                <a16:creationId xmlns:a16="http://schemas.microsoft.com/office/drawing/2014/main" id="{86908D77-8E5D-B9BB-D2C8-5F4FA3FCBE6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99051"/>
            <a:ext cx="3395442" cy="234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65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838200" y="365125"/>
            <a:ext cx="10515600" cy="783451"/>
          </a:xfrm>
        </p:spPr>
        <p:txBody>
          <a:bodyPr/>
          <a:lstStyle/>
          <a:p>
            <a:r>
              <a:rPr lang="en-US" b="1" dirty="0"/>
              <a:t>ABSTRACT:</a:t>
            </a:r>
          </a:p>
        </p:txBody>
      </p:sp>
      <p:sp>
        <p:nvSpPr>
          <p:cNvPr id="1048593" name="Content Placeholder 2"/>
          <p:cNvSpPr>
            <a:spLocks noGrp="1"/>
          </p:cNvSpPr>
          <p:nvPr>
            <p:ph idx="1"/>
          </p:nvPr>
        </p:nvSpPr>
        <p:spPr>
          <a:xfrm>
            <a:off x="525965" y="1148576"/>
            <a:ext cx="10515600" cy="5330283"/>
          </a:xfrm>
        </p:spPr>
        <p:txBody>
          <a:bodyPr>
            <a:normAutofit fontScale="93571"/>
          </a:bodyPr>
          <a:lstStyle/>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Automated</a:t>
            </a:r>
            <a:r>
              <a:rPr lang="en-US" b="0" i="0" dirty="0">
                <a:solidFill>
                  <a:srgbClr val="000000"/>
                </a:solidFill>
                <a:effectLst/>
                <a:latin typeface="Times New Roman" panose="02020603050405020304" pitchFamily="18" charset="0"/>
                <a:cs typeface="Times New Roman" panose="02020603050405020304" pitchFamily="18" charset="0"/>
              </a:rPr>
              <a:t> </a:t>
            </a:r>
            <a:r>
              <a:rPr lang="en-US" sz="2600" b="0" i="0" dirty="0">
                <a:solidFill>
                  <a:srgbClr val="000000"/>
                </a:solidFill>
                <a:effectLst/>
                <a:latin typeface="Times New Roman" panose="02020603050405020304" pitchFamily="18" charset="0"/>
                <a:cs typeface="Times New Roman" panose="02020603050405020304" pitchFamily="18" charset="0"/>
              </a:rPr>
              <a:t>quality guarantee of textile fabric materials is one of the most important and demanding computer vision tasks in textile smart manufacturing. This survey presents a thorough overview of algorithms for fabric defect detection. First, this review briefly introduces the importance and inevitability of fabric defect detection towards the era of manufacturing of artificial </a:t>
            </a:r>
            <a:r>
              <a:rPr lang="en-US" sz="2600" b="0" i="0" dirty="0" err="1">
                <a:solidFill>
                  <a:srgbClr val="000000"/>
                </a:solidFill>
                <a:effectLst/>
                <a:latin typeface="Times New Roman" panose="02020603050405020304" pitchFamily="18" charset="0"/>
                <a:cs typeface="Times New Roman" panose="02020603050405020304" pitchFamily="18" charset="0"/>
              </a:rPr>
              <a:t>intelligence.Second</a:t>
            </a:r>
            <a:r>
              <a:rPr lang="en-US" sz="2600" b="0" i="0" dirty="0">
                <a:solidFill>
                  <a:srgbClr val="000000"/>
                </a:solidFill>
                <a:effectLst/>
                <a:latin typeface="Times New Roman" panose="02020603050405020304" pitchFamily="18" charset="0"/>
                <a:cs typeface="Times New Roman" panose="02020603050405020304" pitchFamily="18" charset="0"/>
              </a:rPr>
              <a:t>, defect detection methods are categorized into traditional algorithms and learning-based algorithms, and traditional algorithms are further categorized into statistical, structural, spectral, and model-based algorithms.</a:t>
            </a:r>
          </a:p>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The learning-based algorithms are further divided into conventional machine learning algorithms and deep learning algorithms which are very popular recently. A systematic literature review on these methods is present. Thirdly, the deployments of fabric defect detection algorithms are discussed in this study. This paper provides a reference for researchers and engineers on fabric defect detection in textile manufacturing.</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9AFC9-5951-BB47-2CA9-344BBF61F113}"/>
              </a:ext>
            </a:extLst>
          </p:cNvPr>
          <p:cNvSpPr>
            <a:spLocks noGrp="1"/>
          </p:cNvSpPr>
          <p:nvPr>
            <p:ph idx="1"/>
          </p:nvPr>
        </p:nvSpPr>
        <p:spPr>
          <a:xfrm>
            <a:off x="838200" y="1825625"/>
            <a:ext cx="10515600" cy="4408198"/>
          </a:xfrm>
        </p:spPr>
        <p:txBody>
          <a:bodyPr/>
          <a:lstStyle/>
          <a:p>
            <a:r>
              <a:rPr lang="en-US" sz="1800" b="0" i="0" u="none" strike="noStrike" dirty="0">
                <a:solidFill>
                  <a:srgbClr val="282829"/>
                </a:solidFill>
                <a:effectLst/>
                <a:latin typeface="Roboto" panose="02000000000000000000" pitchFamily="2" charset="0"/>
              </a:rPr>
              <a:t>The accuracy of CNN with LSTM comes out to be 69%, RNN comes out to be 78% and the accuracy of CNN is 95 % .We conclude with our results that CNN performs better than CNN with LSTM and RNN. In future we would try to combine reinforcement learning with our solution and further try to improve the prediction accuracy in real-time environment.</a:t>
            </a:r>
            <a:endParaRPr lang="en-IN" dirty="0"/>
          </a:p>
        </p:txBody>
      </p:sp>
    </p:spTree>
    <p:extLst>
      <p:ext uri="{BB962C8B-B14F-4D97-AF65-F5344CB8AC3E}">
        <p14:creationId xmlns:p14="http://schemas.microsoft.com/office/powerpoint/2010/main" val="2312208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F945-5E8B-4AF7-A527-C422AF7BD38C}"/>
              </a:ext>
            </a:extLst>
          </p:cNvPr>
          <p:cNvSpPr>
            <a:spLocks noGrp="1"/>
          </p:cNvSpPr>
          <p:nvPr>
            <p:ph type="title"/>
          </p:nvPr>
        </p:nvSpPr>
        <p:spPr>
          <a:xfrm>
            <a:off x="838200" y="365125"/>
            <a:ext cx="10515600" cy="3586673"/>
          </a:xfrm>
        </p:spPr>
        <p:txBody>
          <a:bodyPr>
            <a:normAutofit/>
          </a:bodyPr>
          <a:lstStyle/>
          <a:p>
            <a:pPr rtl="0">
              <a:spcBef>
                <a:spcPts val="0"/>
              </a:spcBef>
              <a:spcAft>
                <a:spcPts val="0"/>
              </a:spcAft>
            </a:pPr>
            <a:r>
              <a:rPr lang="en-US" sz="1800" b="0" i="0" u="none" strike="noStrike" dirty="0">
                <a:solidFill>
                  <a:srgbClr val="333333"/>
                </a:solidFill>
                <a:effectLst/>
                <a:latin typeface="Roboto" panose="02000000000000000000" pitchFamily="2" charset="0"/>
              </a:rPr>
              <a:t>CNN VS RNN:</a:t>
            </a:r>
            <a:br>
              <a:rPr lang="en-US" b="0" dirty="0">
                <a:effectLst/>
              </a:rPr>
            </a:br>
            <a:r>
              <a:rPr lang="en-US" sz="1800" b="0" i="0" u="none" strike="noStrike" dirty="0">
                <a:solidFill>
                  <a:srgbClr val="282829"/>
                </a:solidFill>
                <a:effectLst/>
                <a:latin typeface="Roboto" panose="02000000000000000000" pitchFamily="2" charset="0"/>
              </a:rPr>
              <a:t>RNNs are suitable for sequential/temporal data.</a:t>
            </a:r>
            <a:br>
              <a:rPr lang="en-US" sz="1800" b="0" i="0" u="none" strike="noStrike" dirty="0">
                <a:solidFill>
                  <a:srgbClr val="282829"/>
                </a:solidFill>
                <a:effectLst/>
                <a:latin typeface="Roboto" panose="02000000000000000000" pitchFamily="2" charset="0"/>
              </a:rPr>
            </a:br>
            <a:r>
              <a:rPr lang="en-US" sz="1800" b="0" i="0" u="none" strike="noStrike" dirty="0">
                <a:solidFill>
                  <a:srgbClr val="282829"/>
                </a:solidFill>
                <a:effectLst/>
                <a:latin typeface="Roboto" panose="02000000000000000000" pitchFamily="2" charset="0"/>
              </a:rPr>
              <a:t>CNNs are suitable for spatial data, e.g. images.</a:t>
            </a:r>
            <a:br>
              <a:rPr lang="en-US" b="0" dirty="0">
                <a:effectLst/>
              </a:rPr>
            </a:br>
            <a:r>
              <a:rPr lang="en-US" sz="1800" b="0" i="0" u="none" strike="noStrike" dirty="0">
                <a:solidFill>
                  <a:srgbClr val="282829"/>
                </a:solidFill>
                <a:effectLst/>
                <a:latin typeface="Roboto" panose="02000000000000000000" pitchFamily="2" charset="0"/>
              </a:rPr>
              <a:t>Both have worked wonderfully well for the respective types of data they are suitable for.</a:t>
            </a:r>
            <a:br>
              <a:rPr lang="en-US" b="0" dirty="0">
                <a:effectLst/>
              </a:rPr>
            </a:br>
            <a:r>
              <a:rPr lang="en-US" sz="1800" b="0" i="0" u="none" strike="noStrike" dirty="0">
                <a:solidFill>
                  <a:srgbClr val="282829"/>
                </a:solidFill>
                <a:effectLst/>
                <a:latin typeface="Roboto" panose="02000000000000000000" pitchFamily="2" charset="0"/>
              </a:rPr>
              <a:t>The key idea behind both models is same: introduce sparsity by reusing the same weights and neurons over different parts of image (in CNN) and over time (in RNN).</a:t>
            </a:r>
            <a:br>
              <a:rPr lang="en-US" b="0" dirty="0">
                <a:effectLst/>
              </a:rPr>
            </a:br>
            <a:br>
              <a:rPr lang="en-US" dirty="0"/>
            </a:br>
            <a:endParaRPr lang="en-IN" dirty="0"/>
          </a:p>
        </p:txBody>
      </p:sp>
      <p:pic>
        <p:nvPicPr>
          <p:cNvPr id="4098" name="Picture 2">
            <a:extLst>
              <a:ext uri="{FF2B5EF4-FFF2-40B4-BE49-F238E27FC236}">
                <a16:creationId xmlns:a16="http://schemas.microsoft.com/office/drawing/2014/main" id="{7B623A55-8F05-DAFA-7E32-01455DBEAEE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97" t="-1" b="13949"/>
          <a:stretch/>
        </p:blipFill>
        <p:spPr bwMode="auto">
          <a:xfrm>
            <a:off x="755372" y="2591429"/>
            <a:ext cx="3821508" cy="236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135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132F6F-FAE2-E21F-0988-30AF9764B753}"/>
              </a:ext>
            </a:extLst>
          </p:cNvPr>
          <p:cNvSpPr txBox="1"/>
          <p:nvPr/>
        </p:nvSpPr>
        <p:spPr>
          <a:xfrm>
            <a:off x="111317" y="111318"/>
            <a:ext cx="11998519" cy="2824941"/>
          </a:xfrm>
          <a:prstGeom prst="rect">
            <a:avLst/>
          </a:prstGeom>
          <a:noFill/>
        </p:spPr>
        <p:txBody>
          <a:bodyPr wrap="square">
            <a:spAutoFit/>
          </a:bodyPr>
          <a:lstStyle/>
          <a:p>
            <a:pPr marL="454025" indent="-6350">
              <a:lnSpc>
                <a:spcPct val="107000"/>
              </a:lnSpc>
              <a:spcAft>
                <a:spcPts val="1760"/>
              </a:spcAft>
            </a:pPr>
            <a:r>
              <a:rPr lang="en-IN" sz="2000" b="1" kern="100" dirty="0">
                <a:solidFill>
                  <a:srgbClr val="111111"/>
                </a:solidFill>
                <a:effectLst/>
                <a:latin typeface="Times New Roman" panose="02020603050405020304" pitchFamily="18" charset="0"/>
                <a:ea typeface="Times New Roman" panose="02020603050405020304" pitchFamily="18" charset="0"/>
              </a:rPr>
              <a:t>CNN VS RANDOM FOREST</a:t>
            </a:r>
            <a:endParaRPr lang="en-IN" sz="2000" b="1" kern="100" dirty="0">
              <a:solidFill>
                <a:srgbClr val="000000"/>
              </a:solidFill>
              <a:effectLst/>
              <a:latin typeface="Times New Roman" panose="02020603050405020304" pitchFamily="18" charset="0"/>
              <a:ea typeface="Times New Roman" panose="02020603050405020304" pitchFamily="18" charset="0"/>
            </a:endParaRPr>
          </a:p>
          <a:p>
            <a:pPr marL="262890" indent="-6350">
              <a:lnSpc>
                <a:spcPct val="161000"/>
              </a:lnSpc>
              <a:spcAft>
                <a:spcPts val="15"/>
              </a:spcAft>
            </a:pPr>
            <a:r>
              <a:rPr lang="en-IN" sz="1800" kern="100" dirty="0">
                <a:solidFill>
                  <a:srgbClr val="111111"/>
                </a:solidFill>
                <a:effectLst/>
                <a:latin typeface="Times New Roman" panose="02020603050405020304" pitchFamily="18" charset="0"/>
                <a:ea typeface="Times New Roman" panose="02020603050405020304" pitchFamily="18" charset="0"/>
              </a:rPr>
              <a:t>Random </a:t>
            </a:r>
            <a:r>
              <a:rPr lang="en-IN" sz="1800" kern="100" dirty="0" err="1">
                <a:solidFill>
                  <a:srgbClr val="111111"/>
                </a:solidFill>
                <a:effectLst/>
                <a:latin typeface="Times New Roman" panose="02020603050405020304" pitchFamily="18" charset="0"/>
                <a:ea typeface="Times New Roman" panose="02020603050405020304" pitchFamily="18" charset="0"/>
              </a:rPr>
              <a:t>Forest,despite</a:t>
            </a:r>
            <a:r>
              <a:rPr lang="en-IN" sz="1800" kern="100" dirty="0">
                <a:solidFill>
                  <a:srgbClr val="111111"/>
                </a:solidFill>
                <a:effectLst/>
                <a:latin typeface="Times New Roman" panose="02020603050405020304" pitchFamily="18" charset="0"/>
                <a:ea typeface="Times New Roman" panose="02020603050405020304" pitchFamily="18" charset="0"/>
              </a:rPr>
              <a:t> their current high visibility in the media, not always need to be the first choice in selecting a machine learning methodology. CNN not only achieve (at least) similarly good performance results in practical application in many areas, they also have some advantages compared to Neural Networks in specific cases. This includes their robustness as well as benefits in cost and time. They are particularly advantageous in terms of interpretability. If we were faced with the choice of taking a model with 91% accuracy that we understand or a model with 93% accuracy that we don't currently understand.</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D94F360-A0EE-CE42-BF13-821226435F05}"/>
              </a:ext>
            </a:extLst>
          </p:cNvPr>
          <p:cNvPicPr/>
          <p:nvPr/>
        </p:nvPicPr>
        <p:blipFill>
          <a:blip r:embed="rId2"/>
          <a:stretch>
            <a:fillRect/>
          </a:stretch>
        </p:blipFill>
        <p:spPr>
          <a:xfrm>
            <a:off x="537417" y="2981325"/>
            <a:ext cx="5171620" cy="1010230"/>
          </a:xfrm>
          <a:prstGeom prst="rect">
            <a:avLst/>
          </a:prstGeom>
        </p:spPr>
      </p:pic>
      <p:sp>
        <p:nvSpPr>
          <p:cNvPr id="8" name="TextBox 7">
            <a:extLst>
              <a:ext uri="{FF2B5EF4-FFF2-40B4-BE49-F238E27FC236}">
                <a16:creationId xmlns:a16="http://schemas.microsoft.com/office/drawing/2014/main" id="{599E2DE7-3E07-55F7-1CDC-371587D1513A}"/>
              </a:ext>
            </a:extLst>
          </p:cNvPr>
          <p:cNvSpPr txBox="1"/>
          <p:nvPr/>
        </p:nvSpPr>
        <p:spPr>
          <a:xfrm>
            <a:off x="208723" y="3991555"/>
            <a:ext cx="6094674" cy="368755"/>
          </a:xfrm>
          <a:prstGeom prst="rect">
            <a:avLst/>
          </a:prstGeom>
          <a:noFill/>
        </p:spPr>
        <p:txBody>
          <a:bodyPr wrap="square">
            <a:spAutoFit/>
          </a:bodyPr>
          <a:lstStyle/>
          <a:p>
            <a:pPr marL="262890" indent="-6350">
              <a:lnSpc>
                <a:spcPct val="107000"/>
              </a:lnSpc>
              <a:spcAft>
                <a:spcPts val="15"/>
              </a:spcAft>
            </a:pPr>
            <a:r>
              <a:rPr lang="en-IN" sz="1800" kern="100" dirty="0">
                <a:solidFill>
                  <a:srgbClr val="111111"/>
                </a:solidFill>
                <a:effectLst/>
                <a:latin typeface="Times New Roman" panose="02020603050405020304" pitchFamily="18" charset="0"/>
                <a:ea typeface="Times New Roman" panose="02020603050405020304" pitchFamily="18" charset="0"/>
              </a:rPr>
              <a:t>table </a:t>
            </a:r>
            <a:r>
              <a:rPr lang="en-IN" sz="1800" kern="100" dirty="0">
                <a:solidFill>
                  <a:srgbClr val="333333"/>
                </a:solidFill>
                <a:effectLst/>
                <a:latin typeface="Times New Roman" panose="02020603050405020304" pitchFamily="18" charset="0"/>
                <a:ea typeface="Times New Roman" panose="02020603050405020304" pitchFamily="18" charset="0"/>
              </a:rPr>
              <a:t>comparison </a:t>
            </a:r>
            <a:r>
              <a:rPr lang="en-IN" sz="1800" kern="100" dirty="0">
                <a:solidFill>
                  <a:srgbClr val="111111"/>
                </a:solidFill>
                <a:effectLst/>
                <a:latin typeface="Times New Roman" panose="02020603050405020304" pitchFamily="18" charset="0"/>
                <a:ea typeface="Times New Roman" panose="02020603050405020304" pitchFamily="18" charset="0"/>
              </a:rPr>
              <a:t>of random forest accuracy</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D4D9B8DC-870D-6698-5BC3-E1ECE465EF9F}"/>
              </a:ext>
            </a:extLst>
          </p:cNvPr>
          <p:cNvPicPr/>
          <p:nvPr/>
        </p:nvPicPr>
        <p:blipFill>
          <a:blip r:embed="rId3"/>
          <a:stretch>
            <a:fillRect/>
          </a:stretch>
        </p:blipFill>
        <p:spPr>
          <a:xfrm>
            <a:off x="509585" y="4512181"/>
            <a:ext cx="7894943" cy="1467200"/>
          </a:xfrm>
          <a:prstGeom prst="rect">
            <a:avLst/>
          </a:prstGeom>
        </p:spPr>
      </p:pic>
    </p:spTree>
    <p:extLst>
      <p:ext uri="{BB962C8B-B14F-4D97-AF65-F5344CB8AC3E}">
        <p14:creationId xmlns:p14="http://schemas.microsoft.com/office/powerpoint/2010/main" val="261728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B1934-A886-61BC-1DAE-53D7E5951C70}"/>
              </a:ext>
            </a:extLst>
          </p:cNvPr>
          <p:cNvSpPr txBox="1"/>
          <p:nvPr/>
        </p:nvSpPr>
        <p:spPr>
          <a:xfrm>
            <a:off x="423407" y="518905"/>
            <a:ext cx="7615362" cy="374974"/>
          </a:xfrm>
          <a:prstGeom prst="rect">
            <a:avLst/>
          </a:prstGeom>
          <a:noFill/>
        </p:spPr>
        <p:txBody>
          <a:bodyPr wrap="square">
            <a:spAutoFit/>
          </a:bodyPr>
          <a:lstStyle/>
          <a:p>
            <a:pPr marL="262890" indent="-6350">
              <a:lnSpc>
                <a:spcPct val="110000"/>
              </a:lnSpc>
              <a:spcAft>
                <a:spcPts val="3580"/>
              </a:spcAft>
            </a:pPr>
            <a:r>
              <a:rPr lang="en-IN" sz="1800" kern="100" dirty="0">
                <a:solidFill>
                  <a:srgbClr val="111111"/>
                </a:solidFill>
                <a:effectLst/>
                <a:latin typeface="Times New Roman" panose="02020603050405020304" pitchFamily="18" charset="0"/>
                <a:ea typeface="Times New Roman" panose="02020603050405020304" pitchFamily="18" charset="0"/>
              </a:rPr>
              <a:t>table </a:t>
            </a:r>
            <a:r>
              <a:rPr lang="en-IN" sz="1800" kern="100" dirty="0">
                <a:solidFill>
                  <a:srgbClr val="333333"/>
                </a:solidFill>
                <a:effectLst/>
                <a:latin typeface="Times New Roman" panose="02020603050405020304" pitchFamily="18" charset="0"/>
                <a:ea typeface="Times New Roman" panose="02020603050405020304" pitchFamily="18" charset="0"/>
              </a:rPr>
              <a:t>comparison of testing in random forest with different accuracy</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BE8661E-E4AE-8AC8-C0FF-6229B8C23534}"/>
              </a:ext>
            </a:extLst>
          </p:cNvPr>
          <p:cNvPicPr/>
          <p:nvPr/>
        </p:nvPicPr>
        <p:blipFill>
          <a:blip r:embed="rId2"/>
          <a:stretch>
            <a:fillRect/>
          </a:stretch>
        </p:blipFill>
        <p:spPr>
          <a:xfrm>
            <a:off x="597272" y="956144"/>
            <a:ext cx="5382109" cy="3003606"/>
          </a:xfrm>
          <a:prstGeom prst="rect">
            <a:avLst/>
          </a:prstGeom>
        </p:spPr>
      </p:pic>
      <p:sp>
        <p:nvSpPr>
          <p:cNvPr id="6" name="TextBox 5">
            <a:extLst>
              <a:ext uri="{FF2B5EF4-FFF2-40B4-BE49-F238E27FC236}">
                <a16:creationId xmlns:a16="http://schemas.microsoft.com/office/drawing/2014/main" id="{D1ED2039-E420-77FF-B2CD-E56255F34339}"/>
              </a:ext>
            </a:extLst>
          </p:cNvPr>
          <p:cNvSpPr txBox="1"/>
          <p:nvPr/>
        </p:nvSpPr>
        <p:spPr>
          <a:xfrm>
            <a:off x="1183751" y="4046392"/>
            <a:ext cx="6094674" cy="369332"/>
          </a:xfrm>
          <a:prstGeom prst="rect">
            <a:avLst/>
          </a:prstGeom>
          <a:noFill/>
        </p:spPr>
        <p:txBody>
          <a:bodyPr wrap="square">
            <a:spAutoFit/>
          </a:bodyPr>
          <a:lstStyle/>
          <a:p>
            <a:r>
              <a:rPr lang="en-US" dirty="0"/>
              <a:t>graph representation of random forest vs CNN </a:t>
            </a:r>
            <a:endParaRPr lang="en-IN" dirty="0"/>
          </a:p>
        </p:txBody>
      </p:sp>
    </p:spTree>
    <p:extLst>
      <p:ext uri="{BB962C8B-B14F-4D97-AF65-F5344CB8AC3E}">
        <p14:creationId xmlns:p14="http://schemas.microsoft.com/office/powerpoint/2010/main" val="3579464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92A0-8D86-0DAF-1FD8-B91F02D8F3E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372D5469-29AB-4805-4625-585C7E34A2C5}"/>
              </a:ext>
            </a:extLst>
          </p:cNvPr>
          <p:cNvSpPr>
            <a:spLocks noGrp="1"/>
          </p:cNvSpPr>
          <p:nvPr>
            <p:ph idx="1"/>
          </p:nvPr>
        </p:nvSpPr>
        <p:spPr>
          <a:xfrm>
            <a:off x="464487" y="1272208"/>
            <a:ext cx="11661252" cy="5335326"/>
          </a:xfrm>
        </p:spPr>
        <p:txBody>
          <a:bodyPr>
            <a:normAutofit/>
          </a:bodyPr>
          <a:lstStyle/>
          <a:p>
            <a:pPr marL="212725" indent="0" rtl="0">
              <a:spcBef>
                <a:spcPts val="1380"/>
              </a:spcBef>
              <a:spcAft>
                <a:spcPts val="0"/>
              </a:spcAft>
              <a:buNone/>
            </a:pPr>
            <a:r>
              <a:rPr lang="en-US" sz="1800" b="0" i="0" u="none" strike="noStrike" dirty="0">
                <a:solidFill>
                  <a:srgbClr val="333333"/>
                </a:solidFill>
                <a:effectLst/>
                <a:latin typeface="Calibri" panose="020F0502020204030204" pitchFamily="34" charset="0"/>
              </a:rPr>
              <a:t>The use of machine learning algorithms for fabric and defect</a:t>
            </a:r>
            <a:r>
              <a:rPr lang="en-US" dirty="0"/>
              <a:t> </a:t>
            </a:r>
            <a:r>
              <a:rPr lang="en-US" sz="1800" b="0" i="0" u="none" strike="noStrike" dirty="0">
                <a:solidFill>
                  <a:srgbClr val="333333"/>
                </a:solidFill>
                <a:effectLst/>
                <a:latin typeface="Calibri" panose="020F0502020204030204" pitchFamily="34" charset="0"/>
              </a:rPr>
              <a:t>detection has shown promising results. Using Convolutional Neural Networks (CNNs) to segment fabrics and detect defects has been able to effectively identify and classify defects with high precision.</a:t>
            </a:r>
            <a:endParaRPr lang="en-US" b="0" dirty="0">
              <a:effectLst/>
            </a:endParaRPr>
          </a:p>
          <a:p>
            <a:pPr marL="441325" rtl="0">
              <a:spcBef>
                <a:spcPts val="0"/>
              </a:spcBef>
              <a:spcAft>
                <a:spcPts val="0"/>
              </a:spcAft>
            </a:pPr>
            <a:r>
              <a:rPr lang="en-US" sz="1800" b="0" i="0" u="none" strike="noStrike" dirty="0">
                <a:solidFill>
                  <a:srgbClr val="333333"/>
                </a:solidFill>
                <a:effectLst/>
                <a:latin typeface="Calibri" panose="020F0502020204030204" pitchFamily="34" charset="0"/>
              </a:rPr>
              <a:t>The active contour method for defect detection, which uses an</a:t>
            </a:r>
            <a:r>
              <a:rPr lang="en-US" sz="1800" dirty="0">
                <a:solidFill>
                  <a:srgbClr val="333333"/>
                </a:solidFill>
                <a:latin typeface="Calibri" panose="020F0502020204030204" pitchFamily="34" charset="0"/>
              </a:rPr>
              <a:t> </a:t>
            </a:r>
            <a:r>
              <a:rPr lang="en-US" sz="1800" b="0" i="0" u="none" strike="noStrike" dirty="0">
                <a:solidFill>
                  <a:srgbClr val="333333"/>
                </a:solidFill>
                <a:effectLst/>
                <a:latin typeface="Calibri" panose="020F0502020204030204" pitchFamily="34" charset="0"/>
              </a:rPr>
              <a:t>energy minimization technique, has also been effective in segmenting fabrics and detecting defects.</a:t>
            </a:r>
            <a:endParaRPr lang="en-US" b="0" dirty="0">
              <a:effectLst/>
            </a:endParaRPr>
          </a:p>
          <a:p>
            <a:pPr marL="444500" marR="909320" rtl="0">
              <a:spcBef>
                <a:spcPts val="1185"/>
              </a:spcBef>
              <a:spcAft>
                <a:spcPts val="0"/>
              </a:spcAft>
            </a:pPr>
            <a:r>
              <a:rPr lang="en-US" sz="1800" b="0" i="0" u="none" strike="noStrike" dirty="0">
                <a:solidFill>
                  <a:srgbClr val="333333"/>
                </a:solidFill>
                <a:effectLst/>
                <a:latin typeface="Calibri" panose="020F0502020204030204" pitchFamily="34" charset="0"/>
              </a:rPr>
              <a:t>In the future, further research can be done to improve the accuracy of these methods. For example, combining CNNs with other neural networks such as recurrent neural networks or generative adversarial networks could help improve the performance of fabric and defect detection. Additionally, research in developing new novel machine learning algorithms specifically designed for fabric and defect</a:t>
            </a:r>
            <a:r>
              <a:rPr lang="en-US" dirty="0"/>
              <a:t> </a:t>
            </a:r>
            <a:r>
              <a:rPr lang="en-US" sz="1800" b="0" i="0" u="none" strike="noStrike" dirty="0">
                <a:solidFill>
                  <a:srgbClr val="333333"/>
                </a:solidFill>
                <a:effectLst/>
                <a:latin typeface="Calibri" panose="020F0502020204030204" pitchFamily="34" charset="0"/>
              </a:rPr>
              <a:t>detection could further increase the accuracy of these systems.</a:t>
            </a:r>
          </a:p>
          <a:p>
            <a:pPr marL="215900" indent="0" rtl="0">
              <a:spcBef>
                <a:spcPts val="0"/>
              </a:spcBef>
              <a:spcAft>
                <a:spcPts val="0"/>
              </a:spcAft>
              <a:buNone/>
            </a:pPr>
            <a:endParaRPr lang="en-US" sz="1800" i="0" u="none" strike="noStrike" dirty="0">
              <a:solidFill>
                <a:srgbClr val="333333"/>
              </a:solidFill>
              <a:latin typeface="Calibri" panose="020F0502020204030204" pitchFamily="34" charset="0"/>
            </a:endParaRPr>
          </a:p>
          <a:p>
            <a:pPr marL="215900" indent="0" rtl="0">
              <a:spcBef>
                <a:spcPts val="0"/>
              </a:spcBef>
              <a:spcAft>
                <a:spcPts val="0"/>
              </a:spcAft>
              <a:buNone/>
            </a:pPr>
            <a:r>
              <a:rPr lang="en-US" sz="1800" b="0" i="0" u="none" strike="noStrike" dirty="0">
                <a:solidFill>
                  <a:srgbClr val="333333"/>
                </a:solidFill>
                <a:effectLst/>
                <a:latin typeface="Calibri" panose="020F0502020204030204" pitchFamily="34" charset="0"/>
              </a:rPr>
              <a:t>Overall, the use of machine learning algorithms for fabric and defect detection is a promising area of research with potential applications in many industries. With further development and optimization, these algorithms could lead to significant improvements in efficiency and quality when it comes to fabric and defect detection.</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72922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4B5E-BD8B-B870-5E59-97FC2B52B49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D99FCB5-7102-9B48-C40A-7E98022822EE}"/>
              </a:ext>
            </a:extLst>
          </p:cNvPr>
          <p:cNvSpPr>
            <a:spLocks noGrp="1"/>
          </p:cNvSpPr>
          <p:nvPr>
            <p:ph idx="1"/>
          </p:nvPr>
        </p:nvSpPr>
        <p:spPr>
          <a:xfrm>
            <a:off x="479728" y="1261081"/>
            <a:ext cx="11502888" cy="5231793"/>
          </a:xfrm>
        </p:spPr>
        <p:txBody>
          <a:bodyPr>
            <a:normAutofit/>
          </a:bodyPr>
          <a:lstStyle/>
          <a:p>
            <a:pPr marL="0" indent="0" rtl="0" fontAlgn="base">
              <a:spcBef>
                <a:spcPts val="10"/>
              </a:spcBef>
              <a:spcAft>
                <a:spcPts val="0"/>
              </a:spcAft>
              <a:buNone/>
            </a:pPr>
            <a:r>
              <a:rPr lang="en-US" sz="1800" b="0" i="0" u="none" strike="noStrike" dirty="0">
                <a:solidFill>
                  <a:srgbClr val="333333"/>
                </a:solidFill>
                <a:effectLst/>
                <a:latin typeface="Calibri" panose="020F0502020204030204" pitchFamily="34" charset="0"/>
              </a:rPr>
              <a:t>The conclusion of this project is that using machine learning algorithms such as CNN and active contour method can effectively detect fabric defects in images. The detection of fabric productional defects in the apparel industry has been greatly enhanced through the application of machine learning algorithms. These algorithms, coupled with advanced image analysis techniques, provide a powerful and automated solution for defect detection. By leveraging large datasets and pattern recognition capabilities, machine learning algorithms offer improved accuracy, efficiency, and consistency compared to traditional manual inspection methods.</a:t>
            </a:r>
            <a:endParaRPr lang="en-US" dirty="0"/>
          </a:p>
          <a:p>
            <a:pPr marL="0" indent="0" rtl="0" fontAlgn="base">
              <a:spcBef>
                <a:spcPts val="10"/>
              </a:spcBef>
              <a:spcAft>
                <a:spcPts val="0"/>
              </a:spcAft>
              <a:buNone/>
            </a:pPr>
            <a:r>
              <a:rPr lang="en-US" sz="1800" b="0" i="0" u="none" strike="noStrike" dirty="0">
                <a:solidFill>
                  <a:srgbClr val="333333"/>
                </a:solidFill>
                <a:effectLst/>
                <a:latin typeface="Calibri" panose="020F0502020204030204" pitchFamily="34" charset="0"/>
              </a:rPr>
              <a:t>The integration of machine learning algorithms into the fabric production process has several benefits. It enables faster defect identification, leading to timely mitigation and reduced production costs. Additionally, automated defect detection ensures high product quality, minimizing customer dissatisfaction and returns. The real-time monitoring capabilities of machine learning algorithms facilitate proactive quality control and enable prompt action in the event of detected defects.</a:t>
            </a:r>
            <a:endParaRPr lang="en-US" dirty="0"/>
          </a:p>
          <a:p>
            <a:pPr marL="0" indent="0" rtl="0" fontAlgn="base">
              <a:spcBef>
                <a:spcPts val="10"/>
              </a:spcBef>
              <a:spcAft>
                <a:spcPts val="0"/>
              </a:spcAft>
              <a:buNone/>
            </a:pPr>
            <a:r>
              <a:rPr lang="en-US" sz="1800" b="0" i="0" u="none" strike="noStrike" dirty="0">
                <a:solidFill>
                  <a:srgbClr val="333333"/>
                </a:solidFill>
                <a:effectLst/>
                <a:latin typeface="Calibri" panose="020F0502020204030204" pitchFamily="34" charset="0"/>
              </a:rPr>
              <a:t>By harnessing the power of machine learning algorithms, the apparel industry can achieve higher productivity, optimized resource utilization, and enhanced customer satisfaction. The continuous improvement and adaptation of these algorithms further contribute to ongoing advancements in defect detection, ensuring a reliable and efficient quality control </a:t>
            </a:r>
            <a:r>
              <a:rPr lang="en-US" sz="1800" b="0" i="0" u="none" strike="noStrike" dirty="0" err="1">
                <a:solidFill>
                  <a:srgbClr val="333333"/>
                </a:solidFill>
                <a:effectLst/>
                <a:latin typeface="Calibri" panose="020F0502020204030204" pitchFamily="34" charset="0"/>
              </a:rPr>
              <a:t>process.Overall</a:t>
            </a:r>
            <a:r>
              <a:rPr lang="en-US" sz="1800" b="0" i="0" u="none" strike="noStrike" dirty="0">
                <a:solidFill>
                  <a:srgbClr val="333333"/>
                </a:solidFill>
                <a:effectLst/>
                <a:latin typeface="Calibri" panose="020F0502020204030204" pitchFamily="34" charset="0"/>
              </a:rPr>
              <a:t>, the utilization of machine learning algorithms for fabric productional defect detection has revolutionized the apparel industry, providing a transformative solution that streamlines operations, improves efficiency, and upholds product quality standards.</a:t>
            </a:r>
            <a:br>
              <a:rPr lang="en-US" dirty="0"/>
            </a:br>
            <a:endParaRPr lang="en-IN" dirty="0"/>
          </a:p>
        </p:txBody>
      </p:sp>
    </p:spTree>
    <p:extLst>
      <p:ext uri="{BB962C8B-B14F-4D97-AF65-F5344CB8AC3E}">
        <p14:creationId xmlns:p14="http://schemas.microsoft.com/office/powerpoint/2010/main" val="1014608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7CD6-5B43-09B3-C6C4-759830690CCF}"/>
              </a:ext>
            </a:extLst>
          </p:cNvPr>
          <p:cNvSpPr>
            <a:spLocks noGrp="1"/>
          </p:cNvSpPr>
          <p:nvPr>
            <p:ph type="title"/>
          </p:nvPr>
        </p:nvSpPr>
        <p:spPr>
          <a:xfrm>
            <a:off x="838200" y="365126"/>
            <a:ext cx="10515600" cy="726828"/>
          </a:xfrm>
        </p:spPr>
        <p:txBody>
          <a:bodyPr/>
          <a:lstStyle/>
          <a:p>
            <a:r>
              <a:rPr lang="en-IN" b="1" dirty="0"/>
              <a:t>References:</a:t>
            </a:r>
          </a:p>
        </p:txBody>
      </p:sp>
      <p:sp>
        <p:nvSpPr>
          <p:cNvPr id="3" name="Content Placeholder 2">
            <a:extLst>
              <a:ext uri="{FF2B5EF4-FFF2-40B4-BE49-F238E27FC236}">
                <a16:creationId xmlns:a16="http://schemas.microsoft.com/office/drawing/2014/main" id="{CE2C844F-4142-910E-39ED-7209811B3FA3}"/>
              </a:ext>
            </a:extLst>
          </p:cNvPr>
          <p:cNvSpPr>
            <a:spLocks noGrp="1"/>
          </p:cNvSpPr>
          <p:nvPr>
            <p:ph idx="1"/>
          </p:nvPr>
        </p:nvSpPr>
        <p:spPr>
          <a:xfrm>
            <a:off x="838200" y="1091954"/>
            <a:ext cx="11270942" cy="5085009"/>
          </a:xfrm>
        </p:spPr>
        <p:txBody>
          <a:bodyPr>
            <a:noAutofit/>
          </a:bodyPr>
          <a:lstStyle/>
          <a:p>
            <a:pPr marL="0" indent="0">
              <a:buNone/>
            </a:pPr>
            <a:r>
              <a:rPr lang="en-IN" sz="1600" dirty="0"/>
              <a:t>[1] C. </a:t>
            </a:r>
            <a:r>
              <a:rPr lang="en-IN" sz="1600" dirty="0" err="1"/>
              <a:t>Mera</a:t>
            </a:r>
            <a:r>
              <a:rPr lang="en-IN" sz="1600" dirty="0"/>
              <a:t>, M. Orozco-</a:t>
            </a:r>
            <a:r>
              <a:rPr lang="en-IN" sz="1600" dirty="0" err="1"/>
              <a:t>Alzate</a:t>
            </a:r>
            <a:r>
              <a:rPr lang="en-IN" sz="1600" dirty="0"/>
              <a:t>, J. Branch, and D. </a:t>
            </a:r>
            <a:r>
              <a:rPr lang="en-IN" sz="1600" dirty="0" err="1"/>
              <a:t>Mery</a:t>
            </a:r>
            <a:r>
              <a:rPr lang="en-IN" sz="1600" dirty="0"/>
              <a:t>, ‘‘Automatic visual inspection: An approach with multi-instance learning,’’ </a:t>
            </a:r>
            <a:r>
              <a:rPr lang="en-IN" sz="1600" dirty="0" err="1"/>
              <a:t>Comput</a:t>
            </a:r>
            <a:r>
              <a:rPr lang="en-IN" sz="1600" dirty="0"/>
              <a:t>. Ind., vol. 83, pp. 46–54, Dec. 2016.</a:t>
            </a:r>
          </a:p>
          <a:p>
            <a:pPr marL="0" indent="0">
              <a:buNone/>
            </a:pPr>
            <a:r>
              <a:rPr lang="en-IN" sz="1600" dirty="0"/>
              <a:t> [2] A. Kumar, ‘‘Computer-vision-based fabric defect detection: A survey,’’ IEEE Trans. Ind. Electron., vol. 55, no. 1, pp. 348–363, Jan. 2008. </a:t>
            </a:r>
          </a:p>
          <a:p>
            <a:pPr marL="0" indent="0">
              <a:buNone/>
            </a:pPr>
            <a:r>
              <a:rPr lang="en-IN" sz="1600" dirty="0"/>
              <a:t>[3] P. M. Mahajan, S. R. </a:t>
            </a:r>
            <a:r>
              <a:rPr lang="en-IN" sz="1600" dirty="0" err="1"/>
              <a:t>Kolhe</a:t>
            </a:r>
            <a:r>
              <a:rPr lang="en-IN" sz="1600" dirty="0"/>
              <a:t>, and P. M. Patil, ‘‘A review of automatic fabric defect detection techniques,’’ Adv. </a:t>
            </a:r>
            <a:r>
              <a:rPr lang="en-IN" sz="1600" dirty="0" err="1"/>
              <a:t>Comput</a:t>
            </a:r>
            <a:r>
              <a:rPr lang="en-IN" sz="1600" dirty="0"/>
              <a:t>. Res., vol. 1, no. 2, pp. 18–29, Jan. 2009. </a:t>
            </a:r>
          </a:p>
          <a:p>
            <a:pPr marL="0" indent="0">
              <a:buNone/>
            </a:pPr>
            <a:r>
              <a:rPr lang="en-IN" sz="1600" dirty="0"/>
              <a:t>[4] X. Zheng, H. Wang, J. Chen, Y. Kong, and S. Zheng, ‘‘A generic </a:t>
            </a:r>
            <a:r>
              <a:rPr lang="en-IN" sz="1600" dirty="0" err="1"/>
              <a:t>semisupervised</a:t>
            </a:r>
            <a:r>
              <a:rPr lang="en-IN" sz="1600" dirty="0"/>
              <a:t> deep learning-based approach for automated surface inspection,’’ IEEE Access, vol. 8, pp. 114088–114099, Jun. 2020. </a:t>
            </a:r>
          </a:p>
          <a:p>
            <a:pPr marL="0" indent="0">
              <a:buNone/>
            </a:pPr>
            <a:r>
              <a:rPr lang="en-IN" sz="1600" dirty="0"/>
              <a:t>[5] W. Ouyang, B. Xu, J. Hou, and X. Yuan, ‘‘Fabric defect detection using activation layer embedded convolutional neural network,’’ IEEE Access, vol. 7, pp. 70130–70140, Apr. 2019. </a:t>
            </a:r>
          </a:p>
          <a:p>
            <a:pPr marL="0" indent="0">
              <a:buNone/>
            </a:pPr>
            <a:r>
              <a:rPr lang="en-IN" sz="1600" dirty="0"/>
              <a:t>[6] S. H. </a:t>
            </a:r>
            <a:r>
              <a:rPr lang="en-IN" sz="1600" dirty="0" err="1"/>
              <a:t>Hajimowlana</a:t>
            </a:r>
            <a:r>
              <a:rPr lang="en-IN" sz="1600" dirty="0"/>
              <a:t>, R. </a:t>
            </a:r>
            <a:r>
              <a:rPr lang="en-IN" sz="1600" dirty="0" err="1"/>
              <a:t>Muscedere</a:t>
            </a:r>
            <a:r>
              <a:rPr lang="en-IN" sz="1600" dirty="0"/>
              <a:t>, G. A. </a:t>
            </a:r>
            <a:r>
              <a:rPr lang="en-IN" sz="1600" dirty="0" err="1"/>
              <a:t>Jullien</a:t>
            </a:r>
            <a:r>
              <a:rPr lang="en-IN" sz="1600" dirty="0"/>
              <a:t>, and J. W. Roberts, “1D autoregressive </a:t>
            </a:r>
            <a:r>
              <a:rPr lang="en-IN" sz="1600" dirty="0" err="1"/>
              <a:t>modeling</a:t>
            </a:r>
            <a:r>
              <a:rPr lang="en-IN" sz="1600" dirty="0"/>
              <a:t> for defect detection in web inspection systems,” in 1998 Midwest Symposium on Circuits and Systems (Cat. No. 98CB36268), pp. 318–321. </a:t>
            </a:r>
          </a:p>
          <a:p>
            <a:pPr marL="0" indent="0">
              <a:buNone/>
            </a:pPr>
            <a:r>
              <a:rPr lang="en-IN" sz="1600" dirty="0"/>
              <a:t>[7] F. S. Cohen, Z. Fan, and S. </a:t>
            </a:r>
            <a:r>
              <a:rPr lang="en-IN" sz="1600" dirty="0" err="1"/>
              <a:t>Attali</a:t>
            </a:r>
            <a:r>
              <a:rPr lang="en-IN" sz="1600" dirty="0"/>
              <a:t>, “Automated inspection of textile fabrics using textural models,” IEEE Trans. Pattern Anal. Mach. </a:t>
            </a:r>
            <a:r>
              <a:rPr lang="en-IN" sz="1600" dirty="0" err="1"/>
              <a:t>Intell</a:t>
            </a:r>
            <a:r>
              <a:rPr lang="en-IN" sz="1600" dirty="0"/>
              <a:t>., vol. 13, no. 8, pp. 803–808, 1991.</a:t>
            </a:r>
          </a:p>
          <a:p>
            <a:pPr marL="0" indent="0">
              <a:buNone/>
            </a:pPr>
            <a:r>
              <a:rPr lang="en-IN" sz="1600" dirty="0"/>
              <a:t> [8] C. Kwak, J. A. Ventura, and K. </a:t>
            </a:r>
            <a:r>
              <a:rPr lang="en-IN" sz="1600" dirty="0" err="1"/>
              <a:t>Tofang-Sazi</a:t>
            </a:r>
            <a:r>
              <a:rPr lang="en-IN" sz="1600" dirty="0"/>
              <a:t>, “Automated defect inspection and classification of leather fabric,” vol. 5, no. 4, pp. 355–370, 2001. </a:t>
            </a:r>
          </a:p>
          <a:p>
            <a:pPr marL="0" indent="0">
              <a:buNone/>
            </a:pPr>
            <a:r>
              <a:rPr lang="en-IN" sz="1600" dirty="0"/>
              <a:t>[9] </a:t>
            </a:r>
            <a:r>
              <a:rPr lang="en-IN" sz="1600" dirty="0" err="1"/>
              <a:t>PeiFeng</a:t>
            </a:r>
            <a:r>
              <a:rPr lang="en-IN" sz="1600" dirty="0"/>
              <a:t> Zeng and T. Hirata, “On-loom fabric inspection using multi-scale differentiation filtering,” in Conference Record of the 2002 IEEE Industry Applications Conference. 37th IAS Annual Meeting (Cat. No.02CH37344), vol. 1, pp. 320–326.</a:t>
            </a:r>
          </a:p>
          <a:p>
            <a:pPr marL="0" indent="0">
              <a:buNone/>
            </a:pPr>
            <a:r>
              <a:rPr lang="en-IN" sz="1600" dirty="0"/>
              <a:t> [10] K. L. </a:t>
            </a:r>
            <a:r>
              <a:rPr lang="en-IN" sz="1600" dirty="0" err="1"/>
              <a:t>Mak</a:t>
            </a:r>
            <a:r>
              <a:rPr lang="en-IN" sz="1600" dirty="0"/>
              <a:t>, P. Peng, and K. F. C. </a:t>
            </a:r>
            <a:r>
              <a:rPr lang="en-IN" sz="1600" dirty="0" err="1"/>
              <a:t>Yiu</a:t>
            </a:r>
            <a:r>
              <a:rPr lang="en-IN" sz="1600" dirty="0"/>
              <a:t>, “Fabric defect detection using morphological filters,” Image Vis. </a:t>
            </a:r>
            <a:r>
              <a:rPr lang="en-IN" sz="1600" dirty="0" err="1"/>
              <a:t>Comput</a:t>
            </a:r>
            <a:r>
              <a:rPr lang="en-IN" sz="1600" dirty="0"/>
              <a:t>., vol. 27, no. 10, pp. 1585–1592, 2009</a:t>
            </a:r>
          </a:p>
        </p:txBody>
      </p:sp>
    </p:spTree>
    <p:extLst>
      <p:ext uri="{BB962C8B-B14F-4D97-AF65-F5344CB8AC3E}">
        <p14:creationId xmlns:p14="http://schemas.microsoft.com/office/powerpoint/2010/main" val="2531407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i="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38200" y="476638"/>
            <a:ext cx="10515600" cy="660786"/>
          </a:xfrm>
        </p:spPr>
        <p:txBody>
          <a:bodyPr>
            <a:normAutofit fontScale="90000"/>
          </a:bodyPr>
          <a:lstStyle/>
          <a:p>
            <a:r>
              <a:rPr lang="en-US" sz="6000" b="1" i="0" dirty="0">
                <a:solidFill>
                  <a:srgbClr val="000000"/>
                </a:solidFill>
                <a:effectLst/>
                <a:latin typeface="Times New Roman" panose="02020603050405020304" pitchFamily="18" charset="0"/>
                <a:cs typeface="Times New Roman" panose="02020603050405020304" pitchFamily="18" charset="0"/>
              </a:rPr>
              <a:t>Introduction</a:t>
            </a:r>
            <a:br>
              <a:rPr lang="en-US" sz="4800" b="1" i="0" dirty="0">
                <a:solidFill>
                  <a:srgbClr val="000000"/>
                </a:solidFill>
                <a:effectLst/>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838200" y="1137424"/>
            <a:ext cx="10515600" cy="5039539"/>
          </a:xfrm>
        </p:spPr>
        <p:txBody>
          <a:bodyPr>
            <a:normAutofit fontScale="92857"/>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Industrial artificial intelligence is typical cross-disciplinary, which combines knowledge of mechanical, data science, network, communication, information security, and other disciplines, and it aims to use artificial intelligence algorithms to solve industrial problems and improve the efficiency and security of </a:t>
            </a:r>
            <a:r>
              <a:rPr lang="en-US" b="0" i="0" dirty="0" err="1">
                <a:solidFill>
                  <a:srgbClr val="000000"/>
                </a:solidFill>
                <a:effectLst/>
                <a:latin typeface="Times New Roman" panose="02020603050405020304" pitchFamily="18" charset="0"/>
                <a:cs typeface="Times New Roman" panose="02020603050405020304" pitchFamily="18" charset="0"/>
              </a:rPr>
              <a:t>manufacturingTowards</a:t>
            </a:r>
            <a:r>
              <a:rPr lang="en-US" b="0" i="0" dirty="0">
                <a:solidFill>
                  <a:srgbClr val="000000"/>
                </a:solidFill>
                <a:effectLst/>
                <a:latin typeface="Times New Roman" panose="02020603050405020304" pitchFamily="18" charset="0"/>
                <a:cs typeface="Times New Roman" panose="02020603050405020304" pitchFamily="18" charset="0"/>
              </a:rPr>
              <a:t> industry 4.0, the textile manufacturing industry also needs to find its own way to adapt the manufacturing </a:t>
            </a:r>
            <a:r>
              <a:rPr lang="en-US" b="0" i="0" dirty="0" err="1">
                <a:solidFill>
                  <a:srgbClr val="000000"/>
                </a:solidFill>
                <a:effectLst/>
                <a:latin typeface="Times New Roman" panose="02020603050405020304" pitchFamily="18" charset="0"/>
                <a:cs typeface="Times New Roman" panose="02020603050405020304" pitchFamily="18" charset="0"/>
              </a:rPr>
              <a:t>process.Textile</a:t>
            </a:r>
            <a:r>
              <a:rPr lang="en-US" b="0" i="0" dirty="0">
                <a:solidFill>
                  <a:srgbClr val="000000"/>
                </a:solidFill>
                <a:effectLst/>
                <a:latin typeface="Times New Roman" panose="02020603050405020304" pitchFamily="18" charset="0"/>
                <a:cs typeface="Times New Roman" panose="02020603050405020304" pitchFamily="18" charset="0"/>
              </a:rPr>
              <a:t> manufacturing is a large-scale and complicated </a:t>
            </a:r>
            <a:r>
              <a:rPr lang="en-US" b="0" i="0" dirty="0" err="1">
                <a:solidFill>
                  <a:srgbClr val="000000"/>
                </a:solidFill>
                <a:effectLst/>
                <a:latin typeface="Times New Roman" panose="02020603050405020304" pitchFamily="18" charset="0"/>
                <a:cs typeface="Times New Roman" panose="02020603050405020304" pitchFamily="18" charset="0"/>
              </a:rPr>
              <a:t>industry.The</a:t>
            </a:r>
            <a:r>
              <a:rPr lang="en-US" b="0" i="0" dirty="0">
                <a:solidFill>
                  <a:srgbClr val="000000"/>
                </a:solidFill>
                <a:effectLst/>
                <a:latin typeface="Times New Roman" panose="02020603050405020304" pitchFamily="18" charset="0"/>
                <a:cs typeface="Times New Roman" panose="02020603050405020304" pitchFamily="18" charset="0"/>
              </a:rPr>
              <a:t> textile manufacturing process consists of a series of complex and orderly processes, mainly including spinning, weaving, dyeing, printing and finishing, and garments </a:t>
            </a:r>
            <a:r>
              <a:rPr lang="en-US" b="0" i="0" dirty="0" err="1">
                <a:solidFill>
                  <a:srgbClr val="000000"/>
                </a:solidFill>
                <a:effectLst/>
                <a:latin typeface="Times New Roman" panose="02020603050405020304" pitchFamily="18" charset="0"/>
                <a:cs typeface="Times New Roman" panose="02020603050405020304" pitchFamily="18" charset="0"/>
              </a:rPr>
              <a:t>manufacturing.The</a:t>
            </a:r>
            <a:r>
              <a:rPr lang="en-US" b="0" i="0" dirty="0">
                <a:solidFill>
                  <a:srgbClr val="000000"/>
                </a:solidFill>
                <a:effectLst/>
                <a:latin typeface="Times New Roman" panose="02020603050405020304" pitchFamily="18" charset="0"/>
                <a:cs typeface="Times New Roman" panose="02020603050405020304" pitchFamily="18" charset="0"/>
              </a:rPr>
              <a:t> stability and quality of the textile fabric produced by the whole production line are crucial to any enterprise.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E5DD07-0C4C-4162-9B3B-3E05D741E887}"/>
              </a:ext>
            </a:extLst>
          </p:cNvPr>
          <p:cNvSpPr>
            <a:spLocks noGrp="1"/>
          </p:cNvSpPr>
          <p:nvPr>
            <p:ph type="subTitle" idx="1"/>
          </p:nvPr>
        </p:nvSpPr>
        <p:spPr>
          <a:xfrm>
            <a:off x="1930400" y="1822112"/>
            <a:ext cx="8331200" cy="3633263"/>
          </a:xfrm>
        </p:spPr>
        <p:txBody>
          <a:bodyPr>
            <a:noAutofit/>
          </a:bodyPr>
          <a:lstStyle/>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work failed to develop a complex ensemble model for fusing the data.</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required computational time is high.</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work failed to get accuracy of filtered image.</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We need to improve the accuracy of segmentation.</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Failed to prove effectiveness of segmentation system by implementing various measures.</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Failed to improve dimensionality.</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Reduced the quality of the image.</a:t>
            </a:r>
          </a:p>
        </p:txBody>
      </p:sp>
      <p:sp>
        <p:nvSpPr>
          <p:cNvPr id="4" name="Rectangle: Rounded Corners 3">
            <a:extLst>
              <a:ext uri="{FF2B5EF4-FFF2-40B4-BE49-F238E27FC236}">
                <a16:creationId xmlns:a16="http://schemas.microsoft.com/office/drawing/2014/main" id="{6560E4FB-D275-4ADC-9394-979ADDBE63CF}"/>
              </a:ext>
            </a:extLst>
          </p:cNvPr>
          <p:cNvSpPr/>
          <p:nvPr/>
        </p:nvSpPr>
        <p:spPr>
          <a:xfrm>
            <a:off x="3383872" y="83125"/>
            <a:ext cx="5424256" cy="781235"/>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600" dirty="0">
                <a:latin typeface="Calibri" panose="020F0502020204030204" pitchFamily="34" charset="0"/>
                <a:cs typeface="Times New Roman" panose="02020603050405020304" pitchFamily="18" charset="0"/>
              </a:rPr>
              <a:t>Problem </a:t>
            </a:r>
            <a:r>
              <a:rPr lang="en-US" sz="4600" dirty="0" err="1">
                <a:latin typeface="Calibri" panose="020F0502020204030204" pitchFamily="34" charset="0"/>
                <a:cs typeface="Times New Roman" panose="02020603050405020304" pitchFamily="18" charset="0"/>
              </a:rPr>
              <a:t>defination</a:t>
            </a:r>
            <a:endParaRPr lang="en-IN" sz="4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99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EXISTING METHOD:</a:t>
            </a:r>
          </a:p>
        </p:txBody>
      </p:sp>
      <p:sp>
        <p:nvSpPr>
          <p:cNvPr id="1048598" name="Content Placeholder 2"/>
          <p:cNvSpPr>
            <a:spLocks noGrp="1"/>
          </p:cNvSpPr>
          <p:nvPr>
            <p:ph idx="1"/>
          </p:nvPr>
        </p:nvSpPr>
        <p:spPr/>
        <p:txBody>
          <a:bodyPr>
            <a:normAutofit fontScale="89643"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new filter is an edge-preserving filter especially when images are polluted by mixed noise containing Gaussian noise, Poisson noise, and impulse noise.</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The structural features are obtained from multi resolution analyses which are used to discriminate the structures as borders, dots and streaks. </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On the other side, the textural features computed by LBP operators are used to discriminate the local variation of colours, the pigment network etc. </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Later, these features are fused in multiple combinations to investigate the influence of each combination in the performance of detection.</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Manually checking </a:t>
            </a:r>
            <a:r>
              <a:rPr lang="en-IN" sz="2800" dirty="0" err="1">
                <a:latin typeface="Times New Roman" pitchFamily="18" charset="0"/>
                <a:cs typeface="Times New Roman" pitchFamily="18" charset="0"/>
              </a:rPr>
              <a:t>process.</a:t>
            </a:r>
            <a:r>
              <a:rPr lang="en-IN" dirty="0" err="1">
                <a:latin typeface="Times New Roman" pitchFamily="18" charset="0"/>
                <a:cs typeface="Times New Roman" pitchFamily="18" charset="0"/>
              </a:rPr>
              <a:t>Svm</a:t>
            </a:r>
            <a:r>
              <a:rPr lang="en-IN" dirty="0">
                <a:latin typeface="Times New Roman" pitchFamily="18" charset="0"/>
                <a:cs typeface="Times New Roman" pitchFamily="18" charset="0"/>
              </a:rPr>
              <a:t> algorithm.</a:t>
            </a:r>
            <a:endParaRPr lang="en-IN" sz="2800" dirty="0">
              <a:latin typeface="Times New Roman" pitchFamily="18" charset="0"/>
              <a:cs typeface="Times New Roman" pitchFamily="18" charset="0"/>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365126"/>
            <a:ext cx="10515600" cy="649636"/>
          </a:xfrm>
        </p:spPr>
        <p:txBody>
          <a:bodyPr>
            <a:normAutofit fontScale="90000"/>
          </a:bodyPr>
          <a:lstStyle/>
          <a:p>
            <a:r>
              <a:rPr lang="en-US" dirty="0"/>
              <a:t>Proposed method:</a:t>
            </a:r>
          </a:p>
        </p:txBody>
      </p:sp>
      <p:sp>
        <p:nvSpPr>
          <p:cNvPr id="1048600" name="Content Placeholder 2"/>
          <p:cNvSpPr>
            <a:spLocks noGrp="1"/>
          </p:cNvSpPr>
          <p:nvPr>
            <p:ph idx="1"/>
          </p:nvPr>
        </p:nvSpPr>
        <p:spPr>
          <a:xfrm>
            <a:off x="838200" y="1326995"/>
            <a:ext cx="10515600" cy="4849968"/>
          </a:xfrm>
        </p:spPr>
        <p:txBody>
          <a:bodyPr>
            <a:normAutofit fontScale="90000" lnSpcReduction="100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Fabric defects correspond to defects on the surface of the textile fabric.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Most fabric defects are caused by machine or process faults and malfunctions.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existence of fabric defects greatly reduces the sale and use of textiles. Textile manufacturing companies need to upgrade equipment and technology to maintain growth and competitiveness.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sensing, storage, and computing capabilities of automated fabric detection systems based on computer vision will continue to improve. The development of hardware and algorithms will greatly affect the accuracy of detection and the ease of deployment.</a:t>
            </a:r>
          </a:p>
          <a:p>
            <a:r>
              <a:rPr lang="en-IN" sz="2400" dirty="0">
                <a:latin typeface="Times New Roman" pitchFamily="18" charset="0"/>
                <a:cs typeface="Times New Roman" pitchFamily="18" charset="0"/>
              </a:rPr>
              <a:t>The algorithms used were converting to grey scale image, sharpening filter, median filter, smooth filter, binary mask, RGB extraction, and histogram and Sobel operator. </a:t>
            </a:r>
          </a:p>
          <a:p>
            <a:r>
              <a:rPr lang="en-IN" sz="2400" dirty="0">
                <a:latin typeface="Times New Roman" pitchFamily="18" charset="0"/>
                <a:cs typeface="Times New Roman" pitchFamily="18" charset="0"/>
              </a:rPr>
              <a:t>The RGB values of the images are extracted before converting it into a Gray scale image.</a:t>
            </a:r>
          </a:p>
          <a:p>
            <a:r>
              <a:rPr lang="en-IN" sz="2400" dirty="0">
                <a:latin typeface="Times New Roman" pitchFamily="18" charset="0"/>
                <a:cs typeface="Times New Roman" pitchFamily="18" charset="0"/>
              </a:rPr>
              <a:t> Sharpening filter is applied to the Gray scale image in order to sharpen the details of the infected region. Advanced feature will be added such as </a:t>
            </a:r>
            <a:r>
              <a:rPr lang="en-IN" sz="2400" dirty="0" err="1">
                <a:latin typeface="Times New Roman" panose="02020603050405020304" pitchFamily="18" charset="0"/>
                <a:cs typeface="Times New Roman" pitchFamily="18" charset="0"/>
              </a:rPr>
              <a:t>Entropy,kwotsis,Skewness</a:t>
            </a:r>
            <a:r>
              <a:rPr lang="en-IN" sz="2400" dirty="0">
                <a:latin typeface="Times New Roman" pitchFamily="18" charset="0"/>
                <a:cs typeface="Times New Roman" pitchFamily="18" charset="0"/>
              </a:rPr>
              <a:t> etc..</a:t>
            </a:r>
          </a:p>
          <a:p>
            <a:r>
              <a:rPr lang="en-IN" sz="2400" dirty="0">
                <a:latin typeface="Times New Roman" pitchFamily="18" charset="0"/>
                <a:cs typeface="Times New Roman" pitchFamily="18" charset="0"/>
              </a:rPr>
              <a:t>We using CNN algorithm to detect damage parts.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1C47-79E8-D921-FE75-3F65AD1B6DC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7F51E3DA-DB17-CEBE-5F2B-2318D4B50C2C}"/>
              </a:ext>
            </a:extLst>
          </p:cNvPr>
          <p:cNvSpPr>
            <a:spLocks noGrp="1"/>
          </p:cNvSpPr>
          <p:nvPr>
            <p:ph type="subTitle" idx="4294967295"/>
          </p:nvPr>
        </p:nvSpPr>
        <p:spPr>
          <a:xfrm>
            <a:off x="419100" y="1559877"/>
            <a:ext cx="10149840" cy="4932997"/>
          </a:xfrm>
        </p:spPr>
        <p:txBody>
          <a:bodyPr>
            <a:normAutofit/>
          </a:bodyPr>
          <a:lstStyle/>
          <a:p>
            <a:r>
              <a:rPr lang="en-IN" sz="2400" dirty="0"/>
              <a:t>A Fabric Defect Detection Method Based on Deep Learning :</a:t>
            </a:r>
          </a:p>
          <a:p>
            <a:pPr marL="0" indent="0">
              <a:buNone/>
            </a:pPr>
            <a:r>
              <a:rPr lang="en-IN" sz="2000" dirty="0"/>
              <a:t>QIANG LIU , CHUAN WANG , YUSHENG LI, MINGWANG GAO, AND JINGAO LI School of Mechanical Engineering, Shandong University of Technology, Zibo 255049, Chin</a:t>
            </a:r>
          </a:p>
          <a:p>
            <a:pPr marL="0" indent="0">
              <a:buNone/>
            </a:pPr>
            <a:r>
              <a:rPr lang="en-US" sz="2000" dirty="0"/>
              <a:t>The model proposed in this paper has been bettered for small cloth disfigurement areas that are close to the background shape, and has overcome the low effectiveness of the traditional homemade findings. Compared with the original YOLOv4, the bettered YOLOv4 upgrades chart by 6%, while FPS only diminishments 2. Grounded on expansive exploration and a detailed analysis of fabric blights, our network model is the most suitable for fabric disfigurement </a:t>
            </a:r>
            <a:r>
              <a:rPr lang="en-US" sz="2000" dirty="0" err="1"/>
              <a:t>discovery.The</a:t>
            </a:r>
            <a:r>
              <a:rPr lang="en-US" sz="2000" dirty="0"/>
              <a:t> model proposed in this paper has high precision and excellent real-time performance, and can be effectively applied for defect detections in industrial fabrics.</a:t>
            </a:r>
            <a:endParaRPr lang="en-IN" sz="2000" dirty="0"/>
          </a:p>
        </p:txBody>
      </p:sp>
    </p:spTree>
    <p:extLst>
      <p:ext uri="{BB962C8B-B14F-4D97-AF65-F5344CB8AC3E}">
        <p14:creationId xmlns:p14="http://schemas.microsoft.com/office/powerpoint/2010/main" val="249139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71258-8151-087A-E44C-71531B4F08AE}"/>
              </a:ext>
            </a:extLst>
          </p:cNvPr>
          <p:cNvSpPr>
            <a:spLocks noGrp="1"/>
          </p:cNvSpPr>
          <p:nvPr>
            <p:ph idx="4294967295"/>
          </p:nvPr>
        </p:nvSpPr>
        <p:spPr>
          <a:xfrm>
            <a:off x="121920" y="104140"/>
            <a:ext cx="11315700" cy="5046980"/>
          </a:xfrm>
        </p:spPr>
        <p:txBody>
          <a:bodyPr>
            <a:normAutofit/>
          </a:bodyPr>
          <a:lstStyle/>
          <a:p>
            <a:r>
              <a:rPr lang="en-US" dirty="0"/>
              <a:t>A Universal and Adaptive Fabric Defect Detection Algorithm Based on Sparse Dictionary Learning</a:t>
            </a:r>
          </a:p>
          <a:p>
            <a:pPr marL="0" indent="0">
              <a:buNone/>
            </a:pPr>
            <a:r>
              <a:rPr lang="en-US" sz="2400" dirty="0"/>
              <a:t>Authors: XUEJUAN KANG AND ERHU ZHANG.YEAR:</a:t>
            </a:r>
            <a:r>
              <a:rPr lang="en-IN" sz="2400" dirty="0"/>
              <a:t>December 22, 2020</a:t>
            </a:r>
            <a:r>
              <a:rPr lang="en-IN" sz="1600" dirty="0"/>
              <a:t>.</a:t>
            </a:r>
            <a:endParaRPr lang="en-US" sz="2400" dirty="0"/>
          </a:p>
          <a:p>
            <a:pPr marL="0" indent="0">
              <a:buNone/>
            </a:pPr>
            <a:r>
              <a:rPr lang="en-US" sz="2400" dirty="0"/>
              <a:t>In this paper, we proposed a universal meager wordbook Learning algorithm for detecting colorful blights of different fabric texture. It depends on the setting of two </a:t>
            </a:r>
            <a:r>
              <a:rPr lang="en-US" sz="2400" dirty="0" err="1"/>
              <a:t>parametersthe</a:t>
            </a:r>
            <a:r>
              <a:rPr lang="en-US" sz="2400" dirty="0"/>
              <a:t> dictionary infinitesimal number K and the image block size m ∗ n. These two parameters are nearly related to background, texture characteristics and lightness of the </a:t>
            </a:r>
            <a:r>
              <a:rPr lang="en-US" sz="2400" dirty="0" err="1"/>
              <a:t>fabric.The</a:t>
            </a:r>
            <a:r>
              <a:rPr lang="en-US" sz="2400" dirty="0"/>
              <a:t> algorithm shows good universality in the experimental results and has wide operation value in the factual fabric disfigurement discovery.  </a:t>
            </a:r>
            <a:endParaRPr lang="en-IN" sz="2400" dirty="0"/>
          </a:p>
        </p:txBody>
      </p:sp>
    </p:spTree>
    <p:extLst>
      <p:ext uri="{BB962C8B-B14F-4D97-AF65-F5344CB8AC3E}">
        <p14:creationId xmlns:p14="http://schemas.microsoft.com/office/powerpoint/2010/main" val="328176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3437</Words>
  <Application>Microsoft Office PowerPoint</Application>
  <PresentationFormat>Widescreen</PresentationFormat>
  <Paragraphs>139</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Bahnschrift</vt:lpstr>
      <vt:lpstr>Bahnschrift SemiBold Condensed</vt:lpstr>
      <vt:lpstr>Baskerville Old Face</vt:lpstr>
      <vt:lpstr>Berlin Sans FB Demi</vt:lpstr>
      <vt:lpstr>Calibri</vt:lpstr>
      <vt:lpstr>Calibri Light</vt:lpstr>
      <vt:lpstr>MV Boli</vt:lpstr>
      <vt:lpstr>Roboto</vt:lpstr>
      <vt:lpstr>Symbol</vt:lpstr>
      <vt:lpstr>Times New Roman</vt:lpstr>
      <vt:lpstr>Wingdings</vt:lpstr>
      <vt:lpstr>Office Theme</vt:lpstr>
      <vt:lpstr>Capstone Project</vt:lpstr>
      <vt:lpstr> </vt:lpstr>
      <vt:lpstr>ABSTRACT:</vt:lpstr>
      <vt:lpstr>Introduction </vt:lpstr>
      <vt:lpstr>PowerPoint Presentation</vt:lpstr>
      <vt:lpstr>EXISTING METHOD:</vt:lpstr>
      <vt:lpstr>Proposed method:</vt:lpstr>
      <vt:lpstr>LITERATURE SURVEY</vt:lpstr>
      <vt:lpstr>PowerPoint Presentation</vt:lpstr>
      <vt:lpstr>FLOW DIAGRAM</vt:lpstr>
      <vt:lpstr>MODULES</vt:lpstr>
      <vt:lpstr>GUI</vt:lpstr>
      <vt:lpstr>Histogram of oriented gradients</vt:lpstr>
      <vt:lpstr>PowerPoint Presentation</vt:lpstr>
      <vt:lpstr>ACM</vt:lpstr>
      <vt:lpstr>CNN</vt:lpstr>
      <vt:lpstr>PowerPoint Presentation</vt:lpstr>
      <vt:lpstr>SOFTWARE REQUIREMENTS</vt:lpstr>
      <vt:lpstr>SYSTEM REQUIREMENTS:</vt:lpstr>
      <vt:lpstr>Results and Discussion code snippet used for the fabric defect. </vt:lpstr>
      <vt:lpstr>segmentation(we use Active Contour Method to identify the boundaries of the damaged segment in the image) </vt:lpstr>
      <vt:lpstr>preprocessing increase the image contrast(after we take the input, it is converted to gray-scale image) </vt:lpstr>
      <vt:lpstr>classification and identification(we have used CNN method to classify and identify whether to purchase the cloth or not based on the result) </vt:lpstr>
      <vt:lpstr>PowerPoint Presentation</vt:lpstr>
      <vt:lpstr>This is an example of the Bad quality Material and at the end it says “Not worth buying”. </vt:lpstr>
      <vt:lpstr>It is example for the good quality of the used fabric product as  (GOOD QUALITY) </vt:lpstr>
      <vt:lpstr> Discussion(Comparative Analysis)  CNN VS SVM  CNN is primarily a good candidate for Image recognition. You could definitely use CNN for sequence data, but they shine in going to through huge amount of image and finding non-linear correlations. SVM are margin classifier and support different kernels to perform these classificiation. Where SVM suffer is predicting the class labels when the size of the class labels is huge.Comparative analysis of validation accuracy for CNN and SVM Analysis of graph: In terms of accuracy CNN has the max accuracy of 79% than SVM, as CNN works better for image dataset. The comparative analysis for Precision , F1 score and Recall shown in Table 1 for CNN and SVM classifier. It is evident that the CNN classifier is more precise, has more recall ability and more f1 score than SVM  </vt:lpstr>
      <vt:lpstr>CNN VS KNN :    The model with CNN and KNN, i got train accuracy of CNN is 99% and Test accuarcy is 98% and KNN train accuarcy is 98% and Test accuracy 98%.In KNN, output completely relies on nearest neighbors, which may or may not be good choice. Also it is sensitive to distance metrics. On the other hand, CNN extract the features from the input data. Which are very helpful for making analysis. And recent success in the CNN specially wavelet for the audio application, I will prefer to go with CNN. Considering your data-size, CNN is good option here.</vt:lpstr>
      <vt:lpstr>CNN VS SIFT: Based on first order gradients.Course, that is, it is evaluated around scale invariant feature points obtained using the difference of gaussian (DoG) key point detector. There is a dense variant known as the dense-SIFT. CNNs are trainable feature detectors which makes them highly adaptive. That is why they can achieve high accuracy levels in most applications such as image recognition. They can be trained end-to-end.. They can learn low-level features similar to SIFT and HOG features from training examples alone, that is amazing. Thus one can minimize feature engineering when it comes to using CNNs. Thus SIFT and HOG features are low-level features which don't make use of hierarchical layer-wise representation learning while the CNN is a hierarchical deep learning model which is able to model data at more and more abstract representations.  </vt:lpstr>
      <vt:lpstr>PowerPoint Presentation</vt:lpstr>
      <vt:lpstr>CNN VS RNN: RNNs are suitable for sequential/temporal data. CNNs are suitable for spatial data, e.g. images. Both have worked wonderfully well for the respective types of data they are suitable for. The key idea behind both models is same: introduce sparsity by reusing the same weights and neurons over different parts of image (in CNN) and over time (in RNN).  </vt:lpstr>
      <vt:lpstr>PowerPoint Presentation</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Fabric Defect Detection Network  in textile fabrics based on DLT</dc:title>
  <dc:creator>ismail - [2010]</dc:creator>
  <cp:lastModifiedBy>AMARAVATHI VEERENDRANATH</cp:lastModifiedBy>
  <cp:revision>25</cp:revision>
  <dcterms:created xsi:type="dcterms:W3CDTF">2022-10-13T20:38:30Z</dcterms:created>
  <dcterms:modified xsi:type="dcterms:W3CDTF">2023-05-19T06:29:47Z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14abd3e799b44c9a97847c84292b4f60</vt:lpwstr>
  </property>
</Properties>
</file>