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26" r:id="rId2"/>
    <p:sldId id="256" r:id="rId3"/>
    <p:sldId id="257" r:id="rId4"/>
    <p:sldId id="258" r:id="rId5"/>
    <p:sldId id="283" r:id="rId6"/>
    <p:sldId id="260" r:id="rId7"/>
    <p:sldId id="261" r:id="rId8"/>
    <p:sldId id="327" r:id="rId9"/>
    <p:sldId id="329" r:id="rId10"/>
    <p:sldId id="262" r:id="rId11"/>
    <p:sldId id="287" r:id="rId12"/>
    <p:sldId id="290" r:id="rId13"/>
    <p:sldId id="298" r:id="rId14"/>
    <p:sldId id="299" r:id="rId15"/>
    <p:sldId id="292" r:id="rId16"/>
    <p:sldId id="264" r:id="rId17"/>
    <p:sldId id="324" r:id="rId18"/>
    <p:sldId id="303" r:id="rId19"/>
    <p:sldId id="330"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4660"/>
  </p:normalViewPr>
  <p:slideViewPr>
    <p:cSldViewPr snapToGrid="0">
      <p:cViewPr varScale="1">
        <p:scale>
          <a:sx n="86" d="100"/>
          <a:sy n="86" d="100"/>
        </p:scale>
        <p:origin x="461"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21"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22"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23"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24"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5"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6"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04687654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582"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583" name="Date Placeholder 3"/>
          <p:cNvSpPr>
            <a:spLocks noGrp="1"/>
          </p:cNvSpPr>
          <p:nvPr>
            <p:ph type="dt" sz="half" idx="10"/>
          </p:nvPr>
        </p:nvSpPr>
        <p:spPr/>
        <p:txBody>
          <a:bodyPr/>
          <a:lstStyle/>
          <a:p>
            <a:fld id="{B28E821A-F7E9-4B43-85DE-1186326EDBC0}" type="datetimeFigureOut">
              <a:rPr lang="en-US" smtClean="0"/>
              <a:t>4/6/2023</a:t>
            </a:fld>
            <a:endParaRPr lang="en-US"/>
          </a:p>
        </p:txBody>
      </p:sp>
      <p:sp>
        <p:nvSpPr>
          <p:cNvPr id="1048584" name="Footer Placeholder 4"/>
          <p:cNvSpPr>
            <a:spLocks noGrp="1"/>
          </p:cNvSpPr>
          <p:nvPr>
            <p:ph type="ftr" sz="quarter" idx="11"/>
          </p:nvPr>
        </p:nvSpPr>
        <p:spPr/>
        <p:txBody>
          <a:bodyPr/>
          <a:lstStyle/>
          <a:p>
            <a:endParaRPr lang="en-US"/>
          </a:p>
        </p:txBody>
      </p:sp>
      <p:sp>
        <p:nvSpPr>
          <p:cNvPr id="1048585"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88" name="Title 1"/>
          <p:cNvSpPr>
            <a:spLocks noGrp="1"/>
          </p:cNvSpPr>
          <p:nvPr>
            <p:ph type="title"/>
          </p:nvPr>
        </p:nvSpPr>
        <p:spPr/>
        <p:txBody>
          <a:bodyPr/>
          <a:lstStyle/>
          <a:p>
            <a:r>
              <a:rPr lang="en-US"/>
              <a:t>Click to edit Master title style</a:t>
            </a:r>
          </a:p>
        </p:txBody>
      </p:sp>
      <p:sp>
        <p:nvSpPr>
          <p:cNvPr id="104868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0" name="Date Placeholder 3"/>
          <p:cNvSpPr>
            <a:spLocks noGrp="1"/>
          </p:cNvSpPr>
          <p:nvPr>
            <p:ph type="dt" sz="half" idx="10"/>
          </p:nvPr>
        </p:nvSpPr>
        <p:spPr/>
        <p:txBody>
          <a:bodyPr/>
          <a:lstStyle/>
          <a:p>
            <a:fld id="{B28E821A-F7E9-4B43-85DE-1186326EDBC0}" type="datetimeFigureOut">
              <a:rPr lang="en-US" smtClean="0"/>
              <a:t>4/6/2023</a:t>
            </a:fld>
            <a:endParaRPr lang="en-US"/>
          </a:p>
        </p:txBody>
      </p:sp>
      <p:sp>
        <p:nvSpPr>
          <p:cNvPr id="1048691" name="Footer Placeholder 4"/>
          <p:cNvSpPr>
            <a:spLocks noGrp="1"/>
          </p:cNvSpPr>
          <p:nvPr>
            <p:ph type="ftr" sz="quarter" idx="11"/>
          </p:nvPr>
        </p:nvSpPr>
        <p:spPr/>
        <p:txBody>
          <a:bodyPr/>
          <a:lstStyle/>
          <a:p>
            <a:endParaRPr lang="en-US"/>
          </a:p>
        </p:txBody>
      </p:sp>
      <p:sp>
        <p:nvSpPr>
          <p:cNvPr id="1048692"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77"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78"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3"/>
          <p:cNvSpPr>
            <a:spLocks noGrp="1"/>
          </p:cNvSpPr>
          <p:nvPr>
            <p:ph type="dt" sz="half" idx="10"/>
          </p:nvPr>
        </p:nvSpPr>
        <p:spPr/>
        <p:txBody>
          <a:bodyPr/>
          <a:lstStyle/>
          <a:p>
            <a:fld id="{B28E821A-F7E9-4B43-85DE-1186326EDBC0}" type="datetimeFigureOut">
              <a:rPr lang="en-US" smtClean="0"/>
              <a:t>4/6/2023</a:t>
            </a:fld>
            <a:endParaRPr lang="en-US"/>
          </a:p>
        </p:txBody>
      </p:sp>
      <p:sp>
        <p:nvSpPr>
          <p:cNvPr id="1048680" name="Footer Placeholder 4"/>
          <p:cNvSpPr>
            <a:spLocks noGrp="1"/>
          </p:cNvSpPr>
          <p:nvPr>
            <p:ph type="ftr" sz="quarter" idx="11"/>
          </p:nvPr>
        </p:nvSpPr>
        <p:spPr/>
        <p:txBody>
          <a:bodyPr/>
          <a:lstStyle/>
          <a:p>
            <a:endParaRPr lang="en-US"/>
          </a:p>
        </p:txBody>
      </p:sp>
      <p:sp>
        <p:nvSpPr>
          <p:cNvPr id="1048681"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7" name="Title 1"/>
          <p:cNvSpPr>
            <a:spLocks noGrp="1"/>
          </p:cNvSpPr>
          <p:nvPr>
            <p:ph type="title"/>
          </p:nvPr>
        </p:nvSpPr>
        <p:spPr/>
        <p:txBody>
          <a:bodyPr/>
          <a:lstStyle/>
          <a:p>
            <a:r>
              <a:rPr lang="en-US"/>
              <a:t>Click to edit Master title style</a:t>
            </a:r>
          </a:p>
        </p:txBody>
      </p:sp>
      <p:sp>
        <p:nvSpPr>
          <p:cNvPr id="104858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9" name="Date Placeholder 3"/>
          <p:cNvSpPr>
            <a:spLocks noGrp="1"/>
          </p:cNvSpPr>
          <p:nvPr>
            <p:ph type="dt" sz="half" idx="10"/>
          </p:nvPr>
        </p:nvSpPr>
        <p:spPr/>
        <p:txBody>
          <a:bodyPr/>
          <a:lstStyle/>
          <a:p>
            <a:fld id="{B28E821A-F7E9-4B43-85DE-1186326EDBC0}" type="datetimeFigureOut">
              <a:rPr lang="en-US" smtClean="0"/>
              <a:t>4/6/2023</a:t>
            </a:fld>
            <a:endParaRPr lang="en-US"/>
          </a:p>
        </p:txBody>
      </p:sp>
      <p:sp>
        <p:nvSpPr>
          <p:cNvPr id="1048590" name="Footer Placeholder 4"/>
          <p:cNvSpPr>
            <a:spLocks noGrp="1"/>
          </p:cNvSpPr>
          <p:nvPr>
            <p:ph type="ftr" sz="quarter" idx="11"/>
          </p:nvPr>
        </p:nvSpPr>
        <p:spPr/>
        <p:txBody>
          <a:bodyPr/>
          <a:lstStyle/>
          <a:p>
            <a:endParaRPr lang="en-US"/>
          </a:p>
        </p:txBody>
      </p:sp>
      <p:sp>
        <p:nvSpPr>
          <p:cNvPr id="1048591"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9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9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lstStyle/>
          <a:p>
            <a:fld id="{B28E821A-F7E9-4B43-85DE-1186326EDBC0}" type="datetimeFigureOut">
              <a:rPr lang="en-US" smtClean="0"/>
              <a:t>4/6/2023</a:t>
            </a:fld>
            <a:endParaRPr lang="en-US"/>
          </a:p>
        </p:txBody>
      </p:sp>
      <p:sp>
        <p:nvSpPr>
          <p:cNvPr id="1048696" name="Footer Placeholder 4"/>
          <p:cNvSpPr>
            <a:spLocks noGrp="1"/>
          </p:cNvSpPr>
          <p:nvPr>
            <p:ph type="ftr" sz="quarter" idx="11"/>
          </p:nvPr>
        </p:nvSpPr>
        <p:spPr/>
        <p:txBody>
          <a:bodyPr/>
          <a:lstStyle/>
          <a:p>
            <a:endParaRPr lang="en-US"/>
          </a:p>
        </p:txBody>
      </p:sp>
      <p:sp>
        <p:nvSpPr>
          <p:cNvPr id="1048697" name="Slide Number Placeholder 5"/>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98" name="Title 1"/>
          <p:cNvSpPr>
            <a:spLocks noGrp="1"/>
          </p:cNvSpPr>
          <p:nvPr>
            <p:ph type="title"/>
          </p:nvPr>
        </p:nvSpPr>
        <p:spPr/>
        <p:txBody>
          <a:bodyPr/>
          <a:lstStyle/>
          <a:p>
            <a:r>
              <a:rPr lang="en-US"/>
              <a:t>Click to edit Master title style</a:t>
            </a:r>
          </a:p>
        </p:txBody>
      </p:sp>
      <p:sp>
        <p:nvSpPr>
          <p:cNvPr id="104869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1" name="Date Placeholder 4"/>
          <p:cNvSpPr>
            <a:spLocks noGrp="1"/>
          </p:cNvSpPr>
          <p:nvPr>
            <p:ph type="dt" sz="half" idx="10"/>
          </p:nvPr>
        </p:nvSpPr>
        <p:spPr/>
        <p:txBody>
          <a:bodyPr/>
          <a:lstStyle/>
          <a:p>
            <a:fld id="{B28E821A-F7E9-4B43-85DE-1186326EDBC0}" type="datetimeFigureOut">
              <a:rPr lang="en-US" smtClean="0"/>
              <a:t>4/6/2023</a:t>
            </a:fld>
            <a:endParaRPr lang="en-US"/>
          </a:p>
        </p:txBody>
      </p:sp>
      <p:sp>
        <p:nvSpPr>
          <p:cNvPr id="1048702" name="Footer Placeholder 5"/>
          <p:cNvSpPr>
            <a:spLocks noGrp="1"/>
          </p:cNvSpPr>
          <p:nvPr>
            <p:ph type="ftr" sz="quarter" idx="11"/>
          </p:nvPr>
        </p:nvSpPr>
        <p:spPr/>
        <p:txBody>
          <a:bodyPr/>
          <a:lstStyle/>
          <a:p>
            <a:endParaRPr lang="en-US"/>
          </a:p>
        </p:txBody>
      </p:sp>
      <p:sp>
        <p:nvSpPr>
          <p:cNvPr id="1048703"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04" name="Title 1"/>
          <p:cNvSpPr>
            <a:spLocks noGrp="1"/>
          </p:cNvSpPr>
          <p:nvPr>
            <p:ph type="title"/>
          </p:nvPr>
        </p:nvSpPr>
        <p:spPr>
          <a:xfrm>
            <a:off x="839788" y="365125"/>
            <a:ext cx="10515600" cy="1325563"/>
          </a:xfrm>
        </p:spPr>
        <p:txBody>
          <a:bodyPr/>
          <a:lstStyle/>
          <a:p>
            <a:r>
              <a:rPr lang="en-US"/>
              <a:t>Click to edit Master title style</a:t>
            </a:r>
          </a:p>
        </p:txBody>
      </p:sp>
      <p:sp>
        <p:nvSpPr>
          <p:cNvPr id="104870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70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9" name="Date Placeholder 6"/>
          <p:cNvSpPr>
            <a:spLocks noGrp="1"/>
          </p:cNvSpPr>
          <p:nvPr>
            <p:ph type="dt" sz="half" idx="10"/>
          </p:nvPr>
        </p:nvSpPr>
        <p:spPr/>
        <p:txBody>
          <a:bodyPr/>
          <a:lstStyle/>
          <a:p>
            <a:fld id="{B28E821A-F7E9-4B43-85DE-1186326EDBC0}" type="datetimeFigureOut">
              <a:rPr lang="en-US" smtClean="0"/>
              <a:t>4/6/2023</a:t>
            </a:fld>
            <a:endParaRPr lang="en-US"/>
          </a:p>
        </p:txBody>
      </p:sp>
      <p:sp>
        <p:nvSpPr>
          <p:cNvPr id="1048710" name="Footer Placeholder 7"/>
          <p:cNvSpPr>
            <a:spLocks noGrp="1"/>
          </p:cNvSpPr>
          <p:nvPr>
            <p:ph type="ftr" sz="quarter" idx="11"/>
          </p:nvPr>
        </p:nvSpPr>
        <p:spPr/>
        <p:txBody>
          <a:bodyPr/>
          <a:lstStyle/>
          <a:p>
            <a:endParaRPr lang="en-US"/>
          </a:p>
        </p:txBody>
      </p:sp>
      <p:sp>
        <p:nvSpPr>
          <p:cNvPr id="1048711" name="Slide Number Placeholder 8"/>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22" name="Title 1"/>
          <p:cNvSpPr>
            <a:spLocks noGrp="1"/>
          </p:cNvSpPr>
          <p:nvPr>
            <p:ph type="title"/>
          </p:nvPr>
        </p:nvSpPr>
        <p:spPr/>
        <p:txBody>
          <a:bodyPr/>
          <a:lstStyle/>
          <a:p>
            <a:r>
              <a:rPr lang="en-US"/>
              <a:t>Click to edit Master title style</a:t>
            </a:r>
          </a:p>
        </p:txBody>
      </p:sp>
      <p:sp>
        <p:nvSpPr>
          <p:cNvPr id="1048623" name="Date Placeholder 2"/>
          <p:cNvSpPr>
            <a:spLocks noGrp="1"/>
          </p:cNvSpPr>
          <p:nvPr>
            <p:ph type="dt" sz="half" idx="10"/>
          </p:nvPr>
        </p:nvSpPr>
        <p:spPr/>
        <p:txBody>
          <a:bodyPr/>
          <a:lstStyle/>
          <a:p>
            <a:fld id="{B28E821A-F7E9-4B43-85DE-1186326EDBC0}" type="datetimeFigureOut">
              <a:rPr lang="en-US" smtClean="0"/>
              <a:t>4/6/2023</a:t>
            </a:fld>
            <a:endParaRPr lang="en-US"/>
          </a:p>
        </p:txBody>
      </p:sp>
      <p:sp>
        <p:nvSpPr>
          <p:cNvPr id="1048624" name="Footer Placeholder 3"/>
          <p:cNvSpPr>
            <a:spLocks noGrp="1"/>
          </p:cNvSpPr>
          <p:nvPr>
            <p:ph type="ftr" sz="quarter" idx="11"/>
          </p:nvPr>
        </p:nvSpPr>
        <p:spPr/>
        <p:txBody>
          <a:bodyPr/>
          <a:lstStyle/>
          <a:p>
            <a:endParaRPr lang="en-US"/>
          </a:p>
        </p:txBody>
      </p:sp>
      <p:sp>
        <p:nvSpPr>
          <p:cNvPr id="1048625" name="Slide Number Placeholder 4"/>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12" name="Date Placeholder 1"/>
          <p:cNvSpPr>
            <a:spLocks noGrp="1"/>
          </p:cNvSpPr>
          <p:nvPr>
            <p:ph type="dt" sz="half" idx="10"/>
          </p:nvPr>
        </p:nvSpPr>
        <p:spPr/>
        <p:txBody>
          <a:bodyPr/>
          <a:lstStyle/>
          <a:p>
            <a:fld id="{B28E821A-F7E9-4B43-85DE-1186326EDBC0}" type="datetimeFigureOut">
              <a:rPr lang="en-US" smtClean="0"/>
              <a:t>4/6/2023</a:t>
            </a:fld>
            <a:endParaRPr lang="en-US"/>
          </a:p>
        </p:txBody>
      </p:sp>
      <p:sp>
        <p:nvSpPr>
          <p:cNvPr id="1048713" name="Footer Placeholder 2"/>
          <p:cNvSpPr>
            <a:spLocks noGrp="1"/>
          </p:cNvSpPr>
          <p:nvPr>
            <p:ph type="ftr" sz="quarter" idx="11"/>
          </p:nvPr>
        </p:nvSpPr>
        <p:spPr/>
        <p:txBody>
          <a:bodyPr/>
          <a:lstStyle/>
          <a:p>
            <a:endParaRPr lang="en-US"/>
          </a:p>
        </p:txBody>
      </p:sp>
      <p:sp>
        <p:nvSpPr>
          <p:cNvPr id="1048714" name="Slide Number Placeholder 3"/>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15"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716"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7"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lstStyle/>
          <a:p>
            <a:fld id="{B28E821A-F7E9-4B43-85DE-1186326EDBC0}" type="datetimeFigureOut">
              <a:rPr lang="en-US" smtClean="0"/>
              <a:t>4/6/2023</a:t>
            </a:fld>
            <a:endParaRPr lang="en-US"/>
          </a:p>
        </p:txBody>
      </p:sp>
      <p:sp>
        <p:nvSpPr>
          <p:cNvPr id="1048719" name="Footer Placeholder 5"/>
          <p:cNvSpPr>
            <a:spLocks noGrp="1"/>
          </p:cNvSpPr>
          <p:nvPr>
            <p:ph type="ftr" sz="quarter" idx="11"/>
          </p:nvPr>
        </p:nvSpPr>
        <p:spPr/>
        <p:txBody>
          <a:bodyPr/>
          <a:lstStyle/>
          <a:p>
            <a:endParaRPr lang="en-US"/>
          </a:p>
        </p:txBody>
      </p:sp>
      <p:sp>
        <p:nvSpPr>
          <p:cNvPr id="1048720"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8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8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lstStyle/>
          <a:p>
            <a:fld id="{B28E821A-F7E9-4B43-85DE-1186326EDBC0}" type="datetimeFigureOut">
              <a:rPr lang="en-US" smtClean="0"/>
              <a:t>4/6/2023</a:t>
            </a:fld>
            <a:endParaRPr lang="en-US"/>
          </a:p>
        </p:txBody>
      </p:sp>
      <p:sp>
        <p:nvSpPr>
          <p:cNvPr id="1048686" name="Footer Placeholder 5"/>
          <p:cNvSpPr>
            <a:spLocks noGrp="1"/>
          </p:cNvSpPr>
          <p:nvPr>
            <p:ph type="ftr" sz="quarter" idx="11"/>
          </p:nvPr>
        </p:nvSpPr>
        <p:spPr/>
        <p:txBody>
          <a:bodyPr/>
          <a:lstStyle/>
          <a:p>
            <a:endParaRPr lang="en-US"/>
          </a:p>
        </p:txBody>
      </p:sp>
      <p:sp>
        <p:nvSpPr>
          <p:cNvPr id="1048687" name="Slide Number Placeholder 6"/>
          <p:cNvSpPr>
            <a:spLocks noGrp="1"/>
          </p:cNvSpPr>
          <p:nvPr>
            <p:ph type="sldNum" sz="quarter" idx="12"/>
          </p:nvPr>
        </p:nvSpPr>
        <p:spPr/>
        <p:txBody>
          <a:bodyPr/>
          <a:lstStyle/>
          <a:p>
            <a:fld id="{12EFC717-1EFB-4572-8389-59D893FB478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E821A-F7E9-4B43-85DE-1186326EDBC0}" type="datetimeFigureOut">
              <a:rPr lang="en-US" smtClean="0"/>
              <a:t>4/6/2023</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EFC717-1EFB-4572-8389-59D893FB478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802D-DD5F-7425-62C2-4F7407F04449}"/>
              </a:ext>
            </a:extLst>
          </p:cNvPr>
          <p:cNvSpPr>
            <a:spLocks noGrp="1"/>
          </p:cNvSpPr>
          <p:nvPr>
            <p:ph type="ctrTitle"/>
          </p:nvPr>
        </p:nvSpPr>
        <p:spPr>
          <a:xfrm>
            <a:off x="1524000" y="1122363"/>
            <a:ext cx="9144000" cy="1800131"/>
          </a:xfrm>
        </p:spPr>
        <p:txBody>
          <a:bodyPr/>
          <a:lstStyle/>
          <a:p>
            <a:r>
              <a:rPr lang="en-IN" dirty="0">
                <a:latin typeface="MV Boli" panose="02000500030200090000" pitchFamily="2" charset="0"/>
                <a:cs typeface="MV Boli" panose="02000500030200090000" pitchFamily="2" charset="0"/>
              </a:rPr>
              <a:t>Capstone Project</a:t>
            </a:r>
          </a:p>
        </p:txBody>
      </p:sp>
      <p:sp>
        <p:nvSpPr>
          <p:cNvPr id="3" name="Subtitle 2">
            <a:extLst>
              <a:ext uri="{FF2B5EF4-FFF2-40B4-BE49-F238E27FC236}">
                <a16:creationId xmlns:a16="http://schemas.microsoft.com/office/drawing/2014/main" id="{B7342E95-9231-4D41-52C4-F01F9A99FD26}"/>
              </a:ext>
            </a:extLst>
          </p:cNvPr>
          <p:cNvSpPr>
            <a:spLocks noGrp="1"/>
          </p:cNvSpPr>
          <p:nvPr>
            <p:ph type="subTitle" idx="1"/>
          </p:nvPr>
        </p:nvSpPr>
        <p:spPr/>
        <p:txBody>
          <a:bodyPr/>
          <a:lstStyle/>
          <a:p>
            <a:r>
              <a:rPr lang="en-IN" sz="3200" dirty="0"/>
              <a:t>Under guidance of</a:t>
            </a:r>
          </a:p>
          <a:p>
            <a:r>
              <a:rPr lang="en-IN" sz="3200" dirty="0">
                <a:latin typeface="Bahnschrift" panose="020B0502040204020203" pitchFamily="34" charset="0"/>
              </a:rPr>
              <a:t>KOPPERUNDEVI N-Scope</a:t>
            </a:r>
          </a:p>
        </p:txBody>
      </p:sp>
    </p:spTree>
    <p:extLst>
      <p:ext uri="{BB962C8B-B14F-4D97-AF65-F5344CB8AC3E}">
        <p14:creationId xmlns:p14="http://schemas.microsoft.com/office/powerpoint/2010/main" val="1137909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1" name="Title 1"/>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FLOW DIAGRAM</a:t>
            </a:r>
          </a:p>
        </p:txBody>
      </p:sp>
      <p:sp>
        <p:nvSpPr>
          <p:cNvPr id="1048602" name="Content Placeholder 2"/>
          <p:cNvSpPr>
            <a:spLocks noGrp="1"/>
          </p:cNvSpPr>
          <p:nvPr>
            <p:ph idx="1"/>
          </p:nvPr>
        </p:nvSpPr>
        <p:spPr>
          <a:xfrm>
            <a:off x="838200" y="1825625"/>
            <a:ext cx="10876722" cy="4773958"/>
          </a:xfrm>
        </p:spPr>
        <p:txBody>
          <a:bodyPr>
            <a:normAutofit/>
          </a:bodyPr>
          <a:lstStyle/>
          <a:p>
            <a:r>
              <a:rPr lang="en-US" sz="2400" dirty="0">
                <a:latin typeface="Times New Roman" panose="02020603050405020304" pitchFamily="18" charset="0"/>
                <a:cs typeface="Times New Roman" panose="02020603050405020304" pitchFamily="18" charset="0"/>
              </a:rPr>
              <a:t>Proposed system</a:t>
            </a:r>
          </a:p>
        </p:txBody>
      </p:sp>
      <p:sp>
        <p:nvSpPr>
          <p:cNvPr id="1048603" name="Rectangle 3"/>
          <p:cNvSpPr/>
          <p:nvPr/>
        </p:nvSpPr>
        <p:spPr>
          <a:xfrm>
            <a:off x="781877" y="2710069"/>
            <a:ext cx="1338469" cy="75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GUI </a:t>
            </a:r>
          </a:p>
        </p:txBody>
      </p:sp>
      <p:sp>
        <p:nvSpPr>
          <p:cNvPr id="1048604" name="Rectangle 4"/>
          <p:cNvSpPr/>
          <p:nvPr/>
        </p:nvSpPr>
        <p:spPr>
          <a:xfrm>
            <a:off x="2812164" y="2471529"/>
            <a:ext cx="2575087" cy="1417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BROWSE DATASET</a:t>
            </a:r>
          </a:p>
        </p:txBody>
      </p:sp>
      <p:sp>
        <p:nvSpPr>
          <p:cNvPr id="1048605" name="Rectangle 5"/>
          <p:cNvSpPr/>
          <p:nvPr/>
        </p:nvSpPr>
        <p:spPr>
          <a:xfrm>
            <a:off x="9037982" y="2796209"/>
            <a:ext cx="2315817" cy="75537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Image segmentation</a:t>
            </a:r>
          </a:p>
          <a:p>
            <a:pPr algn="ctr"/>
            <a:r>
              <a:rPr lang="en-US" dirty="0"/>
              <a:t>(Active contour)</a:t>
            </a:r>
          </a:p>
        </p:txBody>
      </p:sp>
      <p:sp>
        <p:nvSpPr>
          <p:cNvPr id="1048606" name="Rectangle 6"/>
          <p:cNvSpPr/>
          <p:nvPr/>
        </p:nvSpPr>
        <p:spPr>
          <a:xfrm>
            <a:off x="6096000" y="2317647"/>
            <a:ext cx="2040835" cy="141798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a:p>
            <a:pPr algn="ctr"/>
            <a:r>
              <a:rPr lang="en-US" dirty="0"/>
              <a:t>(RGBTOGRAY</a:t>
            </a:r>
          </a:p>
          <a:p>
            <a:pPr algn="ctr"/>
            <a:r>
              <a:rPr lang="en-US" dirty="0"/>
              <a:t>HISTOGRAM EQUALISATION)</a:t>
            </a:r>
          </a:p>
          <a:p>
            <a:pPr algn="ctr"/>
            <a:endParaRPr lang="en-US" dirty="0"/>
          </a:p>
        </p:txBody>
      </p:sp>
      <p:sp>
        <p:nvSpPr>
          <p:cNvPr id="1048607" name="Rectangle 7"/>
          <p:cNvSpPr/>
          <p:nvPr/>
        </p:nvSpPr>
        <p:spPr>
          <a:xfrm>
            <a:off x="8910429" y="4200939"/>
            <a:ext cx="2319131" cy="795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Classification</a:t>
            </a:r>
          </a:p>
          <a:p>
            <a:pPr algn="ctr"/>
            <a:r>
              <a:rPr lang="en-US" dirty="0"/>
              <a:t>(CNN)</a:t>
            </a:r>
          </a:p>
        </p:txBody>
      </p:sp>
      <p:sp>
        <p:nvSpPr>
          <p:cNvPr id="1048608" name="Rectangle 8"/>
          <p:cNvSpPr/>
          <p:nvPr/>
        </p:nvSpPr>
        <p:spPr>
          <a:xfrm>
            <a:off x="8786191" y="5406887"/>
            <a:ext cx="2567609" cy="77007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Decision result</a:t>
            </a:r>
          </a:p>
          <a:p>
            <a:pPr algn="ctr"/>
            <a:r>
              <a:rPr lang="en-US" dirty="0"/>
              <a:t>(DAMAGES or GOOD OR AVERAGE)</a:t>
            </a:r>
          </a:p>
        </p:txBody>
      </p:sp>
      <p:sp>
        <p:nvSpPr>
          <p:cNvPr id="1048609" name="Arrow: Right 9"/>
          <p:cNvSpPr/>
          <p:nvPr/>
        </p:nvSpPr>
        <p:spPr>
          <a:xfrm>
            <a:off x="2096307" y="3021493"/>
            <a:ext cx="689113" cy="159027"/>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0" name="Arrow: Right 10"/>
          <p:cNvSpPr/>
          <p:nvPr/>
        </p:nvSpPr>
        <p:spPr>
          <a:xfrm>
            <a:off x="5351696" y="3087756"/>
            <a:ext cx="744304" cy="179551"/>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1" name="Arrow: Right 11"/>
          <p:cNvSpPr/>
          <p:nvPr/>
        </p:nvSpPr>
        <p:spPr>
          <a:xfrm>
            <a:off x="8229600" y="3021494"/>
            <a:ext cx="752059" cy="245813"/>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2" name="Arrow: Down 12"/>
          <p:cNvSpPr/>
          <p:nvPr/>
        </p:nvSpPr>
        <p:spPr>
          <a:xfrm>
            <a:off x="9872870" y="3564835"/>
            <a:ext cx="172278" cy="622852"/>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3" name="Arrow: Down 13"/>
          <p:cNvSpPr/>
          <p:nvPr/>
        </p:nvSpPr>
        <p:spPr>
          <a:xfrm>
            <a:off x="10084904" y="4982817"/>
            <a:ext cx="185531" cy="424070"/>
          </a:xfrm>
          <a:prstGeom prst="down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4" name="Rectangle 14"/>
          <p:cNvSpPr/>
          <p:nvPr/>
        </p:nvSpPr>
        <p:spPr>
          <a:xfrm>
            <a:off x="6480313" y="4187687"/>
            <a:ext cx="1749287" cy="7951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Trained dataset</a:t>
            </a:r>
          </a:p>
          <a:p>
            <a:pPr algn="ctr"/>
            <a:r>
              <a:rPr lang="en-US" dirty="0"/>
              <a:t>(Predict)</a:t>
            </a:r>
          </a:p>
        </p:txBody>
      </p:sp>
      <p:sp>
        <p:nvSpPr>
          <p:cNvPr id="1048615" name="Arrow: Right 15"/>
          <p:cNvSpPr/>
          <p:nvPr/>
        </p:nvSpPr>
        <p:spPr>
          <a:xfrm>
            <a:off x="8258586" y="4412974"/>
            <a:ext cx="651843" cy="347730"/>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6" name="Arrow: Left 16"/>
          <p:cNvSpPr/>
          <p:nvPr/>
        </p:nvSpPr>
        <p:spPr>
          <a:xfrm>
            <a:off x="7738946" y="5664820"/>
            <a:ext cx="1047245" cy="347730"/>
          </a:xfrm>
          <a:prstGeom prst="leftArrow">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48617" name="Oval 17"/>
          <p:cNvSpPr/>
          <p:nvPr/>
        </p:nvSpPr>
        <p:spPr>
          <a:xfrm>
            <a:off x="5687122" y="5151863"/>
            <a:ext cx="2040835" cy="144772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VOICE NOTES OUTPUT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p:txBody>
          <a:bodyPr/>
          <a:lstStyle/>
          <a:p>
            <a:pPr algn="ctr"/>
            <a:r>
              <a:rPr lang="en-US" dirty="0"/>
              <a:t>MODULES</a:t>
            </a:r>
          </a:p>
        </p:txBody>
      </p:sp>
      <p:sp>
        <p:nvSpPr>
          <p:cNvPr id="3" name="Content Placeholder 2">
            <a:extLst>
              <a:ext uri="{FF2B5EF4-FFF2-40B4-BE49-F238E27FC236}">
                <a16:creationId xmlns:a16="http://schemas.microsoft.com/office/drawing/2014/main" id="{0D25FFEF-45BA-FB0C-46D3-9AEC4436ADD0}"/>
              </a:ext>
            </a:extLst>
          </p:cNvPr>
          <p:cNvSpPr>
            <a:spLocks noGrp="1"/>
          </p:cNvSpPr>
          <p:nvPr>
            <p:ph idx="1"/>
          </p:nvPr>
        </p:nvSpPr>
        <p:spPr/>
        <p:txBody>
          <a:bodyPr>
            <a:normAutofit fontScale="92500" lnSpcReduction="10000"/>
          </a:bodyPr>
          <a:lstStyle/>
          <a:p>
            <a:r>
              <a:rPr lang="en-US" b="0" i="0" dirty="0">
                <a:effectLst/>
                <a:latin typeface="Times New Roman" panose="02020603050405020304" pitchFamily="18" charset="0"/>
                <a:cs typeface="Times New Roman" panose="02020603050405020304" pitchFamily="18" charset="0"/>
              </a:rPr>
              <a:t>Graphical user interfaces (GUIs), also known as apps, provide point-and-click control of your software applications, eliminating the need for others to learn a language or type commands in order to run the application. </a:t>
            </a:r>
          </a:p>
          <a:p>
            <a:r>
              <a:rPr lang="en-US" b="0" i="0" dirty="0">
                <a:effectLst/>
                <a:latin typeface="Times New Roman" panose="02020603050405020304" pitchFamily="18" charset="0"/>
                <a:cs typeface="Times New Roman" panose="02020603050405020304" pitchFamily="18" charset="0"/>
              </a:rPr>
              <a:t>You can share apps both for use within MATLAB.</a:t>
            </a:r>
          </a:p>
          <a:p>
            <a:r>
              <a:rPr lang="en-US" dirty="0">
                <a:latin typeface="Times New Roman" panose="02020603050405020304" pitchFamily="18" charset="0"/>
                <a:cs typeface="Times New Roman" panose="02020603050405020304" pitchFamily="18" charset="0"/>
              </a:rPr>
              <a:t>A user interface (UI) is a graphical display in one or more windows containing controls, called components, that enable a user to perform interactive tasks. </a:t>
            </a:r>
          </a:p>
          <a:p>
            <a:r>
              <a:rPr lang="en-US" dirty="0">
                <a:latin typeface="Times New Roman" panose="02020603050405020304" pitchFamily="18" charset="0"/>
                <a:cs typeface="Times New Roman" panose="02020603050405020304" pitchFamily="18" charset="0"/>
              </a:rPr>
              <a:t>The user does not have to create a script or type commands at the command line to accomplish the tasks. </a:t>
            </a:r>
          </a:p>
          <a:p>
            <a:r>
              <a:rPr lang="en-US" dirty="0">
                <a:latin typeface="Times New Roman" panose="02020603050405020304" pitchFamily="18" charset="0"/>
                <a:cs typeface="Times New Roman" panose="02020603050405020304" pitchFamily="18" charset="0"/>
              </a:rPr>
              <a:t>Unlike coding programs to accomplish tasks, the user does not need to understand the details of how the tasks are performed. </a:t>
            </a:r>
          </a:p>
        </p:txBody>
      </p:sp>
    </p:spTree>
    <p:extLst>
      <p:ext uri="{BB962C8B-B14F-4D97-AF65-F5344CB8AC3E}">
        <p14:creationId xmlns:p14="http://schemas.microsoft.com/office/powerpoint/2010/main" val="193406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p:txBody>
          <a:bodyPr/>
          <a:lstStyle/>
          <a:p>
            <a:r>
              <a:rPr lang="en-US" dirty="0"/>
              <a:t>GUI</a:t>
            </a:r>
          </a:p>
        </p:txBody>
      </p:sp>
      <p:pic>
        <p:nvPicPr>
          <p:cNvPr id="5" name="Content Placeholder 4">
            <a:extLst>
              <a:ext uri="{FF2B5EF4-FFF2-40B4-BE49-F238E27FC236}">
                <a16:creationId xmlns:a16="http://schemas.microsoft.com/office/drawing/2014/main" id="{CE7801F1-61DA-6D32-AE94-675D94F78324}"/>
              </a:ext>
            </a:extLst>
          </p:cNvPr>
          <p:cNvPicPr>
            <a:picLocks noGrp="1" noChangeAspect="1"/>
          </p:cNvPicPr>
          <p:nvPr>
            <p:ph idx="1"/>
          </p:nvPr>
        </p:nvPicPr>
        <p:blipFill>
          <a:blip r:embed="rId2"/>
          <a:stretch>
            <a:fillRect/>
          </a:stretch>
        </p:blipFill>
        <p:spPr>
          <a:xfrm>
            <a:off x="2821628" y="758283"/>
            <a:ext cx="6548743" cy="5162202"/>
          </a:xfrm>
        </p:spPr>
      </p:pic>
    </p:spTree>
    <p:extLst>
      <p:ext uri="{BB962C8B-B14F-4D97-AF65-F5344CB8AC3E}">
        <p14:creationId xmlns:p14="http://schemas.microsoft.com/office/powerpoint/2010/main" val="2896608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Histogram of oriented gradients</a:t>
            </a: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The histogram of oriented gradients (HOG) is a feature descriptor used in computer vision and image processing for the purpose of object detection. </a:t>
            </a:r>
          </a:p>
          <a:p>
            <a:pPr algn="just"/>
            <a:r>
              <a:rPr lang="en-US" dirty="0">
                <a:latin typeface="Times New Roman" panose="02020603050405020304" pitchFamily="18" charset="0"/>
                <a:cs typeface="Times New Roman" panose="02020603050405020304" pitchFamily="18" charset="0"/>
              </a:rPr>
              <a:t>The technique counts occurrences of gradient orientation in localized portions of an image. </a:t>
            </a:r>
          </a:p>
          <a:p>
            <a:pPr algn="just"/>
            <a:r>
              <a:rPr lang="en-US" dirty="0">
                <a:latin typeface="Times New Roman" panose="02020603050405020304" pitchFamily="18" charset="0"/>
                <a:cs typeface="Times New Roman" panose="02020603050405020304" pitchFamily="18" charset="0"/>
              </a:rPr>
              <a:t>This method is similar to that of edge orientation histograms, scale-invariant feature transform descriptors, and shape contexts, but differs in that it is computed on a dense grid of uniformly spaced cells and uses overlapping local contrast normalization for improved accuracy.</a:t>
            </a:r>
          </a:p>
        </p:txBody>
      </p:sp>
    </p:spTree>
    <p:extLst>
      <p:ext uri="{BB962C8B-B14F-4D97-AF65-F5344CB8AC3E}">
        <p14:creationId xmlns:p14="http://schemas.microsoft.com/office/powerpoint/2010/main" val="2698132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Figure 12: Histograms of oriented Gradients (HoG) features form the base of the direct visual classifier. Image courtesy of [3]. &#10;                "/>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729346" y="1025238"/>
            <a:ext cx="6317673" cy="4738183"/>
          </a:xfrm>
          <a:prstGeom prst="rect">
            <a:avLst/>
          </a:prstGeom>
          <a:noFill/>
          <a:ln>
            <a:noFill/>
          </a:ln>
        </p:spPr>
      </p:pic>
    </p:spTree>
    <p:extLst>
      <p:ext uri="{BB962C8B-B14F-4D97-AF65-F5344CB8AC3E}">
        <p14:creationId xmlns:p14="http://schemas.microsoft.com/office/powerpoint/2010/main" val="3456332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7062-A9E0-B09F-C45E-7C9DD3C9371E}"/>
              </a:ext>
            </a:extLst>
          </p:cNvPr>
          <p:cNvSpPr>
            <a:spLocks noGrp="1"/>
          </p:cNvSpPr>
          <p:nvPr>
            <p:ph type="title"/>
          </p:nvPr>
        </p:nvSpPr>
        <p:spPr>
          <a:xfrm>
            <a:off x="838200" y="365125"/>
            <a:ext cx="10515600" cy="493519"/>
          </a:xfrm>
        </p:spPr>
        <p:txBody>
          <a:bodyPr>
            <a:normAutofit fontScale="90000"/>
          </a:bodyPr>
          <a:lstStyle/>
          <a:p>
            <a:r>
              <a:rPr lang="en-US" dirty="0"/>
              <a:t>ACM</a:t>
            </a:r>
          </a:p>
        </p:txBody>
      </p:sp>
      <p:sp>
        <p:nvSpPr>
          <p:cNvPr id="3" name="Content Placeholder 2">
            <a:extLst>
              <a:ext uri="{FF2B5EF4-FFF2-40B4-BE49-F238E27FC236}">
                <a16:creationId xmlns:a16="http://schemas.microsoft.com/office/drawing/2014/main" id="{0D25FFEF-45BA-FB0C-46D3-9AEC4436ADD0}"/>
              </a:ext>
            </a:extLst>
          </p:cNvPr>
          <p:cNvSpPr>
            <a:spLocks noGrp="1"/>
          </p:cNvSpPr>
          <p:nvPr>
            <p:ph idx="1"/>
          </p:nvPr>
        </p:nvSpPr>
        <p:spPr>
          <a:xfrm>
            <a:off x="838200" y="1204332"/>
            <a:ext cx="10515600" cy="4972631"/>
          </a:xfrm>
        </p:spPr>
        <p:txBody>
          <a:bodyPr>
            <a:normAutofit fontScale="92500" lnSpcReduction="10000"/>
          </a:bodyPr>
          <a:lstStyle/>
          <a:p>
            <a:pPr algn="just"/>
            <a:r>
              <a:rPr lang="en-US" b="0" i="0" dirty="0">
                <a:solidFill>
                  <a:srgbClr val="222222"/>
                </a:solidFill>
                <a:effectLst/>
                <a:latin typeface="Times New Roman" panose="02020603050405020304" pitchFamily="18" charset="0"/>
                <a:cs typeface="Times New Roman" panose="02020603050405020304" pitchFamily="18" charset="0"/>
              </a:rPr>
              <a:t>Active contour is a segmentation method that uses energy forces and constraints to separate the pixels of interest from a picture for further processing and analysis.</a:t>
            </a:r>
          </a:p>
          <a:p>
            <a:pPr algn="just"/>
            <a:r>
              <a:rPr lang="en-US" b="0" i="0" dirty="0">
                <a:solidFill>
                  <a:srgbClr val="222222"/>
                </a:solidFill>
                <a:effectLst/>
                <a:latin typeface="Times New Roman" panose="02020603050405020304" pitchFamily="18" charset="0"/>
                <a:cs typeface="Times New Roman" panose="02020603050405020304" pitchFamily="18" charset="0"/>
              </a:rPr>
              <a:t>Active contour is defined as an active model for the segmentation process. Contours are the boundaries that define the region of interest in an image. A contour is a collection of points that have been interpolated. The interpolation procedure might be linear, splines, or polynomial, depending on how the curve in the image is described.</a:t>
            </a:r>
          </a:p>
          <a:p>
            <a:pPr algn="just"/>
            <a:r>
              <a:rPr lang="en-US" b="0" i="0" dirty="0">
                <a:solidFill>
                  <a:srgbClr val="222222"/>
                </a:solidFill>
                <a:effectLst/>
                <a:latin typeface="Times New Roman" panose="02020603050405020304" pitchFamily="18" charset="0"/>
                <a:cs typeface="Times New Roman" panose="02020603050405020304" pitchFamily="18" charset="0"/>
              </a:rPr>
              <a:t>The contour segmentation constraints for a certain image are determined by the needs. The desired shape is obtained by defining the energy function. A collection of points that locate a contour is used to describe contour deformation. This shape corresponds to the desired image contour, which was defined by minimizing the energy function.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1553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9502" y="1076093"/>
            <a:ext cx="6172200" cy="857250"/>
          </a:xfrm>
        </p:spPr>
        <p:txBody>
          <a:bodyPr>
            <a:normAutofit/>
          </a:bodyPr>
          <a:lstStyle/>
          <a:p>
            <a:r>
              <a:rPr lang="en-US" sz="3600" b="1" dirty="0"/>
              <a:t>CNN</a:t>
            </a:r>
          </a:p>
        </p:txBody>
      </p:sp>
      <p:sp>
        <p:nvSpPr>
          <p:cNvPr id="3" name="Rectangle 2"/>
          <p:cNvSpPr/>
          <p:nvPr/>
        </p:nvSpPr>
        <p:spPr>
          <a:xfrm>
            <a:off x="1815325" y="2167520"/>
            <a:ext cx="5943600" cy="3139321"/>
          </a:xfrm>
          <a:prstGeom prst="rect">
            <a:avLst/>
          </a:prstGeom>
        </p:spPr>
        <p:txBody>
          <a:bodyPr wrap="square">
            <a:spAutoFit/>
          </a:bodyPr>
          <a:lstStyle/>
          <a:p>
            <a:pPr marL="257175" indent="-257175" algn="just">
              <a:buFont typeface="Arial" panose="020B0604020202020204" pitchFamily="34" charset="0"/>
              <a:buChar char="•"/>
            </a:pPr>
            <a:r>
              <a:rPr lang="en-US" dirty="0"/>
              <a:t>A Convolutional neural network (CNN) is a neural network that has one or more convolutional layers and are used mainly for image processing, classification, segmentation and also for other auto correlated data. </a:t>
            </a:r>
          </a:p>
          <a:p>
            <a:pPr marL="257175" indent="-257175" algn="just">
              <a:buFont typeface="Arial" panose="020B0604020202020204" pitchFamily="34" charset="0"/>
              <a:buChar char="•"/>
            </a:pPr>
            <a:endParaRPr lang="en-US" dirty="0"/>
          </a:p>
          <a:p>
            <a:pPr marL="257175" indent="-257175" algn="just">
              <a:buFont typeface="Arial" panose="020B0604020202020204" pitchFamily="34" charset="0"/>
              <a:buChar char="•"/>
            </a:pPr>
            <a:r>
              <a:rPr lang="en-US" dirty="0"/>
              <a:t>The rule of thumb is to start with a simple CNN that has one hidden layer with around 10 kernels with dimension 3 and one max pooling layer. </a:t>
            </a:r>
          </a:p>
          <a:p>
            <a:pPr marL="257175" indent="-257175" algn="just">
              <a:buFont typeface="Arial" panose="020B0604020202020204" pitchFamily="34" charset="0"/>
              <a:buChar char="•"/>
            </a:pPr>
            <a:r>
              <a:rPr lang="en-US" dirty="0"/>
              <a:t>Based on our results, controlling the trade-off between accuracy and training speed, we can slowly increase the number of kernels and add new layers.</a:t>
            </a:r>
          </a:p>
        </p:txBody>
      </p:sp>
    </p:spTree>
    <p:extLst>
      <p:ext uri="{BB962C8B-B14F-4D97-AF65-F5344CB8AC3E}">
        <p14:creationId xmlns:p14="http://schemas.microsoft.com/office/powerpoint/2010/main" val="2395245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SOFTWARE REQUIREMENTS</a:t>
            </a:r>
            <a:endParaRPr lang="en-US" dirty="0"/>
          </a:p>
        </p:txBody>
      </p:sp>
      <p:sp>
        <p:nvSpPr>
          <p:cNvPr id="3" name="Content Placeholder 2"/>
          <p:cNvSpPr>
            <a:spLocks noGrp="1"/>
          </p:cNvSpPr>
          <p:nvPr>
            <p:ph idx="1"/>
          </p:nvPr>
        </p:nvSpPr>
        <p:spPr/>
        <p:txBody>
          <a:bodyPr>
            <a:normAutofit lnSpcReduction="10000"/>
          </a:bodyPr>
          <a:lstStyle/>
          <a:p>
            <a:pPr algn="just">
              <a:lnSpc>
                <a:spcPct val="150000"/>
              </a:lnSpc>
            </a:pPr>
            <a:r>
              <a:rPr lang="en-US" b="1" dirty="0" err="1"/>
              <a:t>Matlab</a:t>
            </a:r>
            <a:r>
              <a:rPr lang="en-US" b="1" dirty="0"/>
              <a:t> 2021(A) </a:t>
            </a:r>
            <a:endParaRPr lang="en-US" dirty="0"/>
          </a:p>
          <a:p>
            <a:pPr algn="just">
              <a:lnSpc>
                <a:spcPct val="150000"/>
              </a:lnSpc>
            </a:pPr>
            <a:r>
              <a:rPr lang="en-US" dirty="0"/>
              <a:t>MATLAB is a scientific programming language and provides strong mathematical and numerical support for the implementation of advanced algorithms. It is for this reason that MATLAB is widely used by the image processing and computer vision community. New algorithms are very likely to be implemented first in MATLAB, indeed they may only be available in MATLAB.</a:t>
            </a:r>
          </a:p>
        </p:txBody>
      </p:sp>
    </p:spTree>
    <p:extLst>
      <p:ext uri="{BB962C8B-B14F-4D97-AF65-F5344CB8AC3E}">
        <p14:creationId xmlns:p14="http://schemas.microsoft.com/office/powerpoint/2010/main" val="207764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REQUIREMENTS:</a:t>
            </a:r>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 Windows 7 (or) higher</a:t>
            </a:r>
          </a:p>
          <a:p>
            <a:pPr>
              <a:lnSpc>
                <a:spcPct val="150000"/>
              </a:lnSpc>
            </a:pPr>
            <a:r>
              <a:rPr lang="en-US" dirty="0"/>
              <a:t> 64 bit operating system</a:t>
            </a:r>
          </a:p>
          <a:p>
            <a:pPr>
              <a:lnSpc>
                <a:spcPct val="150000"/>
              </a:lnSpc>
            </a:pPr>
            <a:r>
              <a:rPr lang="en-US" dirty="0"/>
              <a:t> Disk Space</a:t>
            </a:r>
          </a:p>
          <a:p>
            <a:pPr lvl="1">
              <a:lnSpc>
                <a:spcPct val="150000"/>
              </a:lnSpc>
              <a:buFont typeface="Wingdings" panose="05000000000000000000" pitchFamily="2" charset="2"/>
              <a:buChar char="§"/>
            </a:pPr>
            <a:r>
              <a:rPr lang="en-US" dirty="0"/>
              <a:t>2 GB for MATLAB only,</a:t>
            </a:r>
          </a:p>
          <a:p>
            <a:pPr lvl="1">
              <a:lnSpc>
                <a:spcPct val="150000"/>
              </a:lnSpc>
              <a:buFont typeface="Wingdings" panose="05000000000000000000" pitchFamily="2" charset="2"/>
              <a:buChar char="§"/>
            </a:pPr>
            <a:r>
              <a:rPr lang="en-US" dirty="0"/>
              <a:t>4–8 GB for a typical installation.</a:t>
            </a:r>
          </a:p>
          <a:p>
            <a:pPr marL="342900" lvl="1" indent="-342900">
              <a:lnSpc>
                <a:spcPct val="150000"/>
              </a:lnSpc>
            </a:pPr>
            <a:r>
              <a:rPr lang="en-US" sz="2800" dirty="0"/>
              <a:t>Minimum 2GB RAM needed</a:t>
            </a:r>
          </a:p>
          <a:p>
            <a:pPr marL="342900" lvl="1" indent="-342900">
              <a:lnSpc>
                <a:spcPct val="150000"/>
              </a:lnSpc>
            </a:pPr>
            <a:r>
              <a:rPr lang="en-US" sz="2800" dirty="0"/>
              <a:t>No specific graphic cards required</a:t>
            </a:r>
          </a:p>
        </p:txBody>
      </p:sp>
    </p:spTree>
    <p:extLst>
      <p:ext uri="{BB962C8B-B14F-4D97-AF65-F5344CB8AC3E}">
        <p14:creationId xmlns:p14="http://schemas.microsoft.com/office/powerpoint/2010/main" val="25781222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7CD6-5B43-09B3-C6C4-759830690CCF}"/>
              </a:ext>
            </a:extLst>
          </p:cNvPr>
          <p:cNvSpPr>
            <a:spLocks noGrp="1"/>
          </p:cNvSpPr>
          <p:nvPr>
            <p:ph type="title"/>
          </p:nvPr>
        </p:nvSpPr>
        <p:spPr>
          <a:xfrm>
            <a:off x="838200" y="365126"/>
            <a:ext cx="10515600" cy="726828"/>
          </a:xfrm>
        </p:spPr>
        <p:txBody>
          <a:bodyPr/>
          <a:lstStyle/>
          <a:p>
            <a:r>
              <a:rPr lang="en-IN" b="1" dirty="0"/>
              <a:t>References:</a:t>
            </a:r>
          </a:p>
        </p:txBody>
      </p:sp>
      <p:sp>
        <p:nvSpPr>
          <p:cNvPr id="3" name="Content Placeholder 2">
            <a:extLst>
              <a:ext uri="{FF2B5EF4-FFF2-40B4-BE49-F238E27FC236}">
                <a16:creationId xmlns:a16="http://schemas.microsoft.com/office/drawing/2014/main" id="{CE2C844F-4142-910E-39ED-7209811B3FA3}"/>
              </a:ext>
            </a:extLst>
          </p:cNvPr>
          <p:cNvSpPr>
            <a:spLocks noGrp="1"/>
          </p:cNvSpPr>
          <p:nvPr>
            <p:ph idx="1"/>
          </p:nvPr>
        </p:nvSpPr>
        <p:spPr>
          <a:xfrm>
            <a:off x="838200" y="1091954"/>
            <a:ext cx="11270942" cy="5085009"/>
          </a:xfrm>
        </p:spPr>
        <p:txBody>
          <a:bodyPr>
            <a:noAutofit/>
          </a:bodyPr>
          <a:lstStyle/>
          <a:p>
            <a:pPr marL="0" indent="0">
              <a:buNone/>
            </a:pPr>
            <a:r>
              <a:rPr lang="en-IN" sz="1600" dirty="0"/>
              <a:t>[1] C. </a:t>
            </a:r>
            <a:r>
              <a:rPr lang="en-IN" sz="1600" dirty="0" err="1"/>
              <a:t>Mera</a:t>
            </a:r>
            <a:r>
              <a:rPr lang="en-IN" sz="1600" dirty="0"/>
              <a:t>, M. Orozco-</a:t>
            </a:r>
            <a:r>
              <a:rPr lang="en-IN" sz="1600" dirty="0" err="1"/>
              <a:t>Alzate</a:t>
            </a:r>
            <a:r>
              <a:rPr lang="en-IN" sz="1600" dirty="0"/>
              <a:t>, J. Branch, and D. </a:t>
            </a:r>
            <a:r>
              <a:rPr lang="en-IN" sz="1600" dirty="0" err="1"/>
              <a:t>Mery</a:t>
            </a:r>
            <a:r>
              <a:rPr lang="en-IN" sz="1600" dirty="0"/>
              <a:t>, ‘‘Automatic visual inspection: An approach with multi-instance learning,’’ </a:t>
            </a:r>
            <a:r>
              <a:rPr lang="en-IN" sz="1600" dirty="0" err="1"/>
              <a:t>Comput</a:t>
            </a:r>
            <a:r>
              <a:rPr lang="en-IN" sz="1600" dirty="0"/>
              <a:t>. Ind., vol. 83, pp. 46–54, Dec. 2016.</a:t>
            </a:r>
          </a:p>
          <a:p>
            <a:pPr marL="0" indent="0">
              <a:buNone/>
            </a:pPr>
            <a:r>
              <a:rPr lang="en-IN" sz="1600" dirty="0"/>
              <a:t> [2] A. Kumar, ‘‘Computer-vision-based fabric defect detection: A survey,’’ IEEE Trans. Ind. Electron., vol. 55, no. 1, pp. 348–363, Jan. 2008. </a:t>
            </a:r>
          </a:p>
          <a:p>
            <a:pPr marL="0" indent="0">
              <a:buNone/>
            </a:pPr>
            <a:r>
              <a:rPr lang="en-IN" sz="1600" dirty="0"/>
              <a:t>[3] P. M. Mahajan, S. R. </a:t>
            </a:r>
            <a:r>
              <a:rPr lang="en-IN" sz="1600" dirty="0" err="1"/>
              <a:t>Kolhe</a:t>
            </a:r>
            <a:r>
              <a:rPr lang="en-IN" sz="1600" dirty="0"/>
              <a:t>, and P. M. Patil, ‘‘A review of automatic fabric defect detection techniques,’’ Adv. </a:t>
            </a:r>
            <a:r>
              <a:rPr lang="en-IN" sz="1600" dirty="0" err="1"/>
              <a:t>Comput</a:t>
            </a:r>
            <a:r>
              <a:rPr lang="en-IN" sz="1600" dirty="0"/>
              <a:t>. Res., vol. 1, no. 2, pp. 18–29, Jan. 2009. </a:t>
            </a:r>
          </a:p>
          <a:p>
            <a:pPr marL="0" indent="0">
              <a:buNone/>
            </a:pPr>
            <a:r>
              <a:rPr lang="en-IN" sz="1600" dirty="0"/>
              <a:t>[4] X. Zheng, H. Wang, J. Chen, Y. Kong, and S. Zheng, ‘‘A generic </a:t>
            </a:r>
            <a:r>
              <a:rPr lang="en-IN" sz="1600" dirty="0" err="1"/>
              <a:t>semisupervised</a:t>
            </a:r>
            <a:r>
              <a:rPr lang="en-IN" sz="1600" dirty="0"/>
              <a:t> deep learning-based approach for automated surface inspection,’’ IEEE Access, vol. 8, pp. 114088–114099, Jun. 2020. </a:t>
            </a:r>
          </a:p>
          <a:p>
            <a:pPr marL="0" indent="0">
              <a:buNone/>
            </a:pPr>
            <a:r>
              <a:rPr lang="en-IN" sz="1600" dirty="0"/>
              <a:t>[5] W. Ouyang, B. Xu, J. Hou, and X. Yuan, ‘‘Fabric defect detection using activation layer embedded convolutional neural network,’’ IEEE Access, vol. 7, pp. 70130–70140, Apr. 2019. </a:t>
            </a:r>
          </a:p>
          <a:p>
            <a:pPr marL="0" indent="0">
              <a:buNone/>
            </a:pPr>
            <a:r>
              <a:rPr lang="en-IN" sz="1600" dirty="0"/>
              <a:t>[6] S. H. </a:t>
            </a:r>
            <a:r>
              <a:rPr lang="en-IN" sz="1600" dirty="0" err="1"/>
              <a:t>Hajimowlana</a:t>
            </a:r>
            <a:r>
              <a:rPr lang="en-IN" sz="1600" dirty="0"/>
              <a:t>, R. </a:t>
            </a:r>
            <a:r>
              <a:rPr lang="en-IN" sz="1600" dirty="0" err="1"/>
              <a:t>Muscedere</a:t>
            </a:r>
            <a:r>
              <a:rPr lang="en-IN" sz="1600" dirty="0"/>
              <a:t>, G. A. </a:t>
            </a:r>
            <a:r>
              <a:rPr lang="en-IN" sz="1600" dirty="0" err="1"/>
              <a:t>Jullien</a:t>
            </a:r>
            <a:r>
              <a:rPr lang="en-IN" sz="1600" dirty="0"/>
              <a:t>, and J. W. Roberts, “1D autoregressive </a:t>
            </a:r>
            <a:r>
              <a:rPr lang="en-IN" sz="1600" dirty="0" err="1"/>
              <a:t>modeling</a:t>
            </a:r>
            <a:r>
              <a:rPr lang="en-IN" sz="1600" dirty="0"/>
              <a:t> for defect detection in web inspection systems,” in 1998 Midwest Symposium on Circuits and Systems (Cat. No. 98CB36268), pp. 318–321. </a:t>
            </a:r>
          </a:p>
          <a:p>
            <a:pPr marL="0" indent="0">
              <a:buNone/>
            </a:pPr>
            <a:r>
              <a:rPr lang="en-IN" sz="1600" dirty="0"/>
              <a:t>[7] F. S. Cohen, Z. Fan, and S. </a:t>
            </a:r>
            <a:r>
              <a:rPr lang="en-IN" sz="1600" dirty="0" err="1"/>
              <a:t>Attali</a:t>
            </a:r>
            <a:r>
              <a:rPr lang="en-IN" sz="1600" dirty="0"/>
              <a:t>, “Automated inspection of textile fabrics using textural models,” IEEE Trans. Pattern Anal. Mach. </a:t>
            </a:r>
            <a:r>
              <a:rPr lang="en-IN" sz="1600" dirty="0" err="1"/>
              <a:t>Intell</a:t>
            </a:r>
            <a:r>
              <a:rPr lang="en-IN" sz="1600" dirty="0"/>
              <a:t>., vol. 13, no. 8, pp. 803–808, 1991.</a:t>
            </a:r>
          </a:p>
          <a:p>
            <a:pPr marL="0" indent="0">
              <a:buNone/>
            </a:pPr>
            <a:r>
              <a:rPr lang="en-IN" sz="1600" dirty="0"/>
              <a:t> [8] C. Kwak, J. A. Ventura, and K. </a:t>
            </a:r>
            <a:r>
              <a:rPr lang="en-IN" sz="1600" dirty="0" err="1"/>
              <a:t>Tofang-Sazi</a:t>
            </a:r>
            <a:r>
              <a:rPr lang="en-IN" sz="1600" dirty="0"/>
              <a:t>, “Automated defect inspection and classification of leather fabric,” vol. 5, no. 4, pp. 355–370, 2001. </a:t>
            </a:r>
          </a:p>
          <a:p>
            <a:pPr marL="0" indent="0">
              <a:buNone/>
            </a:pPr>
            <a:r>
              <a:rPr lang="en-IN" sz="1600" dirty="0"/>
              <a:t>[9] </a:t>
            </a:r>
            <a:r>
              <a:rPr lang="en-IN" sz="1600" dirty="0" err="1"/>
              <a:t>PeiFeng</a:t>
            </a:r>
            <a:r>
              <a:rPr lang="en-IN" sz="1600" dirty="0"/>
              <a:t> Zeng and T. Hirata, “On-loom fabric inspection using multi-scale differentiation filtering,” in Conference Record of the 2002 IEEE Industry Applications Conference. 37th IAS Annual Meeting (Cat. No.02CH37344), vol. 1, pp. 320–326.</a:t>
            </a:r>
          </a:p>
          <a:p>
            <a:pPr marL="0" indent="0">
              <a:buNone/>
            </a:pPr>
            <a:r>
              <a:rPr lang="en-IN" sz="1600" dirty="0"/>
              <a:t> [10] K. L. </a:t>
            </a:r>
            <a:r>
              <a:rPr lang="en-IN" sz="1600" dirty="0" err="1"/>
              <a:t>Mak</a:t>
            </a:r>
            <a:r>
              <a:rPr lang="en-IN" sz="1600" dirty="0"/>
              <a:t>, P. Peng, and K. F. C. </a:t>
            </a:r>
            <a:r>
              <a:rPr lang="en-IN" sz="1600" dirty="0" err="1"/>
              <a:t>Yiu</a:t>
            </a:r>
            <a:r>
              <a:rPr lang="en-IN" sz="1600" dirty="0"/>
              <a:t>, “Fabric defect detection using morphological filters,” Image Vis. </a:t>
            </a:r>
            <a:r>
              <a:rPr lang="en-IN" sz="1600" dirty="0" err="1"/>
              <a:t>Comput</a:t>
            </a:r>
            <a:r>
              <a:rPr lang="en-IN" sz="1600" dirty="0"/>
              <a:t>., vol. 27, no. 10, pp. 1585–1592, 2009</a:t>
            </a:r>
          </a:p>
        </p:txBody>
      </p:sp>
    </p:spTree>
    <p:extLst>
      <p:ext uri="{BB962C8B-B14F-4D97-AF65-F5344CB8AC3E}">
        <p14:creationId xmlns:p14="http://schemas.microsoft.com/office/powerpoint/2010/main" val="253140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048586" name="Title 1"/>
          <p:cNvSpPr>
            <a:spLocks noGrp="1"/>
          </p:cNvSpPr>
          <p:nvPr>
            <p:ph type="ctrTitle"/>
          </p:nvPr>
        </p:nvSpPr>
        <p:spPr>
          <a:xfrm>
            <a:off x="1735873" y="1438508"/>
            <a:ext cx="9144000" cy="1797752"/>
          </a:xfrm>
        </p:spPr>
        <p:txBody>
          <a:bodyPr>
            <a:noAutofit/>
          </a:bodyPr>
          <a:lstStyle/>
          <a:p>
            <a:br>
              <a:rPr lang="en-US" sz="4400" b="1" i="0" dirty="0">
                <a:solidFill>
                  <a:srgbClr val="333333"/>
                </a:solidFill>
                <a:effectLst/>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6C2067-2B89-71FA-3244-D1A362B354C0}"/>
              </a:ext>
            </a:extLst>
          </p:cNvPr>
          <p:cNvSpPr txBox="1"/>
          <p:nvPr/>
        </p:nvSpPr>
        <p:spPr>
          <a:xfrm>
            <a:off x="1407458" y="1438509"/>
            <a:ext cx="8812307" cy="4647426"/>
          </a:xfrm>
          <a:prstGeom prst="rect">
            <a:avLst/>
          </a:prstGeom>
          <a:noFill/>
        </p:spPr>
        <p:txBody>
          <a:bodyPr wrap="square">
            <a:spAutoFit/>
          </a:bodyPr>
          <a:lstStyle/>
          <a:p>
            <a:r>
              <a:rPr lang="en-US" sz="4000" dirty="0">
                <a:latin typeface="Berlin Sans FB Demi" panose="020E0802020502020306" pitchFamily="34" charset="0"/>
                <a:cs typeface="Leelawadee UI" panose="020B0502040204020203" pitchFamily="34" charset="-34"/>
              </a:rPr>
              <a:t>Fabric And Production Defect Detection In The Apparel Industry Using Machine Learning Algorithms</a:t>
            </a:r>
          </a:p>
          <a:p>
            <a:endParaRPr lang="en-US" sz="4000" dirty="0">
              <a:latin typeface="Berlin Sans FB Demi" panose="020E0802020502020306" pitchFamily="34" charset="0"/>
            </a:endParaRPr>
          </a:p>
          <a:p>
            <a:endParaRPr lang="en-US" sz="4000" dirty="0">
              <a:latin typeface="Berlin Sans FB Demi" panose="020E0802020502020306" pitchFamily="34" charset="0"/>
            </a:endParaRPr>
          </a:p>
          <a:p>
            <a:r>
              <a:rPr lang="en-US" sz="2400" u="sng" dirty="0">
                <a:latin typeface="Bahnschrift SemiBold Condensed" panose="020B0502040204020203" pitchFamily="34" charset="0"/>
              </a:rPr>
              <a:t>Team members:</a:t>
            </a:r>
          </a:p>
          <a:p>
            <a:r>
              <a:rPr lang="en-US" sz="2400" dirty="0" err="1">
                <a:latin typeface="Baskerville Old Face" panose="02020602080505020303" pitchFamily="18" charset="0"/>
              </a:rPr>
              <a:t>Veerendranath</a:t>
            </a:r>
            <a:r>
              <a:rPr lang="en-US" sz="2400" dirty="0">
                <a:latin typeface="Baskerville Old Face" panose="02020602080505020303" pitchFamily="18" charset="0"/>
              </a:rPr>
              <a:t> A-19BCI0238</a:t>
            </a:r>
          </a:p>
          <a:p>
            <a:r>
              <a:rPr lang="en-US" sz="2400" dirty="0">
                <a:latin typeface="Baskerville Old Face" panose="02020602080505020303" pitchFamily="18" charset="0"/>
              </a:rPr>
              <a:t>Sunil ch-19BCE2554</a:t>
            </a:r>
          </a:p>
          <a:p>
            <a:r>
              <a:rPr lang="en-US" sz="2400" dirty="0">
                <a:latin typeface="Baskerville Old Face" panose="02020602080505020303" pitchFamily="18" charset="0"/>
              </a:rPr>
              <a:t>Pathan </a:t>
            </a:r>
            <a:r>
              <a:rPr lang="en-US" sz="2400" dirty="0" err="1">
                <a:latin typeface="Baskerville Old Face" panose="02020602080505020303" pitchFamily="18" charset="0"/>
              </a:rPr>
              <a:t>Hameedullah</a:t>
            </a:r>
            <a:r>
              <a:rPr lang="en-US" sz="2400" dirty="0">
                <a:latin typeface="Baskerville Old Face" panose="02020602080505020303" pitchFamily="18" charset="0"/>
              </a:rPr>
              <a:t> khan-19BCI0196</a:t>
            </a:r>
            <a:endParaRPr lang="en-IN" sz="2400" dirty="0">
              <a:latin typeface="Baskerville Old Face" panose="02020602080505020303"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Content Placeholder 2"/>
          <p:cNvSpPr>
            <a:spLocks noGrp="1"/>
          </p:cNvSpPr>
          <p:nvPr>
            <p:ph idx="1"/>
          </p:nvPr>
        </p:nvSpPr>
        <p:spPr/>
        <p:txBody>
          <a:bodyPr/>
          <a:lstStyle/>
          <a:p>
            <a:pPr algn="ctr"/>
            <a:endParaRPr lang="en-US" dirty="0"/>
          </a:p>
          <a:p>
            <a:pPr algn="ctr"/>
            <a:endParaRPr lang="en-US" dirty="0"/>
          </a:p>
          <a:p>
            <a:pPr algn="ctr"/>
            <a:endParaRPr lang="en-US" dirty="0"/>
          </a:p>
          <a:p>
            <a:pPr marL="0" indent="0" algn="ctr">
              <a:buNone/>
            </a:pPr>
            <a:r>
              <a:rPr lang="en-US" i="1" dirty="0">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itle 1"/>
          <p:cNvSpPr>
            <a:spLocks noGrp="1"/>
          </p:cNvSpPr>
          <p:nvPr>
            <p:ph type="title"/>
          </p:nvPr>
        </p:nvSpPr>
        <p:spPr>
          <a:xfrm>
            <a:off x="838200" y="365125"/>
            <a:ext cx="10515600" cy="783451"/>
          </a:xfrm>
        </p:spPr>
        <p:txBody>
          <a:bodyPr/>
          <a:lstStyle/>
          <a:p>
            <a:r>
              <a:rPr lang="en-US" b="1" dirty="0"/>
              <a:t>ABSTRACT:</a:t>
            </a:r>
          </a:p>
        </p:txBody>
      </p:sp>
      <p:sp>
        <p:nvSpPr>
          <p:cNvPr id="1048593" name="Content Placeholder 2"/>
          <p:cNvSpPr>
            <a:spLocks noGrp="1"/>
          </p:cNvSpPr>
          <p:nvPr>
            <p:ph idx="1"/>
          </p:nvPr>
        </p:nvSpPr>
        <p:spPr>
          <a:xfrm>
            <a:off x="525965" y="1148576"/>
            <a:ext cx="10515600" cy="5330283"/>
          </a:xfrm>
        </p:spPr>
        <p:txBody>
          <a:bodyPr>
            <a:normAutofit fontScale="93571"/>
          </a:bodyPr>
          <a:lstStyle/>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Automated</a:t>
            </a:r>
            <a:r>
              <a:rPr lang="en-US" b="0" i="0" dirty="0">
                <a:solidFill>
                  <a:srgbClr val="000000"/>
                </a:solidFill>
                <a:effectLst/>
                <a:latin typeface="Times New Roman" panose="02020603050405020304" pitchFamily="18" charset="0"/>
                <a:cs typeface="Times New Roman" panose="02020603050405020304" pitchFamily="18" charset="0"/>
              </a:rPr>
              <a:t> </a:t>
            </a:r>
            <a:r>
              <a:rPr lang="en-US" sz="2600" b="0" i="0" dirty="0">
                <a:solidFill>
                  <a:srgbClr val="000000"/>
                </a:solidFill>
                <a:effectLst/>
                <a:latin typeface="Times New Roman" panose="02020603050405020304" pitchFamily="18" charset="0"/>
                <a:cs typeface="Times New Roman" panose="02020603050405020304" pitchFamily="18" charset="0"/>
              </a:rPr>
              <a:t>quality guarantee of textile fabric materials is one of the most important and demanding computer vision tasks in textile smart manufacturing. This survey presents a thorough overview of algorithms for fabric defect detection. First, this review briefly introduces the importance and inevitability of fabric defect detection towards the era of manufacturing of artificial </a:t>
            </a:r>
            <a:r>
              <a:rPr lang="en-US" sz="2600" b="0" i="0" dirty="0" err="1">
                <a:solidFill>
                  <a:srgbClr val="000000"/>
                </a:solidFill>
                <a:effectLst/>
                <a:latin typeface="Times New Roman" panose="02020603050405020304" pitchFamily="18" charset="0"/>
                <a:cs typeface="Times New Roman" panose="02020603050405020304" pitchFamily="18" charset="0"/>
              </a:rPr>
              <a:t>intelligence.Second</a:t>
            </a:r>
            <a:r>
              <a:rPr lang="en-US" sz="2600" b="0" i="0" dirty="0">
                <a:solidFill>
                  <a:srgbClr val="000000"/>
                </a:solidFill>
                <a:effectLst/>
                <a:latin typeface="Times New Roman" panose="02020603050405020304" pitchFamily="18" charset="0"/>
                <a:cs typeface="Times New Roman" panose="02020603050405020304" pitchFamily="18" charset="0"/>
              </a:rPr>
              <a:t>, defect detection methods are categorized into traditional algorithms and learning-based algorithms, and traditional algorithms are further categorized into statistical, structural, spectral, and model-based algorithms.</a:t>
            </a:r>
          </a:p>
          <a:p>
            <a:pPr marL="0" indent="0">
              <a:buNone/>
            </a:pPr>
            <a:r>
              <a:rPr lang="en-US" sz="2600" b="0" i="0" dirty="0">
                <a:solidFill>
                  <a:srgbClr val="000000"/>
                </a:solidFill>
                <a:effectLst/>
                <a:latin typeface="Times New Roman" panose="02020603050405020304" pitchFamily="18" charset="0"/>
                <a:cs typeface="Times New Roman" panose="02020603050405020304" pitchFamily="18" charset="0"/>
              </a:rPr>
              <a:t>The learning-based algorithms are further divided into conventional machine learning algorithms and deep learning algorithms which are very popular recently. A systematic literature review on these methods is present. Thirdly, the deployments of fabric defect detection algorithms are discussed in this study. This paper provides a reference for researchers and engineers on fabric defect detection in textile manufacturing.</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1"/>
          <p:cNvSpPr>
            <a:spLocks noGrp="1"/>
          </p:cNvSpPr>
          <p:nvPr>
            <p:ph type="title"/>
          </p:nvPr>
        </p:nvSpPr>
        <p:spPr>
          <a:xfrm>
            <a:off x="838200" y="476638"/>
            <a:ext cx="10515600" cy="660786"/>
          </a:xfrm>
        </p:spPr>
        <p:txBody>
          <a:bodyPr>
            <a:normAutofit fontScale="90000"/>
          </a:bodyPr>
          <a:lstStyle/>
          <a:p>
            <a:r>
              <a:rPr lang="en-US" sz="6000" b="1" i="0" dirty="0">
                <a:solidFill>
                  <a:srgbClr val="000000"/>
                </a:solidFill>
                <a:effectLst/>
                <a:latin typeface="Times New Roman" panose="02020603050405020304" pitchFamily="18" charset="0"/>
                <a:cs typeface="Times New Roman" panose="02020603050405020304" pitchFamily="18" charset="0"/>
              </a:rPr>
              <a:t>Introduction</a:t>
            </a:r>
            <a:br>
              <a:rPr lang="en-US" sz="4800" b="1" i="0" dirty="0">
                <a:solidFill>
                  <a:srgbClr val="000000"/>
                </a:solidFill>
                <a:effectLst/>
                <a:latin typeface="Times New Roman" panose="02020603050405020304" pitchFamily="18" charset="0"/>
                <a:cs typeface="Times New Roman" panose="02020603050405020304" pitchFamily="18" charset="0"/>
              </a:rPr>
            </a:br>
            <a:endParaRPr lang="en-US" sz="4800" dirty="0">
              <a:latin typeface="Times New Roman" panose="02020603050405020304" pitchFamily="18" charset="0"/>
              <a:cs typeface="Times New Roman" panose="02020603050405020304" pitchFamily="18" charset="0"/>
            </a:endParaRPr>
          </a:p>
        </p:txBody>
      </p:sp>
      <p:sp>
        <p:nvSpPr>
          <p:cNvPr id="1048595" name="Content Placeholder 2"/>
          <p:cNvSpPr>
            <a:spLocks noGrp="1"/>
          </p:cNvSpPr>
          <p:nvPr>
            <p:ph idx="1"/>
          </p:nvPr>
        </p:nvSpPr>
        <p:spPr>
          <a:xfrm>
            <a:off x="838200" y="1137424"/>
            <a:ext cx="10515600" cy="5039539"/>
          </a:xfrm>
        </p:spPr>
        <p:txBody>
          <a:bodyPr>
            <a:normAutofit fontScale="92857"/>
          </a:bodyPr>
          <a:lstStyle/>
          <a:p>
            <a:pPr marL="0" indent="0">
              <a:buNone/>
            </a:pPr>
            <a:r>
              <a:rPr lang="en-US" b="0" i="0" dirty="0">
                <a:solidFill>
                  <a:srgbClr val="000000"/>
                </a:solidFill>
                <a:effectLst/>
                <a:latin typeface="Times New Roman" panose="02020603050405020304" pitchFamily="18" charset="0"/>
                <a:cs typeface="Times New Roman" panose="02020603050405020304" pitchFamily="18" charset="0"/>
              </a:rPr>
              <a:t>Industrial artificial intelligence is typical cross-disciplinary, which combines knowledge of mechanical, data science, network, communication, information security, and other disciplines, and it aims to use artificial intelligence algorithms to solve industrial problems and improve the efficiency and security of </a:t>
            </a:r>
            <a:r>
              <a:rPr lang="en-US" b="0" i="0" dirty="0" err="1">
                <a:solidFill>
                  <a:srgbClr val="000000"/>
                </a:solidFill>
                <a:effectLst/>
                <a:latin typeface="Times New Roman" panose="02020603050405020304" pitchFamily="18" charset="0"/>
                <a:cs typeface="Times New Roman" panose="02020603050405020304" pitchFamily="18" charset="0"/>
              </a:rPr>
              <a:t>manufacturingTowards</a:t>
            </a:r>
            <a:r>
              <a:rPr lang="en-US" b="0" i="0" dirty="0">
                <a:solidFill>
                  <a:srgbClr val="000000"/>
                </a:solidFill>
                <a:effectLst/>
                <a:latin typeface="Times New Roman" panose="02020603050405020304" pitchFamily="18" charset="0"/>
                <a:cs typeface="Times New Roman" panose="02020603050405020304" pitchFamily="18" charset="0"/>
              </a:rPr>
              <a:t> industry 4.0, the textile manufacturing industry also needs to find its own way to adapt the manufacturing </a:t>
            </a:r>
            <a:r>
              <a:rPr lang="en-US" b="0" i="0" dirty="0" err="1">
                <a:solidFill>
                  <a:srgbClr val="000000"/>
                </a:solidFill>
                <a:effectLst/>
                <a:latin typeface="Times New Roman" panose="02020603050405020304" pitchFamily="18" charset="0"/>
                <a:cs typeface="Times New Roman" panose="02020603050405020304" pitchFamily="18" charset="0"/>
              </a:rPr>
              <a:t>process.Textile</a:t>
            </a:r>
            <a:r>
              <a:rPr lang="en-US" b="0" i="0" dirty="0">
                <a:solidFill>
                  <a:srgbClr val="000000"/>
                </a:solidFill>
                <a:effectLst/>
                <a:latin typeface="Times New Roman" panose="02020603050405020304" pitchFamily="18" charset="0"/>
                <a:cs typeface="Times New Roman" panose="02020603050405020304" pitchFamily="18" charset="0"/>
              </a:rPr>
              <a:t> manufacturing is a large-scale and complicated </a:t>
            </a:r>
            <a:r>
              <a:rPr lang="en-US" b="0" i="0" dirty="0" err="1">
                <a:solidFill>
                  <a:srgbClr val="000000"/>
                </a:solidFill>
                <a:effectLst/>
                <a:latin typeface="Times New Roman" panose="02020603050405020304" pitchFamily="18" charset="0"/>
                <a:cs typeface="Times New Roman" panose="02020603050405020304" pitchFamily="18" charset="0"/>
              </a:rPr>
              <a:t>industry.The</a:t>
            </a:r>
            <a:r>
              <a:rPr lang="en-US" b="0" i="0" dirty="0">
                <a:solidFill>
                  <a:srgbClr val="000000"/>
                </a:solidFill>
                <a:effectLst/>
                <a:latin typeface="Times New Roman" panose="02020603050405020304" pitchFamily="18" charset="0"/>
                <a:cs typeface="Times New Roman" panose="02020603050405020304" pitchFamily="18" charset="0"/>
              </a:rPr>
              <a:t> textile manufacturing process consists of a series of complex and orderly processes, mainly including spinning, weaving, dyeing, printing and finishing, and garments </a:t>
            </a:r>
            <a:r>
              <a:rPr lang="en-US" b="0" i="0" dirty="0" err="1">
                <a:solidFill>
                  <a:srgbClr val="000000"/>
                </a:solidFill>
                <a:effectLst/>
                <a:latin typeface="Times New Roman" panose="02020603050405020304" pitchFamily="18" charset="0"/>
                <a:cs typeface="Times New Roman" panose="02020603050405020304" pitchFamily="18" charset="0"/>
              </a:rPr>
              <a:t>manufacturing.The</a:t>
            </a:r>
            <a:r>
              <a:rPr lang="en-US" b="0" i="0" dirty="0">
                <a:solidFill>
                  <a:srgbClr val="000000"/>
                </a:solidFill>
                <a:effectLst/>
                <a:latin typeface="Times New Roman" panose="02020603050405020304" pitchFamily="18" charset="0"/>
                <a:cs typeface="Times New Roman" panose="02020603050405020304" pitchFamily="18" charset="0"/>
              </a:rPr>
              <a:t> stability and quality of the textile fabric produced by the whole production line are crucial to any enterprise.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E5DD07-0C4C-4162-9B3B-3E05D741E887}"/>
              </a:ext>
            </a:extLst>
          </p:cNvPr>
          <p:cNvSpPr>
            <a:spLocks noGrp="1"/>
          </p:cNvSpPr>
          <p:nvPr>
            <p:ph type="subTitle" idx="1"/>
          </p:nvPr>
        </p:nvSpPr>
        <p:spPr>
          <a:xfrm>
            <a:off x="1930400" y="1822112"/>
            <a:ext cx="8331200" cy="3633263"/>
          </a:xfrm>
        </p:spPr>
        <p:txBody>
          <a:bodyPr>
            <a:noAutofit/>
          </a:bodyPr>
          <a:lstStyle/>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work failed to develop a complex ensemble model for fusing the data.</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required computational time is high.</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work failed to get accuracy of filtered image.</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We need to improve the accuracy of segmentation.</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Failed to prove effectiveness of segmentation system by implementing various measures.</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Failed to improve dimensionality.</a:t>
            </a:r>
          </a:p>
          <a:p>
            <a:pPr marL="342900" indent="-342900" algn="just">
              <a:lnSpc>
                <a:spcPct val="150000"/>
              </a:lnSpc>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Reduced the quality of the image.</a:t>
            </a:r>
          </a:p>
        </p:txBody>
      </p:sp>
      <p:sp>
        <p:nvSpPr>
          <p:cNvPr id="4" name="Rectangle: Rounded Corners 3">
            <a:extLst>
              <a:ext uri="{FF2B5EF4-FFF2-40B4-BE49-F238E27FC236}">
                <a16:creationId xmlns:a16="http://schemas.microsoft.com/office/drawing/2014/main" id="{6560E4FB-D275-4ADC-9394-979ADDBE63CF}"/>
              </a:ext>
            </a:extLst>
          </p:cNvPr>
          <p:cNvSpPr/>
          <p:nvPr/>
        </p:nvSpPr>
        <p:spPr>
          <a:xfrm>
            <a:off x="3383872" y="83125"/>
            <a:ext cx="5424256" cy="781235"/>
          </a:xfrm>
          <a:prstGeom prst="roundRect">
            <a:avLst/>
          </a:prstGeom>
          <a:ln w="28575">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4600" dirty="0">
                <a:latin typeface="Calibri" panose="020F0502020204030204" pitchFamily="34" charset="0"/>
                <a:cs typeface="Times New Roman" panose="02020603050405020304" pitchFamily="18" charset="0"/>
              </a:rPr>
              <a:t>Problem </a:t>
            </a:r>
            <a:r>
              <a:rPr lang="en-US" sz="4600" dirty="0" err="1">
                <a:latin typeface="Calibri" panose="020F0502020204030204" pitchFamily="34" charset="0"/>
                <a:cs typeface="Times New Roman" panose="02020603050405020304" pitchFamily="18" charset="0"/>
              </a:rPr>
              <a:t>defination</a:t>
            </a:r>
            <a:endParaRPr lang="en-IN" sz="46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3996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r>
              <a:rPr lang="en-US" dirty="0"/>
              <a:t>EXISTING METHOD:</a:t>
            </a:r>
          </a:p>
        </p:txBody>
      </p:sp>
      <p:sp>
        <p:nvSpPr>
          <p:cNvPr id="1048598" name="Content Placeholder 2"/>
          <p:cNvSpPr>
            <a:spLocks noGrp="1"/>
          </p:cNvSpPr>
          <p:nvPr>
            <p:ph idx="1"/>
          </p:nvPr>
        </p:nvSpPr>
        <p:spPr/>
        <p:txBody>
          <a:bodyPr>
            <a:normAutofit fontScale="89643" lnSpcReduction="10000"/>
          </a:bodyPr>
          <a:lstStyle/>
          <a:p>
            <a:pPr marL="342900" marR="0" lvl="0" indent="-342900">
              <a:lnSpc>
                <a:spcPct val="107000"/>
              </a:lnSpc>
              <a:spcBef>
                <a:spcPts val="0"/>
              </a:spcBef>
              <a:spcAft>
                <a:spcPts val="800"/>
              </a:spcAft>
              <a:buFont typeface="Symbol" panose="05050102010706020507" pitchFamily="18" charset="2"/>
              <a:buChar char=""/>
            </a:pPr>
            <a:r>
              <a:rPr lang="en-US" sz="2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new filter is an edge-preserving filter especially when images are polluted by mixed noise containing Gaussian noise, Poisson noise, and impulse noise.</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The structural features are obtained from multi resolution analyses which are used to discriminate the structures as borders, dots and streaks. </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On the other side, the textural features computed by LBP operators are used to discriminate the local variation of colours, the pigment network etc. </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Later, these features are fused in multiple combinations to investigate the influence of each combination in the performance of detection.</a:t>
            </a:r>
          </a:p>
          <a:p>
            <a:pPr marL="342900" marR="0" lvl="0" indent="-342900">
              <a:lnSpc>
                <a:spcPct val="107000"/>
              </a:lnSpc>
              <a:spcBef>
                <a:spcPts val="0"/>
              </a:spcBef>
              <a:spcAft>
                <a:spcPts val="800"/>
              </a:spcAft>
              <a:buFont typeface="Symbol" panose="05050102010706020507" pitchFamily="18" charset="2"/>
              <a:buChar char=""/>
            </a:pPr>
            <a:r>
              <a:rPr lang="en-IN" sz="2800" dirty="0">
                <a:latin typeface="Times New Roman" pitchFamily="18" charset="0"/>
                <a:cs typeface="Times New Roman" pitchFamily="18" charset="0"/>
              </a:rPr>
              <a:t>Manually checking </a:t>
            </a:r>
            <a:r>
              <a:rPr lang="en-IN" sz="2800" dirty="0" err="1">
                <a:latin typeface="Times New Roman" pitchFamily="18" charset="0"/>
                <a:cs typeface="Times New Roman" pitchFamily="18" charset="0"/>
              </a:rPr>
              <a:t>process.</a:t>
            </a:r>
            <a:r>
              <a:rPr lang="en-IN" dirty="0" err="1">
                <a:latin typeface="Times New Roman" pitchFamily="18" charset="0"/>
                <a:cs typeface="Times New Roman" pitchFamily="18" charset="0"/>
              </a:rPr>
              <a:t>Svm</a:t>
            </a:r>
            <a:r>
              <a:rPr lang="en-IN" dirty="0">
                <a:latin typeface="Times New Roman" pitchFamily="18" charset="0"/>
                <a:cs typeface="Times New Roman" pitchFamily="18" charset="0"/>
              </a:rPr>
              <a:t> algorithm.</a:t>
            </a:r>
            <a:endParaRPr lang="en-IN" sz="2800" dirty="0">
              <a:latin typeface="Times New Roman" pitchFamily="18" charset="0"/>
              <a:cs typeface="Times New Roman" pitchFamily="18" charset="0"/>
            </a:endParaRP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1"/>
          <p:cNvSpPr>
            <a:spLocks noGrp="1"/>
          </p:cNvSpPr>
          <p:nvPr>
            <p:ph type="title"/>
          </p:nvPr>
        </p:nvSpPr>
        <p:spPr>
          <a:xfrm>
            <a:off x="838200" y="365126"/>
            <a:ext cx="10515600" cy="649636"/>
          </a:xfrm>
        </p:spPr>
        <p:txBody>
          <a:bodyPr>
            <a:normAutofit fontScale="90000"/>
          </a:bodyPr>
          <a:lstStyle/>
          <a:p>
            <a:r>
              <a:rPr lang="en-US" dirty="0"/>
              <a:t>Proposed method:</a:t>
            </a:r>
          </a:p>
        </p:txBody>
      </p:sp>
      <p:sp>
        <p:nvSpPr>
          <p:cNvPr id="1048600" name="Content Placeholder 2"/>
          <p:cNvSpPr>
            <a:spLocks noGrp="1"/>
          </p:cNvSpPr>
          <p:nvPr>
            <p:ph idx="1"/>
          </p:nvPr>
        </p:nvSpPr>
        <p:spPr>
          <a:xfrm>
            <a:off x="838200" y="1326995"/>
            <a:ext cx="10515600" cy="4849968"/>
          </a:xfrm>
        </p:spPr>
        <p:txBody>
          <a:bodyPr>
            <a:normAutofit fontScale="90000" lnSpcReduction="10000"/>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Fabric defects correspond to defects on the surface of the textile fabric.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Most fabric defects are caused by machine or process faults and malfunctions.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existence of fabric defects greatly reduces the sale and use of textiles. Textile manufacturing companies need to upgrade equipment and technology to maintain growth and competitiveness.</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sensing, storage, and computing capabilities of automated fabric detection systems based on computer vision will continue to improve. The development of hardware and algorithms will greatly affect the accuracy of detection and the ease of deployment.</a:t>
            </a:r>
          </a:p>
          <a:p>
            <a:r>
              <a:rPr lang="en-IN" sz="2400" dirty="0">
                <a:latin typeface="Times New Roman" pitchFamily="18" charset="0"/>
                <a:cs typeface="Times New Roman" pitchFamily="18" charset="0"/>
              </a:rPr>
              <a:t>The algorithms used were converting to grey scale image, sharpening filter, median filter, smooth filter, binary mask, RGB extraction, and histogram and Sobel operator. </a:t>
            </a:r>
          </a:p>
          <a:p>
            <a:r>
              <a:rPr lang="en-IN" sz="2400" dirty="0">
                <a:latin typeface="Times New Roman" pitchFamily="18" charset="0"/>
                <a:cs typeface="Times New Roman" pitchFamily="18" charset="0"/>
              </a:rPr>
              <a:t>The RGB values of the images are extracted before converting it into a Gray scale image.</a:t>
            </a:r>
          </a:p>
          <a:p>
            <a:r>
              <a:rPr lang="en-IN" sz="2400" dirty="0">
                <a:latin typeface="Times New Roman" pitchFamily="18" charset="0"/>
                <a:cs typeface="Times New Roman" pitchFamily="18" charset="0"/>
              </a:rPr>
              <a:t> Sharpening filter is applied to the Gray scale image in order to sharpen the details of the infected region. Advanced feature will be added such as </a:t>
            </a:r>
            <a:r>
              <a:rPr lang="en-IN" sz="2400" dirty="0" err="1">
                <a:latin typeface="Times New Roman" panose="02020603050405020304" pitchFamily="18" charset="0"/>
                <a:cs typeface="Times New Roman" pitchFamily="18" charset="0"/>
              </a:rPr>
              <a:t>Entropy,kwotsis,Skewness</a:t>
            </a:r>
            <a:r>
              <a:rPr lang="en-IN" sz="2400" dirty="0">
                <a:latin typeface="Times New Roman" pitchFamily="18" charset="0"/>
                <a:cs typeface="Times New Roman" pitchFamily="18" charset="0"/>
              </a:rPr>
              <a:t> etc..</a:t>
            </a:r>
          </a:p>
          <a:p>
            <a:r>
              <a:rPr lang="en-IN" sz="2400" dirty="0">
                <a:latin typeface="Times New Roman" pitchFamily="18" charset="0"/>
                <a:cs typeface="Times New Roman" pitchFamily="18" charset="0"/>
              </a:rPr>
              <a:t>We using CNN algorithm to detect damage parts.</a:t>
            </a: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C1C47-79E8-D921-FE75-3F65AD1B6DC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7F51E3DA-DB17-CEBE-5F2B-2318D4B50C2C}"/>
              </a:ext>
            </a:extLst>
          </p:cNvPr>
          <p:cNvSpPr>
            <a:spLocks noGrp="1"/>
          </p:cNvSpPr>
          <p:nvPr>
            <p:ph type="subTitle" idx="4294967295"/>
          </p:nvPr>
        </p:nvSpPr>
        <p:spPr>
          <a:xfrm>
            <a:off x="419100" y="1559877"/>
            <a:ext cx="10149840" cy="4932997"/>
          </a:xfrm>
        </p:spPr>
        <p:txBody>
          <a:bodyPr>
            <a:normAutofit/>
          </a:bodyPr>
          <a:lstStyle/>
          <a:p>
            <a:r>
              <a:rPr lang="en-IN" sz="2400" dirty="0"/>
              <a:t>A Fabric Defect Detection Method Based on Deep Learning :</a:t>
            </a:r>
          </a:p>
          <a:p>
            <a:pPr marL="0" indent="0">
              <a:buNone/>
            </a:pPr>
            <a:r>
              <a:rPr lang="en-IN" sz="2000" dirty="0"/>
              <a:t>QIANG LIU , CHUAN WANG , YUSHENG LI, MINGWANG GAO, AND JINGAO LI School of Mechanical Engineering, Shandong University of Technology, Zibo 255049, Chin</a:t>
            </a:r>
          </a:p>
          <a:p>
            <a:pPr marL="0" indent="0">
              <a:buNone/>
            </a:pPr>
            <a:r>
              <a:rPr lang="en-US" sz="2000" dirty="0"/>
              <a:t>The model proposed in this paper has been bettered for small cloth disfigurement areas that are close to the background shape, and has overcome the low effectiveness of the traditional homemade findings. Compared with the original YOLOv4, the bettered YOLOv4 upgrades chart by 6%, while FPS only diminishments 2. Grounded on expansive exploration and a detailed analysis of fabric blights, our network model is the most suitable for fabric disfigurement </a:t>
            </a:r>
            <a:r>
              <a:rPr lang="en-US" sz="2000" dirty="0" err="1"/>
              <a:t>discovery.The</a:t>
            </a:r>
            <a:r>
              <a:rPr lang="en-US" sz="2000" dirty="0"/>
              <a:t> model proposed in this paper has high precision and excellent real-time performance, and can be effectively applied for defect detections in industrial fabrics.</a:t>
            </a:r>
            <a:endParaRPr lang="en-IN" sz="2000" dirty="0"/>
          </a:p>
        </p:txBody>
      </p:sp>
    </p:spTree>
    <p:extLst>
      <p:ext uri="{BB962C8B-B14F-4D97-AF65-F5344CB8AC3E}">
        <p14:creationId xmlns:p14="http://schemas.microsoft.com/office/powerpoint/2010/main" val="2491398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71258-8151-087A-E44C-71531B4F08AE}"/>
              </a:ext>
            </a:extLst>
          </p:cNvPr>
          <p:cNvSpPr>
            <a:spLocks noGrp="1"/>
          </p:cNvSpPr>
          <p:nvPr>
            <p:ph idx="4294967295"/>
          </p:nvPr>
        </p:nvSpPr>
        <p:spPr>
          <a:xfrm>
            <a:off x="121920" y="104140"/>
            <a:ext cx="11315700" cy="5046980"/>
          </a:xfrm>
        </p:spPr>
        <p:txBody>
          <a:bodyPr>
            <a:normAutofit/>
          </a:bodyPr>
          <a:lstStyle/>
          <a:p>
            <a:r>
              <a:rPr lang="en-US" dirty="0"/>
              <a:t>A Universal and Adaptive Fabric Defect Detection Algorithm Based on Sparse Dictionary Learning</a:t>
            </a:r>
          </a:p>
          <a:p>
            <a:pPr marL="0" indent="0">
              <a:buNone/>
            </a:pPr>
            <a:r>
              <a:rPr lang="en-US" sz="2400" dirty="0"/>
              <a:t>Authors: XUEJUAN KANG AND ERHU ZHANG.YEAR:</a:t>
            </a:r>
            <a:r>
              <a:rPr lang="en-IN" sz="2400" dirty="0"/>
              <a:t>December 22, 2020</a:t>
            </a:r>
            <a:r>
              <a:rPr lang="en-IN" sz="1600" dirty="0"/>
              <a:t>.</a:t>
            </a:r>
            <a:endParaRPr lang="en-US" sz="2400" dirty="0"/>
          </a:p>
          <a:p>
            <a:pPr marL="0" indent="0">
              <a:buNone/>
            </a:pPr>
            <a:r>
              <a:rPr lang="en-US" sz="2400" dirty="0"/>
              <a:t>In this paper, we proposed a universal meager wordbook Learning algorithm for detecting colorful blights of different fabric texture. It depends on the setting of two </a:t>
            </a:r>
            <a:r>
              <a:rPr lang="en-US" sz="2400" dirty="0" err="1"/>
              <a:t>parametersthe</a:t>
            </a:r>
            <a:r>
              <a:rPr lang="en-US" sz="2400" dirty="0"/>
              <a:t> dictionary infinitesimal number K and the image block size m ∗ n. These two parameters are nearly related to background, texture characteristics and lightness of the </a:t>
            </a:r>
            <a:r>
              <a:rPr lang="en-US" sz="2400" dirty="0" err="1"/>
              <a:t>fabric.The</a:t>
            </a:r>
            <a:r>
              <a:rPr lang="en-US" sz="2400" dirty="0"/>
              <a:t> algorithm shows good universality in the experimental results and has wide operation value in the factual fabric disfigurement discovery.  </a:t>
            </a:r>
            <a:endParaRPr lang="en-IN" sz="2400" dirty="0"/>
          </a:p>
        </p:txBody>
      </p:sp>
    </p:spTree>
    <p:extLst>
      <p:ext uri="{BB962C8B-B14F-4D97-AF65-F5344CB8AC3E}">
        <p14:creationId xmlns:p14="http://schemas.microsoft.com/office/powerpoint/2010/main" val="3281768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2027</Words>
  <Application>Microsoft Office PowerPoint</Application>
  <PresentationFormat>Widescreen</PresentationFormat>
  <Paragraphs>108</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Bahnschrift</vt:lpstr>
      <vt:lpstr>Bahnschrift SemiBold Condensed</vt:lpstr>
      <vt:lpstr>Baskerville Old Face</vt:lpstr>
      <vt:lpstr>Berlin Sans FB Demi</vt:lpstr>
      <vt:lpstr>Calibri</vt:lpstr>
      <vt:lpstr>Calibri Light</vt:lpstr>
      <vt:lpstr>MV Boli</vt:lpstr>
      <vt:lpstr>Symbol</vt:lpstr>
      <vt:lpstr>Times New Roman</vt:lpstr>
      <vt:lpstr>Wingdings</vt:lpstr>
      <vt:lpstr>Office Theme</vt:lpstr>
      <vt:lpstr>Capstone Project</vt:lpstr>
      <vt:lpstr> </vt:lpstr>
      <vt:lpstr>ABSTRACT:</vt:lpstr>
      <vt:lpstr>Introduction </vt:lpstr>
      <vt:lpstr>PowerPoint Presentation</vt:lpstr>
      <vt:lpstr>EXISTING METHOD:</vt:lpstr>
      <vt:lpstr>Proposed method:</vt:lpstr>
      <vt:lpstr>LITERATURE SURVEY</vt:lpstr>
      <vt:lpstr>PowerPoint Presentation</vt:lpstr>
      <vt:lpstr>FLOW DIAGRAM</vt:lpstr>
      <vt:lpstr>MODULES</vt:lpstr>
      <vt:lpstr>GUI</vt:lpstr>
      <vt:lpstr>Histogram of oriented gradients</vt:lpstr>
      <vt:lpstr>PowerPoint Presentation</vt:lpstr>
      <vt:lpstr>ACM</vt:lpstr>
      <vt:lpstr>CNN</vt:lpstr>
      <vt:lpstr>SOFTWARE REQUIREMENTS</vt:lpstr>
      <vt:lpstr>SYSTEM REQUIREMENTS: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Novel Fabric Defect Detection Network  in textile fabrics based on DLT</dc:title>
  <dc:creator>ismail - [2010]</dc:creator>
  <cp:lastModifiedBy>AMARAVATHI VEERENDRANATH</cp:lastModifiedBy>
  <cp:revision>22</cp:revision>
  <dcterms:created xsi:type="dcterms:W3CDTF">2022-10-13T20:38:30Z</dcterms:created>
  <dcterms:modified xsi:type="dcterms:W3CDTF">2023-04-06T16:26:32Z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14abd3e799b44c9a97847c84292b4f60</vt:lpwstr>
  </property>
</Properties>
</file>