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59" r:id="rId7"/>
    <p:sldId id="260" r:id="rId8"/>
    <p:sldId id="261" r:id="rId9"/>
    <p:sldId id="262" r:id="rId10"/>
    <p:sldId id="266" r:id="rId11"/>
    <p:sldId id="267" r:id="rId12"/>
    <p:sldId id="268" r:id="rId13"/>
    <p:sldId id="269" r:id="rId14"/>
    <p:sldId id="270" r:id="rId15"/>
    <p:sldId id="271" r:id="rId16"/>
    <p:sldId id="274"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CEC04-CD6A-AD97-B8E0-C598A7766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970BB1-A401-2108-85F0-952CFA3CE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A0C371-C7E4-E00F-F44F-445F4DB840AA}"/>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5" name="Footer Placeholder 4">
            <a:extLst>
              <a:ext uri="{FF2B5EF4-FFF2-40B4-BE49-F238E27FC236}">
                <a16:creationId xmlns:a16="http://schemas.microsoft.com/office/drawing/2014/main" id="{DD73D28A-4349-C591-341A-B830FAB5FC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5A4CB-FC1D-EE97-6128-2B5C926C6F97}"/>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963513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BBAD-64AA-3037-A3CB-693A1B8DFD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593AC6-D423-5F8E-9DE8-DDA3031F99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F3FB5-4012-28B4-C567-3D502AE5A055}"/>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5" name="Footer Placeholder 4">
            <a:extLst>
              <a:ext uri="{FF2B5EF4-FFF2-40B4-BE49-F238E27FC236}">
                <a16:creationId xmlns:a16="http://schemas.microsoft.com/office/drawing/2014/main" id="{29DE859D-D8D2-0D0C-7B71-91E829393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2087C2-72CB-EE4D-4628-478772969637}"/>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396383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5DAA06-87F1-E4D5-2E0A-B6452FDB0C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348A21-6DE7-200B-A566-7061E9EBE5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16F8E6-1300-B8B0-A4E9-C71A5704E054}"/>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5" name="Footer Placeholder 4">
            <a:extLst>
              <a:ext uri="{FF2B5EF4-FFF2-40B4-BE49-F238E27FC236}">
                <a16:creationId xmlns:a16="http://schemas.microsoft.com/office/drawing/2014/main" id="{01B903F3-4CB9-6F15-E6C6-C2443F55F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B6164-F48F-B6BC-6CB5-C2B54774F485}"/>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152199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2C6F-6A9B-BC0E-9AF0-21F278C165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84CFDF-CA1D-5510-1F09-6451876A1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CABDE2-2F35-87F1-AB20-A977E651F854}"/>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5" name="Footer Placeholder 4">
            <a:extLst>
              <a:ext uri="{FF2B5EF4-FFF2-40B4-BE49-F238E27FC236}">
                <a16:creationId xmlns:a16="http://schemas.microsoft.com/office/drawing/2014/main" id="{6B9443C6-1B27-A342-C0FA-9680524EF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44E375-406D-E73B-1775-6B3436F915ED}"/>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400779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5C43-F474-BCFD-6E59-089139C3BD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AC371B-3B14-E6C2-F659-643C5E3D44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074DA-9E16-E390-91C6-3270459DA824}"/>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5" name="Footer Placeholder 4">
            <a:extLst>
              <a:ext uri="{FF2B5EF4-FFF2-40B4-BE49-F238E27FC236}">
                <a16:creationId xmlns:a16="http://schemas.microsoft.com/office/drawing/2014/main" id="{383C4FC4-162D-D7A4-1C9C-68848479A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98B600-EE8B-F943-1CEA-6F3F78DFE6CB}"/>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154107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6210-6AF2-3BC8-F5F1-09D49B736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7C3CBD-2334-40BD-D4A2-8E0A59E8F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9FE42F-0500-578B-1443-0618F1826B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620910-1C35-C1EB-7B03-F237039963A1}"/>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6" name="Footer Placeholder 5">
            <a:extLst>
              <a:ext uri="{FF2B5EF4-FFF2-40B4-BE49-F238E27FC236}">
                <a16:creationId xmlns:a16="http://schemas.microsoft.com/office/drawing/2014/main" id="{F965577F-0E7F-CED0-A974-C8A8AA4EDF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6595A0-EDA1-4C8D-F5E7-50172E3554DA}"/>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144634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0E0C5-A3B0-9D3D-A858-BB7052EB85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020232-EFCF-88AE-6B6D-BB3854D6F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18948A-9182-9D08-4545-1C4EF24296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12EC89-76FA-770A-CD6E-28A947180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A2A877-9806-81FC-8852-707DA7FBD2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F81A15-5998-9734-A5A8-020845DC1340}"/>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8" name="Footer Placeholder 7">
            <a:extLst>
              <a:ext uri="{FF2B5EF4-FFF2-40B4-BE49-F238E27FC236}">
                <a16:creationId xmlns:a16="http://schemas.microsoft.com/office/drawing/2014/main" id="{FAFF9EA9-0F29-8C33-9E8E-9C092F9B43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02BDE6-D51E-4A78-CDD3-854361A43B49}"/>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171941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84CE-B15F-95F7-1038-77BCDC628D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0A3A33-1131-6842-05DB-072F851A9F98}"/>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4" name="Footer Placeholder 3">
            <a:extLst>
              <a:ext uri="{FF2B5EF4-FFF2-40B4-BE49-F238E27FC236}">
                <a16:creationId xmlns:a16="http://schemas.microsoft.com/office/drawing/2014/main" id="{30051F34-CF23-B53D-A2ED-4A5215E352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E18214-A002-228E-22D5-AA65A7E03A81}"/>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4224315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257E44-C8CD-BA21-2409-E47F2552BF50}"/>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3" name="Footer Placeholder 2">
            <a:extLst>
              <a:ext uri="{FF2B5EF4-FFF2-40B4-BE49-F238E27FC236}">
                <a16:creationId xmlns:a16="http://schemas.microsoft.com/office/drawing/2014/main" id="{9C15F676-7EF6-FCFD-CD51-AD25F5E4D4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BD9BD8-6B9B-3DF0-8378-24CDF438D1B1}"/>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195178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C25E-1947-C989-898D-E6E5D2EE3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95C578-9A46-3DFA-967A-20F1DC640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53B11F-56BE-D4A2-4A6D-9C190D804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8FFDC-3787-013C-5345-BDCDFB315881}"/>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6" name="Footer Placeholder 5">
            <a:extLst>
              <a:ext uri="{FF2B5EF4-FFF2-40B4-BE49-F238E27FC236}">
                <a16:creationId xmlns:a16="http://schemas.microsoft.com/office/drawing/2014/main" id="{2EA40EE6-B7B5-0772-3727-23BE34ABF6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8E7C16-CB0A-EB73-710C-0D75624C71DB}"/>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661085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8DD3-3137-4ECD-3D4B-CB3A21062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E0400F-40C9-9310-D1E3-23C03BEE1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1ED9AB-0E9C-9BA1-B7F9-220123834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100E2-9DE6-8025-F379-54870EE3EA6D}"/>
              </a:ext>
            </a:extLst>
          </p:cNvPr>
          <p:cNvSpPr>
            <a:spLocks noGrp="1"/>
          </p:cNvSpPr>
          <p:nvPr>
            <p:ph type="dt" sz="half" idx="10"/>
          </p:nvPr>
        </p:nvSpPr>
        <p:spPr/>
        <p:txBody>
          <a:bodyPr/>
          <a:lstStyle/>
          <a:p>
            <a:fld id="{F45B267F-DEF7-41D1-83C5-E2B0154A59AD}" type="datetimeFigureOut">
              <a:rPr lang="en-IN" smtClean="0"/>
              <a:t>09-03-2025</a:t>
            </a:fld>
            <a:endParaRPr lang="en-IN"/>
          </a:p>
        </p:txBody>
      </p:sp>
      <p:sp>
        <p:nvSpPr>
          <p:cNvPr id="6" name="Footer Placeholder 5">
            <a:extLst>
              <a:ext uri="{FF2B5EF4-FFF2-40B4-BE49-F238E27FC236}">
                <a16:creationId xmlns:a16="http://schemas.microsoft.com/office/drawing/2014/main" id="{EED4E208-A547-7EDD-1613-E32782C1D7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EC7F65-900D-5923-6D3F-D1AF6B1CED8C}"/>
              </a:ext>
            </a:extLst>
          </p:cNvPr>
          <p:cNvSpPr>
            <a:spLocks noGrp="1"/>
          </p:cNvSpPr>
          <p:nvPr>
            <p:ph type="sldNum" sz="quarter" idx="12"/>
          </p:nvPr>
        </p:nvSpPr>
        <p:spPr/>
        <p:txBody>
          <a:bodyPr/>
          <a:lstStyle/>
          <a:p>
            <a:fld id="{9EA09B7C-6107-46A0-8585-6689A98BE357}" type="slidenum">
              <a:rPr lang="en-IN" smtClean="0"/>
              <a:t>‹#›</a:t>
            </a:fld>
            <a:endParaRPr lang="en-IN"/>
          </a:p>
        </p:txBody>
      </p:sp>
    </p:spTree>
    <p:extLst>
      <p:ext uri="{BB962C8B-B14F-4D97-AF65-F5344CB8AC3E}">
        <p14:creationId xmlns:p14="http://schemas.microsoft.com/office/powerpoint/2010/main" val="355597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0184C-1B75-3B94-BE25-A8AC481B84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3E2A44-1864-754D-A910-2D53D7635A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62F541-5E31-1773-63A8-AF141833C2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5B267F-DEF7-41D1-83C5-E2B0154A59AD}" type="datetimeFigureOut">
              <a:rPr lang="en-IN" smtClean="0"/>
              <a:t>09-03-2025</a:t>
            </a:fld>
            <a:endParaRPr lang="en-IN"/>
          </a:p>
        </p:txBody>
      </p:sp>
      <p:sp>
        <p:nvSpPr>
          <p:cNvPr id="5" name="Footer Placeholder 4">
            <a:extLst>
              <a:ext uri="{FF2B5EF4-FFF2-40B4-BE49-F238E27FC236}">
                <a16:creationId xmlns:a16="http://schemas.microsoft.com/office/drawing/2014/main" id="{136E413C-17F1-48EB-2C3C-3A8C35DD32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35CB0B-E0B7-076B-3AD8-1174A230A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A09B7C-6107-46A0-8585-6689A98BE357}" type="slidenum">
              <a:rPr lang="en-IN" smtClean="0"/>
              <a:t>‹#›</a:t>
            </a:fld>
            <a:endParaRPr lang="en-IN"/>
          </a:p>
        </p:txBody>
      </p:sp>
    </p:spTree>
    <p:extLst>
      <p:ext uri="{BB962C8B-B14F-4D97-AF65-F5344CB8AC3E}">
        <p14:creationId xmlns:p14="http://schemas.microsoft.com/office/powerpoint/2010/main" val="550980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oogle.com/url?q=https%3A%2F%2Fwww.geeksforgeeks.org%2Fml-handling-imbalanced-data-with-smote-and-near-miss-algorithm-in-python%2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google.com/url?q=https%3A%2F%2Fmachinelearningmastery.com%2Fsmote-oversampling-for-imbalanced-classification%2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C6CC-27A7-83D0-20C0-890C0846FC1D}"/>
              </a:ext>
            </a:extLst>
          </p:cNvPr>
          <p:cNvSpPr>
            <a:spLocks noGrp="1"/>
          </p:cNvSpPr>
          <p:nvPr>
            <p:ph type="ctrTitle"/>
          </p:nvPr>
        </p:nvSpPr>
        <p:spPr/>
        <p:txBody>
          <a:bodyPr/>
          <a:lstStyle/>
          <a:p>
            <a:r>
              <a:rPr lang="en-US" dirty="0"/>
              <a:t>HR DATA VISUALIZATION</a:t>
            </a:r>
            <a:endParaRPr lang="en-IN" dirty="0"/>
          </a:p>
        </p:txBody>
      </p:sp>
      <p:sp>
        <p:nvSpPr>
          <p:cNvPr id="3" name="Subtitle 2">
            <a:extLst>
              <a:ext uri="{FF2B5EF4-FFF2-40B4-BE49-F238E27FC236}">
                <a16:creationId xmlns:a16="http://schemas.microsoft.com/office/drawing/2014/main" id="{A8A9C0DD-C1C5-C347-FD25-AFAB694AD3D3}"/>
              </a:ext>
            </a:extLst>
          </p:cNvPr>
          <p:cNvSpPr>
            <a:spLocks noGrp="1"/>
          </p:cNvSpPr>
          <p:nvPr>
            <p:ph type="subTitle" idx="1"/>
          </p:nvPr>
        </p:nvSpPr>
        <p:spPr/>
        <p:txBody>
          <a:bodyPr/>
          <a:lstStyle/>
          <a:p>
            <a:r>
              <a:rPr lang="en-US" dirty="0" err="1"/>
              <a:t>A.Veerendra</a:t>
            </a:r>
            <a:r>
              <a:rPr lang="en-US" dirty="0"/>
              <a:t> </a:t>
            </a:r>
            <a:r>
              <a:rPr lang="en-US" dirty="0" err="1"/>
              <a:t>Nath|Sri</a:t>
            </a:r>
            <a:r>
              <a:rPr lang="en-US" dirty="0"/>
              <a:t> Tandra Varsha</a:t>
            </a:r>
            <a:endParaRPr lang="en-IN" dirty="0"/>
          </a:p>
        </p:txBody>
      </p:sp>
    </p:spTree>
    <p:extLst>
      <p:ext uri="{BB962C8B-B14F-4D97-AF65-F5344CB8AC3E}">
        <p14:creationId xmlns:p14="http://schemas.microsoft.com/office/powerpoint/2010/main" val="257540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7ED134-9690-7716-1BC2-92320E72F184}"/>
              </a:ext>
            </a:extLst>
          </p:cNvPr>
          <p:cNvSpPr>
            <a:spLocks noGrp="1"/>
          </p:cNvSpPr>
          <p:nvPr>
            <p:ph type="body" idx="1"/>
          </p:nvPr>
        </p:nvSpPr>
        <p:spPr>
          <a:xfrm>
            <a:off x="831850" y="4589463"/>
            <a:ext cx="10515600" cy="1745434"/>
          </a:xfrm>
        </p:spPr>
        <p:txBody>
          <a:bodyPr>
            <a:normAutofit fontScale="62500" lnSpcReduction="20000"/>
          </a:bodyPr>
          <a:lstStyle/>
          <a:p>
            <a:pPr algn="l"/>
            <a:r>
              <a:rPr lang="en-US" sz="2600" b="0" i="0" dirty="0">
                <a:solidFill>
                  <a:srgbClr val="1F1F1F"/>
                </a:solidFill>
                <a:effectLst/>
              </a:rPr>
              <a:t>Our dataset is imbalanced, meaning there are significantly more non-job-seekers than job-seekers.</a:t>
            </a:r>
          </a:p>
          <a:p>
            <a:pPr algn="l"/>
            <a:r>
              <a:rPr lang="en-US" sz="2600" b="0" i="0" dirty="0">
                <a:solidFill>
                  <a:srgbClr val="1F1F1F"/>
                </a:solidFill>
                <a:effectLst/>
              </a:rPr>
              <a:t>While this imbalance is something we’ll address later, for now, let’s focus on further exploring the data.</a:t>
            </a:r>
          </a:p>
          <a:p>
            <a:pPr algn="l"/>
            <a:r>
              <a:rPr lang="en-US" sz="2600" b="0" i="0" dirty="0">
                <a:solidFill>
                  <a:srgbClr val="1F1F1F"/>
                </a:solidFill>
                <a:effectLst/>
              </a:rPr>
              <a:t>Comparing Train &amp; Test Sets A key step in data analysis is understanding how the training and test sets compare. One useful way to visualize this is by using </a:t>
            </a:r>
            <a:r>
              <a:rPr lang="en-US" sz="2600" b="0" i="0" dirty="0" err="1">
                <a:solidFill>
                  <a:srgbClr val="1F1F1F"/>
                </a:solidFill>
                <a:effectLst/>
              </a:rPr>
              <a:t>GridSpec</a:t>
            </a:r>
            <a:r>
              <a:rPr lang="en-US" sz="2600" b="0" i="0" dirty="0">
                <a:solidFill>
                  <a:srgbClr val="1F1F1F"/>
                </a:solidFill>
                <a:effectLst/>
              </a:rPr>
              <a:t>, which allows for flexible and customizable multi-plot layouts.</a:t>
            </a:r>
          </a:p>
          <a:p>
            <a:pPr algn="l"/>
            <a:r>
              <a:rPr lang="en-US" sz="2600" b="0" i="0" dirty="0">
                <a:solidFill>
                  <a:srgbClr val="1F1F1F"/>
                </a:solidFill>
                <a:effectLst/>
              </a:rPr>
              <a:t>Mastering </a:t>
            </a:r>
            <a:r>
              <a:rPr lang="en-US" sz="2600" b="0" i="0" dirty="0" err="1">
                <a:solidFill>
                  <a:srgbClr val="1F1F1F"/>
                </a:solidFill>
                <a:effectLst/>
              </a:rPr>
              <a:t>GridSpec</a:t>
            </a:r>
            <a:r>
              <a:rPr lang="en-US" sz="2600" b="0" i="0" dirty="0">
                <a:solidFill>
                  <a:srgbClr val="1F1F1F"/>
                </a:solidFill>
                <a:effectLst/>
              </a:rPr>
              <a:t> is a valuable skill, as it helps present a large amount of information efficiently within a compact space.</a:t>
            </a:r>
          </a:p>
          <a:p>
            <a:pPr algn="l"/>
            <a:r>
              <a:rPr lang="en-US" sz="2600" b="0" i="0" dirty="0">
                <a:solidFill>
                  <a:srgbClr val="1F1F1F"/>
                </a:solidFill>
                <a:effectLst/>
              </a:rPr>
              <a:t>Now, let’s compare the Train &amp; Test sets visually...</a:t>
            </a:r>
          </a:p>
          <a:p>
            <a:endParaRPr lang="en-IN" dirty="0"/>
          </a:p>
        </p:txBody>
      </p:sp>
      <p:pic>
        <p:nvPicPr>
          <p:cNvPr id="3076" name="Picture 4">
            <a:extLst>
              <a:ext uri="{FF2B5EF4-FFF2-40B4-BE49-F238E27FC236}">
                <a16:creationId xmlns:a16="http://schemas.microsoft.com/office/drawing/2014/main" id="{3B7CFFA7-D335-EF62-7A73-D50AB269A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612" y="892390"/>
            <a:ext cx="8450605" cy="3697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45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0C57-11DD-8458-693C-9B23069A4B8E}"/>
              </a:ext>
            </a:extLst>
          </p:cNvPr>
          <p:cNvSpPr>
            <a:spLocks noGrp="1"/>
          </p:cNvSpPr>
          <p:nvPr>
            <p:ph type="title" idx="4294967295"/>
          </p:nvPr>
        </p:nvSpPr>
        <p:spPr>
          <a:xfrm>
            <a:off x="444843" y="243404"/>
            <a:ext cx="10515600" cy="1124078"/>
          </a:xfrm>
        </p:spPr>
        <p:txBody>
          <a:bodyPr/>
          <a:lstStyle/>
          <a:p>
            <a:r>
              <a:rPr lang="en-US" b="0" i="0" dirty="0">
                <a:solidFill>
                  <a:srgbClr val="1F1F1F"/>
                </a:solidFill>
                <a:effectLst/>
                <a:latin typeface="Roboto" panose="02000000000000000000" pitchFamily="2" charset="0"/>
              </a:rPr>
              <a:t>let’s compare the Train &amp; Test</a:t>
            </a:r>
            <a:endParaRPr lang="en-IN" dirty="0"/>
          </a:p>
        </p:txBody>
      </p:sp>
      <p:pic>
        <p:nvPicPr>
          <p:cNvPr id="4098" name="Picture 2">
            <a:extLst>
              <a:ext uri="{FF2B5EF4-FFF2-40B4-BE49-F238E27FC236}">
                <a16:creationId xmlns:a16="http://schemas.microsoft.com/office/drawing/2014/main" id="{B530226A-B2DA-4B98-C660-EAF5F5CED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843" y="1330082"/>
            <a:ext cx="11062146" cy="5070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982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093F1-7863-B04B-065A-8D4441DB33D4}"/>
              </a:ext>
            </a:extLst>
          </p:cNvPr>
          <p:cNvSpPr>
            <a:spLocks noGrp="1"/>
          </p:cNvSpPr>
          <p:nvPr>
            <p:ph idx="1"/>
          </p:nvPr>
        </p:nvSpPr>
        <p:spPr>
          <a:xfrm>
            <a:off x="838200" y="518984"/>
            <a:ext cx="10515600" cy="5657979"/>
          </a:xfrm>
        </p:spPr>
        <p:txBody>
          <a:bodyPr>
            <a:normAutofit/>
          </a:bodyPr>
          <a:lstStyle/>
          <a:p>
            <a:pPr algn="l"/>
            <a:r>
              <a:rPr lang="en-US" sz="2000" b="0" i="0" dirty="0">
                <a:solidFill>
                  <a:srgbClr val="1F1F1F"/>
                </a:solidFill>
                <a:effectLst/>
                <a:latin typeface="Calibri "/>
              </a:rPr>
              <a:t>The Train &amp; Tests sets are similar - that's good news If the training set has </a:t>
            </a:r>
            <a:r>
              <a:rPr lang="en-US" sz="2000" b="0" i="0" dirty="0" err="1">
                <a:solidFill>
                  <a:srgbClr val="1F1F1F"/>
                </a:solidFill>
                <a:effectLst/>
                <a:latin typeface="Calibri "/>
              </a:rPr>
              <a:t>wildy</a:t>
            </a:r>
            <a:r>
              <a:rPr lang="en-US" sz="2000" b="0" i="0" dirty="0">
                <a:solidFill>
                  <a:srgbClr val="1F1F1F"/>
                </a:solidFill>
                <a:effectLst/>
                <a:latin typeface="Calibri "/>
              </a:rPr>
              <a:t> different characteristics to our test set then we really are in for a difficult time.</a:t>
            </a:r>
          </a:p>
          <a:p>
            <a:pPr algn="l"/>
            <a:r>
              <a:rPr lang="en-US" sz="2000" b="0" i="0" dirty="0">
                <a:solidFill>
                  <a:srgbClr val="1F1F1F"/>
                </a:solidFill>
                <a:effectLst/>
                <a:latin typeface="Calibri "/>
              </a:rPr>
              <a:t>We'd need to ask if the training population can really help us predict the target.</a:t>
            </a:r>
          </a:p>
          <a:p>
            <a:pPr marL="0" indent="0" algn="l">
              <a:buNone/>
            </a:pPr>
            <a:r>
              <a:rPr lang="en-US" sz="2000" b="0" i="0" dirty="0">
                <a:solidFill>
                  <a:srgbClr val="1F1F1F"/>
                </a:solidFill>
                <a:effectLst/>
                <a:latin typeface="Calibri "/>
              </a:rPr>
              <a:t>In this case though, we're fine.</a:t>
            </a:r>
          </a:p>
          <a:p>
            <a:pPr algn="l"/>
            <a:r>
              <a:rPr lang="en-US" sz="2000" b="0" i="0" dirty="0">
                <a:solidFill>
                  <a:srgbClr val="1F1F1F"/>
                </a:solidFill>
                <a:effectLst/>
                <a:latin typeface="Calibri "/>
              </a:rPr>
              <a:t>Now let's focus on the Training set and explore the data... You'll note that I often </a:t>
            </a:r>
            <a:r>
              <a:rPr lang="en-US" sz="2000" b="0" i="0" dirty="0" err="1">
                <a:solidFill>
                  <a:srgbClr val="1F1F1F"/>
                </a:solidFill>
                <a:effectLst/>
                <a:latin typeface="Calibri "/>
              </a:rPr>
              <a:t>incoroprate</a:t>
            </a:r>
            <a:r>
              <a:rPr lang="en-US" sz="2000" b="0" i="0" dirty="0">
                <a:solidFill>
                  <a:srgbClr val="1F1F1F"/>
                </a:solidFill>
                <a:effectLst/>
                <a:latin typeface="Calibri "/>
              </a:rPr>
              <a:t> text in to my visuals. I'll often an annotations to the plots themselves, for example at the 'mean', or at peaks in the data etc.</a:t>
            </a:r>
          </a:p>
          <a:p>
            <a:pPr algn="l"/>
            <a:r>
              <a:rPr lang="en-US" sz="2000" b="0" i="0" dirty="0">
                <a:solidFill>
                  <a:srgbClr val="1F1F1F"/>
                </a:solidFill>
                <a:effectLst/>
                <a:latin typeface="Calibri "/>
              </a:rPr>
              <a:t>In this case, I've included an explanation of what we're seeing and what it might mean. This helps your audience to understand your data, but it also helps them to get thinking in a way that is in line with the story you are trying to craft.</a:t>
            </a:r>
          </a:p>
          <a:p>
            <a:endParaRPr lang="en-IN" dirty="0"/>
          </a:p>
        </p:txBody>
      </p:sp>
    </p:spTree>
    <p:extLst>
      <p:ext uri="{BB962C8B-B14F-4D97-AF65-F5344CB8AC3E}">
        <p14:creationId xmlns:p14="http://schemas.microsoft.com/office/powerpoint/2010/main" val="3000657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68709-085A-197B-83BB-F1039347B2FE}"/>
              </a:ext>
            </a:extLst>
          </p:cNvPr>
          <p:cNvSpPr>
            <a:spLocks noGrp="1"/>
          </p:cNvSpPr>
          <p:nvPr>
            <p:ph type="title"/>
          </p:nvPr>
        </p:nvSpPr>
        <p:spPr/>
        <p:txBody>
          <a:bodyPr/>
          <a:lstStyle/>
          <a:p>
            <a:r>
              <a:rPr lang="en-US" b="0" i="0" dirty="0">
                <a:solidFill>
                  <a:srgbClr val="1F1F1F"/>
                </a:solidFill>
                <a:effectLst/>
                <a:latin typeface="Roboto" panose="02000000000000000000" pitchFamily="2" charset="0"/>
              </a:rPr>
              <a:t>Impact of Education on Company Type</a:t>
            </a:r>
            <a:endParaRPr lang="en-IN" dirty="0"/>
          </a:p>
        </p:txBody>
      </p:sp>
      <p:pic>
        <p:nvPicPr>
          <p:cNvPr id="1026" name="Picture 2">
            <a:extLst>
              <a:ext uri="{FF2B5EF4-FFF2-40B4-BE49-F238E27FC236}">
                <a16:creationId xmlns:a16="http://schemas.microsoft.com/office/drawing/2014/main" id="{1D3205C0-0D6E-F935-EF68-F810A1D83C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84334" y="801130"/>
            <a:ext cx="7005466" cy="5255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3BAE4DC4-997C-614D-3F18-1061131F62F6}"/>
              </a:ext>
            </a:extLst>
          </p:cNvPr>
          <p:cNvSpPr>
            <a:spLocks noGrp="1"/>
          </p:cNvSpPr>
          <p:nvPr>
            <p:ph type="body" sz="half" idx="2"/>
          </p:nvPr>
        </p:nvSpPr>
        <p:spPr>
          <a:xfrm>
            <a:off x="839788" y="2057400"/>
            <a:ext cx="3932237" cy="4664676"/>
          </a:xfrm>
        </p:spPr>
        <p:txBody>
          <a:bodyPr/>
          <a:lstStyle/>
          <a:p>
            <a:pPr algn="l"/>
            <a:r>
              <a:rPr lang="en-US" b="0" i="0" dirty="0">
                <a:solidFill>
                  <a:srgbClr val="1F1F1F"/>
                </a:solidFill>
                <a:effectLst/>
                <a:latin typeface="Roboto" panose="02000000000000000000" pitchFamily="2" charset="0"/>
              </a:rPr>
              <a:t>X-axis: Represents different levels of education (e.g., Graduate, Masters, High School, Primary School, PhD). </a:t>
            </a:r>
          </a:p>
          <a:p>
            <a:pPr algn="l"/>
            <a:r>
              <a:rPr lang="en-US" b="0" i="0" dirty="0">
                <a:solidFill>
                  <a:srgbClr val="1F1F1F"/>
                </a:solidFill>
                <a:effectLst/>
                <a:latin typeface="Roboto" panose="02000000000000000000" pitchFamily="2" charset="0"/>
              </a:rPr>
              <a:t>Y-axis: Represents the frequency (or count) of people in each education level working in different types of companies. Bars: Each color represents a different company type (e.g., Pvt Ltd, Public Sector, Funded Startup, etc.).</a:t>
            </a:r>
          </a:p>
          <a:p>
            <a:pPr algn="l"/>
            <a:r>
              <a:rPr lang="en-US" b="0" i="0" dirty="0">
                <a:solidFill>
                  <a:srgbClr val="1F1F1F"/>
                </a:solidFill>
                <a:effectLst/>
                <a:latin typeface="Roboto" panose="02000000000000000000" pitchFamily="2" charset="0"/>
              </a:rPr>
              <a:t>Graduates have the highest employment opportunities in all company types. Pvt Ltd companies hire the most people across all education levels. Higher education (like Masters or PhD) is less common in this dataset but still contributes to employment.</a:t>
            </a:r>
          </a:p>
          <a:p>
            <a:endParaRPr lang="en-IN" dirty="0"/>
          </a:p>
        </p:txBody>
      </p:sp>
    </p:spTree>
    <p:extLst>
      <p:ext uri="{BB962C8B-B14F-4D97-AF65-F5344CB8AC3E}">
        <p14:creationId xmlns:p14="http://schemas.microsoft.com/office/powerpoint/2010/main" val="123320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3C31-69B0-25D3-2D38-CB78628D4613}"/>
              </a:ext>
            </a:extLst>
          </p:cNvPr>
          <p:cNvSpPr>
            <a:spLocks noGrp="1"/>
          </p:cNvSpPr>
          <p:nvPr>
            <p:ph type="title"/>
          </p:nvPr>
        </p:nvSpPr>
        <p:spPr>
          <a:xfrm>
            <a:off x="856263" y="127686"/>
            <a:ext cx="9614028" cy="630195"/>
          </a:xfrm>
        </p:spPr>
        <p:txBody>
          <a:bodyPr/>
          <a:lstStyle/>
          <a:p>
            <a:r>
              <a:rPr lang="en-IN" dirty="0"/>
              <a:t>Client Perspective: Key Questions &amp; Considerations</a:t>
            </a:r>
          </a:p>
        </p:txBody>
      </p:sp>
      <p:pic>
        <p:nvPicPr>
          <p:cNvPr id="4098" name="Picture 2">
            <a:extLst>
              <a:ext uri="{FF2B5EF4-FFF2-40B4-BE49-F238E27FC236}">
                <a16:creationId xmlns:a16="http://schemas.microsoft.com/office/drawing/2014/main" id="{506C21B0-31C7-4348-F615-A5F0A39C46E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73658"/>
          <a:stretch/>
        </p:blipFill>
        <p:spPr bwMode="auto">
          <a:xfrm>
            <a:off x="3399418" y="629723"/>
            <a:ext cx="5752820" cy="6228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34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9F87262-1135-BE22-EC02-090A2642E75F}"/>
              </a:ext>
            </a:extLst>
          </p:cNvPr>
          <p:cNvSpPr>
            <a:spLocks noGrp="1"/>
          </p:cNvSpPr>
          <p:nvPr>
            <p:ph type="body" idx="1"/>
          </p:nvPr>
        </p:nvSpPr>
        <p:spPr>
          <a:xfrm>
            <a:off x="839788" y="256381"/>
            <a:ext cx="5157787" cy="823912"/>
          </a:xfrm>
        </p:spPr>
        <p:txBody>
          <a:bodyPr/>
          <a:lstStyle/>
          <a:p>
            <a:r>
              <a:rPr lang="en-US" b="1" dirty="0"/>
              <a:t>Insight:</a:t>
            </a:r>
            <a:endParaRPr lang="en-IN" dirty="0"/>
          </a:p>
        </p:txBody>
      </p:sp>
      <p:sp>
        <p:nvSpPr>
          <p:cNvPr id="6" name="Content Placeholder 5">
            <a:extLst>
              <a:ext uri="{FF2B5EF4-FFF2-40B4-BE49-F238E27FC236}">
                <a16:creationId xmlns:a16="http://schemas.microsoft.com/office/drawing/2014/main" id="{8F0410D5-F58C-4BA9-3587-1C8AD75212FC}"/>
              </a:ext>
            </a:extLst>
          </p:cNvPr>
          <p:cNvSpPr>
            <a:spLocks noGrp="1"/>
          </p:cNvSpPr>
          <p:nvPr>
            <p:ph sz="half" idx="2"/>
          </p:nvPr>
        </p:nvSpPr>
        <p:spPr>
          <a:xfrm>
            <a:off x="839788" y="1202724"/>
            <a:ext cx="5157787" cy="5511113"/>
          </a:xfrm>
        </p:spPr>
        <p:txBody>
          <a:bodyPr>
            <a:noAutofit/>
          </a:bodyPr>
          <a:lstStyle/>
          <a:p>
            <a:pPr marL="0" indent="0">
              <a:buNone/>
            </a:pPr>
            <a:r>
              <a:rPr lang="en-US" sz="2000" dirty="0"/>
              <a:t>While the dataset shows that most job-seekers are male</a:t>
            </a:r>
          </a:p>
          <a:p>
            <a:pPr marL="0" indent="0">
              <a:buNone/>
            </a:pPr>
            <a:r>
              <a:rPr lang="en-US" sz="2000" dirty="0"/>
              <a:t>—reflecting the overall sample composition</a:t>
            </a:r>
          </a:p>
          <a:p>
            <a:pPr marL="0" indent="0">
              <a:buNone/>
            </a:pPr>
            <a:r>
              <a:rPr lang="en-US" sz="2000" dirty="0"/>
              <a:t>—an intriguing pattern emerges in the City Development Index (CDI) chart. Job-seekers appear to cluster at both high and low CDI scores. In high CDI areas, abundant opportunities might encourage individuals to pursue better roles, whereas in low CDI areas, candidates may be motivated to seek new jobs to improve their circumstances. Although speculative, this observation raises interesting questions about regional job-seeking behavior. Additionally, job-seekers seem to have changed jobs more frequently over the past year compared to non-job seekers, and even those who have never actively searched for a job appear ready for a new challenge.</a:t>
            </a:r>
            <a:endParaRPr lang="en-IN" sz="2000" dirty="0"/>
          </a:p>
        </p:txBody>
      </p:sp>
      <p:sp>
        <p:nvSpPr>
          <p:cNvPr id="9" name="Text Placeholder 8">
            <a:extLst>
              <a:ext uri="{FF2B5EF4-FFF2-40B4-BE49-F238E27FC236}">
                <a16:creationId xmlns:a16="http://schemas.microsoft.com/office/drawing/2014/main" id="{189BA215-1124-12A3-6242-1E2AA203C90D}"/>
              </a:ext>
            </a:extLst>
          </p:cNvPr>
          <p:cNvSpPr>
            <a:spLocks noGrp="1"/>
          </p:cNvSpPr>
          <p:nvPr>
            <p:ph type="body" sz="quarter" idx="3"/>
          </p:nvPr>
        </p:nvSpPr>
        <p:spPr>
          <a:xfrm>
            <a:off x="6169024" y="486257"/>
            <a:ext cx="5183188" cy="1052363"/>
          </a:xfrm>
        </p:spPr>
        <p:txBody>
          <a:bodyPr/>
          <a:lstStyle/>
          <a:p>
            <a:r>
              <a:rPr lang="en-IN" b="1" dirty="0"/>
              <a:t>Findings:</a:t>
            </a:r>
            <a:endParaRPr lang="en-IN" dirty="0"/>
          </a:p>
          <a:p>
            <a:endParaRPr lang="en-IN" dirty="0"/>
          </a:p>
        </p:txBody>
      </p:sp>
      <p:sp>
        <p:nvSpPr>
          <p:cNvPr id="11" name="Rectangle 1">
            <a:extLst>
              <a:ext uri="{FF2B5EF4-FFF2-40B4-BE49-F238E27FC236}">
                <a16:creationId xmlns:a16="http://schemas.microsoft.com/office/drawing/2014/main" id="{177873A2-86D6-038B-0E01-B9BEB9DE71F0}"/>
              </a:ext>
            </a:extLst>
          </p:cNvPr>
          <p:cNvSpPr>
            <a:spLocks noGrp="1" noChangeArrowheads="1"/>
          </p:cNvSpPr>
          <p:nvPr>
            <p:ph sz="quarter" idx="4"/>
          </p:nvPr>
        </p:nvSpPr>
        <p:spPr bwMode="auto">
          <a:xfrm>
            <a:off x="6169024" y="1720840"/>
            <a:ext cx="561614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The dataset shows that the majority of job-seekers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are male, which is consistent with the overall population distribution.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The City Development Index (CDI) for job-seekers exhibits two distinct peaks—one at high CDI scores and one at low CDI scores—Indicating a bimodal distribution.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Job-seekers have a higher frequency of job changes within the past year compared to non-job seekers.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Individuals who have never looked for a job also seem to be </a:t>
            </a:r>
            <a:r>
              <a:rPr lang="en-US" altLang="en-US" sz="1800" dirty="0">
                <a:latin typeface="Arial" panose="020B0604020202020204" pitchFamily="34" charset="0"/>
              </a:rPr>
              <a:t>r</a:t>
            </a:r>
            <a:r>
              <a:rPr kumimoji="0" lang="en-US" altLang="en-US" sz="1800" i="0" u="none" strike="noStrike" cap="none" normalizeH="0" baseline="0" dirty="0">
                <a:ln>
                  <a:noFill/>
                </a:ln>
                <a:solidFill>
                  <a:schemeClr val="tx1"/>
                </a:solidFill>
                <a:effectLst/>
                <a:latin typeface="Arial" panose="020B0604020202020204" pitchFamily="34" charset="0"/>
              </a:rPr>
              <a:t>eady for a new challenge, hinting at underlying factors driving job transition behavior. </a:t>
            </a:r>
          </a:p>
        </p:txBody>
      </p:sp>
    </p:spTree>
    <p:extLst>
      <p:ext uri="{BB962C8B-B14F-4D97-AF65-F5344CB8AC3E}">
        <p14:creationId xmlns:p14="http://schemas.microsoft.com/office/powerpoint/2010/main" val="288766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42D4-44E0-5427-B9C2-4296029FE15D}"/>
              </a:ext>
            </a:extLst>
          </p:cNvPr>
          <p:cNvSpPr>
            <a:spLocks noGrp="1"/>
          </p:cNvSpPr>
          <p:nvPr>
            <p:ph type="title"/>
          </p:nvPr>
        </p:nvSpPr>
        <p:spPr>
          <a:xfrm>
            <a:off x="838200" y="192132"/>
            <a:ext cx="10515600" cy="895264"/>
          </a:xfrm>
        </p:spPr>
        <p:txBody>
          <a:bodyPr>
            <a:normAutofit/>
          </a:bodyPr>
          <a:lstStyle/>
          <a:p>
            <a:r>
              <a:rPr lang="en-US" sz="2000" b="1" dirty="0"/>
              <a:t>Why do smaller companies attract both very experienced and entry-level employees, and how should we adjust our recruitment and retention strategies accordingly?</a:t>
            </a:r>
            <a:endParaRPr lang="en-IN" sz="2000" b="1" dirty="0"/>
          </a:p>
        </p:txBody>
      </p:sp>
      <p:pic>
        <p:nvPicPr>
          <p:cNvPr id="4" name="Picture 4">
            <a:extLst>
              <a:ext uri="{FF2B5EF4-FFF2-40B4-BE49-F238E27FC236}">
                <a16:creationId xmlns:a16="http://schemas.microsoft.com/office/drawing/2014/main" id="{260E324A-8500-7573-17AF-63032E6528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2863" y="939115"/>
            <a:ext cx="9756499" cy="5618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633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E512A45-A691-85C3-CEFC-427BD4CC0CD4}"/>
              </a:ext>
            </a:extLst>
          </p:cNvPr>
          <p:cNvSpPr>
            <a:spLocks noGrp="1"/>
          </p:cNvSpPr>
          <p:nvPr>
            <p:ph sz="half" idx="1"/>
          </p:nvPr>
        </p:nvSpPr>
        <p:spPr/>
        <p:txBody>
          <a:bodyPr>
            <a:normAutofit fontScale="92500" lnSpcReduction="10000"/>
          </a:bodyPr>
          <a:lstStyle/>
          <a:p>
            <a:r>
              <a:rPr lang="en-US" b="1" dirty="0"/>
              <a:t>Insight:</a:t>
            </a:r>
            <a:br>
              <a:rPr lang="en-US" dirty="0"/>
            </a:br>
            <a:r>
              <a:rPr lang="en-US" sz="2400" dirty="0"/>
              <a:t>Employees with over 20 years of experience form a significant portion of the workforce across all company sizes. Meanwhile, smaller organizations seem to attract a higher proportion of entry-level talent, suggesting different hiring and retention strategies based on company scale.</a:t>
            </a:r>
            <a:endParaRPr lang="en-IN" sz="2400" dirty="0"/>
          </a:p>
        </p:txBody>
      </p:sp>
      <p:sp>
        <p:nvSpPr>
          <p:cNvPr id="6" name="Content Placeholder 5">
            <a:extLst>
              <a:ext uri="{FF2B5EF4-FFF2-40B4-BE49-F238E27FC236}">
                <a16:creationId xmlns:a16="http://schemas.microsoft.com/office/drawing/2014/main" id="{1644074B-837F-78F7-01CE-8A81A3235891}"/>
              </a:ext>
            </a:extLst>
          </p:cNvPr>
          <p:cNvSpPr>
            <a:spLocks noGrp="1"/>
          </p:cNvSpPr>
          <p:nvPr>
            <p:ph sz="half" idx="2"/>
          </p:nvPr>
        </p:nvSpPr>
        <p:spPr>
          <a:xfrm>
            <a:off x="6172200" y="1285103"/>
            <a:ext cx="5181600" cy="4891860"/>
          </a:xfrm>
        </p:spPr>
        <p:txBody>
          <a:bodyPr>
            <a:normAutofit fontScale="92500" lnSpcReduction="10000"/>
          </a:bodyPr>
          <a:lstStyle/>
          <a:p>
            <a:r>
              <a:rPr lang="en-US" b="1" dirty="0"/>
              <a:t>Findings:</a:t>
            </a:r>
            <a:endParaRPr lang="en-US" dirty="0"/>
          </a:p>
          <a:p>
            <a:pPr marL="0" indent="0">
              <a:buNone/>
            </a:pPr>
            <a:r>
              <a:rPr lang="en-US" b="1" dirty="0"/>
              <a:t>Senior Professionals</a:t>
            </a:r>
            <a:r>
              <a:rPr lang="en-US" dirty="0"/>
              <a:t> are present in both small and large companies, indicating a broad distribution of highly experienced talent.</a:t>
            </a:r>
          </a:p>
          <a:p>
            <a:pPr marL="0" indent="0">
              <a:buNone/>
            </a:pPr>
            <a:r>
              <a:rPr lang="en-US" b="1" dirty="0"/>
              <a:t>Entry-Level Hires</a:t>
            </a:r>
            <a:r>
              <a:rPr lang="en-US" dirty="0"/>
              <a:t> cluster more in smaller firms, possibly reflecting greater openness to junior staff or a more flexible hiring approach.</a:t>
            </a:r>
          </a:p>
          <a:p>
            <a:pPr marL="0" indent="0">
              <a:buNone/>
            </a:pPr>
            <a:r>
              <a:rPr lang="en-US" b="1" dirty="0"/>
              <a:t>Mid-Level Experience</a:t>
            </a:r>
            <a:r>
              <a:rPr lang="en-US" dirty="0"/>
              <a:t> appears evenly distributed, highlighting a diverse range of experience levels across organizations of various sizes.</a:t>
            </a:r>
          </a:p>
          <a:p>
            <a:endParaRPr lang="en-IN" dirty="0"/>
          </a:p>
        </p:txBody>
      </p:sp>
    </p:spTree>
    <p:extLst>
      <p:ext uri="{BB962C8B-B14F-4D97-AF65-F5344CB8AC3E}">
        <p14:creationId xmlns:p14="http://schemas.microsoft.com/office/powerpoint/2010/main" val="138712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7C4D1-541A-1A4D-3F22-9B1A6854C47B}"/>
              </a:ext>
            </a:extLst>
          </p:cNvPr>
          <p:cNvSpPr>
            <a:spLocks noGrp="1"/>
          </p:cNvSpPr>
          <p:nvPr>
            <p:ph type="title"/>
          </p:nvPr>
        </p:nvSpPr>
        <p:spPr>
          <a:xfrm>
            <a:off x="838200" y="365126"/>
            <a:ext cx="10515600" cy="689318"/>
          </a:xfrm>
        </p:spPr>
        <p:txBody>
          <a:bodyPr>
            <a:normAutofit/>
          </a:bodyPr>
          <a:lstStyle/>
          <a:p>
            <a:r>
              <a:rPr lang="en-US" sz="2000" b="1" dirty="0"/>
              <a:t>Why do most job-seekers have between 2–6 years of experience, while those with 20+ years tend to remain in their current roles across all company sizes?</a:t>
            </a:r>
            <a:endParaRPr lang="en-IN" sz="2000" b="1" dirty="0"/>
          </a:p>
        </p:txBody>
      </p:sp>
      <p:pic>
        <p:nvPicPr>
          <p:cNvPr id="5122" name="Picture 2">
            <a:extLst>
              <a:ext uri="{FF2B5EF4-FFF2-40B4-BE49-F238E27FC236}">
                <a16:creationId xmlns:a16="http://schemas.microsoft.com/office/drawing/2014/main" id="{7D2977B6-9188-A00C-CADD-65BA7ED33C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3429" y="963827"/>
            <a:ext cx="5592819" cy="5609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482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EFC50A0-F535-11D7-2809-398DD29D8748}"/>
              </a:ext>
            </a:extLst>
          </p:cNvPr>
          <p:cNvSpPr>
            <a:spLocks noGrp="1"/>
          </p:cNvSpPr>
          <p:nvPr>
            <p:ph sz="half" idx="1"/>
          </p:nvPr>
        </p:nvSpPr>
        <p:spPr>
          <a:xfrm>
            <a:off x="673444" y="1253331"/>
            <a:ext cx="5181600" cy="4351338"/>
          </a:xfrm>
        </p:spPr>
        <p:txBody>
          <a:bodyPr/>
          <a:lstStyle/>
          <a:p>
            <a:r>
              <a:rPr lang="en-US" b="1" dirty="0"/>
              <a:t>Insight:</a:t>
            </a:r>
            <a:br>
              <a:rPr lang="en-US" dirty="0"/>
            </a:br>
            <a:r>
              <a:rPr lang="en-US" sz="2000" dirty="0"/>
              <a:t>Early-career professionals (2–6 years of experience) often seek growth or new challenges, leading to higher job-seeking activity. Meanwhile, long-tenured employees (20+ years) appear more settled and are less likely to change roles.</a:t>
            </a:r>
            <a:endParaRPr lang="en-IN" sz="2000" dirty="0"/>
          </a:p>
        </p:txBody>
      </p:sp>
      <p:sp>
        <p:nvSpPr>
          <p:cNvPr id="6" name="Content Placeholder 5">
            <a:extLst>
              <a:ext uri="{FF2B5EF4-FFF2-40B4-BE49-F238E27FC236}">
                <a16:creationId xmlns:a16="http://schemas.microsoft.com/office/drawing/2014/main" id="{2E84A8AC-A9E3-CD0B-BABE-6B63EFB86241}"/>
              </a:ext>
            </a:extLst>
          </p:cNvPr>
          <p:cNvSpPr>
            <a:spLocks noGrp="1"/>
          </p:cNvSpPr>
          <p:nvPr>
            <p:ph sz="half" idx="2"/>
          </p:nvPr>
        </p:nvSpPr>
        <p:spPr>
          <a:xfrm>
            <a:off x="6096000" y="1253331"/>
            <a:ext cx="5181600" cy="4351338"/>
          </a:xfrm>
        </p:spPr>
        <p:txBody>
          <a:bodyPr/>
          <a:lstStyle/>
          <a:p>
            <a:r>
              <a:rPr lang="en-US" b="1" dirty="0"/>
              <a:t>Finding:</a:t>
            </a:r>
            <a:endParaRPr lang="en-US" dirty="0"/>
          </a:p>
          <a:p>
            <a:pPr marL="0" indent="0">
              <a:buNone/>
            </a:pPr>
            <a:r>
              <a:rPr lang="en-US" sz="2000" b="1" dirty="0"/>
              <a:t>Job-Seekers:</a:t>
            </a:r>
            <a:r>
              <a:rPr lang="en-US" sz="2000" dirty="0"/>
              <a:t> Concentrated in the 2–6 year experience range, particularly at smaller to mid-sized companies.</a:t>
            </a:r>
          </a:p>
          <a:p>
            <a:pPr marL="0" indent="0">
              <a:buNone/>
            </a:pPr>
            <a:r>
              <a:rPr lang="en-US" sz="2000" b="1" dirty="0"/>
              <a:t>Non-Job Seekers:</a:t>
            </a:r>
            <a:r>
              <a:rPr lang="en-US" sz="2000" dirty="0"/>
              <a:t> Dominated by employees with over 20 years of experience, suggesting career stability or fewer incentives to switch roles.</a:t>
            </a:r>
          </a:p>
          <a:p>
            <a:endParaRPr lang="en-IN" dirty="0"/>
          </a:p>
        </p:txBody>
      </p:sp>
    </p:spTree>
    <p:extLst>
      <p:ext uri="{BB962C8B-B14F-4D97-AF65-F5344CB8AC3E}">
        <p14:creationId xmlns:p14="http://schemas.microsoft.com/office/powerpoint/2010/main" val="87258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5B31-90D2-195F-28C4-F0AE344376C8}"/>
              </a:ext>
            </a:extLst>
          </p:cNvPr>
          <p:cNvSpPr>
            <a:spLocks noGrp="1"/>
          </p:cNvSpPr>
          <p:nvPr>
            <p:ph type="title"/>
          </p:nvPr>
        </p:nvSpPr>
        <p:spPr>
          <a:xfrm>
            <a:off x="838200" y="365125"/>
            <a:ext cx="10515600" cy="1027070"/>
          </a:xfrm>
        </p:spPr>
        <p:txBody>
          <a:bodyPr>
            <a:normAutofit fontScale="90000"/>
          </a:bodyPr>
          <a:lstStyle/>
          <a:p>
            <a:r>
              <a:rPr lang="en-US" sz="3600" b="1" dirty="0"/>
              <a:t>Problem Statement </a:t>
            </a:r>
            <a:r>
              <a:rPr lang="en-IN" sz="3600" b="1" dirty="0"/>
              <a:t>&amp; Objectives</a:t>
            </a:r>
            <a:br>
              <a:rPr lang="en-IN" sz="2400" b="1" dirty="0"/>
            </a:br>
            <a:endParaRPr lang="en-IN" sz="3600" b="1" dirty="0"/>
          </a:p>
        </p:txBody>
      </p:sp>
      <p:sp>
        <p:nvSpPr>
          <p:cNvPr id="3" name="Content Placeholder 2">
            <a:extLst>
              <a:ext uri="{FF2B5EF4-FFF2-40B4-BE49-F238E27FC236}">
                <a16:creationId xmlns:a16="http://schemas.microsoft.com/office/drawing/2014/main" id="{6924CC0E-4F9E-C1D7-310B-1929AE85F3AE}"/>
              </a:ext>
            </a:extLst>
          </p:cNvPr>
          <p:cNvSpPr>
            <a:spLocks noGrp="1"/>
          </p:cNvSpPr>
          <p:nvPr>
            <p:ph idx="1"/>
          </p:nvPr>
        </p:nvSpPr>
        <p:spPr>
          <a:xfrm>
            <a:off x="838200" y="1013254"/>
            <a:ext cx="10515600" cy="5163709"/>
          </a:xfrm>
        </p:spPr>
        <p:txBody>
          <a:bodyPr/>
          <a:lstStyle/>
          <a:p>
            <a:pPr marL="0" indent="0">
              <a:buNone/>
              <a:defRPr sz="1800">
                <a:solidFill>
                  <a:srgbClr val="505050"/>
                </a:solidFill>
              </a:defRPr>
            </a:pPr>
            <a:r>
              <a:rPr lang="en-US" sz="2400" dirty="0">
                <a:solidFill>
                  <a:schemeClr val="tx1">
                    <a:lumMod val="85000"/>
                    <a:lumOff val="15000"/>
                  </a:schemeClr>
                </a:solidFill>
              </a:rPr>
              <a:t>Problem: Predict whether a candidate is actively looking for a new job.</a:t>
            </a:r>
          </a:p>
          <a:p>
            <a:pPr marL="0" indent="0">
              <a:buNone/>
              <a:defRPr sz="1800">
                <a:solidFill>
                  <a:srgbClr val="505050"/>
                </a:solidFill>
              </a:defRPr>
            </a:pPr>
            <a:r>
              <a:rPr lang="en-US" sz="2400" dirty="0" err="1">
                <a:solidFill>
                  <a:schemeClr val="tx1">
                    <a:lumMod val="85000"/>
                    <a:lumOff val="15000"/>
                  </a:schemeClr>
                </a:solidFill>
              </a:rPr>
              <a:t>Objective:Use</a:t>
            </a:r>
            <a:r>
              <a:rPr lang="en-US" sz="2400" dirty="0">
                <a:solidFill>
                  <a:schemeClr val="tx1">
                    <a:lumMod val="85000"/>
                    <a:lumOff val="15000"/>
                  </a:schemeClr>
                </a:solidFill>
              </a:rPr>
              <a:t> data visualization to uncover patterns and build predictive models.</a:t>
            </a:r>
          </a:p>
          <a:p>
            <a:endParaRPr lang="en-IN" dirty="0"/>
          </a:p>
        </p:txBody>
      </p:sp>
    </p:spTree>
    <p:extLst>
      <p:ext uri="{BB962C8B-B14F-4D97-AF65-F5344CB8AC3E}">
        <p14:creationId xmlns:p14="http://schemas.microsoft.com/office/powerpoint/2010/main" val="1487693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0883-2F4A-0D3A-D6A5-8EFC690C87D5}"/>
              </a:ext>
            </a:extLst>
          </p:cNvPr>
          <p:cNvSpPr>
            <a:spLocks noGrp="1"/>
          </p:cNvSpPr>
          <p:nvPr>
            <p:ph type="title"/>
          </p:nvPr>
        </p:nvSpPr>
        <p:spPr>
          <a:xfrm>
            <a:off x="838199" y="225083"/>
            <a:ext cx="10515600" cy="606940"/>
          </a:xfrm>
        </p:spPr>
        <p:txBody>
          <a:bodyPr>
            <a:normAutofit fontScale="90000"/>
          </a:bodyPr>
          <a:lstStyle/>
          <a:p>
            <a:r>
              <a:rPr lang="en-US" sz="2000" b="1" dirty="0"/>
              <a:t>How does a candidate's major discipline, particularly STEM, influence job-seeking behavior across different company sizes?</a:t>
            </a:r>
            <a:endParaRPr lang="en-IN" sz="2000" b="1" dirty="0"/>
          </a:p>
        </p:txBody>
      </p:sp>
      <p:pic>
        <p:nvPicPr>
          <p:cNvPr id="7170" name="Picture 2" descr="Uploaded image">
            <a:extLst>
              <a:ext uri="{FF2B5EF4-FFF2-40B4-BE49-F238E27FC236}">
                <a16:creationId xmlns:a16="http://schemas.microsoft.com/office/drawing/2014/main" id="{1A1FE650-9B58-9EB2-B930-976B33C83D5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645507" y="832023"/>
            <a:ext cx="7201931" cy="595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182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0CAC5-6716-15DF-0998-FF71AEA2A390}"/>
              </a:ext>
            </a:extLst>
          </p:cNvPr>
          <p:cNvSpPr>
            <a:spLocks noGrp="1"/>
          </p:cNvSpPr>
          <p:nvPr>
            <p:ph sz="half" idx="1"/>
          </p:nvPr>
        </p:nvSpPr>
        <p:spPr>
          <a:xfrm>
            <a:off x="838200" y="1079157"/>
            <a:ext cx="5181600" cy="5097806"/>
          </a:xfrm>
        </p:spPr>
        <p:txBody>
          <a:bodyPr/>
          <a:lstStyle/>
          <a:p>
            <a:r>
              <a:rPr lang="en-US" b="1" dirty="0"/>
              <a:t>Insight</a:t>
            </a:r>
            <a:br>
              <a:rPr lang="en-US" dirty="0"/>
            </a:br>
            <a:r>
              <a:rPr lang="en-US" sz="2000" dirty="0"/>
              <a:t>STEM graduates form a significant portion of job seekers in both small and large companies, suggesting higher mobility or demand for specialized skills. Non-STEM disciplines and those with unknown majors show varied but generally lower job-seeking rates.</a:t>
            </a:r>
            <a:endParaRPr lang="en-IN" sz="2000" dirty="0"/>
          </a:p>
        </p:txBody>
      </p:sp>
      <p:sp>
        <p:nvSpPr>
          <p:cNvPr id="5" name="Rectangle 1">
            <a:extLst>
              <a:ext uri="{FF2B5EF4-FFF2-40B4-BE49-F238E27FC236}">
                <a16:creationId xmlns:a16="http://schemas.microsoft.com/office/drawing/2014/main" id="{E5A23DB0-E79A-06DD-A9AE-992745D6598B}"/>
              </a:ext>
            </a:extLst>
          </p:cNvPr>
          <p:cNvSpPr>
            <a:spLocks noGrp="1" noChangeArrowheads="1"/>
          </p:cNvSpPr>
          <p:nvPr>
            <p:ph sz="half" idx="2"/>
          </p:nvPr>
        </p:nvSpPr>
        <p:spPr bwMode="auto">
          <a:xfrm>
            <a:off x="6172201" y="1523694"/>
            <a:ext cx="4817378"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Finding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STEM Dominance:</a:t>
            </a:r>
            <a:r>
              <a:rPr kumimoji="0" lang="en-US" altLang="en-US" sz="2000" b="0" i="0" u="none" strike="noStrike" cap="none" normalizeH="0" baseline="0" dirty="0">
                <a:ln>
                  <a:noFill/>
                </a:ln>
                <a:solidFill>
                  <a:schemeClr val="tx1"/>
                </a:solidFill>
                <a:effectLst/>
                <a:latin typeface="Arial" panose="020B0604020202020204" pitchFamily="34" charset="0"/>
              </a:rPr>
              <a:t> STEM majors consistently appear in greater numbers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among job seekers across multiple company sizes.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Unknown Majors:</a:t>
            </a:r>
            <a:r>
              <a:rPr kumimoji="0" lang="en-US" altLang="en-US" sz="2000" b="0" i="0" u="none" strike="noStrike" cap="none" normalizeH="0" baseline="0" dirty="0">
                <a:ln>
                  <a:noFill/>
                </a:ln>
                <a:solidFill>
                  <a:schemeClr val="tx1"/>
                </a:solidFill>
                <a:effectLst/>
                <a:latin typeface="Arial" panose="020B0604020202020204" pitchFamily="34" charset="0"/>
              </a:rPr>
              <a:t> A notable group with unreported or unclear educational backgrounds also engages in job seeking.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Smaller vs. Larger Companies:</a:t>
            </a:r>
            <a:r>
              <a:rPr kumimoji="0" lang="en-US" altLang="en-US" sz="2000" b="0" i="0" u="none" strike="noStrike" cap="none" normalizeH="0" baseline="0" dirty="0">
                <a:ln>
                  <a:noFill/>
                </a:ln>
                <a:solidFill>
                  <a:schemeClr val="tx1"/>
                </a:solidFill>
                <a:effectLst/>
                <a:latin typeface="Arial" panose="020B0604020202020204" pitchFamily="34" charset="0"/>
              </a:rPr>
              <a:t> Smaller companies attract a sizable share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STEM job seekers, indicating an openness to specialized talent at various organizational scales.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8502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DF65226-EFF7-4E89-82DB-9B1D670EA290}"/>
              </a:ext>
            </a:extLst>
          </p:cNvPr>
          <p:cNvSpPr>
            <a:spLocks noGrp="1"/>
          </p:cNvSpPr>
          <p:nvPr>
            <p:ph idx="1"/>
          </p:nvPr>
        </p:nvSpPr>
        <p:spPr>
          <a:xfrm>
            <a:off x="838200" y="724930"/>
            <a:ext cx="10515600" cy="1754659"/>
          </a:xfrm>
        </p:spPr>
        <p:txBody>
          <a:bodyPr/>
          <a:lstStyle/>
          <a:p>
            <a:pPr marL="0" indent="0" algn="l">
              <a:buNone/>
            </a:pPr>
            <a:r>
              <a:rPr lang="en-US" sz="2000" i="0" dirty="0">
                <a:solidFill>
                  <a:srgbClr val="1F1F1F"/>
                </a:solidFill>
                <a:effectLst/>
                <a:latin typeface="Calibri "/>
              </a:rPr>
              <a:t>The main purpose of the notebook is of course visualization, but I wanted to finish the process with the process of selecting a predictive model</a:t>
            </a:r>
          </a:p>
          <a:p>
            <a:pPr marL="0" indent="0" algn="l">
              <a:buNone/>
            </a:pPr>
            <a:r>
              <a:rPr lang="en-US" sz="2000" i="0" dirty="0">
                <a:solidFill>
                  <a:srgbClr val="1F1F1F"/>
                </a:solidFill>
                <a:effectLst/>
                <a:latin typeface="Calibri "/>
              </a:rPr>
              <a:t>I won't spend much time fine-tuning these models, but as long as we get a fairly decent result, above the Null Accuracy Score, I will be content. I will also visualize the results.</a:t>
            </a:r>
          </a:p>
          <a:p>
            <a:endParaRPr lang="en-IN" dirty="0"/>
          </a:p>
        </p:txBody>
      </p:sp>
    </p:spTree>
    <p:extLst>
      <p:ext uri="{BB962C8B-B14F-4D97-AF65-F5344CB8AC3E}">
        <p14:creationId xmlns:p14="http://schemas.microsoft.com/office/powerpoint/2010/main" val="353558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1217B-612F-51FD-3AD8-F85DED61F348}"/>
              </a:ext>
            </a:extLst>
          </p:cNvPr>
          <p:cNvSpPr>
            <a:spLocks noGrp="1"/>
          </p:cNvSpPr>
          <p:nvPr>
            <p:ph type="title"/>
          </p:nvPr>
        </p:nvSpPr>
        <p:spPr/>
        <p:txBody>
          <a:bodyPr>
            <a:normAutofit/>
          </a:bodyPr>
          <a:lstStyle/>
          <a:p>
            <a:r>
              <a:rPr lang="en-IN" sz="3200" b="1" dirty="0">
                <a:solidFill>
                  <a:srgbClr val="000000"/>
                </a:solidFill>
                <a:effectLst/>
              </a:rPr>
              <a:t>Modelling</a:t>
            </a:r>
            <a:br>
              <a:rPr lang="en-IN" sz="3200" b="1" dirty="0">
                <a:solidFill>
                  <a:srgbClr val="000000"/>
                </a:solidFill>
                <a:effectLst/>
              </a:rPr>
            </a:br>
            <a:endParaRPr lang="en-IN" sz="3200" b="1" dirty="0"/>
          </a:p>
        </p:txBody>
      </p:sp>
      <p:sp>
        <p:nvSpPr>
          <p:cNvPr id="3" name="Content Placeholder 2">
            <a:extLst>
              <a:ext uri="{FF2B5EF4-FFF2-40B4-BE49-F238E27FC236}">
                <a16:creationId xmlns:a16="http://schemas.microsoft.com/office/drawing/2014/main" id="{39392053-D0A7-F20C-0800-C261376D34FA}"/>
              </a:ext>
            </a:extLst>
          </p:cNvPr>
          <p:cNvSpPr>
            <a:spLocks noGrp="1"/>
          </p:cNvSpPr>
          <p:nvPr>
            <p:ph idx="1"/>
          </p:nvPr>
        </p:nvSpPr>
        <p:spPr>
          <a:xfrm>
            <a:off x="838200" y="1421971"/>
            <a:ext cx="10515600" cy="4351338"/>
          </a:xfrm>
        </p:spPr>
        <p:txBody>
          <a:bodyPr>
            <a:normAutofit/>
          </a:bodyPr>
          <a:lstStyle/>
          <a:p>
            <a:pPr marL="0" indent="0">
              <a:buNone/>
            </a:pPr>
            <a:r>
              <a:rPr lang="en-US" sz="2000" dirty="0"/>
              <a:t>To identify the most effective classification approach, we tested multiple algorithms, including Linear SVM (with </a:t>
            </a:r>
            <a:r>
              <a:rPr lang="en-US" sz="2000" dirty="0" err="1"/>
              <a:t>GridSearchCV</a:t>
            </a:r>
            <a:r>
              <a:rPr lang="en-US" sz="2000" dirty="0"/>
              <a:t>), SVC (sigmoid kernel), Decision Trees, Random Forest (untuned and tuned), Logistic Regression, and K-Nearest Neighbors.</a:t>
            </a:r>
          </a:p>
          <a:p>
            <a:pPr marL="0" indent="0">
              <a:buNone/>
            </a:pPr>
            <a:r>
              <a:rPr lang="en-US" sz="2000" dirty="0"/>
              <a:t> We used </a:t>
            </a:r>
            <a:r>
              <a:rPr lang="en-US" sz="2000" dirty="0" err="1"/>
              <a:t>StandardScaler</a:t>
            </a:r>
            <a:r>
              <a:rPr lang="en-US" sz="2000" dirty="0"/>
              <a:t> to ensure feature values were on a consistent scale and applied hyperparameter tuning (e.g., </a:t>
            </a:r>
            <a:r>
              <a:rPr lang="en-US" sz="2000" dirty="0" err="1"/>
              <a:t>GridSearchCV</a:t>
            </a:r>
            <a:r>
              <a:rPr lang="en-US" sz="2000" dirty="0"/>
              <a:t>) to optimize performance.</a:t>
            </a:r>
          </a:p>
          <a:p>
            <a:endParaRPr lang="en-US" sz="2000" dirty="0"/>
          </a:p>
          <a:p>
            <a:endParaRPr lang="en-US" sz="2000" dirty="0"/>
          </a:p>
          <a:p>
            <a:pPr marL="0" indent="0">
              <a:buNone/>
            </a:pPr>
            <a:r>
              <a:rPr lang="en-US" sz="2000" b="1" dirty="0"/>
              <a:t>Evaluation Metrics &amp; Results</a:t>
            </a:r>
            <a:br>
              <a:rPr lang="en-US" sz="2000" dirty="0"/>
            </a:br>
            <a:r>
              <a:rPr lang="en-US" sz="2000" dirty="0"/>
              <a:t>Each model’s performance was evaluated using accuracy, recall, precision, and ROC AUC, providing a comprehensive view of predictive quality. Confusion matrices were also generated to visualize true positives, false positives, and other classification outcomes. By comparing these metrics across models, we gained insights into each algorithm’s strengths and weaknesses, ultimately guiding us toward the most effective solution for our dataset.</a:t>
            </a:r>
          </a:p>
          <a:p>
            <a:endParaRPr lang="en-IN" dirty="0"/>
          </a:p>
        </p:txBody>
      </p:sp>
    </p:spTree>
    <p:extLst>
      <p:ext uri="{BB962C8B-B14F-4D97-AF65-F5344CB8AC3E}">
        <p14:creationId xmlns:p14="http://schemas.microsoft.com/office/powerpoint/2010/main" val="31380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84D5-51D0-F957-3CE8-43391F097FA5}"/>
              </a:ext>
            </a:extLst>
          </p:cNvPr>
          <p:cNvSpPr>
            <a:spLocks noGrp="1"/>
          </p:cNvSpPr>
          <p:nvPr>
            <p:ph type="title"/>
          </p:nvPr>
        </p:nvSpPr>
        <p:spPr>
          <a:xfrm>
            <a:off x="838200" y="365126"/>
            <a:ext cx="10515600" cy="606940"/>
          </a:xfrm>
        </p:spPr>
        <p:txBody>
          <a:bodyPr>
            <a:normAutofit/>
          </a:bodyPr>
          <a:lstStyle/>
          <a:p>
            <a:r>
              <a:rPr lang="en-IN" sz="3200" b="1" i="0" dirty="0">
                <a:solidFill>
                  <a:srgbClr val="1F1F1F"/>
                </a:solidFill>
                <a:effectLst/>
                <a:latin typeface="Calibri "/>
              </a:rPr>
              <a:t>SMOTE</a:t>
            </a:r>
            <a:endParaRPr lang="en-IN" sz="3200" dirty="0">
              <a:latin typeface="Calibri "/>
            </a:endParaRPr>
          </a:p>
        </p:txBody>
      </p:sp>
      <p:sp>
        <p:nvSpPr>
          <p:cNvPr id="3" name="Content Placeholder 2">
            <a:extLst>
              <a:ext uri="{FF2B5EF4-FFF2-40B4-BE49-F238E27FC236}">
                <a16:creationId xmlns:a16="http://schemas.microsoft.com/office/drawing/2014/main" id="{5CBA4428-619C-58BA-64A0-3DC0D6B65948}"/>
              </a:ext>
            </a:extLst>
          </p:cNvPr>
          <p:cNvSpPr>
            <a:spLocks noGrp="1"/>
          </p:cNvSpPr>
          <p:nvPr>
            <p:ph idx="1"/>
          </p:nvPr>
        </p:nvSpPr>
        <p:spPr>
          <a:xfrm>
            <a:off x="838200" y="897924"/>
            <a:ext cx="10515600" cy="5279039"/>
          </a:xfrm>
        </p:spPr>
        <p:txBody>
          <a:bodyPr>
            <a:normAutofit/>
          </a:bodyPr>
          <a:lstStyle/>
          <a:p>
            <a:pPr algn="l"/>
            <a:r>
              <a:rPr lang="en-US" sz="2000" b="0" i="0" dirty="0">
                <a:solidFill>
                  <a:srgbClr val="1F1F1F"/>
                </a:solidFill>
                <a:effectLst/>
                <a:latin typeface="Calibri "/>
              </a:rPr>
              <a:t>SMOTE is a technique that helps deal with imbalanced data sets.</a:t>
            </a:r>
          </a:p>
          <a:p>
            <a:pPr algn="l"/>
            <a:r>
              <a:rPr lang="en-US" sz="2000" b="0" i="0" dirty="0">
                <a:solidFill>
                  <a:srgbClr val="1F1F1F"/>
                </a:solidFill>
                <a:effectLst/>
                <a:latin typeface="Calibri "/>
              </a:rPr>
              <a:t>A great introductory article can be found here:</a:t>
            </a:r>
          </a:p>
          <a:p>
            <a:pPr algn="l"/>
            <a:r>
              <a:rPr lang="en-US" sz="2000" b="0" i="0" dirty="0">
                <a:solidFill>
                  <a:srgbClr val="1F1F1F"/>
                </a:solidFill>
                <a:effectLst/>
                <a:latin typeface="Calibri "/>
                <a:hlinkClick r:id="rId2"/>
              </a:rPr>
              <a:t>https://www.geeksforgeeks.org/ml-handling-imbalanced-data-with-smote-and-near-miss-algorithm-in-python/</a:t>
            </a:r>
            <a:endParaRPr lang="en-US" sz="2000" b="0" i="0" dirty="0">
              <a:solidFill>
                <a:srgbClr val="1F1F1F"/>
              </a:solidFill>
              <a:effectLst/>
              <a:latin typeface="Calibri "/>
            </a:endParaRPr>
          </a:p>
          <a:p>
            <a:pPr algn="l"/>
            <a:r>
              <a:rPr lang="en-US" sz="2000" b="0" i="0" dirty="0">
                <a:solidFill>
                  <a:srgbClr val="1F1F1F"/>
                </a:solidFill>
                <a:effectLst/>
                <a:latin typeface="Calibri "/>
              </a:rPr>
              <a:t>The common error I see people making is to use SMOTE and THEN split their data in to train &amp; test sets. This is a big mistake as you will get some serious data leakage and end up predicting synthetic results that you have just created - it does not make sense.</a:t>
            </a:r>
          </a:p>
          <a:p>
            <a:pPr algn="l"/>
            <a:r>
              <a:rPr lang="en-US" sz="2000" b="0" i="0" dirty="0">
                <a:solidFill>
                  <a:srgbClr val="1F1F1F"/>
                </a:solidFill>
                <a:effectLst/>
                <a:latin typeface="Calibri "/>
              </a:rPr>
              <a:t>Instead, split your data first, and THEN use SMOTE on the training data only.</a:t>
            </a:r>
          </a:p>
          <a:p>
            <a:pPr algn="l"/>
            <a:r>
              <a:rPr lang="en-US" sz="2000" b="0" i="0" dirty="0">
                <a:solidFill>
                  <a:srgbClr val="1F1F1F"/>
                </a:solidFill>
                <a:effectLst/>
                <a:latin typeface="Calibri "/>
              </a:rPr>
              <a:t>Let's see if it helps here...</a:t>
            </a:r>
          </a:p>
          <a:p>
            <a:endParaRPr lang="en-IN" dirty="0"/>
          </a:p>
        </p:txBody>
      </p:sp>
    </p:spTree>
    <p:extLst>
      <p:ext uri="{BB962C8B-B14F-4D97-AF65-F5344CB8AC3E}">
        <p14:creationId xmlns:p14="http://schemas.microsoft.com/office/powerpoint/2010/main" val="941455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82154585-6774-2C51-8589-15B14EE727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335" y="1153297"/>
            <a:ext cx="10515600" cy="3921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423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EDBD4-E179-9BC4-81C9-59D19A6B9422}"/>
              </a:ext>
            </a:extLst>
          </p:cNvPr>
          <p:cNvSpPr>
            <a:spLocks noGrp="1"/>
          </p:cNvSpPr>
          <p:nvPr>
            <p:ph idx="1"/>
          </p:nvPr>
        </p:nvSpPr>
        <p:spPr/>
        <p:txBody>
          <a:bodyPr/>
          <a:lstStyle/>
          <a:p>
            <a:pPr algn="l"/>
            <a:r>
              <a:rPr lang="en-US" sz="2000" b="0" i="0" dirty="0">
                <a:solidFill>
                  <a:srgbClr val="1F1F1F"/>
                </a:solidFill>
                <a:effectLst/>
                <a:latin typeface="Roboto" panose="02000000000000000000" pitchFamily="2" charset="0"/>
              </a:rPr>
              <a:t>On the training set at least, we are doing very well.</a:t>
            </a:r>
          </a:p>
          <a:p>
            <a:pPr algn="l"/>
            <a:r>
              <a:rPr lang="en-US" sz="2000" b="0" i="0" dirty="0">
                <a:solidFill>
                  <a:srgbClr val="1F1F1F"/>
                </a:solidFill>
                <a:effectLst/>
                <a:latin typeface="Roboto" panose="02000000000000000000" pitchFamily="2" charset="0"/>
              </a:rPr>
              <a:t>I used f1 score as the metric as this is a weighted blend of accuracy &amp; recall.</a:t>
            </a:r>
          </a:p>
          <a:p>
            <a:pPr algn="l"/>
            <a:r>
              <a:rPr lang="en-US" sz="2000" b="0" i="0" dirty="0">
                <a:solidFill>
                  <a:srgbClr val="1F1F1F"/>
                </a:solidFill>
                <a:effectLst/>
                <a:latin typeface="Roboto" panose="02000000000000000000" pitchFamily="2" charset="0"/>
              </a:rPr>
              <a:t>Let's try the test data...</a:t>
            </a:r>
          </a:p>
          <a:p>
            <a:endParaRPr lang="en-IN" dirty="0"/>
          </a:p>
        </p:txBody>
      </p:sp>
    </p:spTree>
    <p:extLst>
      <p:ext uri="{BB962C8B-B14F-4D97-AF65-F5344CB8AC3E}">
        <p14:creationId xmlns:p14="http://schemas.microsoft.com/office/powerpoint/2010/main" val="57753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A9537-BA1B-C538-28BE-B7FAC8206F42}"/>
              </a:ext>
            </a:extLst>
          </p:cNvPr>
          <p:cNvSpPr>
            <a:spLocks noGrp="1"/>
          </p:cNvSpPr>
          <p:nvPr>
            <p:ph idx="1"/>
          </p:nvPr>
        </p:nvSpPr>
        <p:spPr>
          <a:xfrm>
            <a:off x="838200" y="617838"/>
            <a:ext cx="10515600" cy="5559125"/>
          </a:xfrm>
        </p:spPr>
        <p:txBody>
          <a:bodyPr>
            <a:normAutofit/>
          </a:bodyPr>
          <a:lstStyle/>
          <a:p>
            <a:pPr marL="0" indent="0">
              <a:lnSpc>
                <a:spcPts val="1425"/>
              </a:lnSpc>
              <a:buNone/>
            </a:pPr>
            <a:r>
              <a:rPr lang="en-US" sz="2000" dirty="0">
                <a:solidFill>
                  <a:schemeClr val="tx1">
                    <a:lumMod val="85000"/>
                    <a:lumOff val="15000"/>
                  </a:schemeClr>
                </a:solidFill>
                <a:effectLst/>
              </a:rPr>
              <a:t>Based on the problem statement: "Predict employees who are job seeking", our model of choice</a:t>
            </a:r>
          </a:p>
          <a:p>
            <a:pPr marL="0" indent="0">
              <a:lnSpc>
                <a:spcPts val="1425"/>
              </a:lnSpc>
              <a:buNone/>
            </a:pPr>
            <a:r>
              <a:rPr lang="en-US" sz="2000" dirty="0">
                <a:solidFill>
                  <a:schemeClr val="tx1">
                    <a:lumMod val="85000"/>
                    <a:lumOff val="15000"/>
                  </a:schemeClr>
                </a:solidFill>
                <a:effectLst/>
              </a:rPr>
              <a:t> will be Logistic Regression using SMOTE. This model has the highest recall score, a high accuracy</a:t>
            </a:r>
          </a:p>
          <a:p>
            <a:pPr marL="0" indent="0">
              <a:lnSpc>
                <a:spcPts val="1425"/>
              </a:lnSpc>
              <a:buNone/>
            </a:pPr>
            <a:r>
              <a:rPr lang="en-US" sz="2000" dirty="0">
                <a:solidFill>
                  <a:schemeClr val="tx1">
                    <a:lumMod val="85000"/>
                    <a:lumOff val="15000"/>
                  </a:schemeClr>
                </a:solidFill>
                <a:effectLst/>
              </a:rPr>
              <a:t>overall, and is quick to run &amp; re-train if required.</a:t>
            </a:r>
          </a:p>
          <a:p>
            <a:pPr marL="0" indent="0">
              <a:lnSpc>
                <a:spcPts val="1425"/>
              </a:lnSpc>
              <a:buNone/>
            </a:pPr>
            <a:endParaRPr lang="en-US" sz="2000" dirty="0">
              <a:solidFill>
                <a:schemeClr val="tx1">
                  <a:lumMod val="85000"/>
                  <a:lumOff val="15000"/>
                </a:schemeClr>
              </a:solidFill>
              <a:effectLst/>
              <a:cs typeface="Calibri" panose="020F0502020204030204" pitchFamily="34" charset="0"/>
            </a:endParaRPr>
          </a:p>
          <a:p>
            <a:pPr marL="0" indent="0">
              <a:lnSpc>
                <a:spcPts val="1425"/>
              </a:lnSpc>
              <a:buNone/>
            </a:pPr>
            <a:r>
              <a:rPr lang="en-US" sz="2000" dirty="0">
                <a:solidFill>
                  <a:schemeClr val="tx1">
                    <a:lumMod val="85000"/>
                    <a:lumOff val="15000"/>
                  </a:schemeClr>
                </a:solidFill>
                <a:effectLst/>
                <a:cs typeface="Calibri" panose="020F0502020204030204" pitchFamily="34" charset="0"/>
              </a:rPr>
              <a:t>By using SMOTE, which is Synthetic Minority Oversampling Technique, we have dramatically</a:t>
            </a:r>
          </a:p>
          <a:p>
            <a:pPr marL="0" indent="0">
              <a:lnSpc>
                <a:spcPts val="1425"/>
              </a:lnSpc>
              <a:buNone/>
            </a:pPr>
            <a:r>
              <a:rPr lang="en-US" sz="2000" dirty="0">
                <a:solidFill>
                  <a:schemeClr val="tx1">
                    <a:lumMod val="85000"/>
                    <a:lumOff val="15000"/>
                  </a:schemeClr>
                </a:solidFill>
                <a:effectLst/>
                <a:cs typeface="Calibri" panose="020F0502020204030204" pitchFamily="34" charset="0"/>
              </a:rPr>
              <a:t> improved our results.</a:t>
            </a:r>
          </a:p>
          <a:p>
            <a:pPr marL="0" indent="0">
              <a:lnSpc>
                <a:spcPts val="1425"/>
              </a:lnSpc>
              <a:buNone/>
            </a:pPr>
            <a:br>
              <a:rPr lang="en-US" sz="2000" dirty="0">
                <a:solidFill>
                  <a:schemeClr val="tx1">
                    <a:lumMod val="85000"/>
                    <a:lumOff val="15000"/>
                  </a:schemeClr>
                </a:solidFill>
                <a:effectLst/>
                <a:cs typeface="Calibri" panose="020F0502020204030204" pitchFamily="34" charset="0"/>
              </a:rPr>
            </a:br>
            <a:r>
              <a:rPr lang="en-US" sz="2000" dirty="0">
                <a:solidFill>
                  <a:schemeClr val="tx1">
                    <a:lumMod val="85000"/>
                    <a:lumOff val="15000"/>
                  </a:schemeClr>
                </a:solidFill>
                <a:effectLst/>
                <a:cs typeface="Calibri" panose="020F0502020204030204" pitchFamily="34" charset="0"/>
              </a:rPr>
              <a:t>Our final Logistic Regression model performs well on all metrics - particularly recall. but without</a:t>
            </a:r>
          </a:p>
          <a:p>
            <a:pPr marL="0" indent="0">
              <a:lnSpc>
                <a:spcPts val="1425"/>
              </a:lnSpc>
              <a:buNone/>
            </a:pPr>
            <a:r>
              <a:rPr lang="en-US" sz="2000" dirty="0">
                <a:solidFill>
                  <a:schemeClr val="tx1">
                    <a:lumMod val="85000"/>
                    <a:lumOff val="15000"/>
                  </a:schemeClr>
                </a:solidFill>
                <a:effectLst/>
                <a:cs typeface="Calibri" panose="020F0502020204030204" pitchFamily="34" charset="0"/>
              </a:rPr>
              <a:t>sacrificing performance in other metrics.</a:t>
            </a:r>
          </a:p>
          <a:p>
            <a:pPr marL="0" indent="0">
              <a:lnSpc>
                <a:spcPts val="1425"/>
              </a:lnSpc>
              <a:buNone/>
            </a:pPr>
            <a:r>
              <a:rPr lang="en-US" sz="2000" dirty="0">
                <a:solidFill>
                  <a:schemeClr val="tx1">
                    <a:lumMod val="85000"/>
                    <a:lumOff val="15000"/>
                  </a:schemeClr>
                </a:solidFill>
                <a:effectLst/>
                <a:cs typeface="Calibri" panose="020F0502020204030204" pitchFamily="34" charset="0"/>
              </a:rPr>
              <a:t>With the highest recall &amp; ROC AUC scores, this model would certainly be valuable for this HR</a:t>
            </a:r>
          </a:p>
          <a:p>
            <a:pPr marL="0" indent="0">
              <a:lnSpc>
                <a:spcPts val="1425"/>
              </a:lnSpc>
              <a:buNone/>
            </a:pPr>
            <a:r>
              <a:rPr lang="en-US" sz="2000" dirty="0" err="1">
                <a:solidFill>
                  <a:schemeClr val="tx1">
                    <a:lumMod val="85000"/>
                    <a:lumOff val="15000"/>
                  </a:schemeClr>
                </a:solidFill>
                <a:effectLst/>
                <a:cs typeface="Calibri" panose="020F0502020204030204" pitchFamily="34" charset="0"/>
              </a:rPr>
              <a:t>department.It</a:t>
            </a:r>
            <a:r>
              <a:rPr lang="en-US" sz="2000" dirty="0">
                <a:solidFill>
                  <a:schemeClr val="tx1">
                    <a:lumMod val="85000"/>
                    <a:lumOff val="15000"/>
                  </a:schemeClr>
                </a:solidFill>
                <a:effectLst/>
                <a:cs typeface="Calibri" panose="020F0502020204030204" pitchFamily="34" charset="0"/>
              </a:rPr>
              <a:t> has the added advantage of being very quick to train, too.</a:t>
            </a:r>
          </a:p>
          <a:p>
            <a:pPr marL="0" indent="0">
              <a:lnSpc>
                <a:spcPts val="1425"/>
              </a:lnSpc>
              <a:buNone/>
            </a:pPr>
            <a:br>
              <a:rPr lang="en-US" sz="2000" dirty="0">
                <a:solidFill>
                  <a:schemeClr val="tx1">
                    <a:lumMod val="85000"/>
                    <a:lumOff val="15000"/>
                  </a:schemeClr>
                </a:solidFill>
                <a:effectLst/>
                <a:cs typeface="Calibri" panose="020F0502020204030204" pitchFamily="34" charset="0"/>
              </a:rPr>
            </a:br>
            <a:r>
              <a:rPr lang="en-US" sz="2000" dirty="0">
                <a:solidFill>
                  <a:schemeClr val="tx1">
                    <a:lumMod val="85000"/>
                    <a:lumOff val="15000"/>
                  </a:schemeClr>
                </a:solidFill>
                <a:effectLst/>
                <a:cs typeface="Calibri" panose="020F0502020204030204" pitchFamily="34" charset="0"/>
              </a:rPr>
              <a:t>The only downside with the model is that it often predicts that a person is looking for a new role</a:t>
            </a:r>
          </a:p>
          <a:p>
            <a:pPr marL="0" indent="0">
              <a:lnSpc>
                <a:spcPts val="1425"/>
              </a:lnSpc>
              <a:buNone/>
            </a:pPr>
            <a:r>
              <a:rPr lang="en-US" sz="2000" dirty="0">
                <a:solidFill>
                  <a:schemeClr val="tx1">
                    <a:lumMod val="85000"/>
                    <a:lumOff val="15000"/>
                  </a:schemeClr>
                </a:solidFill>
                <a:effectLst/>
                <a:cs typeface="Calibri" panose="020F0502020204030204" pitchFamily="34" charset="0"/>
              </a:rPr>
              <a:t>even if they are not.</a:t>
            </a:r>
          </a:p>
          <a:p>
            <a:pPr marL="0" indent="0">
              <a:lnSpc>
                <a:spcPts val="1425"/>
              </a:lnSpc>
              <a:buNone/>
            </a:pPr>
            <a:r>
              <a:rPr lang="en-US" sz="2000" dirty="0">
                <a:solidFill>
                  <a:schemeClr val="tx1">
                    <a:lumMod val="85000"/>
                    <a:lumOff val="15000"/>
                  </a:schemeClr>
                </a:solidFill>
                <a:effectLst/>
                <a:cs typeface="Calibri" panose="020F0502020204030204" pitchFamily="34" charset="0"/>
              </a:rPr>
              <a:t>However, on balance, I think this model is still worthy of selection.</a:t>
            </a:r>
          </a:p>
          <a:p>
            <a:endParaRPr lang="en-IN" dirty="0"/>
          </a:p>
        </p:txBody>
      </p:sp>
    </p:spTree>
    <p:extLst>
      <p:ext uri="{BB962C8B-B14F-4D97-AF65-F5344CB8AC3E}">
        <p14:creationId xmlns:p14="http://schemas.microsoft.com/office/powerpoint/2010/main" val="4128839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8DED5B-2F25-ACF6-F3EA-591F80EA2D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6" b="50000"/>
          <a:stretch/>
        </p:blipFill>
        <p:spPr bwMode="auto">
          <a:xfrm>
            <a:off x="1120387" y="788773"/>
            <a:ext cx="10072437" cy="5280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04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3920598-CFC0-E9DD-7757-61814F03511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570" t="49280" r="9081" b="18580"/>
          <a:stretch/>
        </p:blipFill>
        <p:spPr bwMode="auto">
          <a:xfrm>
            <a:off x="1070919" y="1458097"/>
            <a:ext cx="8686346" cy="3748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41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1BF8-EE5F-6875-F3AD-48A0ED903672}"/>
              </a:ext>
            </a:extLst>
          </p:cNvPr>
          <p:cNvSpPr>
            <a:spLocks noGrp="1"/>
          </p:cNvSpPr>
          <p:nvPr>
            <p:ph type="title"/>
          </p:nvPr>
        </p:nvSpPr>
        <p:spPr>
          <a:xfrm>
            <a:off x="838200" y="365126"/>
            <a:ext cx="10515600" cy="1460500"/>
          </a:xfrm>
        </p:spPr>
        <p:txBody>
          <a:bodyPr/>
          <a:lstStyle/>
          <a:p>
            <a:r>
              <a:rPr lang="en-IN" dirty="0"/>
              <a:t>Dataset Overview &amp; Preparation</a:t>
            </a:r>
            <a:br>
              <a:rPr lang="en-IN" dirty="0"/>
            </a:br>
            <a:endParaRPr lang="en-IN" dirty="0"/>
          </a:p>
        </p:txBody>
      </p:sp>
      <p:sp>
        <p:nvSpPr>
          <p:cNvPr id="4" name="Rectangle 1">
            <a:extLst>
              <a:ext uri="{FF2B5EF4-FFF2-40B4-BE49-F238E27FC236}">
                <a16:creationId xmlns:a16="http://schemas.microsoft.com/office/drawing/2014/main" id="{DC3C6F24-ED19-AFE7-8448-72FB8E8E9071}"/>
              </a:ext>
            </a:extLst>
          </p:cNvPr>
          <p:cNvSpPr>
            <a:spLocks noGrp="1" noChangeArrowheads="1"/>
          </p:cNvSpPr>
          <p:nvPr>
            <p:ph idx="1"/>
          </p:nvPr>
        </p:nvSpPr>
        <p:spPr bwMode="auto">
          <a:xfrm>
            <a:off x="838200" y="1605824"/>
            <a:ext cx="99863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Contains employment and education-related data of enrollees.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Includes 15 features such as city, education level, experience, company size, and training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Covers relevant experience, university enrollment, and job change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Features a city development index to assess economic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Useful for predictive modeling and workforce analytics. </a:t>
            </a:r>
          </a:p>
          <a:p>
            <a:pPr marL="0" indent="0" eaLnBrk="0" fontAlgn="base" hangingPunct="0">
              <a:lnSpc>
                <a:spcPct val="100000"/>
              </a:lnSpc>
              <a:spcBef>
                <a:spcPct val="0"/>
              </a:spcBef>
              <a:spcAft>
                <a:spcPct val="0"/>
              </a:spcAft>
              <a:buFontTx/>
              <a:buChar char="•"/>
            </a:pPr>
            <a:r>
              <a:rPr lang="en-US" sz="2400" dirty="0"/>
              <a:t>Data </a:t>
            </a:r>
            <a:r>
              <a:rPr lang="en-US" sz="2400" dirty="0" err="1"/>
              <a:t>Preprocessing:Handled</a:t>
            </a:r>
            <a:r>
              <a:rPr lang="en-US" sz="2400" dirty="0"/>
              <a:t> missing values, feature engineering, categorical encoding.</a:t>
            </a:r>
          </a:p>
        </p:txBody>
      </p:sp>
    </p:spTree>
    <p:extLst>
      <p:ext uri="{BB962C8B-B14F-4D97-AF65-F5344CB8AC3E}">
        <p14:creationId xmlns:p14="http://schemas.microsoft.com/office/powerpoint/2010/main" val="112680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494F0-EFA7-9982-D138-3935C9E01C80}"/>
              </a:ext>
            </a:extLst>
          </p:cNvPr>
          <p:cNvSpPr>
            <a:spLocks noGrp="1"/>
          </p:cNvSpPr>
          <p:nvPr>
            <p:ph type="title"/>
          </p:nvPr>
        </p:nvSpPr>
        <p:spPr>
          <a:xfrm>
            <a:off x="838200" y="365125"/>
            <a:ext cx="10515600" cy="738745"/>
          </a:xfrm>
        </p:spPr>
        <p:txBody>
          <a:bodyPr>
            <a:normAutofit/>
          </a:bodyPr>
          <a:lstStyle/>
          <a:p>
            <a:r>
              <a:rPr lang="en-US" sz="3200" b="0" i="0" dirty="0">
                <a:solidFill>
                  <a:srgbClr val="1F1F1F"/>
                </a:solidFill>
                <a:effectLst/>
                <a:latin typeface="Roboto" panose="02000000000000000000" pitchFamily="2" charset="0"/>
              </a:rPr>
              <a:t>Borderline SMOTE</a:t>
            </a:r>
            <a:endParaRPr lang="en-IN" sz="3200" dirty="0"/>
          </a:p>
        </p:txBody>
      </p:sp>
      <p:sp>
        <p:nvSpPr>
          <p:cNvPr id="3" name="Content Placeholder 2">
            <a:extLst>
              <a:ext uri="{FF2B5EF4-FFF2-40B4-BE49-F238E27FC236}">
                <a16:creationId xmlns:a16="http://schemas.microsoft.com/office/drawing/2014/main" id="{A3146BC6-6DDE-B554-01E3-930AB6697871}"/>
              </a:ext>
            </a:extLst>
          </p:cNvPr>
          <p:cNvSpPr>
            <a:spLocks noGrp="1"/>
          </p:cNvSpPr>
          <p:nvPr>
            <p:ph idx="1"/>
          </p:nvPr>
        </p:nvSpPr>
        <p:spPr>
          <a:xfrm>
            <a:off x="838200" y="1293341"/>
            <a:ext cx="10515600" cy="4883622"/>
          </a:xfrm>
        </p:spPr>
        <p:txBody>
          <a:bodyPr>
            <a:normAutofit/>
          </a:bodyPr>
          <a:lstStyle/>
          <a:p>
            <a:pPr algn="l"/>
            <a:r>
              <a:rPr lang="en-US" sz="2000" b="0" i="0" dirty="0">
                <a:solidFill>
                  <a:srgbClr val="1F1F1F"/>
                </a:solidFill>
                <a:effectLst/>
                <a:latin typeface="Roboto" panose="02000000000000000000" pitchFamily="2" charset="0"/>
              </a:rPr>
              <a:t>Something else... Borderline SMOTE There are many oversampling techniques that one could employ.</a:t>
            </a:r>
          </a:p>
          <a:p>
            <a:pPr algn="l"/>
            <a:r>
              <a:rPr lang="en-US" sz="2000" b="0" i="0" dirty="0">
                <a:solidFill>
                  <a:srgbClr val="1F1F1F"/>
                </a:solidFill>
                <a:effectLst/>
                <a:latin typeface="Roboto" panose="02000000000000000000" pitchFamily="2" charset="0"/>
              </a:rPr>
              <a:t>A variation of the technique used above is Borderline SMOTE.</a:t>
            </a:r>
          </a:p>
          <a:p>
            <a:pPr algn="l"/>
            <a:r>
              <a:rPr lang="en-US" sz="2000" b="0" i="0" dirty="0">
                <a:solidFill>
                  <a:srgbClr val="1F1F1F"/>
                </a:solidFill>
                <a:effectLst/>
                <a:latin typeface="Roboto" panose="02000000000000000000" pitchFamily="2" charset="0"/>
              </a:rPr>
              <a:t>Borderline SMOTE involves selecting those instances of the minority class that are misclassified.</a:t>
            </a:r>
          </a:p>
          <a:p>
            <a:pPr algn="l"/>
            <a:r>
              <a:rPr lang="en-US" sz="2000" b="0" i="0" dirty="0">
                <a:solidFill>
                  <a:srgbClr val="1F1F1F"/>
                </a:solidFill>
                <a:effectLst/>
                <a:latin typeface="Roboto" panose="02000000000000000000" pitchFamily="2" charset="0"/>
              </a:rPr>
              <a:t>We can then oversample just those difficult instances, providing more resolution only where it may be required</a:t>
            </a:r>
          </a:p>
          <a:p>
            <a:pPr algn="l"/>
            <a:r>
              <a:rPr lang="en-US" sz="2000" b="0" i="0" dirty="0">
                <a:solidFill>
                  <a:srgbClr val="1F1F1F"/>
                </a:solidFill>
                <a:effectLst/>
                <a:latin typeface="Roboto" panose="02000000000000000000" pitchFamily="2" charset="0"/>
              </a:rPr>
              <a:t>A great article cab be found here:</a:t>
            </a:r>
          </a:p>
          <a:p>
            <a:pPr algn="l"/>
            <a:r>
              <a:rPr lang="en-US" sz="2000" b="0" i="0" dirty="0">
                <a:solidFill>
                  <a:srgbClr val="1F1F1F"/>
                </a:solidFill>
                <a:effectLst/>
                <a:latin typeface="Roboto" panose="02000000000000000000" pitchFamily="2" charset="0"/>
                <a:hlinkClick r:id="rId2"/>
              </a:rPr>
              <a:t>https://machinelearningmastery.com/smote-oversampling-for-imbalanced-classification/</a:t>
            </a:r>
            <a:endParaRPr lang="en-US" sz="2000" b="0" i="0" dirty="0">
              <a:solidFill>
                <a:srgbClr val="1F1F1F"/>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283860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4452CF9F-0507-C3CC-9C3D-C8394CE0E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892" y="91303"/>
            <a:ext cx="11170508" cy="254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951B489-CCCF-4B29-845E-7B1260911D4F}"/>
              </a:ext>
            </a:extLst>
          </p:cNvPr>
          <p:cNvSpPr txBox="1"/>
          <p:nvPr/>
        </p:nvSpPr>
        <p:spPr>
          <a:xfrm>
            <a:off x="3220995" y="2631303"/>
            <a:ext cx="6096000" cy="3539430"/>
          </a:xfrm>
          <a:prstGeom prst="rect">
            <a:avLst/>
          </a:prstGeom>
          <a:noFill/>
        </p:spPr>
        <p:txBody>
          <a:bodyPr wrap="square">
            <a:spAutoFit/>
          </a:bodyPr>
          <a:lstStyle/>
          <a:p>
            <a:pPr algn="l"/>
            <a:r>
              <a:rPr lang="en-US" sz="1600" i="0" dirty="0">
                <a:solidFill>
                  <a:srgbClr val="1F1F1F"/>
                </a:solidFill>
                <a:effectLst/>
                <a:latin typeface="Roboto" panose="02000000000000000000" pitchFamily="2" charset="0"/>
              </a:rPr>
              <a:t>This graph is a confusion matrix for the Borderline SMOTE Logistic Regression model, showing its classification performance.</a:t>
            </a:r>
          </a:p>
          <a:p>
            <a:pPr algn="l"/>
            <a:r>
              <a:rPr lang="en-US" sz="1600" i="0" dirty="0">
                <a:solidFill>
                  <a:srgbClr val="1F1F1F"/>
                </a:solidFill>
                <a:effectLst/>
                <a:latin typeface="Roboto" panose="02000000000000000000" pitchFamily="2" charset="0"/>
              </a:rPr>
              <a:t>2617 Non-Job Seekers were correctly predicted (True Negatives).</a:t>
            </a:r>
          </a:p>
          <a:p>
            <a:pPr algn="l"/>
            <a:r>
              <a:rPr lang="en-US" sz="1600" i="0" dirty="0">
                <a:solidFill>
                  <a:srgbClr val="1F1F1F"/>
                </a:solidFill>
                <a:effectLst/>
                <a:latin typeface="Roboto" panose="02000000000000000000" pitchFamily="2" charset="0"/>
              </a:rPr>
              <a:t>764 Non-Job Seekers were misclassified as Job Seekers (False Positives).</a:t>
            </a:r>
          </a:p>
          <a:p>
            <a:pPr algn="l"/>
            <a:r>
              <a:rPr lang="en-US" sz="1600" i="0" dirty="0">
                <a:solidFill>
                  <a:srgbClr val="1F1F1F"/>
                </a:solidFill>
                <a:effectLst/>
                <a:latin typeface="Roboto" panose="02000000000000000000" pitchFamily="2" charset="0"/>
              </a:rPr>
              <a:t>303 Job Seekers were misclassified as Non-Job Seekers (False Negatives).</a:t>
            </a:r>
          </a:p>
          <a:p>
            <a:pPr algn="l"/>
            <a:r>
              <a:rPr lang="en-US" sz="1600" i="0" dirty="0">
                <a:solidFill>
                  <a:srgbClr val="1F1F1F"/>
                </a:solidFill>
                <a:effectLst/>
                <a:latin typeface="Roboto" panose="02000000000000000000" pitchFamily="2" charset="0"/>
              </a:rPr>
              <a:t>820 Job Seekers were correctly predicted (True Positives).</a:t>
            </a:r>
          </a:p>
          <a:p>
            <a:pPr algn="l"/>
            <a:r>
              <a:rPr lang="en-US" sz="1600" i="0" dirty="0">
                <a:solidFill>
                  <a:srgbClr val="1F1F1F"/>
                </a:solidFill>
                <a:effectLst/>
                <a:latin typeface="Roboto" panose="02000000000000000000" pitchFamily="2" charset="0"/>
              </a:rPr>
              <a:t>It visually represents how well the model distinguishes between job seekers and non-job seekers.</a:t>
            </a:r>
          </a:p>
          <a:p>
            <a:pPr algn="l"/>
            <a:r>
              <a:rPr lang="en-US" sz="1600" i="0" dirty="0">
                <a:solidFill>
                  <a:srgbClr val="1F1F1F"/>
                </a:solidFill>
                <a:effectLst/>
                <a:latin typeface="Roboto" panose="02000000000000000000" pitchFamily="2" charset="0"/>
              </a:rPr>
              <a:t>We see above, that by using Borderline SMOTE we have managed to improve recall, capturing 964 job seekers as opposed to 960 with regular SMOTE.</a:t>
            </a:r>
          </a:p>
        </p:txBody>
      </p:sp>
    </p:spTree>
    <p:extLst>
      <p:ext uri="{BB962C8B-B14F-4D97-AF65-F5344CB8AC3E}">
        <p14:creationId xmlns:p14="http://schemas.microsoft.com/office/powerpoint/2010/main" val="3653349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5E50E-543D-E62F-EC51-9189BB3C6369}"/>
              </a:ext>
            </a:extLst>
          </p:cNvPr>
          <p:cNvSpPr txBox="1"/>
          <p:nvPr/>
        </p:nvSpPr>
        <p:spPr>
          <a:xfrm>
            <a:off x="601362" y="566677"/>
            <a:ext cx="11491784" cy="2862322"/>
          </a:xfrm>
          <a:prstGeom prst="rect">
            <a:avLst/>
          </a:prstGeom>
          <a:noFill/>
        </p:spPr>
        <p:txBody>
          <a:bodyPr wrap="square">
            <a:spAutoFit/>
          </a:bodyPr>
          <a:lstStyle/>
          <a:p>
            <a:r>
              <a:rPr lang="en-US" b="1" dirty="0"/>
              <a:t>Conclusion:</a:t>
            </a:r>
          </a:p>
          <a:p>
            <a:r>
              <a:rPr lang="en-US" dirty="0"/>
              <a:t>In summary, we explored and visualized our data using engaging methods, addressing null values and performing feature engineering to obtain a more complete view. </a:t>
            </a:r>
          </a:p>
          <a:p>
            <a:r>
              <a:rPr lang="en-US" dirty="0"/>
              <a:t>We applied several machine learning algorithms</a:t>
            </a:r>
          </a:p>
          <a:p>
            <a:r>
              <a:rPr lang="en-US" dirty="0"/>
              <a:t>—including SVM, Decision Trees, Random Forests, Logistic Regression, and KNN—to predict job-seeker status. To improve model performance, we addressed data imbalance using SMOTE and retrained our Logistic Regression and Random Forest models, with Logistic Regression emerging as the top performer.</a:t>
            </a:r>
          </a:p>
          <a:p>
            <a:r>
              <a:rPr lang="en-US" dirty="0"/>
              <a:t> Although minimal model tuning was done, our results are promising and can be further enhanced through hyperparameter tuning and threshold manipulation. Ultimately, we presented our findings in a manner that is clear and accessible to business stakeholders, outlining actionable next steps for future improvements.</a:t>
            </a:r>
          </a:p>
        </p:txBody>
      </p:sp>
    </p:spTree>
    <p:extLst>
      <p:ext uri="{BB962C8B-B14F-4D97-AF65-F5344CB8AC3E}">
        <p14:creationId xmlns:p14="http://schemas.microsoft.com/office/powerpoint/2010/main" val="765807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B85A-4D7B-29B1-6D0A-AA8CF4808010}"/>
              </a:ext>
            </a:extLst>
          </p:cNvPr>
          <p:cNvSpPr>
            <a:spLocks noGrp="1"/>
          </p:cNvSpPr>
          <p:nvPr>
            <p:ph type="title"/>
          </p:nvPr>
        </p:nvSpPr>
        <p:spPr>
          <a:xfrm>
            <a:off x="838200" y="365125"/>
            <a:ext cx="10515600" cy="1282443"/>
          </a:xfrm>
        </p:spPr>
        <p:txBody>
          <a:bodyPr>
            <a:normAutofit fontScale="90000"/>
          </a:bodyPr>
          <a:lstStyle/>
          <a:p>
            <a:r>
              <a:rPr lang="en-IN" dirty="0">
                <a:solidFill>
                  <a:srgbClr val="1F1F1F"/>
                </a:solidFill>
                <a:latin typeface="Roboto" panose="02000000000000000000" pitchFamily="2" charset="0"/>
              </a:rPr>
              <a:t>D</a:t>
            </a:r>
            <a:r>
              <a:rPr lang="en-IN" b="0" i="0" dirty="0">
                <a:solidFill>
                  <a:srgbClr val="1F1F1F"/>
                </a:solidFill>
                <a:effectLst/>
                <a:latin typeface="Roboto" panose="02000000000000000000" pitchFamily="2" charset="0"/>
              </a:rPr>
              <a:t>ealing with missing values</a:t>
            </a:r>
            <a:br>
              <a:rPr lang="en-IN" b="0" i="0" dirty="0">
                <a:solidFill>
                  <a:srgbClr val="1F1F1F"/>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BF058AB3-0537-DF72-5CBD-5A193F1D8EB6}"/>
              </a:ext>
            </a:extLst>
          </p:cNvPr>
          <p:cNvSpPr>
            <a:spLocks noGrp="1"/>
          </p:cNvSpPr>
          <p:nvPr>
            <p:ph idx="1"/>
          </p:nvPr>
        </p:nvSpPr>
        <p:spPr>
          <a:xfrm>
            <a:off x="838200" y="1202724"/>
            <a:ext cx="10515600" cy="4974239"/>
          </a:xfrm>
        </p:spPr>
        <p:txBody>
          <a:bodyPr/>
          <a:lstStyle/>
          <a:p>
            <a:pPr algn="l"/>
            <a:r>
              <a:rPr lang="en-US" sz="2000" b="0" i="0" dirty="0">
                <a:solidFill>
                  <a:srgbClr val="1F1F1F"/>
                </a:solidFill>
                <a:effectLst/>
              </a:rPr>
              <a:t>When handling missing values, the approach is often subjective. Personally, I prefer to retain categorical data wherever possible, as the absence of certain attributes—such as company size or company type—might hold valuable insights.</a:t>
            </a:r>
          </a:p>
          <a:p>
            <a:pPr algn="l"/>
            <a:r>
              <a:rPr lang="en-US" sz="2000" b="0" i="0" dirty="0">
                <a:solidFill>
                  <a:srgbClr val="1F1F1F"/>
                </a:solidFill>
                <a:effectLst/>
              </a:rPr>
              <a:t>Similarly, I will keep the missing values in the gender column, as 30% of these instances have a target value of 1 (indicating they are looking for a job change). This suggests that missing gender data could be a significant factor, even if its exact influence is unclear at this stage.</a:t>
            </a:r>
          </a:p>
          <a:p>
            <a:pPr marL="0" indent="0" algn="l">
              <a:buNone/>
            </a:pPr>
            <a:r>
              <a:rPr lang="en-US" sz="2000" b="1" i="0" dirty="0">
                <a:solidFill>
                  <a:srgbClr val="1F1F1F"/>
                </a:solidFill>
                <a:effectLst/>
              </a:rPr>
              <a:t>Target variable:</a:t>
            </a:r>
          </a:p>
          <a:p>
            <a:pPr algn="l"/>
            <a:r>
              <a:rPr lang="en-US" sz="2000" b="0" i="0" dirty="0">
                <a:solidFill>
                  <a:srgbClr val="1F1F1F"/>
                </a:solidFill>
                <a:effectLst/>
              </a:rPr>
              <a:t>0 – Not looking for a job change </a:t>
            </a:r>
          </a:p>
          <a:p>
            <a:pPr algn="l"/>
            <a:r>
              <a:rPr lang="en-US" sz="2000" b="0" i="0" dirty="0">
                <a:solidFill>
                  <a:srgbClr val="1F1F1F"/>
                </a:solidFill>
                <a:effectLst/>
              </a:rPr>
              <a:t>1 – Looking for a job change</a:t>
            </a:r>
          </a:p>
          <a:p>
            <a:endParaRPr lang="en-IN" dirty="0"/>
          </a:p>
        </p:txBody>
      </p:sp>
    </p:spTree>
    <p:extLst>
      <p:ext uri="{BB962C8B-B14F-4D97-AF65-F5344CB8AC3E}">
        <p14:creationId xmlns:p14="http://schemas.microsoft.com/office/powerpoint/2010/main" val="258292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1A69-E397-D525-75CC-8D9D9D059B45}"/>
              </a:ext>
            </a:extLst>
          </p:cNvPr>
          <p:cNvSpPr>
            <a:spLocks noGrp="1"/>
          </p:cNvSpPr>
          <p:nvPr>
            <p:ph type="title"/>
          </p:nvPr>
        </p:nvSpPr>
        <p:spPr/>
        <p:txBody>
          <a:bodyPr/>
          <a:lstStyle/>
          <a:p>
            <a:r>
              <a:rPr lang="en-IN" dirty="0"/>
              <a:t>Exploratory Data Analysis &amp; Visualization</a:t>
            </a:r>
          </a:p>
        </p:txBody>
      </p:sp>
      <p:sp>
        <p:nvSpPr>
          <p:cNvPr id="3" name="Content Placeholder 2">
            <a:extLst>
              <a:ext uri="{FF2B5EF4-FFF2-40B4-BE49-F238E27FC236}">
                <a16:creationId xmlns:a16="http://schemas.microsoft.com/office/drawing/2014/main" id="{C3767CD6-67A1-1864-1F14-F4D954798CB5}"/>
              </a:ext>
            </a:extLst>
          </p:cNvPr>
          <p:cNvSpPr>
            <a:spLocks noGrp="1"/>
          </p:cNvSpPr>
          <p:nvPr>
            <p:ph idx="1"/>
          </p:nvPr>
        </p:nvSpPr>
        <p:spPr>
          <a:xfrm>
            <a:off x="607541" y="1690688"/>
            <a:ext cx="10515600" cy="4458318"/>
          </a:xfrm>
        </p:spPr>
        <p:txBody>
          <a:bodyPr>
            <a:normAutofit fontScale="92500" lnSpcReduction="10000"/>
          </a:bodyPr>
          <a:lstStyle/>
          <a:p>
            <a:pPr marL="0" indent="0" algn="l">
              <a:buNone/>
            </a:pPr>
            <a:r>
              <a:rPr lang="en-US" sz="2000" b="0" i="0" dirty="0">
                <a:solidFill>
                  <a:srgbClr val="1F1F1F"/>
                </a:solidFill>
                <a:effectLst/>
              </a:rPr>
              <a:t>Data Visualization This will be an EXPLORATORY </a:t>
            </a:r>
            <a:r>
              <a:rPr lang="en-US" sz="2000" b="0" i="0" dirty="0" err="1">
                <a:solidFill>
                  <a:srgbClr val="1F1F1F"/>
                </a:solidFill>
                <a:effectLst/>
              </a:rPr>
              <a:t>visualization.I</a:t>
            </a:r>
            <a:r>
              <a:rPr lang="en-US" sz="2000" b="0" i="0" dirty="0">
                <a:solidFill>
                  <a:srgbClr val="1F1F1F"/>
                </a:solidFill>
                <a:effectLst/>
              </a:rPr>
              <a:t> will also make use of </a:t>
            </a:r>
            <a:r>
              <a:rPr lang="en-US" sz="2000" b="0" i="0" dirty="0" err="1">
                <a:solidFill>
                  <a:srgbClr val="1F1F1F"/>
                </a:solidFill>
                <a:effectLst/>
              </a:rPr>
              <a:t>GridSpec</a:t>
            </a:r>
            <a:r>
              <a:rPr lang="en-US" sz="2000" b="0" i="0" dirty="0">
                <a:solidFill>
                  <a:srgbClr val="1F1F1F"/>
                </a:solidFill>
                <a:effectLst/>
              </a:rPr>
              <a:t> as I want to practice this </a:t>
            </a:r>
            <a:r>
              <a:rPr lang="en-US" sz="2000" b="0" i="0" dirty="0" err="1">
                <a:solidFill>
                  <a:srgbClr val="1F1F1F"/>
                </a:solidFill>
                <a:effectLst/>
              </a:rPr>
              <a:t>technique.Let's</a:t>
            </a:r>
            <a:r>
              <a:rPr lang="en-US" sz="2000" b="0" i="0" dirty="0">
                <a:solidFill>
                  <a:srgbClr val="1F1F1F"/>
                </a:solidFill>
                <a:effectLst/>
              </a:rPr>
              <a:t> see if we can understand why people might look for a new job...</a:t>
            </a:r>
          </a:p>
          <a:p>
            <a:endParaRPr lang="en-IN" dirty="0"/>
          </a:p>
          <a:p>
            <a:endParaRPr lang="en-IN" dirty="0"/>
          </a:p>
          <a:p>
            <a:endParaRPr lang="en-IN" dirty="0"/>
          </a:p>
          <a:p>
            <a:endParaRPr lang="en-IN" dirty="0"/>
          </a:p>
          <a:p>
            <a:pPr algn="l"/>
            <a:r>
              <a:rPr lang="en-US" sz="2200" b="0" i="0" dirty="0">
                <a:solidFill>
                  <a:srgbClr val="1F1F1F"/>
                </a:solidFill>
                <a:effectLst/>
              </a:rPr>
              <a:t>The image appears to be a color bar, likely representing a gradient or categorical color mapping. Here’s what it suggests:</a:t>
            </a:r>
          </a:p>
          <a:p>
            <a:pPr algn="l"/>
            <a:r>
              <a:rPr lang="en-US" sz="2200" b="0" i="0" dirty="0">
                <a:solidFill>
                  <a:srgbClr val="1F1F1F"/>
                </a:solidFill>
                <a:effectLst/>
              </a:rPr>
              <a:t>Four distinct color segments: The bar consists of four distinct colors, ranging from dark green to dark blue, gray, and white. Possible Data Representation: This could represent categories, intensity levels, or some form of grouping in a dataset. Usage in Data Visualization: Such color bars are often used in heatmaps, categorical encodings, or continuous gradient visualizations in data science, particularly in tools like Matplotlib or Seaborn.</a:t>
            </a:r>
          </a:p>
          <a:p>
            <a:endParaRPr lang="en-IN" dirty="0"/>
          </a:p>
        </p:txBody>
      </p:sp>
      <p:pic>
        <p:nvPicPr>
          <p:cNvPr id="1026" name="Picture 2">
            <a:extLst>
              <a:ext uri="{FF2B5EF4-FFF2-40B4-BE49-F238E27FC236}">
                <a16:creationId xmlns:a16="http://schemas.microsoft.com/office/drawing/2014/main" id="{64934FE7-784F-97EE-77FD-36FFE4DBF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9227" y="2353436"/>
            <a:ext cx="5036088" cy="158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72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5E65AD-6424-73F8-B5A5-4A7B04009AFD}"/>
              </a:ext>
            </a:extLst>
          </p:cNvPr>
          <p:cNvSpPr>
            <a:spLocks noGrp="1"/>
          </p:cNvSpPr>
          <p:nvPr>
            <p:ph type="title"/>
          </p:nvPr>
        </p:nvSpPr>
        <p:spPr/>
        <p:txBody>
          <a:bodyPr>
            <a:normAutofit/>
          </a:bodyPr>
          <a:lstStyle/>
          <a:p>
            <a:br>
              <a:rPr lang="en-IN" dirty="0"/>
            </a:br>
            <a:endParaRPr lang="en-IN" dirty="0"/>
          </a:p>
        </p:txBody>
      </p:sp>
      <p:pic>
        <p:nvPicPr>
          <p:cNvPr id="2050" name="Picture 2">
            <a:extLst>
              <a:ext uri="{FF2B5EF4-FFF2-40B4-BE49-F238E27FC236}">
                <a16:creationId xmlns:a16="http://schemas.microsoft.com/office/drawing/2014/main" id="{81BEF0C6-8CED-48F2-531F-7211C00541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183188" y="1442563"/>
            <a:ext cx="6172200" cy="4529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F6AA53D9-FB7F-4CBA-1F28-0B70312C1B44}"/>
              </a:ext>
            </a:extLst>
          </p:cNvPr>
          <p:cNvSpPr>
            <a:spLocks noGrp="1"/>
          </p:cNvSpPr>
          <p:nvPr>
            <p:ph type="body" sz="half" idx="2"/>
          </p:nvPr>
        </p:nvSpPr>
        <p:spPr>
          <a:xfrm>
            <a:off x="839788" y="1202725"/>
            <a:ext cx="3932237" cy="5281100"/>
          </a:xfrm>
        </p:spPr>
        <p:txBody>
          <a:bodyPr>
            <a:normAutofit fontScale="62500" lnSpcReduction="20000"/>
          </a:bodyPr>
          <a:lstStyle/>
          <a:p>
            <a:pPr algn="l"/>
            <a:r>
              <a:rPr lang="en-US" sz="3200" b="0" i="0" dirty="0">
                <a:solidFill>
                  <a:srgbClr val="1F1F1F"/>
                </a:solidFill>
                <a:effectLst/>
              </a:rPr>
              <a:t>The graph consists of two subplots analyzing gender distribution and course enrollment status.</a:t>
            </a:r>
          </a:p>
          <a:p>
            <a:pPr algn="l"/>
            <a:r>
              <a:rPr lang="en-US" sz="3200" b="0" i="0" dirty="0">
                <a:solidFill>
                  <a:srgbClr val="1F1F1F"/>
                </a:solidFill>
                <a:effectLst/>
              </a:rPr>
              <a:t>Top Plot (Gender Count Plot):</a:t>
            </a:r>
          </a:p>
          <a:p>
            <a:pPr algn="l"/>
            <a:r>
              <a:rPr lang="en-US" sz="3200" b="0" i="0" dirty="0">
                <a:solidFill>
                  <a:srgbClr val="1F1F1F"/>
                </a:solidFill>
                <a:effectLst/>
              </a:rPr>
              <a:t>Males make up the majority of the dataset, with a significantly higher count than Females and Others. The number of Females and Others is much smaller in comparison. Bottom Plot</a:t>
            </a:r>
          </a:p>
          <a:p>
            <a:pPr algn="l"/>
            <a:r>
              <a:rPr lang="en-US" sz="3200" b="0" i="0" dirty="0">
                <a:solidFill>
                  <a:srgbClr val="1F1F1F"/>
                </a:solidFill>
                <a:effectLst/>
              </a:rPr>
              <a:t>(Gender vs. Course Enrollment):</a:t>
            </a:r>
          </a:p>
          <a:p>
            <a:pPr algn="l"/>
            <a:r>
              <a:rPr lang="en-US" sz="3200" b="0" i="0" dirty="0">
                <a:solidFill>
                  <a:srgbClr val="1F1F1F"/>
                </a:solidFill>
                <a:effectLst/>
              </a:rPr>
              <a:t>Males dominate all course enrollment categories, with a high number enrolled in part-time courses. A smaller proportion of Males opt for full-time courses or no enrollment. Female and Other genders have very low representation in all course categories.</a:t>
            </a:r>
          </a:p>
          <a:p>
            <a:endParaRPr lang="en-IN" dirty="0"/>
          </a:p>
        </p:txBody>
      </p:sp>
    </p:spTree>
    <p:extLst>
      <p:ext uri="{BB962C8B-B14F-4D97-AF65-F5344CB8AC3E}">
        <p14:creationId xmlns:p14="http://schemas.microsoft.com/office/powerpoint/2010/main" val="101358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B8E2953-7E70-952A-3AE0-58DCCF77004F}"/>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9267" r="9267"/>
          <a:stretch/>
        </p:blipFill>
        <p:spPr bwMode="auto">
          <a:xfrm>
            <a:off x="5183188" y="987425"/>
            <a:ext cx="6375856" cy="5034434"/>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E356BADD-3F7C-FAC2-FAC5-A61E52AE70A7}"/>
              </a:ext>
            </a:extLst>
          </p:cNvPr>
          <p:cNvSpPr>
            <a:spLocks noGrp="1"/>
          </p:cNvSpPr>
          <p:nvPr>
            <p:ph type="body" sz="half" idx="2"/>
          </p:nvPr>
        </p:nvSpPr>
        <p:spPr>
          <a:xfrm>
            <a:off x="839788" y="1252151"/>
            <a:ext cx="3932237" cy="4695568"/>
          </a:xfrm>
        </p:spPr>
        <p:txBody>
          <a:bodyPr>
            <a:normAutofit lnSpcReduction="10000"/>
          </a:bodyPr>
          <a:lstStyle/>
          <a:p>
            <a:pPr algn="l"/>
            <a:r>
              <a:rPr lang="en-US" b="0" i="0" dirty="0">
                <a:solidFill>
                  <a:srgbClr val="1F1F1F"/>
                </a:solidFill>
                <a:effectLst/>
                <a:latin typeface="Roboto" panose="02000000000000000000" pitchFamily="2" charset="0"/>
              </a:rPr>
              <a:t>The graph contains two subplots analyzing the distribution of relevant experience and its relation to course enrollment.</a:t>
            </a:r>
          </a:p>
          <a:p>
            <a:pPr algn="l"/>
            <a:r>
              <a:rPr lang="en-US" b="0" i="0" dirty="0">
                <a:solidFill>
                  <a:srgbClr val="1F1F1F"/>
                </a:solidFill>
                <a:effectLst/>
                <a:latin typeface="Roboto" panose="02000000000000000000" pitchFamily="2" charset="0"/>
              </a:rPr>
              <a:t>Top Plot (Relevant Experience Count Plot):</a:t>
            </a:r>
          </a:p>
          <a:p>
            <a:pPr algn="l"/>
            <a:r>
              <a:rPr lang="en-US" b="0" i="0" dirty="0">
                <a:solidFill>
                  <a:srgbClr val="1F1F1F"/>
                </a:solidFill>
                <a:effectLst/>
                <a:latin typeface="Roboto" panose="02000000000000000000" pitchFamily="2" charset="0"/>
              </a:rPr>
              <a:t>The majority of candidates have relevant experience, with their count significantly higher than those without relevant experience. Bottom Plot</a:t>
            </a:r>
          </a:p>
          <a:p>
            <a:pPr algn="l"/>
            <a:r>
              <a:rPr lang="en-US" b="0" i="0" dirty="0">
                <a:solidFill>
                  <a:srgbClr val="1F1F1F"/>
                </a:solidFill>
                <a:effectLst/>
                <a:latin typeface="Roboto" panose="02000000000000000000" pitchFamily="2" charset="0"/>
              </a:rPr>
              <a:t>(Relevant Experience vs. Course Enrollment):</a:t>
            </a:r>
          </a:p>
          <a:p>
            <a:pPr algn="l"/>
            <a:r>
              <a:rPr lang="en-US" b="0" i="0" dirty="0">
                <a:solidFill>
                  <a:srgbClr val="1F1F1F"/>
                </a:solidFill>
                <a:effectLst/>
                <a:latin typeface="Roboto" panose="02000000000000000000" pitchFamily="2" charset="0"/>
              </a:rPr>
              <a:t>Among those with relevant experience, most are enrolled in part-time courses, while fewer opt for full-time courses or no enrollment. Among those without relevant experience, the distribution across full-time, part-time, and no enrollment is more balanced, though the overall count is lower.</a:t>
            </a:r>
          </a:p>
          <a:p>
            <a:endParaRPr lang="en-IN" dirty="0"/>
          </a:p>
        </p:txBody>
      </p:sp>
    </p:spTree>
    <p:extLst>
      <p:ext uri="{BB962C8B-B14F-4D97-AF65-F5344CB8AC3E}">
        <p14:creationId xmlns:p14="http://schemas.microsoft.com/office/powerpoint/2010/main" val="2830761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57B4-69EC-ABA3-0FEE-879265D493E7}"/>
              </a:ext>
            </a:extLst>
          </p:cNvPr>
          <p:cNvSpPr>
            <a:spLocks noGrp="1"/>
          </p:cNvSpPr>
          <p:nvPr>
            <p:ph type="title"/>
          </p:nvPr>
        </p:nvSpPr>
        <p:spPr>
          <a:xfrm>
            <a:off x="3780696" y="251254"/>
            <a:ext cx="3932237" cy="1017373"/>
          </a:xfrm>
        </p:spPr>
        <p:txBody>
          <a:bodyPr>
            <a:normAutofit/>
          </a:bodyPr>
          <a:lstStyle/>
          <a:p>
            <a:r>
              <a:rPr lang="en-US" sz="2400" dirty="0"/>
              <a:t>Visualizing Categorical Data with </a:t>
            </a:r>
            <a:r>
              <a:rPr lang="en-US" sz="2400" dirty="0" err="1"/>
              <a:t>Seaborn's</a:t>
            </a:r>
            <a:r>
              <a:rPr lang="en-US" sz="2400" dirty="0"/>
              <a:t> </a:t>
            </a:r>
            <a:r>
              <a:rPr lang="en-US" sz="2400" dirty="0" err="1"/>
              <a:t>Catplot</a:t>
            </a:r>
            <a:endParaRPr lang="en-IN" sz="2400" dirty="0"/>
          </a:p>
        </p:txBody>
      </p:sp>
      <p:sp>
        <p:nvSpPr>
          <p:cNvPr id="4" name="Text Placeholder 3">
            <a:extLst>
              <a:ext uri="{FF2B5EF4-FFF2-40B4-BE49-F238E27FC236}">
                <a16:creationId xmlns:a16="http://schemas.microsoft.com/office/drawing/2014/main" id="{C37A92A5-7D1D-600A-FC32-BD54539850EC}"/>
              </a:ext>
            </a:extLst>
          </p:cNvPr>
          <p:cNvSpPr>
            <a:spLocks noGrp="1"/>
          </p:cNvSpPr>
          <p:nvPr>
            <p:ph type="body" sz="half" idx="2"/>
          </p:nvPr>
        </p:nvSpPr>
        <p:spPr>
          <a:xfrm>
            <a:off x="839788" y="1466335"/>
            <a:ext cx="3932237" cy="4744995"/>
          </a:xfrm>
        </p:spPr>
        <p:txBody>
          <a:bodyPr/>
          <a:lstStyle/>
          <a:p>
            <a:r>
              <a:rPr lang="en-US" sz="2000" dirty="0">
                <a:solidFill>
                  <a:srgbClr val="000000"/>
                </a:solidFill>
                <a:effectLst/>
                <a:latin typeface="Calibri" panose="020F0502020204030204" pitchFamily="34" charset="0"/>
                <a:cs typeface="Calibri" panose="020F0502020204030204" pitchFamily="34" charset="0"/>
              </a:rPr>
              <a:t>We can see that 'Full time course' + 'No </a:t>
            </a:r>
            <a:r>
              <a:rPr lang="en-US" sz="2000" dirty="0" err="1">
                <a:solidFill>
                  <a:srgbClr val="000000"/>
                </a:solidFill>
                <a:effectLst/>
                <a:latin typeface="Calibri" panose="020F0502020204030204" pitchFamily="34" charset="0"/>
                <a:cs typeface="Calibri" panose="020F0502020204030204" pitchFamily="34" charset="0"/>
              </a:rPr>
              <a:t>relevent</a:t>
            </a:r>
            <a:r>
              <a:rPr lang="en-US" sz="2000" dirty="0">
                <a:solidFill>
                  <a:srgbClr val="000000"/>
                </a:solidFill>
                <a:effectLst/>
                <a:latin typeface="Calibri" panose="020F0502020204030204" pitchFamily="34" charset="0"/>
                <a:cs typeface="Calibri" panose="020F0502020204030204" pitchFamily="34" charset="0"/>
              </a:rPr>
              <a:t> experience' value has strong </a:t>
            </a:r>
            <a:r>
              <a:rPr lang="en-US" sz="2000" dirty="0" err="1">
                <a:solidFill>
                  <a:srgbClr val="000000"/>
                </a:solidFill>
                <a:effectLst/>
                <a:latin typeface="Calibri" panose="020F0502020204030204" pitchFamily="34" charset="0"/>
                <a:cs typeface="Calibri" panose="020F0502020204030204" pitchFamily="34" charset="0"/>
              </a:rPr>
              <a:t>correlationship</a:t>
            </a:r>
            <a:r>
              <a:rPr lang="en-US" sz="2000" dirty="0">
                <a:solidFill>
                  <a:srgbClr val="000000"/>
                </a:solidFill>
                <a:effectLst/>
                <a:latin typeface="Calibri" panose="020F0502020204030204" pitchFamily="34" charset="0"/>
                <a:cs typeface="Calibri" panose="020F0502020204030204" pitchFamily="34" charset="0"/>
              </a:rPr>
              <a:t> with target.</a:t>
            </a:r>
          </a:p>
          <a:p>
            <a:endParaRPr lang="en-US" sz="2000" dirty="0">
              <a:solidFill>
                <a:srgbClr val="000000"/>
              </a:solidFill>
              <a:latin typeface="Calibri" panose="020F0502020204030204" pitchFamily="34" charset="0"/>
              <a:cs typeface="Calibri" panose="020F0502020204030204" pitchFamily="34" charset="0"/>
            </a:endParaRPr>
          </a:p>
          <a:p>
            <a:endParaRPr lang="en-US" sz="2000" dirty="0">
              <a:solidFill>
                <a:srgbClr val="000000"/>
              </a:solidFill>
              <a:effectLst/>
              <a:latin typeface="Calibri" panose="020F0502020204030204" pitchFamily="34" charset="0"/>
              <a:cs typeface="Calibri" panose="020F0502020204030204" pitchFamily="34" charset="0"/>
            </a:endParaRPr>
          </a:p>
          <a:p>
            <a:endParaRPr lang="en-US" sz="2000" dirty="0">
              <a:solidFill>
                <a:srgbClr val="000000"/>
              </a:solidFill>
              <a:latin typeface="Calibri" panose="020F0502020204030204" pitchFamily="34" charset="0"/>
              <a:cs typeface="Calibri" panose="020F0502020204030204" pitchFamily="34" charset="0"/>
            </a:endParaRPr>
          </a:p>
          <a:p>
            <a:endParaRPr lang="en-US" sz="2000" dirty="0">
              <a:solidFill>
                <a:srgbClr val="000000"/>
              </a:solidFill>
              <a:effectLst/>
              <a:latin typeface="Calibri" panose="020F0502020204030204" pitchFamily="34" charset="0"/>
              <a:cs typeface="Calibri" panose="020F0502020204030204" pitchFamily="34" charset="0"/>
            </a:endParaRPr>
          </a:p>
          <a:p>
            <a:endParaRPr lang="en-US" sz="2000" dirty="0">
              <a:solidFill>
                <a:srgbClr val="000000"/>
              </a:solidFill>
              <a:effectLst/>
              <a:latin typeface="Calibri" panose="020F0502020204030204" pitchFamily="34" charset="0"/>
              <a:cs typeface="Calibri" panose="020F0502020204030204" pitchFamily="34" charset="0"/>
            </a:endParaRPr>
          </a:p>
          <a:p>
            <a:r>
              <a:rPr lang="en-US" sz="2000" b="0" i="0" dirty="0">
                <a:solidFill>
                  <a:srgbClr val="1F1F1F"/>
                </a:solidFill>
                <a:effectLst/>
              </a:rPr>
              <a:t>It shows that 'Graduate' with 'No </a:t>
            </a:r>
            <a:r>
              <a:rPr lang="en-US" sz="2000" b="0" i="0" dirty="0" err="1">
                <a:solidFill>
                  <a:srgbClr val="1F1F1F"/>
                </a:solidFill>
                <a:effectLst/>
              </a:rPr>
              <a:t>relevent</a:t>
            </a:r>
            <a:r>
              <a:rPr lang="en-US" sz="2000" b="0" i="0" dirty="0">
                <a:solidFill>
                  <a:srgbClr val="1F1F1F"/>
                </a:solidFill>
                <a:effectLst/>
              </a:rPr>
              <a:t> experience' has very strong </a:t>
            </a:r>
            <a:r>
              <a:rPr lang="en-US" sz="2000" b="0" i="0" dirty="0" err="1">
                <a:solidFill>
                  <a:srgbClr val="1F1F1F"/>
                </a:solidFill>
                <a:effectLst/>
              </a:rPr>
              <a:t>correlationship</a:t>
            </a:r>
            <a:r>
              <a:rPr lang="en-US" sz="2000" b="0" i="0" dirty="0">
                <a:solidFill>
                  <a:srgbClr val="1F1F1F"/>
                </a:solidFill>
                <a:effectLst/>
              </a:rPr>
              <a:t> with target, also Master too.</a:t>
            </a:r>
            <a:endParaRPr lang="en-US" sz="2000" dirty="0">
              <a:solidFill>
                <a:srgbClr val="000000"/>
              </a:solidFill>
              <a:effectLst/>
              <a:cs typeface="Calibri" panose="020F0502020204030204" pitchFamily="34" charset="0"/>
            </a:endParaRPr>
          </a:p>
          <a:p>
            <a:endParaRPr lang="en-IN" dirty="0"/>
          </a:p>
        </p:txBody>
      </p:sp>
      <p:pic>
        <p:nvPicPr>
          <p:cNvPr id="4098" name="Picture 2">
            <a:extLst>
              <a:ext uri="{FF2B5EF4-FFF2-40B4-BE49-F238E27FC236}">
                <a16:creationId xmlns:a16="http://schemas.microsoft.com/office/drawing/2014/main" id="{42B581E0-FDB3-CE26-6B56-C1BBE473F9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17285" y="1367482"/>
            <a:ext cx="6172200" cy="24466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0D89CF8-8920-DB0F-A768-626EF8402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7285" y="3838832"/>
            <a:ext cx="6333310" cy="2553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68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F46EE-CE72-54E7-9F1A-5C803F071757}"/>
              </a:ext>
            </a:extLst>
          </p:cNvPr>
          <p:cNvSpPr>
            <a:spLocks noGrp="1"/>
          </p:cNvSpPr>
          <p:nvPr>
            <p:ph type="title"/>
          </p:nvPr>
        </p:nvSpPr>
        <p:spPr>
          <a:xfrm>
            <a:off x="839788" y="457200"/>
            <a:ext cx="3932237" cy="1033849"/>
          </a:xfrm>
        </p:spPr>
        <p:txBody>
          <a:bodyPr/>
          <a:lstStyle/>
          <a:p>
            <a:r>
              <a:rPr lang="en-US" dirty="0"/>
              <a:t>Gender Distribution</a:t>
            </a:r>
            <a:endParaRPr lang="en-IN" dirty="0"/>
          </a:p>
        </p:txBody>
      </p:sp>
      <p:pic>
        <p:nvPicPr>
          <p:cNvPr id="5124" name="Picture 4">
            <a:extLst>
              <a:ext uri="{FF2B5EF4-FFF2-40B4-BE49-F238E27FC236}">
                <a16:creationId xmlns:a16="http://schemas.microsoft.com/office/drawing/2014/main" id="{38FFF8A7-C3BC-BB6A-7689-B8BD47BE4A0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2262" r="12262"/>
          <a:stretch/>
        </p:blipFill>
        <p:spPr bwMode="auto">
          <a:xfrm>
            <a:off x="4998769" y="932377"/>
            <a:ext cx="6600105" cy="499324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44622E39-BBFE-A95C-2B7F-3162C7C1CE84}"/>
              </a:ext>
            </a:extLst>
          </p:cNvPr>
          <p:cNvSpPr>
            <a:spLocks noGrp="1"/>
          </p:cNvSpPr>
          <p:nvPr>
            <p:ph type="body" sz="half" idx="2"/>
          </p:nvPr>
        </p:nvSpPr>
        <p:spPr>
          <a:xfrm>
            <a:off x="839788" y="1491049"/>
            <a:ext cx="3932237" cy="4434573"/>
          </a:xfrm>
        </p:spPr>
        <p:txBody>
          <a:bodyPr/>
          <a:lstStyle/>
          <a:p>
            <a:r>
              <a:rPr lang="en-US" b="0" i="0" dirty="0">
                <a:solidFill>
                  <a:srgbClr val="1F1F1F"/>
                </a:solidFill>
                <a:effectLst/>
                <a:latin typeface="Roboto" panose="02000000000000000000" pitchFamily="2" charset="0"/>
              </a:rPr>
              <a:t>The graph shows the gender distribution in both Train and Test datasets. Males form the majority in both datasets, significantly outnumbering other genders. Females have a much lower count compared to males but are still present in noticeable numbers. The "Other" gender category has the lowest count in both datasets. The distribution pattern in the Train and Test datasets appears consistent, ensuring a balanced gender proportion across them.</a:t>
            </a:r>
            <a:endParaRPr lang="en-IN" dirty="0"/>
          </a:p>
        </p:txBody>
      </p:sp>
    </p:spTree>
    <p:extLst>
      <p:ext uri="{BB962C8B-B14F-4D97-AF65-F5344CB8AC3E}">
        <p14:creationId xmlns:p14="http://schemas.microsoft.com/office/powerpoint/2010/main" val="3358803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2562</Words>
  <Application>Microsoft Office PowerPoint</Application>
  <PresentationFormat>Widescreen</PresentationFormat>
  <Paragraphs>142</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vt:lpstr>
      <vt:lpstr>Calibri Light</vt:lpstr>
      <vt:lpstr>Roboto</vt:lpstr>
      <vt:lpstr>Office Theme</vt:lpstr>
      <vt:lpstr>HR DATA VISUALIZATION</vt:lpstr>
      <vt:lpstr>Problem Statement &amp; Objectives </vt:lpstr>
      <vt:lpstr>Dataset Overview &amp; Preparation </vt:lpstr>
      <vt:lpstr>Dealing with missing values </vt:lpstr>
      <vt:lpstr>Exploratory Data Analysis &amp; Visualization</vt:lpstr>
      <vt:lpstr> </vt:lpstr>
      <vt:lpstr>PowerPoint Presentation</vt:lpstr>
      <vt:lpstr>Visualizing Categorical Data with Seaborn's Catplot</vt:lpstr>
      <vt:lpstr>Gender Distribution</vt:lpstr>
      <vt:lpstr>PowerPoint Presentation</vt:lpstr>
      <vt:lpstr>let’s compare the Train &amp; Test</vt:lpstr>
      <vt:lpstr>PowerPoint Presentation</vt:lpstr>
      <vt:lpstr>Impact of Education on Company Type</vt:lpstr>
      <vt:lpstr>Client Perspective: Key Questions &amp; Considerations</vt:lpstr>
      <vt:lpstr>PowerPoint Presentation</vt:lpstr>
      <vt:lpstr>Why do smaller companies attract both very experienced and entry-level employees, and how should we adjust our recruitment and retention strategies accordingly?</vt:lpstr>
      <vt:lpstr>PowerPoint Presentation</vt:lpstr>
      <vt:lpstr>Why do most job-seekers have between 2–6 years of experience, while those with 20+ years tend to remain in their current roles across all company sizes?</vt:lpstr>
      <vt:lpstr>PowerPoint Presentation</vt:lpstr>
      <vt:lpstr>How does a candidate's major discipline, particularly STEM, influence job-seeking behavior across different company sizes?</vt:lpstr>
      <vt:lpstr>PowerPoint Presentation</vt:lpstr>
      <vt:lpstr>PowerPoint Presentation</vt:lpstr>
      <vt:lpstr>Modelling </vt:lpstr>
      <vt:lpstr>SMOTE</vt:lpstr>
      <vt:lpstr>PowerPoint Presentation</vt:lpstr>
      <vt:lpstr>PowerPoint Presentation</vt:lpstr>
      <vt:lpstr>PowerPoint Presentation</vt:lpstr>
      <vt:lpstr>PowerPoint Presentation</vt:lpstr>
      <vt:lpstr>PowerPoint Presentation</vt:lpstr>
      <vt:lpstr>Borderline SMOTE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AMARAVATHI VEERENDRANATH</dc:creator>
  <cp:lastModifiedBy>AMARAVATHI VEERENDRANATH</cp:lastModifiedBy>
  <cp:revision>8</cp:revision>
  <dcterms:created xsi:type="dcterms:W3CDTF">2025-03-06T14:53:37Z</dcterms:created>
  <dcterms:modified xsi:type="dcterms:W3CDTF">2025-03-09T05:21:17Z</dcterms:modified>
</cp:coreProperties>
</file>