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1CBC-AF5C-40A5-9161-D24226E7DD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BB1907-7165-4C75-AA6D-B16D0A2E9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EBDD96-C7FE-4F6D-8DEE-922493758834}"/>
              </a:ext>
            </a:extLst>
          </p:cNvPr>
          <p:cNvSpPr>
            <a:spLocks noGrp="1"/>
          </p:cNvSpPr>
          <p:nvPr>
            <p:ph type="dt" sz="half" idx="10"/>
          </p:nvPr>
        </p:nvSpPr>
        <p:spPr/>
        <p:txBody>
          <a:bodyPr/>
          <a:lstStyle/>
          <a:p>
            <a:fld id="{186B891B-70A7-4961-B9F6-D8D890D47054}" type="datetimeFigureOut">
              <a:rPr lang="en-IN" smtClean="0"/>
              <a:t>01-12-2021</a:t>
            </a:fld>
            <a:endParaRPr lang="en-IN"/>
          </a:p>
        </p:txBody>
      </p:sp>
      <p:sp>
        <p:nvSpPr>
          <p:cNvPr id="5" name="Footer Placeholder 4">
            <a:extLst>
              <a:ext uri="{FF2B5EF4-FFF2-40B4-BE49-F238E27FC236}">
                <a16:creationId xmlns:a16="http://schemas.microsoft.com/office/drawing/2014/main" id="{F2EC5BF9-DE76-47C4-9395-D42C14DA24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569A79-8050-4238-8215-5B1126AAA8FB}"/>
              </a:ext>
            </a:extLst>
          </p:cNvPr>
          <p:cNvSpPr>
            <a:spLocks noGrp="1"/>
          </p:cNvSpPr>
          <p:nvPr>
            <p:ph type="sldNum" sz="quarter" idx="12"/>
          </p:nvPr>
        </p:nvSpPr>
        <p:spPr/>
        <p:txBody>
          <a:bodyPr/>
          <a:lstStyle/>
          <a:p>
            <a:fld id="{904478AF-AA95-455B-86BC-011DFC354A0B}" type="slidenum">
              <a:rPr lang="en-IN" smtClean="0"/>
              <a:t>‹#›</a:t>
            </a:fld>
            <a:endParaRPr lang="en-IN"/>
          </a:p>
        </p:txBody>
      </p:sp>
    </p:spTree>
    <p:extLst>
      <p:ext uri="{BB962C8B-B14F-4D97-AF65-F5344CB8AC3E}">
        <p14:creationId xmlns:p14="http://schemas.microsoft.com/office/powerpoint/2010/main" val="1588575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48316-960E-44E2-B2FC-8204A99050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1BA531-A73C-4917-B89C-45162D0163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0F43CB-B069-4851-8E5D-2AE6D6D98388}"/>
              </a:ext>
            </a:extLst>
          </p:cNvPr>
          <p:cNvSpPr>
            <a:spLocks noGrp="1"/>
          </p:cNvSpPr>
          <p:nvPr>
            <p:ph type="dt" sz="half" idx="10"/>
          </p:nvPr>
        </p:nvSpPr>
        <p:spPr/>
        <p:txBody>
          <a:bodyPr/>
          <a:lstStyle/>
          <a:p>
            <a:fld id="{186B891B-70A7-4961-B9F6-D8D890D47054}" type="datetimeFigureOut">
              <a:rPr lang="en-IN" smtClean="0"/>
              <a:t>01-12-2021</a:t>
            </a:fld>
            <a:endParaRPr lang="en-IN"/>
          </a:p>
        </p:txBody>
      </p:sp>
      <p:sp>
        <p:nvSpPr>
          <p:cNvPr id="5" name="Footer Placeholder 4">
            <a:extLst>
              <a:ext uri="{FF2B5EF4-FFF2-40B4-BE49-F238E27FC236}">
                <a16:creationId xmlns:a16="http://schemas.microsoft.com/office/drawing/2014/main" id="{7D855D90-77B3-46D3-9EA7-6F1CCD2956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B44F46-4A4C-443F-B30E-FFE76BAD81F6}"/>
              </a:ext>
            </a:extLst>
          </p:cNvPr>
          <p:cNvSpPr>
            <a:spLocks noGrp="1"/>
          </p:cNvSpPr>
          <p:nvPr>
            <p:ph type="sldNum" sz="quarter" idx="12"/>
          </p:nvPr>
        </p:nvSpPr>
        <p:spPr/>
        <p:txBody>
          <a:bodyPr/>
          <a:lstStyle/>
          <a:p>
            <a:fld id="{904478AF-AA95-455B-86BC-011DFC354A0B}" type="slidenum">
              <a:rPr lang="en-IN" smtClean="0"/>
              <a:t>‹#›</a:t>
            </a:fld>
            <a:endParaRPr lang="en-IN"/>
          </a:p>
        </p:txBody>
      </p:sp>
    </p:spTree>
    <p:extLst>
      <p:ext uri="{BB962C8B-B14F-4D97-AF65-F5344CB8AC3E}">
        <p14:creationId xmlns:p14="http://schemas.microsoft.com/office/powerpoint/2010/main" val="1890350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295A0D-C6C3-43CB-8DB0-4FD6B5A8E0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CB45E8-9196-4AEB-A1C8-FBC39BA0E4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A2DF74-FE2B-4E9B-B1EE-8C5326521249}"/>
              </a:ext>
            </a:extLst>
          </p:cNvPr>
          <p:cNvSpPr>
            <a:spLocks noGrp="1"/>
          </p:cNvSpPr>
          <p:nvPr>
            <p:ph type="dt" sz="half" idx="10"/>
          </p:nvPr>
        </p:nvSpPr>
        <p:spPr/>
        <p:txBody>
          <a:bodyPr/>
          <a:lstStyle/>
          <a:p>
            <a:fld id="{186B891B-70A7-4961-B9F6-D8D890D47054}" type="datetimeFigureOut">
              <a:rPr lang="en-IN" smtClean="0"/>
              <a:t>01-12-2021</a:t>
            </a:fld>
            <a:endParaRPr lang="en-IN"/>
          </a:p>
        </p:txBody>
      </p:sp>
      <p:sp>
        <p:nvSpPr>
          <p:cNvPr id="5" name="Footer Placeholder 4">
            <a:extLst>
              <a:ext uri="{FF2B5EF4-FFF2-40B4-BE49-F238E27FC236}">
                <a16:creationId xmlns:a16="http://schemas.microsoft.com/office/drawing/2014/main" id="{83B057B7-5879-4419-9ECA-123548AEB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F07F06-AC09-4A0A-8647-B123FD03D5AA}"/>
              </a:ext>
            </a:extLst>
          </p:cNvPr>
          <p:cNvSpPr>
            <a:spLocks noGrp="1"/>
          </p:cNvSpPr>
          <p:nvPr>
            <p:ph type="sldNum" sz="quarter" idx="12"/>
          </p:nvPr>
        </p:nvSpPr>
        <p:spPr/>
        <p:txBody>
          <a:bodyPr/>
          <a:lstStyle/>
          <a:p>
            <a:fld id="{904478AF-AA95-455B-86BC-011DFC354A0B}" type="slidenum">
              <a:rPr lang="en-IN" smtClean="0"/>
              <a:t>‹#›</a:t>
            </a:fld>
            <a:endParaRPr lang="en-IN"/>
          </a:p>
        </p:txBody>
      </p:sp>
    </p:spTree>
    <p:extLst>
      <p:ext uri="{BB962C8B-B14F-4D97-AF65-F5344CB8AC3E}">
        <p14:creationId xmlns:p14="http://schemas.microsoft.com/office/powerpoint/2010/main" val="1713876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7C1EA-B4D6-4B59-B4C8-C78A498563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FE00EF-F7FA-4A95-91E2-3ACEEC08E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CEAC9F-2939-45BD-9DB4-20A210F08DFB}"/>
              </a:ext>
            </a:extLst>
          </p:cNvPr>
          <p:cNvSpPr>
            <a:spLocks noGrp="1"/>
          </p:cNvSpPr>
          <p:nvPr>
            <p:ph type="dt" sz="half" idx="10"/>
          </p:nvPr>
        </p:nvSpPr>
        <p:spPr/>
        <p:txBody>
          <a:bodyPr/>
          <a:lstStyle/>
          <a:p>
            <a:fld id="{186B891B-70A7-4961-B9F6-D8D890D47054}" type="datetimeFigureOut">
              <a:rPr lang="en-IN" smtClean="0"/>
              <a:t>01-12-2021</a:t>
            </a:fld>
            <a:endParaRPr lang="en-IN"/>
          </a:p>
        </p:txBody>
      </p:sp>
      <p:sp>
        <p:nvSpPr>
          <p:cNvPr id="5" name="Footer Placeholder 4">
            <a:extLst>
              <a:ext uri="{FF2B5EF4-FFF2-40B4-BE49-F238E27FC236}">
                <a16:creationId xmlns:a16="http://schemas.microsoft.com/office/drawing/2014/main" id="{C7DAB5BC-CF21-41FD-8266-7641FAC179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F9B22B-1AAB-4536-BA9D-73BC4503988E}"/>
              </a:ext>
            </a:extLst>
          </p:cNvPr>
          <p:cNvSpPr>
            <a:spLocks noGrp="1"/>
          </p:cNvSpPr>
          <p:nvPr>
            <p:ph type="sldNum" sz="quarter" idx="12"/>
          </p:nvPr>
        </p:nvSpPr>
        <p:spPr/>
        <p:txBody>
          <a:bodyPr/>
          <a:lstStyle/>
          <a:p>
            <a:fld id="{904478AF-AA95-455B-86BC-011DFC354A0B}" type="slidenum">
              <a:rPr lang="en-IN" smtClean="0"/>
              <a:t>‹#›</a:t>
            </a:fld>
            <a:endParaRPr lang="en-IN"/>
          </a:p>
        </p:txBody>
      </p:sp>
    </p:spTree>
    <p:extLst>
      <p:ext uri="{BB962C8B-B14F-4D97-AF65-F5344CB8AC3E}">
        <p14:creationId xmlns:p14="http://schemas.microsoft.com/office/powerpoint/2010/main" val="4283215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3AC4-006E-49D6-A540-EC0961F23C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5D31206-F89D-4792-8CAE-7343CB5FE7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8F673E-CB7E-4654-AD15-8D8ACE79A6B1}"/>
              </a:ext>
            </a:extLst>
          </p:cNvPr>
          <p:cNvSpPr>
            <a:spLocks noGrp="1"/>
          </p:cNvSpPr>
          <p:nvPr>
            <p:ph type="dt" sz="half" idx="10"/>
          </p:nvPr>
        </p:nvSpPr>
        <p:spPr/>
        <p:txBody>
          <a:bodyPr/>
          <a:lstStyle/>
          <a:p>
            <a:fld id="{186B891B-70A7-4961-B9F6-D8D890D47054}" type="datetimeFigureOut">
              <a:rPr lang="en-IN" smtClean="0"/>
              <a:t>01-12-2021</a:t>
            </a:fld>
            <a:endParaRPr lang="en-IN"/>
          </a:p>
        </p:txBody>
      </p:sp>
      <p:sp>
        <p:nvSpPr>
          <p:cNvPr id="5" name="Footer Placeholder 4">
            <a:extLst>
              <a:ext uri="{FF2B5EF4-FFF2-40B4-BE49-F238E27FC236}">
                <a16:creationId xmlns:a16="http://schemas.microsoft.com/office/drawing/2014/main" id="{B591EB5A-37C7-46D3-AECB-48AA9C3DB7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B45712-A396-4003-9C85-07D81D0AF7A3}"/>
              </a:ext>
            </a:extLst>
          </p:cNvPr>
          <p:cNvSpPr>
            <a:spLocks noGrp="1"/>
          </p:cNvSpPr>
          <p:nvPr>
            <p:ph type="sldNum" sz="quarter" idx="12"/>
          </p:nvPr>
        </p:nvSpPr>
        <p:spPr/>
        <p:txBody>
          <a:bodyPr/>
          <a:lstStyle/>
          <a:p>
            <a:fld id="{904478AF-AA95-455B-86BC-011DFC354A0B}" type="slidenum">
              <a:rPr lang="en-IN" smtClean="0"/>
              <a:t>‹#›</a:t>
            </a:fld>
            <a:endParaRPr lang="en-IN"/>
          </a:p>
        </p:txBody>
      </p:sp>
    </p:spTree>
    <p:extLst>
      <p:ext uri="{BB962C8B-B14F-4D97-AF65-F5344CB8AC3E}">
        <p14:creationId xmlns:p14="http://schemas.microsoft.com/office/powerpoint/2010/main" val="3318516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8D8B0-05DB-4D79-9D44-CA2F530252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A3ECE3-C21B-4817-8E64-9F2524B9A3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764E34-8F72-4AF8-BEF6-233F597691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193740C-2738-4AC9-8F35-1067E3FF2390}"/>
              </a:ext>
            </a:extLst>
          </p:cNvPr>
          <p:cNvSpPr>
            <a:spLocks noGrp="1"/>
          </p:cNvSpPr>
          <p:nvPr>
            <p:ph type="dt" sz="half" idx="10"/>
          </p:nvPr>
        </p:nvSpPr>
        <p:spPr/>
        <p:txBody>
          <a:bodyPr/>
          <a:lstStyle/>
          <a:p>
            <a:fld id="{186B891B-70A7-4961-B9F6-D8D890D47054}" type="datetimeFigureOut">
              <a:rPr lang="en-IN" smtClean="0"/>
              <a:t>01-12-2021</a:t>
            </a:fld>
            <a:endParaRPr lang="en-IN"/>
          </a:p>
        </p:txBody>
      </p:sp>
      <p:sp>
        <p:nvSpPr>
          <p:cNvPr id="6" name="Footer Placeholder 5">
            <a:extLst>
              <a:ext uri="{FF2B5EF4-FFF2-40B4-BE49-F238E27FC236}">
                <a16:creationId xmlns:a16="http://schemas.microsoft.com/office/drawing/2014/main" id="{64B021D6-5D2D-498C-8655-44C964735E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6CC629-D85F-4224-949E-46CC18B81FB4}"/>
              </a:ext>
            </a:extLst>
          </p:cNvPr>
          <p:cNvSpPr>
            <a:spLocks noGrp="1"/>
          </p:cNvSpPr>
          <p:nvPr>
            <p:ph type="sldNum" sz="quarter" idx="12"/>
          </p:nvPr>
        </p:nvSpPr>
        <p:spPr/>
        <p:txBody>
          <a:bodyPr/>
          <a:lstStyle/>
          <a:p>
            <a:fld id="{904478AF-AA95-455B-86BC-011DFC354A0B}" type="slidenum">
              <a:rPr lang="en-IN" smtClean="0"/>
              <a:t>‹#›</a:t>
            </a:fld>
            <a:endParaRPr lang="en-IN"/>
          </a:p>
        </p:txBody>
      </p:sp>
    </p:spTree>
    <p:extLst>
      <p:ext uri="{BB962C8B-B14F-4D97-AF65-F5344CB8AC3E}">
        <p14:creationId xmlns:p14="http://schemas.microsoft.com/office/powerpoint/2010/main" val="2508292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FCDD-36EC-4668-AB67-F9B6A75C50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1D4E2C-C2B2-450F-AF66-0079B6A24F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5061A5-5AEA-475C-9BA8-C952F605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39C589-7F6D-4A53-8934-DC2C4ABCBB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A15D87-AE2D-4659-A69F-4CC76A7915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EECD47D-7DDD-4C82-911D-AB8691E57688}"/>
              </a:ext>
            </a:extLst>
          </p:cNvPr>
          <p:cNvSpPr>
            <a:spLocks noGrp="1"/>
          </p:cNvSpPr>
          <p:nvPr>
            <p:ph type="dt" sz="half" idx="10"/>
          </p:nvPr>
        </p:nvSpPr>
        <p:spPr/>
        <p:txBody>
          <a:bodyPr/>
          <a:lstStyle/>
          <a:p>
            <a:fld id="{186B891B-70A7-4961-B9F6-D8D890D47054}" type="datetimeFigureOut">
              <a:rPr lang="en-IN" smtClean="0"/>
              <a:t>01-12-2021</a:t>
            </a:fld>
            <a:endParaRPr lang="en-IN"/>
          </a:p>
        </p:txBody>
      </p:sp>
      <p:sp>
        <p:nvSpPr>
          <p:cNvPr id="8" name="Footer Placeholder 7">
            <a:extLst>
              <a:ext uri="{FF2B5EF4-FFF2-40B4-BE49-F238E27FC236}">
                <a16:creationId xmlns:a16="http://schemas.microsoft.com/office/drawing/2014/main" id="{75E64DCC-FD61-4D66-B4FA-642A3F6A43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6D01746-5125-4089-9D19-22EB1D1A1C11}"/>
              </a:ext>
            </a:extLst>
          </p:cNvPr>
          <p:cNvSpPr>
            <a:spLocks noGrp="1"/>
          </p:cNvSpPr>
          <p:nvPr>
            <p:ph type="sldNum" sz="quarter" idx="12"/>
          </p:nvPr>
        </p:nvSpPr>
        <p:spPr/>
        <p:txBody>
          <a:bodyPr/>
          <a:lstStyle/>
          <a:p>
            <a:fld id="{904478AF-AA95-455B-86BC-011DFC354A0B}" type="slidenum">
              <a:rPr lang="en-IN" smtClean="0"/>
              <a:t>‹#›</a:t>
            </a:fld>
            <a:endParaRPr lang="en-IN"/>
          </a:p>
        </p:txBody>
      </p:sp>
    </p:spTree>
    <p:extLst>
      <p:ext uri="{BB962C8B-B14F-4D97-AF65-F5344CB8AC3E}">
        <p14:creationId xmlns:p14="http://schemas.microsoft.com/office/powerpoint/2010/main" val="1911421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5840-FFA1-4C84-9EAD-FF7838C67F4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739FBFB-B75B-43FF-B226-32B3126A3B6A}"/>
              </a:ext>
            </a:extLst>
          </p:cNvPr>
          <p:cNvSpPr>
            <a:spLocks noGrp="1"/>
          </p:cNvSpPr>
          <p:nvPr>
            <p:ph type="dt" sz="half" idx="10"/>
          </p:nvPr>
        </p:nvSpPr>
        <p:spPr/>
        <p:txBody>
          <a:bodyPr/>
          <a:lstStyle/>
          <a:p>
            <a:fld id="{186B891B-70A7-4961-B9F6-D8D890D47054}" type="datetimeFigureOut">
              <a:rPr lang="en-IN" smtClean="0"/>
              <a:t>01-12-2021</a:t>
            </a:fld>
            <a:endParaRPr lang="en-IN"/>
          </a:p>
        </p:txBody>
      </p:sp>
      <p:sp>
        <p:nvSpPr>
          <p:cNvPr id="4" name="Footer Placeholder 3">
            <a:extLst>
              <a:ext uri="{FF2B5EF4-FFF2-40B4-BE49-F238E27FC236}">
                <a16:creationId xmlns:a16="http://schemas.microsoft.com/office/drawing/2014/main" id="{71899558-1B28-47E9-BB1F-8BB1980A6A3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CF99EC6-6A38-42B6-A77E-4F535F07144A}"/>
              </a:ext>
            </a:extLst>
          </p:cNvPr>
          <p:cNvSpPr>
            <a:spLocks noGrp="1"/>
          </p:cNvSpPr>
          <p:nvPr>
            <p:ph type="sldNum" sz="quarter" idx="12"/>
          </p:nvPr>
        </p:nvSpPr>
        <p:spPr/>
        <p:txBody>
          <a:bodyPr/>
          <a:lstStyle/>
          <a:p>
            <a:fld id="{904478AF-AA95-455B-86BC-011DFC354A0B}" type="slidenum">
              <a:rPr lang="en-IN" smtClean="0"/>
              <a:t>‹#›</a:t>
            </a:fld>
            <a:endParaRPr lang="en-IN"/>
          </a:p>
        </p:txBody>
      </p:sp>
    </p:spTree>
    <p:extLst>
      <p:ext uri="{BB962C8B-B14F-4D97-AF65-F5344CB8AC3E}">
        <p14:creationId xmlns:p14="http://schemas.microsoft.com/office/powerpoint/2010/main" val="1522371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A7EDE2-3516-4B09-8AE5-70698A8A3378}"/>
              </a:ext>
            </a:extLst>
          </p:cNvPr>
          <p:cNvSpPr>
            <a:spLocks noGrp="1"/>
          </p:cNvSpPr>
          <p:nvPr>
            <p:ph type="dt" sz="half" idx="10"/>
          </p:nvPr>
        </p:nvSpPr>
        <p:spPr/>
        <p:txBody>
          <a:bodyPr/>
          <a:lstStyle/>
          <a:p>
            <a:fld id="{186B891B-70A7-4961-B9F6-D8D890D47054}" type="datetimeFigureOut">
              <a:rPr lang="en-IN" smtClean="0"/>
              <a:t>01-12-2021</a:t>
            </a:fld>
            <a:endParaRPr lang="en-IN"/>
          </a:p>
        </p:txBody>
      </p:sp>
      <p:sp>
        <p:nvSpPr>
          <p:cNvPr id="3" name="Footer Placeholder 2">
            <a:extLst>
              <a:ext uri="{FF2B5EF4-FFF2-40B4-BE49-F238E27FC236}">
                <a16:creationId xmlns:a16="http://schemas.microsoft.com/office/drawing/2014/main" id="{6A844F60-496A-4FC5-BA70-04C0F3D854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8AB5EB-C6B2-47C9-95D6-0241BC61995E}"/>
              </a:ext>
            </a:extLst>
          </p:cNvPr>
          <p:cNvSpPr>
            <a:spLocks noGrp="1"/>
          </p:cNvSpPr>
          <p:nvPr>
            <p:ph type="sldNum" sz="quarter" idx="12"/>
          </p:nvPr>
        </p:nvSpPr>
        <p:spPr/>
        <p:txBody>
          <a:bodyPr/>
          <a:lstStyle/>
          <a:p>
            <a:fld id="{904478AF-AA95-455B-86BC-011DFC354A0B}" type="slidenum">
              <a:rPr lang="en-IN" smtClean="0"/>
              <a:t>‹#›</a:t>
            </a:fld>
            <a:endParaRPr lang="en-IN"/>
          </a:p>
        </p:txBody>
      </p:sp>
    </p:spTree>
    <p:extLst>
      <p:ext uri="{BB962C8B-B14F-4D97-AF65-F5344CB8AC3E}">
        <p14:creationId xmlns:p14="http://schemas.microsoft.com/office/powerpoint/2010/main" val="2300375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3EF7D-72E9-4C02-8EF3-A1A87B7710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40E56E-499F-4EA0-B32C-594E1D15D1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5016A37-C806-4725-A0CB-596FCBF64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02600E-46DB-477C-BFAD-2B064E5E24E0}"/>
              </a:ext>
            </a:extLst>
          </p:cNvPr>
          <p:cNvSpPr>
            <a:spLocks noGrp="1"/>
          </p:cNvSpPr>
          <p:nvPr>
            <p:ph type="dt" sz="half" idx="10"/>
          </p:nvPr>
        </p:nvSpPr>
        <p:spPr/>
        <p:txBody>
          <a:bodyPr/>
          <a:lstStyle/>
          <a:p>
            <a:fld id="{186B891B-70A7-4961-B9F6-D8D890D47054}" type="datetimeFigureOut">
              <a:rPr lang="en-IN" smtClean="0"/>
              <a:t>01-12-2021</a:t>
            </a:fld>
            <a:endParaRPr lang="en-IN"/>
          </a:p>
        </p:txBody>
      </p:sp>
      <p:sp>
        <p:nvSpPr>
          <p:cNvPr id="6" name="Footer Placeholder 5">
            <a:extLst>
              <a:ext uri="{FF2B5EF4-FFF2-40B4-BE49-F238E27FC236}">
                <a16:creationId xmlns:a16="http://schemas.microsoft.com/office/drawing/2014/main" id="{276371B3-817F-42F6-BC49-EB2A929D70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3A804E-7296-4663-88DF-E6D75FEDFBB6}"/>
              </a:ext>
            </a:extLst>
          </p:cNvPr>
          <p:cNvSpPr>
            <a:spLocks noGrp="1"/>
          </p:cNvSpPr>
          <p:nvPr>
            <p:ph type="sldNum" sz="quarter" idx="12"/>
          </p:nvPr>
        </p:nvSpPr>
        <p:spPr/>
        <p:txBody>
          <a:bodyPr/>
          <a:lstStyle/>
          <a:p>
            <a:fld id="{904478AF-AA95-455B-86BC-011DFC354A0B}" type="slidenum">
              <a:rPr lang="en-IN" smtClean="0"/>
              <a:t>‹#›</a:t>
            </a:fld>
            <a:endParaRPr lang="en-IN"/>
          </a:p>
        </p:txBody>
      </p:sp>
    </p:spTree>
    <p:extLst>
      <p:ext uri="{BB962C8B-B14F-4D97-AF65-F5344CB8AC3E}">
        <p14:creationId xmlns:p14="http://schemas.microsoft.com/office/powerpoint/2010/main" val="3201198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69FA1-E46F-48F8-B830-84D0BD7F31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39B5A7-2D24-43BB-A6EE-1E318E0B5D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D99B362-77E0-4045-B753-69E44116E3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4BDE1-E5E7-4B1C-93DB-8039A8B5515B}"/>
              </a:ext>
            </a:extLst>
          </p:cNvPr>
          <p:cNvSpPr>
            <a:spLocks noGrp="1"/>
          </p:cNvSpPr>
          <p:nvPr>
            <p:ph type="dt" sz="half" idx="10"/>
          </p:nvPr>
        </p:nvSpPr>
        <p:spPr/>
        <p:txBody>
          <a:bodyPr/>
          <a:lstStyle/>
          <a:p>
            <a:fld id="{186B891B-70A7-4961-B9F6-D8D890D47054}" type="datetimeFigureOut">
              <a:rPr lang="en-IN" smtClean="0"/>
              <a:t>01-12-2021</a:t>
            </a:fld>
            <a:endParaRPr lang="en-IN"/>
          </a:p>
        </p:txBody>
      </p:sp>
      <p:sp>
        <p:nvSpPr>
          <p:cNvPr id="6" name="Footer Placeholder 5">
            <a:extLst>
              <a:ext uri="{FF2B5EF4-FFF2-40B4-BE49-F238E27FC236}">
                <a16:creationId xmlns:a16="http://schemas.microsoft.com/office/drawing/2014/main" id="{67089C25-F12D-4D0A-942A-0C7C36DA51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A70253-D63B-46DC-B8B0-3FF256BF5A3A}"/>
              </a:ext>
            </a:extLst>
          </p:cNvPr>
          <p:cNvSpPr>
            <a:spLocks noGrp="1"/>
          </p:cNvSpPr>
          <p:nvPr>
            <p:ph type="sldNum" sz="quarter" idx="12"/>
          </p:nvPr>
        </p:nvSpPr>
        <p:spPr/>
        <p:txBody>
          <a:bodyPr/>
          <a:lstStyle/>
          <a:p>
            <a:fld id="{904478AF-AA95-455B-86BC-011DFC354A0B}" type="slidenum">
              <a:rPr lang="en-IN" smtClean="0"/>
              <a:t>‹#›</a:t>
            </a:fld>
            <a:endParaRPr lang="en-IN"/>
          </a:p>
        </p:txBody>
      </p:sp>
    </p:spTree>
    <p:extLst>
      <p:ext uri="{BB962C8B-B14F-4D97-AF65-F5344CB8AC3E}">
        <p14:creationId xmlns:p14="http://schemas.microsoft.com/office/powerpoint/2010/main" val="620463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D06D83-4979-415C-8DD8-3D542F3612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C43247-1C53-4AD7-BC68-DE21333630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F5C865-968E-40D1-B86C-18516D1BB9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B891B-70A7-4961-B9F6-D8D890D47054}" type="datetimeFigureOut">
              <a:rPr lang="en-IN" smtClean="0"/>
              <a:t>01-12-2021</a:t>
            </a:fld>
            <a:endParaRPr lang="en-IN"/>
          </a:p>
        </p:txBody>
      </p:sp>
      <p:sp>
        <p:nvSpPr>
          <p:cNvPr id="5" name="Footer Placeholder 4">
            <a:extLst>
              <a:ext uri="{FF2B5EF4-FFF2-40B4-BE49-F238E27FC236}">
                <a16:creationId xmlns:a16="http://schemas.microsoft.com/office/drawing/2014/main" id="{3182AE2A-C400-49DF-BB8D-6C2AFBC5DA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9A20BF6-D9F3-437E-93B6-E9B1356F71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4478AF-AA95-455B-86BC-011DFC354A0B}" type="slidenum">
              <a:rPr lang="en-IN" smtClean="0"/>
              <a:t>‹#›</a:t>
            </a:fld>
            <a:endParaRPr lang="en-IN"/>
          </a:p>
        </p:txBody>
      </p:sp>
    </p:spTree>
    <p:extLst>
      <p:ext uri="{BB962C8B-B14F-4D97-AF65-F5344CB8AC3E}">
        <p14:creationId xmlns:p14="http://schemas.microsoft.com/office/powerpoint/2010/main" val="1613441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11666-36E0-4D0A-B37D-4D730DC51711}"/>
              </a:ext>
            </a:extLst>
          </p:cNvPr>
          <p:cNvSpPr>
            <a:spLocks noGrp="1"/>
          </p:cNvSpPr>
          <p:nvPr>
            <p:ph type="ctrTitle"/>
          </p:nvPr>
        </p:nvSpPr>
        <p:spPr>
          <a:xfrm>
            <a:off x="1630532" y="307837"/>
            <a:ext cx="9144000" cy="1292363"/>
          </a:xfrm>
        </p:spPr>
        <p:txBody>
          <a:bodyPr>
            <a:normAutofit fontScale="90000"/>
          </a:bodyPr>
          <a:lstStyle/>
          <a:p>
            <a:r>
              <a:rPr lang="en-US" dirty="0" err="1"/>
              <a:t>Iot</a:t>
            </a:r>
            <a:r>
              <a:rPr lang="en-US" dirty="0"/>
              <a:t>-based Smart Cities: a Survey</a:t>
            </a:r>
            <a:endParaRPr lang="en-IN" dirty="0"/>
          </a:p>
        </p:txBody>
      </p:sp>
      <p:sp>
        <p:nvSpPr>
          <p:cNvPr id="3" name="Subtitle 2">
            <a:extLst>
              <a:ext uri="{FF2B5EF4-FFF2-40B4-BE49-F238E27FC236}">
                <a16:creationId xmlns:a16="http://schemas.microsoft.com/office/drawing/2014/main" id="{1105B9B7-3848-4CD0-BE19-FBEC002790D5}"/>
              </a:ext>
            </a:extLst>
          </p:cNvPr>
          <p:cNvSpPr>
            <a:spLocks noGrp="1"/>
          </p:cNvSpPr>
          <p:nvPr>
            <p:ph type="subTitle" idx="1"/>
          </p:nvPr>
        </p:nvSpPr>
        <p:spPr>
          <a:xfrm>
            <a:off x="1630532" y="1846555"/>
            <a:ext cx="9144000" cy="3790765"/>
          </a:xfrm>
        </p:spPr>
        <p:txBody>
          <a:bodyPr/>
          <a:lstStyle/>
          <a:p>
            <a:r>
              <a:rPr lang="en-IN" dirty="0"/>
              <a:t>TEAM MEMBERS:</a:t>
            </a:r>
          </a:p>
          <a:p>
            <a:endParaRPr lang="en-IN" dirty="0"/>
          </a:p>
        </p:txBody>
      </p:sp>
    </p:spTree>
    <p:extLst>
      <p:ext uri="{BB962C8B-B14F-4D97-AF65-F5344CB8AC3E}">
        <p14:creationId xmlns:p14="http://schemas.microsoft.com/office/powerpoint/2010/main" val="1569471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F74B14-C17B-4FDE-A198-80D55309F51B}"/>
              </a:ext>
            </a:extLst>
          </p:cNvPr>
          <p:cNvSpPr>
            <a:spLocks noGrp="1"/>
          </p:cNvSpPr>
          <p:nvPr>
            <p:ph idx="1"/>
          </p:nvPr>
        </p:nvSpPr>
        <p:spPr>
          <a:xfrm>
            <a:off x="838200" y="514905"/>
            <a:ext cx="10515600" cy="5653180"/>
          </a:xfrm>
        </p:spPr>
        <p:txBody>
          <a:bodyPr>
            <a:normAutofit lnSpcReduction="10000"/>
          </a:bodyPr>
          <a:lstStyle/>
          <a:p>
            <a:pPr marL="0" indent="0">
              <a:buNone/>
            </a:pPr>
            <a:r>
              <a:rPr lang="en-US" b="1" dirty="0"/>
              <a:t>C. Responsive customers:</a:t>
            </a:r>
          </a:p>
          <a:p>
            <a:r>
              <a:rPr lang="en-US" sz="2400" dirty="0"/>
              <a:t> Transactive controllers and many other smart devices can be utilized to manage smart homes .</a:t>
            </a:r>
          </a:p>
          <a:p>
            <a:r>
              <a:rPr lang="en-US" sz="2400" dirty="0"/>
              <a:t>In a home gateway is introduced in order to allow the home controller to cooperate with the aggregator who is responsible to collect data from many homes. </a:t>
            </a:r>
          </a:p>
          <a:p>
            <a:r>
              <a:rPr lang="en-US" sz="2400" dirty="0"/>
              <a:t>Based on the signals from transactive controllers, the aggregator is able to specify the electricity purchasing prices from the electricity market and send the signals about the acceptance/rejection of bids to these devices. </a:t>
            </a:r>
          </a:p>
          <a:p>
            <a:pPr marL="0" indent="0">
              <a:buNone/>
            </a:pPr>
            <a:r>
              <a:rPr lang="en-US" b="1" dirty="0"/>
              <a:t>D. Smart energy and smart grids:</a:t>
            </a:r>
          </a:p>
          <a:p>
            <a:r>
              <a:rPr lang="en-US" sz="2400" dirty="0"/>
              <a:t> The utilization of the IoT can furnish intelligent management of energy distribution and consumption in heterogeneous circumstances. </a:t>
            </a:r>
          </a:p>
          <a:p>
            <a:r>
              <a:rPr lang="en-US" sz="2400" dirty="0"/>
              <a:t>The IoT nodes have some abilities such as sensing and networking which raise the possibility of optimal scheduling of energy suppliers. </a:t>
            </a:r>
          </a:p>
          <a:p>
            <a:r>
              <a:rPr lang="en-US" sz="2400" dirty="0"/>
              <a:t>This management can also be extended to emergency conditions. </a:t>
            </a:r>
            <a:endParaRPr lang="en-IN" sz="3600" dirty="0"/>
          </a:p>
        </p:txBody>
      </p:sp>
    </p:spTree>
    <p:extLst>
      <p:ext uri="{BB962C8B-B14F-4D97-AF65-F5344CB8AC3E}">
        <p14:creationId xmlns:p14="http://schemas.microsoft.com/office/powerpoint/2010/main" val="413324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03CBB-7119-465D-931A-81A8414EB059}"/>
              </a:ext>
            </a:extLst>
          </p:cNvPr>
          <p:cNvSpPr>
            <a:spLocks noGrp="1"/>
          </p:cNvSpPr>
          <p:nvPr>
            <p:ph type="title"/>
          </p:nvPr>
        </p:nvSpPr>
        <p:spPr>
          <a:xfrm>
            <a:off x="838200" y="365126"/>
            <a:ext cx="10515600" cy="948770"/>
          </a:xfrm>
        </p:spPr>
        <p:txBody>
          <a:bodyPr/>
          <a:lstStyle/>
          <a:p>
            <a:r>
              <a:rPr lang="en-US" dirty="0"/>
              <a:t>PRACTICAL EXPERIENCES OVER THE WORLD </a:t>
            </a:r>
            <a:endParaRPr lang="en-IN" dirty="0"/>
          </a:p>
        </p:txBody>
      </p:sp>
      <p:sp>
        <p:nvSpPr>
          <p:cNvPr id="3" name="Content Placeholder 2">
            <a:extLst>
              <a:ext uri="{FF2B5EF4-FFF2-40B4-BE49-F238E27FC236}">
                <a16:creationId xmlns:a16="http://schemas.microsoft.com/office/drawing/2014/main" id="{76E2379A-E9C5-4A0D-BF7A-6264D0799430}"/>
              </a:ext>
            </a:extLst>
          </p:cNvPr>
          <p:cNvSpPr>
            <a:spLocks noGrp="1"/>
          </p:cNvSpPr>
          <p:nvPr>
            <p:ph idx="1"/>
          </p:nvPr>
        </p:nvSpPr>
        <p:spPr>
          <a:xfrm>
            <a:off x="838200" y="1674705"/>
            <a:ext cx="10515600" cy="4351338"/>
          </a:xfrm>
        </p:spPr>
        <p:txBody>
          <a:bodyPr/>
          <a:lstStyle/>
          <a:p>
            <a:endParaRPr lang="en-IN" dirty="0"/>
          </a:p>
        </p:txBody>
      </p:sp>
    </p:spTree>
    <p:extLst>
      <p:ext uri="{BB962C8B-B14F-4D97-AF65-F5344CB8AC3E}">
        <p14:creationId xmlns:p14="http://schemas.microsoft.com/office/powerpoint/2010/main" val="2039961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44CF-B475-44E6-836A-3F7680614AF0}"/>
              </a:ext>
            </a:extLst>
          </p:cNvPr>
          <p:cNvSpPr>
            <a:spLocks noGrp="1"/>
          </p:cNvSpPr>
          <p:nvPr>
            <p:ph type="title"/>
          </p:nvPr>
        </p:nvSpPr>
        <p:spPr>
          <a:xfrm>
            <a:off x="838200" y="365125"/>
            <a:ext cx="10515600" cy="753461"/>
          </a:xfrm>
        </p:spPr>
        <p:txBody>
          <a:bodyPr/>
          <a:lstStyle/>
          <a:p>
            <a:r>
              <a:rPr lang="en-IN" dirty="0"/>
              <a:t>INTRODUCTION ANDMOTIVATION</a:t>
            </a:r>
          </a:p>
        </p:txBody>
      </p:sp>
      <p:sp>
        <p:nvSpPr>
          <p:cNvPr id="3" name="Content Placeholder 2">
            <a:extLst>
              <a:ext uri="{FF2B5EF4-FFF2-40B4-BE49-F238E27FC236}">
                <a16:creationId xmlns:a16="http://schemas.microsoft.com/office/drawing/2014/main" id="{2EFB9B26-56D4-4AA5-AA9F-E9132631850D}"/>
              </a:ext>
            </a:extLst>
          </p:cNvPr>
          <p:cNvSpPr>
            <a:spLocks noGrp="1"/>
          </p:cNvSpPr>
          <p:nvPr>
            <p:ph idx="1"/>
          </p:nvPr>
        </p:nvSpPr>
        <p:spPr>
          <a:xfrm>
            <a:off x="838200" y="1118586"/>
            <a:ext cx="10515600" cy="5058377"/>
          </a:xfrm>
        </p:spPr>
        <p:txBody>
          <a:bodyPr>
            <a:normAutofit lnSpcReduction="10000"/>
          </a:bodyPr>
          <a:lstStyle/>
          <a:p>
            <a:r>
              <a:rPr lang="en-US" sz="2400" dirty="0"/>
              <a:t>Due to the rapid growth of the population density in urban cities, infrastructure and services are required to provide the necessities of the city residents. </a:t>
            </a:r>
          </a:p>
          <a:p>
            <a:r>
              <a:rPr lang="en-US" sz="2400" dirty="0"/>
              <a:t>On this basis, there is a significant increase for digital devices, e.g. sensors, actuators, and smartphones that drive to huge business potentials for the IoT, since all devices can interconnect and communicate with each other on the Internet</a:t>
            </a:r>
            <a:r>
              <a:rPr lang="en-US" dirty="0"/>
              <a:t>.</a:t>
            </a:r>
          </a:p>
          <a:p>
            <a:r>
              <a:rPr lang="en-US" sz="2400" dirty="0"/>
              <a:t>Smart cities have become smarter than before thanks to the recent developments of digital technologies.</a:t>
            </a:r>
          </a:p>
          <a:p>
            <a:r>
              <a:rPr lang="en-US" sz="2400" dirty="0"/>
              <a:t> A smart city is equipped with different electronic elements employed by several applications, like street cameras for observation systems, sensors for transportation systems, etc. In addition, this can spread the usage of individual mobile devices. </a:t>
            </a:r>
          </a:p>
          <a:p>
            <a:r>
              <a:rPr lang="en-US" sz="2400" dirty="0"/>
              <a:t>On this basis, the IoT will help to provide more efficient, economic and secure operation of the system based on different aspects, such as energy saving policies, economic considerations, reliability levels, etc.</a:t>
            </a:r>
            <a:endParaRPr lang="en-IN" sz="3600" dirty="0"/>
          </a:p>
        </p:txBody>
      </p:sp>
    </p:spTree>
    <p:extLst>
      <p:ext uri="{BB962C8B-B14F-4D97-AF65-F5344CB8AC3E}">
        <p14:creationId xmlns:p14="http://schemas.microsoft.com/office/powerpoint/2010/main" val="1753812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48BDE74-C386-4AD0-B134-D279D09A13DF}"/>
              </a:ext>
            </a:extLst>
          </p:cNvPr>
          <p:cNvPicPr>
            <a:picLocks noGrp="1" noChangeAspect="1"/>
          </p:cNvPicPr>
          <p:nvPr>
            <p:ph idx="1"/>
          </p:nvPr>
        </p:nvPicPr>
        <p:blipFill rotWithShape="1">
          <a:blip r:embed="rId2"/>
          <a:srcRect l="46667" t="30018" r="6934" b="14201"/>
          <a:stretch/>
        </p:blipFill>
        <p:spPr bwMode="auto">
          <a:xfrm>
            <a:off x="779438" y="466709"/>
            <a:ext cx="10633123" cy="59245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458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D790F-B860-4581-98E4-E7C029786683}"/>
              </a:ext>
            </a:extLst>
          </p:cNvPr>
          <p:cNvSpPr>
            <a:spLocks noGrp="1"/>
          </p:cNvSpPr>
          <p:nvPr>
            <p:ph type="title"/>
          </p:nvPr>
        </p:nvSpPr>
        <p:spPr>
          <a:xfrm>
            <a:off x="838200" y="365126"/>
            <a:ext cx="10515600" cy="1019792"/>
          </a:xfrm>
        </p:spPr>
        <p:txBody>
          <a:bodyPr/>
          <a:lstStyle/>
          <a:p>
            <a:r>
              <a:rPr lang="en-IN" dirty="0"/>
              <a:t>IOT TECHNOLOGIES FOR SMART CITIES</a:t>
            </a:r>
          </a:p>
        </p:txBody>
      </p:sp>
      <p:sp>
        <p:nvSpPr>
          <p:cNvPr id="3" name="Content Placeholder 2">
            <a:extLst>
              <a:ext uri="{FF2B5EF4-FFF2-40B4-BE49-F238E27FC236}">
                <a16:creationId xmlns:a16="http://schemas.microsoft.com/office/drawing/2014/main" id="{9CD8BECE-00AC-40AF-AB9B-18B0D5638D6B}"/>
              </a:ext>
            </a:extLst>
          </p:cNvPr>
          <p:cNvSpPr>
            <a:spLocks noGrp="1"/>
          </p:cNvSpPr>
          <p:nvPr>
            <p:ph idx="1"/>
          </p:nvPr>
        </p:nvSpPr>
        <p:spPr>
          <a:xfrm>
            <a:off x="962488" y="1253331"/>
            <a:ext cx="10515600" cy="5058692"/>
          </a:xfrm>
        </p:spPr>
        <p:txBody>
          <a:bodyPr>
            <a:normAutofit/>
          </a:bodyPr>
          <a:lstStyle/>
          <a:p>
            <a:r>
              <a:rPr lang="en-US" sz="2200" dirty="0"/>
              <a:t>The main concept of the IoT is the universal presence of objects that can be measured, inferred, understood and that can change the environment. </a:t>
            </a:r>
          </a:p>
          <a:p>
            <a:r>
              <a:rPr lang="en-US" sz="2200" dirty="0"/>
              <a:t>On this basis, IoT is enabled by the developments of various objects as well as communication technologies. </a:t>
            </a:r>
          </a:p>
          <a:p>
            <a:r>
              <a:rPr lang="en-US" sz="2200" dirty="0"/>
              <a:t>Involved things in the IoT consist of smart devices including mobile phones and other objects like foodstuff, appliance, landmark, monument, work of art that can cooperate together to provide a common target.</a:t>
            </a:r>
          </a:p>
          <a:p>
            <a:pPr marL="0" indent="0">
              <a:buNone/>
            </a:pPr>
            <a:r>
              <a:rPr lang="en-US" sz="2400" b="1" dirty="0"/>
              <a:t>A. Radio-Frequency Identification (RFID) :</a:t>
            </a:r>
          </a:p>
          <a:p>
            <a:r>
              <a:rPr lang="en-US" sz="2200" dirty="0"/>
              <a:t>These systems consisting of readers and tags are playing a key role in the context of the IoT.</a:t>
            </a:r>
          </a:p>
          <a:p>
            <a:r>
              <a:rPr lang="en-US" sz="2200" dirty="0"/>
              <a:t> By applying these technologies to any involved object, it is possible to carry out their automatic identification and assign a unique digital identity to each object, in order to be incorporated in the network and related to the digital information and service</a:t>
            </a:r>
            <a:endParaRPr lang="en-IN" sz="2200" dirty="0"/>
          </a:p>
        </p:txBody>
      </p:sp>
    </p:spTree>
    <p:extLst>
      <p:ext uri="{BB962C8B-B14F-4D97-AF65-F5344CB8AC3E}">
        <p14:creationId xmlns:p14="http://schemas.microsoft.com/office/powerpoint/2010/main" val="4122154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FE645C-DB0C-4FAA-962C-D573EB0349A3}"/>
              </a:ext>
            </a:extLst>
          </p:cNvPr>
          <p:cNvSpPr>
            <a:spLocks noGrp="1"/>
          </p:cNvSpPr>
          <p:nvPr>
            <p:ph idx="1"/>
          </p:nvPr>
        </p:nvSpPr>
        <p:spPr>
          <a:xfrm>
            <a:off x="838200" y="275208"/>
            <a:ext cx="10515600" cy="5901755"/>
          </a:xfrm>
        </p:spPr>
        <p:txBody>
          <a:bodyPr>
            <a:normAutofit/>
          </a:bodyPr>
          <a:lstStyle/>
          <a:p>
            <a:pPr marL="0" indent="0">
              <a:buNone/>
            </a:pPr>
            <a:r>
              <a:rPr lang="en-IN" sz="2400" b="1" dirty="0">
                <a:effectLst/>
                <a:latin typeface="Calibri" panose="020F0502020204030204" pitchFamily="34" charset="0"/>
                <a:ea typeface="Calibri" panose="020F0502020204030204" pitchFamily="34" charset="0"/>
                <a:cs typeface="Times New Roman" panose="02020603050405020304" pitchFamily="18" charset="0"/>
              </a:rPr>
              <a:t>B. Wireless sensor network (WSN):</a:t>
            </a:r>
          </a:p>
          <a:p>
            <a:r>
              <a:rPr lang="en-IN" sz="2200" dirty="0">
                <a:effectLst/>
                <a:latin typeface="Calibri" panose="020F0502020204030204" pitchFamily="34" charset="0"/>
                <a:ea typeface="Calibri" panose="020F0502020204030204" pitchFamily="34" charset="0"/>
                <a:cs typeface="Times New Roman" panose="02020603050405020304" pitchFamily="18" charset="0"/>
              </a:rPr>
              <a:t> WSNs can provide different suitable data and also may be used in many cases such as healthcare, government and environmental services and seismic sensing .</a:t>
            </a:r>
          </a:p>
          <a:p>
            <a:r>
              <a:rPr lang="en-IN" sz="2200" dirty="0">
                <a:effectLst/>
                <a:latin typeface="Calibri" panose="020F0502020204030204" pitchFamily="34" charset="0"/>
                <a:ea typeface="Calibri" panose="020F0502020204030204" pitchFamily="34" charset="0"/>
                <a:cs typeface="Times New Roman" panose="02020603050405020304" pitchFamily="18" charset="0"/>
              </a:rPr>
              <a:t>Furthermore, WSNs could be integrated with RFID systems to gain some goals like obtaining information regarding the position, movement, temperature, etc.</a:t>
            </a:r>
          </a:p>
          <a:p>
            <a:pPr marL="0" indent="0">
              <a:buNone/>
            </a:pPr>
            <a:r>
              <a:rPr lang="en-US" sz="2400" b="1" dirty="0"/>
              <a:t>C. Addressing :</a:t>
            </a:r>
          </a:p>
          <a:p>
            <a:pPr marL="0" indent="0">
              <a:buNone/>
            </a:pPr>
            <a:r>
              <a:rPr lang="en-US" sz="2200" dirty="0"/>
              <a:t>As well as the Internet can enable a remarkable interconnection of people, the existing trend in the IoT can similarly provide an interconnection of objects and things, in order to establish smart environments . To this end, the capability of uniquely identifying objects is crucial for favorable outcomes of the IoT.</a:t>
            </a:r>
          </a:p>
          <a:p>
            <a:pPr marL="0" indent="0">
              <a:buNone/>
            </a:pPr>
            <a:r>
              <a:rPr lang="en-US" sz="2400" b="1" dirty="0"/>
              <a:t>D. Middleware:</a:t>
            </a:r>
          </a:p>
          <a:p>
            <a:pPr marL="0" indent="0">
              <a:buNone/>
            </a:pPr>
            <a:r>
              <a:rPr lang="en-US" sz="2200" dirty="0"/>
              <a:t> As a result of some issues related to the heterogeneity of contributing things, to the restricted storage and process capability, the middleware plays a critical role in the interconnection of the objects to the application layer. </a:t>
            </a:r>
          </a:p>
          <a:p>
            <a:pPr marL="0" indent="0">
              <a:buNone/>
            </a:pPr>
            <a:r>
              <a:rPr lang="en-US" sz="2200" dirty="0"/>
              <a:t>The key objective of the middleware is, indeed, to concisely integrate the functionalities and communication capabilities of all involved devices. </a:t>
            </a:r>
          </a:p>
          <a:p>
            <a:pPr marL="0" indent="0">
              <a:buNone/>
            </a:pPr>
            <a:endParaRPr lang="en-IN" sz="2200" dirty="0"/>
          </a:p>
        </p:txBody>
      </p:sp>
    </p:spTree>
    <p:extLst>
      <p:ext uri="{BB962C8B-B14F-4D97-AF65-F5344CB8AC3E}">
        <p14:creationId xmlns:p14="http://schemas.microsoft.com/office/powerpoint/2010/main" val="264718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90C0F-AA7E-46D4-9866-98FC273499D8}"/>
              </a:ext>
            </a:extLst>
          </p:cNvPr>
          <p:cNvSpPr>
            <a:spLocks noGrp="1"/>
          </p:cNvSpPr>
          <p:nvPr>
            <p:ph type="title"/>
          </p:nvPr>
        </p:nvSpPr>
        <p:spPr>
          <a:xfrm>
            <a:off x="838200" y="365125"/>
            <a:ext cx="10515600" cy="975403"/>
          </a:xfrm>
        </p:spPr>
        <p:txBody>
          <a:bodyPr/>
          <a:lstStyle/>
          <a:p>
            <a:r>
              <a:rPr lang="en-US" dirty="0"/>
              <a:t>IOT ACTUAL APPLICATIONS FOR SMART CITIES</a:t>
            </a:r>
            <a:endParaRPr lang="en-IN" dirty="0"/>
          </a:p>
        </p:txBody>
      </p:sp>
      <p:sp>
        <p:nvSpPr>
          <p:cNvPr id="3" name="Content Placeholder 2">
            <a:extLst>
              <a:ext uri="{FF2B5EF4-FFF2-40B4-BE49-F238E27FC236}">
                <a16:creationId xmlns:a16="http://schemas.microsoft.com/office/drawing/2014/main" id="{D1CB647A-F0A8-4D24-A37B-4249FB308315}"/>
              </a:ext>
            </a:extLst>
          </p:cNvPr>
          <p:cNvSpPr>
            <a:spLocks noGrp="1"/>
          </p:cNvSpPr>
          <p:nvPr>
            <p:ph idx="1"/>
          </p:nvPr>
        </p:nvSpPr>
        <p:spPr>
          <a:xfrm>
            <a:off x="909222" y="1340528"/>
            <a:ext cx="10515600" cy="4998128"/>
          </a:xfrm>
        </p:spPr>
        <p:txBody>
          <a:bodyPr>
            <a:normAutofit fontScale="92500" lnSpcReduction="10000"/>
          </a:bodyPr>
          <a:lstStyle/>
          <a:p>
            <a:r>
              <a:rPr lang="en-US" sz="2400" dirty="0"/>
              <a:t>The IoT utilizes the Internet to incorporate heterogeneous devices with each other. In this regard and in order to facilitate the accessibility, all available devices should be connected to the Internet.</a:t>
            </a:r>
          </a:p>
          <a:p>
            <a:pPr marL="0" indent="0">
              <a:buNone/>
            </a:pPr>
            <a:r>
              <a:rPr lang="en-US" sz="2600" b="1" dirty="0"/>
              <a:t>A. Smart homes :</a:t>
            </a:r>
          </a:p>
          <a:p>
            <a:r>
              <a:rPr lang="en-US" sz="2400" dirty="0"/>
              <a:t>Smart homes could be monitored by using the data that are generated by the sensors .</a:t>
            </a:r>
          </a:p>
          <a:p>
            <a:r>
              <a:rPr lang="en-US" sz="2400" dirty="0"/>
              <a:t>For instance, innovative demand response (DR) functions can be implemented or by monitoring the pollution, it will be possible to alert customers if the pollution exceeds its marginal limit. </a:t>
            </a:r>
          </a:p>
          <a:p>
            <a:pPr marL="0" indent="0">
              <a:buNone/>
            </a:pPr>
            <a:r>
              <a:rPr lang="en-US" sz="2600" b="1" dirty="0"/>
              <a:t>B. Smart parking :</a:t>
            </a:r>
          </a:p>
          <a:p>
            <a:r>
              <a:rPr lang="en-US" sz="2400" dirty="0"/>
              <a:t>lots By enabling smart parking, arrival and departure of various vehicles can be tracked for different parking lots distributed in the city. </a:t>
            </a:r>
          </a:p>
          <a:p>
            <a:r>
              <a:rPr lang="en-US" sz="2400" dirty="0"/>
              <a:t>Consequently, the smart parking lots should be designed in a way to consider the number of cars in each zone .Moreover, new parking lots should be established where a higher number of vehicles are available.</a:t>
            </a:r>
            <a:endParaRPr lang="en-IN" sz="3600" dirty="0"/>
          </a:p>
        </p:txBody>
      </p:sp>
    </p:spTree>
    <p:extLst>
      <p:ext uri="{BB962C8B-B14F-4D97-AF65-F5344CB8AC3E}">
        <p14:creationId xmlns:p14="http://schemas.microsoft.com/office/powerpoint/2010/main" val="445485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F1FF46-DE9A-4FF1-AE5E-63B311192EF2}"/>
              </a:ext>
            </a:extLst>
          </p:cNvPr>
          <p:cNvSpPr>
            <a:spLocks noGrp="1"/>
          </p:cNvSpPr>
          <p:nvPr>
            <p:ph idx="1"/>
          </p:nvPr>
        </p:nvSpPr>
        <p:spPr>
          <a:xfrm>
            <a:off x="776056" y="337352"/>
            <a:ext cx="10515600" cy="5965794"/>
          </a:xfrm>
        </p:spPr>
        <p:txBody>
          <a:bodyPr/>
          <a:lstStyle/>
          <a:p>
            <a:pPr marL="0" indent="0">
              <a:buNone/>
            </a:pPr>
            <a:r>
              <a:rPr lang="en-US" sz="2400" b="1" dirty="0"/>
              <a:t>C. Weather and water systems :</a:t>
            </a:r>
          </a:p>
          <a:p>
            <a:r>
              <a:rPr lang="en-US" sz="2400" dirty="0"/>
              <a:t>Weather and water systems can utilize some sensors to provide suitable information like temperature, rain, wind speed, and pressure and can contribute to enhance the efficiency of the smart cities . </a:t>
            </a:r>
          </a:p>
          <a:p>
            <a:pPr marL="0" indent="0">
              <a:buNone/>
            </a:pPr>
            <a:r>
              <a:rPr lang="en-US" sz="2400" b="1" dirty="0"/>
              <a:t>D. Vehicular traffic:</a:t>
            </a:r>
          </a:p>
          <a:p>
            <a:r>
              <a:rPr lang="en-US" sz="2400" dirty="0"/>
              <a:t> Vehicular traffic data are one of the most important data sources in a typical smart city in which, by using these data and applying a suitable analysis, citizens and the government will benefit greatly . Citizens could be also able to use the vehicular traffic data to determine the arrival time to a destination . </a:t>
            </a:r>
          </a:p>
          <a:p>
            <a:pPr marL="0" indent="0">
              <a:buNone/>
            </a:pPr>
            <a:r>
              <a:rPr lang="en-US" sz="2400" b="1" dirty="0"/>
              <a:t>E. Environmental pollution:</a:t>
            </a:r>
          </a:p>
          <a:p>
            <a:r>
              <a:rPr lang="en-US" sz="2400" dirty="0"/>
              <a:t> A city cannot be considered as a smart one if its citizens are unhealthy. To this end, a smart city should monitor the environmental pollution and deliver the related information to citizens, especially to those with health care conditions. </a:t>
            </a:r>
            <a:r>
              <a:rPr lang="en-US" sz="2400" dirty="0" err="1"/>
              <a:t>Reference,also</a:t>
            </a:r>
            <a:r>
              <a:rPr lang="en-US" sz="2400" dirty="0"/>
              <a:t> reported a separate module to achieve noise and environmental data.</a:t>
            </a:r>
            <a:endParaRPr lang="en-US" sz="3600" dirty="0"/>
          </a:p>
        </p:txBody>
      </p:sp>
    </p:spTree>
    <p:extLst>
      <p:ext uri="{BB962C8B-B14F-4D97-AF65-F5344CB8AC3E}">
        <p14:creationId xmlns:p14="http://schemas.microsoft.com/office/powerpoint/2010/main" val="3891198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C4CC695-E899-4CEF-AC6E-D4F9E31960F4}"/>
              </a:ext>
            </a:extLst>
          </p:cNvPr>
          <p:cNvPicPr>
            <a:picLocks noGrp="1" noChangeAspect="1"/>
          </p:cNvPicPr>
          <p:nvPr>
            <p:ph idx="1"/>
          </p:nvPr>
        </p:nvPicPr>
        <p:blipFill rotWithShape="1">
          <a:blip r:embed="rId2"/>
          <a:srcRect l="35579" t="17823" r="6352" b="6077"/>
          <a:stretch/>
        </p:blipFill>
        <p:spPr>
          <a:xfrm>
            <a:off x="328475" y="117629"/>
            <a:ext cx="9845336" cy="6380825"/>
          </a:xfrm>
        </p:spPr>
      </p:pic>
    </p:spTree>
    <p:extLst>
      <p:ext uri="{BB962C8B-B14F-4D97-AF65-F5344CB8AC3E}">
        <p14:creationId xmlns:p14="http://schemas.microsoft.com/office/powerpoint/2010/main" val="4141581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A960-BF78-413A-A81A-2965EC6B33E3}"/>
              </a:ext>
            </a:extLst>
          </p:cNvPr>
          <p:cNvSpPr>
            <a:spLocks noGrp="1"/>
          </p:cNvSpPr>
          <p:nvPr>
            <p:ph type="title"/>
          </p:nvPr>
        </p:nvSpPr>
        <p:spPr>
          <a:xfrm>
            <a:off x="838200" y="365125"/>
            <a:ext cx="10515600" cy="1152957"/>
          </a:xfrm>
        </p:spPr>
        <p:txBody>
          <a:bodyPr>
            <a:normAutofit fontScale="90000"/>
          </a:bodyPr>
          <a:lstStyle/>
          <a:p>
            <a:r>
              <a:rPr lang="en-US" dirty="0"/>
              <a:t>IOT POTENTIAL APPLICATIONS FOR SMART CITIES</a:t>
            </a:r>
            <a:endParaRPr lang="en-IN" dirty="0"/>
          </a:p>
        </p:txBody>
      </p:sp>
      <p:sp>
        <p:nvSpPr>
          <p:cNvPr id="3" name="Content Placeholder 2">
            <a:extLst>
              <a:ext uri="{FF2B5EF4-FFF2-40B4-BE49-F238E27FC236}">
                <a16:creationId xmlns:a16="http://schemas.microsoft.com/office/drawing/2014/main" id="{1A1993EC-9C80-4D94-81EE-953888D83BC0}"/>
              </a:ext>
            </a:extLst>
          </p:cNvPr>
          <p:cNvSpPr>
            <a:spLocks noGrp="1"/>
          </p:cNvSpPr>
          <p:nvPr>
            <p:ph idx="1"/>
          </p:nvPr>
        </p:nvSpPr>
        <p:spPr>
          <a:xfrm>
            <a:off x="838199" y="1253331"/>
            <a:ext cx="11235431" cy="5239544"/>
          </a:xfrm>
        </p:spPr>
        <p:txBody>
          <a:bodyPr/>
          <a:lstStyle/>
          <a:p>
            <a:pPr marL="0" indent="0">
              <a:buNone/>
            </a:pPr>
            <a:r>
              <a:rPr lang="en-US" b="1" dirty="0"/>
              <a:t>A. Smart cities and communities:</a:t>
            </a:r>
          </a:p>
          <a:p>
            <a:r>
              <a:rPr lang="en-US" sz="2400" dirty="0"/>
              <a:t> The implementation of the IoT can result in the generation of some services that have an interaction with the environment. </a:t>
            </a:r>
          </a:p>
          <a:p>
            <a:r>
              <a:rPr lang="en-US" sz="2400" dirty="0"/>
              <a:t>Hence, it could introduce some opportunities for contextualization and geo-</a:t>
            </a:r>
            <a:r>
              <a:rPr lang="en-US" sz="2400" dirty="0" err="1"/>
              <a:t>awareness.In</a:t>
            </a:r>
            <a:r>
              <a:rPr lang="en-US" sz="2400" dirty="0"/>
              <a:t> addition, a common middleware could be available for future services of the smart city by using the IoT.</a:t>
            </a:r>
          </a:p>
          <a:p>
            <a:pPr marL="0" indent="0">
              <a:buNone/>
            </a:pPr>
            <a:r>
              <a:rPr lang="en-US" sz="2400" b="1" dirty="0"/>
              <a:t>B. Smart homes :</a:t>
            </a:r>
          </a:p>
          <a:p>
            <a:r>
              <a:rPr lang="en-US" sz="2400" dirty="0"/>
              <a:t>Through the IoT platform in the home, the heterogeneous devices will enable the automation of common activities. In fact, by transforming objects into information appliances that are connected to each other by using the Internet may perform services via the web interfaces. A large number of smart-home applications use sensor networks.</a:t>
            </a:r>
            <a:endParaRPr lang="en-IN" sz="3600" dirty="0"/>
          </a:p>
        </p:txBody>
      </p:sp>
    </p:spTree>
    <p:extLst>
      <p:ext uri="{BB962C8B-B14F-4D97-AF65-F5344CB8AC3E}">
        <p14:creationId xmlns:p14="http://schemas.microsoft.com/office/powerpoint/2010/main" val="4156389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1138</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Iot-based Smart Cities: a Survey</vt:lpstr>
      <vt:lpstr>INTRODUCTION ANDMOTIVATION</vt:lpstr>
      <vt:lpstr>PowerPoint Presentation</vt:lpstr>
      <vt:lpstr>IOT TECHNOLOGIES FOR SMART CITIES</vt:lpstr>
      <vt:lpstr>PowerPoint Presentation</vt:lpstr>
      <vt:lpstr>IOT ACTUAL APPLICATIONS FOR SMART CITIES</vt:lpstr>
      <vt:lpstr>PowerPoint Presentation</vt:lpstr>
      <vt:lpstr>PowerPoint Presentation</vt:lpstr>
      <vt:lpstr>IOT POTENTIAL APPLICATIONS FOR SMART CITIES</vt:lpstr>
      <vt:lpstr>PowerPoint Presentation</vt:lpstr>
      <vt:lpstr>PRACTICAL EXPERIENCES OVER THE WORLD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Iot-based Smart Cities: a Survey</dc:title>
  <dc:creator>AMARAVATHI VEERENDRANATH</dc:creator>
  <cp:lastModifiedBy>AMARAVATHI VEERENDRANATH</cp:lastModifiedBy>
  <cp:revision>1</cp:revision>
  <dcterms:created xsi:type="dcterms:W3CDTF">2021-12-01T15:46:50Z</dcterms:created>
  <dcterms:modified xsi:type="dcterms:W3CDTF">2021-12-01T15:46:57Z</dcterms:modified>
</cp:coreProperties>
</file>