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63" r:id="rId5"/>
    <p:sldId id="264" r:id="rId6"/>
    <p:sldId id="266" r:id="rId7"/>
    <p:sldId id="265" r:id="rId8"/>
    <p:sldId id="267" r:id="rId9"/>
    <p:sldId id="259" r:id="rId10"/>
    <p:sldId id="260" r:id="rId11"/>
    <p:sldId id="261" r:id="rId12"/>
    <p:sldId id="262" r:id="rId13"/>
    <p:sldId id="268"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Georgia" panose="02040502050405020303" pitchFamily="18" charset="0"/>
      <p:regular r:id="rId20"/>
      <p:bold r:id="rId21"/>
      <p:italic r:id="rId22"/>
      <p:boldItalic r:id="rId23"/>
    </p:embeddedFont>
    <p:embeddedFont>
      <p:font typeface="Lato" panose="020F0502020204030203" pitchFamily="34" charset="0"/>
      <p:regular r:id="rId24"/>
      <p:bold r:id="rId25"/>
    </p:embeddedFont>
    <p:embeddedFont>
      <p:font typeface="Montserrat" panose="00000500000000000000" pitchFamily="2" charset="0"/>
      <p:regular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0837b0a06_0_9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10837b0a06_0_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101d7e05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101d7e0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0837b0a06_0_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0837b0a06_0_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10837b0a06_0_1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10837b0a06_0_1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10837b0a06_0_1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10837b0a06_0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ddac9a057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ddac9a057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10837b0a06_0_13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10837b0a06_0_1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1pPr>
            <a:lvl2pPr lvl="1">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2pPr>
            <a:lvl3pPr lvl="2">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3pPr>
            <a:lvl4pPr lvl="3">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4pPr>
            <a:lvl5pPr lvl="4">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5pPr>
            <a:lvl6pPr lvl="5">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6pPr>
            <a:lvl7pPr lvl="6">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7pPr>
            <a:lvl8pPr lvl="7">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8pPr>
            <a:lvl9pPr lvl="8">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panose="020F0502020204030203"/>
              <a:buChar char="●"/>
              <a:defRPr sz="1300">
                <a:solidFill>
                  <a:schemeClr val="l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panose="020F0502020204030203"/>
                <a:ea typeface="Lato" panose="020F0502020204030203"/>
                <a:cs typeface="Lato" panose="020F0502020204030203"/>
                <a:sym typeface="Lato" panose="020F0502020204030203"/>
              </a:defRPr>
            </a:lvl1pPr>
            <a:lvl2pPr lvl="1" algn="r">
              <a:buNone/>
              <a:defRPr sz="1000">
                <a:solidFill>
                  <a:schemeClr val="lt1"/>
                </a:solidFill>
                <a:latin typeface="Lato" panose="020F0502020204030203"/>
                <a:ea typeface="Lato" panose="020F0502020204030203"/>
                <a:cs typeface="Lato" panose="020F0502020204030203"/>
                <a:sym typeface="Lato" panose="020F0502020204030203"/>
              </a:defRPr>
            </a:lvl2pPr>
            <a:lvl3pPr lvl="2" algn="r">
              <a:buNone/>
              <a:defRPr sz="1000">
                <a:solidFill>
                  <a:schemeClr val="lt1"/>
                </a:solidFill>
                <a:latin typeface="Lato" panose="020F0502020204030203"/>
                <a:ea typeface="Lato" panose="020F0502020204030203"/>
                <a:cs typeface="Lato" panose="020F0502020204030203"/>
                <a:sym typeface="Lato" panose="020F0502020204030203"/>
              </a:defRPr>
            </a:lvl3pPr>
            <a:lvl4pPr lvl="3" algn="r">
              <a:buNone/>
              <a:defRPr sz="1000">
                <a:solidFill>
                  <a:schemeClr val="lt1"/>
                </a:solidFill>
                <a:latin typeface="Lato" panose="020F0502020204030203"/>
                <a:ea typeface="Lato" panose="020F0502020204030203"/>
                <a:cs typeface="Lato" panose="020F0502020204030203"/>
                <a:sym typeface="Lato" panose="020F0502020204030203"/>
              </a:defRPr>
            </a:lvl4pPr>
            <a:lvl5pPr lvl="4" algn="r">
              <a:buNone/>
              <a:defRPr sz="1000">
                <a:solidFill>
                  <a:schemeClr val="lt1"/>
                </a:solidFill>
                <a:latin typeface="Lato" panose="020F0502020204030203"/>
                <a:ea typeface="Lato" panose="020F0502020204030203"/>
                <a:cs typeface="Lato" panose="020F0502020204030203"/>
                <a:sym typeface="Lato" panose="020F0502020204030203"/>
              </a:defRPr>
            </a:lvl5pPr>
            <a:lvl6pPr lvl="5" algn="r">
              <a:buNone/>
              <a:defRPr sz="1000">
                <a:solidFill>
                  <a:schemeClr val="lt1"/>
                </a:solidFill>
                <a:latin typeface="Lato" panose="020F0502020204030203"/>
                <a:ea typeface="Lato" panose="020F0502020204030203"/>
                <a:cs typeface="Lato" panose="020F0502020204030203"/>
                <a:sym typeface="Lato" panose="020F0502020204030203"/>
              </a:defRPr>
            </a:lvl6pPr>
            <a:lvl7pPr lvl="6" algn="r">
              <a:buNone/>
              <a:defRPr sz="1000">
                <a:solidFill>
                  <a:schemeClr val="lt1"/>
                </a:solidFill>
                <a:latin typeface="Lato" panose="020F0502020204030203"/>
                <a:ea typeface="Lato" panose="020F0502020204030203"/>
                <a:cs typeface="Lato" panose="020F0502020204030203"/>
                <a:sym typeface="Lato" panose="020F0502020204030203"/>
              </a:defRPr>
            </a:lvl7pPr>
            <a:lvl8pPr lvl="7" algn="r">
              <a:buNone/>
              <a:defRPr sz="1000">
                <a:solidFill>
                  <a:schemeClr val="lt1"/>
                </a:solidFill>
                <a:latin typeface="Lato" panose="020F0502020204030203"/>
                <a:ea typeface="Lato" panose="020F0502020204030203"/>
                <a:cs typeface="Lato" panose="020F0502020204030203"/>
                <a:sym typeface="Lato" panose="020F0502020204030203"/>
              </a:defRPr>
            </a:lvl8pPr>
            <a:lvl9pPr lvl="8" algn="r">
              <a:buNone/>
              <a:defRPr sz="1000">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spersky.co.uk/"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title"/>
          </p:nvPr>
        </p:nvSpPr>
        <p:spPr>
          <a:xfrm>
            <a:off x="311700" y="445025"/>
            <a:ext cx="6355200" cy="13050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None/>
            </a:pPr>
            <a:r>
              <a:rPr lang="en-GB" sz="2090">
                <a:solidFill>
                  <a:srgbClr val="000000"/>
                </a:solidFill>
              </a:rPr>
              <a:t>         </a:t>
            </a:r>
            <a:endParaRPr sz="2090">
              <a:solidFill>
                <a:srgbClr val="000000"/>
              </a:solidFill>
            </a:endParaRPr>
          </a:p>
          <a:p>
            <a:pPr marL="0" lvl="0" indent="0" algn="l" rtl="0">
              <a:lnSpc>
                <a:spcPct val="115000"/>
              </a:lnSpc>
              <a:spcBef>
                <a:spcPts val="1200"/>
              </a:spcBef>
              <a:spcAft>
                <a:spcPts val="0"/>
              </a:spcAft>
              <a:buNone/>
            </a:pPr>
            <a:r>
              <a:rPr lang="en-GB" sz="2090">
                <a:solidFill>
                  <a:srgbClr val="000000"/>
                </a:solidFill>
              </a:rPr>
              <a:t>                      </a:t>
            </a:r>
            <a:r>
              <a:rPr lang="en-GB" sz="2535"/>
              <a:t>Virtual Desktop AI assistant</a:t>
            </a:r>
            <a:endParaRPr sz="2535"/>
          </a:p>
          <a:p>
            <a:pPr marL="0" lvl="0" indent="0" algn="l" rtl="0">
              <a:spcBef>
                <a:spcPts val="1200"/>
              </a:spcBef>
              <a:spcAft>
                <a:spcPts val="0"/>
              </a:spcAft>
              <a:buNone/>
            </a:pPr>
            <a:endParaRPr sz="2535"/>
          </a:p>
        </p:txBody>
      </p:sp>
      <p:sp>
        <p:nvSpPr>
          <p:cNvPr id="135" name="Google Shape;135;p13"/>
          <p:cNvSpPr txBox="1">
            <a:spLocks noGrp="1"/>
          </p:cNvSpPr>
          <p:nvPr>
            <p:ph type="body" idx="1"/>
          </p:nvPr>
        </p:nvSpPr>
        <p:spPr>
          <a:xfrm>
            <a:off x="2230550" y="2181250"/>
            <a:ext cx="6601800" cy="2387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n-US" dirty="0"/>
              <a:t>				Team Members:</a:t>
            </a:r>
          </a:p>
          <a:p>
            <a:pPr marL="0" lvl="0" indent="0" algn="l" rtl="0">
              <a:spcBef>
                <a:spcPts val="0"/>
              </a:spcBef>
              <a:spcAft>
                <a:spcPts val="1200"/>
              </a:spcAft>
              <a:buNone/>
            </a:pPr>
            <a:r>
              <a:rPr lang="en-US" dirty="0"/>
              <a:t>	                                                                </a:t>
            </a:r>
            <a:r>
              <a:rPr dirty="0"/>
              <a:t>Zeba Mariam 19BCE2439</a:t>
            </a:r>
          </a:p>
          <a:p>
            <a:pPr marL="0" lvl="0" indent="0" algn="l" rtl="0">
              <a:spcBef>
                <a:spcPts val="0"/>
              </a:spcBef>
              <a:spcAft>
                <a:spcPts val="1200"/>
              </a:spcAft>
              <a:buNone/>
            </a:pPr>
            <a:r>
              <a:rPr dirty="0"/>
              <a:t>							</a:t>
            </a:r>
            <a:r>
              <a:rPr lang="en-US" dirty="0"/>
              <a:t>				</a:t>
            </a:r>
            <a:r>
              <a:rPr dirty="0"/>
              <a:t>Veerendranath 19BCI0238</a:t>
            </a:r>
          </a:p>
          <a:p>
            <a:pPr marL="0" lvl="0" indent="0" algn="l" rtl="0">
              <a:spcBef>
                <a:spcPts val="0"/>
              </a:spcBef>
              <a:spcAft>
                <a:spcPts val="1200"/>
              </a:spcAft>
              <a:buNone/>
            </a:pPr>
            <a:r>
              <a:rPr dirty="0"/>
              <a:t>							</a:t>
            </a:r>
            <a:r>
              <a:rPr lang="en-US" dirty="0"/>
              <a:t>				</a:t>
            </a:r>
            <a:r>
              <a:rPr dirty="0"/>
              <a:t>S md Luqman 19BCE0196</a:t>
            </a:r>
          </a:p>
          <a:p>
            <a:pPr marL="0" lvl="0" indent="0" algn="l" rtl="0">
              <a:spcBef>
                <a:spcPts val="0"/>
              </a:spcBef>
              <a:spcAft>
                <a:spcPts val="1200"/>
              </a:spcAft>
              <a:buNone/>
            </a:pPr>
            <a:r>
              <a:rPr dirty="0"/>
              <a:t>					                             </a:t>
            </a:r>
            <a:r>
              <a:rPr lang="en-US" dirty="0"/>
              <a:t>					</a:t>
            </a:r>
            <a:r>
              <a:rPr dirty="0"/>
              <a:t>C.Bharath chandra 19BCE0852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Drawbacks :</a:t>
            </a:r>
          </a:p>
        </p:txBody>
      </p:sp>
      <p:sp>
        <p:nvSpPr>
          <p:cNvPr id="159" name="Google Shape;159;p17"/>
          <p:cNvSpPr txBox="1">
            <a:spLocks noGrp="1"/>
          </p:cNvSpPr>
          <p:nvPr>
            <p:ph type="body" idx="1"/>
          </p:nvPr>
        </p:nvSpPr>
        <p:spPr>
          <a:xfrm>
            <a:off x="1113800" y="863375"/>
            <a:ext cx="7038900" cy="2911200"/>
          </a:xfrm>
          <a:prstGeom prst="rect">
            <a:avLst/>
          </a:prstGeom>
        </p:spPr>
        <p:txBody>
          <a:bodyPr spcFirstLastPara="1" wrap="square" lIns="91425" tIns="91425" rIns="91425" bIns="91425" anchor="t" anchorCtr="0">
            <a:normAutofit fontScale="25000" lnSpcReduction="20000"/>
          </a:bodyPr>
          <a:lstStyle/>
          <a:p>
            <a:pPr marL="0" lvl="0" indent="0" algn="l" rtl="0">
              <a:spcBef>
                <a:spcPts val="1200"/>
              </a:spcBef>
              <a:spcAft>
                <a:spcPts val="0"/>
              </a:spcAft>
              <a:buNone/>
            </a:pPr>
            <a:r>
              <a:rPr lang="en-GB" sz="4925">
                <a:latin typeface="Arial" panose="020B0604020202020204"/>
                <a:ea typeface="Arial" panose="020B0604020202020204"/>
                <a:cs typeface="Arial" panose="020B0604020202020204"/>
                <a:sym typeface="Arial" panose="020B0604020202020204"/>
              </a:rPr>
              <a:t>Security could be an issue</a:t>
            </a:r>
            <a:endParaRPr sz="4925">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4925">
                <a:latin typeface="Arial" panose="020B0604020202020204"/>
                <a:ea typeface="Arial" panose="020B0604020202020204"/>
                <a:cs typeface="Arial" panose="020B0604020202020204"/>
                <a:sym typeface="Arial" panose="020B0604020202020204"/>
              </a:rPr>
              <a:t>'Even if Amazon doesn't do anything questionable with your Echo interactions, it does store them in the cloud, which isn't totally hacker-proof,' says David Emm, principal security researcher at </a:t>
            </a:r>
            <a:r>
              <a:rPr lang="en-GB" sz="4925">
                <a:uFill>
                  <a:noFill/>
                </a:uFill>
                <a:latin typeface="Arial" panose="020B0604020202020204"/>
                <a:ea typeface="Arial" panose="020B0604020202020204"/>
                <a:cs typeface="Arial" panose="020B0604020202020204"/>
                <a:sym typeface="Arial" panose="020B0604020202020204"/>
                <a:hlinkClick r:id="rId3"/>
              </a:rPr>
              <a:t>Kaspersky Lab</a:t>
            </a:r>
            <a:r>
              <a:rPr lang="en-GB" sz="4925">
                <a:latin typeface="Arial" panose="020B0604020202020204"/>
                <a:ea typeface="Arial" panose="020B0604020202020204"/>
                <a:cs typeface="Arial" panose="020B0604020202020204"/>
                <a:sym typeface="Arial" panose="020B0604020202020204"/>
              </a:rPr>
              <a:t> </a:t>
            </a:r>
            <a:endParaRPr sz="4925">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4925" b="1">
                <a:latin typeface="Roboto" panose="02000000000000000000"/>
                <a:ea typeface="Roboto" panose="02000000000000000000"/>
                <a:cs typeface="Roboto" panose="02000000000000000000"/>
                <a:sym typeface="Roboto" panose="02000000000000000000"/>
              </a:rPr>
              <a:t>Requires Internet Connection</a:t>
            </a:r>
            <a:endParaRPr sz="4925" b="1">
              <a:latin typeface="Roboto" panose="02000000000000000000"/>
              <a:ea typeface="Roboto" panose="02000000000000000000"/>
              <a:cs typeface="Roboto" panose="02000000000000000000"/>
              <a:sym typeface="Roboto" panose="02000000000000000000"/>
            </a:endParaRPr>
          </a:p>
          <a:p>
            <a:pPr marL="0" lvl="0" indent="0" algn="l" rtl="0">
              <a:spcBef>
                <a:spcPts val="1200"/>
              </a:spcBef>
              <a:spcAft>
                <a:spcPts val="0"/>
              </a:spcAft>
              <a:buNone/>
            </a:pPr>
            <a:r>
              <a:rPr lang="en-GB" sz="4925">
                <a:latin typeface="Georgia" panose="02040502050405020303"/>
                <a:ea typeface="Georgia" panose="02040502050405020303"/>
                <a:cs typeface="Georgia" panose="02040502050405020303"/>
                <a:sym typeface="Georgia" panose="02040502050405020303"/>
              </a:rPr>
              <a:t>It needs an active internet connection to work. You need to connect your Google Assistant Speaker to your Wi-Fi before playing music, connecting devices, and so on. However, if your Wi-Fi connectivity is low, then using these speakers might be a problem. </a:t>
            </a:r>
            <a:endParaRPr sz="4925">
              <a:latin typeface="Georgia" panose="02040502050405020303"/>
              <a:ea typeface="Georgia" panose="02040502050405020303"/>
              <a:cs typeface="Georgia" panose="02040502050405020303"/>
              <a:sym typeface="Georgia" panose="02040502050405020303"/>
            </a:endParaRPr>
          </a:p>
          <a:p>
            <a:pPr marL="0" lvl="0" indent="0" algn="l" rtl="0">
              <a:spcBef>
                <a:spcPts val="1200"/>
              </a:spcBef>
              <a:spcAft>
                <a:spcPts val="0"/>
              </a:spcAft>
              <a:buNone/>
            </a:pPr>
            <a:r>
              <a:rPr lang="en-GB" sz="4925">
                <a:latin typeface="Georgia" panose="02040502050405020303"/>
                <a:ea typeface="Georgia" panose="02040502050405020303"/>
                <a:cs typeface="Georgia" panose="02040502050405020303"/>
                <a:sym typeface="Georgia" panose="02040502050405020303"/>
              </a:rPr>
              <a:t>➢Security is somewhere an issue, there is no voice command encryption in this project. </a:t>
            </a:r>
            <a:endParaRPr sz="4925">
              <a:latin typeface="Georgia" panose="02040502050405020303"/>
              <a:ea typeface="Georgia" panose="02040502050405020303"/>
              <a:cs typeface="Georgia" panose="02040502050405020303"/>
              <a:sym typeface="Georgia" panose="02040502050405020303"/>
            </a:endParaRPr>
          </a:p>
          <a:p>
            <a:pPr marL="0" lvl="0" indent="0" algn="l" rtl="0">
              <a:spcBef>
                <a:spcPts val="2200"/>
              </a:spcBef>
              <a:spcAft>
                <a:spcPts val="0"/>
              </a:spcAft>
              <a:buNone/>
            </a:pPr>
            <a:r>
              <a:rPr lang="en-GB" sz="4925">
                <a:latin typeface="Georgia" panose="02040502050405020303"/>
                <a:ea typeface="Georgia" panose="02040502050405020303"/>
                <a:cs typeface="Georgia" panose="02040502050405020303"/>
                <a:sym typeface="Georgia" panose="02040502050405020303"/>
              </a:rPr>
              <a:t>➢ Background voice can interfere </a:t>
            </a:r>
            <a:endParaRPr sz="4925">
              <a:latin typeface="Georgia" panose="02040502050405020303"/>
              <a:ea typeface="Georgia" panose="02040502050405020303"/>
              <a:cs typeface="Georgia" panose="02040502050405020303"/>
              <a:sym typeface="Georgia" panose="02040502050405020303"/>
            </a:endParaRPr>
          </a:p>
          <a:p>
            <a:pPr marL="0" lvl="0" indent="0" algn="l" rtl="0">
              <a:spcBef>
                <a:spcPts val="2200"/>
              </a:spcBef>
              <a:spcAft>
                <a:spcPts val="0"/>
              </a:spcAft>
              <a:buNone/>
            </a:pPr>
            <a:r>
              <a:rPr lang="en-GB" sz="4925">
                <a:latin typeface="Georgia" panose="02040502050405020303"/>
                <a:ea typeface="Georgia" panose="02040502050405020303"/>
                <a:cs typeface="Georgia" panose="02040502050405020303"/>
                <a:sym typeface="Georgia" panose="02040502050405020303"/>
              </a:rPr>
              <a:t>➢ Misinterpretation because of accents and may cause inaccurate results. </a:t>
            </a:r>
            <a:endParaRPr sz="4925">
              <a:latin typeface="Georgia" panose="02040502050405020303"/>
              <a:ea typeface="Georgia" panose="02040502050405020303"/>
              <a:cs typeface="Georgia" panose="02040502050405020303"/>
              <a:sym typeface="Georgia" panose="02040502050405020303"/>
            </a:endParaRPr>
          </a:p>
          <a:p>
            <a:pPr marL="0" lvl="0" indent="0" algn="l" rtl="0">
              <a:spcBef>
                <a:spcPts val="2200"/>
              </a:spcBef>
              <a:spcAft>
                <a:spcPts val="0"/>
              </a:spcAft>
              <a:buNone/>
            </a:pPr>
            <a:r>
              <a:rPr lang="en-GB" sz="4925">
                <a:latin typeface="Georgia" panose="02040502050405020303"/>
                <a:ea typeface="Georgia" panose="02040502050405020303"/>
                <a:cs typeface="Georgia" panose="02040502050405020303"/>
                <a:sym typeface="Georgia" panose="02040502050405020303"/>
              </a:rPr>
              <a:t>➢ TONY cannot be called externally anytime like other traditional assistants like Google Assistant can be called just by saying, “Ok Google!”</a:t>
            </a:r>
            <a:endParaRPr sz="4925">
              <a:latin typeface="Georgia" panose="02040502050405020303"/>
              <a:ea typeface="Georgia" panose="02040502050405020303"/>
              <a:cs typeface="Georgia" panose="02040502050405020303"/>
              <a:sym typeface="Georgia" panose="02040502050405020303"/>
            </a:endParaRPr>
          </a:p>
          <a:p>
            <a:pPr marL="0" lvl="0" indent="0" algn="l" rtl="0">
              <a:spcBef>
                <a:spcPts val="2200"/>
              </a:spcBef>
              <a:spcAft>
                <a:spcPts val="0"/>
              </a:spcAft>
              <a:buNone/>
            </a:pPr>
            <a:endParaRPr sz="1100">
              <a:latin typeface="Arial" panose="020B0604020202020204"/>
              <a:ea typeface="Arial" panose="020B0604020202020204"/>
              <a:cs typeface="Arial" panose="020B0604020202020204"/>
              <a:sym typeface="Arial" panose="020B0604020202020204"/>
            </a:endParaRPr>
          </a:p>
          <a:p>
            <a:pPr marL="0" lvl="0" indent="0" algn="l" rtl="0">
              <a:spcBef>
                <a:spcPts val="1800"/>
              </a:spcBef>
              <a:spcAft>
                <a:spcPts val="1200"/>
              </a:spcAft>
              <a:buNone/>
            </a:pPr>
            <a:endParaRPr sz="11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body" idx="1"/>
          </p:nvPr>
        </p:nvSpPr>
        <p:spPr>
          <a:xfrm>
            <a:off x="1297500" y="314325"/>
            <a:ext cx="7275000" cy="416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Part of the wonder of the human mind is that it are often fairly volatile and non-linear within the method it works. this could even be a weakness also, however humans at the leading edge of data haven't been entirely logical or rational thinkers. we tend to believe our power to get ideas to then explore logically. AI assistant cannot presently do that and lacks the flexibility to suppose out-of-the-box. It are often educated set variables and learn to adapt them however this still happens in-the-box – for currently.</a:t>
            </a:r>
          </a:p>
          <a:p>
            <a:pPr marL="0" lvl="0" indent="0" algn="l" rtl="0">
              <a:spcBef>
                <a:spcPts val="1200"/>
              </a:spcBef>
              <a:spcAft>
                <a:spcPts val="0"/>
              </a:spcAft>
              <a:buNone/>
            </a:pPr>
            <a:r>
              <a:rPr lang="en-GB"/>
              <a:t>In the case of weapons development, AI personal is programmed to try to to one thing damaging , may be programmed to kill, hurt or otherwise destroy individuals or property.They’d possible be very laborious to prevent. to boot, if they did use machine learning to be told from combat things to enhance their techniques or strategy, these learning processes might have sudden and calamitous consequences.</a:t>
            </a:r>
          </a:p>
          <a:p>
            <a:pPr marL="0" lvl="0" indent="0" algn="l" rtl="0">
              <a:spcBef>
                <a:spcPts val="1200"/>
              </a:spcBef>
              <a:spcAft>
                <a:spcPts val="1200"/>
              </a:spcAft>
              <a:buNone/>
            </a:pP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Dataset :</a:t>
            </a:r>
          </a:p>
        </p:txBody>
      </p:sp>
      <p:sp>
        <p:nvSpPr>
          <p:cNvPr id="170" name="Google Shape;170;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GB" sz="1650">
                <a:latin typeface="Calibri" panose="020F0502020204030204"/>
                <a:ea typeface="Calibri" panose="020F0502020204030204"/>
                <a:cs typeface="Calibri" panose="020F0502020204030204"/>
                <a:sym typeface="Calibri" panose="020F0502020204030204"/>
              </a:rPr>
              <a:t>The IDE used in this project is PyCharm. All the python files were created in PyCharm and all the necessary packages were easily installable in this IDE. For this project following modules and libraries were used i.e. pyttsx3, Speech Recognition, Datetime, Wikipedia, Smtplib, pywhatkit, pyjokes, pyPDF2, pyautogui, pyQt etc.</a:t>
            </a:r>
            <a:endParaRPr sz="1650">
              <a:latin typeface="Calibri" panose="020F0502020204030204"/>
              <a:ea typeface="Calibri" panose="020F0502020204030204"/>
              <a:cs typeface="Calibri" panose="020F0502020204030204"/>
              <a:sym typeface="Calibri" panose="020F0502020204030204"/>
            </a:endParaRPr>
          </a:p>
          <a:p>
            <a:pPr marL="0" lvl="0" indent="0" algn="l" rtl="0">
              <a:spcBef>
                <a:spcPts val="1200"/>
              </a:spcBef>
              <a:spcAft>
                <a:spcPts val="1200"/>
              </a:spcAft>
              <a:buNone/>
            </a:pP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CAAD4-E937-4D4B-8652-602BB08184EF}"/>
              </a:ext>
            </a:extLst>
          </p:cNvPr>
          <p:cNvSpPr>
            <a:spLocks noGrp="1"/>
          </p:cNvSpPr>
          <p:nvPr>
            <p:ph type="title"/>
          </p:nvPr>
        </p:nvSpPr>
        <p:spPr>
          <a:xfrm>
            <a:off x="1297500" y="393750"/>
            <a:ext cx="7038900" cy="499385"/>
          </a:xfrm>
        </p:spPr>
        <p:txBody>
          <a:bodyPr>
            <a:normAutofit fontScale="90000"/>
          </a:bodyPr>
          <a:lstStyle/>
          <a:p>
            <a:r>
              <a:rPr lang="en-IN" dirty="0"/>
              <a:t>REFERENCES</a:t>
            </a:r>
          </a:p>
        </p:txBody>
      </p:sp>
      <p:sp>
        <p:nvSpPr>
          <p:cNvPr id="3" name="Text Placeholder 2">
            <a:extLst>
              <a:ext uri="{FF2B5EF4-FFF2-40B4-BE49-F238E27FC236}">
                <a16:creationId xmlns:a16="http://schemas.microsoft.com/office/drawing/2014/main" id="{C3B2D2CE-3B1E-430A-BF06-ED5E09070AA0}"/>
              </a:ext>
            </a:extLst>
          </p:cNvPr>
          <p:cNvSpPr>
            <a:spLocks noGrp="1"/>
          </p:cNvSpPr>
          <p:nvPr>
            <p:ph type="body" idx="1"/>
          </p:nvPr>
        </p:nvSpPr>
        <p:spPr>
          <a:xfrm>
            <a:off x="1297500" y="893135"/>
            <a:ext cx="7612584" cy="3585615"/>
          </a:xfrm>
        </p:spPr>
        <p:txBody>
          <a:bodyPr>
            <a:normAutofit fontScale="77500" lnSpcReduction="20000"/>
          </a:bodyPr>
          <a:lstStyle/>
          <a:p>
            <a:pPr marL="146050" indent="0" rtl="0">
              <a:spcBef>
                <a:spcPts val="0"/>
              </a:spcBef>
              <a:spcAft>
                <a:spcPts val="1200"/>
              </a:spcAft>
              <a:buNone/>
            </a:pPr>
            <a:r>
              <a:rPr lang="en-IN" sz="1800" b="0" i="0" u="none" strike="noStrike" dirty="0">
                <a:solidFill>
                  <a:srgbClr val="FFFFFF"/>
                </a:solidFill>
                <a:effectLst/>
                <a:latin typeface="Arial" panose="020B0604020202020204" pitchFamily="34" charset="0"/>
              </a:rPr>
              <a:t>Title :An Intelligent Personal Assistant for Task and Time Management</a:t>
            </a:r>
            <a:endParaRPr lang="en-IN" b="0" dirty="0">
              <a:effectLst/>
            </a:endParaRPr>
          </a:p>
          <a:p>
            <a:pPr marL="146050" indent="0" rtl="0">
              <a:spcBef>
                <a:spcPts val="0"/>
              </a:spcBef>
              <a:spcAft>
                <a:spcPts val="1200"/>
              </a:spcAft>
              <a:buNone/>
            </a:pPr>
            <a:r>
              <a:rPr lang="en-IN" sz="1800" b="0" i="0" u="none" strike="noStrike" dirty="0">
                <a:solidFill>
                  <a:srgbClr val="FFFFFF"/>
                </a:solidFill>
                <a:effectLst/>
                <a:latin typeface="Lato" panose="020F0502020204030203" pitchFamily="34" charset="0"/>
              </a:rPr>
              <a:t>Authors :</a:t>
            </a:r>
            <a:r>
              <a:rPr lang="en-IN" sz="1800" b="0" i="0" u="none" strike="noStrike" dirty="0">
                <a:solidFill>
                  <a:srgbClr val="FFFFFF"/>
                </a:solidFill>
                <a:effectLst/>
                <a:latin typeface="Arial" panose="020B0604020202020204" pitchFamily="34" charset="0"/>
              </a:rPr>
              <a:t>Karen Myers, Pauline Berry, Jim Blythe, Ken Conley, Melinda </a:t>
            </a:r>
            <a:r>
              <a:rPr lang="en-IN" sz="1800" b="0" i="0" u="none" strike="noStrike" dirty="0" err="1">
                <a:solidFill>
                  <a:srgbClr val="FFFFFF"/>
                </a:solidFill>
                <a:effectLst/>
                <a:latin typeface="Arial" panose="020B0604020202020204" pitchFamily="34" charset="0"/>
              </a:rPr>
              <a:t>Gervasio</a:t>
            </a:r>
            <a:r>
              <a:rPr lang="en-IN" sz="1800" b="0" i="0" u="none" strike="noStrike" dirty="0">
                <a:solidFill>
                  <a:srgbClr val="FFFFFF"/>
                </a:solidFill>
                <a:effectLst/>
                <a:latin typeface="Arial" panose="020B0604020202020204" pitchFamily="34" charset="0"/>
              </a:rPr>
              <a:t>,</a:t>
            </a:r>
            <a:endParaRPr lang="en-IN" b="0" dirty="0">
              <a:effectLst/>
            </a:endParaRPr>
          </a:p>
          <a:p>
            <a:pPr marL="146050" indent="0" rtl="0">
              <a:spcBef>
                <a:spcPts val="0"/>
              </a:spcBef>
              <a:spcAft>
                <a:spcPts val="1200"/>
              </a:spcAft>
              <a:buNone/>
            </a:pPr>
            <a:r>
              <a:rPr lang="en-IN" sz="1800" b="0" i="0" u="none" strike="noStrike" dirty="0">
                <a:solidFill>
                  <a:srgbClr val="FFFFFF"/>
                </a:solidFill>
                <a:effectLst/>
                <a:latin typeface="Arial" panose="020B0604020202020204" pitchFamily="34" charset="0"/>
              </a:rPr>
              <a:t>Deborah McGuinness, David Morley, </a:t>
            </a:r>
            <a:r>
              <a:rPr lang="en-IN" sz="1800" b="0" i="0" u="none" strike="noStrike" dirty="0" err="1">
                <a:solidFill>
                  <a:srgbClr val="FFFFFF"/>
                </a:solidFill>
                <a:effectLst/>
                <a:latin typeface="Arial" panose="020B0604020202020204" pitchFamily="34" charset="0"/>
              </a:rPr>
              <a:t>Avi</a:t>
            </a:r>
            <a:r>
              <a:rPr lang="en-IN" sz="1800" b="0" i="0" u="none" strike="noStrike" dirty="0">
                <a:solidFill>
                  <a:srgbClr val="FFFFFF"/>
                </a:solidFill>
                <a:effectLst/>
                <a:latin typeface="Arial" panose="020B0604020202020204" pitchFamily="34" charset="0"/>
              </a:rPr>
              <a:t> Pfeffer, Martha Pollack , and Milind </a:t>
            </a:r>
            <a:r>
              <a:rPr lang="en-IN" sz="1800" b="0" i="0" u="none" strike="noStrike" dirty="0" err="1">
                <a:solidFill>
                  <a:srgbClr val="FFFFFF"/>
                </a:solidFill>
                <a:effectLst/>
                <a:latin typeface="Arial" panose="020B0604020202020204" pitchFamily="34" charset="0"/>
              </a:rPr>
              <a:t>Tambe</a:t>
            </a:r>
            <a:r>
              <a:rPr lang="en-IN" sz="1800" b="0" i="0" u="none" strike="noStrike" dirty="0">
                <a:solidFill>
                  <a:srgbClr val="FFFFFF"/>
                </a:solidFill>
                <a:effectLst/>
                <a:latin typeface="Arial" panose="020B0604020202020204" pitchFamily="34" charset="0"/>
              </a:rPr>
              <a:t>. </a:t>
            </a:r>
            <a:endParaRPr lang="en-IN" b="0" dirty="0">
              <a:effectLst/>
            </a:endParaRPr>
          </a:p>
          <a:p>
            <a:pPr marL="146050" indent="0" rtl="0">
              <a:spcBef>
                <a:spcPts val="0"/>
              </a:spcBef>
              <a:spcAft>
                <a:spcPts val="1200"/>
              </a:spcAft>
              <a:buNone/>
            </a:pPr>
            <a:r>
              <a:rPr lang="en-IN" sz="1800" b="0" i="0" u="none" strike="noStrike" dirty="0">
                <a:solidFill>
                  <a:srgbClr val="FFFFFF"/>
                </a:solidFill>
                <a:effectLst/>
                <a:latin typeface="Arial" panose="020B0604020202020204" pitchFamily="34" charset="0"/>
              </a:rPr>
              <a:t>Title :Experience with a Learning Personal Assistant</a:t>
            </a:r>
            <a:endParaRPr lang="en-IN" b="0" dirty="0">
              <a:effectLst/>
            </a:endParaRPr>
          </a:p>
          <a:p>
            <a:pPr marL="146050" indent="0" rtl="0">
              <a:spcBef>
                <a:spcPts val="0"/>
              </a:spcBef>
              <a:spcAft>
                <a:spcPts val="1200"/>
              </a:spcAft>
              <a:buNone/>
            </a:pPr>
            <a:r>
              <a:rPr lang="en-IN" sz="1800" b="0" i="0" u="none" strike="noStrike" dirty="0">
                <a:solidFill>
                  <a:srgbClr val="FFFFFF"/>
                </a:solidFill>
                <a:effectLst/>
                <a:latin typeface="Lato" panose="020F0502020204030203" pitchFamily="34" charset="0"/>
              </a:rPr>
              <a:t>Authors :</a:t>
            </a:r>
            <a:r>
              <a:rPr lang="en-IN" sz="1800" b="0" i="0" u="none" strike="noStrike" dirty="0">
                <a:solidFill>
                  <a:srgbClr val="FFFFFF"/>
                </a:solidFill>
                <a:effectLst/>
                <a:latin typeface="Arial" panose="020B0604020202020204" pitchFamily="34" charset="0"/>
              </a:rPr>
              <a:t>Tom Mitchell, Rich Caruana, Dayne Freitag, John McDermott , David Zebrowski. </a:t>
            </a:r>
            <a:endParaRPr lang="en-IN" b="0" dirty="0">
              <a:effectLst/>
            </a:endParaRPr>
          </a:p>
          <a:p>
            <a:pPr marL="146050" indent="0" rtl="0">
              <a:spcBef>
                <a:spcPts val="0"/>
              </a:spcBef>
              <a:spcAft>
                <a:spcPts val="1200"/>
              </a:spcAft>
              <a:buNone/>
            </a:pPr>
            <a:r>
              <a:rPr lang="en-IN" sz="1800" b="0" i="0" u="none" strike="noStrike" dirty="0">
                <a:solidFill>
                  <a:srgbClr val="FFFFFF"/>
                </a:solidFill>
                <a:effectLst/>
                <a:latin typeface="Arial" panose="020B0604020202020204" pitchFamily="34" charset="0"/>
              </a:rPr>
              <a:t>The dark sides of AI personal assistant: effects of service failure on user continuance</a:t>
            </a:r>
            <a:endParaRPr lang="en-IN" b="0" dirty="0">
              <a:effectLst/>
            </a:endParaRPr>
          </a:p>
          <a:p>
            <a:pPr marL="146050" indent="0" rtl="0">
              <a:spcBef>
                <a:spcPts val="0"/>
              </a:spcBef>
              <a:spcAft>
                <a:spcPts val="1200"/>
              </a:spcAft>
              <a:buNone/>
            </a:pPr>
            <a:r>
              <a:rPr lang="en-IN" sz="1800" b="0" i="0" u="none" strike="noStrike" dirty="0">
                <a:solidFill>
                  <a:srgbClr val="FFFFFF"/>
                </a:solidFill>
                <a:effectLst/>
                <a:latin typeface="Arial" panose="020B0604020202020204" pitchFamily="34" charset="0"/>
              </a:rPr>
              <a:t>intention. </a:t>
            </a:r>
            <a:endParaRPr lang="en-IN" b="0" dirty="0">
              <a:effectLst/>
            </a:endParaRPr>
          </a:p>
          <a:p>
            <a:pPr rtl="0">
              <a:spcBef>
                <a:spcPts val="0"/>
              </a:spcBef>
              <a:spcAft>
                <a:spcPts val="1200"/>
              </a:spcAft>
            </a:pPr>
            <a:r>
              <a:rPr lang="en-IN" sz="1800" b="0" i="0" u="none" strike="noStrike" dirty="0" err="1">
                <a:solidFill>
                  <a:srgbClr val="000000"/>
                </a:solidFill>
                <a:effectLst/>
                <a:latin typeface="Arial" panose="020B0604020202020204" pitchFamily="34" charset="0"/>
              </a:rPr>
              <a:t>T</a:t>
            </a:r>
            <a:r>
              <a:rPr lang="en-IN" sz="1800" b="0" i="0" u="none" strike="noStrike" dirty="0" err="1">
                <a:solidFill>
                  <a:srgbClr val="FFFFFF"/>
                </a:solidFill>
                <a:effectLst/>
                <a:latin typeface="Arial" panose="020B0604020202020204" pitchFamily="34" charset="0"/>
              </a:rPr>
              <a:t>Title</a:t>
            </a:r>
            <a:r>
              <a:rPr lang="en-IN" sz="1800" b="0" i="0" u="none" strike="noStrike" dirty="0">
                <a:solidFill>
                  <a:srgbClr val="FFFFFF"/>
                </a:solidFill>
                <a:effectLst/>
                <a:latin typeface="Arial" panose="020B0604020202020204" pitchFamily="34" charset="0"/>
              </a:rPr>
              <a:t> :The dark sides of AI personal assistant: effects of service failure on user continuance intention. </a:t>
            </a:r>
            <a:endParaRPr lang="en-IN" b="0" dirty="0">
              <a:effectLst/>
            </a:endParaRPr>
          </a:p>
          <a:p>
            <a:pPr marL="146050" indent="0" rtl="0">
              <a:spcBef>
                <a:spcPts val="0"/>
              </a:spcBef>
              <a:spcAft>
                <a:spcPts val="1200"/>
              </a:spcAft>
              <a:buNone/>
            </a:pPr>
            <a:r>
              <a:rPr lang="en-IN" sz="1800" b="0" i="0" u="none" strike="noStrike" dirty="0">
                <a:solidFill>
                  <a:srgbClr val="FFFFFF"/>
                </a:solidFill>
                <a:effectLst/>
                <a:latin typeface="Arial" panose="020B0604020202020204" pitchFamily="34" charset="0"/>
              </a:rPr>
              <a:t>Author’s: - Yi Sun, </a:t>
            </a:r>
            <a:r>
              <a:rPr lang="en-IN" sz="1800" b="0" i="0" u="none" strike="noStrike" dirty="0" err="1">
                <a:solidFill>
                  <a:srgbClr val="FFFFFF"/>
                </a:solidFill>
                <a:effectLst/>
                <a:latin typeface="Arial" panose="020B0604020202020204" pitchFamily="34" charset="0"/>
              </a:rPr>
              <a:t>Shihui</a:t>
            </a:r>
            <a:r>
              <a:rPr lang="en-IN" sz="1800" b="0" i="0" u="none" strike="noStrike" dirty="0">
                <a:solidFill>
                  <a:srgbClr val="FFFFFF"/>
                </a:solidFill>
                <a:effectLst/>
                <a:latin typeface="Arial" panose="020B0604020202020204" pitchFamily="34" charset="0"/>
              </a:rPr>
              <a:t> Li ,</a:t>
            </a:r>
            <a:r>
              <a:rPr lang="en-IN" sz="1800" b="0" i="0" u="none" strike="noStrike" dirty="0" err="1">
                <a:solidFill>
                  <a:srgbClr val="FFFFFF"/>
                </a:solidFill>
                <a:effectLst/>
                <a:latin typeface="Arial" panose="020B0604020202020204" pitchFamily="34" charset="0"/>
              </a:rPr>
              <a:t>Lingling</a:t>
            </a:r>
            <a:r>
              <a:rPr lang="en-IN" sz="1800" b="0" i="0" u="none" strike="noStrike" dirty="0">
                <a:solidFill>
                  <a:srgbClr val="FFFFFF"/>
                </a:solidFill>
                <a:effectLst/>
                <a:latin typeface="Arial" panose="020B0604020202020204" pitchFamily="34" charset="0"/>
              </a:rPr>
              <a:t> Yu</a:t>
            </a:r>
            <a:endParaRPr lang="en-IN" b="0" dirty="0">
              <a:effectLst/>
            </a:endParaRPr>
          </a:p>
        </p:txBody>
      </p:sp>
    </p:spTree>
    <p:extLst>
      <p:ext uri="{BB962C8B-B14F-4D97-AF65-F5344CB8AC3E}">
        <p14:creationId xmlns:p14="http://schemas.microsoft.com/office/powerpoint/2010/main" val="2085610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Abstract</a:t>
            </a:r>
          </a:p>
        </p:txBody>
      </p:sp>
      <p:sp>
        <p:nvSpPr>
          <p:cNvPr id="141" name="Google Shape;141;p14"/>
          <p:cNvSpPr txBox="1">
            <a:spLocks noGrp="1"/>
          </p:cNvSpPr>
          <p:nvPr>
            <p:ph type="body" idx="1"/>
          </p:nvPr>
        </p:nvSpPr>
        <p:spPr>
          <a:xfrm>
            <a:off x="1372525" y="932275"/>
            <a:ext cx="7275000" cy="3857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500"/>
              <a:t>An AI personal assistant is a piece of software that understands verbal or written commands and completes task assigned by the client which makes things look very simple, Personal Assistant that understands speech as well as text input and is capable of performing tasks other than conversing. Increasing quality has pushed the AI virtual assistant technology towards speedy innovation and development. As corporations and staff struggle to effectively work from home, school corporations square measure operating towards a mess of changes in AI voice assistant.It will be like a personal assistant which will be notifying everything on our daily basis work we do.Sophisticated algorithms square measure used for AI programming to find out from information input that perpetually improved by predicting the tip user’s desires.</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Existing Solutions</a:t>
            </a:r>
          </a:p>
        </p:txBody>
      </p:sp>
      <p:sp>
        <p:nvSpPr>
          <p:cNvPr id="147" name="Google Shape;147;p15"/>
          <p:cNvSpPr txBox="1">
            <a:spLocks noGrp="1"/>
          </p:cNvSpPr>
          <p:nvPr>
            <p:ph type="body" idx="1"/>
          </p:nvPr>
        </p:nvSpPr>
        <p:spPr>
          <a:xfrm>
            <a:off x="1297500" y="964400"/>
            <a:ext cx="7403700" cy="393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highlight>
                  <a:srgbClr val="000000"/>
                </a:highlight>
              </a:rPr>
              <a:t>We are familiar with many existing voice assistants like Alexa, Siri, Google Assistant, Cortana which uses concept of language processing, and voice recognition. They listen the command given by the user as per their requirements and performs that specific function in a very efficient and effective manner. As </a:t>
            </a:r>
            <a:r>
              <a:rPr lang="en-GB" b="1" dirty="0">
                <a:highlight>
                  <a:srgbClr val="000000"/>
                </a:highlight>
              </a:rPr>
              <a:t>these voice assistants are using Artificial Intelligence hence </a:t>
            </a:r>
            <a:r>
              <a:rPr lang="en-GB" dirty="0"/>
              <a:t>the result that they are providing are </a:t>
            </a:r>
            <a:r>
              <a:rPr lang="en-GB" dirty="0">
                <a:highlight>
                  <a:srgbClr val="000000"/>
                </a:highlight>
              </a:rPr>
              <a:t>highly accurate and efficient. These assistants can help to reduce human effort and consumes time while performing any </a:t>
            </a:r>
            <a:r>
              <a:rPr lang="en-GB" dirty="0" err="1">
                <a:highlight>
                  <a:srgbClr val="000000"/>
                </a:highlight>
              </a:rPr>
              <a:t>task.</a:t>
            </a:r>
            <a:r>
              <a:rPr lang="en-GB" sz="1400" dirty="0" err="1">
                <a:solidFill>
                  <a:srgbClr val="FFFFFF"/>
                </a:solidFill>
                <a:highlight>
                  <a:srgbClr val="000000"/>
                </a:highlight>
                <a:latin typeface="Calibri" panose="020F0502020204030204"/>
                <a:ea typeface="Calibri" panose="020F0502020204030204"/>
                <a:cs typeface="Calibri" panose="020F0502020204030204"/>
                <a:sym typeface="Calibri" panose="020F0502020204030204"/>
              </a:rPr>
              <a:t>Amazon</a:t>
            </a:r>
            <a:r>
              <a:rPr lang="en-GB" sz="1400" dirty="0">
                <a:solidFill>
                  <a:srgbClr val="FFFFFF"/>
                </a:solidFill>
                <a:highlight>
                  <a:srgbClr val="000000"/>
                </a:highlight>
                <a:latin typeface="Calibri" panose="020F0502020204030204"/>
                <a:ea typeface="Calibri" panose="020F0502020204030204"/>
                <a:cs typeface="Calibri" panose="020F0502020204030204"/>
                <a:sym typeface="Calibri" panose="020F0502020204030204"/>
              </a:rPr>
              <a:t> has shipped nearly twenty million Echo devices, that holds their personal learning system, </a:t>
            </a:r>
            <a:r>
              <a:rPr lang="en-GB" sz="1400" dirty="0" err="1">
                <a:solidFill>
                  <a:srgbClr val="FFFFFF"/>
                </a:solidFill>
                <a:highlight>
                  <a:srgbClr val="000000"/>
                </a:highlight>
                <a:latin typeface="Calibri" panose="020F0502020204030204"/>
                <a:ea typeface="Calibri" panose="020F0502020204030204"/>
                <a:cs typeface="Calibri" panose="020F0502020204030204"/>
                <a:sym typeface="Calibri" panose="020F0502020204030204"/>
              </a:rPr>
              <a:t>Alexa.Amazon</a:t>
            </a:r>
            <a:r>
              <a:rPr lang="en-GB" sz="1400" dirty="0">
                <a:solidFill>
                  <a:srgbClr val="FFFFFF"/>
                </a:solidFill>
                <a:highlight>
                  <a:srgbClr val="000000"/>
                </a:highlight>
                <a:latin typeface="Calibri" panose="020F0502020204030204"/>
                <a:ea typeface="Calibri" panose="020F0502020204030204"/>
                <a:cs typeface="Calibri" panose="020F0502020204030204"/>
                <a:sym typeface="Calibri" panose="020F0502020204030204"/>
              </a:rPr>
              <a:t> encompasses a first-mover advantage, with various partners desegregation Alexa together with Spotify, Philips Hue, August locks, and last, Mercedes Benz and BMW. Apple declared </a:t>
            </a:r>
            <a:r>
              <a:rPr lang="en-GB" sz="1400" dirty="0" err="1">
                <a:solidFill>
                  <a:srgbClr val="FFFFFF"/>
                </a:solidFill>
                <a:highlight>
                  <a:srgbClr val="000000"/>
                </a:highlight>
                <a:latin typeface="Calibri" panose="020F0502020204030204"/>
                <a:ea typeface="Calibri" panose="020F0502020204030204"/>
                <a:cs typeface="Calibri" panose="020F0502020204030204"/>
                <a:sym typeface="Calibri" panose="020F0502020204030204"/>
              </a:rPr>
              <a:t>HomePod</a:t>
            </a:r>
            <a:r>
              <a:rPr lang="en-GB" sz="1400" dirty="0">
                <a:solidFill>
                  <a:srgbClr val="FFFFFF"/>
                </a:solidFill>
                <a:highlight>
                  <a:srgbClr val="000000"/>
                </a:highlight>
                <a:latin typeface="Calibri" panose="020F0502020204030204"/>
                <a:ea typeface="Calibri" panose="020F0502020204030204"/>
                <a:cs typeface="Calibri" panose="020F0502020204030204"/>
                <a:sym typeface="Calibri" panose="020F0502020204030204"/>
              </a:rPr>
              <a:t> with Siri, with similar offerings from Google and Microsoft. All </a:t>
            </a:r>
            <a:r>
              <a:rPr lang="en-GB" sz="1400" dirty="0">
                <a:solidFill>
                  <a:srgbClr val="FFFFFF"/>
                </a:solidFill>
                <a:highlight>
                  <a:srgbClr val="1B212C"/>
                </a:highlight>
                <a:latin typeface="Calibri" panose="020F0502020204030204"/>
                <a:ea typeface="Calibri" panose="020F0502020204030204"/>
                <a:cs typeface="Calibri" panose="020F0502020204030204"/>
                <a:sym typeface="Calibri" panose="020F0502020204030204"/>
              </a:rPr>
              <a:t>of them target the living and place their AIs at the middle of their networks.</a:t>
            </a:r>
            <a:endParaRPr sz="1400" dirty="0">
              <a:solidFill>
                <a:srgbClr val="FFFFFF"/>
              </a:solidFill>
              <a:highlight>
                <a:srgbClr val="1B212C"/>
              </a:highlight>
              <a:latin typeface="Calibri" panose="020F0502020204030204"/>
              <a:ea typeface="Calibri" panose="020F0502020204030204"/>
              <a:cs typeface="Calibri" panose="020F0502020204030204"/>
              <a:sym typeface="Calibri" panose="020F0502020204030204"/>
            </a:endParaRPr>
          </a:p>
          <a:p>
            <a:pPr marL="0" lvl="0" indent="0" algn="l" rtl="0">
              <a:spcBef>
                <a:spcPts val="1200"/>
              </a:spcBef>
              <a:spcAft>
                <a:spcPts val="0"/>
              </a:spcAft>
              <a:buNone/>
            </a:pPr>
            <a:r>
              <a:rPr lang="en-GB" sz="1400" dirty="0">
                <a:solidFill>
                  <a:srgbClr val="FFFFFF"/>
                </a:solidFill>
                <a:highlight>
                  <a:srgbClr val="000000"/>
                </a:highlight>
                <a:latin typeface="Calibri" panose="020F0502020204030204"/>
                <a:ea typeface="Calibri" panose="020F0502020204030204"/>
                <a:cs typeface="Calibri" panose="020F0502020204030204"/>
                <a:sym typeface="Calibri" panose="020F0502020204030204"/>
              </a:rPr>
              <a:t>Google desires your login to follow you across Chrome, Gmail, Android, Google Home, and alternative partner touchpoints</a:t>
            </a:r>
            <a:r>
              <a:rPr lang="en-GB" sz="1400" dirty="0">
                <a:solidFill>
                  <a:srgbClr val="FFFFFF"/>
                </a:solidFill>
                <a:highlight>
                  <a:srgbClr val="1B212C"/>
                </a:highlight>
                <a:latin typeface="Calibri" panose="020F0502020204030204"/>
                <a:ea typeface="Calibri" panose="020F0502020204030204"/>
                <a:cs typeface="Calibri" panose="020F0502020204030204"/>
                <a:sym typeface="Calibri" panose="020F0502020204030204"/>
              </a:rPr>
              <a:t>. Your Apple ID is aware of what you seem like and however your voice sounds, and World Health Organization and what you usually move with. </a:t>
            </a:r>
            <a:endParaRPr sz="1400" dirty="0">
              <a:solidFill>
                <a:srgbClr val="FFFFFF"/>
              </a:solidFill>
              <a:highlight>
                <a:srgbClr val="1B212C"/>
              </a:highlight>
              <a:latin typeface="Calibri" panose="020F0502020204030204"/>
              <a:ea typeface="Calibri" panose="020F0502020204030204"/>
              <a:cs typeface="Calibri" panose="020F0502020204030204"/>
              <a:sym typeface="Calibri" panose="020F0502020204030204"/>
            </a:endParaRPr>
          </a:p>
          <a:p>
            <a:pPr marL="0" lvl="0" indent="0" algn="l" rtl="0">
              <a:spcBef>
                <a:spcPts val="1200"/>
              </a:spcBef>
              <a:spcAft>
                <a:spcPts val="0"/>
              </a:spcAft>
              <a:buNone/>
            </a:pPr>
            <a:endParaRPr sz="1400" dirty="0">
              <a:solidFill>
                <a:srgbClr val="FFFFFF"/>
              </a:solidFill>
              <a:highlight>
                <a:srgbClr val="1B212C"/>
              </a:highlight>
              <a:latin typeface="Calibri" panose="020F0502020204030204"/>
              <a:ea typeface="Calibri" panose="020F0502020204030204"/>
              <a:cs typeface="Calibri" panose="020F0502020204030204"/>
              <a:sym typeface="Calibri" panose="020F0502020204030204"/>
            </a:endParaRPr>
          </a:p>
          <a:p>
            <a:pPr marL="0" lvl="0" indent="0" algn="l" rtl="0">
              <a:spcBef>
                <a:spcPts val="1200"/>
              </a:spcBef>
              <a:spcAft>
                <a:spcPts val="1200"/>
              </a:spcAft>
              <a:buNone/>
            </a:pPr>
            <a:endParaRPr sz="1100" dirty="0">
              <a:highlight>
                <a:schemeClr val="dk1"/>
              </a:highlight>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393750"/>
            <a:ext cx="7038900" cy="563180"/>
          </a:xfrm>
        </p:spPr>
        <p:txBody>
          <a:bodyPr/>
          <a:lstStyle/>
          <a:p>
            <a:r>
              <a:rPr lang="en-IN" dirty="0"/>
              <a:t>Literature Survey</a:t>
            </a:r>
          </a:p>
        </p:txBody>
      </p:sp>
      <p:sp>
        <p:nvSpPr>
          <p:cNvPr id="3" name="Text Placeholder 2"/>
          <p:cNvSpPr>
            <a:spLocks noGrp="1"/>
          </p:cNvSpPr>
          <p:nvPr>
            <p:ph type="body" idx="1"/>
          </p:nvPr>
        </p:nvSpPr>
        <p:spPr>
          <a:xfrm>
            <a:off x="1297499" y="956930"/>
            <a:ext cx="7555877" cy="3521820"/>
          </a:xfrm>
        </p:spPr>
        <p:txBody>
          <a:bodyPr/>
          <a:lstStyle/>
          <a:p>
            <a:pPr marL="146050" indent="0">
              <a:buNone/>
            </a:pPr>
            <a:r>
              <a:rPr lang="en-IN" dirty="0"/>
              <a:t>                                                               Research paper 1 </a:t>
            </a:r>
          </a:p>
          <a:p>
            <a:pPr marL="146050" indent="0">
              <a:buNone/>
            </a:pPr>
            <a:r>
              <a:rPr lang="en-IN" dirty="0"/>
              <a:t>Title: - An Intelligent Personal Assistant for Task and Time </a:t>
            </a:r>
          </a:p>
          <a:p>
            <a:pPr marL="146050" indent="0">
              <a:buNone/>
            </a:pPr>
            <a:endParaRPr lang="en-IN" dirty="0"/>
          </a:p>
          <a:p>
            <a:pPr marL="146050" indent="0">
              <a:buNone/>
            </a:pPr>
            <a:r>
              <a:rPr lang="en-IN" dirty="0"/>
              <a:t>Management Author’s: - Karen Myers, Pauline Berry, Jim Blythe, Ken Conley, Melinda </a:t>
            </a:r>
            <a:r>
              <a:rPr lang="en-IN" dirty="0" err="1"/>
              <a:t>Gervasio</a:t>
            </a:r>
            <a:r>
              <a:rPr lang="en-IN" dirty="0"/>
              <a:t>, Deborah McGuinness, David Morley, </a:t>
            </a:r>
            <a:r>
              <a:rPr lang="en-IN" dirty="0" err="1"/>
              <a:t>Avi</a:t>
            </a:r>
            <a:r>
              <a:rPr lang="en-IN" dirty="0"/>
              <a:t> Pfeffer, Martha Pollack , and Milind Ta</a:t>
            </a:r>
          </a:p>
          <a:p>
            <a:pPr marL="146050" indent="0">
              <a:buNone/>
            </a:pPr>
            <a:r>
              <a:rPr lang="en-IN" dirty="0" err="1"/>
              <a:t>mbe</a:t>
            </a:r>
            <a:r>
              <a:rPr lang="en-IN" dirty="0"/>
              <a:t>. </a:t>
            </a:r>
          </a:p>
          <a:p>
            <a:pPr marL="146050" indent="0">
              <a:buNone/>
            </a:pPr>
            <a:r>
              <a:rPr lang="en-US" dirty="0"/>
              <a:t>In this paper they have described an intelligent personal assistant that has been developed to aid a busy knowledge worker in managing time commitments and performing tasks. The design of the system was motivated by the complementary objectives of (1) relieving the user of routine tasks, thus allowing her to focus on tasks that critically require human problem-solving skills, and (2) intervening in situations where cognitive overload leads to oversights or mistakes by the user. The system draws on a diverse set of AI technologies that are linked within a Belief-Desire-Intention (BDI) agent system.</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7500" y="361507"/>
            <a:ext cx="7584230" cy="4529470"/>
          </a:xfrm>
        </p:spPr>
        <p:txBody>
          <a:bodyPr>
            <a:normAutofit/>
          </a:bodyPr>
          <a:lstStyle/>
          <a:p>
            <a:pPr marL="146050" indent="0">
              <a:buNone/>
            </a:pPr>
            <a:r>
              <a:rPr lang="en-IN" dirty="0"/>
              <a:t>                                                              Research paper 2 </a:t>
            </a:r>
          </a:p>
          <a:p>
            <a:pPr marL="146050" indent="0">
              <a:buNone/>
            </a:pPr>
            <a:r>
              <a:rPr lang="en-IN" dirty="0"/>
              <a:t>Title: - Experience with a Learning Personal Assistant </a:t>
            </a:r>
          </a:p>
          <a:p>
            <a:pPr marL="146050" indent="0">
              <a:buNone/>
            </a:pPr>
            <a:r>
              <a:rPr lang="en-IN" dirty="0"/>
              <a:t>Author’s: - Tom Mitchell, Rich Caruana, Dayne Freitag, John McDermott , David Zebrowski.</a:t>
            </a:r>
          </a:p>
          <a:p>
            <a:pPr marL="146050" indent="0">
              <a:buNone/>
            </a:pPr>
            <a:r>
              <a:rPr lang="en-US" dirty="0"/>
              <a:t>The main goal of this paper is to build a Personal software assistant that help users with tasks like finding information, scheduling calendars, or managing work-flow will require significant customization to each individual user. For example, an assistant that helps schedule a particular user’s calendar will have to know that user’s scheduling preferences. This paper explores the potential of machine learning methods to automatically create and maintain such customized knowledge for personal software assistants.</a:t>
            </a:r>
          </a:p>
          <a:p>
            <a:pPr marL="146050" indent="0">
              <a:buNone/>
            </a:pPr>
            <a:r>
              <a:rPr lang="en-US" dirty="0"/>
              <a:t>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90AB7C-22BB-41BD-9E16-5F07865F17DE}"/>
              </a:ext>
            </a:extLst>
          </p:cNvPr>
          <p:cNvSpPr>
            <a:spLocks noGrp="1"/>
          </p:cNvSpPr>
          <p:nvPr>
            <p:ph type="body" idx="1"/>
          </p:nvPr>
        </p:nvSpPr>
        <p:spPr>
          <a:xfrm>
            <a:off x="1297500" y="311888"/>
            <a:ext cx="7506258" cy="4166862"/>
          </a:xfrm>
        </p:spPr>
        <p:txBody>
          <a:bodyPr>
            <a:normAutofit lnSpcReduction="10000"/>
          </a:bodyPr>
          <a:lstStyle/>
          <a:p>
            <a:pPr marL="146050" indent="0">
              <a:buNone/>
            </a:pPr>
            <a:r>
              <a:rPr lang="en-US" dirty="0"/>
              <a:t>                                                           Research paper 3 </a:t>
            </a:r>
          </a:p>
          <a:p>
            <a:pPr marL="146050" indent="0">
              <a:buNone/>
            </a:pPr>
            <a:r>
              <a:rPr lang="en-US" dirty="0"/>
              <a:t>Title: - The dark sides of AI personal assistant: effects of service failure on user continuance intention. </a:t>
            </a:r>
          </a:p>
          <a:p>
            <a:pPr marL="146050" indent="0">
              <a:buNone/>
            </a:pPr>
            <a:r>
              <a:rPr lang="en-US" dirty="0"/>
              <a:t>   Author’s: - Yi Sun, </a:t>
            </a:r>
            <a:r>
              <a:rPr lang="en-US" dirty="0" err="1"/>
              <a:t>Shihui</a:t>
            </a:r>
            <a:r>
              <a:rPr lang="en-US" dirty="0"/>
              <a:t> Li ,</a:t>
            </a:r>
            <a:r>
              <a:rPr lang="en-US" dirty="0" err="1"/>
              <a:t>Lingling</a:t>
            </a:r>
            <a:r>
              <a:rPr lang="en-US" dirty="0"/>
              <a:t> Yu </a:t>
            </a:r>
          </a:p>
          <a:p>
            <a:pPr marL="146050" indent="0">
              <a:buNone/>
            </a:pPr>
            <a:r>
              <a:rPr lang="en-US" dirty="0"/>
              <a:t>                                                                           Summary:</a:t>
            </a:r>
          </a:p>
          <a:p>
            <a:pPr marL="146050" indent="0">
              <a:buNone/>
            </a:pPr>
            <a:r>
              <a:rPr lang="en-US" dirty="0"/>
              <a:t> With the popularization of smart devices and the rapid development of smart voice technology, AI personal assistants (AIPAs) have penetrated deeply into users' lives. Compared with previous years, the accuracy, semantic understanding ability, and wake-up ability of AIPAs have been improved, but the lack of service maturity and the insufficient degree of scene integration have brought users a poor human–computer interaction experience. However, studies have scarcely uncovered the underlying mechanism through which those dark sides of AIPAs exert impacts on users' continuance intention. From the perspective of technostress, the current study proposes a theoretical model for consumers to cope with service failure pressure sources. This article collected 413 questionnaires and conducted an empirical analysis. Results show that negative technical characteristics will affect consumers’ psychological responses and ultimately affect consumers’ technical exhaustion, satisfaction, and two kinds of continuance intentions (general and partial continuance intentions) through cognitive load. Findings open up new avenues for research by exploring the mechanism of how the service failures of these AIPAs affect consumers' continuance intention through the perspective of technostress. </a:t>
            </a:r>
            <a:endParaRPr lang="en-IN" dirty="0"/>
          </a:p>
        </p:txBody>
      </p:sp>
    </p:spTree>
    <p:extLst>
      <p:ext uri="{BB962C8B-B14F-4D97-AF65-F5344CB8AC3E}">
        <p14:creationId xmlns:p14="http://schemas.microsoft.com/office/powerpoint/2010/main" val="3458297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865B1A-3AA5-4C6B-A091-45081F5A0317}"/>
              </a:ext>
            </a:extLst>
          </p:cNvPr>
          <p:cNvSpPr>
            <a:spLocks noGrp="1"/>
          </p:cNvSpPr>
          <p:nvPr>
            <p:ph type="body" idx="1"/>
          </p:nvPr>
        </p:nvSpPr>
        <p:spPr>
          <a:xfrm>
            <a:off x="1297499" y="318977"/>
            <a:ext cx="7591319" cy="4159773"/>
          </a:xfrm>
        </p:spPr>
        <p:txBody>
          <a:bodyPr/>
          <a:lstStyle/>
          <a:p>
            <a:pPr marL="146050" indent="0">
              <a:buNone/>
            </a:pPr>
            <a:r>
              <a:rPr lang="en-US" dirty="0"/>
              <a:t>                                                                      Research paper 4</a:t>
            </a:r>
          </a:p>
          <a:p>
            <a:pPr marL="146050" indent="0">
              <a:buNone/>
            </a:pPr>
            <a:r>
              <a:rPr lang="en-US" dirty="0"/>
              <a:t> Title: - Enhancing problem-solving skills with smart personal assistant technology Author’s: - Rainer Winkler, Matthias </a:t>
            </a:r>
            <a:r>
              <a:rPr lang="en-US" dirty="0" err="1"/>
              <a:t>Sollner</a:t>
            </a:r>
            <a:r>
              <a:rPr lang="en-US" dirty="0"/>
              <a:t>, Jan Marco </a:t>
            </a:r>
            <a:r>
              <a:rPr lang="en-US" dirty="0" err="1"/>
              <a:t>Leimeister</a:t>
            </a:r>
            <a:r>
              <a:rPr lang="en-US" dirty="0"/>
              <a:t>. </a:t>
            </a:r>
          </a:p>
          <a:p>
            <a:pPr marL="146050" indent="0">
              <a:buNone/>
            </a:pPr>
            <a:r>
              <a:rPr lang="en-US" dirty="0"/>
              <a:t>                                                                       Summary: </a:t>
            </a:r>
          </a:p>
          <a:p>
            <a:pPr marL="146050" indent="0">
              <a:buNone/>
            </a:pPr>
            <a:r>
              <a:rPr lang="en-US" dirty="0"/>
              <a:t> - In study of this paper answered two research questions. First, we investigated whether SPA technology could increase students’ problem- solving skills. Within two experiments in two different school types (high school and vocational school), we were able to show that the use of SPAs over a period of five weeks has a positive effect on skill development, more precisely the development of problem-solving skills. Second, we examined how the use of SPA technology changes students’ learning processes. Students showed more interactive learning </a:t>
            </a:r>
            <a:r>
              <a:rPr lang="en-US" dirty="0" err="1"/>
              <a:t>behaviour</a:t>
            </a:r>
            <a:r>
              <a:rPr lang="en-US" dirty="0"/>
              <a:t> and used the SPA in different ways compared to traditional learning aids. Moreover, students appreciated that they received individualized support from the SPA. The study provides empirical evidence for the usefulness of SPA technology and offers fresh insights into how this technology can change students learning processes. The 6 findings of this study contribute to computer tutoring and technology-mediated learning research</a:t>
            </a:r>
            <a:endParaRPr lang="en-IN" dirty="0"/>
          </a:p>
        </p:txBody>
      </p:sp>
    </p:spTree>
    <p:extLst>
      <p:ext uri="{BB962C8B-B14F-4D97-AF65-F5344CB8AC3E}">
        <p14:creationId xmlns:p14="http://schemas.microsoft.com/office/powerpoint/2010/main" val="286145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6A466F8-B5D3-4A62-8ACB-3D2AF468E250}"/>
              </a:ext>
            </a:extLst>
          </p:cNvPr>
          <p:cNvSpPr>
            <a:spLocks noGrp="1"/>
          </p:cNvSpPr>
          <p:nvPr>
            <p:ph type="body" idx="1"/>
          </p:nvPr>
        </p:nvSpPr>
        <p:spPr>
          <a:xfrm>
            <a:off x="1297500" y="198474"/>
            <a:ext cx="7421198" cy="4288466"/>
          </a:xfrm>
        </p:spPr>
        <p:txBody>
          <a:bodyPr/>
          <a:lstStyle/>
          <a:p>
            <a:pPr marL="146050" indent="0">
              <a:buNone/>
            </a:pPr>
            <a:r>
              <a:rPr lang="en-US" dirty="0"/>
              <a:t>                                                                    Research paper 5</a:t>
            </a:r>
          </a:p>
          <a:p>
            <a:pPr marL="146050" indent="0">
              <a:buNone/>
            </a:pPr>
            <a:r>
              <a:rPr lang="en-US" dirty="0"/>
              <a:t> Title: - Intelligent Virtual Assistant knows Your Life </a:t>
            </a:r>
          </a:p>
          <a:p>
            <a:pPr marL="146050" indent="0">
              <a:buNone/>
            </a:pPr>
            <a:r>
              <a:rPr lang="en-US" dirty="0"/>
              <a:t>Author’s: -</a:t>
            </a:r>
            <a:r>
              <a:rPr lang="en-US" dirty="0" err="1"/>
              <a:t>Hyunji</a:t>
            </a:r>
            <a:r>
              <a:rPr lang="en-US" dirty="0"/>
              <a:t> Chung and </a:t>
            </a:r>
            <a:r>
              <a:rPr lang="en-US" dirty="0" err="1"/>
              <a:t>Sangjin</a:t>
            </a:r>
            <a:r>
              <a:rPr lang="en-US" dirty="0"/>
              <a:t> Lee </a:t>
            </a:r>
          </a:p>
          <a:p>
            <a:pPr marL="146050" indent="0">
              <a:buNone/>
            </a:pPr>
            <a:r>
              <a:rPr lang="en-US" dirty="0"/>
              <a:t>                                                                            Summary: </a:t>
            </a:r>
          </a:p>
          <a:p>
            <a:pPr marL="146050" indent="0">
              <a:buNone/>
            </a:pPr>
            <a:r>
              <a:rPr lang="en-US" dirty="0"/>
              <a:t> In recent days, cloud-based IoT devices are evolving rapidly and spreading widely in our lives. Many people are becoming accustomed to interacting with various IoT consumer products, such as intelligent virtual assistants. In these circumstances, lots of data are being produced in real time in response to user </a:t>
            </a:r>
            <a:r>
              <a:rPr lang="en-US" dirty="0" err="1"/>
              <a:t>behaviours</a:t>
            </a:r>
            <a:r>
              <a:rPr lang="en-US" dirty="0"/>
              <a:t>. Interestingly, a large number of </a:t>
            </a:r>
            <a:r>
              <a:rPr lang="en-US" dirty="0" err="1"/>
              <a:t>behavioural</a:t>
            </a:r>
            <a:r>
              <a:rPr lang="en-US" dirty="0"/>
              <a:t> traces that include user’s voice activity history with detailed descriptions can be stored in the remote servers. Until now, there has been little research reported on analysis of intelligent virtual assistant related data collected from cloud servers. In this paper, we showed and categorized types of IVA-related data that can be collected from a popular IVA, Amazon Alexa. We then </a:t>
            </a:r>
            <a:r>
              <a:rPr lang="en-US" dirty="0" err="1"/>
              <a:t>analysed</a:t>
            </a:r>
            <a:r>
              <a:rPr lang="en-US" dirty="0"/>
              <a:t> an experimental dataset from Amazon Alexa, and characterized several properties of a user’s lifestyle and life patterns. Our results showed that it is possible to uncover new insights on personal information such as IVA usage patterns, user’s interests and sleeping/wake-up patterns. The results presented in this work provide important implications for security and privacy threats to IVA vendors and users as well. </a:t>
            </a:r>
            <a:endParaRPr lang="en-IN" dirty="0"/>
          </a:p>
        </p:txBody>
      </p:sp>
    </p:spTree>
    <p:extLst>
      <p:ext uri="{BB962C8B-B14F-4D97-AF65-F5344CB8AC3E}">
        <p14:creationId xmlns:p14="http://schemas.microsoft.com/office/powerpoint/2010/main" val="3077561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Proposed Methodology</a:t>
            </a:r>
          </a:p>
        </p:txBody>
      </p:sp>
      <p:sp>
        <p:nvSpPr>
          <p:cNvPr id="153" name="Google Shape;153;p16"/>
          <p:cNvSpPr txBox="1">
            <a:spLocks noGrp="1"/>
          </p:cNvSpPr>
          <p:nvPr>
            <p:ph type="body" idx="1"/>
          </p:nvPr>
        </p:nvSpPr>
        <p:spPr>
          <a:xfrm>
            <a:off x="1354207" y="1064276"/>
            <a:ext cx="7038900" cy="2911200"/>
          </a:xfrm>
          <a:prstGeom prst="rect">
            <a:avLst/>
          </a:prstGeom>
        </p:spPr>
        <p:txBody>
          <a:bodyPr spcFirstLastPara="1" wrap="square" lIns="91425" tIns="91425" rIns="91425" bIns="91425" anchor="t" anchorCtr="0">
            <a:normAutofit fontScale="92500" lnSpcReduction="20000"/>
          </a:bodyPr>
          <a:lstStyle/>
          <a:p>
            <a:pPr marL="0" lvl="0" indent="0" algn="l" rtl="0">
              <a:spcBef>
                <a:spcPts val="1200"/>
              </a:spcBef>
              <a:spcAft>
                <a:spcPts val="0"/>
              </a:spcAft>
              <a:buNone/>
            </a:pPr>
            <a:r>
              <a:rPr lang="en-GB" sz="1600" dirty="0">
                <a:latin typeface="Calibri" panose="020F0502020204030204"/>
                <a:ea typeface="Calibri" panose="020F0502020204030204"/>
                <a:cs typeface="Calibri" panose="020F0502020204030204"/>
                <a:sym typeface="Calibri" panose="020F0502020204030204"/>
              </a:rPr>
              <a:t>It was an interesting task to make my own assistant. It became easier to send emails without typing any word, searching on Google without opening the browser, and performing many other daily tasks like playing music, opening your </a:t>
            </a:r>
            <a:r>
              <a:rPr lang="en-GB" sz="1600" dirty="0" err="1">
                <a:latin typeface="Calibri" panose="020F0502020204030204"/>
                <a:ea typeface="Calibri" panose="020F0502020204030204"/>
                <a:cs typeface="Calibri" panose="020F0502020204030204"/>
                <a:sym typeface="Calibri" panose="020F0502020204030204"/>
              </a:rPr>
              <a:t>favorite</a:t>
            </a:r>
            <a:r>
              <a:rPr lang="en-GB" sz="1600" dirty="0">
                <a:latin typeface="Calibri" panose="020F0502020204030204"/>
                <a:ea typeface="Calibri" panose="020F0502020204030204"/>
                <a:cs typeface="Calibri" panose="020F0502020204030204"/>
                <a:sym typeface="Calibri" panose="020F0502020204030204"/>
              </a:rPr>
              <a:t> IDE with the help of a single voice command. Jarvis is different from other traditional voice assistants in terms that it is specific to desktop and user does not need to make account to use this, it does not require any internet connection while getting the instructions to perform any specific task. The IDE used in this project is PyCharm. All the python files were created in PyCharm and all the necessary packages were easily installable in this IDE. For this project following modules and libraries were used i.e., pyttsx3, Speech Recognition, Datetime, Wikipedia, </a:t>
            </a:r>
            <a:r>
              <a:rPr lang="en-GB" sz="1600" dirty="0" err="1">
                <a:latin typeface="Calibri" panose="020F0502020204030204"/>
                <a:ea typeface="Calibri" panose="020F0502020204030204"/>
                <a:cs typeface="Calibri" panose="020F0502020204030204"/>
                <a:sym typeface="Calibri" panose="020F0502020204030204"/>
              </a:rPr>
              <a:t>Smtplib</a:t>
            </a:r>
            <a:r>
              <a:rPr lang="en-GB" sz="1600" dirty="0">
                <a:latin typeface="Calibri" panose="020F0502020204030204"/>
                <a:ea typeface="Calibri" panose="020F0502020204030204"/>
                <a:cs typeface="Calibri" panose="020F0502020204030204"/>
                <a:sym typeface="Calibri" panose="020F0502020204030204"/>
              </a:rPr>
              <a:t>, </a:t>
            </a:r>
            <a:r>
              <a:rPr lang="en-GB" sz="1600" dirty="0" err="1">
                <a:latin typeface="Calibri" panose="020F0502020204030204"/>
                <a:ea typeface="Calibri" panose="020F0502020204030204"/>
                <a:cs typeface="Calibri" panose="020F0502020204030204"/>
                <a:sym typeface="Calibri" panose="020F0502020204030204"/>
              </a:rPr>
              <a:t>pyw</a:t>
            </a:r>
            <a:r>
              <a:rPr lang="en-GB" sz="1600" dirty="0">
                <a:latin typeface="Calibri" panose="020F0502020204030204"/>
                <a:ea typeface="Calibri" panose="020F0502020204030204"/>
                <a:cs typeface="Calibri" panose="020F0502020204030204"/>
                <a:sym typeface="Calibri" panose="020F0502020204030204"/>
              </a:rPr>
              <a:t> </a:t>
            </a:r>
            <a:r>
              <a:rPr lang="en-GB" sz="1600" dirty="0" err="1">
                <a:latin typeface="Calibri" panose="020F0502020204030204"/>
                <a:ea typeface="Calibri" panose="020F0502020204030204"/>
                <a:cs typeface="Calibri" panose="020F0502020204030204"/>
                <a:sym typeface="Calibri" panose="020F0502020204030204"/>
              </a:rPr>
              <a:t>hatkit</a:t>
            </a:r>
            <a:r>
              <a:rPr lang="en-GB" sz="1600" dirty="0">
                <a:latin typeface="Calibri" panose="020F0502020204030204"/>
                <a:ea typeface="Calibri" panose="020F0502020204030204"/>
                <a:cs typeface="Calibri" panose="020F0502020204030204"/>
                <a:sym typeface="Calibri" panose="020F0502020204030204"/>
              </a:rPr>
              <a:t>, </a:t>
            </a:r>
            <a:r>
              <a:rPr lang="en-GB" sz="1600" dirty="0" err="1">
                <a:latin typeface="Calibri" panose="020F0502020204030204"/>
                <a:ea typeface="Calibri" panose="020F0502020204030204"/>
                <a:cs typeface="Calibri" panose="020F0502020204030204"/>
                <a:sym typeface="Calibri" panose="020F0502020204030204"/>
              </a:rPr>
              <a:t>pyjokes</a:t>
            </a:r>
            <a:r>
              <a:rPr lang="en-GB" sz="1600" dirty="0">
                <a:latin typeface="Calibri" panose="020F0502020204030204"/>
                <a:ea typeface="Calibri" panose="020F0502020204030204"/>
                <a:cs typeface="Calibri" panose="020F0502020204030204"/>
                <a:sym typeface="Calibri" panose="020F0502020204030204"/>
              </a:rPr>
              <a:t>, pyPDF2, </a:t>
            </a:r>
            <a:r>
              <a:rPr lang="en-GB" sz="1600" dirty="0" err="1">
                <a:latin typeface="Calibri" panose="020F0502020204030204"/>
                <a:ea typeface="Calibri" panose="020F0502020204030204"/>
                <a:cs typeface="Calibri" panose="020F0502020204030204"/>
                <a:sym typeface="Calibri" panose="020F0502020204030204"/>
              </a:rPr>
              <a:t>pyautogui</a:t>
            </a:r>
            <a:r>
              <a:rPr lang="en-GB" sz="1600" dirty="0">
                <a:latin typeface="Calibri" panose="020F0502020204030204"/>
                <a:ea typeface="Calibri" panose="020F0502020204030204"/>
                <a:cs typeface="Calibri" panose="020F0502020204030204"/>
                <a:sym typeface="Calibri" panose="020F0502020204030204"/>
              </a:rPr>
              <a:t>, </a:t>
            </a:r>
            <a:r>
              <a:rPr lang="en-GB" sz="1600" dirty="0" err="1">
                <a:latin typeface="Calibri" panose="020F0502020204030204"/>
                <a:ea typeface="Calibri" panose="020F0502020204030204"/>
                <a:cs typeface="Calibri" panose="020F0502020204030204"/>
                <a:sym typeface="Calibri" panose="020F0502020204030204"/>
              </a:rPr>
              <a:t>pyQt</a:t>
            </a:r>
            <a:r>
              <a:rPr lang="en-GB" sz="1600" dirty="0">
                <a:latin typeface="Calibri" panose="020F0502020204030204"/>
                <a:ea typeface="Calibri" panose="020F0502020204030204"/>
                <a:cs typeface="Calibri" panose="020F0502020204030204"/>
                <a:sym typeface="Calibri" panose="020F0502020204030204"/>
              </a:rPr>
              <a:t>.</a:t>
            </a:r>
            <a:endParaRPr sz="1600" dirty="0">
              <a:latin typeface="Calibri" panose="020F0502020204030204"/>
              <a:ea typeface="Calibri" panose="020F0502020204030204"/>
              <a:cs typeface="Calibri" panose="020F0502020204030204"/>
              <a:sym typeface="Calibri" panose="020F0502020204030204"/>
            </a:endParaRPr>
          </a:p>
          <a:p>
            <a:pPr marL="0" lvl="0" indent="0" algn="l" rtl="0">
              <a:spcBef>
                <a:spcPts val="1200"/>
              </a:spcBef>
              <a:spcAft>
                <a:spcPts val="1200"/>
              </a:spcAft>
              <a:buNone/>
            </a:pPr>
            <a:endParaRPr dirty="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2011</Words>
  <Application>Microsoft Office PowerPoint</Application>
  <PresentationFormat>On-screen Show (16:9)</PresentationFormat>
  <Paragraphs>63</Paragraphs>
  <Slides>13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Georgia</vt:lpstr>
      <vt:lpstr>Roboto</vt:lpstr>
      <vt:lpstr>Montserrat</vt:lpstr>
      <vt:lpstr>Arial</vt:lpstr>
      <vt:lpstr>Calibri</vt:lpstr>
      <vt:lpstr>Lato</vt:lpstr>
      <vt:lpstr>Focus</vt:lpstr>
      <vt:lpstr>                                Virtual Desktop AI assistant </vt:lpstr>
      <vt:lpstr>Abstract</vt:lpstr>
      <vt:lpstr>Existing Solutions</vt:lpstr>
      <vt:lpstr>Literature Survey</vt:lpstr>
      <vt:lpstr>PowerPoint Presentation</vt:lpstr>
      <vt:lpstr>PowerPoint Presentation</vt:lpstr>
      <vt:lpstr>PowerPoint Presentation</vt:lpstr>
      <vt:lpstr>PowerPoint Presentation</vt:lpstr>
      <vt:lpstr>Proposed Methodology</vt:lpstr>
      <vt:lpstr>Drawbacks :</vt:lpstr>
      <vt:lpstr>PowerPoint Presentation</vt:lpstr>
      <vt:lpstr>Dataset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Desktop AI assistant</dc:title>
  <dc:creator>91807</dc:creator>
  <cp:lastModifiedBy>AMARAVATHI VEERENDRANATH</cp:lastModifiedBy>
  <cp:revision>4</cp:revision>
  <dcterms:created xsi:type="dcterms:W3CDTF">2022-01-29T07:35:41Z</dcterms:created>
  <dcterms:modified xsi:type="dcterms:W3CDTF">2022-02-07T12:09:20Z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C673B731C8E24176B9D597CCBCCFEEF7</vt:lpwstr>
  </property>
  <property fmtid="{D5CDD505-2E9C-101B-9397-08002B2CF9AE}" pid="3" name="KSOProductBuildVer">
    <vt:lpwstr>1033-11.2.0.10463</vt:lpwstr>
  </property>
</Properties>
</file>