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15"/>
  </p:notesMasterIdLst>
  <p:handoutMasterIdLst>
    <p:handoutMasterId r:id="rId16"/>
  </p:handoutMasterIdLst>
  <p:sldIdLst>
    <p:sldId id="256" r:id="rId5"/>
    <p:sldId id="308" r:id="rId6"/>
    <p:sldId id="277" r:id="rId7"/>
    <p:sldId id="312" r:id="rId8"/>
    <p:sldId id="306" r:id="rId9"/>
    <p:sldId id="309" r:id="rId10"/>
    <p:sldId id="299" r:id="rId11"/>
    <p:sldId id="310" r:id="rId12"/>
    <p:sldId id="311" r:id="rId13"/>
    <p:sldId id="27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404" y="36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21-Apr-22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21-Apr-22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cap="all" spc="1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B250D272-9B39-4C2D-B0F5-21010D11E4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48749" y="1361938"/>
            <a:ext cx="6765925" cy="496888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286002"/>
            <a:ext cx="6094270" cy="3542143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39C283A-EC40-421C-8A0E-F9A3161C889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858125" y="2284624"/>
            <a:ext cx="3147332" cy="306388"/>
          </a:xfrm>
        </p:spPr>
        <p:txBody>
          <a:bodyPr>
            <a:noAutofit/>
          </a:bodyPr>
          <a:lstStyle>
            <a:lvl1pPr marL="0" indent="0">
              <a:buNone/>
              <a:defRPr sz="1400" cap="all" spc="15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305CA2B1-D510-4949-A638-C1A064DA41A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858125" y="2779713"/>
            <a:ext cx="3148013" cy="3095625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003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46070C-E825-43D0-99F4-8B4614131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  <a:endParaRPr lang="en-ZA"/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  <a:endParaRPr lang="en-ZA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A35437-CCDE-4D92-B879-F23B329C8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Date Placeholder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38" name="Slide Number Placeholder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39084"/>
            <a:ext cx="10515600" cy="3695338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11558" y="5084524"/>
            <a:ext cx="2196619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707607" y="5099206"/>
            <a:ext cx="2145049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271" y="5099206"/>
            <a:ext cx="213298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18152" y="5084524"/>
            <a:ext cx="213298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7" name="Picture Placeholder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d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19EE98D-9541-4F21-8952-3026DEF75EC4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id="{AB843230-A4E3-4E21-AA93-998E28EB9018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11391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10">
            <a:extLst>
              <a:ext uri="{FF2B5EF4-FFF2-40B4-BE49-F238E27FC236}">
                <a16:creationId xmlns:a16="http://schemas.microsoft.com/office/drawing/2014/main" id="{3AE0369E-A275-4E5A-AE0F-B1F9A54DEDFC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24377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10">
            <a:extLst>
              <a:ext uri="{FF2B5EF4-FFF2-40B4-BE49-F238E27FC236}">
                <a16:creationId xmlns:a16="http://schemas.microsoft.com/office/drawing/2014/main" id="{CCA3A81E-171B-4946-B8BA-B2F406CF093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2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7332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75279" y="6356350"/>
            <a:ext cx="1808712" cy="365125"/>
          </a:xfrm>
        </p:spPr>
        <p:txBody>
          <a:bodyPr/>
          <a:lstStyle>
            <a:lvl1pPr>
              <a:defRPr sz="900"/>
            </a:lvl1pPr>
          </a:lstStyle>
          <a:p>
            <a:pPr algn="l"/>
            <a:r>
              <a:rPr lang="en-US" dirty="0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anchor="ctr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Date Placeholder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79" r:id="rId13"/>
    <p:sldLayoutId id="2147483692" r:id="rId14"/>
    <p:sldLayoutId id="2147483681" r:id="rId15"/>
    <p:sldLayoutId id="2147483674" r:id="rId16"/>
    <p:sldLayoutId id="2147483675" r:id="rId17"/>
    <p:sldLayoutId id="2147483696" r:id="rId18"/>
    <p:sldLayoutId id="2147483677" r:id="rId19"/>
    <p:sldLayoutId id="2147483678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Microsoft_Windows" TargetMode="External"/><Relationship Id="rId13" Type="http://schemas.openxmlformats.org/officeDocument/2006/relationships/hyperlink" Target="https://en.wikipedia.org/wiki/Microsoft_Office" TargetMode="External"/><Relationship Id="rId3" Type="http://schemas.openxmlformats.org/officeDocument/2006/relationships/hyperlink" Target="https://en.wikipedia.org/wiki/Packet_analyzer" TargetMode="External"/><Relationship Id="rId7" Type="http://schemas.openxmlformats.org/officeDocument/2006/relationships/hyperlink" Target="https://en.wikipedia.org/wiki/Computer_security" TargetMode="External"/><Relationship Id="rId12" Type="http://schemas.openxmlformats.org/officeDocument/2006/relationships/hyperlink" Target="https://en.wikipedia.org/wiki/Microsoft_SQL_Server" TargetMode="External"/><Relationship Id="rId2" Type="http://schemas.openxmlformats.org/officeDocument/2006/relationships/hyperlink" Target="https://en.wikipedia.org/wiki/Free_and_open-source_software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en.wikipedia.org/wiki/Microsoft" TargetMode="External"/><Relationship Id="rId11" Type="http://schemas.openxmlformats.org/officeDocument/2006/relationships/hyperlink" Target="https://en.wikipedia.org/wiki/Web_server" TargetMode="External"/><Relationship Id="rId5" Type="http://schemas.openxmlformats.org/officeDocument/2006/relationships/hyperlink" Target="https://en.wikipedia.org/wiki/Communications_protocol" TargetMode="External"/><Relationship Id="rId15" Type="http://schemas.openxmlformats.org/officeDocument/2006/relationships/image" Target="../media/image29.jpg"/><Relationship Id="rId10" Type="http://schemas.openxmlformats.org/officeDocument/2006/relationships/hyperlink" Target="https://en.wikipedia.org/wiki/Internet_Information_Services" TargetMode="External"/><Relationship Id="rId4" Type="http://schemas.openxmlformats.org/officeDocument/2006/relationships/hyperlink" Target="https://en.wikipedia.org/wiki/Computer_network" TargetMode="External"/><Relationship Id="rId9" Type="http://schemas.openxmlformats.org/officeDocument/2006/relationships/hyperlink" Target="https://en.wikipedia.org/wiki/Internet_Explorer" TargetMode="External"/><Relationship Id="rId14" Type="http://schemas.openxmlformats.org/officeDocument/2006/relationships/image" Target="../media/image28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66468" y="4711706"/>
            <a:ext cx="7229960" cy="1194048"/>
          </a:xfrm>
        </p:spPr>
        <p:txBody>
          <a:bodyPr/>
          <a:lstStyle/>
          <a:p>
            <a:r>
              <a:rPr lang="en-US" b="1" dirty="0"/>
              <a:t>DOS ATTACK</a:t>
            </a:r>
            <a:br>
              <a:rPr lang="en-US" b="1" dirty="0"/>
            </a:br>
            <a:r>
              <a:rPr lang="en-US" b="1" dirty="0"/>
              <a:t>–DETECTION &amp; PREVENTION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2447109"/>
            <a:ext cx="4179570" cy="693362"/>
          </a:xfrm>
        </p:spPr>
        <p:txBody>
          <a:bodyPr/>
          <a:lstStyle/>
          <a:p>
            <a:r>
              <a:rPr lang="en-US" dirty="0"/>
              <a:t>THANK YOU  </a:t>
            </a:r>
            <a:r>
              <a:rPr lang="en-US" dirty="0">
                <a:sym typeface="Wingdings" panose="05000000000000000000" pitchFamily="2" charset="2"/>
              </a:rPr>
              <a:t>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DA7980-C870-4C9A-84FA-4120D8AF5DE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FADE42-1A3F-40C8-A071-E57644F3D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DCFF82-B70F-4971-9182-7C3AEA3C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1D6618C0-70FA-446E-AA04-7DC0B7486EB0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217" y="76428"/>
            <a:ext cx="2528029" cy="1325563"/>
          </a:xfrm>
        </p:spPr>
        <p:txBody>
          <a:bodyPr>
            <a:normAutofit/>
          </a:bodyPr>
          <a:lstStyle/>
          <a:p>
            <a:r>
              <a:rPr lang="en-ZA" sz="4400" b="1" u="sng" dirty="0"/>
              <a:t>agenda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325CEFAF-B9EC-4F46-80FB-5E534C9B7746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/>
        </p:nvSpPr>
        <p:spPr>
          <a:xfrm>
            <a:off x="444326" y="1666377"/>
            <a:ext cx="5259788" cy="479071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/>
              <a:t>OBJECTIVE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/>
              <a:t>OVERALL METHODOLOGY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/>
              <a:t>What is a DOS Attack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/>
              <a:t>DETECTION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/>
              <a:t>About Wireshark Tool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/>
              <a:t>About MBSA Tool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/>
              <a:t>PREVENTION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/>
              <a:t>IMPLEMENTATION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/>
              <a:t>CONCLUSION</a:t>
            </a:r>
          </a:p>
        </p:txBody>
      </p: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1581585B-554C-4AC2-A9D5-B9241B763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19B51A1E-902D-48AF-9020-955120F399B6}" type="slidenum">
              <a:rPr lang="en-ZA" smtClean="0"/>
              <a:pPr/>
              <a:t>2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637267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817" y="0"/>
            <a:ext cx="4202806" cy="1325563"/>
          </a:xfrm>
        </p:spPr>
        <p:txBody>
          <a:bodyPr>
            <a:normAutofit/>
          </a:bodyPr>
          <a:lstStyle/>
          <a:p>
            <a:r>
              <a:rPr lang="en-ZA" sz="4400" b="1" u="sng" dirty="0"/>
              <a:t>OBJECTIVE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3EA69-4E0E-41BD-8095-A124225A264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326" y="1666377"/>
            <a:ext cx="5259788" cy="4790712"/>
          </a:xfrm>
        </p:spPr>
        <p:txBody>
          <a:bodyPr>
            <a:norm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/>
              <a:t>To explore How the Dos attack is been done to the Device.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/>
              <a:t>To Detect the Incoming DOS attack using Specified Tools.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/>
              <a:t>To Prevent that DOS attack by taking required security Guidelines and safety measures.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19B51A1E-902D-48AF-9020-955120F399B6}" type="slidenum">
              <a:rPr lang="en-ZA" smtClean="0"/>
              <a:pPr/>
              <a:t>3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E3557-EC4A-49EC-A9A2-DA02A55D3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5" y="230325"/>
            <a:ext cx="8421688" cy="1325563"/>
          </a:xfrm>
        </p:spPr>
        <p:txBody>
          <a:bodyPr>
            <a:normAutofit/>
          </a:bodyPr>
          <a:lstStyle/>
          <a:p>
            <a:r>
              <a:rPr lang="en-US" sz="4400" b="1" u="sng" dirty="0"/>
              <a:t>Overall methodology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446D6F-082B-43AB-9F25-4AD3D7CE19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85155" y="3064615"/>
            <a:ext cx="1696245" cy="823912"/>
          </a:xfrm>
        </p:spPr>
        <p:txBody>
          <a:bodyPr/>
          <a:lstStyle/>
          <a:p>
            <a:r>
              <a:rPr lang="en-US" sz="1200" dirty="0"/>
              <a:t>Implementing a dos attack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E76DB8-F845-4056-9D99-ADEA9A818F40}"/>
              </a:ext>
            </a:extLst>
          </p:cNvPr>
          <p:cNvSpPr>
            <a:spLocks noGrp="1"/>
          </p:cNvSpPr>
          <p:nvPr>
            <p:ph type="body" idx="15"/>
          </p:nvPr>
        </p:nvSpPr>
        <p:spPr/>
        <p:txBody>
          <a:bodyPr/>
          <a:lstStyle/>
          <a:p>
            <a:r>
              <a:rPr lang="en-US" sz="1400" dirty="0"/>
              <a:t>Detecting dos attack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48C22C-B468-4404-926A-9928379FFC6A}"/>
              </a:ext>
            </a:extLst>
          </p:cNvPr>
          <p:cNvSpPr>
            <a:spLocks noGrp="1"/>
          </p:cNvSpPr>
          <p:nvPr>
            <p:ph type="body" idx="16"/>
          </p:nvPr>
        </p:nvSpPr>
        <p:spPr/>
        <p:txBody>
          <a:bodyPr/>
          <a:lstStyle/>
          <a:p>
            <a:r>
              <a:rPr lang="en-US" sz="1200" dirty="0"/>
              <a:t>PREVENTING  dos attack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97E313E1-EDAD-4674-8521-C47A0692D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4</a:t>
            </a:fld>
            <a:endParaRPr lang="en-US" dirty="0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BD122BFF-2E29-407F-AABE-9AED8CF4987D}"/>
              </a:ext>
            </a:extLst>
          </p:cNvPr>
          <p:cNvSpPr/>
          <p:nvPr/>
        </p:nvSpPr>
        <p:spPr>
          <a:xfrm>
            <a:off x="4093028" y="3185160"/>
            <a:ext cx="740229" cy="48768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C959DD4C-C26F-44B9-BD33-0E75130C9D8A}"/>
              </a:ext>
            </a:extLst>
          </p:cNvPr>
          <p:cNvSpPr/>
          <p:nvPr/>
        </p:nvSpPr>
        <p:spPr>
          <a:xfrm>
            <a:off x="7431715" y="3185160"/>
            <a:ext cx="740229" cy="48768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881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7C63F0E-F6AB-4E5E-B9B5-11ED9BC6ADF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301" y="395206"/>
            <a:ext cx="5745699" cy="969102"/>
          </a:xfrm>
        </p:spPr>
        <p:txBody>
          <a:bodyPr>
            <a:normAutofit fontScale="90000"/>
          </a:bodyPr>
          <a:lstStyle/>
          <a:p>
            <a:r>
              <a:rPr lang="en-ZA" sz="4400" b="1" u="sng" dirty="0"/>
              <a:t>What is dos attack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02DDCBD5-A62E-481F-99EC-E2B73F873BA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326" y="1565638"/>
            <a:ext cx="6226440" cy="4897156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/>
              <a:t>In computing, a </a:t>
            </a:r>
            <a:r>
              <a:rPr lang="en-US" sz="2400" dirty="0">
                <a:solidFill>
                  <a:srgbClr val="00B0F0"/>
                </a:solidFill>
              </a:rPr>
              <a:t>denial-of-service attack </a:t>
            </a:r>
            <a:r>
              <a:rPr lang="en-US" sz="2400" dirty="0"/>
              <a:t>(DoS attack) is a cyber-attack.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/>
              <a:t>In which attack seeks to make a machine or network resource </a:t>
            </a:r>
            <a:r>
              <a:rPr lang="en-US" sz="2400" dirty="0">
                <a:solidFill>
                  <a:srgbClr val="00B0F0"/>
                </a:solidFill>
              </a:rPr>
              <a:t>unavailable to its intended users by temporarily </a:t>
            </a:r>
            <a:r>
              <a:rPr lang="en-US" sz="2400" dirty="0"/>
              <a:t>or indefinitely disrupting services of a host connected to a network.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rgbClr val="00B0F0"/>
                </a:solidFill>
              </a:rPr>
              <a:t>Denial of service</a:t>
            </a:r>
            <a:r>
              <a:rPr lang="en-US" sz="2400" dirty="0"/>
              <a:t> is typically accomplished by flooding the targeted machine or resource with superfluous requests in an attempt to overload systems.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/>
              <a:t>It prevents some or all legitimate requests from being fulfilled.</a:t>
            </a: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0B417D3B-CF46-4FC9-BDF2-3057AB5EC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19B51A1E-902D-48AF-9020-955120F399B6}" type="slidenum">
              <a:rPr lang="en-ZA" smtClean="0"/>
              <a:pPr/>
              <a:t>5</a:t>
            </a:fld>
            <a:endParaRPr lang="en-ZA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AE49840-E12E-499D-A174-084A0F6BB2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9173" y="2068081"/>
            <a:ext cx="3138578" cy="272183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971712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395749BF-5B8E-43C3-B235-4A7216E49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182530"/>
            <a:ext cx="3139440" cy="1325563"/>
          </a:xfrm>
        </p:spPr>
        <p:txBody>
          <a:bodyPr>
            <a:normAutofit/>
          </a:bodyPr>
          <a:lstStyle/>
          <a:p>
            <a:r>
              <a:rPr lang="en-US" sz="3600" b="1" u="sng" dirty="0"/>
              <a:t>detection</a:t>
            </a:r>
          </a:p>
        </p:txBody>
      </p:sp>
      <p:sp>
        <p:nvSpPr>
          <p:cNvPr id="18" name="Slide Number Placeholder 12">
            <a:extLst>
              <a:ext uri="{FF2B5EF4-FFF2-40B4-BE49-F238E27FC236}">
                <a16:creationId xmlns:a16="http://schemas.microsoft.com/office/drawing/2014/main" id="{2E2AEEB8-2B6B-4176-9E72-745A234B8824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47A856-BA89-4D6C-A9F6-C20F4738320C}"/>
              </a:ext>
            </a:extLst>
          </p:cNvPr>
          <p:cNvSpPr txBox="1"/>
          <p:nvPr/>
        </p:nvSpPr>
        <p:spPr>
          <a:xfrm>
            <a:off x="4153989" y="350155"/>
            <a:ext cx="7454537" cy="643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Detection process, We are going to use a Tool named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WireShark</a:t>
            </a:r>
            <a:r>
              <a:rPr lang="en-US" dirty="0"/>
              <a:t>, MBSA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u="sng" dirty="0"/>
              <a:t>Wireshark: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Wireshark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is a </a:t>
            </a:r>
            <a:r>
              <a:rPr lang="en-US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2" tooltip="Free and open-source software"/>
              </a:rPr>
              <a:t>free and open-source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3" tooltip="Packet analyzer"/>
              </a:rPr>
              <a:t>packet analyzer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 It is used for </a:t>
            </a:r>
            <a:r>
              <a:rPr lang="en-US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4" tooltip="Computer network"/>
              </a:rPr>
              <a:t>network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troubleshooting, analysis, software and </a:t>
            </a:r>
            <a:r>
              <a:rPr lang="en-US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5" tooltip="Communications protocol"/>
              </a:rPr>
              <a:t>communications protocol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development, and education.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Its is used to capture the incoming and outgoing packets.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It is a Top most tools used by cyber-analyst for Packet capturing.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i="0" u="sng" dirty="0">
                <a:effectLst/>
                <a:latin typeface="arial" panose="020B0604020202020204" pitchFamily="34" charset="0"/>
              </a:rPr>
              <a:t>Microsoft Baseline Security Analyzer: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i="0" dirty="0">
              <a:effectLst/>
              <a:latin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202122"/>
                </a:solidFill>
                <a:latin typeface="arial" panose="020B0604020202020204" pitchFamily="34" charset="0"/>
              </a:rPr>
              <a:t>M</a:t>
            </a:r>
            <a:r>
              <a:rPr 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icrosoft Baseline Security Analyzer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(</a:t>
            </a:r>
            <a:r>
              <a:rPr 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MBSA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) is a discontinued software tool which is no longer available from </a:t>
            </a:r>
            <a:r>
              <a:rPr lang="en-US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6" tooltip="Microsoft"/>
              </a:rPr>
              <a:t>Microsoft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that determines </a:t>
            </a:r>
            <a:r>
              <a:rPr lang="en-US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7" tooltip="Computer security"/>
              </a:rPr>
              <a:t>security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state by assessing missing security updates and less-secure security settings within </a:t>
            </a:r>
            <a:r>
              <a:rPr lang="en-US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8" tooltip="Microsoft Windows"/>
              </a:rPr>
              <a:t>Microsoft Windows</a:t>
            </a:r>
            <a:r>
              <a:rPr lang="en-US" u="none" strike="noStrike" dirty="0">
                <a:solidFill>
                  <a:srgbClr val="202122"/>
                </a:solidFill>
                <a:latin typeface="Arial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Windows components such as </a:t>
            </a:r>
            <a:r>
              <a:rPr lang="en-US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9" tooltip="Internet Explorer"/>
              </a:rPr>
              <a:t>Internet Explorer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10" tooltip="Internet Information Services"/>
              </a:rPr>
              <a:t>IIS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11" tooltip="Web server"/>
              </a:rPr>
              <a:t>web server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and products </a:t>
            </a:r>
            <a:r>
              <a:rPr lang="en-US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12" tooltip="Microsoft SQL Server"/>
              </a:rPr>
              <a:t>Microsoft SQL Server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and </a:t>
            </a:r>
            <a:r>
              <a:rPr lang="en-US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13" tooltip="Microsoft Office"/>
              </a:rPr>
              <a:t>Microsoft Office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macro settings.</a:t>
            </a:r>
            <a:r>
              <a:rPr lang="en-US" i="0" dirty="0">
                <a:effectLst/>
                <a:latin typeface="arial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u="sng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0ED8EDA4-FBC9-4ED1-B66A-FD76E9E48452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93803" y="168729"/>
            <a:ext cx="1729740" cy="172974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C615D5A1-D4F4-4E31-8724-5BFC4D5E1955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13806" y="2773134"/>
            <a:ext cx="1805805" cy="1805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414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3D86A79D-35B8-4B6B-AC61-30B2D9ADC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182530"/>
            <a:ext cx="3139440" cy="1325563"/>
          </a:xfrm>
        </p:spPr>
        <p:txBody>
          <a:bodyPr>
            <a:normAutofit/>
          </a:bodyPr>
          <a:lstStyle/>
          <a:p>
            <a:r>
              <a:rPr lang="en-US" sz="3600" b="1" u="sng" dirty="0"/>
              <a:t>prevention</a:t>
            </a:r>
          </a:p>
        </p:txBody>
      </p:sp>
      <p:sp>
        <p:nvSpPr>
          <p:cNvPr id="16" name="Slide Number Placeholder 12">
            <a:extLst>
              <a:ext uri="{FF2B5EF4-FFF2-40B4-BE49-F238E27FC236}">
                <a16:creationId xmlns:a16="http://schemas.microsoft.com/office/drawing/2014/main" id="{E3B9B3A5-3E37-4049-A59F-6E27FBFB8727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755D7D7-7B51-41DD-81EC-09A2E51241D0}"/>
              </a:ext>
            </a:extLst>
          </p:cNvPr>
          <p:cNvSpPr txBox="1"/>
          <p:nvPr/>
        </p:nvSpPr>
        <p:spPr>
          <a:xfrm>
            <a:off x="4206240" y="670560"/>
            <a:ext cx="7271657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For an instant Prevention: Turn OFF and Turn ON the Firewall of Windows Security.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Keeping Device up-to-date.</a:t>
            </a:r>
          </a:p>
          <a:p>
            <a:endParaRPr lang="en-US" sz="2400" dirty="0"/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Installing Anti-Virus software, so that it will look over the Malicious files inside the Device.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Check for the active status of Firewall.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88596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2C838D1B-01E6-47ED-BB10-4591B988A72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549" y="218349"/>
            <a:ext cx="6455594" cy="818517"/>
          </a:xfrm>
        </p:spPr>
        <p:txBody>
          <a:bodyPr>
            <a:normAutofit/>
          </a:bodyPr>
          <a:lstStyle/>
          <a:p>
            <a:r>
              <a:rPr lang="en-ZA" sz="4400" b="1" u="sng" dirty="0"/>
              <a:t>IMPLEMENTATION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2CC675E7-D4A5-4914-9640-D885A99F6BA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/>
        </p:nvSpPr>
        <p:spPr>
          <a:xfrm>
            <a:off x="5094703" y="1036866"/>
            <a:ext cx="6661868" cy="5420223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b="1" u="sng" dirty="0"/>
              <a:t>STEP-1</a:t>
            </a:r>
          </a:p>
          <a:p>
            <a:pPr marL="1257300" lvl="2" indent="-342900">
              <a:buFont typeface="Courier New" panose="02070309020205020404" pitchFamily="49" charset="0"/>
              <a:buChar char="o"/>
            </a:pPr>
            <a:r>
              <a:rPr lang="en-US" sz="2200" dirty="0"/>
              <a:t>Running a Tool named : </a:t>
            </a:r>
            <a:r>
              <a:rPr lang="en-US" sz="2200" b="1" u="sng" dirty="0"/>
              <a:t>PENTMENU  </a:t>
            </a:r>
            <a:r>
              <a:rPr lang="en-US" sz="2200" dirty="0"/>
              <a:t>for doing DOS attack on a Device.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endParaRPr lang="en-US" b="1" u="sng" dirty="0"/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b="1" u="sng" dirty="0"/>
              <a:t>STEP-2</a:t>
            </a:r>
          </a:p>
          <a:p>
            <a:pPr marL="1257300" lvl="2" indent="-342900">
              <a:buFont typeface="Courier New" panose="02070309020205020404" pitchFamily="49" charset="0"/>
              <a:buChar char="o"/>
            </a:pPr>
            <a:r>
              <a:rPr lang="en-US" sz="1900" dirty="0"/>
              <a:t>Detecting the DOS packets by using Wireshark Tool.</a:t>
            </a:r>
          </a:p>
          <a:p>
            <a:pPr marL="1257300" lvl="2" indent="-342900">
              <a:buFont typeface="Courier New" panose="02070309020205020404" pitchFamily="49" charset="0"/>
              <a:buChar char="o"/>
            </a:pPr>
            <a:r>
              <a:rPr lang="en-US" sz="1900" dirty="0"/>
              <a:t>Here we can see the incoming DOS attack packets by the help of Wireshark.</a:t>
            </a:r>
            <a:endParaRPr lang="en-US" sz="1900" b="1" u="sng" dirty="0"/>
          </a:p>
          <a:p>
            <a:pPr marL="800100" lvl="1" indent="-342900">
              <a:buFont typeface="Courier New" panose="02070309020205020404" pitchFamily="49" charset="0"/>
              <a:buChar char="o"/>
            </a:pPr>
            <a:endParaRPr lang="en-US" sz="2000" b="1" u="sng" dirty="0"/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b="1" u="sng" dirty="0"/>
              <a:t>STEP-3</a:t>
            </a:r>
          </a:p>
          <a:p>
            <a:pPr marL="1257300" lvl="2" indent="-342900">
              <a:buFont typeface="Courier New" panose="02070309020205020404" pitchFamily="49" charset="0"/>
              <a:buChar char="o"/>
            </a:pPr>
            <a:r>
              <a:rPr lang="en-US" dirty="0"/>
              <a:t>By the above steps we will come to know the packets details of DOS attack.</a:t>
            </a:r>
          </a:p>
          <a:p>
            <a:pPr marL="1257300" lvl="2" indent="-342900">
              <a:buFont typeface="Courier New" panose="02070309020205020404" pitchFamily="49" charset="0"/>
              <a:buChar char="o"/>
            </a:pPr>
            <a:r>
              <a:rPr lang="en-US" dirty="0"/>
              <a:t>Getting rid of DOS attack by following steps:</a:t>
            </a:r>
          </a:p>
          <a:p>
            <a:pPr marL="1714500" lvl="3" indent="-342900">
              <a:buFont typeface="Courier New" panose="02070309020205020404" pitchFamily="49" charset="0"/>
              <a:buChar char="o"/>
            </a:pPr>
            <a:r>
              <a:rPr lang="en-US" dirty="0"/>
              <a:t>For an instant Prevention: Turn OFF and Turn ON the Firewall of Windows Security.</a:t>
            </a:r>
          </a:p>
          <a:p>
            <a:pPr marL="1714500" lvl="3" indent="-342900">
              <a:buFont typeface="Courier New" panose="02070309020205020404" pitchFamily="49" charset="0"/>
              <a:buChar char="o"/>
            </a:pPr>
            <a:r>
              <a:rPr lang="en-US" dirty="0"/>
              <a:t>Keeping Device up-to-date.</a:t>
            </a:r>
          </a:p>
          <a:p>
            <a:pPr marL="1714500" lvl="3" indent="-342900">
              <a:buFont typeface="Courier New" panose="02070309020205020404" pitchFamily="49" charset="0"/>
              <a:buChar char="o"/>
            </a:pPr>
            <a:r>
              <a:rPr lang="en-US" dirty="0"/>
              <a:t>Installing Anti-Virus software, so that it will look over the Malicious files inside the Device.</a:t>
            </a:r>
          </a:p>
          <a:p>
            <a:pPr marL="1714500" lvl="3" indent="-342900">
              <a:buFont typeface="Courier New" panose="02070309020205020404" pitchFamily="49" charset="0"/>
              <a:buChar char="o"/>
            </a:pPr>
            <a:r>
              <a:rPr lang="en-US" dirty="0"/>
              <a:t>Check for the active status of Firewall.</a:t>
            </a:r>
          </a:p>
          <a:p>
            <a:pPr marL="1257300" lvl="2" indent="-342900">
              <a:buFont typeface="Courier New" panose="02070309020205020404" pitchFamily="49" charset="0"/>
              <a:buChar char="o"/>
            </a:pPr>
            <a:endParaRPr lang="en-US" sz="1600" dirty="0"/>
          </a:p>
          <a:p>
            <a:pPr marL="800100" lvl="1" indent="-342900">
              <a:buFont typeface="Courier New" panose="02070309020205020404" pitchFamily="49" charset="0"/>
              <a:buChar char="o"/>
            </a:pPr>
            <a:endParaRPr lang="en-US" sz="2000" dirty="0"/>
          </a:p>
          <a:p>
            <a:pPr marL="800100" lvl="1" indent="-342900">
              <a:buFont typeface="Courier New" panose="02070309020205020404" pitchFamily="49" charset="0"/>
              <a:buChar char="o"/>
            </a:pPr>
            <a:endParaRPr lang="en-US" sz="2000" dirty="0"/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A9900D1F-92A8-4F84-9BBE-E9F07F274FE8}"/>
              </a:ext>
            </a:extLst>
          </p:cNvPr>
          <p:cNvSpPr txBox="1">
            <a:spLocks/>
          </p:cNvSpPr>
          <p:nvPr/>
        </p:nvSpPr>
        <p:spPr>
          <a:xfrm>
            <a:off x="5536305" y="6356350"/>
            <a:ext cx="987552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B51A1E-902D-48AF-9020-955120F399B6}" type="slidenum">
              <a:rPr lang="en-ZA" smtClean="0"/>
              <a:pPr/>
              <a:t>8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9330322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56779-4D46-4C69-81F5-C65F95C2D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526" y="4772297"/>
            <a:ext cx="3139440" cy="779339"/>
          </a:xfrm>
        </p:spPr>
        <p:txBody>
          <a:bodyPr>
            <a:normAutofit/>
          </a:bodyPr>
          <a:lstStyle/>
          <a:p>
            <a:r>
              <a:rPr lang="en-US" sz="3600" b="1" u="sng" dirty="0"/>
              <a:t>CONCLUSION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36CCF894-C08E-41A8-B576-B2549DB441DB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55A1961-8C4D-4DF8-8483-731DEFD99932}"/>
              </a:ext>
            </a:extLst>
          </p:cNvPr>
          <p:cNvSpPr txBox="1"/>
          <p:nvPr/>
        </p:nvSpPr>
        <p:spPr>
          <a:xfrm>
            <a:off x="4833257" y="444137"/>
            <a:ext cx="667947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By the help of this project, we have implemented a DOS attack on a machine.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Detecting the Incoming and Outgoing packets to detect a harmful packets using Wireshark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Preventing from the DOS attack by following the steps, instructed in the above slides under Prevention slide-6</a:t>
            </a:r>
          </a:p>
        </p:txBody>
      </p:sp>
    </p:spTree>
    <p:extLst>
      <p:ext uri="{BB962C8B-B14F-4D97-AF65-F5344CB8AC3E}">
        <p14:creationId xmlns:p14="http://schemas.microsoft.com/office/powerpoint/2010/main" val="1795913921"/>
      </p:ext>
    </p:extLst>
  </p:cSld>
  <p:clrMapOvr>
    <a:masterClrMapping/>
  </p:clrMapOvr>
</p:sld>
</file>

<file path=ppt/theme/theme1.xml><?xml version="1.0" encoding="utf-8"?>
<a:theme xmlns:a="http://schemas.openxmlformats.org/drawingml/2006/main" name="Monolin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dark sales pitch_tm22318419_Win32_LW__SL_v3" id="{25F84EBA-C1D2-4AFA-BE29-F69FFF8F2DC6}" vid="{6C5BA4FE-EBF3-4DA8-82DB-24F1AF7B6C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5BA3906-9696-4247-AC0D-DD5C26B2A70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01E84A1C-2814-43A7-9448-348326113A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D446390-8521-40A2-A462-EA068123BED9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Minimalist sales pitch</Template>
  <TotalTime>400</TotalTime>
  <Words>515</Words>
  <Application>Microsoft Office PowerPoint</Application>
  <PresentationFormat>Widescreen</PresentationFormat>
  <Paragraphs>84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Arial</vt:lpstr>
      <vt:lpstr>Calibri</vt:lpstr>
      <vt:lpstr>Courier New</vt:lpstr>
      <vt:lpstr>Tenorite</vt:lpstr>
      <vt:lpstr>Monoline</vt:lpstr>
      <vt:lpstr>DOS ATTACK –DETECTION &amp; PREVENTION</vt:lpstr>
      <vt:lpstr>agenda</vt:lpstr>
      <vt:lpstr>OBJECTIVE</vt:lpstr>
      <vt:lpstr>Overall methodology </vt:lpstr>
      <vt:lpstr>What is dos attack</vt:lpstr>
      <vt:lpstr>detection</vt:lpstr>
      <vt:lpstr>prevention</vt:lpstr>
      <vt:lpstr>IMPLEMENTATION</vt:lpstr>
      <vt:lpstr>CONCLUSION</vt:lpstr>
      <vt:lpstr>THANK YOU  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REALTIME FACIAL EMOTION DETECTION</dc:title>
  <dc:creator>Jaswanth Gattu</dc:creator>
  <cp:lastModifiedBy>Jaswanth Gattu</cp:lastModifiedBy>
  <cp:revision>18</cp:revision>
  <dcterms:created xsi:type="dcterms:W3CDTF">2022-01-27T15:40:25Z</dcterms:created>
  <dcterms:modified xsi:type="dcterms:W3CDTF">2022-04-21T17:32:17Z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