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9" r:id="rId14"/>
    <p:sldId id="268"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3E0DEF-4822-4721-BC9B-171544FBBB66}">
          <p14:sldIdLst>
            <p14:sldId id="257"/>
            <p14:sldId id="256"/>
          </p14:sldIdLst>
        </p14:section>
        <p14:section name="start" id="{1DDA4505-824C-4459-BFA8-DA228E81E20D}">
          <p14:sldIdLst>
            <p14:sldId id="258"/>
            <p14:sldId id="259"/>
            <p14:sldId id="260"/>
            <p14:sldId id="261"/>
            <p14:sldId id="262"/>
            <p14:sldId id="263"/>
            <p14:sldId id="264"/>
            <p14:sldId id="265"/>
            <p14:sldId id="266"/>
            <p14:sldId id="267"/>
            <p14:sldId id="269"/>
            <p14:sldId id="268"/>
            <p14:sldId id="271"/>
            <p14:sldId id="270"/>
            <p14:sldId id="272"/>
            <p14:sldId id="273"/>
            <p14:sldId id="274"/>
            <p14:sldId id="275"/>
            <p14:sldId id="276"/>
            <p14:sldId id="277"/>
            <p14:sldId id="278"/>
            <p14:sldId id="279"/>
            <p14:sldId id="280"/>
            <p14:sldId id="281"/>
            <p14:sldId id="282"/>
            <p14:sldId id="283"/>
            <p14:sldId id="284"/>
            <p14:sldId id="285"/>
            <p14:sldId id="286"/>
            <p14:sldId id="287"/>
            <p14:sldId id="28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eresh Patil" initials="VP" lastIdx="1" clrIdx="0">
    <p:extLst>
      <p:ext uri="{19B8F6BF-5375-455C-9EA6-DF929625EA0E}">
        <p15:presenceInfo xmlns:p15="http://schemas.microsoft.com/office/powerpoint/2012/main" userId="3a1bd8985107de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D28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8086C56-66EC-4D9C-BA18-DA3759637F9A}" type="datetimeFigureOut">
              <a:rPr lang="en-IN" smtClean="0"/>
              <a:t>27-04-2023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2001D6A-06A0-490C-92FB-D1737909954D}"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857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086C56-66EC-4D9C-BA18-DA3759637F9A}"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001D6A-06A0-490C-92FB-D1737909954D}" type="slidenum">
              <a:rPr lang="en-IN" smtClean="0"/>
              <a:t>‹#›</a:t>
            </a:fld>
            <a:endParaRPr lang="en-IN"/>
          </a:p>
        </p:txBody>
      </p:sp>
    </p:spTree>
    <p:extLst>
      <p:ext uri="{BB962C8B-B14F-4D97-AF65-F5344CB8AC3E}">
        <p14:creationId xmlns:p14="http://schemas.microsoft.com/office/powerpoint/2010/main" val="3166309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086C56-66EC-4D9C-BA18-DA3759637F9A}"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001D6A-06A0-490C-92FB-D1737909954D}"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1163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086C56-66EC-4D9C-BA18-DA3759637F9A}"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001D6A-06A0-490C-92FB-D1737909954D}"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0903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086C56-66EC-4D9C-BA18-DA3759637F9A}"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001D6A-06A0-490C-92FB-D1737909954D}" type="slidenum">
              <a:rPr lang="en-IN" smtClean="0"/>
              <a:t>‹#›</a:t>
            </a:fld>
            <a:endParaRPr lang="en-IN"/>
          </a:p>
        </p:txBody>
      </p:sp>
    </p:spTree>
    <p:extLst>
      <p:ext uri="{BB962C8B-B14F-4D97-AF65-F5344CB8AC3E}">
        <p14:creationId xmlns:p14="http://schemas.microsoft.com/office/powerpoint/2010/main" val="177571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086C56-66EC-4D9C-BA18-DA3759637F9A}"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001D6A-06A0-490C-92FB-D1737909954D}"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3323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086C56-66EC-4D9C-BA18-DA3759637F9A}"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001D6A-06A0-490C-92FB-D1737909954D}"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0470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086C56-66EC-4D9C-BA18-DA3759637F9A}"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001D6A-06A0-490C-92FB-D1737909954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6996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086C56-66EC-4D9C-BA18-DA3759637F9A}"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001D6A-06A0-490C-92FB-D1737909954D}"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8303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086C56-66EC-4D9C-BA18-DA3759637F9A}"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001D6A-06A0-490C-92FB-D1737909954D}" type="slidenum">
              <a:rPr lang="en-IN" smtClean="0"/>
              <a:t>‹#›</a:t>
            </a:fld>
            <a:endParaRPr lang="en-IN"/>
          </a:p>
        </p:txBody>
      </p:sp>
    </p:spTree>
    <p:extLst>
      <p:ext uri="{BB962C8B-B14F-4D97-AF65-F5344CB8AC3E}">
        <p14:creationId xmlns:p14="http://schemas.microsoft.com/office/powerpoint/2010/main" val="77610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086C56-66EC-4D9C-BA18-DA3759637F9A}"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001D6A-06A0-490C-92FB-D1737909954D}"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4741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086C56-66EC-4D9C-BA18-DA3759637F9A}"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001D6A-06A0-490C-92FB-D1737909954D}" type="slidenum">
              <a:rPr lang="en-IN" smtClean="0"/>
              <a:t>‹#›</a:t>
            </a:fld>
            <a:endParaRPr lang="en-IN"/>
          </a:p>
        </p:txBody>
      </p:sp>
    </p:spTree>
    <p:extLst>
      <p:ext uri="{BB962C8B-B14F-4D97-AF65-F5344CB8AC3E}">
        <p14:creationId xmlns:p14="http://schemas.microsoft.com/office/powerpoint/2010/main" val="2111746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086C56-66EC-4D9C-BA18-DA3759637F9A}" type="datetimeFigureOut">
              <a:rPr lang="en-IN" smtClean="0"/>
              <a:t>27-04-2023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001D6A-06A0-490C-92FB-D1737909954D}"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3667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086C56-66EC-4D9C-BA18-DA3759637F9A}" type="datetimeFigureOut">
              <a:rPr lang="en-IN" smtClean="0"/>
              <a:t>27-04-2023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001D6A-06A0-490C-92FB-D1737909954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1940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086C56-66EC-4D9C-BA18-DA3759637F9A}" type="datetimeFigureOut">
              <a:rPr lang="en-IN" smtClean="0"/>
              <a:t>27-04-2023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001D6A-06A0-490C-92FB-D1737909954D}" type="slidenum">
              <a:rPr lang="en-IN" smtClean="0"/>
              <a:t>‹#›</a:t>
            </a:fld>
            <a:endParaRPr lang="en-IN"/>
          </a:p>
        </p:txBody>
      </p:sp>
    </p:spTree>
    <p:extLst>
      <p:ext uri="{BB962C8B-B14F-4D97-AF65-F5344CB8AC3E}">
        <p14:creationId xmlns:p14="http://schemas.microsoft.com/office/powerpoint/2010/main" val="176045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086C56-66EC-4D9C-BA18-DA3759637F9A}"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001D6A-06A0-490C-92FB-D1737909954D}"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3732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086C56-66EC-4D9C-BA18-DA3759637F9A}"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001D6A-06A0-490C-92FB-D1737909954D}" type="slidenum">
              <a:rPr lang="en-IN" smtClean="0"/>
              <a:t>‹#›</a:t>
            </a:fld>
            <a:endParaRPr lang="en-IN"/>
          </a:p>
        </p:txBody>
      </p:sp>
    </p:spTree>
    <p:extLst>
      <p:ext uri="{BB962C8B-B14F-4D97-AF65-F5344CB8AC3E}">
        <p14:creationId xmlns:p14="http://schemas.microsoft.com/office/powerpoint/2010/main" val="2264535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086C56-66EC-4D9C-BA18-DA3759637F9A}" type="datetimeFigureOut">
              <a:rPr lang="en-IN" smtClean="0"/>
              <a:t>27-04-2023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001D6A-06A0-490C-92FB-D1737909954D}" type="slidenum">
              <a:rPr lang="en-IN" smtClean="0"/>
              <a:t>‹#›</a:t>
            </a:fld>
            <a:endParaRPr lang="en-IN"/>
          </a:p>
        </p:txBody>
      </p:sp>
    </p:spTree>
    <p:extLst>
      <p:ext uri="{BB962C8B-B14F-4D97-AF65-F5344CB8AC3E}">
        <p14:creationId xmlns:p14="http://schemas.microsoft.com/office/powerpoint/2010/main" val="27496717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443FB-015A-8E73-CEC2-B72754501F7A}"/>
              </a:ext>
            </a:extLst>
          </p:cNvPr>
          <p:cNvSpPr>
            <a:spLocks noGrp="1"/>
          </p:cNvSpPr>
          <p:nvPr>
            <p:ph type="title"/>
          </p:nvPr>
        </p:nvSpPr>
        <p:spPr>
          <a:xfrm>
            <a:off x="792956" y="1228726"/>
            <a:ext cx="10901361" cy="1456267"/>
          </a:xfrm>
        </p:spPr>
        <p:txBody>
          <a:bodyPr>
            <a:normAutofit/>
          </a:bodyPr>
          <a:lstStyle/>
          <a:p>
            <a:pPr algn="ctr"/>
            <a:r>
              <a:rPr lang="en-US" sz="5400" b="1" u="sng" dirty="0">
                <a:ln w="12700" cmpd="sng">
                  <a:solidFill>
                    <a:schemeClr val="tx1"/>
                  </a:solidFill>
                </a:ln>
                <a:solidFill>
                  <a:schemeClr val="bg1"/>
                </a:solidFill>
                <a:effectLst>
                  <a:glow rad="101600">
                    <a:schemeClr val="tx1">
                      <a:alpha val="40000"/>
                    </a:schemeClr>
                  </a:glow>
                </a:effectLst>
                <a:latin typeface="Algerian" panose="04020705040A02060702" pitchFamily="82" charset="0"/>
              </a:rPr>
              <a:t>TEAM</a:t>
            </a:r>
            <a:r>
              <a:rPr lang="en-US" sz="5400" u="sng" dirty="0">
                <a:ln w="12700" cmpd="sng">
                  <a:solidFill>
                    <a:schemeClr val="tx1"/>
                  </a:solidFill>
                </a:ln>
                <a:solidFill>
                  <a:schemeClr val="bg1"/>
                </a:solidFill>
                <a:effectLst>
                  <a:glow rad="101600">
                    <a:schemeClr val="tx1">
                      <a:alpha val="40000"/>
                    </a:schemeClr>
                  </a:glow>
                </a:effectLst>
                <a:latin typeface="Algerian" panose="04020705040A02060702" pitchFamily="82" charset="0"/>
              </a:rPr>
              <a:t>:  </a:t>
            </a:r>
            <a:r>
              <a:rPr lang="en-US" sz="5400" b="1" u="sng" dirty="0">
                <a:ln w="12700" cmpd="sng">
                  <a:solidFill>
                    <a:schemeClr val="tx1"/>
                  </a:solidFill>
                </a:ln>
                <a:solidFill>
                  <a:schemeClr val="bg1"/>
                </a:solidFill>
                <a:effectLst>
                  <a:glow rad="101600">
                    <a:schemeClr val="tx1">
                      <a:alpha val="40000"/>
                    </a:schemeClr>
                  </a:glow>
                </a:effectLst>
                <a:latin typeface="Algerian" panose="04020705040A02060702" pitchFamily="82" charset="0"/>
              </a:rPr>
              <a:t>LAST MINUTE SOLVERS</a:t>
            </a:r>
            <a:endParaRPr lang="en-IN" sz="5400" b="1" u="sng" dirty="0">
              <a:ln w="12700" cmpd="sng">
                <a:solidFill>
                  <a:schemeClr val="tx1"/>
                </a:solidFill>
              </a:ln>
              <a:solidFill>
                <a:schemeClr val="bg1"/>
              </a:solidFill>
              <a:effectLst>
                <a:glow rad="101600">
                  <a:schemeClr val="tx1">
                    <a:alpha val="40000"/>
                  </a:schemeClr>
                </a:glow>
              </a:effectLst>
              <a:latin typeface="Algerian" panose="04020705040A02060702" pitchFamily="82" charset="0"/>
            </a:endParaRPr>
          </a:p>
        </p:txBody>
      </p:sp>
      <p:sp>
        <p:nvSpPr>
          <p:cNvPr id="5" name="Teardrop 4">
            <a:extLst>
              <a:ext uri="{FF2B5EF4-FFF2-40B4-BE49-F238E27FC236}">
                <a16:creationId xmlns:a16="http://schemas.microsoft.com/office/drawing/2014/main" id="{7F2CA333-62C4-C05C-E4DD-375734D74323}"/>
              </a:ext>
            </a:extLst>
          </p:cNvPr>
          <p:cNvSpPr/>
          <p:nvPr/>
        </p:nvSpPr>
        <p:spPr>
          <a:xfrm>
            <a:off x="1521617" y="2907503"/>
            <a:ext cx="3028159" cy="2721769"/>
          </a:xfrm>
          <a:prstGeom prst="teardrop">
            <a:avLst/>
          </a:prstGeom>
          <a:solidFill>
            <a:schemeClr val="dk1">
              <a:alpha val="50000"/>
            </a:schemeClr>
          </a:solidFill>
          <a:ln w="88900">
            <a:solidFill>
              <a:schemeClr val="tx1"/>
            </a:solidFill>
          </a:ln>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Magneto" panose="04030805050802020D02" pitchFamily="82" charset="0"/>
              </a:rPr>
              <a:t>Faiz Hashim</a:t>
            </a:r>
          </a:p>
          <a:p>
            <a:pPr algn="ctr"/>
            <a:r>
              <a:rPr lang="en-US" dirty="0">
                <a:latin typeface="Magneto" panose="04030805050802020D02" pitchFamily="82" charset="0"/>
              </a:rPr>
              <a:t>210050050</a:t>
            </a:r>
            <a:endParaRPr lang="en-IN" dirty="0">
              <a:latin typeface="Magneto" panose="04030805050802020D02" pitchFamily="82" charset="0"/>
            </a:endParaRPr>
          </a:p>
        </p:txBody>
      </p:sp>
      <p:sp>
        <p:nvSpPr>
          <p:cNvPr id="6" name="Teardrop 5">
            <a:extLst>
              <a:ext uri="{FF2B5EF4-FFF2-40B4-BE49-F238E27FC236}">
                <a16:creationId xmlns:a16="http://schemas.microsoft.com/office/drawing/2014/main" id="{59DD2E45-3F2A-E386-5F4F-5BA8B8F3D0EC}"/>
              </a:ext>
            </a:extLst>
          </p:cNvPr>
          <p:cNvSpPr/>
          <p:nvPr/>
        </p:nvSpPr>
        <p:spPr>
          <a:xfrm>
            <a:off x="4587873" y="2907505"/>
            <a:ext cx="3028159" cy="2721768"/>
          </a:xfrm>
          <a:prstGeom prst="teardrop">
            <a:avLst/>
          </a:prstGeom>
          <a:solidFill>
            <a:schemeClr val="dk1">
              <a:alpha val="50000"/>
            </a:schemeClr>
          </a:solidFill>
          <a:ln w="8890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Magneto" panose="04030805050802020D02" pitchFamily="82" charset="0"/>
              </a:rPr>
              <a:t>Pratham Garg</a:t>
            </a:r>
          </a:p>
          <a:p>
            <a:pPr algn="ctr"/>
            <a:r>
              <a:rPr lang="en-US" dirty="0">
                <a:latin typeface="Magneto" panose="04030805050802020D02" pitchFamily="82" charset="0"/>
              </a:rPr>
              <a:t>210050123</a:t>
            </a:r>
            <a:endParaRPr lang="en-IN" dirty="0">
              <a:latin typeface="Magneto" panose="04030805050802020D02" pitchFamily="82" charset="0"/>
            </a:endParaRPr>
          </a:p>
        </p:txBody>
      </p:sp>
      <p:sp>
        <p:nvSpPr>
          <p:cNvPr id="7" name="Teardrop 6">
            <a:extLst>
              <a:ext uri="{FF2B5EF4-FFF2-40B4-BE49-F238E27FC236}">
                <a16:creationId xmlns:a16="http://schemas.microsoft.com/office/drawing/2014/main" id="{C0B42313-44E3-42E2-3001-3A9C2C15F7DB}"/>
              </a:ext>
            </a:extLst>
          </p:cNvPr>
          <p:cNvSpPr/>
          <p:nvPr/>
        </p:nvSpPr>
        <p:spPr>
          <a:xfrm>
            <a:off x="7654129" y="2907505"/>
            <a:ext cx="3028159" cy="2721769"/>
          </a:xfrm>
          <a:prstGeom prst="teardrop">
            <a:avLst/>
          </a:prstGeom>
          <a:solidFill>
            <a:schemeClr val="dk1">
              <a:alpha val="50000"/>
            </a:schemeClr>
          </a:solidFill>
          <a:ln w="8890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Magneto" panose="04030805050802020D02" pitchFamily="82" charset="0"/>
              </a:rPr>
              <a:t>Veeresh B Patil</a:t>
            </a:r>
          </a:p>
          <a:p>
            <a:pPr algn="ctr"/>
            <a:r>
              <a:rPr lang="en-US" dirty="0">
                <a:latin typeface="Magneto" panose="04030805050802020D02" pitchFamily="82" charset="0"/>
              </a:rPr>
              <a:t>210050163</a:t>
            </a:r>
            <a:endParaRPr lang="en-IN" dirty="0">
              <a:latin typeface="Magneto" panose="04030805050802020D02" pitchFamily="82" charset="0"/>
            </a:endParaRPr>
          </a:p>
        </p:txBody>
      </p:sp>
    </p:spTree>
    <p:extLst>
      <p:ext uri="{BB962C8B-B14F-4D97-AF65-F5344CB8AC3E}">
        <p14:creationId xmlns:p14="http://schemas.microsoft.com/office/powerpoint/2010/main" val="894213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C2ECE4-67A6-E240-E474-2BAA5604E5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6771" y="616346"/>
            <a:ext cx="7500409" cy="5625307"/>
          </a:xfrm>
        </p:spPr>
      </p:pic>
    </p:spTree>
    <p:extLst>
      <p:ext uri="{BB962C8B-B14F-4D97-AF65-F5344CB8AC3E}">
        <p14:creationId xmlns:p14="http://schemas.microsoft.com/office/powerpoint/2010/main" val="3050266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65D710A-1DB9-492E-C477-C36E6483C7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8158" y="500063"/>
            <a:ext cx="7624233" cy="5718175"/>
          </a:xfrm>
        </p:spPr>
      </p:pic>
    </p:spTree>
    <p:extLst>
      <p:ext uri="{BB962C8B-B14F-4D97-AF65-F5344CB8AC3E}">
        <p14:creationId xmlns:p14="http://schemas.microsoft.com/office/powerpoint/2010/main" val="807156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48F1-BFAF-027E-0C09-EF25F724FD75}"/>
              </a:ext>
            </a:extLst>
          </p:cNvPr>
          <p:cNvSpPr>
            <a:spLocks noGrp="1"/>
          </p:cNvSpPr>
          <p:nvPr>
            <p:ph type="title"/>
          </p:nvPr>
        </p:nvSpPr>
        <p:spPr/>
        <p:txBody>
          <a:bodyPr>
            <a:normAutofit/>
          </a:bodyPr>
          <a:lstStyle/>
          <a:p>
            <a:r>
              <a:rPr lang="en-US" sz="5400" b="1" dirty="0"/>
              <a:t>Cache Size </a:t>
            </a:r>
            <a:endParaRPr lang="en-IN" sz="5400" b="1" dirty="0"/>
          </a:p>
        </p:txBody>
      </p:sp>
      <p:sp>
        <p:nvSpPr>
          <p:cNvPr id="3" name="Content Placeholder 2">
            <a:extLst>
              <a:ext uri="{FF2B5EF4-FFF2-40B4-BE49-F238E27FC236}">
                <a16:creationId xmlns:a16="http://schemas.microsoft.com/office/drawing/2014/main" id="{DD9C85AD-A7E5-54C4-240A-A297855AB8A0}"/>
              </a:ext>
            </a:extLst>
          </p:cNvPr>
          <p:cNvSpPr>
            <a:spLocks noGrp="1"/>
          </p:cNvSpPr>
          <p:nvPr>
            <p:ph idx="1"/>
          </p:nvPr>
        </p:nvSpPr>
        <p:spPr>
          <a:xfrm>
            <a:off x="1295402" y="2400300"/>
            <a:ext cx="9601196" cy="3475568"/>
          </a:xfrm>
        </p:spPr>
        <p:txBody>
          <a:bodyPr>
            <a:normAutofit fontScale="92500" lnSpcReduction="10000"/>
          </a:bodyPr>
          <a:lstStyle/>
          <a:p>
            <a:pPr marL="0" indent="0">
              <a:buNone/>
            </a:pPr>
            <a:r>
              <a:rPr lang="en-US" dirty="0"/>
              <a:t>Cache size is a major factor in deciding the performance of the processor. More cache size allows more space for memory which can be accessed faster.</a:t>
            </a:r>
            <a:endParaRPr lang="en-US" b="1" dirty="0"/>
          </a:p>
          <a:p>
            <a:pPr marL="0" indent="0">
              <a:buNone/>
            </a:pPr>
            <a:r>
              <a:rPr lang="en-US" sz="3000" b="1" dirty="0"/>
              <a:t>Then why not make cache as big as RAM?</a:t>
            </a:r>
          </a:p>
          <a:p>
            <a:r>
              <a:rPr lang="en-IN" sz="2200" dirty="0"/>
              <a:t>Caches while being faster, are also expensive since they are specialized hardware and hence cannot be used in bulk</a:t>
            </a:r>
          </a:p>
          <a:p>
            <a:r>
              <a:rPr lang="en-IN" sz="2200" dirty="0"/>
              <a:t>Another reason is that on increasing the size, the memory access time of the cache (latency) increases and hence it gets the process gets slower. So there is a trade-off between the size and latency of the cache we need to determine empirically what is best.</a:t>
            </a:r>
          </a:p>
          <a:p>
            <a:pPr marL="0" indent="0">
              <a:buNone/>
            </a:pPr>
            <a:r>
              <a:rPr lang="en-IN" sz="1500" dirty="0"/>
              <a:t>** The following graph was used as reference for hardcoding latency in </a:t>
            </a:r>
            <a:r>
              <a:rPr lang="en-IN" sz="1500" dirty="0" err="1"/>
              <a:t>champsim</a:t>
            </a:r>
            <a:endParaRPr lang="en-IN" sz="1500" dirty="0"/>
          </a:p>
        </p:txBody>
      </p:sp>
    </p:spTree>
    <p:extLst>
      <p:ext uri="{BB962C8B-B14F-4D97-AF65-F5344CB8AC3E}">
        <p14:creationId xmlns:p14="http://schemas.microsoft.com/office/powerpoint/2010/main" val="67566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65D9A8-B3FC-A011-9949-89B8C8B4F920}"/>
              </a:ext>
            </a:extLst>
          </p:cNvPr>
          <p:cNvPicPr>
            <a:picLocks noChangeAspect="1"/>
          </p:cNvPicPr>
          <p:nvPr/>
        </p:nvPicPr>
        <p:blipFill>
          <a:blip r:embed="rId2"/>
          <a:stretch>
            <a:fillRect/>
          </a:stretch>
        </p:blipFill>
        <p:spPr>
          <a:xfrm>
            <a:off x="2151387" y="532078"/>
            <a:ext cx="8214193" cy="5782998"/>
          </a:xfrm>
          <a:prstGeom prst="rect">
            <a:avLst/>
          </a:prstGeom>
        </p:spPr>
      </p:pic>
    </p:spTree>
    <p:extLst>
      <p:ext uri="{BB962C8B-B14F-4D97-AF65-F5344CB8AC3E}">
        <p14:creationId xmlns:p14="http://schemas.microsoft.com/office/powerpoint/2010/main" val="1429069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0BB7-9E05-32B6-1849-11358380C162}"/>
              </a:ext>
            </a:extLst>
          </p:cNvPr>
          <p:cNvSpPr>
            <a:spLocks noGrp="1"/>
          </p:cNvSpPr>
          <p:nvPr>
            <p:ph type="title"/>
          </p:nvPr>
        </p:nvSpPr>
        <p:spPr/>
        <p:txBody>
          <a:bodyPr/>
          <a:lstStyle/>
          <a:p>
            <a:r>
              <a:rPr lang="en-US" b="1" dirty="0"/>
              <a:t>Cache Size Effect</a:t>
            </a:r>
            <a:endParaRPr lang="en-IN" b="1" dirty="0"/>
          </a:p>
        </p:txBody>
      </p:sp>
      <p:sp>
        <p:nvSpPr>
          <p:cNvPr id="3" name="Content Placeholder 2">
            <a:extLst>
              <a:ext uri="{FF2B5EF4-FFF2-40B4-BE49-F238E27FC236}">
                <a16:creationId xmlns:a16="http://schemas.microsoft.com/office/drawing/2014/main" id="{A9837AAA-3BB8-911C-7A98-4F5D00C8BF5E}"/>
              </a:ext>
            </a:extLst>
          </p:cNvPr>
          <p:cNvSpPr>
            <a:spLocks noGrp="1"/>
          </p:cNvSpPr>
          <p:nvPr>
            <p:ph idx="1"/>
          </p:nvPr>
        </p:nvSpPr>
        <p:spPr/>
        <p:txBody>
          <a:bodyPr>
            <a:normAutofit lnSpcReduction="10000"/>
          </a:bodyPr>
          <a:lstStyle/>
          <a:p>
            <a:r>
              <a:rPr lang="en-US" dirty="0"/>
              <a:t>bfs-10.trace.gz</a:t>
            </a:r>
          </a:p>
          <a:p>
            <a:pPr marL="0" indent="0">
              <a:buNone/>
            </a:pPr>
            <a:r>
              <a:rPr lang="en-US" dirty="0"/>
              <a:t>A consequence of the fact that graphing algorithms access memory vary randomly and hence the distance between temporally near memory addresses is very high which these caches are unable to accommodate and hence the miss ratio is very high for both L2C and LLC. Hence decreasing the size of either of these caches improves the IPC since that decreases the latency too. Here, latency comes out as a dominating factor. Changing the L1 size is not viable since increasing the L1 size introduces a jump in latency while decreasing the size would decrease the L1 hits which are abundant originally.</a:t>
            </a:r>
            <a:endParaRPr lang="en-IN" dirty="0"/>
          </a:p>
        </p:txBody>
      </p:sp>
    </p:spTree>
    <p:extLst>
      <p:ext uri="{BB962C8B-B14F-4D97-AF65-F5344CB8AC3E}">
        <p14:creationId xmlns:p14="http://schemas.microsoft.com/office/powerpoint/2010/main" val="2307536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5314321-130D-D27D-5242-6AAD7C7D912B}"/>
              </a:ext>
            </a:extLst>
          </p:cNvPr>
          <p:cNvGraphicFramePr>
            <a:graphicFrameLocks noGrp="1"/>
          </p:cNvGraphicFramePr>
          <p:nvPr>
            <p:ph idx="1"/>
            <p:extLst>
              <p:ext uri="{D42A27DB-BD31-4B8C-83A1-F6EECF244321}">
                <p14:modId xmlns:p14="http://schemas.microsoft.com/office/powerpoint/2010/main" val="1241412185"/>
              </p:ext>
            </p:extLst>
          </p:nvPr>
        </p:nvGraphicFramePr>
        <p:xfrm>
          <a:off x="1724025" y="3050382"/>
          <a:ext cx="3490912" cy="1854200"/>
        </p:xfrm>
        <a:graphic>
          <a:graphicData uri="http://schemas.openxmlformats.org/drawingml/2006/table">
            <a:tbl>
              <a:tblPr firstRow="1" bandRow="1">
                <a:tableStyleId>{5C22544A-7EE6-4342-B048-85BDC9FD1C3A}</a:tableStyleId>
              </a:tblPr>
              <a:tblGrid>
                <a:gridCol w="1745456">
                  <a:extLst>
                    <a:ext uri="{9D8B030D-6E8A-4147-A177-3AD203B41FA5}">
                      <a16:colId xmlns:a16="http://schemas.microsoft.com/office/drawing/2014/main" val="307409767"/>
                    </a:ext>
                  </a:extLst>
                </a:gridCol>
                <a:gridCol w="1745456">
                  <a:extLst>
                    <a:ext uri="{9D8B030D-6E8A-4147-A177-3AD203B41FA5}">
                      <a16:colId xmlns:a16="http://schemas.microsoft.com/office/drawing/2014/main" val="2089181763"/>
                    </a:ext>
                  </a:extLst>
                </a:gridCol>
              </a:tblGrid>
              <a:tr h="370840">
                <a:tc>
                  <a:txBody>
                    <a:bodyPr/>
                    <a:lstStyle/>
                    <a:p>
                      <a:pPr algn="ctr"/>
                      <a:r>
                        <a:rPr lang="en-US" dirty="0"/>
                        <a:t>LLC Cache Size</a:t>
                      </a:r>
                      <a:endParaRPr lang="en-IN" dirty="0"/>
                    </a:p>
                  </a:txBody>
                  <a:tcPr/>
                </a:tc>
                <a:tc>
                  <a:txBody>
                    <a:bodyPr/>
                    <a:lstStyle/>
                    <a:p>
                      <a:pPr algn="ctr"/>
                      <a:r>
                        <a:rPr lang="en-US" dirty="0"/>
                        <a:t>IPC</a:t>
                      </a:r>
                      <a:endParaRPr lang="en-IN" dirty="0"/>
                    </a:p>
                  </a:txBody>
                  <a:tcPr/>
                </a:tc>
                <a:extLst>
                  <a:ext uri="{0D108BD9-81ED-4DB2-BD59-A6C34878D82A}">
                    <a16:rowId xmlns:a16="http://schemas.microsoft.com/office/drawing/2014/main" val="543728383"/>
                  </a:ext>
                </a:extLst>
              </a:tr>
              <a:tr h="370840">
                <a:tc>
                  <a:txBody>
                    <a:bodyPr/>
                    <a:lstStyle/>
                    <a:p>
                      <a:r>
                        <a:rPr lang="en-US" dirty="0"/>
                        <a:t>1MB</a:t>
                      </a:r>
                      <a:endParaRPr lang="en-IN" dirty="0"/>
                    </a:p>
                  </a:txBody>
                  <a:tcPr/>
                </a:tc>
                <a:tc>
                  <a:txBody>
                    <a:bodyPr/>
                    <a:lstStyle/>
                    <a:p>
                      <a:r>
                        <a:rPr lang="en-US" dirty="0"/>
                        <a:t>0.270</a:t>
                      </a:r>
                      <a:endParaRPr lang="en-IN" dirty="0"/>
                    </a:p>
                  </a:txBody>
                  <a:tcPr/>
                </a:tc>
                <a:extLst>
                  <a:ext uri="{0D108BD9-81ED-4DB2-BD59-A6C34878D82A}">
                    <a16:rowId xmlns:a16="http://schemas.microsoft.com/office/drawing/2014/main" val="3031335146"/>
                  </a:ext>
                </a:extLst>
              </a:tr>
              <a:tr h="370840">
                <a:tc>
                  <a:txBody>
                    <a:bodyPr/>
                    <a:lstStyle/>
                    <a:p>
                      <a:r>
                        <a:rPr lang="en-US" b="1" dirty="0"/>
                        <a:t>2MB</a:t>
                      </a:r>
                      <a:endParaRPr lang="en-IN" b="1" dirty="0"/>
                    </a:p>
                  </a:txBody>
                  <a:tcPr/>
                </a:tc>
                <a:tc>
                  <a:txBody>
                    <a:bodyPr/>
                    <a:lstStyle/>
                    <a:p>
                      <a:r>
                        <a:rPr lang="en-US" dirty="0"/>
                        <a:t>0.267</a:t>
                      </a:r>
                      <a:endParaRPr lang="en-IN" dirty="0"/>
                    </a:p>
                  </a:txBody>
                  <a:tcPr/>
                </a:tc>
                <a:extLst>
                  <a:ext uri="{0D108BD9-81ED-4DB2-BD59-A6C34878D82A}">
                    <a16:rowId xmlns:a16="http://schemas.microsoft.com/office/drawing/2014/main" val="1448372306"/>
                  </a:ext>
                </a:extLst>
              </a:tr>
              <a:tr h="370840">
                <a:tc>
                  <a:txBody>
                    <a:bodyPr/>
                    <a:lstStyle/>
                    <a:p>
                      <a:r>
                        <a:rPr lang="en-US" dirty="0"/>
                        <a:t>4MB</a:t>
                      </a:r>
                      <a:endParaRPr lang="en-IN" dirty="0"/>
                    </a:p>
                  </a:txBody>
                  <a:tcPr/>
                </a:tc>
                <a:tc>
                  <a:txBody>
                    <a:bodyPr/>
                    <a:lstStyle/>
                    <a:p>
                      <a:r>
                        <a:rPr lang="en-US" dirty="0"/>
                        <a:t>0.258</a:t>
                      </a:r>
                      <a:endParaRPr lang="en-IN" dirty="0"/>
                    </a:p>
                  </a:txBody>
                  <a:tcPr/>
                </a:tc>
                <a:extLst>
                  <a:ext uri="{0D108BD9-81ED-4DB2-BD59-A6C34878D82A}">
                    <a16:rowId xmlns:a16="http://schemas.microsoft.com/office/drawing/2014/main" val="1670847354"/>
                  </a:ext>
                </a:extLst>
              </a:tr>
              <a:tr h="370840">
                <a:tc>
                  <a:txBody>
                    <a:bodyPr/>
                    <a:lstStyle/>
                    <a:p>
                      <a:r>
                        <a:rPr lang="en-US" dirty="0"/>
                        <a:t>8MB</a:t>
                      </a:r>
                      <a:endParaRPr lang="en-IN" dirty="0"/>
                    </a:p>
                  </a:txBody>
                  <a:tcPr/>
                </a:tc>
                <a:tc>
                  <a:txBody>
                    <a:bodyPr/>
                    <a:lstStyle/>
                    <a:p>
                      <a:r>
                        <a:rPr lang="en-US" dirty="0"/>
                        <a:t>0.230</a:t>
                      </a:r>
                      <a:endParaRPr lang="en-IN" dirty="0"/>
                    </a:p>
                  </a:txBody>
                  <a:tcPr/>
                </a:tc>
                <a:extLst>
                  <a:ext uri="{0D108BD9-81ED-4DB2-BD59-A6C34878D82A}">
                    <a16:rowId xmlns:a16="http://schemas.microsoft.com/office/drawing/2014/main" val="1773247422"/>
                  </a:ext>
                </a:extLst>
              </a:tr>
            </a:tbl>
          </a:graphicData>
        </a:graphic>
      </p:graphicFrame>
      <p:graphicFrame>
        <p:nvGraphicFramePr>
          <p:cNvPr id="5" name="Table 5">
            <a:extLst>
              <a:ext uri="{FF2B5EF4-FFF2-40B4-BE49-F238E27FC236}">
                <a16:creationId xmlns:a16="http://schemas.microsoft.com/office/drawing/2014/main" id="{ADA80E76-B3CC-2C79-EE95-32A0D9C3FDE4}"/>
              </a:ext>
            </a:extLst>
          </p:cNvPr>
          <p:cNvGraphicFramePr>
            <a:graphicFrameLocks noGrp="1"/>
          </p:cNvGraphicFramePr>
          <p:nvPr>
            <p:extLst>
              <p:ext uri="{D42A27DB-BD31-4B8C-83A1-F6EECF244321}">
                <p14:modId xmlns:p14="http://schemas.microsoft.com/office/powerpoint/2010/main" val="24861679"/>
              </p:ext>
            </p:extLst>
          </p:nvPr>
        </p:nvGraphicFramePr>
        <p:xfrm>
          <a:off x="6096000" y="2557463"/>
          <a:ext cx="3861594" cy="1097280"/>
        </p:xfrm>
        <a:graphic>
          <a:graphicData uri="http://schemas.openxmlformats.org/drawingml/2006/table">
            <a:tbl>
              <a:tblPr firstRow="1" bandRow="1">
                <a:tableStyleId>{5C22544A-7EE6-4342-B048-85BDC9FD1C3A}</a:tableStyleId>
              </a:tblPr>
              <a:tblGrid>
                <a:gridCol w="1930797">
                  <a:extLst>
                    <a:ext uri="{9D8B030D-6E8A-4147-A177-3AD203B41FA5}">
                      <a16:colId xmlns:a16="http://schemas.microsoft.com/office/drawing/2014/main" val="2808656228"/>
                    </a:ext>
                  </a:extLst>
                </a:gridCol>
                <a:gridCol w="1930797">
                  <a:extLst>
                    <a:ext uri="{9D8B030D-6E8A-4147-A177-3AD203B41FA5}">
                      <a16:colId xmlns:a16="http://schemas.microsoft.com/office/drawing/2014/main" val="2766926056"/>
                    </a:ext>
                  </a:extLst>
                </a:gridCol>
              </a:tblGrid>
              <a:tr h="364949">
                <a:tc>
                  <a:txBody>
                    <a:bodyPr/>
                    <a:lstStyle/>
                    <a:p>
                      <a:pPr algn="ctr"/>
                      <a:r>
                        <a:rPr lang="en-US" dirty="0"/>
                        <a:t>L2C Cache Size</a:t>
                      </a:r>
                      <a:endParaRPr lang="en-IN" dirty="0"/>
                    </a:p>
                  </a:txBody>
                  <a:tcPr/>
                </a:tc>
                <a:tc>
                  <a:txBody>
                    <a:bodyPr/>
                    <a:lstStyle/>
                    <a:p>
                      <a:pPr algn="ctr"/>
                      <a:r>
                        <a:rPr lang="en-US" dirty="0"/>
                        <a:t>IPC</a:t>
                      </a:r>
                      <a:endParaRPr lang="en-IN" dirty="0"/>
                    </a:p>
                  </a:txBody>
                  <a:tcPr/>
                </a:tc>
                <a:extLst>
                  <a:ext uri="{0D108BD9-81ED-4DB2-BD59-A6C34878D82A}">
                    <a16:rowId xmlns:a16="http://schemas.microsoft.com/office/drawing/2014/main" val="3018979401"/>
                  </a:ext>
                </a:extLst>
              </a:tr>
              <a:tr h="364949">
                <a:tc>
                  <a:txBody>
                    <a:bodyPr/>
                    <a:lstStyle/>
                    <a:p>
                      <a:r>
                        <a:rPr lang="en-US" b="0" dirty="0"/>
                        <a:t>256KB</a:t>
                      </a:r>
                      <a:endParaRPr lang="en-IN" b="0" dirty="0"/>
                    </a:p>
                  </a:txBody>
                  <a:tcPr/>
                </a:tc>
                <a:tc>
                  <a:txBody>
                    <a:bodyPr/>
                    <a:lstStyle/>
                    <a:p>
                      <a:r>
                        <a:rPr lang="en-US" dirty="0"/>
                        <a:t>0.278</a:t>
                      </a:r>
                      <a:endParaRPr lang="en-IN" dirty="0"/>
                    </a:p>
                  </a:txBody>
                  <a:tcPr/>
                </a:tc>
                <a:extLst>
                  <a:ext uri="{0D108BD9-81ED-4DB2-BD59-A6C34878D82A}">
                    <a16:rowId xmlns:a16="http://schemas.microsoft.com/office/drawing/2014/main" val="4143866045"/>
                  </a:ext>
                </a:extLst>
              </a:tr>
              <a:tr h="364949">
                <a:tc>
                  <a:txBody>
                    <a:bodyPr/>
                    <a:lstStyle/>
                    <a:p>
                      <a:r>
                        <a:rPr lang="en-US" b="1" dirty="0"/>
                        <a:t>512KB</a:t>
                      </a:r>
                      <a:endParaRPr lang="en-IN" b="1" dirty="0"/>
                    </a:p>
                  </a:txBody>
                  <a:tcPr/>
                </a:tc>
                <a:tc>
                  <a:txBody>
                    <a:bodyPr/>
                    <a:lstStyle/>
                    <a:p>
                      <a:r>
                        <a:rPr lang="en-US" dirty="0"/>
                        <a:t>0.267</a:t>
                      </a:r>
                      <a:endParaRPr lang="en-IN" dirty="0"/>
                    </a:p>
                  </a:txBody>
                  <a:tcPr/>
                </a:tc>
                <a:extLst>
                  <a:ext uri="{0D108BD9-81ED-4DB2-BD59-A6C34878D82A}">
                    <a16:rowId xmlns:a16="http://schemas.microsoft.com/office/drawing/2014/main" val="3465700033"/>
                  </a:ext>
                </a:extLst>
              </a:tr>
            </a:tbl>
          </a:graphicData>
        </a:graphic>
      </p:graphicFrame>
      <p:graphicFrame>
        <p:nvGraphicFramePr>
          <p:cNvPr id="6" name="Table 6">
            <a:extLst>
              <a:ext uri="{FF2B5EF4-FFF2-40B4-BE49-F238E27FC236}">
                <a16:creationId xmlns:a16="http://schemas.microsoft.com/office/drawing/2014/main" id="{24CDA9A5-991B-6778-55C4-FB676E17AF5A}"/>
              </a:ext>
            </a:extLst>
          </p:cNvPr>
          <p:cNvGraphicFramePr>
            <a:graphicFrameLocks noGrp="1"/>
          </p:cNvGraphicFramePr>
          <p:nvPr>
            <p:extLst>
              <p:ext uri="{D42A27DB-BD31-4B8C-83A1-F6EECF244321}">
                <p14:modId xmlns:p14="http://schemas.microsoft.com/office/powerpoint/2010/main" val="396231904"/>
              </p:ext>
            </p:extLst>
          </p:nvPr>
        </p:nvGraphicFramePr>
        <p:xfrm>
          <a:off x="6096000" y="4291541"/>
          <a:ext cx="3861594" cy="1097280"/>
        </p:xfrm>
        <a:graphic>
          <a:graphicData uri="http://schemas.openxmlformats.org/drawingml/2006/table">
            <a:tbl>
              <a:tblPr firstRow="1" bandRow="1">
                <a:tableStyleId>{5C22544A-7EE6-4342-B048-85BDC9FD1C3A}</a:tableStyleId>
              </a:tblPr>
              <a:tblGrid>
                <a:gridCol w="1930797">
                  <a:extLst>
                    <a:ext uri="{9D8B030D-6E8A-4147-A177-3AD203B41FA5}">
                      <a16:colId xmlns:a16="http://schemas.microsoft.com/office/drawing/2014/main" val="3492555267"/>
                    </a:ext>
                  </a:extLst>
                </a:gridCol>
                <a:gridCol w="1930797">
                  <a:extLst>
                    <a:ext uri="{9D8B030D-6E8A-4147-A177-3AD203B41FA5}">
                      <a16:colId xmlns:a16="http://schemas.microsoft.com/office/drawing/2014/main" val="3236035655"/>
                    </a:ext>
                  </a:extLst>
                </a:gridCol>
              </a:tblGrid>
              <a:tr h="365760">
                <a:tc>
                  <a:txBody>
                    <a:bodyPr/>
                    <a:lstStyle/>
                    <a:p>
                      <a:pPr algn="ctr"/>
                      <a:r>
                        <a:rPr lang="en-US" dirty="0"/>
                        <a:t>L1D Cache Size</a:t>
                      </a:r>
                      <a:endParaRPr lang="en-IN" dirty="0"/>
                    </a:p>
                  </a:txBody>
                  <a:tcPr/>
                </a:tc>
                <a:tc>
                  <a:txBody>
                    <a:bodyPr/>
                    <a:lstStyle/>
                    <a:p>
                      <a:pPr algn="ctr"/>
                      <a:r>
                        <a:rPr lang="en-US" dirty="0"/>
                        <a:t>IPC</a:t>
                      </a:r>
                      <a:endParaRPr lang="en-IN" dirty="0"/>
                    </a:p>
                  </a:txBody>
                  <a:tcPr/>
                </a:tc>
                <a:extLst>
                  <a:ext uri="{0D108BD9-81ED-4DB2-BD59-A6C34878D82A}">
                    <a16:rowId xmlns:a16="http://schemas.microsoft.com/office/drawing/2014/main" val="127301028"/>
                  </a:ext>
                </a:extLst>
              </a:tr>
              <a:tr h="365760">
                <a:tc>
                  <a:txBody>
                    <a:bodyPr/>
                    <a:lstStyle/>
                    <a:p>
                      <a:r>
                        <a:rPr lang="en-US" b="1" dirty="0"/>
                        <a:t>48KB</a:t>
                      </a:r>
                      <a:endParaRPr lang="en-IN" b="1" dirty="0"/>
                    </a:p>
                  </a:txBody>
                  <a:tcPr/>
                </a:tc>
                <a:tc>
                  <a:txBody>
                    <a:bodyPr/>
                    <a:lstStyle/>
                    <a:p>
                      <a:r>
                        <a:rPr lang="en-US" dirty="0"/>
                        <a:t>0.267</a:t>
                      </a:r>
                      <a:endParaRPr lang="en-IN" dirty="0"/>
                    </a:p>
                  </a:txBody>
                  <a:tcPr/>
                </a:tc>
                <a:extLst>
                  <a:ext uri="{0D108BD9-81ED-4DB2-BD59-A6C34878D82A}">
                    <a16:rowId xmlns:a16="http://schemas.microsoft.com/office/drawing/2014/main" val="2433573081"/>
                  </a:ext>
                </a:extLst>
              </a:tr>
              <a:tr h="365760">
                <a:tc>
                  <a:txBody>
                    <a:bodyPr/>
                    <a:lstStyle/>
                    <a:p>
                      <a:r>
                        <a:rPr lang="en-US" dirty="0"/>
                        <a:t>96KB</a:t>
                      </a:r>
                      <a:endParaRPr lang="en-IN" dirty="0"/>
                    </a:p>
                  </a:txBody>
                  <a:tcPr/>
                </a:tc>
                <a:tc>
                  <a:txBody>
                    <a:bodyPr/>
                    <a:lstStyle/>
                    <a:p>
                      <a:r>
                        <a:rPr lang="en-US" dirty="0"/>
                        <a:t>0.265</a:t>
                      </a:r>
                      <a:endParaRPr lang="en-IN" dirty="0"/>
                    </a:p>
                  </a:txBody>
                  <a:tcPr/>
                </a:tc>
                <a:extLst>
                  <a:ext uri="{0D108BD9-81ED-4DB2-BD59-A6C34878D82A}">
                    <a16:rowId xmlns:a16="http://schemas.microsoft.com/office/drawing/2014/main" val="321290348"/>
                  </a:ext>
                </a:extLst>
              </a:tr>
            </a:tbl>
          </a:graphicData>
        </a:graphic>
      </p:graphicFrame>
    </p:spTree>
    <p:extLst>
      <p:ext uri="{BB962C8B-B14F-4D97-AF65-F5344CB8AC3E}">
        <p14:creationId xmlns:p14="http://schemas.microsoft.com/office/powerpoint/2010/main" val="2498604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B54D93-91CA-6716-A26B-ECA8610145D6}"/>
              </a:ext>
            </a:extLst>
          </p:cNvPr>
          <p:cNvSpPr>
            <a:spLocks noGrp="1"/>
          </p:cNvSpPr>
          <p:nvPr>
            <p:ph idx="1"/>
          </p:nvPr>
        </p:nvSpPr>
        <p:spPr>
          <a:xfrm>
            <a:off x="1295402" y="1971143"/>
            <a:ext cx="9601196" cy="3808151"/>
          </a:xfrm>
        </p:spPr>
        <p:txBody>
          <a:bodyPr>
            <a:normAutofit/>
          </a:bodyPr>
          <a:lstStyle/>
          <a:p>
            <a:r>
              <a:rPr lang="en-US" dirty="0"/>
              <a:t>pr-3.trace.gz</a:t>
            </a:r>
          </a:p>
          <a:p>
            <a:pPr marL="0" indent="0">
              <a:buNone/>
            </a:pPr>
            <a:r>
              <a:rPr lang="en-US" dirty="0"/>
              <a:t>A different trend was observed for this trace file, where L1 and L2 had huge miss ratio while LLC had a considerable percentage of hits. Consequently, here increasing the size of LLC proved to be effective since it allowed temporally farther addresses to be present in the cache thus increasing the proportion of hits, which more than compensated for the increase in latency as well.</a:t>
            </a:r>
          </a:p>
          <a:p>
            <a:pPr marL="0" indent="0">
              <a:buNone/>
            </a:pPr>
            <a:r>
              <a:rPr lang="en-US" dirty="0"/>
              <a:t>This may arise from the fact that address requests are a lot more spread out and less frequently accessed, as also observed from the fact that LFU performance has a drastic drop in the analysis.</a:t>
            </a:r>
            <a:endParaRPr lang="en-IN" dirty="0"/>
          </a:p>
        </p:txBody>
      </p:sp>
    </p:spTree>
    <p:extLst>
      <p:ext uri="{BB962C8B-B14F-4D97-AF65-F5344CB8AC3E}">
        <p14:creationId xmlns:p14="http://schemas.microsoft.com/office/powerpoint/2010/main" val="1853321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7619BDCF-51D7-0F47-8B8E-FD0DE847C725}"/>
              </a:ext>
            </a:extLst>
          </p:cNvPr>
          <p:cNvGraphicFramePr>
            <a:graphicFrameLocks/>
          </p:cNvGraphicFramePr>
          <p:nvPr>
            <p:extLst>
              <p:ext uri="{D42A27DB-BD31-4B8C-83A1-F6EECF244321}">
                <p14:modId xmlns:p14="http://schemas.microsoft.com/office/powerpoint/2010/main" val="3327893751"/>
              </p:ext>
            </p:extLst>
          </p:nvPr>
        </p:nvGraphicFramePr>
        <p:xfrm>
          <a:off x="1738314" y="3306128"/>
          <a:ext cx="3490912" cy="1483360"/>
        </p:xfrm>
        <a:graphic>
          <a:graphicData uri="http://schemas.openxmlformats.org/drawingml/2006/table">
            <a:tbl>
              <a:tblPr firstRow="1" bandRow="1">
                <a:tableStyleId>{5C22544A-7EE6-4342-B048-85BDC9FD1C3A}</a:tableStyleId>
              </a:tblPr>
              <a:tblGrid>
                <a:gridCol w="1745456">
                  <a:extLst>
                    <a:ext uri="{9D8B030D-6E8A-4147-A177-3AD203B41FA5}">
                      <a16:colId xmlns:a16="http://schemas.microsoft.com/office/drawing/2014/main" val="307409767"/>
                    </a:ext>
                  </a:extLst>
                </a:gridCol>
                <a:gridCol w="1745456">
                  <a:extLst>
                    <a:ext uri="{9D8B030D-6E8A-4147-A177-3AD203B41FA5}">
                      <a16:colId xmlns:a16="http://schemas.microsoft.com/office/drawing/2014/main" val="2089181763"/>
                    </a:ext>
                  </a:extLst>
                </a:gridCol>
              </a:tblGrid>
              <a:tr h="370840">
                <a:tc>
                  <a:txBody>
                    <a:bodyPr/>
                    <a:lstStyle/>
                    <a:p>
                      <a:pPr algn="ctr"/>
                      <a:r>
                        <a:rPr lang="en-US" dirty="0"/>
                        <a:t>LLC Cache Size</a:t>
                      </a:r>
                      <a:endParaRPr lang="en-IN" dirty="0"/>
                    </a:p>
                  </a:txBody>
                  <a:tcPr/>
                </a:tc>
                <a:tc>
                  <a:txBody>
                    <a:bodyPr/>
                    <a:lstStyle/>
                    <a:p>
                      <a:pPr algn="ctr"/>
                      <a:r>
                        <a:rPr lang="en-US" dirty="0"/>
                        <a:t>IPC</a:t>
                      </a:r>
                      <a:endParaRPr lang="en-IN" dirty="0"/>
                    </a:p>
                  </a:txBody>
                  <a:tcPr/>
                </a:tc>
                <a:extLst>
                  <a:ext uri="{0D108BD9-81ED-4DB2-BD59-A6C34878D82A}">
                    <a16:rowId xmlns:a16="http://schemas.microsoft.com/office/drawing/2014/main" val="543728383"/>
                  </a:ext>
                </a:extLst>
              </a:tr>
              <a:tr h="370840">
                <a:tc>
                  <a:txBody>
                    <a:bodyPr/>
                    <a:lstStyle/>
                    <a:p>
                      <a:r>
                        <a:rPr lang="en-US" dirty="0"/>
                        <a:t>1MB</a:t>
                      </a:r>
                      <a:endParaRPr lang="en-IN" dirty="0"/>
                    </a:p>
                  </a:txBody>
                  <a:tcPr/>
                </a:tc>
                <a:tc>
                  <a:txBody>
                    <a:bodyPr/>
                    <a:lstStyle/>
                    <a:p>
                      <a:r>
                        <a:rPr lang="en-US" dirty="0"/>
                        <a:t>0.047</a:t>
                      </a:r>
                      <a:endParaRPr lang="en-IN" dirty="0"/>
                    </a:p>
                  </a:txBody>
                  <a:tcPr/>
                </a:tc>
                <a:extLst>
                  <a:ext uri="{0D108BD9-81ED-4DB2-BD59-A6C34878D82A}">
                    <a16:rowId xmlns:a16="http://schemas.microsoft.com/office/drawing/2014/main" val="3031335146"/>
                  </a:ext>
                </a:extLst>
              </a:tr>
              <a:tr h="370840">
                <a:tc>
                  <a:txBody>
                    <a:bodyPr/>
                    <a:lstStyle/>
                    <a:p>
                      <a:r>
                        <a:rPr lang="en-US" b="1" dirty="0"/>
                        <a:t>2MB</a:t>
                      </a:r>
                      <a:endParaRPr lang="en-IN" b="1" dirty="0"/>
                    </a:p>
                  </a:txBody>
                  <a:tcPr/>
                </a:tc>
                <a:tc>
                  <a:txBody>
                    <a:bodyPr/>
                    <a:lstStyle/>
                    <a:p>
                      <a:r>
                        <a:rPr lang="en-US" dirty="0"/>
                        <a:t>0.058</a:t>
                      </a:r>
                      <a:endParaRPr lang="en-IN" dirty="0"/>
                    </a:p>
                  </a:txBody>
                  <a:tcPr/>
                </a:tc>
                <a:extLst>
                  <a:ext uri="{0D108BD9-81ED-4DB2-BD59-A6C34878D82A}">
                    <a16:rowId xmlns:a16="http://schemas.microsoft.com/office/drawing/2014/main" val="1448372306"/>
                  </a:ext>
                </a:extLst>
              </a:tr>
              <a:tr h="370840">
                <a:tc>
                  <a:txBody>
                    <a:bodyPr/>
                    <a:lstStyle/>
                    <a:p>
                      <a:r>
                        <a:rPr lang="en-US" dirty="0"/>
                        <a:t>8MB</a:t>
                      </a:r>
                      <a:endParaRPr lang="en-IN" dirty="0"/>
                    </a:p>
                  </a:txBody>
                  <a:tcPr/>
                </a:tc>
                <a:tc>
                  <a:txBody>
                    <a:bodyPr/>
                    <a:lstStyle/>
                    <a:p>
                      <a:r>
                        <a:rPr lang="en-US" dirty="0"/>
                        <a:t>0.104</a:t>
                      </a:r>
                      <a:endParaRPr lang="en-IN" dirty="0"/>
                    </a:p>
                  </a:txBody>
                  <a:tcPr/>
                </a:tc>
                <a:extLst>
                  <a:ext uri="{0D108BD9-81ED-4DB2-BD59-A6C34878D82A}">
                    <a16:rowId xmlns:a16="http://schemas.microsoft.com/office/drawing/2014/main" val="1670847354"/>
                  </a:ext>
                </a:extLst>
              </a:tr>
            </a:tbl>
          </a:graphicData>
        </a:graphic>
      </p:graphicFrame>
      <p:graphicFrame>
        <p:nvGraphicFramePr>
          <p:cNvPr id="7" name="Table 5">
            <a:extLst>
              <a:ext uri="{FF2B5EF4-FFF2-40B4-BE49-F238E27FC236}">
                <a16:creationId xmlns:a16="http://schemas.microsoft.com/office/drawing/2014/main" id="{8BD71038-491D-657D-BD8F-425EFA658530}"/>
              </a:ext>
            </a:extLst>
          </p:cNvPr>
          <p:cNvGraphicFramePr>
            <a:graphicFrameLocks noGrp="1"/>
          </p:cNvGraphicFramePr>
          <p:nvPr>
            <p:extLst>
              <p:ext uri="{D42A27DB-BD31-4B8C-83A1-F6EECF244321}">
                <p14:modId xmlns:p14="http://schemas.microsoft.com/office/powerpoint/2010/main" val="1872564439"/>
              </p:ext>
            </p:extLst>
          </p:nvPr>
        </p:nvGraphicFramePr>
        <p:xfrm>
          <a:off x="6096000" y="2557463"/>
          <a:ext cx="3861594" cy="1097280"/>
        </p:xfrm>
        <a:graphic>
          <a:graphicData uri="http://schemas.openxmlformats.org/drawingml/2006/table">
            <a:tbl>
              <a:tblPr firstRow="1" bandRow="1">
                <a:tableStyleId>{5C22544A-7EE6-4342-B048-85BDC9FD1C3A}</a:tableStyleId>
              </a:tblPr>
              <a:tblGrid>
                <a:gridCol w="1930797">
                  <a:extLst>
                    <a:ext uri="{9D8B030D-6E8A-4147-A177-3AD203B41FA5}">
                      <a16:colId xmlns:a16="http://schemas.microsoft.com/office/drawing/2014/main" val="2808656228"/>
                    </a:ext>
                  </a:extLst>
                </a:gridCol>
                <a:gridCol w="1930797">
                  <a:extLst>
                    <a:ext uri="{9D8B030D-6E8A-4147-A177-3AD203B41FA5}">
                      <a16:colId xmlns:a16="http://schemas.microsoft.com/office/drawing/2014/main" val="2766926056"/>
                    </a:ext>
                  </a:extLst>
                </a:gridCol>
              </a:tblGrid>
              <a:tr h="364949">
                <a:tc>
                  <a:txBody>
                    <a:bodyPr/>
                    <a:lstStyle/>
                    <a:p>
                      <a:pPr algn="ctr"/>
                      <a:r>
                        <a:rPr lang="en-US" dirty="0"/>
                        <a:t>L2C Cache Size</a:t>
                      </a:r>
                      <a:endParaRPr lang="en-IN" dirty="0"/>
                    </a:p>
                  </a:txBody>
                  <a:tcPr/>
                </a:tc>
                <a:tc>
                  <a:txBody>
                    <a:bodyPr/>
                    <a:lstStyle/>
                    <a:p>
                      <a:pPr algn="ctr"/>
                      <a:r>
                        <a:rPr lang="en-US" dirty="0"/>
                        <a:t>IPC</a:t>
                      </a:r>
                      <a:endParaRPr lang="en-IN" dirty="0"/>
                    </a:p>
                  </a:txBody>
                  <a:tcPr/>
                </a:tc>
                <a:extLst>
                  <a:ext uri="{0D108BD9-81ED-4DB2-BD59-A6C34878D82A}">
                    <a16:rowId xmlns:a16="http://schemas.microsoft.com/office/drawing/2014/main" val="3018979401"/>
                  </a:ext>
                </a:extLst>
              </a:tr>
              <a:tr h="364949">
                <a:tc>
                  <a:txBody>
                    <a:bodyPr/>
                    <a:lstStyle/>
                    <a:p>
                      <a:r>
                        <a:rPr lang="en-US" b="0" dirty="0"/>
                        <a:t>256KB</a:t>
                      </a:r>
                      <a:endParaRPr lang="en-IN" b="0" dirty="0"/>
                    </a:p>
                  </a:txBody>
                  <a:tcPr/>
                </a:tc>
                <a:tc>
                  <a:txBody>
                    <a:bodyPr/>
                    <a:lstStyle/>
                    <a:p>
                      <a:r>
                        <a:rPr lang="en-US" dirty="0"/>
                        <a:t>0.060</a:t>
                      </a:r>
                      <a:endParaRPr lang="en-IN" dirty="0"/>
                    </a:p>
                  </a:txBody>
                  <a:tcPr/>
                </a:tc>
                <a:extLst>
                  <a:ext uri="{0D108BD9-81ED-4DB2-BD59-A6C34878D82A}">
                    <a16:rowId xmlns:a16="http://schemas.microsoft.com/office/drawing/2014/main" val="4143866045"/>
                  </a:ext>
                </a:extLst>
              </a:tr>
              <a:tr h="364949">
                <a:tc>
                  <a:txBody>
                    <a:bodyPr/>
                    <a:lstStyle/>
                    <a:p>
                      <a:r>
                        <a:rPr lang="en-US" b="1" dirty="0"/>
                        <a:t>512KB</a:t>
                      </a:r>
                      <a:endParaRPr lang="en-IN" b="1" dirty="0"/>
                    </a:p>
                  </a:txBody>
                  <a:tcPr/>
                </a:tc>
                <a:tc>
                  <a:txBody>
                    <a:bodyPr/>
                    <a:lstStyle/>
                    <a:p>
                      <a:r>
                        <a:rPr lang="en-US" dirty="0"/>
                        <a:t>0.058</a:t>
                      </a:r>
                      <a:endParaRPr lang="en-IN" dirty="0"/>
                    </a:p>
                  </a:txBody>
                  <a:tcPr/>
                </a:tc>
                <a:extLst>
                  <a:ext uri="{0D108BD9-81ED-4DB2-BD59-A6C34878D82A}">
                    <a16:rowId xmlns:a16="http://schemas.microsoft.com/office/drawing/2014/main" val="3465700033"/>
                  </a:ext>
                </a:extLst>
              </a:tr>
            </a:tbl>
          </a:graphicData>
        </a:graphic>
      </p:graphicFrame>
      <p:graphicFrame>
        <p:nvGraphicFramePr>
          <p:cNvPr id="8" name="Table 6">
            <a:extLst>
              <a:ext uri="{FF2B5EF4-FFF2-40B4-BE49-F238E27FC236}">
                <a16:creationId xmlns:a16="http://schemas.microsoft.com/office/drawing/2014/main" id="{C68EE2E2-925B-2358-8B67-4A42745A031B}"/>
              </a:ext>
            </a:extLst>
          </p:cNvPr>
          <p:cNvGraphicFramePr>
            <a:graphicFrameLocks noGrp="1"/>
          </p:cNvGraphicFramePr>
          <p:nvPr>
            <p:extLst>
              <p:ext uri="{D42A27DB-BD31-4B8C-83A1-F6EECF244321}">
                <p14:modId xmlns:p14="http://schemas.microsoft.com/office/powerpoint/2010/main" val="2938566979"/>
              </p:ext>
            </p:extLst>
          </p:nvPr>
        </p:nvGraphicFramePr>
        <p:xfrm>
          <a:off x="6096000" y="4291541"/>
          <a:ext cx="3861594" cy="1097280"/>
        </p:xfrm>
        <a:graphic>
          <a:graphicData uri="http://schemas.openxmlformats.org/drawingml/2006/table">
            <a:tbl>
              <a:tblPr firstRow="1" bandRow="1">
                <a:tableStyleId>{5C22544A-7EE6-4342-B048-85BDC9FD1C3A}</a:tableStyleId>
              </a:tblPr>
              <a:tblGrid>
                <a:gridCol w="1930797">
                  <a:extLst>
                    <a:ext uri="{9D8B030D-6E8A-4147-A177-3AD203B41FA5}">
                      <a16:colId xmlns:a16="http://schemas.microsoft.com/office/drawing/2014/main" val="3492555267"/>
                    </a:ext>
                  </a:extLst>
                </a:gridCol>
                <a:gridCol w="1930797">
                  <a:extLst>
                    <a:ext uri="{9D8B030D-6E8A-4147-A177-3AD203B41FA5}">
                      <a16:colId xmlns:a16="http://schemas.microsoft.com/office/drawing/2014/main" val="3236035655"/>
                    </a:ext>
                  </a:extLst>
                </a:gridCol>
              </a:tblGrid>
              <a:tr h="365760">
                <a:tc>
                  <a:txBody>
                    <a:bodyPr/>
                    <a:lstStyle/>
                    <a:p>
                      <a:pPr algn="ctr"/>
                      <a:r>
                        <a:rPr lang="en-US" dirty="0"/>
                        <a:t>L1D Cache Size</a:t>
                      </a:r>
                      <a:endParaRPr lang="en-IN" dirty="0"/>
                    </a:p>
                  </a:txBody>
                  <a:tcPr/>
                </a:tc>
                <a:tc>
                  <a:txBody>
                    <a:bodyPr/>
                    <a:lstStyle/>
                    <a:p>
                      <a:pPr algn="ctr"/>
                      <a:r>
                        <a:rPr lang="en-US" dirty="0"/>
                        <a:t>IPC</a:t>
                      </a:r>
                      <a:endParaRPr lang="en-IN" dirty="0"/>
                    </a:p>
                  </a:txBody>
                  <a:tcPr/>
                </a:tc>
                <a:extLst>
                  <a:ext uri="{0D108BD9-81ED-4DB2-BD59-A6C34878D82A}">
                    <a16:rowId xmlns:a16="http://schemas.microsoft.com/office/drawing/2014/main" val="127301028"/>
                  </a:ext>
                </a:extLst>
              </a:tr>
              <a:tr h="365760">
                <a:tc>
                  <a:txBody>
                    <a:bodyPr/>
                    <a:lstStyle/>
                    <a:p>
                      <a:r>
                        <a:rPr lang="en-US" b="1" dirty="0"/>
                        <a:t>48KB</a:t>
                      </a:r>
                      <a:endParaRPr lang="en-IN" b="1" dirty="0"/>
                    </a:p>
                  </a:txBody>
                  <a:tcPr/>
                </a:tc>
                <a:tc>
                  <a:txBody>
                    <a:bodyPr/>
                    <a:lstStyle/>
                    <a:p>
                      <a:r>
                        <a:rPr lang="en-US" dirty="0"/>
                        <a:t>0.058</a:t>
                      </a:r>
                      <a:endParaRPr lang="en-IN" dirty="0"/>
                    </a:p>
                  </a:txBody>
                  <a:tcPr/>
                </a:tc>
                <a:extLst>
                  <a:ext uri="{0D108BD9-81ED-4DB2-BD59-A6C34878D82A}">
                    <a16:rowId xmlns:a16="http://schemas.microsoft.com/office/drawing/2014/main" val="2433573081"/>
                  </a:ext>
                </a:extLst>
              </a:tr>
              <a:tr h="365760">
                <a:tc>
                  <a:txBody>
                    <a:bodyPr/>
                    <a:lstStyle/>
                    <a:p>
                      <a:r>
                        <a:rPr lang="en-US" dirty="0"/>
                        <a:t>96KB</a:t>
                      </a:r>
                      <a:endParaRPr lang="en-IN" dirty="0"/>
                    </a:p>
                  </a:txBody>
                  <a:tcPr/>
                </a:tc>
                <a:tc>
                  <a:txBody>
                    <a:bodyPr/>
                    <a:lstStyle/>
                    <a:p>
                      <a:r>
                        <a:rPr lang="en-US" dirty="0"/>
                        <a:t>0.057</a:t>
                      </a:r>
                      <a:endParaRPr lang="en-IN" dirty="0"/>
                    </a:p>
                  </a:txBody>
                  <a:tcPr/>
                </a:tc>
                <a:extLst>
                  <a:ext uri="{0D108BD9-81ED-4DB2-BD59-A6C34878D82A}">
                    <a16:rowId xmlns:a16="http://schemas.microsoft.com/office/drawing/2014/main" val="321290348"/>
                  </a:ext>
                </a:extLst>
              </a:tr>
            </a:tbl>
          </a:graphicData>
        </a:graphic>
      </p:graphicFrame>
    </p:spTree>
    <p:extLst>
      <p:ext uri="{BB962C8B-B14F-4D97-AF65-F5344CB8AC3E}">
        <p14:creationId xmlns:p14="http://schemas.microsoft.com/office/powerpoint/2010/main" val="1555534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5846-1C34-CD06-19CC-45CB45B523D0}"/>
              </a:ext>
            </a:extLst>
          </p:cNvPr>
          <p:cNvSpPr>
            <a:spLocks noGrp="1"/>
          </p:cNvSpPr>
          <p:nvPr>
            <p:ph type="title"/>
          </p:nvPr>
        </p:nvSpPr>
        <p:spPr/>
        <p:txBody>
          <a:bodyPr/>
          <a:lstStyle/>
          <a:p>
            <a:r>
              <a:rPr lang="en-US" b="1" dirty="0"/>
              <a:t>Cache Replacement Policy</a:t>
            </a:r>
            <a:endParaRPr lang="en-IN" b="1" dirty="0"/>
          </a:p>
        </p:txBody>
      </p:sp>
      <p:sp>
        <p:nvSpPr>
          <p:cNvPr id="3" name="Content Placeholder 2">
            <a:extLst>
              <a:ext uri="{FF2B5EF4-FFF2-40B4-BE49-F238E27FC236}">
                <a16:creationId xmlns:a16="http://schemas.microsoft.com/office/drawing/2014/main" id="{F8257969-4D3B-24CA-E230-DF96273C5775}"/>
              </a:ext>
            </a:extLst>
          </p:cNvPr>
          <p:cNvSpPr>
            <a:spLocks noGrp="1"/>
          </p:cNvSpPr>
          <p:nvPr>
            <p:ph idx="1"/>
          </p:nvPr>
        </p:nvSpPr>
        <p:spPr/>
        <p:txBody>
          <a:bodyPr/>
          <a:lstStyle/>
          <a:p>
            <a:r>
              <a:rPr lang="en-US" dirty="0"/>
              <a:t>One method to improve cache performances is to choose better cache replacement policies.</a:t>
            </a:r>
          </a:p>
          <a:p>
            <a:r>
              <a:rPr lang="en-US" dirty="0"/>
              <a:t>“When a new line is to be inserted into the cache, which line should be evicted to make space for the new line?“ This is what these policies deal with, and play a very important role in determining the efficiency of the caches used.</a:t>
            </a:r>
          </a:p>
          <a:p>
            <a:r>
              <a:rPr lang="en-US" dirty="0"/>
              <a:t>Let’s go through some basic replacement policies that we have used in our experimental setup-</a:t>
            </a:r>
            <a:endParaRPr lang="en-IN" dirty="0"/>
          </a:p>
        </p:txBody>
      </p:sp>
    </p:spTree>
    <p:extLst>
      <p:ext uri="{BB962C8B-B14F-4D97-AF65-F5344CB8AC3E}">
        <p14:creationId xmlns:p14="http://schemas.microsoft.com/office/powerpoint/2010/main" val="2367413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F5E81-FB61-5520-6D50-B77B09168532}"/>
              </a:ext>
            </a:extLst>
          </p:cNvPr>
          <p:cNvSpPr>
            <a:spLocks noGrp="1"/>
          </p:cNvSpPr>
          <p:nvPr>
            <p:ph type="title"/>
          </p:nvPr>
        </p:nvSpPr>
        <p:spPr/>
        <p:txBody>
          <a:bodyPr/>
          <a:lstStyle/>
          <a:p>
            <a:r>
              <a:rPr lang="en-US" dirty="0"/>
              <a:t>Least Recently Used (LRU)</a:t>
            </a:r>
            <a:endParaRPr lang="en-IN" dirty="0"/>
          </a:p>
        </p:txBody>
      </p:sp>
      <p:sp>
        <p:nvSpPr>
          <p:cNvPr id="3" name="Content Placeholder 2">
            <a:extLst>
              <a:ext uri="{FF2B5EF4-FFF2-40B4-BE49-F238E27FC236}">
                <a16:creationId xmlns:a16="http://schemas.microsoft.com/office/drawing/2014/main" id="{FEC36389-B34C-BC82-4BC5-63712A3EBC9B}"/>
              </a:ext>
            </a:extLst>
          </p:cNvPr>
          <p:cNvSpPr>
            <a:spLocks noGrp="1"/>
          </p:cNvSpPr>
          <p:nvPr>
            <p:ph idx="1"/>
          </p:nvPr>
        </p:nvSpPr>
        <p:spPr/>
        <p:txBody>
          <a:bodyPr>
            <a:normAutofit lnSpcReduction="10000"/>
          </a:bodyPr>
          <a:lstStyle/>
          <a:p>
            <a:pPr marL="0" indent="0">
              <a:buNone/>
            </a:pPr>
            <a:r>
              <a:rPr lang="en-US" dirty="0"/>
              <a:t>Discards the least recently used items first. This algorithm requires keeping track of what was used when, which is expensive if one wants to make sure the algorithm always discards the least recently used item. General implementations of this technique require keeping "age bits" for cache-lines and track the "Least Recently Used" cache-line based on age-bits. In such an implementation, every time a cache-line is used, the age of all other cache-lines change.</a:t>
            </a:r>
          </a:p>
          <a:p>
            <a:pPr marL="0" indent="0">
              <a:buNone/>
            </a:pPr>
            <a:r>
              <a:rPr lang="en-US" dirty="0"/>
              <a:t>LRU is actually a family of caching algorithms with members including 2Q by Theodore Johnson and Dennis </a:t>
            </a:r>
            <a:r>
              <a:rPr lang="en-US" dirty="0" err="1"/>
              <a:t>Shasha</a:t>
            </a:r>
            <a:r>
              <a:rPr lang="en-US" dirty="0"/>
              <a:t>, and LRU/K by Pat O'Neil, Betty O'Neil and Gerhard </a:t>
            </a:r>
            <a:r>
              <a:rPr lang="en-US" dirty="0" err="1"/>
              <a:t>Weikum</a:t>
            </a:r>
            <a:r>
              <a:rPr lang="en-US" dirty="0"/>
              <a:t>.</a:t>
            </a:r>
            <a:endParaRPr lang="en-IN" dirty="0"/>
          </a:p>
        </p:txBody>
      </p:sp>
    </p:spTree>
    <p:extLst>
      <p:ext uri="{BB962C8B-B14F-4D97-AF65-F5344CB8AC3E}">
        <p14:creationId xmlns:p14="http://schemas.microsoft.com/office/powerpoint/2010/main" val="1578696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F31291-0289-168F-F360-58D0A950A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76945"/>
            <a:ext cx="12192000" cy="4281055"/>
          </a:xfrm>
          <a:prstGeom prst="rect">
            <a:avLst/>
          </a:prstGeom>
          <a:ln>
            <a:noFill/>
          </a:ln>
          <a:effectLst>
            <a:softEdge rad="112500"/>
          </a:effectLst>
        </p:spPr>
      </p:pic>
      <p:sp>
        <p:nvSpPr>
          <p:cNvPr id="6" name="TextBox 5">
            <a:extLst>
              <a:ext uri="{FF2B5EF4-FFF2-40B4-BE49-F238E27FC236}">
                <a16:creationId xmlns:a16="http://schemas.microsoft.com/office/drawing/2014/main" id="{172DA645-6B14-73DC-57BE-332D8C1A61DC}"/>
              </a:ext>
            </a:extLst>
          </p:cNvPr>
          <p:cNvSpPr txBox="1"/>
          <p:nvPr/>
        </p:nvSpPr>
        <p:spPr>
          <a:xfrm>
            <a:off x="386937" y="503643"/>
            <a:ext cx="11418125" cy="1569660"/>
          </a:xfrm>
          <a:prstGeom prst="rect">
            <a:avLst/>
          </a:prstGeom>
          <a:noFill/>
          <a:effectLst>
            <a:glow rad="63500">
              <a:schemeClr val="accent3">
                <a:satMod val="175000"/>
                <a:alpha val="40000"/>
              </a:schemeClr>
            </a:glow>
          </a:effectLst>
        </p:spPr>
        <p:txBody>
          <a:bodyPr wrap="square" rtlCol="0">
            <a:spAutoFit/>
          </a:bodyPr>
          <a:lstStyle/>
          <a:p>
            <a:pPr algn="ctr"/>
            <a:r>
              <a:rPr lang="en-US" sz="4800" b="0" i="0" u="none" strike="noStrike" dirty="0">
                <a:ln>
                  <a:solidFill>
                    <a:srgbClr val="FFFF00"/>
                  </a:solidFill>
                </a:ln>
                <a:effectLst>
                  <a:glow rad="139700">
                    <a:schemeClr val="accent4">
                      <a:satMod val="175000"/>
                      <a:alpha val="40000"/>
                    </a:schemeClr>
                  </a:glow>
                </a:effectLst>
                <a:latin typeface="Jokerman" panose="04090605060D06020702" pitchFamily="82" charset="0"/>
              </a:rPr>
              <a:t>Memory/Cache hierarchy optimizations for Graph Analytics</a:t>
            </a:r>
            <a:endParaRPr lang="en-IN" sz="4800" dirty="0">
              <a:ln>
                <a:solidFill>
                  <a:srgbClr val="FFFF00"/>
                </a:solidFill>
              </a:ln>
              <a:effectLst>
                <a:glow rad="139700">
                  <a:schemeClr val="accent4">
                    <a:satMod val="175000"/>
                    <a:alpha val="40000"/>
                  </a:schemeClr>
                </a:glow>
              </a:effectLst>
              <a:latin typeface="Jokerman" panose="04090605060D06020702" pitchFamily="82" charset="0"/>
            </a:endParaRPr>
          </a:p>
        </p:txBody>
      </p:sp>
      <p:sp>
        <p:nvSpPr>
          <p:cNvPr id="9" name="Rectangle: Rounded Corners 8">
            <a:extLst>
              <a:ext uri="{FF2B5EF4-FFF2-40B4-BE49-F238E27FC236}">
                <a16:creationId xmlns:a16="http://schemas.microsoft.com/office/drawing/2014/main" id="{C9314733-8AD7-AB3B-EAE5-17EE5696F290}"/>
              </a:ext>
            </a:extLst>
          </p:cNvPr>
          <p:cNvSpPr/>
          <p:nvPr/>
        </p:nvSpPr>
        <p:spPr>
          <a:xfrm>
            <a:off x="0" y="0"/>
            <a:ext cx="12192000" cy="6858000"/>
          </a:xfrm>
          <a:prstGeom prst="roundRect">
            <a:avLst/>
          </a:prstGeom>
          <a:noFill/>
          <a:ln w="127000" cap="flat" cmpd="tri"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a:p>
        </p:txBody>
      </p:sp>
    </p:spTree>
    <p:extLst>
      <p:ext uri="{BB962C8B-B14F-4D97-AF65-F5344CB8AC3E}">
        <p14:creationId xmlns:p14="http://schemas.microsoft.com/office/powerpoint/2010/main" val="161315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RU working">
            <a:extLst>
              <a:ext uri="{FF2B5EF4-FFF2-40B4-BE49-F238E27FC236}">
                <a16:creationId xmlns:a16="http://schemas.microsoft.com/office/drawing/2014/main" id="{701FE340-CBC6-E83A-4915-4B13D5A0F1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2934" y="1893093"/>
            <a:ext cx="6686446" cy="329015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228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7ED6-9977-D1A8-381B-F4D6F39A0D95}"/>
              </a:ext>
            </a:extLst>
          </p:cNvPr>
          <p:cNvSpPr>
            <a:spLocks noGrp="1"/>
          </p:cNvSpPr>
          <p:nvPr>
            <p:ph type="title"/>
          </p:nvPr>
        </p:nvSpPr>
        <p:spPr/>
        <p:txBody>
          <a:bodyPr/>
          <a:lstStyle/>
          <a:p>
            <a:r>
              <a:rPr lang="en-US" dirty="0"/>
              <a:t>Least Frequently Used (LFU)</a:t>
            </a:r>
            <a:endParaRPr lang="en-IN" dirty="0"/>
          </a:p>
        </p:txBody>
      </p:sp>
      <p:sp>
        <p:nvSpPr>
          <p:cNvPr id="3" name="Content Placeholder 2">
            <a:extLst>
              <a:ext uri="{FF2B5EF4-FFF2-40B4-BE49-F238E27FC236}">
                <a16:creationId xmlns:a16="http://schemas.microsoft.com/office/drawing/2014/main" id="{213635A6-C1AA-37BF-607A-1D48A5D6CE97}"/>
              </a:ext>
            </a:extLst>
          </p:cNvPr>
          <p:cNvSpPr>
            <a:spLocks noGrp="1"/>
          </p:cNvSpPr>
          <p:nvPr>
            <p:ph idx="1"/>
          </p:nvPr>
        </p:nvSpPr>
        <p:spPr/>
        <p:txBody>
          <a:bodyPr/>
          <a:lstStyle/>
          <a:p>
            <a:pPr marL="0" indent="0">
              <a:buNone/>
            </a:pPr>
            <a:r>
              <a:rPr lang="en-US" dirty="0"/>
              <a:t>Counts how often an item is needed. Those that are used least often are discarded first. This works very similar to LRU except that instead of storing the value of how recently a block was accessed, we store the value of how many times it was accessed. So of course while running an access sequence we will replace a block which was used fewest times from our cache. E.g., if A was used (accessed) 5 times and B was used 3 times and others C and D were used 10 times each, we will replace B.</a:t>
            </a:r>
            <a:endParaRPr lang="en-IN" dirty="0"/>
          </a:p>
        </p:txBody>
      </p:sp>
    </p:spTree>
    <p:extLst>
      <p:ext uri="{BB962C8B-B14F-4D97-AF65-F5344CB8AC3E}">
        <p14:creationId xmlns:p14="http://schemas.microsoft.com/office/powerpoint/2010/main" val="550939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RU and LFU Cache Algorithms | Ri Xu Online">
            <a:extLst>
              <a:ext uri="{FF2B5EF4-FFF2-40B4-BE49-F238E27FC236}">
                <a16:creationId xmlns:a16="http://schemas.microsoft.com/office/drawing/2014/main" id="{60D14056-C282-BBB8-F740-99E9898551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4511" y="1307307"/>
            <a:ext cx="6955824" cy="447516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753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88C6B-0B9F-2EAA-D006-19C3A0A27B25}"/>
              </a:ext>
            </a:extLst>
          </p:cNvPr>
          <p:cNvSpPr>
            <a:spLocks noGrp="1"/>
          </p:cNvSpPr>
          <p:nvPr>
            <p:ph type="title"/>
          </p:nvPr>
        </p:nvSpPr>
        <p:spPr/>
        <p:txBody>
          <a:bodyPr>
            <a:normAutofit fontScale="90000"/>
          </a:bodyPr>
          <a:lstStyle/>
          <a:p>
            <a:r>
              <a:rPr lang="en-US" dirty="0"/>
              <a:t>DRRIP</a:t>
            </a:r>
            <a:br>
              <a:rPr lang="en-US" dirty="0"/>
            </a:br>
            <a:r>
              <a:rPr lang="en-US" dirty="0"/>
              <a:t>Dynamic Re-Reference Interval Prediction</a:t>
            </a:r>
            <a:endParaRPr lang="en-IN" dirty="0"/>
          </a:p>
        </p:txBody>
      </p:sp>
      <p:sp>
        <p:nvSpPr>
          <p:cNvPr id="3" name="Content Placeholder 2">
            <a:extLst>
              <a:ext uri="{FF2B5EF4-FFF2-40B4-BE49-F238E27FC236}">
                <a16:creationId xmlns:a16="http://schemas.microsoft.com/office/drawing/2014/main" id="{AB285699-1D27-CD0D-E62E-291B387FB44B}"/>
              </a:ext>
            </a:extLst>
          </p:cNvPr>
          <p:cNvSpPr>
            <a:spLocks noGrp="1"/>
          </p:cNvSpPr>
          <p:nvPr>
            <p:ph idx="1"/>
          </p:nvPr>
        </p:nvSpPr>
        <p:spPr/>
        <p:txBody>
          <a:bodyPr>
            <a:normAutofit fontScale="92500" lnSpcReduction="10000"/>
          </a:bodyPr>
          <a:lstStyle/>
          <a:p>
            <a:r>
              <a:rPr lang="en-US" sz="1800" dirty="0"/>
              <a:t>SRRIP inserts lines with an RRPV value of </a:t>
            </a:r>
            <a:r>
              <a:rPr lang="en-US" sz="1800" dirty="0" err="1"/>
              <a:t>maxRRIP</a:t>
            </a:r>
            <a:r>
              <a:rPr lang="en-US" sz="1800" dirty="0"/>
              <a:t>. This means that a line that has just been inserted will be the most likely to be evicted on a cache miss.</a:t>
            </a:r>
          </a:p>
          <a:p>
            <a:r>
              <a:rPr lang="en-US" sz="1800" dirty="0"/>
              <a:t>SRRIP performs well in the normal case, but suffers when the working set is much larger than the cache size and causes cache thrashing, this is remedied by inserting lines with an RRPV value of </a:t>
            </a:r>
            <a:r>
              <a:rPr lang="en-US" sz="1800" dirty="0" err="1"/>
              <a:t>maxRRPV</a:t>
            </a:r>
            <a:r>
              <a:rPr lang="en-US" sz="1800" dirty="0"/>
              <a:t> most of time, and inserting lines with an RRPV value of </a:t>
            </a:r>
            <a:r>
              <a:rPr lang="en-US" sz="1800" dirty="0" err="1"/>
              <a:t>maxRRPV</a:t>
            </a:r>
            <a:r>
              <a:rPr lang="en-US" sz="1800" dirty="0"/>
              <a:t> - 1 randomly with a low probability. This causes some lines "stick" in the cache and help against thrashing. However, BRRIP degrades performance on non thrashing accesses.</a:t>
            </a:r>
          </a:p>
          <a:p>
            <a:r>
              <a:rPr lang="en-US" sz="1800" dirty="0"/>
              <a:t>SRRIP performs best when the working set is smaller than the cache size, while BRRIP performs best when the working set is larger than the cache size. DRRIP aims for the best of both worlds. It uses set dueling to select whether to use SRRIP or BRRIP. It dedicates a few sets (typically 32) to only use SRRIP and another few to only use BRRIP, and it uses a policy counter that monitors which of these sets performs better to determine which policy will be used by the rest of the cache.</a:t>
            </a:r>
          </a:p>
          <a:p>
            <a:endParaRPr lang="en-IN" dirty="0"/>
          </a:p>
        </p:txBody>
      </p:sp>
    </p:spTree>
    <p:extLst>
      <p:ext uri="{BB962C8B-B14F-4D97-AF65-F5344CB8AC3E}">
        <p14:creationId xmlns:p14="http://schemas.microsoft.com/office/powerpoint/2010/main" val="3436927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796F-0FF5-4A9A-4ABE-EF3EEB1C0BCE}"/>
              </a:ext>
            </a:extLst>
          </p:cNvPr>
          <p:cNvSpPr>
            <a:spLocks noGrp="1"/>
          </p:cNvSpPr>
          <p:nvPr>
            <p:ph type="title"/>
          </p:nvPr>
        </p:nvSpPr>
        <p:spPr/>
        <p:txBody>
          <a:bodyPr>
            <a:normAutofit fontScale="90000"/>
          </a:bodyPr>
          <a:lstStyle/>
          <a:p>
            <a:r>
              <a:rPr lang="en-US" dirty="0" err="1"/>
              <a:t>SHiP</a:t>
            </a:r>
            <a:br>
              <a:rPr lang="en-US" dirty="0"/>
            </a:br>
            <a:r>
              <a:rPr lang="en-IN" dirty="0"/>
              <a:t>Signature-based Hit Predictor</a:t>
            </a:r>
          </a:p>
        </p:txBody>
      </p:sp>
      <p:sp>
        <p:nvSpPr>
          <p:cNvPr id="3" name="Content Placeholder 2">
            <a:extLst>
              <a:ext uri="{FF2B5EF4-FFF2-40B4-BE49-F238E27FC236}">
                <a16:creationId xmlns:a16="http://schemas.microsoft.com/office/drawing/2014/main" id="{3700B7BF-99AF-6D3E-FB73-E37674CED4FD}"/>
              </a:ext>
            </a:extLst>
          </p:cNvPr>
          <p:cNvSpPr>
            <a:spLocks noGrp="1"/>
          </p:cNvSpPr>
          <p:nvPr>
            <p:ph idx="1"/>
          </p:nvPr>
        </p:nvSpPr>
        <p:spPr/>
        <p:txBody>
          <a:bodyPr/>
          <a:lstStyle/>
          <a:p>
            <a:pPr marL="0" indent="0">
              <a:buNone/>
            </a:pPr>
            <a:r>
              <a:rPr lang="en-US" dirty="0"/>
              <a:t>The goal of signature-based cache replacement is to predict whether the insertions by a given signature will receive future cache hits. The intuition is that if cache insertions by a given signature are re-referenced, then future cache insertions by the same signature will again be re-referenced. Conversely, if cache insertions by a given signature do not receive subsequent hits, then future insertions by the same signature will again not receive any subsequent hits.</a:t>
            </a:r>
            <a:endParaRPr lang="en-IN" dirty="0"/>
          </a:p>
        </p:txBody>
      </p:sp>
    </p:spTree>
    <p:extLst>
      <p:ext uri="{BB962C8B-B14F-4D97-AF65-F5344CB8AC3E}">
        <p14:creationId xmlns:p14="http://schemas.microsoft.com/office/powerpoint/2010/main" val="1077505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1215-19F6-17BC-DA90-C2B88C21982C}"/>
              </a:ext>
            </a:extLst>
          </p:cNvPr>
          <p:cNvSpPr>
            <a:spLocks noGrp="1"/>
          </p:cNvSpPr>
          <p:nvPr>
            <p:ph type="title"/>
          </p:nvPr>
        </p:nvSpPr>
        <p:spPr/>
        <p:txBody>
          <a:bodyPr/>
          <a:lstStyle/>
          <a:p>
            <a:r>
              <a:rPr lang="en-US" b="1" dirty="0"/>
              <a:t>The Better Replacement Policy ?</a:t>
            </a:r>
            <a:endParaRPr lang="en-IN" b="1" dirty="0"/>
          </a:p>
        </p:txBody>
      </p:sp>
      <p:sp>
        <p:nvSpPr>
          <p:cNvPr id="3" name="Content Placeholder 2">
            <a:extLst>
              <a:ext uri="{FF2B5EF4-FFF2-40B4-BE49-F238E27FC236}">
                <a16:creationId xmlns:a16="http://schemas.microsoft.com/office/drawing/2014/main" id="{EBE4A649-6AA7-CDE4-4F42-B04FFDA30875}"/>
              </a:ext>
            </a:extLst>
          </p:cNvPr>
          <p:cNvSpPr>
            <a:spLocks noGrp="1"/>
          </p:cNvSpPr>
          <p:nvPr>
            <p:ph idx="1"/>
          </p:nvPr>
        </p:nvSpPr>
        <p:spPr/>
        <p:txBody>
          <a:bodyPr>
            <a:normAutofit fontScale="92500" lnSpcReduction="20000"/>
          </a:bodyPr>
          <a:lstStyle/>
          <a:p>
            <a:r>
              <a:rPr lang="en-US" dirty="0"/>
              <a:t>We have used the aforementioned 4 replacement policies – LFU, LRU, DRRIP, </a:t>
            </a:r>
            <a:r>
              <a:rPr lang="en-US" dirty="0" err="1"/>
              <a:t>SHiP</a:t>
            </a:r>
            <a:r>
              <a:rPr lang="en-US" dirty="0"/>
              <a:t> – in our analysis setup.</a:t>
            </a:r>
          </a:p>
          <a:p>
            <a:r>
              <a:rPr lang="en-US" dirty="0"/>
              <a:t>Reading the result of the simulations indicates some shocking results. We are unable to decide a clear winner for this award of best replacement policy. Different policies result relatively better in certain traces, while some policies have comparable results itself.</a:t>
            </a:r>
          </a:p>
          <a:p>
            <a:r>
              <a:rPr lang="en-US" dirty="0"/>
              <a:t>However, it can still be observed that LFU fails miserably when working on the PageRank trace.</a:t>
            </a:r>
          </a:p>
          <a:p>
            <a:r>
              <a:rPr lang="en-US" dirty="0"/>
              <a:t>The primary reason for both these observations could lie in the fact that address accesses are relatively random for graph workloads. </a:t>
            </a:r>
            <a:endParaRPr lang="en-IN" dirty="0"/>
          </a:p>
        </p:txBody>
      </p:sp>
    </p:spTree>
    <p:extLst>
      <p:ext uri="{BB962C8B-B14F-4D97-AF65-F5344CB8AC3E}">
        <p14:creationId xmlns:p14="http://schemas.microsoft.com/office/powerpoint/2010/main" val="1724254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0F07-8961-2021-8988-BCF2750A5F05}"/>
              </a:ext>
            </a:extLst>
          </p:cNvPr>
          <p:cNvSpPr>
            <a:spLocks noGrp="1"/>
          </p:cNvSpPr>
          <p:nvPr>
            <p:ph type="title"/>
          </p:nvPr>
        </p:nvSpPr>
        <p:spPr/>
        <p:txBody>
          <a:bodyPr/>
          <a:lstStyle/>
          <a:p>
            <a:r>
              <a:rPr lang="en-US" b="1" dirty="0"/>
              <a:t>Cache Associativity</a:t>
            </a:r>
            <a:endParaRPr lang="en-IN" b="1" dirty="0"/>
          </a:p>
        </p:txBody>
      </p:sp>
      <p:sp>
        <p:nvSpPr>
          <p:cNvPr id="3" name="Content Placeholder 2">
            <a:extLst>
              <a:ext uri="{FF2B5EF4-FFF2-40B4-BE49-F238E27FC236}">
                <a16:creationId xmlns:a16="http://schemas.microsoft.com/office/drawing/2014/main" id="{E750B58F-BE04-5153-5E8C-E7A5E98306EC}"/>
              </a:ext>
            </a:extLst>
          </p:cNvPr>
          <p:cNvSpPr>
            <a:spLocks noGrp="1"/>
          </p:cNvSpPr>
          <p:nvPr>
            <p:ph idx="1"/>
          </p:nvPr>
        </p:nvSpPr>
        <p:spPr/>
        <p:txBody>
          <a:bodyPr>
            <a:normAutofit lnSpcReduction="10000"/>
          </a:bodyPr>
          <a:lstStyle/>
          <a:p>
            <a:r>
              <a:rPr lang="en-US" dirty="0"/>
              <a:t>In fully associative cache: we have M cells, each capable of holding a cache line corresponding to any of the N total memory locations, and in case of contention, the one not accessed the longest gets kicked out and replaced with the new one.</a:t>
            </a:r>
          </a:p>
          <a:p>
            <a:r>
              <a:rPr lang="en-US" dirty="0"/>
              <a:t>The problem with fully associative cache is that implementing the “find the oldest cache line among millions” operation is pretty hard to do in software and just unfeasible in hardware. You can make a fully associative cache that has 16 entries or so, but managing hundreds of cache lines already becomes either prohibitively expensive or so slow that it’s not worth it.</a:t>
            </a:r>
          </a:p>
        </p:txBody>
      </p:sp>
    </p:spTree>
    <p:extLst>
      <p:ext uri="{BB962C8B-B14F-4D97-AF65-F5344CB8AC3E}">
        <p14:creationId xmlns:p14="http://schemas.microsoft.com/office/powerpoint/2010/main" val="137587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ADAE94-0F32-9C3A-E93C-6E5FE564D847}"/>
              </a:ext>
            </a:extLst>
          </p:cNvPr>
          <p:cNvSpPr>
            <a:spLocks noGrp="1"/>
          </p:cNvSpPr>
          <p:nvPr>
            <p:ph idx="1"/>
          </p:nvPr>
        </p:nvSpPr>
        <p:spPr/>
        <p:txBody>
          <a:bodyPr>
            <a:normAutofit fontScale="92500"/>
          </a:bodyPr>
          <a:lstStyle/>
          <a:p>
            <a:r>
              <a:rPr lang="en-US" dirty="0"/>
              <a:t>We can resort to another, much simpler approach: just map each block of 64 bytes in RAM to a single cache line which it can occupy. Say, if we have 4096 blocks in memory and 64 cache lines for them, then each cache line at any time stores the contents of one of 4096/64 = 64 different blocks.</a:t>
            </a:r>
          </a:p>
          <a:p>
            <a:r>
              <a:rPr lang="en-US" dirty="0"/>
              <a:t>A direct-mapped cache is easy to implement doesn’t require storing any additional meta-information associated with a cache line except its tag (the actual memory location of a cached block). The disadvantage is that the entries can be kicked out too quickly — for example, when bouncing between two addresses that map to the same cache line — leading to lower overall cache utilization.</a:t>
            </a:r>
            <a:endParaRPr lang="en-IN" dirty="0"/>
          </a:p>
        </p:txBody>
      </p:sp>
    </p:spTree>
    <p:extLst>
      <p:ext uri="{BB962C8B-B14F-4D97-AF65-F5344CB8AC3E}">
        <p14:creationId xmlns:p14="http://schemas.microsoft.com/office/powerpoint/2010/main" val="3695887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1281B-2068-3534-49C3-A2C6F8D8C598}"/>
              </a:ext>
            </a:extLst>
          </p:cNvPr>
          <p:cNvSpPr>
            <a:spLocks noGrp="1"/>
          </p:cNvSpPr>
          <p:nvPr>
            <p:ph idx="1"/>
          </p:nvPr>
        </p:nvSpPr>
        <p:spPr/>
        <p:txBody>
          <a:bodyPr/>
          <a:lstStyle/>
          <a:p>
            <a:r>
              <a:rPr lang="en-US" dirty="0"/>
              <a:t>For that reason, we settle for something in-between direct-mapped and fully associative caches: the set-associative cache. It splits the address space into equal groups, which separately act as small fully-associative caches.</a:t>
            </a:r>
          </a:p>
          <a:p>
            <a:r>
              <a:rPr lang="en-US" dirty="0"/>
              <a:t>Associativity is the size of the cache sets, or, in other words, how many different cache lines each data block can be mapped to. Higher associativity allows for more efficient utilization of cache but also increases the cost.</a:t>
            </a:r>
            <a:endParaRPr lang="en-IN" dirty="0"/>
          </a:p>
          <a:p>
            <a:endParaRPr lang="en-IN" dirty="0"/>
          </a:p>
        </p:txBody>
      </p:sp>
    </p:spTree>
    <p:extLst>
      <p:ext uri="{BB962C8B-B14F-4D97-AF65-F5344CB8AC3E}">
        <p14:creationId xmlns:p14="http://schemas.microsoft.com/office/powerpoint/2010/main" val="2509638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71DC-4B5D-42EE-EBC5-06CDA8F2ED11}"/>
              </a:ext>
            </a:extLst>
          </p:cNvPr>
          <p:cNvSpPr>
            <a:spLocks noGrp="1"/>
          </p:cNvSpPr>
          <p:nvPr>
            <p:ph type="title"/>
          </p:nvPr>
        </p:nvSpPr>
        <p:spPr/>
        <p:txBody>
          <a:bodyPr/>
          <a:lstStyle/>
          <a:p>
            <a:r>
              <a:rPr lang="en-US" b="1" dirty="0"/>
              <a:t>Changing Associativity !!</a:t>
            </a:r>
            <a:endParaRPr lang="en-IN" b="1" dirty="0"/>
          </a:p>
        </p:txBody>
      </p:sp>
      <p:sp>
        <p:nvSpPr>
          <p:cNvPr id="3" name="Content Placeholder 2">
            <a:extLst>
              <a:ext uri="{FF2B5EF4-FFF2-40B4-BE49-F238E27FC236}">
                <a16:creationId xmlns:a16="http://schemas.microsoft.com/office/drawing/2014/main" id="{B7744995-6009-6099-F021-905216C9FEDB}"/>
              </a:ext>
            </a:extLst>
          </p:cNvPr>
          <p:cNvSpPr>
            <a:spLocks noGrp="1"/>
          </p:cNvSpPr>
          <p:nvPr>
            <p:ph idx="1"/>
          </p:nvPr>
        </p:nvSpPr>
        <p:spPr/>
        <p:txBody>
          <a:bodyPr/>
          <a:lstStyle/>
          <a:p>
            <a:r>
              <a:rPr lang="en-US" dirty="0"/>
              <a:t>In our analysis experiment, we also changed the associativity of a few caches and analyzed the effect on the performances.</a:t>
            </a:r>
          </a:p>
          <a:p>
            <a:r>
              <a:rPr lang="en-US" dirty="0"/>
              <a:t>Based on the results obtained, we can conclude that for our traces, there was negligible effect on performance with change in associativity.</a:t>
            </a:r>
            <a:endParaRPr lang="en-IN" dirty="0"/>
          </a:p>
        </p:txBody>
      </p:sp>
    </p:spTree>
    <p:extLst>
      <p:ext uri="{BB962C8B-B14F-4D97-AF65-F5344CB8AC3E}">
        <p14:creationId xmlns:p14="http://schemas.microsoft.com/office/powerpoint/2010/main" val="3895638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F645D-F21E-4076-D901-056629862740}"/>
              </a:ext>
            </a:extLst>
          </p:cNvPr>
          <p:cNvSpPr>
            <a:spLocks noGrp="1"/>
          </p:cNvSpPr>
          <p:nvPr>
            <p:ph type="title"/>
          </p:nvPr>
        </p:nvSpPr>
        <p:spPr/>
        <p:txBody>
          <a:bodyPr/>
          <a:lstStyle/>
          <a:p>
            <a:r>
              <a:rPr lang="en-US" b="1" dirty="0"/>
              <a:t>What is Cache ?</a:t>
            </a:r>
            <a:endParaRPr lang="en-IN" b="1" dirty="0"/>
          </a:p>
        </p:txBody>
      </p:sp>
      <p:sp>
        <p:nvSpPr>
          <p:cNvPr id="3" name="Content Placeholder 2">
            <a:extLst>
              <a:ext uri="{FF2B5EF4-FFF2-40B4-BE49-F238E27FC236}">
                <a16:creationId xmlns:a16="http://schemas.microsoft.com/office/drawing/2014/main" id="{E11E23AA-3B12-81DA-F902-39886C400CC1}"/>
              </a:ext>
            </a:extLst>
          </p:cNvPr>
          <p:cNvSpPr>
            <a:spLocks noGrp="1"/>
          </p:cNvSpPr>
          <p:nvPr>
            <p:ph idx="1"/>
          </p:nvPr>
        </p:nvSpPr>
        <p:spPr/>
        <p:txBody>
          <a:bodyPr/>
          <a:lstStyle/>
          <a:p>
            <a:r>
              <a:rPr lang="en-US" dirty="0"/>
              <a:t>“Cache” is hardware that is used to store something, usually data, temporarily in a computing environment.</a:t>
            </a:r>
          </a:p>
          <a:p>
            <a:r>
              <a:rPr lang="en-US" dirty="0"/>
              <a:t>It is a small amount of faster, more expensive memory used to improve the performance of recently or frequently accessed data.</a:t>
            </a:r>
          </a:p>
          <a:p>
            <a:r>
              <a:rPr lang="en-US" dirty="0"/>
              <a:t>Keep frequently accessed data in cache to save time.</a:t>
            </a:r>
          </a:p>
          <a:p>
            <a:r>
              <a:rPr lang="en-US" dirty="0"/>
              <a:t>Only access RAM</a:t>
            </a:r>
            <a:r>
              <a:rPr lang="en-US" i="1" dirty="0"/>
              <a:t>(which is very slow) </a:t>
            </a:r>
            <a:r>
              <a:rPr lang="en-US" dirty="0"/>
              <a:t>if cache doesn’t have what you want</a:t>
            </a:r>
            <a:endParaRPr lang="en-IN" i="1" dirty="0"/>
          </a:p>
        </p:txBody>
      </p:sp>
    </p:spTree>
    <p:extLst>
      <p:ext uri="{BB962C8B-B14F-4D97-AF65-F5344CB8AC3E}">
        <p14:creationId xmlns:p14="http://schemas.microsoft.com/office/powerpoint/2010/main" val="402604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B2D5BC-06B9-C82C-AECB-F1B5B28BADDE}"/>
              </a:ext>
            </a:extLst>
          </p:cNvPr>
          <p:cNvSpPr>
            <a:spLocks noGrp="1"/>
          </p:cNvSpPr>
          <p:nvPr>
            <p:ph idx="1"/>
          </p:nvPr>
        </p:nvSpPr>
        <p:spPr>
          <a:xfrm>
            <a:off x="1295402" y="2021151"/>
            <a:ext cx="9601196" cy="3318936"/>
          </a:xfrm>
        </p:spPr>
        <p:txBody>
          <a:bodyPr/>
          <a:lstStyle/>
          <a:p>
            <a:r>
              <a:rPr lang="en-US" dirty="0"/>
              <a:t>bfs-10.trace.gz</a:t>
            </a:r>
          </a:p>
          <a:p>
            <a:endParaRPr lang="en-US" dirty="0"/>
          </a:p>
          <a:p>
            <a:pPr marL="0" indent="0">
              <a:buNone/>
            </a:pPr>
            <a:endParaRPr lang="en-US" dirty="0"/>
          </a:p>
          <a:p>
            <a:pPr marL="0" indent="0">
              <a:buNone/>
            </a:pPr>
            <a:r>
              <a:rPr lang="en-US" dirty="0"/>
              <a:t>In the execution of the BFS trace, L1D cache faced the maximum hit rate, and thus the analysis was performed on the way-associativity of this cache, in hope for significant results.</a:t>
            </a:r>
            <a:endParaRPr lang="en-IN" dirty="0"/>
          </a:p>
        </p:txBody>
      </p:sp>
      <p:graphicFrame>
        <p:nvGraphicFramePr>
          <p:cNvPr id="4" name="Table 4">
            <a:extLst>
              <a:ext uri="{FF2B5EF4-FFF2-40B4-BE49-F238E27FC236}">
                <a16:creationId xmlns:a16="http://schemas.microsoft.com/office/drawing/2014/main" id="{56067B20-21CB-5109-14F7-7593C528BF4A}"/>
              </a:ext>
            </a:extLst>
          </p:cNvPr>
          <p:cNvGraphicFramePr>
            <a:graphicFrameLocks noGrp="1"/>
          </p:cNvGraphicFramePr>
          <p:nvPr>
            <p:extLst>
              <p:ext uri="{D42A27DB-BD31-4B8C-83A1-F6EECF244321}">
                <p14:modId xmlns:p14="http://schemas.microsoft.com/office/powerpoint/2010/main" val="6276710"/>
              </p:ext>
            </p:extLst>
          </p:nvPr>
        </p:nvGraphicFramePr>
        <p:xfrm>
          <a:off x="5511007" y="1517913"/>
          <a:ext cx="4897438" cy="1483360"/>
        </p:xfrm>
        <a:graphic>
          <a:graphicData uri="http://schemas.openxmlformats.org/drawingml/2006/table">
            <a:tbl>
              <a:tblPr firstRow="1" bandRow="1">
                <a:tableStyleId>{5C22544A-7EE6-4342-B048-85BDC9FD1C3A}</a:tableStyleId>
              </a:tblPr>
              <a:tblGrid>
                <a:gridCol w="2448719">
                  <a:extLst>
                    <a:ext uri="{9D8B030D-6E8A-4147-A177-3AD203B41FA5}">
                      <a16:colId xmlns:a16="http://schemas.microsoft.com/office/drawing/2014/main" val="3899926506"/>
                    </a:ext>
                  </a:extLst>
                </a:gridCol>
                <a:gridCol w="2448719">
                  <a:extLst>
                    <a:ext uri="{9D8B030D-6E8A-4147-A177-3AD203B41FA5}">
                      <a16:colId xmlns:a16="http://schemas.microsoft.com/office/drawing/2014/main" val="2546741213"/>
                    </a:ext>
                  </a:extLst>
                </a:gridCol>
              </a:tblGrid>
              <a:tr h="370840">
                <a:tc>
                  <a:txBody>
                    <a:bodyPr/>
                    <a:lstStyle/>
                    <a:p>
                      <a:pPr algn="ctr"/>
                      <a:r>
                        <a:rPr lang="en-US" dirty="0"/>
                        <a:t>Way-associativity</a:t>
                      </a:r>
                      <a:endParaRPr lang="en-IN" dirty="0"/>
                    </a:p>
                  </a:txBody>
                  <a:tcPr/>
                </a:tc>
                <a:tc>
                  <a:txBody>
                    <a:bodyPr/>
                    <a:lstStyle/>
                    <a:p>
                      <a:pPr algn="ctr"/>
                      <a:r>
                        <a:rPr lang="en-US" dirty="0"/>
                        <a:t>IPC</a:t>
                      </a:r>
                      <a:endParaRPr lang="en-IN" dirty="0"/>
                    </a:p>
                  </a:txBody>
                  <a:tcPr/>
                </a:tc>
                <a:extLst>
                  <a:ext uri="{0D108BD9-81ED-4DB2-BD59-A6C34878D82A}">
                    <a16:rowId xmlns:a16="http://schemas.microsoft.com/office/drawing/2014/main" val="3743349975"/>
                  </a:ext>
                </a:extLst>
              </a:tr>
              <a:tr h="370840">
                <a:tc>
                  <a:txBody>
                    <a:bodyPr/>
                    <a:lstStyle/>
                    <a:p>
                      <a:pPr algn="ctr"/>
                      <a:r>
                        <a:rPr lang="en-US" dirty="0"/>
                        <a:t>6</a:t>
                      </a:r>
                      <a:endParaRPr lang="en-IN" dirty="0"/>
                    </a:p>
                  </a:txBody>
                  <a:tcPr/>
                </a:tc>
                <a:tc>
                  <a:txBody>
                    <a:bodyPr/>
                    <a:lstStyle/>
                    <a:p>
                      <a:pPr algn="ctr"/>
                      <a:r>
                        <a:rPr lang="en-US" dirty="0"/>
                        <a:t>0.267804</a:t>
                      </a:r>
                      <a:endParaRPr lang="en-IN" dirty="0"/>
                    </a:p>
                  </a:txBody>
                  <a:tcPr/>
                </a:tc>
                <a:extLst>
                  <a:ext uri="{0D108BD9-81ED-4DB2-BD59-A6C34878D82A}">
                    <a16:rowId xmlns:a16="http://schemas.microsoft.com/office/drawing/2014/main" val="3868937945"/>
                  </a:ext>
                </a:extLst>
              </a:tr>
              <a:tr h="370840">
                <a:tc>
                  <a:txBody>
                    <a:bodyPr/>
                    <a:lstStyle/>
                    <a:p>
                      <a:pPr algn="ctr"/>
                      <a:r>
                        <a:rPr lang="en-US" dirty="0"/>
                        <a:t>12</a:t>
                      </a:r>
                      <a:endParaRPr lang="en-IN" dirty="0"/>
                    </a:p>
                  </a:txBody>
                  <a:tcPr/>
                </a:tc>
                <a:tc>
                  <a:txBody>
                    <a:bodyPr/>
                    <a:lstStyle/>
                    <a:p>
                      <a:pPr algn="ctr"/>
                      <a:r>
                        <a:rPr lang="en-US" dirty="0"/>
                        <a:t>0.2670</a:t>
                      </a:r>
                      <a:endParaRPr lang="en-IN" dirty="0"/>
                    </a:p>
                  </a:txBody>
                  <a:tcPr/>
                </a:tc>
                <a:extLst>
                  <a:ext uri="{0D108BD9-81ED-4DB2-BD59-A6C34878D82A}">
                    <a16:rowId xmlns:a16="http://schemas.microsoft.com/office/drawing/2014/main" val="4233734583"/>
                  </a:ext>
                </a:extLst>
              </a:tr>
              <a:tr h="370840">
                <a:tc>
                  <a:txBody>
                    <a:bodyPr/>
                    <a:lstStyle/>
                    <a:p>
                      <a:pPr algn="ctr"/>
                      <a:r>
                        <a:rPr lang="en-US" dirty="0"/>
                        <a:t>24</a:t>
                      </a:r>
                      <a:endParaRPr lang="en-IN" dirty="0"/>
                    </a:p>
                  </a:txBody>
                  <a:tcPr/>
                </a:tc>
                <a:tc>
                  <a:txBody>
                    <a:bodyPr/>
                    <a:lstStyle/>
                    <a:p>
                      <a:pPr algn="ctr"/>
                      <a:r>
                        <a:rPr lang="en-US" dirty="0"/>
                        <a:t>0.267851</a:t>
                      </a:r>
                      <a:endParaRPr lang="en-IN" dirty="0"/>
                    </a:p>
                  </a:txBody>
                  <a:tcPr/>
                </a:tc>
                <a:extLst>
                  <a:ext uri="{0D108BD9-81ED-4DB2-BD59-A6C34878D82A}">
                    <a16:rowId xmlns:a16="http://schemas.microsoft.com/office/drawing/2014/main" val="3688421877"/>
                  </a:ext>
                </a:extLst>
              </a:tr>
            </a:tbl>
          </a:graphicData>
        </a:graphic>
      </p:graphicFrame>
    </p:spTree>
    <p:extLst>
      <p:ext uri="{BB962C8B-B14F-4D97-AF65-F5344CB8AC3E}">
        <p14:creationId xmlns:p14="http://schemas.microsoft.com/office/powerpoint/2010/main" val="4068507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9721B6-1451-56BA-9C23-18F7FF8DC94F}"/>
              </a:ext>
            </a:extLst>
          </p:cNvPr>
          <p:cNvSpPr>
            <a:spLocks noGrp="1"/>
          </p:cNvSpPr>
          <p:nvPr>
            <p:ph idx="1"/>
          </p:nvPr>
        </p:nvSpPr>
        <p:spPr>
          <a:xfrm>
            <a:off x="1295402" y="1964001"/>
            <a:ext cx="9601196" cy="3318936"/>
          </a:xfrm>
        </p:spPr>
        <p:txBody>
          <a:bodyPr/>
          <a:lstStyle/>
          <a:p>
            <a:r>
              <a:rPr lang="en-US" dirty="0"/>
              <a:t>pr-3.trace.gz</a:t>
            </a:r>
          </a:p>
          <a:p>
            <a:endParaRPr lang="en-US" dirty="0"/>
          </a:p>
          <a:p>
            <a:pPr marL="0" indent="0">
              <a:buNone/>
            </a:pPr>
            <a:endParaRPr lang="en-US" dirty="0"/>
          </a:p>
          <a:p>
            <a:pPr marL="0" indent="0">
              <a:buNone/>
            </a:pPr>
            <a:r>
              <a:rPr lang="en-US" dirty="0"/>
              <a:t>In the execution of the PageRank trace, LLC cache faced the maximum hit rate, and thus the analysis was performed on the way-associativity of this cache, in hope for significant results.</a:t>
            </a:r>
            <a:endParaRPr lang="en-IN" dirty="0"/>
          </a:p>
          <a:p>
            <a:endParaRPr lang="en-US" dirty="0"/>
          </a:p>
          <a:p>
            <a:pPr marL="0" indent="0">
              <a:buNone/>
            </a:pPr>
            <a:endParaRPr lang="en-IN" dirty="0"/>
          </a:p>
        </p:txBody>
      </p:sp>
      <p:graphicFrame>
        <p:nvGraphicFramePr>
          <p:cNvPr id="4" name="Table 4">
            <a:extLst>
              <a:ext uri="{FF2B5EF4-FFF2-40B4-BE49-F238E27FC236}">
                <a16:creationId xmlns:a16="http://schemas.microsoft.com/office/drawing/2014/main" id="{E2275252-614E-2A0B-BD27-D93B237CF60D}"/>
              </a:ext>
            </a:extLst>
          </p:cNvPr>
          <p:cNvGraphicFramePr>
            <a:graphicFrameLocks noGrp="1"/>
          </p:cNvGraphicFramePr>
          <p:nvPr>
            <p:extLst>
              <p:ext uri="{D42A27DB-BD31-4B8C-83A1-F6EECF244321}">
                <p14:modId xmlns:p14="http://schemas.microsoft.com/office/powerpoint/2010/main" val="1140328895"/>
              </p:ext>
            </p:extLst>
          </p:nvPr>
        </p:nvGraphicFramePr>
        <p:xfrm>
          <a:off x="5511007" y="1517913"/>
          <a:ext cx="4897438" cy="1483360"/>
        </p:xfrm>
        <a:graphic>
          <a:graphicData uri="http://schemas.openxmlformats.org/drawingml/2006/table">
            <a:tbl>
              <a:tblPr firstRow="1" bandRow="1">
                <a:tableStyleId>{5C22544A-7EE6-4342-B048-85BDC9FD1C3A}</a:tableStyleId>
              </a:tblPr>
              <a:tblGrid>
                <a:gridCol w="2448719">
                  <a:extLst>
                    <a:ext uri="{9D8B030D-6E8A-4147-A177-3AD203B41FA5}">
                      <a16:colId xmlns:a16="http://schemas.microsoft.com/office/drawing/2014/main" val="3899926506"/>
                    </a:ext>
                  </a:extLst>
                </a:gridCol>
                <a:gridCol w="2448719">
                  <a:extLst>
                    <a:ext uri="{9D8B030D-6E8A-4147-A177-3AD203B41FA5}">
                      <a16:colId xmlns:a16="http://schemas.microsoft.com/office/drawing/2014/main" val="2546741213"/>
                    </a:ext>
                  </a:extLst>
                </a:gridCol>
              </a:tblGrid>
              <a:tr h="370840">
                <a:tc>
                  <a:txBody>
                    <a:bodyPr/>
                    <a:lstStyle/>
                    <a:p>
                      <a:pPr algn="ctr"/>
                      <a:r>
                        <a:rPr lang="en-US" dirty="0"/>
                        <a:t>Way-associativity</a:t>
                      </a:r>
                      <a:endParaRPr lang="en-IN" dirty="0"/>
                    </a:p>
                  </a:txBody>
                  <a:tcPr/>
                </a:tc>
                <a:tc>
                  <a:txBody>
                    <a:bodyPr/>
                    <a:lstStyle/>
                    <a:p>
                      <a:pPr algn="ctr"/>
                      <a:r>
                        <a:rPr lang="en-US" dirty="0"/>
                        <a:t>IPC</a:t>
                      </a:r>
                      <a:endParaRPr lang="en-IN" dirty="0"/>
                    </a:p>
                  </a:txBody>
                  <a:tcPr/>
                </a:tc>
                <a:extLst>
                  <a:ext uri="{0D108BD9-81ED-4DB2-BD59-A6C34878D82A}">
                    <a16:rowId xmlns:a16="http://schemas.microsoft.com/office/drawing/2014/main" val="3743349975"/>
                  </a:ext>
                </a:extLst>
              </a:tr>
              <a:tr h="370840">
                <a:tc>
                  <a:txBody>
                    <a:bodyPr/>
                    <a:lstStyle/>
                    <a:p>
                      <a:pPr algn="ctr"/>
                      <a:r>
                        <a:rPr lang="en-US" dirty="0"/>
                        <a:t>8</a:t>
                      </a:r>
                      <a:endParaRPr lang="en-IN" dirty="0"/>
                    </a:p>
                  </a:txBody>
                  <a:tcPr/>
                </a:tc>
                <a:tc>
                  <a:txBody>
                    <a:bodyPr/>
                    <a:lstStyle/>
                    <a:p>
                      <a:pPr algn="ctr"/>
                      <a:r>
                        <a:rPr lang="en-US" dirty="0"/>
                        <a:t>0.0582745</a:t>
                      </a:r>
                      <a:endParaRPr lang="en-IN" dirty="0"/>
                    </a:p>
                  </a:txBody>
                  <a:tcPr/>
                </a:tc>
                <a:extLst>
                  <a:ext uri="{0D108BD9-81ED-4DB2-BD59-A6C34878D82A}">
                    <a16:rowId xmlns:a16="http://schemas.microsoft.com/office/drawing/2014/main" val="3868937945"/>
                  </a:ext>
                </a:extLst>
              </a:tr>
              <a:tr h="370840">
                <a:tc>
                  <a:txBody>
                    <a:bodyPr/>
                    <a:lstStyle/>
                    <a:p>
                      <a:pPr algn="ctr"/>
                      <a:r>
                        <a:rPr lang="en-US" dirty="0"/>
                        <a:t>16</a:t>
                      </a:r>
                      <a:endParaRPr lang="en-IN" dirty="0"/>
                    </a:p>
                  </a:txBody>
                  <a:tcPr/>
                </a:tc>
                <a:tc>
                  <a:txBody>
                    <a:bodyPr/>
                    <a:lstStyle/>
                    <a:p>
                      <a:pPr algn="ctr"/>
                      <a:r>
                        <a:rPr lang="en-US" dirty="0"/>
                        <a:t>0.0586558</a:t>
                      </a:r>
                      <a:endParaRPr lang="en-IN" dirty="0"/>
                    </a:p>
                  </a:txBody>
                  <a:tcPr/>
                </a:tc>
                <a:extLst>
                  <a:ext uri="{0D108BD9-81ED-4DB2-BD59-A6C34878D82A}">
                    <a16:rowId xmlns:a16="http://schemas.microsoft.com/office/drawing/2014/main" val="4233734583"/>
                  </a:ext>
                </a:extLst>
              </a:tr>
              <a:tr h="370840">
                <a:tc>
                  <a:txBody>
                    <a:bodyPr/>
                    <a:lstStyle/>
                    <a:p>
                      <a:pPr algn="ctr"/>
                      <a:r>
                        <a:rPr lang="en-US" dirty="0"/>
                        <a:t>32</a:t>
                      </a:r>
                      <a:endParaRPr lang="en-IN" dirty="0"/>
                    </a:p>
                  </a:txBody>
                  <a:tcPr/>
                </a:tc>
                <a:tc>
                  <a:txBody>
                    <a:bodyPr/>
                    <a:lstStyle/>
                    <a:p>
                      <a:pPr algn="ctr"/>
                      <a:r>
                        <a:rPr lang="en-US" dirty="0"/>
                        <a:t>0.0589155</a:t>
                      </a:r>
                      <a:endParaRPr lang="en-IN" dirty="0"/>
                    </a:p>
                  </a:txBody>
                  <a:tcPr/>
                </a:tc>
                <a:extLst>
                  <a:ext uri="{0D108BD9-81ED-4DB2-BD59-A6C34878D82A}">
                    <a16:rowId xmlns:a16="http://schemas.microsoft.com/office/drawing/2014/main" val="3688421877"/>
                  </a:ext>
                </a:extLst>
              </a:tr>
            </a:tbl>
          </a:graphicData>
        </a:graphic>
      </p:graphicFrame>
    </p:spTree>
    <p:extLst>
      <p:ext uri="{BB962C8B-B14F-4D97-AF65-F5344CB8AC3E}">
        <p14:creationId xmlns:p14="http://schemas.microsoft.com/office/powerpoint/2010/main" val="1268732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537BE-F2ED-22B9-6A10-27790E84322E}"/>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6B4F6180-5A73-E836-F0B9-BA834C77F56F}"/>
              </a:ext>
            </a:extLst>
          </p:cNvPr>
          <p:cNvSpPr>
            <a:spLocks noGrp="1"/>
          </p:cNvSpPr>
          <p:nvPr>
            <p:ph idx="1"/>
          </p:nvPr>
        </p:nvSpPr>
        <p:spPr/>
        <p:txBody>
          <a:bodyPr/>
          <a:lstStyle/>
          <a:p>
            <a:r>
              <a:rPr lang="en-US" dirty="0"/>
              <a:t>Wrapping it up, Graph Workload Algorithms perform in a way that access memory quite randomly and non-temporally located.</a:t>
            </a:r>
          </a:p>
          <a:p>
            <a:r>
              <a:rPr lang="en-US" dirty="0"/>
              <a:t>This nearly randomized behavior does not conclude to a satisfying result that can be unified for all the available traces.</a:t>
            </a:r>
          </a:p>
          <a:p>
            <a:r>
              <a:rPr lang="en-US" dirty="0"/>
              <a:t>Better results can be obtained with the use of customized processors, fin-tuned to serve a particular graph algorithm, rather than the bunch as a whole.</a:t>
            </a:r>
          </a:p>
        </p:txBody>
      </p:sp>
    </p:spTree>
    <p:extLst>
      <p:ext uri="{BB962C8B-B14F-4D97-AF65-F5344CB8AC3E}">
        <p14:creationId xmlns:p14="http://schemas.microsoft.com/office/powerpoint/2010/main" val="2541269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9D0A3D3-7511-A1C1-000A-9C9EF238828A}"/>
              </a:ext>
            </a:extLst>
          </p:cNvPr>
          <p:cNvSpPr/>
          <p:nvPr/>
        </p:nvSpPr>
        <p:spPr>
          <a:xfrm>
            <a:off x="2212052" y="2917329"/>
            <a:ext cx="7767896" cy="1569660"/>
          </a:xfrm>
          <a:prstGeom prst="rect">
            <a:avLst/>
          </a:prstGeom>
          <a:noFill/>
        </p:spPr>
        <p:txBody>
          <a:bodyPr wrap="none" lIns="91440" tIns="45720" rIns="91440" bIns="45720">
            <a:spAutoFit/>
          </a:bodyPr>
          <a:lstStyle/>
          <a:p>
            <a:pPr algn="ctr"/>
            <a:r>
              <a:rPr lang="en-US" sz="9600" b="1" cap="none" spc="0" dirty="0">
                <a:ln w="9525">
                  <a:solidFill>
                    <a:schemeClr val="tx1"/>
                  </a:solidFill>
                  <a:prstDash val="solid"/>
                </a:ln>
                <a:solidFill>
                  <a:schemeClr val="accent5"/>
                </a:solidFill>
                <a:effectLst>
                  <a:glow rad="63500">
                    <a:schemeClr val="accent1">
                      <a:satMod val="175000"/>
                      <a:alpha val="40000"/>
                    </a:schemeClr>
                  </a:glow>
                  <a:outerShdw blurRad="75057" dist="38100" dir="5400000" sy="-20000" rotWithShape="0">
                    <a:prstClr val="black">
                      <a:alpha val="25000"/>
                    </a:prstClr>
                  </a:outerShdw>
                </a:effectLst>
              </a:rPr>
              <a:t>THANK YOU</a:t>
            </a:r>
            <a:endParaRPr lang="en-IN" sz="9600" b="1" cap="none" spc="0" dirty="0">
              <a:ln w="9525">
                <a:solidFill>
                  <a:schemeClr val="tx1"/>
                </a:solidFill>
                <a:prstDash val="solid"/>
              </a:ln>
              <a:solidFill>
                <a:schemeClr val="accent5"/>
              </a:solidFill>
              <a:effectLst>
                <a:glow rad="63500">
                  <a:schemeClr val="accent1">
                    <a:satMod val="175000"/>
                    <a:alpha val="40000"/>
                  </a:schemeClr>
                </a:glow>
                <a:outerShdw blurRad="75057" dist="38100" dir="5400000" sy="-20000" rotWithShape="0">
                  <a:prstClr val="black">
                    <a:alpha val="25000"/>
                  </a:prstClr>
                </a:outerShdw>
              </a:effectLst>
            </a:endParaRPr>
          </a:p>
        </p:txBody>
      </p:sp>
    </p:spTree>
    <p:extLst>
      <p:ext uri="{BB962C8B-B14F-4D97-AF65-F5344CB8AC3E}">
        <p14:creationId xmlns:p14="http://schemas.microsoft.com/office/powerpoint/2010/main" val="3015267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8D1A-65E5-8B2A-3013-AABF8001F4BD}"/>
              </a:ext>
            </a:extLst>
          </p:cNvPr>
          <p:cNvSpPr>
            <a:spLocks noGrp="1"/>
          </p:cNvSpPr>
          <p:nvPr>
            <p:ph type="title"/>
          </p:nvPr>
        </p:nvSpPr>
        <p:spPr/>
        <p:txBody>
          <a:bodyPr/>
          <a:lstStyle/>
          <a:p>
            <a:r>
              <a:rPr lang="en-US" b="1" dirty="0"/>
              <a:t>Caching in Graphing Algorithms</a:t>
            </a:r>
            <a:endParaRPr lang="en-IN" b="1" dirty="0"/>
          </a:p>
        </p:txBody>
      </p:sp>
      <p:sp>
        <p:nvSpPr>
          <p:cNvPr id="3" name="Content Placeholder 2">
            <a:extLst>
              <a:ext uri="{FF2B5EF4-FFF2-40B4-BE49-F238E27FC236}">
                <a16:creationId xmlns:a16="http://schemas.microsoft.com/office/drawing/2014/main" id="{CBD66BFB-7AF1-F052-C5CC-E04D5F24C7EE}"/>
              </a:ext>
            </a:extLst>
          </p:cNvPr>
          <p:cNvSpPr>
            <a:spLocks noGrp="1"/>
          </p:cNvSpPr>
          <p:nvPr>
            <p:ph idx="1"/>
          </p:nvPr>
        </p:nvSpPr>
        <p:spPr/>
        <p:txBody>
          <a:bodyPr>
            <a:normAutofit lnSpcReduction="10000"/>
          </a:bodyPr>
          <a:lstStyle/>
          <a:p>
            <a:pPr marL="0" indent="0">
              <a:buNone/>
            </a:pPr>
            <a:r>
              <a:rPr lang="en-US" dirty="0"/>
              <a:t>IPC in graphing algorithms like PageRank, Breadth First Search, Single Source Shortest Path </a:t>
            </a:r>
            <a:r>
              <a:rPr lang="en-US" dirty="0" err="1"/>
              <a:t>etc</a:t>
            </a:r>
            <a:r>
              <a:rPr lang="en-US" dirty="0"/>
              <a:t> prove to be very low compared to other programs.</a:t>
            </a:r>
          </a:p>
          <a:p>
            <a:pPr marL="0" indent="0">
              <a:buNone/>
            </a:pPr>
            <a:r>
              <a:rPr lang="en-US" b="1" dirty="0"/>
              <a:t>WHY?</a:t>
            </a:r>
          </a:p>
          <a:p>
            <a:r>
              <a:rPr lang="en-US" dirty="0"/>
              <a:t>Graphs have a very random memory access order. Addresses have low temporal density hence caching is not very effective. Owing to the small size of caches till the time the program requests a previously accesses memory it is already evicted most of the time. Hence we need to access to RAM frequently which is costly. </a:t>
            </a:r>
          </a:p>
          <a:p>
            <a:pPr marL="0" indent="0">
              <a:buNone/>
            </a:pPr>
            <a:endParaRPr lang="en-IN" dirty="0"/>
          </a:p>
        </p:txBody>
      </p:sp>
    </p:spTree>
    <p:extLst>
      <p:ext uri="{BB962C8B-B14F-4D97-AF65-F5344CB8AC3E}">
        <p14:creationId xmlns:p14="http://schemas.microsoft.com/office/powerpoint/2010/main" val="87410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1102-81BA-42F4-6CF2-A54130CC0306}"/>
              </a:ext>
            </a:extLst>
          </p:cNvPr>
          <p:cNvSpPr>
            <a:spLocks noGrp="1"/>
          </p:cNvSpPr>
          <p:nvPr>
            <p:ph type="title"/>
          </p:nvPr>
        </p:nvSpPr>
        <p:spPr/>
        <p:txBody>
          <a:bodyPr>
            <a:normAutofit/>
          </a:bodyPr>
          <a:lstStyle/>
          <a:p>
            <a:r>
              <a:rPr lang="en-US" b="1" dirty="0"/>
              <a:t>How to improve ?</a:t>
            </a:r>
            <a:endParaRPr lang="en-IN" b="1" dirty="0"/>
          </a:p>
        </p:txBody>
      </p:sp>
      <p:sp>
        <p:nvSpPr>
          <p:cNvPr id="3" name="Content Placeholder 2">
            <a:extLst>
              <a:ext uri="{FF2B5EF4-FFF2-40B4-BE49-F238E27FC236}">
                <a16:creationId xmlns:a16="http://schemas.microsoft.com/office/drawing/2014/main" id="{68678A31-8D23-C24F-EC31-C36FA50C6A20}"/>
              </a:ext>
            </a:extLst>
          </p:cNvPr>
          <p:cNvSpPr>
            <a:spLocks noGrp="1"/>
          </p:cNvSpPr>
          <p:nvPr>
            <p:ph idx="1"/>
          </p:nvPr>
        </p:nvSpPr>
        <p:spPr/>
        <p:txBody>
          <a:bodyPr/>
          <a:lstStyle/>
          <a:p>
            <a:pPr marL="0" indent="0">
              <a:buNone/>
            </a:pPr>
            <a:r>
              <a:rPr lang="en-US" dirty="0"/>
              <a:t>There are several parameters of cache which, and related policies that, one can explore to improvise and maximize the performance of cache like:</a:t>
            </a:r>
          </a:p>
          <a:p>
            <a:r>
              <a:rPr lang="en-US" dirty="0"/>
              <a:t>Cache Hierarchy variation</a:t>
            </a:r>
          </a:p>
          <a:p>
            <a:r>
              <a:rPr lang="en-US" dirty="0"/>
              <a:t>Cache Size variation</a:t>
            </a:r>
          </a:p>
          <a:p>
            <a:r>
              <a:rPr lang="en-US" dirty="0"/>
              <a:t>Replacement policy variation</a:t>
            </a:r>
          </a:p>
          <a:p>
            <a:r>
              <a:rPr lang="en-US" dirty="0"/>
              <a:t>Cache Associativity variation</a:t>
            </a:r>
          </a:p>
          <a:p>
            <a:endParaRPr lang="en-IN" dirty="0"/>
          </a:p>
        </p:txBody>
      </p:sp>
    </p:spTree>
    <p:extLst>
      <p:ext uri="{BB962C8B-B14F-4D97-AF65-F5344CB8AC3E}">
        <p14:creationId xmlns:p14="http://schemas.microsoft.com/office/powerpoint/2010/main" val="2135825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BD4BF-138D-DCF8-456C-B5AEED04B004}"/>
              </a:ext>
            </a:extLst>
          </p:cNvPr>
          <p:cNvSpPr>
            <a:spLocks noGrp="1"/>
          </p:cNvSpPr>
          <p:nvPr>
            <p:ph type="title"/>
          </p:nvPr>
        </p:nvSpPr>
        <p:spPr/>
        <p:txBody>
          <a:bodyPr/>
          <a:lstStyle/>
          <a:p>
            <a:r>
              <a:rPr lang="en-US" b="1" dirty="0"/>
              <a:t>Cache Hierarchy</a:t>
            </a:r>
            <a:endParaRPr lang="en-IN" b="1" dirty="0"/>
          </a:p>
        </p:txBody>
      </p:sp>
      <p:sp>
        <p:nvSpPr>
          <p:cNvPr id="3" name="Content Placeholder 2">
            <a:extLst>
              <a:ext uri="{FF2B5EF4-FFF2-40B4-BE49-F238E27FC236}">
                <a16:creationId xmlns:a16="http://schemas.microsoft.com/office/drawing/2014/main" id="{E6A76A7F-A3E2-AD09-9BC2-B3A7CFCC4440}"/>
              </a:ext>
            </a:extLst>
          </p:cNvPr>
          <p:cNvSpPr>
            <a:spLocks noGrp="1"/>
          </p:cNvSpPr>
          <p:nvPr>
            <p:ph idx="1"/>
          </p:nvPr>
        </p:nvSpPr>
        <p:spPr/>
        <p:txBody>
          <a:bodyPr>
            <a:normAutofit lnSpcReduction="10000"/>
          </a:bodyPr>
          <a:lstStyle/>
          <a:p>
            <a:pPr marL="0" indent="0">
              <a:buNone/>
            </a:pPr>
            <a:r>
              <a:rPr lang="en-US" dirty="0"/>
              <a:t>Cache hierarchy is broadly of 3 types –</a:t>
            </a:r>
          </a:p>
          <a:p>
            <a:pPr marL="0" indent="0">
              <a:buNone/>
            </a:pPr>
            <a:r>
              <a:rPr lang="en-US" dirty="0"/>
              <a:t>Inclusive – Every address present in any higher level cache is also present in lower level cache</a:t>
            </a:r>
          </a:p>
          <a:p>
            <a:pPr marL="0" indent="0">
              <a:buNone/>
            </a:pPr>
            <a:r>
              <a:rPr lang="en-US" dirty="0"/>
              <a:t>Exclusive – All caches have different addresses and no 2 caches have a similar entry </a:t>
            </a:r>
          </a:p>
          <a:p>
            <a:pPr marL="0" indent="0">
              <a:buNone/>
            </a:pPr>
            <a:r>
              <a:rPr lang="en-US" dirty="0"/>
              <a:t>NINE – Neither Inclusive Nor Exclusive, basically any cache can have any address</a:t>
            </a:r>
          </a:p>
          <a:p>
            <a:pPr marL="0" indent="0">
              <a:buNone/>
            </a:pPr>
            <a:r>
              <a:rPr lang="en-US" sz="1400" dirty="0"/>
              <a:t>**We have implemented all three. Implementation details are in README of </a:t>
            </a:r>
            <a:r>
              <a:rPr lang="en-US" sz="1400" dirty="0" err="1"/>
              <a:t>github</a:t>
            </a:r>
            <a:r>
              <a:rPr lang="en-US" sz="1400" dirty="0"/>
              <a:t> repo</a:t>
            </a:r>
            <a:endParaRPr lang="en-IN" sz="1400" dirty="0"/>
          </a:p>
        </p:txBody>
      </p:sp>
    </p:spTree>
    <p:extLst>
      <p:ext uri="{BB962C8B-B14F-4D97-AF65-F5344CB8AC3E}">
        <p14:creationId xmlns:p14="http://schemas.microsoft.com/office/powerpoint/2010/main" val="908668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D745B7-EE57-8D95-0D9F-9301139086A8}"/>
              </a:ext>
            </a:extLst>
          </p:cNvPr>
          <p:cNvPicPr>
            <a:picLocks noChangeAspect="1"/>
          </p:cNvPicPr>
          <p:nvPr/>
        </p:nvPicPr>
        <p:blipFill>
          <a:blip r:embed="rId2"/>
          <a:stretch>
            <a:fillRect/>
          </a:stretch>
        </p:blipFill>
        <p:spPr>
          <a:xfrm>
            <a:off x="449161" y="485775"/>
            <a:ext cx="11329575" cy="5879305"/>
          </a:xfrm>
          <a:prstGeom prst="rect">
            <a:avLst/>
          </a:prstGeom>
        </p:spPr>
      </p:pic>
    </p:spTree>
    <p:extLst>
      <p:ext uri="{BB962C8B-B14F-4D97-AF65-F5344CB8AC3E}">
        <p14:creationId xmlns:p14="http://schemas.microsoft.com/office/powerpoint/2010/main" val="3574022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7E292-C433-DA30-7C37-1DD6464F75DF}"/>
              </a:ext>
            </a:extLst>
          </p:cNvPr>
          <p:cNvSpPr>
            <a:spLocks noGrp="1"/>
          </p:cNvSpPr>
          <p:nvPr>
            <p:ph type="title"/>
          </p:nvPr>
        </p:nvSpPr>
        <p:spPr/>
        <p:txBody>
          <a:bodyPr/>
          <a:lstStyle/>
          <a:p>
            <a:r>
              <a:rPr lang="en-US" b="1" dirty="0"/>
              <a:t>Which hierarchy is best?</a:t>
            </a:r>
            <a:endParaRPr lang="en-IN" b="1" dirty="0"/>
          </a:p>
        </p:txBody>
      </p:sp>
      <p:sp>
        <p:nvSpPr>
          <p:cNvPr id="3" name="Content Placeholder 2">
            <a:extLst>
              <a:ext uri="{FF2B5EF4-FFF2-40B4-BE49-F238E27FC236}">
                <a16:creationId xmlns:a16="http://schemas.microsoft.com/office/drawing/2014/main" id="{5621FF68-9579-D0FE-2A88-327550D51EFA}"/>
              </a:ext>
            </a:extLst>
          </p:cNvPr>
          <p:cNvSpPr>
            <a:spLocks noGrp="1"/>
          </p:cNvSpPr>
          <p:nvPr>
            <p:ph idx="1"/>
          </p:nvPr>
        </p:nvSpPr>
        <p:spPr/>
        <p:txBody>
          <a:bodyPr>
            <a:normAutofit lnSpcReduction="10000"/>
          </a:bodyPr>
          <a:lstStyle/>
          <a:p>
            <a:pPr marL="0" indent="0">
              <a:buNone/>
            </a:pPr>
            <a:r>
              <a:rPr lang="en-US" dirty="0"/>
              <a:t>From the empirical results, no clear winner could be decided and it varied with different replacement policies. For instance, in case of LRU, the exclusive hierarchy performed better than others by a percentage points.</a:t>
            </a:r>
          </a:p>
          <a:p>
            <a:pPr marL="0" indent="0">
              <a:buNone/>
            </a:pPr>
            <a:r>
              <a:rPr lang="en-US" dirty="0"/>
              <a:t>The possible reason for this could be the fact that exclusive hierarchy allows maximum number of distinct addresses to be present in all three caches at a time  and hence a handful of addresses which were fetched long ago are retained in exclusive but not in inclusive and hence their fetching from the cache instead of the RAM improves the exclusive.</a:t>
            </a:r>
          </a:p>
          <a:p>
            <a:pPr marL="0" indent="0">
              <a:buNone/>
            </a:pPr>
            <a:r>
              <a:rPr lang="en-US" sz="1500" dirty="0"/>
              <a:t>**Different trends were observed for other replacement policies as depicted in the following plots</a:t>
            </a:r>
            <a:endParaRPr lang="en-IN" sz="1500" dirty="0"/>
          </a:p>
        </p:txBody>
      </p:sp>
    </p:spTree>
    <p:extLst>
      <p:ext uri="{BB962C8B-B14F-4D97-AF65-F5344CB8AC3E}">
        <p14:creationId xmlns:p14="http://schemas.microsoft.com/office/powerpoint/2010/main" val="936972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69E195-26B5-17D7-7786-E3B177EAA4C6}"/>
              </a:ext>
            </a:extLst>
          </p:cNvPr>
          <p:cNvPicPr>
            <a:picLocks noChangeAspect="1"/>
          </p:cNvPicPr>
          <p:nvPr/>
        </p:nvPicPr>
        <p:blipFill>
          <a:blip r:embed="rId2"/>
          <a:stretch>
            <a:fillRect/>
          </a:stretch>
        </p:blipFill>
        <p:spPr>
          <a:xfrm>
            <a:off x="2128838" y="524409"/>
            <a:ext cx="7658100" cy="5809182"/>
          </a:xfrm>
          <a:prstGeom prst="rect">
            <a:avLst/>
          </a:prstGeom>
        </p:spPr>
      </p:pic>
    </p:spTree>
    <p:extLst>
      <p:ext uri="{BB962C8B-B14F-4D97-AF65-F5344CB8AC3E}">
        <p14:creationId xmlns:p14="http://schemas.microsoft.com/office/powerpoint/2010/main" val="3875556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433</TotalTime>
  <Words>2107</Words>
  <Application>Microsoft Office PowerPoint</Application>
  <PresentationFormat>Widescreen</PresentationFormat>
  <Paragraphs>146</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Algerian</vt:lpstr>
      <vt:lpstr>Arial</vt:lpstr>
      <vt:lpstr>Garamond</vt:lpstr>
      <vt:lpstr>Jokerman</vt:lpstr>
      <vt:lpstr>Magneto</vt:lpstr>
      <vt:lpstr>Organic</vt:lpstr>
      <vt:lpstr>TEAM:  LAST MINUTE SOLVERS</vt:lpstr>
      <vt:lpstr>PowerPoint Presentation</vt:lpstr>
      <vt:lpstr>What is Cache ?</vt:lpstr>
      <vt:lpstr>Caching in Graphing Algorithms</vt:lpstr>
      <vt:lpstr>How to improve ?</vt:lpstr>
      <vt:lpstr>Cache Hierarchy</vt:lpstr>
      <vt:lpstr>PowerPoint Presentation</vt:lpstr>
      <vt:lpstr>Which hierarchy is best?</vt:lpstr>
      <vt:lpstr>PowerPoint Presentation</vt:lpstr>
      <vt:lpstr>PowerPoint Presentation</vt:lpstr>
      <vt:lpstr>PowerPoint Presentation</vt:lpstr>
      <vt:lpstr>Cache Size </vt:lpstr>
      <vt:lpstr>PowerPoint Presentation</vt:lpstr>
      <vt:lpstr>Cache Size Effect</vt:lpstr>
      <vt:lpstr>PowerPoint Presentation</vt:lpstr>
      <vt:lpstr>PowerPoint Presentation</vt:lpstr>
      <vt:lpstr>PowerPoint Presentation</vt:lpstr>
      <vt:lpstr>Cache Replacement Policy</vt:lpstr>
      <vt:lpstr>Least Recently Used (LRU)</vt:lpstr>
      <vt:lpstr>PowerPoint Presentation</vt:lpstr>
      <vt:lpstr>Least Frequently Used (LFU)</vt:lpstr>
      <vt:lpstr>PowerPoint Presentation</vt:lpstr>
      <vt:lpstr>DRRIP Dynamic Re-Reference Interval Prediction</vt:lpstr>
      <vt:lpstr>SHiP Signature-based Hit Predictor</vt:lpstr>
      <vt:lpstr>The Better Replacement Policy ?</vt:lpstr>
      <vt:lpstr>Cache Associativity</vt:lpstr>
      <vt:lpstr>PowerPoint Presentation</vt:lpstr>
      <vt:lpstr>PowerPoint Presentation</vt:lpstr>
      <vt:lpstr>Changing Associativity !!</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LAST MINUTE SOLVERS</dc:title>
  <dc:creator>Veeresh Patil</dc:creator>
  <cp:lastModifiedBy>Veeresh Patil</cp:lastModifiedBy>
  <cp:revision>2</cp:revision>
  <dcterms:created xsi:type="dcterms:W3CDTF">2023-04-26T19:17:05Z</dcterms:created>
  <dcterms:modified xsi:type="dcterms:W3CDTF">2023-04-27T02:30:27Z</dcterms:modified>
</cp:coreProperties>
</file>