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083" r:id="rId2"/>
    <p:sldId id="4153" r:id="rId3"/>
    <p:sldId id="4107" r:id="rId4"/>
    <p:sldId id="4663" r:id="rId5"/>
    <p:sldId id="4367" r:id="rId6"/>
    <p:sldId id="4719" r:id="rId7"/>
    <p:sldId id="4718" r:id="rId8"/>
    <p:sldId id="4141" r:id="rId9"/>
    <p:sldId id="4532" r:id="rId10"/>
    <p:sldId id="4722" r:id="rId11"/>
    <p:sldId id="4736" r:id="rId12"/>
    <p:sldId id="4737" r:id="rId13"/>
    <p:sldId id="4738" r:id="rId14"/>
    <p:sldId id="4730" r:id="rId15"/>
    <p:sldId id="4724" r:id="rId16"/>
    <p:sldId id="4725" r:id="rId17"/>
    <p:sldId id="4740" r:id="rId18"/>
    <p:sldId id="4726" r:id="rId19"/>
    <p:sldId id="4727" r:id="rId20"/>
    <p:sldId id="4735" r:id="rId21"/>
    <p:sldId id="4733" r:id="rId22"/>
    <p:sldId id="4154" r:id="rId23"/>
    <p:sldId id="4742" r:id="rId24"/>
    <p:sldId id="4721" r:id="rId2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0F0F"/>
    <a:srgbClr val="E4946C"/>
    <a:srgbClr val="F7F7F7"/>
    <a:srgbClr val="E18DE7"/>
    <a:srgbClr val="D597E8"/>
    <a:srgbClr val="E994AE"/>
    <a:srgbClr val="A5ACEA"/>
    <a:srgbClr val="53ACCF"/>
    <a:srgbClr val="A89E47"/>
    <a:srgbClr val="94AE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6190" autoAdjust="0"/>
  </p:normalViewPr>
  <p:slideViewPr>
    <p:cSldViewPr snapToGrid="0" snapToObjects="1">
      <p:cViewPr varScale="1">
        <p:scale>
          <a:sx n="40" d="100"/>
          <a:sy n="40" d="100"/>
        </p:scale>
        <p:origin x="24" y="91"/>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30" d="100"/>
        <a:sy n="3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Heebo" pitchFamily="2" charset="-79"/>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Heebo" pitchFamily="2" charset="-79"/>
              </a:defRPr>
            </a:lvl1pPr>
          </a:lstStyle>
          <a:p>
            <a:fld id="{EFC10EE1-B198-C942-8235-326C972CBB30}" type="datetimeFigureOut">
              <a:rPr lang="en-US" smtClean="0"/>
              <a:pPr/>
              <a:t>6/26/2024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Heebo" pitchFamily="2" charset="-79"/>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Heebo" pitchFamily="2" charset="-79"/>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Heebo" pitchFamily="2" charset="-79"/>
        <a:ea typeface="+mn-ea"/>
        <a:cs typeface="+mn-cs"/>
      </a:defRPr>
    </a:lvl1pPr>
    <a:lvl2pPr marL="914217" algn="l" defTabSz="914217" rtl="0" eaLnBrk="1" latinLnBrk="0" hangingPunct="1">
      <a:defRPr sz="2400" b="0" i="0" kern="1200">
        <a:solidFill>
          <a:schemeClr val="tx1"/>
        </a:solidFill>
        <a:latin typeface="Heebo" pitchFamily="2" charset="-79"/>
        <a:ea typeface="+mn-ea"/>
        <a:cs typeface="+mn-cs"/>
      </a:defRPr>
    </a:lvl2pPr>
    <a:lvl3pPr marL="1828434" algn="l" defTabSz="914217" rtl="0" eaLnBrk="1" latinLnBrk="0" hangingPunct="1">
      <a:defRPr sz="2400" b="0" i="0" kern="1200">
        <a:solidFill>
          <a:schemeClr val="tx1"/>
        </a:solidFill>
        <a:latin typeface="Heebo" pitchFamily="2" charset="-79"/>
        <a:ea typeface="+mn-ea"/>
        <a:cs typeface="+mn-cs"/>
      </a:defRPr>
    </a:lvl3pPr>
    <a:lvl4pPr marL="2742651" algn="l" defTabSz="914217" rtl="0" eaLnBrk="1" latinLnBrk="0" hangingPunct="1">
      <a:defRPr sz="2400" b="0" i="0" kern="1200">
        <a:solidFill>
          <a:schemeClr val="tx1"/>
        </a:solidFill>
        <a:latin typeface="Heebo" pitchFamily="2" charset="-79"/>
        <a:ea typeface="+mn-ea"/>
        <a:cs typeface="+mn-cs"/>
      </a:defRPr>
    </a:lvl4pPr>
    <a:lvl5pPr marL="3656868" algn="l" defTabSz="914217" rtl="0" eaLnBrk="1" latinLnBrk="0" hangingPunct="1">
      <a:defRPr sz="2400" b="0" i="0" kern="1200">
        <a:solidFill>
          <a:schemeClr val="tx1"/>
        </a:solidFill>
        <a:latin typeface="Heebo" pitchFamily="2" charset="-79"/>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25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mage Left + Text Right">
    <p:spTree>
      <p:nvGrpSpPr>
        <p:cNvPr id="1" name=""/>
        <p:cNvGrpSpPr/>
        <p:nvPr/>
      </p:nvGrpSpPr>
      <p:grpSpPr>
        <a:xfrm>
          <a:off x="0" y="0"/>
          <a:ext cx="0" cy="0"/>
          <a:chOff x="0" y="0"/>
          <a:chExt cx="0" cy="0"/>
        </a:xfrm>
      </p:grpSpPr>
      <p:sp>
        <p:nvSpPr>
          <p:cNvPr id="3" name="Picture Placeholder 133">
            <a:extLst>
              <a:ext uri="{FF2B5EF4-FFF2-40B4-BE49-F238E27FC236}">
                <a16:creationId xmlns:a16="http://schemas.microsoft.com/office/drawing/2014/main" id="{5BEAAB61-310E-9C59-CC02-0BE7D70CE206}"/>
              </a:ext>
            </a:extLst>
          </p:cNvPr>
          <p:cNvSpPr>
            <a:spLocks noGrp="1"/>
          </p:cNvSpPr>
          <p:nvPr>
            <p:ph type="pic" sz="quarter" idx="24" hasCustomPrompt="1"/>
          </p:nvPr>
        </p:nvSpPr>
        <p:spPr>
          <a:xfrm>
            <a:off x="2342691" y="2580386"/>
            <a:ext cx="8530718" cy="8555228"/>
          </a:xfrm>
          <a:custGeom>
            <a:avLst/>
            <a:gdLst>
              <a:gd name="connsiteX0" fmla="*/ 0 w 4669668"/>
              <a:gd name="connsiteY0" fmla="*/ 0 h 2559515"/>
              <a:gd name="connsiteX1" fmla="*/ 4669668 w 4669668"/>
              <a:gd name="connsiteY1" fmla="*/ 0 h 2559515"/>
              <a:gd name="connsiteX2" fmla="*/ 4669668 w 4669668"/>
              <a:gd name="connsiteY2" fmla="*/ 2559515 h 2559515"/>
              <a:gd name="connsiteX3" fmla="*/ 0 w 4669668"/>
              <a:gd name="connsiteY3" fmla="*/ 2559515 h 2559515"/>
            </a:gdLst>
            <a:ahLst/>
            <a:cxnLst>
              <a:cxn ang="0">
                <a:pos x="connsiteX0" y="connsiteY0"/>
              </a:cxn>
              <a:cxn ang="0">
                <a:pos x="connsiteX1" y="connsiteY1"/>
              </a:cxn>
              <a:cxn ang="0">
                <a:pos x="connsiteX2" y="connsiteY2"/>
              </a:cxn>
              <a:cxn ang="0">
                <a:pos x="connsiteX3" y="connsiteY3"/>
              </a:cxn>
            </a:cxnLst>
            <a:rect l="l" t="t" r="r" b="b"/>
            <a:pathLst>
              <a:path w="4669668" h="2559515">
                <a:moveTo>
                  <a:pt x="0" y="0"/>
                </a:moveTo>
                <a:lnTo>
                  <a:pt x="4669668" y="0"/>
                </a:lnTo>
                <a:lnTo>
                  <a:pt x="4669668" y="2559515"/>
                </a:lnTo>
                <a:lnTo>
                  <a:pt x="0" y="2559515"/>
                </a:lnTo>
                <a:close/>
              </a:path>
            </a:pathLst>
          </a:custGeom>
          <a:solidFill>
            <a:schemeClr val="bg1">
              <a:lumMod val="95000"/>
            </a:schemeClr>
          </a:solidFill>
        </p:spPr>
        <p:txBody>
          <a:bodyPr wrap="square" anchor="ctr">
            <a:noAutofit/>
          </a:bodyPr>
          <a:lstStyle>
            <a:lvl1pPr marL="0" indent="0" algn="ctr">
              <a:buNone/>
              <a:defRPr sz="2400" b="0" i="0"/>
            </a:lvl1pPr>
          </a:lstStyle>
          <a:p>
            <a:r>
              <a:rPr lang="en-US" dirty="0"/>
              <a:t>x</a:t>
            </a:r>
          </a:p>
        </p:txBody>
      </p:sp>
    </p:spTree>
    <p:extLst>
      <p:ext uri="{BB962C8B-B14F-4D97-AF65-F5344CB8AC3E}">
        <p14:creationId xmlns:p14="http://schemas.microsoft.com/office/powerpoint/2010/main" val="195666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mage Right + Text Left">
    <p:spTree>
      <p:nvGrpSpPr>
        <p:cNvPr id="1" name=""/>
        <p:cNvGrpSpPr/>
        <p:nvPr/>
      </p:nvGrpSpPr>
      <p:grpSpPr>
        <a:xfrm>
          <a:off x="0" y="0"/>
          <a:ext cx="0" cy="0"/>
          <a:chOff x="0" y="0"/>
          <a:chExt cx="0" cy="0"/>
        </a:xfrm>
      </p:grpSpPr>
      <p:sp>
        <p:nvSpPr>
          <p:cNvPr id="4" name="Picture Placeholder 133">
            <a:extLst>
              <a:ext uri="{FF2B5EF4-FFF2-40B4-BE49-F238E27FC236}">
                <a16:creationId xmlns:a16="http://schemas.microsoft.com/office/drawing/2014/main" id="{49EF3150-A630-334F-FB58-6D141F92EC3F}"/>
              </a:ext>
            </a:extLst>
          </p:cNvPr>
          <p:cNvSpPr>
            <a:spLocks noGrp="1"/>
          </p:cNvSpPr>
          <p:nvPr>
            <p:ph type="pic" sz="quarter" idx="24" hasCustomPrompt="1"/>
          </p:nvPr>
        </p:nvSpPr>
        <p:spPr>
          <a:xfrm>
            <a:off x="13516886" y="2762537"/>
            <a:ext cx="8167460" cy="8190926"/>
          </a:xfrm>
          <a:custGeom>
            <a:avLst/>
            <a:gdLst>
              <a:gd name="connsiteX0" fmla="*/ 0 w 4669668"/>
              <a:gd name="connsiteY0" fmla="*/ 0 h 2559515"/>
              <a:gd name="connsiteX1" fmla="*/ 4669668 w 4669668"/>
              <a:gd name="connsiteY1" fmla="*/ 0 h 2559515"/>
              <a:gd name="connsiteX2" fmla="*/ 4669668 w 4669668"/>
              <a:gd name="connsiteY2" fmla="*/ 2559515 h 2559515"/>
              <a:gd name="connsiteX3" fmla="*/ 0 w 4669668"/>
              <a:gd name="connsiteY3" fmla="*/ 2559515 h 2559515"/>
            </a:gdLst>
            <a:ahLst/>
            <a:cxnLst>
              <a:cxn ang="0">
                <a:pos x="connsiteX0" y="connsiteY0"/>
              </a:cxn>
              <a:cxn ang="0">
                <a:pos x="connsiteX1" y="connsiteY1"/>
              </a:cxn>
              <a:cxn ang="0">
                <a:pos x="connsiteX2" y="connsiteY2"/>
              </a:cxn>
              <a:cxn ang="0">
                <a:pos x="connsiteX3" y="connsiteY3"/>
              </a:cxn>
            </a:cxnLst>
            <a:rect l="l" t="t" r="r" b="b"/>
            <a:pathLst>
              <a:path w="4669668" h="2559515">
                <a:moveTo>
                  <a:pt x="0" y="0"/>
                </a:moveTo>
                <a:lnTo>
                  <a:pt x="4669668" y="0"/>
                </a:lnTo>
                <a:lnTo>
                  <a:pt x="4669668" y="2559515"/>
                </a:lnTo>
                <a:lnTo>
                  <a:pt x="0" y="2559515"/>
                </a:lnTo>
                <a:close/>
              </a:path>
            </a:pathLst>
          </a:custGeom>
          <a:solidFill>
            <a:schemeClr val="bg1">
              <a:lumMod val="95000"/>
            </a:schemeClr>
          </a:solidFill>
        </p:spPr>
        <p:txBody>
          <a:bodyPr wrap="square" anchor="ctr">
            <a:noAutofit/>
          </a:bodyPr>
          <a:lstStyle>
            <a:lvl1pPr marL="0" indent="0" algn="ctr">
              <a:buNone/>
              <a:defRPr sz="2400" b="0" i="0"/>
            </a:lvl1pPr>
          </a:lstStyle>
          <a:p>
            <a:r>
              <a:rPr lang="en-US" dirty="0"/>
              <a:t>x</a:t>
            </a:r>
          </a:p>
        </p:txBody>
      </p:sp>
    </p:spTree>
    <p:extLst>
      <p:ext uri="{BB962C8B-B14F-4D97-AF65-F5344CB8AC3E}">
        <p14:creationId xmlns:p14="http://schemas.microsoft.com/office/powerpoint/2010/main" val="13446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hree Option Slide">
    <p:spTree>
      <p:nvGrpSpPr>
        <p:cNvPr id="1" name=""/>
        <p:cNvGrpSpPr/>
        <p:nvPr/>
      </p:nvGrpSpPr>
      <p:grpSpPr>
        <a:xfrm>
          <a:off x="0" y="0"/>
          <a:ext cx="0" cy="0"/>
          <a:chOff x="0" y="0"/>
          <a:chExt cx="0" cy="0"/>
        </a:xfrm>
      </p:grpSpPr>
      <p:sp>
        <p:nvSpPr>
          <p:cNvPr id="5" name="PLACEHOLDER 01">
            <a:extLst>
              <a:ext uri="{FF2B5EF4-FFF2-40B4-BE49-F238E27FC236}">
                <a16:creationId xmlns:a16="http://schemas.microsoft.com/office/drawing/2014/main" id="{24DF56D1-54D9-F81B-20EA-6DF25AF8BF67}"/>
              </a:ext>
            </a:extLst>
          </p:cNvPr>
          <p:cNvSpPr>
            <a:spLocks noGrp="1"/>
          </p:cNvSpPr>
          <p:nvPr>
            <p:ph type="pic" sz="quarter" idx="28"/>
          </p:nvPr>
        </p:nvSpPr>
        <p:spPr>
          <a:xfrm>
            <a:off x="2228047" y="3028325"/>
            <a:ext cx="5189830" cy="5189828"/>
          </a:xfrm>
          <a:custGeom>
            <a:avLst/>
            <a:gdLst>
              <a:gd name="connsiteX0" fmla="*/ 0 w 3839892"/>
              <a:gd name="connsiteY0" fmla="*/ 0 h 3839890"/>
              <a:gd name="connsiteX1" fmla="*/ 3839892 w 3839892"/>
              <a:gd name="connsiteY1" fmla="*/ 0 h 3839890"/>
              <a:gd name="connsiteX2" fmla="*/ 3839892 w 3839892"/>
              <a:gd name="connsiteY2" fmla="*/ 3839890 h 3839890"/>
              <a:gd name="connsiteX3" fmla="*/ 0 w 3839892"/>
              <a:gd name="connsiteY3" fmla="*/ 3839890 h 3839890"/>
            </a:gdLst>
            <a:ahLst/>
            <a:cxnLst>
              <a:cxn ang="0">
                <a:pos x="connsiteX0" y="connsiteY0"/>
              </a:cxn>
              <a:cxn ang="0">
                <a:pos x="connsiteX1" y="connsiteY1"/>
              </a:cxn>
              <a:cxn ang="0">
                <a:pos x="connsiteX2" y="connsiteY2"/>
              </a:cxn>
              <a:cxn ang="0">
                <a:pos x="connsiteX3" y="connsiteY3"/>
              </a:cxn>
            </a:cxnLst>
            <a:rect l="l" t="t" r="r" b="b"/>
            <a:pathLst>
              <a:path w="3839892" h="3839890">
                <a:moveTo>
                  <a:pt x="0" y="0"/>
                </a:moveTo>
                <a:lnTo>
                  <a:pt x="3839892" y="0"/>
                </a:lnTo>
                <a:lnTo>
                  <a:pt x="3839892" y="3839890"/>
                </a:lnTo>
                <a:lnTo>
                  <a:pt x="0" y="3839890"/>
                </a:lnTo>
                <a:close/>
              </a:path>
            </a:pathLst>
          </a:custGeom>
          <a:solidFill>
            <a:schemeClr val="bg1">
              <a:lumMod val="95000"/>
            </a:schemeClr>
          </a:solidFill>
        </p:spPr>
        <p:txBody>
          <a:bodyPr wrap="square" anchor="ctr">
            <a:noAutofit/>
          </a:bodyPr>
          <a:lstStyle>
            <a:lvl1pPr marL="0" indent="0" algn="ctr">
              <a:buNone/>
              <a:defRPr sz="2400" b="0" i="0"/>
            </a:lvl1pPr>
          </a:lstStyle>
          <a:p>
            <a:endParaRPr lang="en-US" dirty="0"/>
          </a:p>
        </p:txBody>
      </p:sp>
      <p:sp>
        <p:nvSpPr>
          <p:cNvPr id="15" name="PLACEHOLDER 02">
            <a:extLst>
              <a:ext uri="{FF2B5EF4-FFF2-40B4-BE49-F238E27FC236}">
                <a16:creationId xmlns:a16="http://schemas.microsoft.com/office/drawing/2014/main" id="{E29B5FE8-754D-7B69-C5B1-B60062202C77}"/>
              </a:ext>
            </a:extLst>
          </p:cNvPr>
          <p:cNvSpPr>
            <a:spLocks noGrp="1"/>
          </p:cNvSpPr>
          <p:nvPr>
            <p:ph type="pic" sz="quarter" idx="31"/>
          </p:nvPr>
        </p:nvSpPr>
        <p:spPr>
          <a:xfrm>
            <a:off x="9593910" y="3028325"/>
            <a:ext cx="5189830" cy="5189828"/>
          </a:xfrm>
          <a:custGeom>
            <a:avLst/>
            <a:gdLst>
              <a:gd name="connsiteX0" fmla="*/ 0 w 3839892"/>
              <a:gd name="connsiteY0" fmla="*/ 0 h 3839890"/>
              <a:gd name="connsiteX1" fmla="*/ 3839892 w 3839892"/>
              <a:gd name="connsiteY1" fmla="*/ 0 h 3839890"/>
              <a:gd name="connsiteX2" fmla="*/ 3839892 w 3839892"/>
              <a:gd name="connsiteY2" fmla="*/ 3839890 h 3839890"/>
              <a:gd name="connsiteX3" fmla="*/ 0 w 3839892"/>
              <a:gd name="connsiteY3" fmla="*/ 3839890 h 3839890"/>
            </a:gdLst>
            <a:ahLst/>
            <a:cxnLst>
              <a:cxn ang="0">
                <a:pos x="connsiteX0" y="connsiteY0"/>
              </a:cxn>
              <a:cxn ang="0">
                <a:pos x="connsiteX1" y="connsiteY1"/>
              </a:cxn>
              <a:cxn ang="0">
                <a:pos x="connsiteX2" y="connsiteY2"/>
              </a:cxn>
              <a:cxn ang="0">
                <a:pos x="connsiteX3" y="connsiteY3"/>
              </a:cxn>
            </a:cxnLst>
            <a:rect l="l" t="t" r="r" b="b"/>
            <a:pathLst>
              <a:path w="3839892" h="3839890">
                <a:moveTo>
                  <a:pt x="0" y="0"/>
                </a:moveTo>
                <a:lnTo>
                  <a:pt x="3839892" y="0"/>
                </a:lnTo>
                <a:lnTo>
                  <a:pt x="3839892" y="3839890"/>
                </a:lnTo>
                <a:lnTo>
                  <a:pt x="0" y="3839890"/>
                </a:lnTo>
                <a:close/>
              </a:path>
            </a:pathLst>
          </a:custGeom>
          <a:solidFill>
            <a:schemeClr val="bg1">
              <a:lumMod val="95000"/>
            </a:schemeClr>
          </a:solidFill>
        </p:spPr>
        <p:txBody>
          <a:bodyPr wrap="square" anchor="ctr">
            <a:noAutofit/>
          </a:bodyPr>
          <a:lstStyle>
            <a:lvl1pPr marL="0" indent="0" algn="ctr">
              <a:buNone/>
              <a:defRPr sz="2400" b="0" i="0"/>
            </a:lvl1pPr>
          </a:lstStyle>
          <a:p>
            <a:endParaRPr lang="en-US" dirty="0"/>
          </a:p>
        </p:txBody>
      </p:sp>
      <p:sp>
        <p:nvSpPr>
          <p:cNvPr id="19" name="PLACEHOLDER 03">
            <a:extLst>
              <a:ext uri="{FF2B5EF4-FFF2-40B4-BE49-F238E27FC236}">
                <a16:creationId xmlns:a16="http://schemas.microsoft.com/office/drawing/2014/main" id="{12F3C002-4F5B-6893-AD28-CB5ED1F98188}"/>
              </a:ext>
            </a:extLst>
          </p:cNvPr>
          <p:cNvSpPr>
            <a:spLocks noGrp="1"/>
          </p:cNvSpPr>
          <p:nvPr>
            <p:ph type="pic" sz="quarter" idx="32"/>
          </p:nvPr>
        </p:nvSpPr>
        <p:spPr>
          <a:xfrm>
            <a:off x="16959774" y="3028325"/>
            <a:ext cx="5189830" cy="5189828"/>
          </a:xfrm>
          <a:custGeom>
            <a:avLst/>
            <a:gdLst>
              <a:gd name="connsiteX0" fmla="*/ 0 w 3839892"/>
              <a:gd name="connsiteY0" fmla="*/ 0 h 3839890"/>
              <a:gd name="connsiteX1" fmla="*/ 3839892 w 3839892"/>
              <a:gd name="connsiteY1" fmla="*/ 0 h 3839890"/>
              <a:gd name="connsiteX2" fmla="*/ 3839892 w 3839892"/>
              <a:gd name="connsiteY2" fmla="*/ 3839890 h 3839890"/>
              <a:gd name="connsiteX3" fmla="*/ 0 w 3839892"/>
              <a:gd name="connsiteY3" fmla="*/ 3839890 h 3839890"/>
            </a:gdLst>
            <a:ahLst/>
            <a:cxnLst>
              <a:cxn ang="0">
                <a:pos x="connsiteX0" y="connsiteY0"/>
              </a:cxn>
              <a:cxn ang="0">
                <a:pos x="connsiteX1" y="connsiteY1"/>
              </a:cxn>
              <a:cxn ang="0">
                <a:pos x="connsiteX2" y="connsiteY2"/>
              </a:cxn>
              <a:cxn ang="0">
                <a:pos x="connsiteX3" y="connsiteY3"/>
              </a:cxn>
            </a:cxnLst>
            <a:rect l="l" t="t" r="r" b="b"/>
            <a:pathLst>
              <a:path w="3839892" h="3839890">
                <a:moveTo>
                  <a:pt x="0" y="0"/>
                </a:moveTo>
                <a:lnTo>
                  <a:pt x="3839892" y="0"/>
                </a:lnTo>
                <a:lnTo>
                  <a:pt x="3839892" y="3839890"/>
                </a:lnTo>
                <a:lnTo>
                  <a:pt x="0" y="3839890"/>
                </a:lnTo>
                <a:close/>
              </a:path>
            </a:pathLst>
          </a:custGeom>
          <a:solidFill>
            <a:schemeClr val="bg1">
              <a:lumMod val="95000"/>
            </a:schemeClr>
          </a:solidFill>
        </p:spPr>
        <p:txBody>
          <a:bodyPr wrap="square" anchor="ctr">
            <a:noAutofit/>
          </a:bodyPr>
          <a:lstStyle>
            <a:lvl1pPr marL="0" indent="0" algn="ctr">
              <a:buNone/>
              <a:defRPr sz="2400" b="0" i="0"/>
            </a:lvl1pPr>
          </a:lstStyle>
          <a:p>
            <a:endParaRPr lang="en-US" dirty="0"/>
          </a:p>
        </p:txBody>
      </p:sp>
    </p:spTree>
    <p:extLst>
      <p:ext uri="{BB962C8B-B14F-4D97-AF65-F5344CB8AC3E}">
        <p14:creationId xmlns:p14="http://schemas.microsoft.com/office/powerpoint/2010/main" val="269604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ktop Device Mockup">
    <p:spTree>
      <p:nvGrpSpPr>
        <p:cNvPr id="1" name=""/>
        <p:cNvGrpSpPr/>
        <p:nvPr/>
      </p:nvGrpSpPr>
      <p:grpSpPr>
        <a:xfrm>
          <a:off x="0" y="0"/>
          <a:ext cx="0" cy="0"/>
          <a:chOff x="0" y="0"/>
          <a:chExt cx="0" cy="0"/>
        </a:xfrm>
      </p:grpSpPr>
      <p:sp>
        <p:nvSpPr>
          <p:cNvPr id="10" name="Picture Placeholder 129">
            <a:extLst>
              <a:ext uri="{FF2B5EF4-FFF2-40B4-BE49-F238E27FC236}">
                <a16:creationId xmlns:a16="http://schemas.microsoft.com/office/drawing/2014/main" id="{FF78DA88-8FBA-974F-A7F1-18F409B5DB96}"/>
              </a:ext>
            </a:extLst>
          </p:cNvPr>
          <p:cNvSpPr>
            <a:spLocks noGrp="1"/>
          </p:cNvSpPr>
          <p:nvPr>
            <p:ph type="pic" sz="quarter" idx="28"/>
          </p:nvPr>
        </p:nvSpPr>
        <p:spPr>
          <a:xfrm>
            <a:off x="1590310" y="3622220"/>
            <a:ext cx="10618566" cy="6687990"/>
          </a:xfrm>
          <a:custGeom>
            <a:avLst/>
            <a:gdLst>
              <a:gd name="connsiteX0" fmla="*/ 0 w 4587240"/>
              <a:gd name="connsiteY0" fmla="*/ 0 h 2889224"/>
              <a:gd name="connsiteX1" fmla="*/ 4587240 w 4587240"/>
              <a:gd name="connsiteY1" fmla="*/ 0 h 2889224"/>
              <a:gd name="connsiteX2" fmla="*/ 4587240 w 4587240"/>
              <a:gd name="connsiteY2" fmla="*/ 2889224 h 2889224"/>
              <a:gd name="connsiteX3" fmla="*/ 0 w 4587240"/>
              <a:gd name="connsiteY3" fmla="*/ 2889224 h 2889224"/>
            </a:gdLst>
            <a:ahLst/>
            <a:cxnLst>
              <a:cxn ang="0">
                <a:pos x="connsiteX0" y="connsiteY0"/>
              </a:cxn>
              <a:cxn ang="0">
                <a:pos x="connsiteX1" y="connsiteY1"/>
              </a:cxn>
              <a:cxn ang="0">
                <a:pos x="connsiteX2" y="connsiteY2"/>
              </a:cxn>
              <a:cxn ang="0">
                <a:pos x="connsiteX3" y="connsiteY3"/>
              </a:cxn>
            </a:cxnLst>
            <a:rect l="l" t="t" r="r" b="b"/>
            <a:pathLst>
              <a:path w="4587240" h="2889224">
                <a:moveTo>
                  <a:pt x="0" y="0"/>
                </a:moveTo>
                <a:lnTo>
                  <a:pt x="4587240" y="0"/>
                </a:lnTo>
                <a:lnTo>
                  <a:pt x="4587240" y="2889224"/>
                </a:lnTo>
                <a:lnTo>
                  <a:pt x="0" y="2889224"/>
                </a:lnTo>
                <a:close/>
              </a:path>
            </a:pathLst>
          </a:custGeom>
          <a:solidFill>
            <a:schemeClr val="bg2">
              <a:lumMod val="95000"/>
            </a:schemeClr>
          </a:solidFill>
        </p:spPr>
        <p:txBody>
          <a:bodyPr wrap="square" anchor="ctr">
            <a:noAutofit/>
          </a:bodyPr>
          <a:lstStyle>
            <a:lvl1pPr marL="0" indent="0" algn="ctr">
              <a:buNone/>
              <a:defRPr sz="2400"/>
            </a:lvl1pPr>
          </a:lstStyle>
          <a:p>
            <a:endParaRPr lang="en-US"/>
          </a:p>
        </p:txBody>
      </p:sp>
    </p:spTree>
    <p:extLst>
      <p:ext uri="{BB962C8B-B14F-4D97-AF65-F5344CB8AC3E}">
        <p14:creationId xmlns:p14="http://schemas.microsoft.com/office/powerpoint/2010/main" val="3477049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3" r:id="rId4"/>
    <p:sldLayoutId id="2147484026" r:id="rId5"/>
  </p:sldLayoutIdLst>
  <p:hf hdr="0" ftr="0" dt="0"/>
  <p:txStyles>
    <p:titleStyle>
      <a:lvl1pPr algn="ctr" defTabSz="1828434" rtl="0" eaLnBrk="1" latinLnBrk="0" hangingPunct="1">
        <a:lnSpc>
          <a:spcPct val="90000"/>
        </a:lnSpc>
        <a:spcBef>
          <a:spcPct val="0"/>
        </a:spcBef>
        <a:buNone/>
        <a:defRPr lang="en-US" sz="8000" b="1" i="0" kern="1200" spc="-100" baseline="0">
          <a:solidFill>
            <a:schemeClr val="tx2"/>
          </a:solidFill>
          <a:latin typeface="Heebo" pitchFamily="2" charset="-79"/>
          <a:ea typeface="Open Sans Light" panose="020B0306030504020204" pitchFamily="34" charset="0"/>
          <a:cs typeface="Heebo" pitchFamily="2" charset="-79"/>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400" b="0" i="0" kern="1200" spc="-30" baseline="0" dirty="0" smtClean="0">
          <a:solidFill>
            <a:schemeClr val="tx1"/>
          </a:solidFill>
          <a:effectLst/>
          <a:latin typeface="Heebo" pitchFamily="2" charset="-79"/>
          <a:ea typeface="Open Sans Light" panose="020B0306030504020204" pitchFamily="34" charset="0"/>
          <a:cs typeface="Open Sans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3600" b="0" i="0" kern="1200" spc="-30" baseline="0" dirty="0" smtClean="0">
          <a:solidFill>
            <a:schemeClr val="tx1"/>
          </a:solidFill>
          <a:effectLst/>
          <a:latin typeface="Heebo" pitchFamily="2" charset="-79"/>
          <a:ea typeface="Open Sans Light" panose="020B0306030504020204" pitchFamily="34" charset="0"/>
          <a:cs typeface="Open Sans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200" b="0" i="0" kern="1200" spc="-30" baseline="0" dirty="0" smtClean="0">
          <a:solidFill>
            <a:schemeClr val="tx1"/>
          </a:solidFill>
          <a:effectLst/>
          <a:latin typeface="Heebo" pitchFamily="2" charset="-79"/>
          <a:ea typeface="Open Sans Light" panose="020B0306030504020204" pitchFamily="34" charset="0"/>
          <a:cs typeface="Open Sans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smtClean="0">
          <a:solidFill>
            <a:schemeClr val="tx1"/>
          </a:solidFill>
          <a:effectLst/>
          <a:latin typeface="Heebo" pitchFamily="2" charset="-79"/>
          <a:ea typeface="Open Sans Light" panose="020B0306030504020204" pitchFamily="34" charset="0"/>
          <a:cs typeface="Open Sans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2800" b="0" i="0" kern="1200" spc="-30" baseline="0" dirty="0">
          <a:solidFill>
            <a:schemeClr val="tx1"/>
          </a:solidFill>
          <a:effectLst/>
          <a:latin typeface="Heebo" pitchFamily="2" charset="-79"/>
          <a:ea typeface="Open Sans Light" panose="020B0306030504020204" pitchFamily="34" charset="0"/>
          <a:cs typeface="Open Sans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958">
          <p15:clr>
            <a:srgbClr val="A4A3A4"/>
          </p15:clr>
        </p15:guide>
        <p15:guide id="2" orient="horz" pos="480">
          <p15:clr>
            <a:srgbClr val="A4A3A4"/>
          </p15:clr>
        </p15:guide>
        <p15:guide id="3" pos="14398">
          <p15:clr>
            <a:srgbClr val="A4A3A4"/>
          </p15:clr>
        </p15:guide>
        <p15:guide id="5" orient="horz" pos="4320" userDrawn="1">
          <p15:clr>
            <a:srgbClr val="A4A3A4"/>
          </p15:clr>
        </p15:guide>
        <p15:guide id="6" orient="horz" pos="7997" userDrawn="1">
          <p15:clr>
            <a:srgbClr val="A4A3A4"/>
          </p15:clr>
        </p15:guide>
        <p15:guide id="7" pos="767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www.example.com/machine-learning-air-pollution" TargetMode="External"/><Relationship Id="rId3" Type="http://schemas.openxmlformats.org/officeDocument/2006/relationships/hyperlink" Target="https://www.kaggle.com/datasets/konradb/real-world-vehicle-emissions" TargetMode="External"/><Relationship Id="rId7" Type="http://schemas.openxmlformats.org/officeDocument/2006/relationships/hyperlink" Target="http://www.example.com/vehicle-emissions-urban-air-quality"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example.com/sensor-technology-emissions-monitoring" TargetMode="External"/><Relationship Id="rId5" Type="http://schemas.openxmlformats.org/officeDocument/2006/relationships/hyperlink" Target="http://www.example.com/air-quality-forecasting" TargetMode="External"/><Relationship Id="rId4" Type="http://schemas.openxmlformats.org/officeDocument/2006/relationships/hyperlink" Target="http://www.example.com/data-analytics-environment" TargetMode="External"/><Relationship Id="rId9" Type="http://schemas.openxmlformats.org/officeDocument/2006/relationships/hyperlink" Target="https://www.researchgate.net/publication/345766742_The_rise_of_real_drive_emission_to_mitigate_difference_of_lab_tests_and_on-road_emiss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F8FDDFF-680B-8B4F-9CAD-A77F11AF438C}"/>
              </a:ext>
            </a:extLst>
          </p:cNvPr>
          <p:cNvPicPr>
            <a:picLocks noChangeAspect="1"/>
          </p:cNvPicPr>
          <p:nvPr/>
        </p:nvPicPr>
        <p:blipFill rotWithShape="1">
          <a:blip r:embed="rId2" cstate="screen">
            <a:alphaModFix amt="70000"/>
            <a:duotone>
              <a:prstClr val="black"/>
              <a:schemeClr val="accent6">
                <a:tint val="45000"/>
                <a:satMod val="400000"/>
              </a:schemeClr>
            </a:duotone>
            <a:extLst>
              <a:ext uri="{28A0092B-C50C-407E-A947-70E740481C1C}">
                <a14:useLocalDpi xmlns:a14="http://schemas.microsoft.com/office/drawing/2010/main"/>
              </a:ext>
            </a:extLst>
          </a:blip>
          <a:srcRect/>
          <a:stretch/>
        </p:blipFill>
        <p:spPr>
          <a:xfrm>
            <a:off x="12706137" y="-11253641"/>
            <a:ext cx="18083059" cy="17796935"/>
          </a:xfrm>
          <a:prstGeom prst="rect">
            <a:avLst/>
          </a:prstGeom>
        </p:spPr>
      </p:pic>
      <p:sp>
        <p:nvSpPr>
          <p:cNvPr id="4" name="TextBox 3">
            <a:extLst>
              <a:ext uri="{FF2B5EF4-FFF2-40B4-BE49-F238E27FC236}">
                <a16:creationId xmlns:a16="http://schemas.microsoft.com/office/drawing/2014/main" id="{5C733F5F-E8F8-1B41-8F82-6C7A87E2E761}"/>
              </a:ext>
            </a:extLst>
          </p:cNvPr>
          <p:cNvSpPr txBox="1"/>
          <p:nvPr/>
        </p:nvSpPr>
        <p:spPr>
          <a:xfrm>
            <a:off x="1548899" y="12398409"/>
            <a:ext cx="5867901" cy="630942"/>
          </a:xfrm>
          <a:prstGeom prst="rect">
            <a:avLst/>
          </a:prstGeom>
          <a:noFill/>
        </p:spPr>
        <p:txBody>
          <a:bodyPr wrap="square" rtlCol="0" anchor="b">
            <a:spAutoFit/>
          </a:bodyPr>
          <a:lstStyle>
            <a:defPPr>
              <a:defRPr lang="en-US"/>
            </a:defPPr>
            <a:lvl1pPr>
              <a:defRPr sz="7350" b="1">
                <a:solidFill>
                  <a:schemeClr val="tx2"/>
                </a:solidFill>
                <a:latin typeface="Montserrat" pitchFamily="2" charset="77"/>
                <a:ea typeface="Arimo" panose="020B0604020202020204" pitchFamily="34" charset="0"/>
                <a:cs typeface="Arimo" panose="020B0604020202020204" pitchFamily="34" charset="0"/>
              </a:defRPr>
            </a:lvl1pPr>
          </a:lstStyle>
          <a:p>
            <a:r>
              <a:rPr lang="en-US" sz="3500" spc="-150" dirty="0">
                <a:solidFill>
                  <a:schemeClr val="accent3"/>
                </a:solidFill>
              </a:rPr>
              <a:t>Course Guide: Dr. Sujata C</a:t>
            </a:r>
          </a:p>
        </p:txBody>
      </p:sp>
      <p:sp>
        <p:nvSpPr>
          <p:cNvPr id="5" name="TextBox 4">
            <a:extLst>
              <a:ext uri="{FF2B5EF4-FFF2-40B4-BE49-F238E27FC236}">
                <a16:creationId xmlns:a16="http://schemas.microsoft.com/office/drawing/2014/main" id="{65F87B50-CC3A-B04A-A7CA-FBF18FAB5642}"/>
              </a:ext>
            </a:extLst>
          </p:cNvPr>
          <p:cNvSpPr txBox="1"/>
          <p:nvPr/>
        </p:nvSpPr>
        <p:spPr>
          <a:xfrm>
            <a:off x="1548899" y="3817140"/>
            <a:ext cx="11976464" cy="923330"/>
          </a:xfrm>
          <a:prstGeom prst="rect">
            <a:avLst/>
          </a:prstGeom>
          <a:noFill/>
        </p:spPr>
        <p:txBody>
          <a:bodyPr wrap="square" rtlCol="0" anchor="b">
            <a:spAutoFit/>
          </a:bodyPr>
          <a:lstStyle>
            <a:defPPr>
              <a:defRPr lang="en-US"/>
            </a:defPPr>
            <a:lvl1pPr>
              <a:defRPr sz="7350" b="1">
                <a:solidFill>
                  <a:schemeClr val="tx2"/>
                </a:solidFill>
                <a:latin typeface="Montserrat" pitchFamily="2" charset="77"/>
                <a:ea typeface="Arimo" panose="020B0604020202020204" pitchFamily="34" charset="0"/>
                <a:cs typeface="Arimo" panose="020B0604020202020204" pitchFamily="34" charset="0"/>
              </a:defRPr>
            </a:lvl1pPr>
          </a:lstStyle>
          <a:p>
            <a:r>
              <a:rPr lang="en-US" sz="5400" spc="-300" dirty="0">
                <a:solidFill>
                  <a:schemeClr val="bg1"/>
                </a:solidFill>
              </a:rPr>
              <a:t>Topic: Real World Vehicular Emission</a:t>
            </a:r>
          </a:p>
        </p:txBody>
      </p:sp>
      <p:sp>
        <p:nvSpPr>
          <p:cNvPr id="8" name="TextBox 7">
            <a:extLst>
              <a:ext uri="{FF2B5EF4-FFF2-40B4-BE49-F238E27FC236}">
                <a16:creationId xmlns:a16="http://schemas.microsoft.com/office/drawing/2014/main" id="{7ED599BE-781F-FB4E-A558-42B70F422AD1}"/>
              </a:ext>
            </a:extLst>
          </p:cNvPr>
          <p:cNvSpPr txBox="1"/>
          <p:nvPr/>
        </p:nvSpPr>
        <p:spPr>
          <a:xfrm>
            <a:off x="1548898" y="633264"/>
            <a:ext cx="12657755" cy="630942"/>
          </a:xfrm>
          <a:prstGeom prst="rect">
            <a:avLst/>
          </a:prstGeom>
          <a:noFill/>
        </p:spPr>
        <p:txBody>
          <a:bodyPr wrap="square" rtlCol="0" anchor="t">
            <a:spAutoFit/>
          </a:bodyPr>
          <a:lstStyle>
            <a:defPPr>
              <a:defRPr lang="en-US"/>
            </a:defPPr>
            <a:lvl1pPr>
              <a:lnSpc>
                <a:spcPct val="136000"/>
              </a:lnSpc>
              <a:spcBef>
                <a:spcPts val="1200"/>
              </a:spcBef>
              <a:spcAft>
                <a:spcPts val="0"/>
              </a:spcAft>
              <a:defRPr sz="3100">
                <a:latin typeface="Montserrat" pitchFamily="2" charset="77"/>
              </a:defRPr>
            </a:lvl1pPr>
          </a:lstStyle>
          <a:p>
            <a:pPr>
              <a:lnSpc>
                <a:spcPct val="100000"/>
              </a:lnSpc>
              <a:spcBef>
                <a:spcPts val="0"/>
              </a:spcBef>
            </a:pPr>
            <a:r>
              <a:rPr lang="en-US" sz="3500" b="1" spc="600" dirty="0">
                <a:solidFill>
                  <a:schemeClr val="bg1"/>
                </a:solidFill>
              </a:rPr>
              <a:t>Exploratory Data Analysis Course Project</a:t>
            </a:r>
          </a:p>
        </p:txBody>
      </p:sp>
      <p:pic>
        <p:nvPicPr>
          <p:cNvPr id="1026" name="Picture 2" descr="KLE Tech">
            <a:extLst>
              <a:ext uri="{FF2B5EF4-FFF2-40B4-BE49-F238E27FC236}">
                <a16:creationId xmlns:a16="http://schemas.microsoft.com/office/drawing/2014/main" id="{D62B92D1-BF94-440F-1FD2-E0945B537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8944" y="633264"/>
            <a:ext cx="6527390" cy="155121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9200050C-0AAA-3D45-D246-6B276BE0F962}"/>
              </a:ext>
            </a:extLst>
          </p:cNvPr>
          <p:cNvSpPr txBox="1"/>
          <p:nvPr/>
        </p:nvSpPr>
        <p:spPr>
          <a:xfrm>
            <a:off x="1548897" y="1890405"/>
            <a:ext cx="10294759" cy="1631216"/>
          </a:xfrm>
          <a:prstGeom prst="rect">
            <a:avLst/>
          </a:prstGeom>
          <a:noFill/>
        </p:spPr>
        <p:txBody>
          <a:bodyPr wrap="square" rtlCol="0" anchor="t">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s-SV" sz="5000" dirty="0">
                <a:solidFill>
                  <a:schemeClr val="bg1"/>
                </a:solidFill>
              </a:rPr>
              <a:t>Team – 12</a:t>
            </a:r>
          </a:p>
          <a:p>
            <a:r>
              <a:rPr lang="es-SV" sz="5000" dirty="0" err="1">
                <a:solidFill>
                  <a:schemeClr val="bg1"/>
                </a:solidFill>
              </a:rPr>
              <a:t>Semester</a:t>
            </a:r>
            <a:r>
              <a:rPr lang="es-SV" sz="5000" dirty="0">
                <a:solidFill>
                  <a:schemeClr val="bg1"/>
                </a:solidFill>
              </a:rPr>
              <a:t> | </a:t>
            </a:r>
            <a:r>
              <a:rPr lang="es-SV" sz="5000" dirty="0" err="1">
                <a:solidFill>
                  <a:schemeClr val="bg1"/>
                </a:solidFill>
              </a:rPr>
              <a:t>Section</a:t>
            </a:r>
            <a:r>
              <a:rPr lang="es-SV" sz="5000" dirty="0">
                <a:solidFill>
                  <a:schemeClr val="bg1"/>
                </a:solidFill>
              </a:rPr>
              <a:t> –  4|D</a:t>
            </a:r>
          </a:p>
        </p:txBody>
      </p:sp>
      <p:sp>
        <p:nvSpPr>
          <p:cNvPr id="6" name="Rectángulo 23">
            <a:extLst>
              <a:ext uri="{FF2B5EF4-FFF2-40B4-BE49-F238E27FC236}">
                <a16:creationId xmlns:a16="http://schemas.microsoft.com/office/drawing/2014/main" id="{BF7811DE-9C7B-DAD1-B035-5366F8F9B613}"/>
              </a:ext>
            </a:extLst>
          </p:cNvPr>
          <p:cNvSpPr/>
          <p:nvPr/>
        </p:nvSpPr>
        <p:spPr>
          <a:xfrm>
            <a:off x="1548902" y="7044147"/>
            <a:ext cx="4183805" cy="1917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solidFill>
                <a:schemeClr val="tx2"/>
              </a:solidFill>
              <a:latin typeface="Montserrat" pitchFamily="2" charset="77"/>
            </a:endParaRPr>
          </a:p>
        </p:txBody>
      </p:sp>
      <p:sp>
        <p:nvSpPr>
          <p:cNvPr id="7" name="CuadroTexto 20">
            <a:extLst>
              <a:ext uri="{FF2B5EF4-FFF2-40B4-BE49-F238E27FC236}">
                <a16:creationId xmlns:a16="http://schemas.microsoft.com/office/drawing/2014/main" id="{FEE375AC-7E53-8302-5EDC-F22ACB35A1F2}"/>
              </a:ext>
            </a:extLst>
          </p:cNvPr>
          <p:cNvSpPr txBox="1"/>
          <p:nvPr/>
        </p:nvSpPr>
        <p:spPr>
          <a:xfrm>
            <a:off x="1548902" y="5754474"/>
            <a:ext cx="4946904" cy="1231106"/>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s-SV" dirty="0">
                <a:solidFill>
                  <a:schemeClr val="bg1"/>
                </a:solidFill>
              </a:rPr>
              <a:t>01</a:t>
            </a:r>
          </a:p>
        </p:txBody>
      </p:sp>
      <p:sp>
        <p:nvSpPr>
          <p:cNvPr id="9" name="TextBox 8">
            <a:extLst>
              <a:ext uri="{FF2B5EF4-FFF2-40B4-BE49-F238E27FC236}">
                <a16:creationId xmlns:a16="http://schemas.microsoft.com/office/drawing/2014/main" id="{6F002CAB-5B85-5332-6513-6C90BD884147}"/>
              </a:ext>
            </a:extLst>
          </p:cNvPr>
          <p:cNvSpPr txBox="1"/>
          <p:nvPr/>
        </p:nvSpPr>
        <p:spPr>
          <a:xfrm>
            <a:off x="1548899" y="9012612"/>
            <a:ext cx="4183806" cy="1727204"/>
          </a:xfrm>
          <a:prstGeom prst="rect">
            <a:avLst/>
          </a:prstGeom>
          <a:noFill/>
        </p:spPr>
        <p:txBody>
          <a:bodyPr wrap="square" rtlCol="0" anchor="t">
            <a:spAutoFit/>
          </a:bodyPr>
          <a:lstStyle>
            <a:defPPr>
              <a:defRPr lang="en-US"/>
            </a:defPPr>
            <a:lvl1pPr>
              <a:lnSpc>
                <a:spcPct val="140000"/>
              </a:lnSpc>
              <a:spcBef>
                <a:spcPts val="1200"/>
              </a:spcBef>
              <a:spcAft>
                <a:spcPts val="0"/>
              </a:spcAft>
              <a:defRPr sz="3100">
                <a:latin typeface="Montserrat" pitchFamily="2" charset="77"/>
              </a:defRPr>
            </a:lvl1pPr>
          </a:lstStyle>
          <a:p>
            <a:r>
              <a:rPr lang="en-US" sz="4000" dirty="0">
                <a:solidFill>
                  <a:schemeClr val="bg1"/>
                </a:solidFill>
              </a:rPr>
              <a:t>VEERESH HIREMATH</a:t>
            </a:r>
          </a:p>
        </p:txBody>
      </p:sp>
      <p:sp>
        <p:nvSpPr>
          <p:cNvPr id="10" name="TextBox 9">
            <a:extLst>
              <a:ext uri="{FF2B5EF4-FFF2-40B4-BE49-F238E27FC236}">
                <a16:creationId xmlns:a16="http://schemas.microsoft.com/office/drawing/2014/main" id="{FBF762FB-2DB7-FB8F-0DC6-B790CBF8FC7D}"/>
              </a:ext>
            </a:extLst>
          </p:cNvPr>
          <p:cNvSpPr txBox="1"/>
          <p:nvPr/>
        </p:nvSpPr>
        <p:spPr>
          <a:xfrm>
            <a:off x="1548901" y="7410252"/>
            <a:ext cx="4946904" cy="75405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solidFill>
                  <a:schemeClr val="bg1"/>
                </a:solidFill>
              </a:rPr>
              <a:t>01FE22BCS296</a:t>
            </a:r>
          </a:p>
        </p:txBody>
      </p:sp>
      <p:sp>
        <p:nvSpPr>
          <p:cNvPr id="11" name="TextBox 10">
            <a:extLst>
              <a:ext uri="{FF2B5EF4-FFF2-40B4-BE49-F238E27FC236}">
                <a16:creationId xmlns:a16="http://schemas.microsoft.com/office/drawing/2014/main" id="{71DDB47D-BF47-FD2A-9502-8D268535303C}"/>
              </a:ext>
            </a:extLst>
          </p:cNvPr>
          <p:cNvSpPr txBox="1"/>
          <p:nvPr/>
        </p:nvSpPr>
        <p:spPr>
          <a:xfrm>
            <a:off x="1548899" y="8278560"/>
            <a:ext cx="4183806" cy="75405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solidFill>
                  <a:schemeClr val="bg1"/>
                </a:solidFill>
              </a:rPr>
              <a:t>440</a:t>
            </a:r>
          </a:p>
        </p:txBody>
      </p:sp>
      <p:sp>
        <p:nvSpPr>
          <p:cNvPr id="13" name="Rectángulo 23">
            <a:extLst>
              <a:ext uri="{FF2B5EF4-FFF2-40B4-BE49-F238E27FC236}">
                <a16:creationId xmlns:a16="http://schemas.microsoft.com/office/drawing/2014/main" id="{F2CFE8AB-CD40-FBC3-1126-4D17B1133922}"/>
              </a:ext>
            </a:extLst>
          </p:cNvPr>
          <p:cNvSpPr/>
          <p:nvPr/>
        </p:nvSpPr>
        <p:spPr>
          <a:xfrm>
            <a:off x="6495805" y="7044147"/>
            <a:ext cx="4183805" cy="1917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solidFill>
                <a:schemeClr val="tx2"/>
              </a:solidFill>
              <a:latin typeface="Montserrat" pitchFamily="2" charset="77"/>
            </a:endParaRPr>
          </a:p>
        </p:txBody>
      </p:sp>
      <p:sp>
        <p:nvSpPr>
          <p:cNvPr id="14" name="CuadroTexto 20">
            <a:extLst>
              <a:ext uri="{FF2B5EF4-FFF2-40B4-BE49-F238E27FC236}">
                <a16:creationId xmlns:a16="http://schemas.microsoft.com/office/drawing/2014/main" id="{14C08894-73F9-D45B-3579-2894C32599C3}"/>
              </a:ext>
            </a:extLst>
          </p:cNvPr>
          <p:cNvSpPr txBox="1"/>
          <p:nvPr/>
        </p:nvSpPr>
        <p:spPr>
          <a:xfrm>
            <a:off x="6495805" y="5754474"/>
            <a:ext cx="4946904" cy="1231106"/>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s-SV" dirty="0">
                <a:solidFill>
                  <a:schemeClr val="bg1"/>
                </a:solidFill>
              </a:rPr>
              <a:t>02</a:t>
            </a:r>
          </a:p>
        </p:txBody>
      </p:sp>
      <p:sp>
        <p:nvSpPr>
          <p:cNvPr id="15" name="TextBox 14">
            <a:extLst>
              <a:ext uri="{FF2B5EF4-FFF2-40B4-BE49-F238E27FC236}">
                <a16:creationId xmlns:a16="http://schemas.microsoft.com/office/drawing/2014/main" id="{8D6159E5-29AD-C29E-9131-43CC1ACD7E81}"/>
              </a:ext>
            </a:extLst>
          </p:cNvPr>
          <p:cNvSpPr txBox="1"/>
          <p:nvPr/>
        </p:nvSpPr>
        <p:spPr>
          <a:xfrm>
            <a:off x="6514447" y="9032613"/>
            <a:ext cx="4183806" cy="865430"/>
          </a:xfrm>
          <a:prstGeom prst="rect">
            <a:avLst/>
          </a:prstGeom>
          <a:noFill/>
        </p:spPr>
        <p:txBody>
          <a:bodyPr wrap="square" rtlCol="0" anchor="t">
            <a:spAutoFit/>
          </a:bodyPr>
          <a:lstStyle>
            <a:defPPr>
              <a:defRPr lang="en-US"/>
            </a:defPPr>
            <a:lvl1pPr>
              <a:lnSpc>
                <a:spcPct val="140000"/>
              </a:lnSpc>
              <a:spcBef>
                <a:spcPts val="1200"/>
              </a:spcBef>
              <a:spcAft>
                <a:spcPts val="0"/>
              </a:spcAft>
              <a:defRPr sz="3100">
                <a:latin typeface="Montserrat" pitchFamily="2" charset="77"/>
              </a:defRPr>
            </a:lvl1pPr>
          </a:lstStyle>
          <a:p>
            <a:r>
              <a:rPr lang="en-US" sz="4000" dirty="0">
                <a:solidFill>
                  <a:schemeClr val="bg1"/>
                </a:solidFill>
              </a:rPr>
              <a:t>MANOJ</a:t>
            </a:r>
          </a:p>
        </p:txBody>
      </p:sp>
      <p:sp>
        <p:nvSpPr>
          <p:cNvPr id="16" name="TextBox 15">
            <a:extLst>
              <a:ext uri="{FF2B5EF4-FFF2-40B4-BE49-F238E27FC236}">
                <a16:creationId xmlns:a16="http://schemas.microsoft.com/office/drawing/2014/main" id="{C8F10376-4805-5EAC-3DBF-B3C812AC8ADA}"/>
              </a:ext>
            </a:extLst>
          </p:cNvPr>
          <p:cNvSpPr txBox="1"/>
          <p:nvPr/>
        </p:nvSpPr>
        <p:spPr>
          <a:xfrm>
            <a:off x="6495804" y="7410252"/>
            <a:ext cx="4946904" cy="75405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solidFill>
                  <a:schemeClr val="bg1"/>
                </a:solidFill>
              </a:rPr>
              <a:t>01FE22BCS279</a:t>
            </a:r>
          </a:p>
        </p:txBody>
      </p:sp>
      <p:sp>
        <p:nvSpPr>
          <p:cNvPr id="17" name="TextBox 16">
            <a:extLst>
              <a:ext uri="{FF2B5EF4-FFF2-40B4-BE49-F238E27FC236}">
                <a16:creationId xmlns:a16="http://schemas.microsoft.com/office/drawing/2014/main" id="{0A8FC685-E120-3CBD-7D68-2D8FC77926E6}"/>
              </a:ext>
            </a:extLst>
          </p:cNvPr>
          <p:cNvSpPr txBox="1"/>
          <p:nvPr/>
        </p:nvSpPr>
        <p:spPr>
          <a:xfrm>
            <a:off x="6477158" y="8320980"/>
            <a:ext cx="4183806" cy="75405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solidFill>
                  <a:schemeClr val="bg1"/>
                </a:solidFill>
              </a:rPr>
              <a:t>437</a:t>
            </a:r>
          </a:p>
        </p:txBody>
      </p:sp>
      <p:sp>
        <p:nvSpPr>
          <p:cNvPr id="18" name="Rectángulo 23">
            <a:extLst>
              <a:ext uri="{FF2B5EF4-FFF2-40B4-BE49-F238E27FC236}">
                <a16:creationId xmlns:a16="http://schemas.microsoft.com/office/drawing/2014/main" id="{B579C4E9-BE73-7A60-BC57-2B7F94BE355B}"/>
              </a:ext>
            </a:extLst>
          </p:cNvPr>
          <p:cNvSpPr/>
          <p:nvPr/>
        </p:nvSpPr>
        <p:spPr>
          <a:xfrm>
            <a:off x="11442707" y="7042619"/>
            <a:ext cx="4183805" cy="1917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solidFill>
                <a:schemeClr val="tx2"/>
              </a:solidFill>
              <a:latin typeface="Montserrat" pitchFamily="2" charset="77"/>
            </a:endParaRPr>
          </a:p>
        </p:txBody>
      </p:sp>
      <p:sp>
        <p:nvSpPr>
          <p:cNvPr id="19" name="CuadroTexto 20">
            <a:extLst>
              <a:ext uri="{FF2B5EF4-FFF2-40B4-BE49-F238E27FC236}">
                <a16:creationId xmlns:a16="http://schemas.microsoft.com/office/drawing/2014/main" id="{E05D1AF2-90DD-F6B8-9623-C6C9C44A664C}"/>
              </a:ext>
            </a:extLst>
          </p:cNvPr>
          <p:cNvSpPr txBox="1"/>
          <p:nvPr/>
        </p:nvSpPr>
        <p:spPr>
          <a:xfrm>
            <a:off x="11442707" y="5752946"/>
            <a:ext cx="4946904" cy="1231106"/>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s-SV" dirty="0">
                <a:solidFill>
                  <a:schemeClr val="bg1"/>
                </a:solidFill>
              </a:rPr>
              <a:t>03</a:t>
            </a:r>
          </a:p>
        </p:txBody>
      </p:sp>
      <p:sp>
        <p:nvSpPr>
          <p:cNvPr id="20" name="TextBox 19">
            <a:extLst>
              <a:ext uri="{FF2B5EF4-FFF2-40B4-BE49-F238E27FC236}">
                <a16:creationId xmlns:a16="http://schemas.microsoft.com/office/drawing/2014/main" id="{1DFCFF17-039D-2F0E-3A9A-B031A98024B6}"/>
              </a:ext>
            </a:extLst>
          </p:cNvPr>
          <p:cNvSpPr txBox="1"/>
          <p:nvPr/>
        </p:nvSpPr>
        <p:spPr>
          <a:xfrm>
            <a:off x="11433384" y="9012612"/>
            <a:ext cx="4183806" cy="865430"/>
          </a:xfrm>
          <a:prstGeom prst="rect">
            <a:avLst/>
          </a:prstGeom>
          <a:noFill/>
        </p:spPr>
        <p:txBody>
          <a:bodyPr wrap="square" rtlCol="0" anchor="t">
            <a:spAutoFit/>
          </a:bodyPr>
          <a:lstStyle>
            <a:defPPr>
              <a:defRPr lang="en-US"/>
            </a:defPPr>
            <a:lvl1pPr>
              <a:lnSpc>
                <a:spcPct val="140000"/>
              </a:lnSpc>
              <a:spcBef>
                <a:spcPts val="1200"/>
              </a:spcBef>
              <a:spcAft>
                <a:spcPts val="0"/>
              </a:spcAft>
              <a:defRPr sz="3100">
                <a:latin typeface="Montserrat" pitchFamily="2" charset="77"/>
              </a:defRPr>
            </a:lvl1pPr>
          </a:lstStyle>
          <a:p>
            <a:r>
              <a:rPr lang="en-US" sz="4000" dirty="0">
                <a:solidFill>
                  <a:schemeClr val="bg1"/>
                </a:solidFill>
              </a:rPr>
              <a:t>RAHUL</a:t>
            </a:r>
          </a:p>
        </p:txBody>
      </p:sp>
      <p:sp>
        <p:nvSpPr>
          <p:cNvPr id="21" name="TextBox 20">
            <a:extLst>
              <a:ext uri="{FF2B5EF4-FFF2-40B4-BE49-F238E27FC236}">
                <a16:creationId xmlns:a16="http://schemas.microsoft.com/office/drawing/2014/main" id="{72C0C46B-ECE6-E9AD-9C76-AC89320C2163}"/>
              </a:ext>
            </a:extLst>
          </p:cNvPr>
          <p:cNvSpPr txBox="1"/>
          <p:nvPr/>
        </p:nvSpPr>
        <p:spPr>
          <a:xfrm>
            <a:off x="11442706" y="7408724"/>
            <a:ext cx="4946904" cy="75405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solidFill>
                  <a:schemeClr val="bg1"/>
                </a:solidFill>
              </a:rPr>
              <a:t>01FE22BCS286</a:t>
            </a:r>
          </a:p>
        </p:txBody>
      </p:sp>
      <p:sp>
        <p:nvSpPr>
          <p:cNvPr id="22" name="TextBox 21">
            <a:extLst>
              <a:ext uri="{FF2B5EF4-FFF2-40B4-BE49-F238E27FC236}">
                <a16:creationId xmlns:a16="http://schemas.microsoft.com/office/drawing/2014/main" id="{216FBDF5-F220-9177-C60D-1BE003ABCAFE}"/>
              </a:ext>
            </a:extLst>
          </p:cNvPr>
          <p:cNvSpPr txBox="1"/>
          <p:nvPr/>
        </p:nvSpPr>
        <p:spPr>
          <a:xfrm>
            <a:off x="11452029" y="8258559"/>
            <a:ext cx="4183806" cy="75405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solidFill>
                  <a:schemeClr val="bg1"/>
                </a:solidFill>
              </a:rPr>
              <a:t>438</a:t>
            </a:r>
          </a:p>
        </p:txBody>
      </p:sp>
      <p:sp>
        <p:nvSpPr>
          <p:cNvPr id="23" name="Rectángulo 23">
            <a:extLst>
              <a:ext uri="{FF2B5EF4-FFF2-40B4-BE49-F238E27FC236}">
                <a16:creationId xmlns:a16="http://schemas.microsoft.com/office/drawing/2014/main" id="{6EE84269-0180-884D-144E-2DFDB8BDF640}"/>
              </a:ext>
            </a:extLst>
          </p:cNvPr>
          <p:cNvSpPr/>
          <p:nvPr/>
        </p:nvSpPr>
        <p:spPr>
          <a:xfrm>
            <a:off x="16389612" y="7042619"/>
            <a:ext cx="4183805" cy="1917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solidFill>
                <a:schemeClr val="tx2"/>
              </a:solidFill>
              <a:latin typeface="Montserrat" pitchFamily="2" charset="77"/>
            </a:endParaRPr>
          </a:p>
        </p:txBody>
      </p:sp>
      <p:sp>
        <p:nvSpPr>
          <p:cNvPr id="24" name="CuadroTexto 20">
            <a:extLst>
              <a:ext uri="{FF2B5EF4-FFF2-40B4-BE49-F238E27FC236}">
                <a16:creationId xmlns:a16="http://schemas.microsoft.com/office/drawing/2014/main" id="{142433F4-5949-5C7E-600E-406481538E15}"/>
              </a:ext>
            </a:extLst>
          </p:cNvPr>
          <p:cNvSpPr txBox="1"/>
          <p:nvPr/>
        </p:nvSpPr>
        <p:spPr>
          <a:xfrm>
            <a:off x="16389612" y="5752946"/>
            <a:ext cx="4946904" cy="1231106"/>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s-SV" dirty="0">
                <a:solidFill>
                  <a:schemeClr val="bg1"/>
                </a:solidFill>
              </a:rPr>
              <a:t>04</a:t>
            </a:r>
          </a:p>
        </p:txBody>
      </p:sp>
      <p:sp>
        <p:nvSpPr>
          <p:cNvPr id="25" name="TextBox 24">
            <a:extLst>
              <a:ext uri="{FF2B5EF4-FFF2-40B4-BE49-F238E27FC236}">
                <a16:creationId xmlns:a16="http://schemas.microsoft.com/office/drawing/2014/main" id="{FD8EDB9D-3AF9-A505-D1A2-F34BB50B5C81}"/>
              </a:ext>
            </a:extLst>
          </p:cNvPr>
          <p:cNvSpPr txBox="1"/>
          <p:nvPr/>
        </p:nvSpPr>
        <p:spPr>
          <a:xfrm>
            <a:off x="16431120" y="9012612"/>
            <a:ext cx="4183806" cy="2742867"/>
          </a:xfrm>
          <a:prstGeom prst="rect">
            <a:avLst/>
          </a:prstGeom>
          <a:noFill/>
        </p:spPr>
        <p:txBody>
          <a:bodyPr wrap="square" rtlCol="0" anchor="t">
            <a:spAutoFit/>
          </a:bodyPr>
          <a:lstStyle>
            <a:defPPr>
              <a:defRPr lang="en-US"/>
            </a:defPPr>
            <a:lvl1pPr>
              <a:lnSpc>
                <a:spcPct val="140000"/>
              </a:lnSpc>
              <a:spcBef>
                <a:spcPts val="1200"/>
              </a:spcBef>
              <a:spcAft>
                <a:spcPts val="0"/>
              </a:spcAft>
              <a:defRPr sz="3100">
                <a:latin typeface="Montserrat" pitchFamily="2" charset="77"/>
              </a:defRPr>
            </a:lvl1pPr>
          </a:lstStyle>
          <a:p>
            <a:r>
              <a:rPr lang="en-US" sz="4000" dirty="0">
                <a:solidFill>
                  <a:schemeClr val="bg1"/>
                </a:solidFill>
              </a:rPr>
              <a:t>MOHAMMED</a:t>
            </a:r>
          </a:p>
          <a:p>
            <a:r>
              <a:rPr lang="en-US" sz="4000" dirty="0">
                <a:solidFill>
                  <a:schemeClr val="bg1"/>
                </a:solidFill>
              </a:rPr>
              <a:t>REHAN HAVALDAR</a:t>
            </a:r>
          </a:p>
        </p:txBody>
      </p:sp>
      <p:sp>
        <p:nvSpPr>
          <p:cNvPr id="26" name="TextBox 25">
            <a:extLst>
              <a:ext uri="{FF2B5EF4-FFF2-40B4-BE49-F238E27FC236}">
                <a16:creationId xmlns:a16="http://schemas.microsoft.com/office/drawing/2014/main" id="{F60F2417-5E7B-656D-3F94-7496555695C5}"/>
              </a:ext>
            </a:extLst>
          </p:cNvPr>
          <p:cNvSpPr txBox="1"/>
          <p:nvPr/>
        </p:nvSpPr>
        <p:spPr>
          <a:xfrm>
            <a:off x="16389611" y="7408724"/>
            <a:ext cx="4946904" cy="75405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solidFill>
                  <a:schemeClr val="bg1"/>
                </a:solidFill>
              </a:rPr>
              <a:t>01FE22BCS327</a:t>
            </a:r>
          </a:p>
        </p:txBody>
      </p:sp>
      <p:sp>
        <p:nvSpPr>
          <p:cNvPr id="27" name="TextBox 26">
            <a:extLst>
              <a:ext uri="{FF2B5EF4-FFF2-40B4-BE49-F238E27FC236}">
                <a16:creationId xmlns:a16="http://schemas.microsoft.com/office/drawing/2014/main" id="{DF599F79-8219-3180-1D14-964F1E16A906}"/>
              </a:ext>
            </a:extLst>
          </p:cNvPr>
          <p:cNvSpPr txBox="1"/>
          <p:nvPr/>
        </p:nvSpPr>
        <p:spPr>
          <a:xfrm>
            <a:off x="16426900" y="8316126"/>
            <a:ext cx="4183806" cy="75405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solidFill>
                  <a:schemeClr val="bg1"/>
                </a:solidFill>
              </a:rPr>
              <a:t>446</a:t>
            </a:r>
          </a:p>
        </p:txBody>
      </p:sp>
    </p:spTree>
    <p:extLst>
      <p:ext uri="{BB962C8B-B14F-4D97-AF65-F5344CB8AC3E}">
        <p14:creationId xmlns:p14="http://schemas.microsoft.com/office/powerpoint/2010/main" val="185463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1536122" y="-2011862"/>
            <a:ext cx="1007110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A5C004-5F25-5796-B86F-0204556AF72A}"/>
              </a:ext>
            </a:extLst>
          </p:cNvPr>
          <p:cNvSpPr txBox="1"/>
          <p:nvPr/>
        </p:nvSpPr>
        <p:spPr>
          <a:xfrm>
            <a:off x="1695409" y="3809108"/>
            <a:ext cx="5441371" cy="4524315"/>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3200" b="0" dirty="0"/>
              <a:t>Most cars use environmentally harmful fossil fuels such as petrol and diesel, while only a mere </a:t>
            </a:r>
            <a:r>
              <a:rPr lang="en-US" sz="3200" u="sng" dirty="0"/>
              <a:t>12% of cars are hybrids</a:t>
            </a:r>
            <a:r>
              <a:rPr lang="en-US" sz="3200" b="0" dirty="0"/>
              <a:t>, which are much more environmentally friendly and also help save finite fossil fuels</a:t>
            </a:r>
          </a:p>
        </p:txBody>
      </p:sp>
      <p:sp>
        <p:nvSpPr>
          <p:cNvPr id="7" name="TextBox 6">
            <a:extLst>
              <a:ext uri="{FF2B5EF4-FFF2-40B4-BE49-F238E27FC236}">
                <a16:creationId xmlns:a16="http://schemas.microsoft.com/office/drawing/2014/main" id="{674D83AE-F2AD-051D-368A-2D678E868159}"/>
              </a:ext>
            </a:extLst>
          </p:cNvPr>
          <p:cNvSpPr txBox="1"/>
          <p:nvPr/>
        </p:nvSpPr>
        <p:spPr>
          <a:xfrm>
            <a:off x="268162" y="593234"/>
            <a:ext cx="7938286" cy="1938992"/>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1: </a:t>
            </a:r>
          </a:p>
          <a:p>
            <a:r>
              <a:rPr lang="en-US" sz="4000" dirty="0">
                <a:solidFill>
                  <a:schemeClr val="bg1"/>
                </a:solidFill>
              </a:rPr>
              <a:t>Distribution of cars and vans categorized by their fuel types.</a:t>
            </a:r>
          </a:p>
        </p:txBody>
      </p:sp>
      <p:sp>
        <p:nvSpPr>
          <p:cNvPr id="8" name="Oval 7">
            <a:extLst>
              <a:ext uri="{FF2B5EF4-FFF2-40B4-BE49-F238E27FC236}">
                <a16:creationId xmlns:a16="http://schemas.microsoft.com/office/drawing/2014/main" id="{EB412EE3-BA48-B64F-D366-DAC050B49B17}"/>
              </a:ext>
            </a:extLst>
          </p:cNvPr>
          <p:cNvSpPr/>
          <p:nvPr/>
        </p:nvSpPr>
        <p:spPr>
          <a:xfrm>
            <a:off x="911225" y="4003136"/>
            <a:ext cx="570675" cy="5706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10" name="TextBox 9">
            <a:extLst>
              <a:ext uri="{FF2B5EF4-FFF2-40B4-BE49-F238E27FC236}">
                <a16:creationId xmlns:a16="http://schemas.microsoft.com/office/drawing/2014/main" id="{301BBB61-084F-C78D-B7BA-D5BA1EE45675}"/>
              </a:ext>
            </a:extLst>
          </p:cNvPr>
          <p:cNvSpPr txBox="1"/>
          <p:nvPr/>
        </p:nvSpPr>
        <p:spPr>
          <a:xfrm>
            <a:off x="1695408" y="8514939"/>
            <a:ext cx="5441371" cy="403187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3200" b="0" dirty="0"/>
              <a:t>In contrast, vans have a higher proportion of </a:t>
            </a:r>
            <a:r>
              <a:rPr lang="en-US" sz="3200" u="sng" dirty="0"/>
              <a:t>hybrid vehicles, with up to 30%</a:t>
            </a:r>
            <a:r>
              <a:rPr lang="en-US" sz="3200" b="0" dirty="0"/>
              <a:t>. While this is an improvement, it is still insufficient to effectively regulate carbon emissions.</a:t>
            </a:r>
          </a:p>
        </p:txBody>
      </p:sp>
      <p:sp>
        <p:nvSpPr>
          <p:cNvPr id="11" name="Oval 10">
            <a:extLst>
              <a:ext uri="{FF2B5EF4-FFF2-40B4-BE49-F238E27FC236}">
                <a16:creationId xmlns:a16="http://schemas.microsoft.com/office/drawing/2014/main" id="{6B693D7A-2673-8F6E-A230-649702F90E83}"/>
              </a:ext>
            </a:extLst>
          </p:cNvPr>
          <p:cNvSpPr/>
          <p:nvPr/>
        </p:nvSpPr>
        <p:spPr>
          <a:xfrm>
            <a:off x="911225" y="8861958"/>
            <a:ext cx="570675" cy="5706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pic>
        <p:nvPicPr>
          <p:cNvPr id="5" name="Picture 4">
            <a:extLst>
              <a:ext uri="{FF2B5EF4-FFF2-40B4-BE49-F238E27FC236}">
                <a16:creationId xmlns:a16="http://schemas.microsoft.com/office/drawing/2014/main" id="{D8EB7924-4556-5925-CE76-57B3D96D2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780" y="3803477"/>
            <a:ext cx="16539150" cy="6986706"/>
          </a:xfrm>
          <a:prstGeom prst="rect">
            <a:avLst/>
          </a:prstGeom>
        </p:spPr>
      </p:pic>
    </p:spTree>
    <p:extLst>
      <p:ext uri="{BB962C8B-B14F-4D97-AF65-F5344CB8AC3E}">
        <p14:creationId xmlns:p14="http://schemas.microsoft.com/office/powerpoint/2010/main" val="291630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892996" y="-2011862"/>
            <a:ext cx="1007110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A5C004-5F25-5796-B86F-0204556AF72A}"/>
              </a:ext>
            </a:extLst>
          </p:cNvPr>
          <p:cNvSpPr txBox="1"/>
          <p:nvPr/>
        </p:nvSpPr>
        <p:spPr>
          <a:xfrm>
            <a:off x="2361672" y="5865840"/>
            <a:ext cx="7524791" cy="6186309"/>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endParaRPr lang="en-US" sz="3600" b="0" dirty="0">
              <a:solidFill>
                <a:srgbClr val="000000"/>
              </a:solidFill>
            </a:endParaRPr>
          </a:p>
          <a:p>
            <a:endParaRPr lang="en-US" sz="3600" b="0" dirty="0">
              <a:solidFill>
                <a:srgbClr val="000000"/>
              </a:solidFill>
            </a:endParaRPr>
          </a:p>
          <a:p>
            <a:endParaRPr lang="en-US" sz="3600" b="0" dirty="0">
              <a:solidFill>
                <a:srgbClr val="000000"/>
              </a:solidFill>
            </a:endParaRPr>
          </a:p>
          <a:p>
            <a:r>
              <a:rPr lang="en-US" sz="3600" b="0" dirty="0">
                <a:solidFill>
                  <a:srgbClr val="000000"/>
                </a:solidFill>
              </a:rPr>
              <a:t>Cars fueled by fossil fuels, Both petrol and diesel consume comparatively larger amounts of fuel whereas hybrid cars exhibit minimal fuel consumption to travel the equal distance.</a:t>
            </a:r>
          </a:p>
          <a:p>
            <a:pPr>
              <a:lnSpc>
                <a:spcPct val="100000"/>
              </a:lnSpc>
              <a:spcBef>
                <a:spcPts val="0"/>
              </a:spcBef>
            </a:pPr>
            <a:endParaRPr lang="en-US" sz="3600" b="0" dirty="0">
              <a:solidFill>
                <a:srgbClr val="000000"/>
              </a:solidFill>
            </a:endParaRPr>
          </a:p>
        </p:txBody>
      </p:sp>
      <p:sp>
        <p:nvSpPr>
          <p:cNvPr id="7" name="TextBox 6">
            <a:extLst>
              <a:ext uri="{FF2B5EF4-FFF2-40B4-BE49-F238E27FC236}">
                <a16:creationId xmlns:a16="http://schemas.microsoft.com/office/drawing/2014/main" id="{674D83AE-F2AD-051D-368A-2D678E868159}"/>
              </a:ext>
            </a:extLst>
          </p:cNvPr>
          <p:cNvSpPr txBox="1"/>
          <p:nvPr/>
        </p:nvSpPr>
        <p:spPr>
          <a:xfrm>
            <a:off x="330777" y="463219"/>
            <a:ext cx="8653565" cy="2554545"/>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2:</a:t>
            </a:r>
          </a:p>
          <a:p>
            <a:r>
              <a:rPr lang="en-US" sz="4000" dirty="0">
                <a:solidFill>
                  <a:schemeClr val="bg1"/>
                </a:solidFill>
              </a:rPr>
              <a:t>Fuel consumed by different types of vehicles to travel 100km distance.</a:t>
            </a:r>
          </a:p>
        </p:txBody>
      </p:sp>
      <p:sp>
        <p:nvSpPr>
          <p:cNvPr id="6" name="Freeform: Shape 31">
            <a:extLst>
              <a:ext uri="{FF2B5EF4-FFF2-40B4-BE49-F238E27FC236}">
                <a16:creationId xmlns:a16="http://schemas.microsoft.com/office/drawing/2014/main" id="{D2951232-49F7-7E0B-E818-45F2FF154188}"/>
              </a:ext>
            </a:extLst>
          </p:cNvPr>
          <p:cNvSpPr/>
          <p:nvPr/>
        </p:nvSpPr>
        <p:spPr>
          <a:xfrm flipH="1">
            <a:off x="800806" y="3703115"/>
            <a:ext cx="99474" cy="8763979"/>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9" name="Freeform: Shape 233">
            <a:extLst>
              <a:ext uri="{FF2B5EF4-FFF2-40B4-BE49-F238E27FC236}">
                <a16:creationId xmlns:a16="http://schemas.microsoft.com/office/drawing/2014/main" id="{C7DCB7A0-38D5-38A9-DC7F-CF68E85FE793}"/>
              </a:ext>
            </a:extLst>
          </p:cNvPr>
          <p:cNvSpPr/>
          <p:nvPr/>
        </p:nvSpPr>
        <p:spPr>
          <a:xfrm flipH="1">
            <a:off x="654754" y="4888229"/>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0" name="Straight Connector 9">
            <a:extLst>
              <a:ext uri="{FF2B5EF4-FFF2-40B4-BE49-F238E27FC236}">
                <a16:creationId xmlns:a16="http://schemas.microsoft.com/office/drawing/2014/main" id="{55EE1FDB-F314-504E-B051-AB58EE2A70B3}"/>
              </a:ext>
            </a:extLst>
          </p:cNvPr>
          <p:cNvSpPr/>
          <p:nvPr/>
        </p:nvSpPr>
        <p:spPr>
          <a:xfrm flipH="1">
            <a:off x="1050930" y="5151245"/>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6" name="Oval 15">
            <a:extLst>
              <a:ext uri="{FF2B5EF4-FFF2-40B4-BE49-F238E27FC236}">
                <a16:creationId xmlns:a16="http://schemas.microsoft.com/office/drawing/2014/main" id="{CC0F9DB4-5EFD-F580-5638-B9980DC9A64D}"/>
              </a:ext>
            </a:extLst>
          </p:cNvPr>
          <p:cNvSpPr/>
          <p:nvPr/>
        </p:nvSpPr>
        <p:spPr>
          <a:xfrm flipH="1">
            <a:off x="1379093" y="4765686"/>
            <a:ext cx="850402" cy="7711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19" name="Freeform: Shape 233">
            <a:extLst>
              <a:ext uri="{FF2B5EF4-FFF2-40B4-BE49-F238E27FC236}">
                <a16:creationId xmlns:a16="http://schemas.microsoft.com/office/drawing/2014/main" id="{CBFF31E6-2B75-8A34-6374-280EFB0F2E07}"/>
              </a:ext>
            </a:extLst>
          </p:cNvPr>
          <p:cNvSpPr/>
          <p:nvPr/>
        </p:nvSpPr>
        <p:spPr>
          <a:xfrm flipH="1">
            <a:off x="641449" y="8162216"/>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20" name="Straight Connector 19">
            <a:extLst>
              <a:ext uri="{FF2B5EF4-FFF2-40B4-BE49-F238E27FC236}">
                <a16:creationId xmlns:a16="http://schemas.microsoft.com/office/drawing/2014/main" id="{A0B0DE20-D9DA-F418-6226-09F7555AB5A2}"/>
              </a:ext>
            </a:extLst>
          </p:cNvPr>
          <p:cNvSpPr/>
          <p:nvPr/>
        </p:nvSpPr>
        <p:spPr>
          <a:xfrm flipH="1">
            <a:off x="1037625" y="8425232"/>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21" name="Oval 20">
            <a:extLst>
              <a:ext uri="{FF2B5EF4-FFF2-40B4-BE49-F238E27FC236}">
                <a16:creationId xmlns:a16="http://schemas.microsoft.com/office/drawing/2014/main" id="{36CB3762-88AB-84B8-F1A7-BDD0DDD2956D}"/>
              </a:ext>
            </a:extLst>
          </p:cNvPr>
          <p:cNvSpPr/>
          <p:nvPr/>
        </p:nvSpPr>
        <p:spPr>
          <a:xfrm flipH="1">
            <a:off x="1365788" y="8039673"/>
            <a:ext cx="850402" cy="7711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pic>
        <p:nvPicPr>
          <p:cNvPr id="23" name="Picture 22">
            <a:extLst>
              <a:ext uri="{FF2B5EF4-FFF2-40B4-BE49-F238E27FC236}">
                <a16:creationId xmlns:a16="http://schemas.microsoft.com/office/drawing/2014/main" id="{7EB40FEA-6E0C-B723-8168-7BDBC2082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032" y="2964999"/>
            <a:ext cx="13153812" cy="9210675"/>
          </a:xfrm>
          <a:prstGeom prst="rect">
            <a:avLst/>
          </a:prstGeom>
        </p:spPr>
      </p:pic>
      <p:sp>
        <p:nvSpPr>
          <p:cNvPr id="24" name="TextBox 23">
            <a:extLst>
              <a:ext uri="{FF2B5EF4-FFF2-40B4-BE49-F238E27FC236}">
                <a16:creationId xmlns:a16="http://schemas.microsoft.com/office/drawing/2014/main" id="{8ECAED51-9E71-DE21-57D1-FDA6E29A7DD8}"/>
              </a:ext>
            </a:extLst>
          </p:cNvPr>
          <p:cNvSpPr txBox="1"/>
          <p:nvPr/>
        </p:nvSpPr>
        <p:spPr>
          <a:xfrm>
            <a:off x="2361672" y="4358157"/>
            <a:ext cx="7833496" cy="1200329"/>
          </a:xfrm>
          <a:prstGeom prst="rect">
            <a:avLst/>
          </a:prstGeom>
          <a:noFill/>
        </p:spPr>
        <p:txBody>
          <a:bodyPr wrap="square" rtlCol="0">
            <a:spAutoFit/>
          </a:bodyPr>
          <a:lstStyle/>
          <a:p>
            <a:pPr>
              <a:lnSpc>
                <a:spcPct val="100000"/>
              </a:lnSpc>
              <a:spcBef>
                <a:spcPts val="0"/>
              </a:spcBef>
            </a:pPr>
            <a:r>
              <a:rPr lang="en-US" sz="3600" b="0" dirty="0">
                <a:solidFill>
                  <a:srgbClr val="000000"/>
                </a:solidFill>
                <a:latin typeface="Montserrat" panose="00000500000000000000" pitchFamily="2" charset="0"/>
              </a:rPr>
              <a:t>Understand the Fuel efficiency of different Fuels.</a:t>
            </a:r>
          </a:p>
        </p:txBody>
      </p:sp>
    </p:spTree>
    <p:extLst>
      <p:ext uri="{BB962C8B-B14F-4D97-AF65-F5344CB8AC3E}">
        <p14:creationId xmlns:p14="http://schemas.microsoft.com/office/powerpoint/2010/main" val="24208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892996" y="-2011862"/>
            <a:ext cx="1007110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A5C004-5F25-5796-B86F-0204556AF72A}"/>
              </a:ext>
            </a:extLst>
          </p:cNvPr>
          <p:cNvSpPr txBox="1"/>
          <p:nvPr/>
        </p:nvSpPr>
        <p:spPr>
          <a:xfrm>
            <a:off x="2216190" y="4399857"/>
            <a:ext cx="6955800" cy="6494085"/>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pPr>
              <a:lnSpc>
                <a:spcPct val="100000"/>
              </a:lnSpc>
              <a:spcBef>
                <a:spcPts val="0"/>
              </a:spcBef>
            </a:pPr>
            <a:r>
              <a:rPr lang="en-US" sz="3200" b="0" dirty="0"/>
              <a:t>Identify which Fuel types are most sustainable and environmentally friendly?</a:t>
            </a:r>
          </a:p>
          <a:p>
            <a:endParaRPr lang="en-US" sz="3200" b="0" dirty="0"/>
          </a:p>
          <a:p>
            <a:endParaRPr lang="en-US" sz="3200" b="0" dirty="0"/>
          </a:p>
          <a:p>
            <a:endParaRPr lang="en-US" sz="3200" b="0" dirty="0"/>
          </a:p>
          <a:p>
            <a:r>
              <a:rPr lang="en-US" sz="3200" b="0" dirty="0"/>
              <a:t>Cars fueled by fossil fuels, Both petrol and diesel emit comparatively larger amounts of CO2 whereas petrol/electric hybrid cars exhibit minimal CO2 emission to travel the equal distance.</a:t>
            </a:r>
            <a:endParaRPr lang="en-US" sz="6600" b="0" dirty="0"/>
          </a:p>
        </p:txBody>
      </p:sp>
      <p:sp>
        <p:nvSpPr>
          <p:cNvPr id="7" name="TextBox 6">
            <a:extLst>
              <a:ext uri="{FF2B5EF4-FFF2-40B4-BE49-F238E27FC236}">
                <a16:creationId xmlns:a16="http://schemas.microsoft.com/office/drawing/2014/main" id="{674D83AE-F2AD-051D-368A-2D678E868159}"/>
              </a:ext>
            </a:extLst>
          </p:cNvPr>
          <p:cNvSpPr txBox="1"/>
          <p:nvPr/>
        </p:nvSpPr>
        <p:spPr>
          <a:xfrm>
            <a:off x="830114" y="759458"/>
            <a:ext cx="8653565" cy="1938992"/>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3:</a:t>
            </a:r>
          </a:p>
          <a:p>
            <a:r>
              <a:rPr lang="en-US" sz="4000" dirty="0">
                <a:solidFill>
                  <a:schemeClr val="bg1"/>
                </a:solidFill>
              </a:rPr>
              <a:t>Fuel Type Vs CO2 emitted by different vehicles per 100 km.</a:t>
            </a:r>
          </a:p>
        </p:txBody>
      </p:sp>
      <p:sp>
        <p:nvSpPr>
          <p:cNvPr id="2" name="Freeform: Shape 31">
            <a:extLst>
              <a:ext uri="{FF2B5EF4-FFF2-40B4-BE49-F238E27FC236}">
                <a16:creationId xmlns:a16="http://schemas.microsoft.com/office/drawing/2014/main" id="{E16F523B-B4BD-5176-A7A6-65EFE4977DC6}"/>
              </a:ext>
            </a:extLst>
          </p:cNvPr>
          <p:cNvSpPr/>
          <p:nvPr/>
        </p:nvSpPr>
        <p:spPr>
          <a:xfrm flipH="1">
            <a:off x="800806" y="3703115"/>
            <a:ext cx="99474" cy="7487397"/>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5" name="Freeform: Shape 233">
            <a:extLst>
              <a:ext uri="{FF2B5EF4-FFF2-40B4-BE49-F238E27FC236}">
                <a16:creationId xmlns:a16="http://schemas.microsoft.com/office/drawing/2014/main" id="{756B5E2E-57DE-20F3-0111-D9207D99C2F4}"/>
              </a:ext>
            </a:extLst>
          </p:cNvPr>
          <p:cNvSpPr/>
          <p:nvPr/>
        </p:nvSpPr>
        <p:spPr>
          <a:xfrm flipH="1">
            <a:off x="654754" y="4888229"/>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6" name="Straight Connector 5">
            <a:extLst>
              <a:ext uri="{FF2B5EF4-FFF2-40B4-BE49-F238E27FC236}">
                <a16:creationId xmlns:a16="http://schemas.microsoft.com/office/drawing/2014/main" id="{580D6768-3107-2BE4-D343-76F12C518976}"/>
              </a:ext>
            </a:extLst>
          </p:cNvPr>
          <p:cNvSpPr/>
          <p:nvPr/>
        </p:nvSpPr>
        <p:spPr>
          <a:xfrm flipH="1">
            <a:off x="1050930" y="5151245"/>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9" name="Oval 8">
            <a:extLst>
              <a:ext uri="{FF2B5EF4-FFF2-40B4-BE49-F238E27FC236}">
                <a16:creationId xmlns:a16="http://schemas.microsoft.com/office/drawing/2014/main" id="{B6FE6BB8-A1A3-6743-C94E-DC087BD2D54D}"/>
              </a:ext>
            </a:extLst>
          </p:cNvPr>
          <p:cNvSpPr/>
          <p:nvPr/>
        </p:nvSpPr>
        <p:spPr>
          <a:xfrm flipH="1">
            <a:off x="1379093" y="4765686"/>
            <a:ext cx="850402" cy="7711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10" name="Freeform: Shape 233">
            <a:extLst>
              <a:ext uri="{FF2B5EF4-FFF2-40B4-BE49-F238E27FC236}">
                <a16:creationId xmlns:a16="http://schemas.microsoft.com/office/drawing/2014/main" id="{7EFC39B8-00EA-63B3-ED6C-59E2F9F95B63}"/>
              </a:ext>
            </a:extLst>
          </p:cNvPr>
          <p:cNvSpPr/>
          <p:nvPr/>
        </p:nvSpPr>
        <p:spPr>
          <a:xfrm flipH="1">
            <a:off x="641449" y="7816351"/>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1" name="Straight Connector 10">
            <a:extLst>
              <a:ext uri="{FF2B5EF4-FFF2-40B4-BE49-F238E27FC236}">
                <a16:creationId xmlns:a16="http://schemas.microsoft.com/office/drawing/2014/main" id="{36B3307D-4530-93C9-6373-E0DB6C2B6530}"/>
              </a:ext>
            </a:extLst>
          </p:cNvPr>
          <p:cNvSpPr/>
          <p:nvPr/>
        </p:nvSpPr>
        <p:spPr>
          <a:xfrm flipH="1">
            <a:off x="1037625" y="8079367"/>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3" name="Oval 12">
            <a:extLst>
              <a:ext uri="{FF2B5EF4-FFF2-40B4-BE49-F238E27FC236}">
                <a16:creationId xmlns:a16="http://schemas.microsoft.com/office/drawing/2014/main" id="{FAEC9DFC-3762-D9BA-2A11-E3296911C8FE}"/>
              </a:ext>
            </a:extLst>
          </p:cNvPr>
          <p:cNvSpPr/>
          <p:nvPr/>
        </p:nvSpPr>
        <p:spPr>
          <a:xfrm flipH="1">
            <a:off x="1365788" y="7693808"/>
            <a:ext cx="850402" cy="7711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pic>
        <p:nvPicPr>
          <p:cNvPr id="8" name="Picture 7">
            <a:extLst>
              <a:ext uri="{FF2B5EF4-FFF2-40B4-BE49-F238E27FC236}">
                <a16:creationId xmlns:a16="http://schemas.microsoft.com/office/drawing/2014/main" id="{495C627B-8FC8-C873-F230-90A0CDDEF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8103" y="3473127"/>
            <a:ext cx="13829455" cy="7275738"/>
          </a:xfrm>
          <a:prstGeom prst="rect">
            <a:avLst/>
          </a:prstGeom>
        </p:spPr>
      </p:pic>
    </p:spTree>
    <p:extLst>
      <p:ext uri="{BB962C8B-B14F-4D97-AF65-F5344CB8AC3E}">
        <p14:creationId xmlns:p14="http://schemas.microsoft.com/office/powerpoint/2010/main" val="1772149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892996" y="-2011862"/>
            <a:ext cx="1007110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A5C004-5F25-5796-B86F-0204556AF72A}"/>
              </a:ext>
            </a:extLst>
          </p:cNvPr>
          <p:cNvSpPr txBox="1"/>
          <p:nvPr/>
        </p:nvSpPr>
        <p:spPr>
          <a:xfrm>
            <a:off x="2317815" y="4530331"/>
            <a:ext cx="7524791" cy="5509200"/>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3200" b="0" dirty="0"/>
              <a:t>Is there any co</a:t>
            </a:r>
            <a:r>
              <a:rPr lang="en-IN" sz="3200" b="0" dirty="0"/>
              <a:t>relation between Fuel Consumed and CO2 Emitted?</a:t>
            </a:r>
          </a:p>
          <a:p>
            <a:endParaRPr lang="en-US" sz="3200" b="0" dirty="0"/>
          </a:p>
          <a:p>
            <a:endParaRPr lang="en-US" sz="3200" b="0" dirty="0"/>
          </a:p>
          <a:p>
            <a:endParaRPr lang="en-US" sz="3200" b="0" dirty="0"/>
          </a:p>
          <a:p>
            <a:endParaRPr lang="en-US" sz="3200" b="0" dirty="0"/>
          </a:p>
          <a:p>
            <a:r>
              <a:rPr lang="en-US" sz="3200" b="0" dirty="0"/>
              <a:t>It can be observed that both these quantities are positively corelated, that is, as fuel consumption increases, so does the level of CO2 emitted.</a:t>
            </a:r>
            <a:endParaRPr lang="en-US" sz="6600" b="0" dirty="0"/>
          </a:p>
        </p:txBody>
      </p:sp>
      <p:sp>
        <p:nvSpPr>
          <p:cNvPr id="7" name="TextBox 6">
            <a:extLst>
              <a:ext uri="{FF2B5EF4-FFF2-40B4-BE49-F238E27FC236}">
                <a16:creationId xmlns:a16="http://schemas.microsoft.com/office/drawing/2014/main" id="{674D83AE-F2AD-051D-368A-2D678E868159}"/>
              </a:ext>
            </a:extLst>
          </p:cNvPr>
          <p:cNvSpPr txBox="1"/>
          <p:nvPr/>
        </p:nvSpPr>
        <p:spPr>
          <a:xfrm>
            <a:off x="524539" y="463311"/>
            <a:ext cx="8653565" cy="2554545"/>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4:</a:t>
            </a:r>
          </a:p>
          <a:p>
            <a:r>
              <a:rPr lang="en-US" sz="4000" dirty="0">
                <a:solidFill>
                  <a:schemeClr val="bg1"/>
                </a:solidFill>
              </a:rPr>
              <a:t>Understanding the nature of relationship between Fuel Consumption and CO2 Emission</a:t>
            </a:r>
          </a:p>
        </p:txBody>
      </p:sp>
      <p:sp>
        <p:nvSpPr>
          <p:cNvPr id="2" name="Freeform: Shape 31">
            <a:extLst>
              <a:ext uri="{FF2B5EF4-FFF2-40B4-BE49-F238E27FC236}">
                <a16:creationId xmlns:a16="http://schemas.microsoft.com/office/drawing/2014/main" id="{C9B24C23-F723-E78E-1F47-C6FE7271197E}"/>
              </a:ext>
            </a:extLst>
          </p:cNvPr>
          <p:cNvSpPr/>
          <p:nvPr/>
        </p:nvSpPr>
        <p:spPr>
          <a:xfrm flipH="1">
            <a:off x="800806" y="3703115"/>
            <a:ext cx="99474" cy="7487397"/>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3" name="Freeform: Shape 233">
            <a:extLst>
              <a:ext uri="{FF2B5EF4-FFF2-40B4-BE49-F238E27FC236}">
                <a16:creationId xmlns:a16="http://schemas.microsoft.com/office/drawing/2014/main" id="{E1FB971E-65FC-E1EA-F9D8-663CD4E39B37}"/>
              </a:ext>
            </a:extLst>
          </p:cNvPr>
          <p:cNvSpPr/>
          <p:nvPr/>
        </p:nvSpPr>
        <p:spPr>
          <a:xfrm flipH="1">
            <a:off x="654754" y="4888229"/>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6" name="Straight Connector 5">
            <a:extLst>
              <a:ext uri="{FF2B5EF4-FFF2-40B4-BE49-F238E27FC236}">
                <a16:creationId xmlns:a16="http://schemas.microsoft.com/office/drawing/2014/main" id="{7F7E53DC-E2AB-B0BD-FFE6-B1C1360967D7}"/>
              </a:ext>
            </a:extLst>
          </p:cNvPr>
          <p:cNvSpPr/>
          <p:nvPr/>
        </p:nvSpPr>
        <p:spPr>
          <a:xfrm flipH="1">
            <a:off x="1050930" y="5151245"/>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9" name="Oval 8">
            <a:extLst>
              <a:ext uri="{FF2B5EF4-FFF2-40B4-BE49-F238E27FC236}">
                <a16:creationId xmlns:a16="http://schemas.microsoft.com/office/drawing/2014/main" id="{1246DD03-7EC8-4D24-667F-E6AA2038F626}"/>
              </a:ext>
            </a:extLst>
          </p:cNvPr>
          <p:cNvSpPr/>
          <p:nvPr/>
        </p:nvSpPr>
        <p:spPr>
          <a:xfrm flipH="1">
            <a:off x="1379093" y="4765686"/>
            <a:ext cx="850402" cy="7711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10" name="Freeform: Shape 233">
            <a:extLst>
              <a:ext uri="{FF2B5EF4-FFF2-40B4-BE49-F238E27FC236}">
                <a16:creationId xmlns:a16="http://schemas.microsoft.com/office/drawing/2014/main" id="{72B76CAB-F6BD-BF14-75EC-9DE5FCA01BDE}"/>
              </a:ext>
            </a:extLst>
          </p:cNvPr>
          <p:cNvSpPr/>
          <p:nvPr/>
        </p:nvSpPr>
        <p:spPr>
          <a:xfrm flipH="1">
            <a:off x="641449" y="7820066"/>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1" name="Straight Connector 10">
            <a:extLst>
              <a:ext uri="{FF2B5EF4-FFF2-40B4-BE49-F238E27FC236}">
                <a16:creationId xmlns:a16="http://schemas.microsoft.com/office/drawing/2014/main" id="{5834E849-DA72-6C1E-6A05-B6833CF2D07C}"/>
              </a:ext>
            </a:extLst>
          </p:cNvPr>
          <p:cNvSpPr/>
          <p:nvPr/>
        </p:nvSpPr>
        <p:spPr>
          <a:xfrm flipH="1">
            <a:off x="1037625" y="8083082"/>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3" name="Oval 12">
            <a:extLst>
              <a:ext uri="{FF2B5EF4-FFF2-40B4-BE49-F238E27FC236}">
                <a16:creationId xmlns:a16="http://schemas.microsoft.com/office/drawing/2014/main" id="{7F122101-A65F-C884-24DF-831B16A2C4FD}"/>
              </a:ext>
            </a:extLst>
          </p:cNvPr>
          <p:cNvSpPr/>
          <p:nvPr/>
        </p:nvSpPr>
        <p:spPr>
          <a:xfrm flipH="1">
            <a:off x="1365788" y="7697523"/>
            <a:ext cx="850402" cy="7711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pic>
        <p:nvPicPr>
          <p:cNvPr id="15" name="Picture 14">
            <a:extLst>
              <a:ext uri="{FF2B5EF4-FFF2-40B4-BE49-F238E27FC236}">
                <a16:creationId xmlns:a16="http://schemas.microsoft.com/office/drawing/2014/main" id="{B6B72D1C-AC7F-D0E2-0C4C-79CC5F4543D9}"/>
              </a:ext>
            </a:extLst>
          </p:cNvPr>
          <p:cNvPicPr>
            <a:picLocks noChangeAspect="1"/>
          </p:cNvPicPr>
          <p:nvPr/>
        </p:nvPicPr>
        <p:blipFill>
          <a:blip r:embed="rId2"/>
          <a:stretch>
            <a:fillRect/>
          </a:stretch>
        </p:blipFill>
        <p:spPr>
          <a:xfrm>
            <a:off x="10595639" y="2630758"/>
            <a:ext cx="12355633" cy="9865892"/>
          </a:xfrm>
          <a:prstGeom prst="rect">
            <a:avLst/>
          </a:prstGeom>
        </p:spPr>
      </p:pic>
    </p:spTree>
    <p:extLst>
      <p:ext uri="{BB962C8B-B14F-4D97-AF65-F5344CB8AC3E}">
        <p14:creationId xmlns:p14="http://schemas.microsoft.com/office/powerpoint/2010/main" val="419585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506096" y="-2072556"/>
            <a:ext cx="1047821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CA5C004-5F25-5796-B86F-0204556AF72A}"/>
              </a:ext>
            </a:extLst>
          </p:cNvPr>
          <p:cNvSpPr txBox="1"/>
          <p:nvPr/>
        </p:nvSpPr>
        <p:spPr>
          <a:xfrm>
            <a:off x="2272318" y="4437916"/>
            <a:ext cx="7095585" cy="5539978"/>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2800" b="0" dirty="0"/>
              <a:t>Understanding the nature of the positive correlation between the two attributes.</a:t>
            </a:r>
          </a:p>
          <a:p>
            <a:endParaRPr lang="en-US" sz="3000" b="0" dirty="0"/>
          </a:p>
          <a:p>
            <a:endParaRPr lang="en-US" sz="3000" b="0" dirty="0"/>
          </a:p>
          <a:p>
            <a:endParaRPr lang="en-US" sz="3000" b="0" dirty="0"/>
          </a:p>
          <a:p>
            <a:r>
              <a:rPr lang="en-US" sz="3000" b="0" dirty="0"/>
              <a:t>Based on the analysis of the scatter plot provided, there appears to be a clear indication that the relationship between Fuel consumption and CO2  follows a linear trend. </a:t>
            </a:r>
          </a:p>
        </p:txBody>
      </p:sp>
      <p:sp>
        <p:nvSpPr>
          <p:cNvPr id="7" name="TextBox 6">
            <a:extLst>
              <a:ext uri="{FF2B5EF4-FFF2-40B4-BE49-F238E27FC236}">
                <a16:creationId xmlns:a16="http://schemas.microsoft.com/office/drawing/2014/main" id="{674D83AE-F2AD-051D-368A-2D678E868159}"/>
              </a:ext>
            </a:extLst>
          </p:cNvPr>
          <p:cNvSpPr txBox="1"/>
          <p:nvPr/>
        </p:nvSpPr>
        <p:spPr>
          <a:xfrm>
            <a:off x="431139" y="304291"/>
            <a:ext cx="9540975" cy="2554545"/>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5: </a:t>
            </a:r>
          </a:p>
          <a:p>
            <a:r>
              <a:rPr lang="en-US" sz="4000" dirty="0">
                <a:solidFill>
                  <a:schemeClr val="bg1"/>
                </a:solidFill>
              </a:rPr>
              <a:t>Type of positive relationship between Fuel Consumption and CO2 Emissions. </a:t>
            </a:r>
          </a:p>
        </p:txBody>
      </p:sp>
      <p:pic>
        <p:nvPicPr>
          <p:cNvPr id="3" name="Picture 2">
            <a:extLst>
              <a:ext uri="{FF2B5EF4-FFF2-40B4-BE49-F238E27FC236}">
                <a16:creationId xmlns:a16="http://schemas.microsoft.com/office/drawing/2014/main" id="{CBA78BD0-06AF-AC04-70DD-23C74B265DE2}"/>
              </a:ext>
            </a:extLst>
          </p:cNvPr>
          <p:cNvPicPr>
            <a:picLocks noChangeAspect="1"/>
          </p:cNvPicPr>
          <p:nvPr/>
        </p:nvPicPr>
        <p:blipFill>
          <a:blip r:embed="rId2"/>
          <a:stretch>
            <a:fillRect/>
          </a:stretch>
        </p:blipFill>
        <p:spPr>
          <a:xfrm>
            <a:off x="9972114" y="2421960"/>
            <a:ext cx="12633350" cy="8872080"/>
          </a:xfrm>
          <a:prstGeom prst="rect">
            <a:avLst/>
          </a:prstGeom>
        </p:spPr>
      </p:pic>
      <p:sp>
        <p:nvSpPr>
          <p:cNvPr id="6" name="Freeform: Shape 31">
            <a:extLst>
              <a:ext uri="{FF2B5EF4-FFF2-40B4-BE49-F238E27FC236}">
                <a16:creationId xmlns:a16="http://schemas.microsoft.com/office/drawing/2014/main" id="{5887A28A-A22F-D121-6F0C-50291B59C5C8}"/>
              </a:ext>
            </a:extLst>
          </p:cNvPr>
          <p:cNvSpPr/>
          <p:nvPr/>
        </p:nvSpPr>
        <p:spPr>
          <a:xfrm flipH="1">
            <a:off x="800806" y="3703115"/>
            <a:ext cx="99474" cy="7487397"/>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9" name="Freeform: Shape 233">
            <a:extLst>
              <a:ext uri="{FF2B5EF4-FFF2-40B4-BE49-F238E27FC236}">
                <a16:creationId xmlns:a16="http://schemas.microsoft.com/office/drawing/2014/main" id="{CB000A7E-5ADD-1B31-2488-ED79EBC736B0}"/>
              </a:ext>
            </a:extLst>
          </p:cNvPr>
          <p:cNvSpPr/>
          <p:nvPr/>
        </p:nvSpPr>
        <p:spPr>
          <a:xfrm flipH="1">
            <a:off x="654754" y="4888229"/>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0" name="Straight Connector 9">
            <a:extLst>
              <a:ext uri="{FF2B5EF4-FFF2-40B4-BE49-F238E27FC236}">
                <a16:creationId xmlns:a16="http://schemas.microsoft.com/office/drawing/2014/main" id="{E056F3FA-7B0A-1985-6FA0-E772EFCFE90D}"/>
              </a:ext>
            </a:extLst>
          </p:cNvPr>
          <p:cNvSpPr/>
          <p:nvPr/>
        </p:nvSpPr>
        <p:spPr>
          <a:xfrm flipH="1">
            <a:off x="1050930" y="5151245"/>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1" name="Oval 10">
            <a:extLst>
              <a:ext uri="{FF2B5EF4-FFF2-40B4-BE49-F238E27FC236}">
                <a16:creationId xmlns:a16="http://schemas.microsoft.com/office/drawing/2014/main" id="{BCE9D76C-B568-29F7-44DD-B1A572BC350D}"/>
              </a:ext>
            </a:extLst>
          </p:cNvPr>
          <p:cNvSpPr/>
          <p:nvPr/>
        </p:nvSpPr>
        <p:spPr>
          <a:xfrm flipH="1">
            <a:off x="1379093" y="4765686"/>
            <a:ext cx="850402" cy="7711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13" name="Freeform: Shape 233">
            <a:extLst>
              <a:ext uri="{FF2B5EF4-FFF2-40B4-BE49-F238E27FC236}">
                <a16:creationId xmlns:a16="http://schemas.microsoft.com/office/drawing/2014/main" id="{9A4A1FCD-DFC2-3356-238F-F927CA90FA15}"/>
              </a:ext>
            </a:extLst>
          </p:cNvPr>
          <p:cNvSpPr/>
          <p:nvPr/>
        </p:nvSpPr>
        <p:spPr>
          <a:xfrm flipH="1">
            <a:off x="641449" y="7407474"/>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4" name="Straight Connector 13">
            <a:extLst>
              <a:ext uri="{FF2B5EF4-FFF2-40B4-BE49-F238E27FC236}">
                <a16:creationId xmlns:a16="http://schemas.microsoft.com/office/drawing/2014/main" id="{2E1E47E3-9095-D08E-A212-CE7163DF710E}"/>
              </a:ext>
            </a:extLst>
          </p:cNvPr>
          <p:cNvSpPr/>
          <p:nvPr/>
        </p:nvSpPr>
        <p:spPr>
          <a:xfrm flipH="1">
            <a:off x="1037625" y="7670490"/>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5" name="Oval 14">
            <a:extLst>
              <a:ext uri="{FF2B5EF4-FFF2-40B4-BE49-F238E27FC236}">
                <a16:creationId xmlns:a16="http://schemas.microsoft.com/office/drawing/2014/main" id="{A1D7EA22-DAB1-546C-2505-E0D9D7AD6680}"/>
              </a:ext>
            </a:extLst>
          </p:cNvPr>
          <p:cNvSpPr/>
          <p:nvPr/>
        </p:nvSpPr>
        <p:spPr>
          <a:xfrm flipH="1">
            <a:off x="1365788" y="7284931"/>
            <a:ext cx="850402" cy="7711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Tree>
    <p:extLst>
      <p:ext uri="{BB962C8B-B14F-4D97-AF65-F5344CB8AC3E}">
        <p14:creationId xmlns:p14="http://schemas.microsoft.com/office/powerpoint/2010/main" val="4250057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669073" y="-2899231"/>
            <a:ext cx="1047821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CA5C004-5F25-5796-B86F-0204556AF72A}"/>
              </a:ext>
            </a:extLst>
          </p:cNvPr>
          <p:cNvSpPr txBox="1"/>
          <p:nvPr/>
        </p:nvSpPr>
        <p:spPr>
          <a:xfrm>
            <a:off x="2344568" y="3119732"/>
            <a:ext cx="20667294" cy="3046988"/>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3200" b="0" dirty="0"/>
              <a:t>Does fuel consumption vary from </a:t>
            </a:r>
            <a:r>
              <a:rPr lang="en-IN" sz="3200" b="0" dirty="0"/>
              <a:t>manufacturer to manufacturer?</a:t>
            </a:r>
            <a:endParaRPr lang="en-US" sz="3200" b="0" dirty="0"/>
          </a:p>
          <a:p>
            <a:endParaRPr lang="en-US" sz="3200" b="0" dirty="0"/>
          </a:p>
          <a:p>
            <a:r>
              <a:rPr lang="en-US" sz="3200" b="0" dirty="0"/>
              <a:t>Manufacturers like </a:t>
            </a:r>
            <a:r>
              <a:rPr lang="en-US" sz="3200" b="0" dirty="0">
                <a:solidFill>
                  <a:srgbClr val="A89E47"/>
                </a:solidFill>
              </a:rPr>
              <a:t>Rolls-Royce</a:t>
            </a:r>
            <a:r>
              <a:rPr lang="en-US" sz="3200" b="0" dirty="0"/>
              <a:t>, </a:t>
            </a:r>
            <a:r>
              <a:rPr lang="en-US" sz="3200" b="0" dirty="0">
                <a:solidFill>
                  <a:srgbClr val="53ACCF"/>
                </a:solidFill>
              </a:rPr>
              <a:t>Bentley</a:t>
            </a:r>
            <a:r>
              <a:rPr lang="en-US" sz="3200" b="0" dirty="0"/>
              <a:t>, </a:t>
            </a:r>
            <a:r>
              <a:rPr lang="en-US" sz="3200" b="0" dirty="0">
                <a:solidFill>
                  <a:srgbClr val="A5ACEA"/>
                </a:solidFill>
              </a:rPr>
              <a:t>Ferrari</a:t>
            </a:r>
            <a:r>
              <a:rPr lang="en-US" sz="3200" b="0" dirty="0"/>
              <a:t>, and </a:t>
            </a:r>
            <a:r>
              <a:rPr lang="en-US" sz="3200" b="0" dirty="0">
                <a:solidFill>
                  <a:srgbClr val="E994AE"/>
                </a:solidFill>
              </a:rPr>
              <a:t>Mercedes AMG</a:t>
            </a:r>
            <a:r>
              <a:rPr lang="en-US" sz="3200" b="0" dirty="0"/>
              <a:t> have the least fuel-efficient cars  because they specialize in producing high-end luxury executive cars that prioritize luxurious features over fuel efficiency. In contrast, manufacturers like </a:t>
            </a:r>
            <a:r>
              <a:rPr lang="en-US" sz="3200" b="0" dirty="0">
                <a:solidFill>
                  <a:srgbClr val="D597E8"/>
                </a:solidFill>
              </a:rPr>
              <a:t>CNG Technik</a:t>
            </a:r>
            <a:r>
              <a:rPr lang="en-US" sz="3200" b="0" dirty="0"/>
              <a:t>, </a:t>
            </a:r>
            <a:r>
              <a:rPr lang="en-US" sz="3200" b="0" dirty="0">
                <a:solidFill>
                  <a:srgbClr val="E18DE7"/>
                </a:solidFill>
              </a:rPr>
              <a:t>Suzuki</a:t>
            </a:r>
            <a:r>
              <a:rPr lang="en-US" sz="3200" b="0" dirty="0"/>
              <a:t>, and </a:t>
            </a:r>
            <a:r>
              <a:rPr lang="en-US" sz="3200" b="0" dirty="0">
                <a:solidFill>
                  <a:srgbClr val="E4946C"/>
                </a:solidFill>
              </a:rPr>
              <a:t>Toyota</a:t>
            </a:r>
            <a:r>
              <a:rPr lang="en-US" sz="3200" b="0" dirty="0"/>
              <a:t> prioritize fuel efficiency in their vans. </a:t>
            </a:r>
          </a:p>
        </p:txBody>
      </p:sp>
      <p:sp>
        <p:nvSpPr>
          <p:cNvPr id="7" name="TextBox 6">
            <a:extLst>
              <a:ext uri="{FF2B5EF4-FFF2-40B4-BE49-F238E27FC236}">
                <a16:creationId xmlns:a16="http://schemas.microsoft.com/office/drawing/2014/main" id="{674D83AE-F2AD-051D-368A-2D678E868159}"/>
              </a:ext>
            </a:extLst>
          </p:cNvPr>
          <p:cNvSpPr txBox="1"/>
          <p:nvPr/>
        </p:nvSpPr>
        <p:spPr>
          <a:xfrm>
            <a:off x="268161" y="153130"/>
            <a:ext cx="9540975" cy="1938992"/>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6: </a:t>
            </a:r>
          </a:p>
          <a:p>
            <a:r>
              <a:rPr lang="en-US" sz="4000" dirty="0">
                <a:solidFill>
                  <a:schemeClr val="bg1"/>
                </a:solidFill>
              </a:rPr>
              <a:t>Fuel efficiency of cars categorized by manufacturer and make.</a:t>
            </a:r>
          </a:p>
        </p:txBody>
      </p:sp>
      <p:sp>
        <p:nvSpPr>
          <p:cNvPr id="5" name="Freeform: Shape 31">
            <a:extLst>
              <a:ext uri="{FF2B5EF4-FFF2-40B4-BE49-F238E27FC236}">
                <a16:creationId xmlns:a16="http://schemas.microsoft.com/office/drawing/2014/main" id="{38FF8BDC-EFD4-403C-A6A1-0CF58C49767F}"/>
              </a:ext>
            </a:extLst>
          </p:cNvPr>
          <p:cNvSpPr/>
          <p:nvPr/>
        </p:nvSpPr>
        <p:spPr>
          <a:xfrm flipH="1">
            <a:off x="800805" y="2830294"/>
            <a:ext cx="108441" cy="3681306"/>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6" name="Freeform: Shape 233">
            <a:extLst>
              <a:ext uri="{FF2B5EF4-FFF2-40B4-BE49-F238E27FC236}">
                <a16:creationId xmlns:a16="http://schemas.microsoft.com/office/drawing/2014/main" id="{C70CD26F-FEA1-D266-C4FE-2FE8990EDC9C}"/>
              </a:ext>
            </a:extLst>
          </p:cNvPr>
          <p:cNvSpPr/>
          <p:nvPr/>
        </p:nvSpPr>
        <p:spPr>
          <a:xfrm flipH="1">
            <a:off x="654754" y="3242275"/>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9" name="Straight Connector 8">
            <a:extLst>
              <a:ext uri="{FF2B5EF4-FFF2-40B4-BE49-F238E27FC236}">
                <a16:creationId xmlns:a16="http://schemas.microsoft.com/office/drawing/2014/main" id="{693A0063-213B-1612-F011-403DD9211E0F}"/>
              </a:ext>
            </a:extLst>
          </p:cNvPr>
          <p:cNvSpPr/>
          <p:nvPr/>
        </p:nvSpPr>
        <p:spPr>
          <a:xfrm flipH="1">
            <a:off x="1050930" y="3505291"/>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0" name="Oval 9">
            <a:extLst>
              <a:ext uri="{FF2B5EF4-FFF2-40B4-BE49-F238E27FC236}">
                <a16:creationId xmlns:a16="http://schemas.microsoft.com/office/drawing/2014/main" id="{B3824F72-920F-8ADA-41E7-3373ECA83E23}"/>
              </a:ext>
            </a:extLst>
          </p:cNvPr>
          <p:cNvSpPr/>
          <p:nvPr/>
        </p:nvSpPr>
        <p:spPr>
          <a:xfrm flipH="1">
            <a:off x="1379093" y="3119732"/>
            <a:ext cx="850402" cy="7711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11" name="Freeform: Shape 233">
            <a:extLst>
              <a:ext uri="{FF2B5EF4-FFF2-40B4-BE49-F238E27FC236}">
                <a16:creationId xmlns:a16="http://schemas.microsoft.com/office/drawing/2014/main" id="{18D0C779-177B-1A0F-BAD0-EFB3FBF247CF}"/>
              </a:ext>
            </a:extLst>
          </p:cNvPr>
          <p:cNvSpPr/>
          <p:nvPr/>
        </p:nvSpPr>
        <p:spPr>
          <a:xfrm flipH="1">
            <a:off x="641449" y="4441783"/>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3" name="Straight Connector 12">
            <a:extLst>
              <a:ext uri="{FF2B5EF4-FFF2-40B4-BE49-F238E27FC236}">
                <a16:creationId xmlns:a16="http://schemas.microsoft.com/office/drawing/2014/main" id="{CEDF6346-D98C-2561-99BB-331C7A4DF5DD}"/>
              </a:ext>
            </a:extLst>
          </p:cNvPr>
          <p:cNvSpPr/>
          <p:nvPr/>
        </p:nvSpPr>
        <p:spPr>
          <a:xfrm flipH="1">
            <a:off x="1037625" y="4704799"/>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4" name="Oval 13">
            <a:extLst>
              <a:ext uri="{FF2B5EF4-FFF2-40B4-BE49-F238E27FC236}">
                <a16:creationId xmlns:a16="http://schemas.microsoft.com/office/drawing/2014/main" id="{42664ABA-EAD7-139C-4BDD-D3DE5821B559}"/>
              </a:ext>
            </a:extLst>
          </p:cNvPr>
          <p:cNvSpPr/>
          <p:nvPr/>
        </p:nvSpPr>
        <p:spPr>
          <a:xfrm flipH="1">
            <a:off x="1365788" y="4319240"/>
            <a:ext cx="850402" cy="7711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pic>
        <p:nvPicPr>
          <p:cNvPr id="16" name="Picture 15">
            <a:extLst>
              <a:ext uri="{FF2B5EF4-FFF2-40B4-BE49-F238E27FC236}">
                <a16:creationId xmlns:a16="http://schemas.microsoft.com/office/drawing/2014/main" id="{76E1FB46-A262-6BE0-335F-636127EDBA44}"/>
              </a:ext>
            </a:extLst>
          </p:cNvPr>
          <p:cNvPicPr>
            <a:picLocks noChangeAspect="1"/>
          </p:cNvPicPr>
          <p:nvPr/>
        </p:nvPicPr>
        <p:blipFill>
          <a:blip r:embed="rId2"/>
          <a:stretch>
            <a:fillRect/>
          </a:stretch>
        </p:blipFill>
        <p:spPr>
          <a:xfrm>
            <a:off x="1668598" y="6691573"/>
            <a:ext cx="20667295" cy="6865372"/>
          </a:xfrm>
          <a:prstGeom prst="rect">
            <a:avLst/>
          </a:prstGeom>
        </p:spPr>
      </p:pic>
    </p:spTree>
    <p:extLst>
      <p:ext uri="{BB962C8B-B14F-4D97-AF65-F5344CB8AC3E}">
        <p14:creationId xmlns:p14="http://schemas.microsoft.com/office/powerpoint/2010/main" val="845781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669073" y="-2899231"/>
            <a:ext cx="1047821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CA5C004-5F25-5796-B86F-0204556AF72A}"/>
              </a:ext>
            </a:extLst>
          </p:cNvPr>
          <p:cNvSpPr txBox="1"/>
          <p:nvPr/>
        </p:nvSpPr>
        <p:spPr>
          <a:xfrm>
            <a:off x="2360510" y="3148759"/>
            <a:ext cx="19050186" cy="2677656"/>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2800" b="0" dirty="0"/>
              <a:t>Identifying which companies manufacture fuel efficient vehicles.</a:t>
            </a:r>
          </a:p>
          <a:p>
            <a:endParaRPr lang="en-US" sz="2800" b="0" dirty="0"/>
          </a:p>
          <a:p>
            <a:endParaRPr lang="en-US" sz="2800" b="0" dirty="0"/>
          </a:p>
          <a:p>
            <a:r>
              <a:rPr lang="en-US" sz="2800" b="0" dirty="0"/>
              <a:t>Manufacturers like </a:t>
            </a:r>
            <a:r>
              <a:rPr lang="en-US" sz="2800" b="0" dirty="0">
                <a:solidFill>
                  <a:srgbClr val="4AAD96"/>
                </a:solidFill>
              </a:rPr>
              <a:t>Land Rover </a:t>
            </a:r>
            <a:r>
              <a:rPr lang="en-US" sz="2800" b="0" dirty="0"/>
              <a:t>and </a:t>
            </a:r>
            <a:r>
              <a:rPr lang="en-US" sz="2800" b="0" dirty="0">
                <a:solidFill>
                  <a:srgbClr val="56ADDB"/>
                </a:solidFill>
              </a:rPr>
              <a:t>Mercedes Benz </a:t>
            </a:r>
            <a:r>
              <a:rPr lang="en-US" sz="2800" b="0" dirty="0"/>
              <a:t>have the least fuel efficient vans since they produce all terrain vans which have powerful engines prioritizing performance whereas, </a:t>
            </a:r>
            <a:r>
              <a:rPr lang="en-US" sz="2800" b="0" dirty="0">
                <a:solidFill>
                  <a:srgbClr val="49AE83"/>
                </a:solidFill>
              </a:rPr>
              <a:t>FIAT Group</a:t>
            </a:r>
            <a:r>
              <a:rPr lang="en-US" sz="2800" b="0" dirty="0"/>
              <a:t>, </a:t>
            </a:r>
            <a:r>
              <a:rPr lang="en-US" sz="2800" b="0" dirty="0">
                <a:solidFill>
                  <a:srgbClr val="50ACC3"/>
                </a:solidFill>
              </a:rPr>
              <a:t>KIA</a:t>
            </a:r>
            <a:r>
              <a:rPr lang="en-US" sz="2800" b="0" dirty="0"/>
              <a:t> and </a:t>
            </a:r>
            <a:r>
              <a:rPr lang="en-US" sz="2800" b="0" dirty="0">
                <a:solidFill>
                  <a:srgbClr val="94AEE8"/>
                </a:solidFill>
              </a:rPr>
              <a:t>FORD</a:t>
            </a:r>
            <a:r>
              <a:rPr lang="en-US" sz="2800" b="0" dirty="0"/>
              <a:t> have the most fuel efficient cars.</a:t>
            </a:r>
          </a:p>
        </p:txBody>
      </p:sp>
      <p:sp>
        <p:nvSpPr>
          <p:cNvPr id="7" name="TextBox 6">
            <a:extLst>
              <a:ext uri="{FF2B5EF4-FFF2-40B4-BE49-F238E27FC236}">
                <a16:creationId xmlns:a16="http://schemas.microsoft.com/office/drawing/2014/main" id="{674D83AE-F2AD-051D-368A-2D678E868159}"/>
              </a:ext>
            </a:extLst>
          </p:cNvPr>
          <p:cNvSpPr txBox="1"/>
          <p:nvPr/>
        </p:nvSpPr>
        <p:spPr>
          <a:xfrm>
            <a:off x="268161" y="153130"/>
            <a:ext cx="9540975" cy="1938992"/>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7: </a:t>
            </a:r>
          </a:p>
          <a:p>
            <a:r>
              <a:rPr lang="en-US" sz="4000" dirty="0">
                <a:solidFill>
                  <a:schemeClr val="bg1"/>
                </a:solidFill>
              </a:rPr>
              <a:t>Fuel efficiency of vans categorized by manufacturer and make.</a:t>
            </a:r>
          </a:p>
        </p:txBody>
      </p:sp>
      <p:sp>
        <p:nvSpPr>
          <p:cNvPr id="3" name="Freeform: Shape 31">
            <a:extLst>
              <a:ext uri="{FF2B5EF4-FFF2-40B4-BE49-F238E27FC236}">
                <a16:creationId xmlns:a16="http://schemas.microsoft.com/office/drawing/2014/main" id="{4C81A386-2BB7-7D16-2E44-F62638BF221A}"/>
              </a:ext>
            </a:extLst>
          </p:cNvPr>
          <p:cNvSpPr/>
          <p:nvPr/>
        </p:nvSpPr>
        <p:spPr>
          <a:xfrm flipH="1">
            <a:off x="800806" y="2755263"/>
            <a:ext cx="99474" cy="3422508"/>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6" name="Freeform: Shape 233">
            <a:extLst>
              <a:ext uri="{FF2B5EF4-FFF2-40B4-BE49-F238E27FC236}">
                <a16:creationId xmlns:a16="http://schemas.microsoft.com/office/drawing/2014/main" id="{7DA61E76-5DA8-A413-043F-288816624BDA}"/>
              </a:ext>
            </a:extLst>
          </p:cNvPr>
          <p:cNvSpPr/>
          <p:nvPr/>
        </p:nvSpPr>
        <p:spPr>
          <a:xfrm flipH="1">
            <a:off x="654754" y="3271302"/>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9" name="Straight Connector 8">
            <a:extLst>
              <a:ext uri="{FF2B5EF4-FFF2-40B4-BE49-F238E27FC236}">
                <a16:creationId xmlns:a16="http://schemas.microsoft.com/office/drawing/2014/main" id="{B335C25E-0334-F802-92DC-5EE35A8EB391}"/>
              </a:ext>
            </a:extLst>
          </p:cNvPr>
          <p:cNvSpPr/>
          <p:nvPr/>
        </p:nvSpPr>
        <p:spPr>
          <a:xfrm flipH="1">
            <a:off x="1050930" y="3534318"/>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0" name="Oval 9">
            <a:extLst>
              <a:ext uri="{FF2B5EF4-FFF2-40B4-BE49-F238E27FC236}">
                <a16:creationId xmlns:a16="http://schemas.microsoft.com/office/drawing/2014/main" id="{E7EB8820-5066-9CF2-46DA-265D31C9B412}"/>
              </a:ext>
            </a:extLst>
          </p:cNvPr>
          <p:cNvSpPr/>
          <p:nvPr/>
        </p:nvSpPr>
        <p:spPr>
          <a:xfrm flipH="1">
            <a:off x="1379093" y="3148759"/>
            <a:ext cx="850402" cy="7711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11" name="Freeform: Shape 233">
            <a:extLst>
              <a:ext uri="{FF2B5EF4-FFF2-40B4-BE49-F238E27FC236}">
                <a16:creationId xmlns:a16="http://schemas.microsoft.com/office/drawing/2014/main" id="{3C32A37D-A10F-5C2B-3659-04F981A1620C}"/>
              </a:ext>
            </a:extLst>
          </p:cNvPr>
          <p:cNvSpPr/>
          <p:nvPr/>
        </p:nvSpPr>
        <p:spPr>
          <a:xfrm flipH="1">
            <a:off x="641449" y="4920753"/>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3" name="Straight Connector 12">
            <a:extLst>
              <a:ext uri="{FF2B5EF4-FFF2-40B4-BE49-F238E27FC236}">
                <a16:creationId xmlns:a16="http://schemas.microsoft.com/office/drawing/2014/main" id="{D2193217-331D-61F9-6411-6EAC83CF5527}"/>
              </a:ext>
            </a:extLst>
          </p:cNvPr>
          <p:cNvSpPr/>
          <p:nvPr/>
        </p:nvSpPr>
        <p:spPr>
          <a:xfrm flipH="1">
            <a:off x="1037625" y="5183769"/>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4" name="Oval 13">
            <a:extLst>
              <a:ext uri="{FF2B5EF4-FFF2-40B4-BE49-F238E27FC236}">
                <a16:creationId xmlns:a16="http://schemas.microsoft.com/office/drawing/2014/main" id="{CE304C41-6D35-9EFA-9A18-74423013802B}"/>
              </a:ext>
            </a:extLst>
          </p:cNvPr>
          <p:cNvSpPr/>
          <p:nvPr/>
        </p:nvSpPr>
        <p:spPr>
          <a:xfrm flipH="1">
            <a:off x="1365788" y="4798210"/>
            <a:ext cx="850402" cy="7711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pic>
        <p:nvPicPr>
          <p:cNvPr id="16" name="Picture 15">
            <a:extLst>
              <a:ext uri="{FF2B5EF4-FFF2-40B4-BE49-F238E27FC236}">
                <a16:creationId xmlns:a16="http://schemas.microsoft.com/office/drawing/2014/main" id="{7E833FC4-AE4C-3BBC-2A27-A753369122B8}"/>
              </a:ext>
            </a:extLst>
          </p:cNvPr>
          <p:cNvPicPr>
            <a:picLocks noChangeAspect="1"/>
          </p:cNvPicPr>
          <p:nvPr/>
        </p:nvPicPr>
        <p:blipFill>
          <a:blip r:embed="rId2"/>
          <a:stretch>
            <a:fillRect/>
          </a:stretch>
        </p:blipFill>
        <p:spPr>
          <a:xfrm>
            <a:off x="2216190" y="6458808"/>
            <a:ext cx="19053619" cy="7086600"/>
          </a:xfrm>
          <a:prstGeom prst="rect">
            <a:avLst/>
          </a:prstGeom>
        </p:spPr>
      </p:pic>
    </p:spTree>
    <p:extLst>
      <p:ext uri="{BB962C8B-B14F-4D97-AF65-F5344CB8AC3E}">
        <p14:creationId xmlns:p14="http://schemas.microsoft.com/office/powerpoint/2010/main" val="357875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669073" y="-2899231"/>
            <a:ext cx="1047821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CA5C004-5F25-5796-B86F-0204556AF72A}"/>
              </a:ext>
            </a:extLst>
          </p:cNvPr>
          <p:cNvSpPr txBox="1"/>
          <p:nvPr/>
        </p:nvSpPr>
        <p:spPr>
          <a:xfrm>
            <a:off x="2360510" y="3195249"/>
            <a:ext cx="19050186" cy="310854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2800" b="0" dirty="0"/>
              <a:t>Does the Price of vehicles depend on the Fuel Type they operate on?</a:t>
            </a:r>
          </a:p>
          <a:p>
            <a:endParaRPr lang="en-US" sz="2800" b="0" dirty="0"/>
          </a:p>
          <a:p>
            <a:endParaRPr lang="en-US" sz="2800" b="0" dirty="0"/>
          </a:p>
          <a:p>
            <a:r>
              <a:rPr lang="en-US" sz="2800" b="0" dirty="0"/>
              <a:t>As it can be observed the vehicles that operate on traditional fossil fuels are comparatively cheaper compared to the Hybrid Electrical vehicles due to their complex engine design to incorporate different fuel energies.</a:t>
            </a:r>
          </a:p>
          <a:p>
            <a:endParaRPr lang="en-US" sz="2800" b="0" dirty="0"/>
          </a:p>
        </p:txBody>
      </p:sp>
      <p:sp>
        <p:nvSpPr>
          <p:cNvPr id="7" name="TextBox 6">
            <a:extLst>
              <a:ext uri="{FF2B5EF4-FFF2-40B4-BE49-F238E27FC236}">
                <a16:creationId xmlns:a16="http://schemas.microsoft.com/office/drawing/2014/main" id="{674D83AE-F2AD-051D-368A-2D678E868159}"/>
              </a:ext>
            </a:extLst>
          </p:cNvPr>
          <p:cNvSpPr txBox="1"/>
          <p:nvPr/>
        </p:nvSpPr>
        <p:spPr>
          <a:xfrm>
            <a:off x="268161" y="153130"/>
            <a:ext cx="9540975" cy="1938992"/>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8: </a:t>
            </a:r>
          </a:p>
          <a:p>
            <a:r>
              <a:rPr lang="en-US" sz="4000" dirty="0">
                <a:solidFill>
                  <a:schemeClr val="bg1"/>
                </a:solidFill>
              </a:rPr>
              <a:t>Average cost of vehicles categorized by fuel type</a:t>
            </a:r>
          </a:p>
        </p:txBody>
      </p:sp>
      <p:sp>
        <p:nvSpPr>
          <p:cNvPr id="3" name="Freeform: Shape 31">
            <a:extLst>
              <a:ext uri="{FF2B5EF4-FFF2-40B4-BE49-F238E27FC236}">
                <a16:creationId xmlns:a16="http://schemas.microsoft.com/office/drawing/2014/main" id="{4C81A386-2BB7-7D16-2E44-F62638BF221A}"/>
              </a:ext>
            </a:extLst>
          </p:cNvPr>
          <p:cNvSpPr/>
          <p:nvPr/>
        </p:nvSpPr>
        <p:spPr>
          <a:xfrm flipH="1">
            <a:off x="800806" y="2755263"/>
            <a:ext cx="99474" cy="3422508"/>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6" name="Freeform: Shape 233">
            <a:extLst>
              <a:ext uri="{FF2B5EF4-FFF2-40B4-BE49-F238E27FC236}">
                <a16:creationId xmlns:a16="http://schemas.microsoft.com/office/drawing/2014/main" id="{7DA61E76-5DA8-A413-043F-288816624BDA}"/>
              </a:ext>
            </a:extLst>
          </p:cNvPr>
          <p:cNvSpPr/>
          <p:nvPr/>
        </p:nvSpPr>
        <p:spPr>
          <a:xfrm flipH="1">
            <a:off x="654754" y="3271302"/>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9" name="Straight Connector 8">
            <a:extLst>
              <a:ext uri="{FF2B5EF4-FFF2-40B4-BE49-F238E27FC236}">
                <a16:creationId xmlns:a16="http://schemas.microsoft.com/office/drawing/2014/main" id="{B335C25E-0334-F802-92DC-5EE35A8EB391}"/>
              </a:ext>
            </a:extLst>
          </p:cNvPr>
          <p:cNvSpPr/>
          <p:nvPr/>
        </p:nvSpPr>
        <p:spPr>
          <a:xfrm flipH="1">
            <a:off x="1050930" y="3534318"/>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0" name="Oval 9">
            <a:extLst>
              <a:ext uri="{FF2B5EF4-FFF2-40B4-BE49-F238E27FC236}">
                <a16:creationId xmlns:a16="http://schemas.microsoft.com/office/drawing/2014/main" id="{E7EB8820-5066-9CF2-46DA-265D31C9B412}"/>
              </a:ext>
            </a:extLst>
          </p:cNvPr>
          <p:cNvSpPr/>
          <p:nvPr/>
        </p:nvSpPr>
        <p:spPr>
          <a:xfrm flipH="1">
            <a:off x="1379093" y="3148759"/>
            <a:ext cx="850402" cy="7711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11" name="Freeform: Shape 233">
            <a:extLst>
              <a:ext uri="{FF2B5EF4-FFF2-40B4-BE49-F238E27FC236}">
                <a16:creationId xmlns:a16="http://schemas.microsoft.com/office/drawing/2014/main" id="{3C32A37D-A10F-5C2B-3659-04F981A1620C}"/>
              </a:ext>
            </a:extLst>
          </p:cNvPr>
          <p:cNvSpPr/>
          <p:nvPr/>
        </p:nvSpPr>
        <p:spPr>
          <a:xfrm flipH="1">
            <a:off x="641449" y="4920753"/>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3" name="Straight Connector 12">
            <a:extLst>
              <a:ext uri="{FF2B5EF4-FFF2-40B4-BE49-F238E27FC236}">
                <a16:creationId xmlns:a16="http://schemas.microsoft.com/office/drawing/2014/main" id="{D2193217-331D-61F9-6411-6EAC83CF5527}"/>
              </a:ext>
            </a:extLst>
          </p:cNvPr>
          <p:cNvSpPr/>
          <p:nvPr/>
        </p:nvSpPr>
        <p:spPr>
          <a:xfrm flipH="1">
            <a:off x="1037625" y="5183769"/>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4" name="Oval 13">
            <a:extLst>
              <a:ext uri="{FF2B5EF4-FFF2-40B4-BE49-F238E27FC236}">
                <a16:creationId xmlns:a16="http://schemas.microsoft.com/office/drawing/2014/main" id="{CE304C41-6D35-9EFA-9A18-74423013802B}"/>
              </a:ext>
            </a:extLst>
          </p:cNvPr>
          <p:cNvSpPr/>
          <p:nvPr/>
        </p:nvSpPr>
        <p:spPr>
          <a:xfrm flipH="1">
            <a:off x="1365788" y="4798210"/>
            <a:ext cx="850402" cy="7711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pic>
        <p:nvPicPr>
          <p:cNvPr id="17" name="Picture 16">
            <a:extLst>
              <a:ext uri="{FF2B5EF4-FFF2-40B4-BE49-F238E27FC236}">
                <a16:creationId xmlns:a16="http://schemas.microsoft.com/office/drawing/2014/main" id="{90C2DC91-3D2A-B12F-8B62-B4ED24DC0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284" y="6566808"/>
            <a:ext cx="7833685" cy="6386295"/>
          </a:xfrm>
          <a:prstGeom prst="rect">
            <a:avLst/>
          </a:prstGeom>
        </p:spPr>
      </p:pic>
      <p:pic>
        <p:nvPicPr>
          <p:cNvPr id="19" name="Picture 18">
            <a:extLst>
              <a:ext uri="{FF2B5EF4-FFF2-40B4-BE49-F238E27FC236}">
                <a16:creationId xmlns:a16="http://schemas.microsoft.com/office/drawing/2014/main" id="{CB123AFB-3176-33A8-B184-42C63FA0E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4989" y="6303792"/>
            <a:ext cx="7320062" cy="6999943"/>
          </a:xfrm>
          <a:prstGeom prst="rect">
            <a:avLst/>
          </a:prstGeom>
        </p:spPr>
      </p:pic>
    </p:spTree>
    <p:extLst>
      <p:ext uri="{BB962C8B-B14F-4D97-AF65-F5344CB8AC3E}">
        <p14:creationId xmlns:p14="http://schemas.microsoft.com/office/powerpoint/2010/main" val="111200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669073" y="-2899231"/>
            <a:ext cx="1047821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CA5C004-5F25-5796-B86F-0204556AF72A}"/>
              </a:ext>
            </a:extLst>
          </p:cNvPr>
          <p:cNvSpPr txBox="1"/>
          <p:nvPr/>
        </p:nvSpPr>
        <p:spPr>
          <a:xfrm>
            <a:off x="2438130" y="2981293"/>
            <a:ext cx="21411554" cy="3785652"/>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3000" b="0" dirty="0"/>
              <a:t>Which Fuel Type is More Efficient and Popular Among Industry Manufacturers?</a:t>
            </a:r>
          </a:p>
          <a:p>
            <a:endParaRPr lang="en-US" sz="3000" b="0" dirty="0"/>
          </a:p>
          <a:p>
            <a:r>
              <a:rPr lang="en-US" sz="3000" b="0" dirty="0"/>
              <a:t>From our analysis, it is evident that petrol and diesel remain the most commonly used fuel types among industry manufacturers. Petrol-electric hybrids also enjoy significant popularity. However, diesel-electric cars are relatively rare, with only a few manufacturers like Mercedes and Volvo producing them. Graphical data clearly shows that diesel and petrol-electric cars lead in fuel efficiency. This highlights a trend towards the adoption of hybrid technologies, which combine the convenience of petrol with the efficiency benefits of electric propulsion.</a:t>
            </a:r>
          </a:p>
        </p:txBody>
      </p:sp>
      <p:sp>
        <p:nvSpPr>
          <p:cNvPr id="7" name="TextBox 6">
            <a:extLst>
              <a:ext uri="{FF2B5EF4-FFF2-40B4-BE49-F238E27FC236}">
                <a16:creationId xmlns:a16="http://schemas.microsoft.com/office/drawing/2014/main" id="{674D83AE-F2AD-051D-368A-2D678E868159}"/>
              </a:ext>
            </a:extLst>
          </p:cNvPr>
          <p:cNvSpPr txBox="1"/>
          <p:nvPr/>
        </p:nvSpPr>
        <p:spPr>
          <a:xfrm>
            <a:off x="268161" y="153130"/>
            <a:ext cx="9540975" cy="1938992"/>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9: </a:t>
            </a:r>
          </a:p>
          <a:p>
            <a:r>
              <a:rPr lang="en-US" sz="4000" dirty="0">
                <a:solidFill>
                  <a:schemeClr val="bg1"/>
                </a:solidFill>
              </a:rPr>
              <a:t>Fuel efficiency of cars categorized by fuel type and manufacturer.</a:t>
            </a:r>
          </a:p>
        </p:txBody>
      </p:sp>
      <p:pic>
        <p:nvPicPr>
          <p:cNvPr id="9" name="Picture 8">
            <a:extLst>
              <a:ext uri="{FF2B5EF4-FFF2-40B4-BE49-F238E27FC236}">
                <a16:creationId xmlns:a16="http://schemas.microsoft.com/office/drawing/2014/main" id="{31F56D7F-5C47-C8A6-3029-591AA34B13F5}"/>
              </a:ext>
            </a:extLst>
          </p:cNvPr>
          <p:cNvPicPr>
            <a:picLocks noChangeAspect="1"/>
          </p:cNvPicPr>
          <p:nvPr/>
        </p:nvPicPr>
        <p:blipFill>
          <a:blip r:embed="rId2"/>
          <a:stretch>
            <a:fillRect/>
          </a:stretch>
        </p:blipFill>
        <p:spPr>
          <a:xfrm>
            <a:off x="2438130" y="7275367"/>
            <a:ext cx="19501389" cy="6367346"/>
          </a:xfrm>
          <a:prstGeom prst="rect">
            <a:avLst/>
          </a:prstGeom>
        </p:spPr>
      </p:pic>
      <p:sp>
        <p:nvSpPr>
          <p:cNvPr id="2" name="Freeform: Shape 31">
            <a:extLst>
              <a:ext uri="{FF2B5EF4-FFF2-40B4-BE49-F238E27FC236}">
                <a16:creationId xmlns:a16="http://schemas.microsoft.com/office/drawing/2014/main" id="{8F42763D-D97F-2C74-39B1-8EA44F4663E9}"/>
              </a:ext>
            </a:extLst>
          </p:cNvPr>
          <p:cNvSpPr/>
          <p:nvPr/>
        </p:nvSpPr>
        <p:spPr>
          <a:xfrm flipH="1">
            <a:off x="800806" y="2552063"/>
            <a:ext cx="99474" cy="3422508"/>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3" name="Freeform: Shape 233">
            <a:extLst>
              <a:ext uri="{FF2B5EF4-FFF2-40B4-BE49-F238E27FC236}">
                <a16:creationId xmlns:a16="http://schemas.microsoft.com/office/drawing/2014/main" id="{4D5AB0B6-0EFC-B5A9-AFC0-08650F23A2EF}"/>
              </a:ext>
            </a:extLst>
          </p:cNvPr>
          <p:cNvSpPr/>
          <p:nvPr/>
        </p:nvSpPr>
        <p:spPr>
          <a:xfrm flipH="1">
            <a:off x="654754" y="3068102"/>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5" name="Straight Connector 4">
            <a:extLst>
              <a:ext uri="{FF2B5EF4-FFF2-40B4-BE49-F238E27FC236}">
                <a16:creationId xmlns:a16="http://schemas.microsoft.com/office/drawing/2014/main" id="{C1C28770-C785-1C71-835F-2062D2F85728}"/>
              </a:ext>
            </a:extLst>
          </p:cNvPr>
          <p:cNvSpPr/>
          <p:nvPr/>
        </p:nvSpPr>
        <p:spPr>
          <a:xfrm flipH="1">
            <a:off x="1050930" y="3331118"/>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6" name="Oval 5">
            <a:extLst>
              <a:ext uri="{FF2B5EF4-FFF2-40B4-BE49-F238E27FC236}">
                <a16:creationId xmlns:a16="http://schemas.microsoft.com/office/drawing/2014/main" id="{F8B445F5-DBD5-67E4-DEEB-6EF64273AAB0}"/>
              </a:ext>
            </a:extLst>
          </p:cNvPr>
          <p:cNvSpPr/>
          <p:nvPr/>
        </p:nvSpPr>
        <p:spPr>
          <a:xfrm flipH="1">
            <a:off x="1379093" y="2945559"/>
            <a:ext cx="850402" cy="7711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8" name="Freeform: Shape 233">
            <a:extLst>
              <a:ext uri="{FF2B5EF4-FFF2-40B4-BE49-F238E27FC236}">
                <a16:creationId xmlns:a16="http://schemas.microsoft.com/office/drawing/2014/main" id="{6A0D5151-F79A-69EC-3EB9-336617C6414D}"/>
              </a:ext>
            </a:extLst>
          </p:cNvPr>
          <p:cNvSpPr/>
          <p:nvPr/>
        </p:nvSpPr>
        <p:spPr>
          <a:xfrm flipH="1">
            <a:off x="641449" y="4717553"/>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0" name="Straight Connector 9">
            <a:extLst>
              <a:ext uri="{FF2B5EF4-FFF2-40B4-BE49-F238E27FC236}">
                <a16:creationId xmlns:a16="http://schemas.microsoft.com/office/drawing/2014/main" id="{F7AFE532-1CC3-8FB9-1434-E11963A30A8D}"/>
              </a:ext>
            </a:extLst>
          </p:cNvPr>
          <p:cNvSpPr/>
          <p:nvPr/>
        </p:nvSpPr>
        <p:spPr>
          <a:xfrm flipH="1">
            <a:off x="1037625" y="4980569"/>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1" name="Oval 10">
            <a:extLst>
              <a:ext uri="{FF2B5EF4-FFF2-40B4-BE49-F238E27FC236}">
                <a16:creationId xmlns:a16="http://schemas.microsoft.com/office/drawing/2014/main" id="{D5A0625E-D3ED-7ACA-FCD5-CA0E11AC356C}"/>
              </a:ext>
            </a:extLst>
          </p:cNvPr>
          <p:cNvSpPr/>
          <p:nvPr/>
        </p:nvSpPr>
        <p:spPr>
          <a:xfrm flipH="1">
            <a:off x="1365788" y="4595010"/>
            <a:ext cx="850402" cy="7711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Tree>
    <p:extLst>
      <p:ext uri="{BB962C8B-B14F-4D97-AF65-F5344CB8AC3E}">
        <p14:creationId xmlns:p14="http://schemas.microsoft.com/office/powerpoint/2010/main" val="198171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8D52FD-6781-A648-8BBF-54BFE33DB3D3}"/>
              </a:ext>
            </a:extLst>
          </p:cNvPr>
          <p:cNvSpPr/>
          <p:nvPr/>
        </p:nvSpPr>
        <p:spPr>
          <a:xfrm>
            <a:off x="-669073" y="-2899231"/>
            <a:ext cx="10478210"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74D83AE-F2AD-051D-368A-2D678E868159}"/>
              </a:ext>
            </a:extLst>
          </p:cNvPr>
          <p:cNvSpPr txBox="1"/>
          <p:nvPr/>
        </p:nvSpPr>
        <p:spPr>
          <a:xfrm>
            <a:off x="268161" y="153130"/>
            <a:ext cx="9540975" cy="1938992"/>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4000" u="sng" dirty="0">
                <a:solidFill>
                  <a:schemeClr val="bg1"/>
                </a:solidFill>
              </a:rPr>
              <a:t>Inference 10: </a:t>
            </a:r>
          </a:p>
          <a:p>
            <a:r>
              <a:rPr lang="en-US" sz="4000" dirty="0">
                <a:solidFill>
                  <a:schemeClr val="bg1"/>
                </a:solidFill>
              </a:rPr>
              <a:t>Fuel efficiency of vans categorized by fuel type and manufacturer.</a:t>
            </a:r>
          </a:p>
        </p:txBody>
      </p:sp>
      <p:sp>
        <p:nvSpPr>
          <p:cNvPr id="2" name="Freeform: Shape 31">
            <a:extLst>
              <a:ext uri="{FF2B5EF4-FFF2-40B4-BE49-F238E27FC236}">
                <a16:creationId xmlns:a16="http://schemas.microsoft.com/office/drawing/2014/main" id="{0B4F46B7-8FA2-6636-C444-9A7BF495A9F9}"/>
              </a:ext>
            </a:extLst>
          </p:cNvPr>
          <p:cNvSpPr/>
          <p:nvPr/>
        </p:nvSpPr>
        <p:spPr>
          <a:xfrm flipH="1">
            <a:off x="800806" y="2755263"/>
            <a:ext cx="99474" cy="3422508"/>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3" name="Freeform: Shape 233">
            <a:extLst>
              <a:ext uri="{FF2B5EF4-FFF2-40B4-BE49-F238E27FC236}">
                <a16:creationId xmlns:a16="http://schemas.microsoft.com/office/drawing/2014/main" id="{15EE12DB-9793-4E47-B7A4-9D3E8076976F}"/>
              </a:ext>
            </a:extLst>
          </p:cNvPr>
          <p:cNvSpPr/>
          <p:nvPr/>
        </p:nvSpPr>
        <p:spPr>
          <a:xfrm flipH="1">
            <a:off x="654754" y="3271302"/>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4" name="Straight Connector 3">
            <a:extLst>
              <a:ext uri="{FF2B5EF4-FFF2-40B4-BE49-F238E27FC236}">
                <a16:creationId xmlns:a16="http://schemas.microsoft.com/office/drawing/2014/main" id="{19997182-6896-1F8F-FB45-9ECABDE2F122}"/>
              </a:ext>
            </a:extLst>
          </p:cNvPr>
          <p:cNvSpPr/>
          <p:nvPr/>
        </p:nvSpPr>
        <p:spPr>
          <a:xfrm flipH="1">
            <a:off x="1050930" y="3534318"/>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5" name="Oval 4">
            <a:extLst>
              <a:ext uri="{FF2B5EF4-FFF2-40B4-BE49-F238E27FC236}">
                <a16:creationId xmlns:a16="http://schemas.microsoft.com/office/drawing/2014/main" id="{60FE75F3-30C3-54C8-6723-8F9D5EADD649}"/>
              </a:ext>
            </a:extLst>
          </p:cNvPr>
          <p:cNvSpPr/>
          <p:nvPr/>
        </p:nvSpPr>
        <p:spPr>
          <a:xfrm flipH="1">
            <a:off x="1379093" y="3148759"/>
            <a:ext cx="850402" cy="7711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6" name="Freeform: Shape 233">
            <a:extLst>
              <a:ext uri="{FF2B5EF4-FFF2-40B4-BE49-F238E27FC236}">
                <a16:creationId xmlns:a16="http://schemas.microsoft.com/office/drawing/2014/main" id="{02C1EED7-28B1-9F68-4B60-7BCC3DB992AB}"/>
              </a:ext>
            </a:extLst>
          </p:cNvPr>
          <p:cNvSpPr/>
          <p:nvPr/>
        </p:nvSpPr>
        <p:spPr>
          <a:xfrm flipH="1">
            <a:off x="641449" y="4920753"/>
            <a:ext cx="422054" cy="526031"/>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8" name="Straight Connector 7">
            <a:extLst>
              <a:ext uri="{FF2B5EF4-FFF2-40B4-BE49-F238E27FC236}">
                <a16:creationId xmlns:a16="http://schemas.microsoft.com/office/drawing/2014/main" id="{791FA177-762C-2C15-8B11-81D72A400F03}"/>
              </a:ext>
            </a:extLst>
          </p:cNvPr>
          <p:cNvSpPr/>
          <p:nvPr/>
        </p:nvSpPr>
        <p:spPr>
          <a:xfrm flipH="1">
            <a:off x="1037625" y="5183769"/>
            <a:ext cx="58765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10" name="Oval 9">
            <a:extLst>
              <a:ext uri="{FF2B5EF4-FFF2-40B4-BE49-F238E27FC236}">
                <a16:creationId xmlns:a16="http://schemas.microsoft.com/office/drawing/2014/main" id="{958E96F5-FE24-E1B2-136B-A41034C1E943}"/>
              </a:ext>
            </a:extLst>
          </p:cNvPr>
          <p:cNvSpPr/>
          <p:nvPr/>
        </p:nvSpPr>
        <p:spPr>
          <a:xfrm flipH="1">
            <a:off x="1365788" y="4798210"/>
            <a:ext cx="850402" cy="7711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11" name="TextBox 10">
            <a:extLst>
              <a:ext uri="{FF2B5EF4-FFF2-40B4-BE49-F238E27FC236}">
                <a16:creationId xmlns:a16="http://schemas.microsoft.com/office/drawing/2014/main" id="{F6BF7C20-8338-CCF3-0FE1-38C656E396A6}"/>
              </a:ext>
            </a:extLst>
          </p:cNvPr>
          <p:cNvSpPr txBox="1"/>
          <p:nvPr/>
        </p:nvSpPr>
        <p:spPr>
          <a:xfrm>
            <a:off x="2438130" y="3136216"/>
            <a:ext cx="21411554" cy="3323987"/>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3000" b="0" dirty="0"/>
              <a:t>Which Fuel Type is More Efficient and Popular Among Industry Manufacturers?</a:t>
            </a:r>
          </a:p>
          <a:p>
            <a:endParaRPr lang="en-US" sz="3000" b="0" dirty="0"/>
          </a:p>
          <a:p>
            <a:r>
              <a:rPr lang="en-US" sz="3000" b="0" dirty="0"/>
              <a:t>From our analysis, it is evident that petrol and diesel remain the most commonly used fuel types among industry manufacturers. Petrol-electric hybrids also enjoy significant popularity. However, diesel-electric vans are completely ignored. Graphical data clearly shows that diesel and petrol-electric vans lead in fuel efficiency. This highlights a trend towards the adoption of hybrid technologies, which combine the convenience of petrol with the efficiency benefits of electric propulsion.</a:t>
            </a:r>
          </a:p>
        </p:txBody>
      </p:sp>
      <p:pic>
        <p:nvPicPr>
          <p:cNvPr id="14" name="Picture 13">
            <a:extLst>
              <a:ext uri="{FF2B5EF4-FFF2-40B4-BE49-F238E27FC236}">
                <a16:creationId xmlns:a16="http://schemas.microsoft.com/office/drawing/2014/main" id="{8DF3B207-505A-9E73-4B8B-FF875EEFD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375" y="6460203"/>
            <a:ext cx="16683135" cy="6976548"/>
          </a:xfrm>
          <a:prstGeom prst="rect">
            <a:avLst/>
          </a:prstGeom>
        </p:spPr>
      </p:pic>
    </p:spTree>
    <p:extLst>
      <p:ext uri="{BB962C8B-B14F-4D97-AF65-F5344CB8AC3E}">
        <p14:creationId xmlns:p14="http://schemas.microsoft.com/office/powerpoint/2010/main" val="251182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CCC551-19A2-9E4D-B620-9B0CAA4A3C87}"/>
              </a:ext>
            </a:extLst>
          </p:cNvPr>
          <p:cNvSpPr/>
          <p:nvPr/>
        </p:nvSpPr>
        <p:spPr>
          <a:xfrm>
            <a:off x="1" y="0"/>
            <a:ext cx="130692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cs typeface="Plus Jakarta Sans Light" pitchFamily="2" charset="0"/>
            </a:endParaRPr>
          </a:p>
        </p:txBody>
      </p:sp>
      <p:sp>
        <p:nvSpPr>
          <p:cNvPr id="9" name="TextBox 8">
            <a:extLst>
              <a:ext uri="{FF2B5EF4-FFF2-40B4-BE49-F238E27FC236}">
                <a16:creationId xmlns:a16="http://schemas.microsoft.com/office/drawing/2014/main" id="{D4569728-110F-7C63-5E03-21E86D68895C}"/>
              </a:ext>
            </a:extLst>
          </p:cNvPr>
          <p:cNvSpPr txBox="1"/>
          <p:nvPr/>
        </p:nvSpPr>
        <p:spPr>
          <a:xfrm>
            <a:off x="13977257" y="438552"/>
            <a:ext cx="7955955" cy="1231106"/>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u="sng" dirty="0"/>
              <a:t>PREFACE</a:t>
            </a:r>
            <a:r>
              <a:rPr lang="en-US" dirty="0"/>
              <a:t>:</a:t>
            </a:r>
          </a:p>
        </p:txBody>
      </p:sp>
      <p:graphicFrame>
        <p:nvGraphicFramePr>
          <p:cNvPr id="2" name="Table 1">
            <a:extLst>
              <a:ext uri="{FF2B5EF4-FFF2-40B4-BE49-F238E27FC236}">
                <a16:creationId xmlns:a16="http://schemas.microsoft.com/office/drawing/2014/main" id="{E4BC4B59-021C-F83B-3DF5-63FD7F6841F6}"/>
              </a:ext>
            </a:extLst>
          </p:cNvPr>
          <p:cNvGraphicFramePr>
            <a:graphicFrameLocks noGrp="1"/>
          </p:cNvGraphicFramePr>
          <p:nvPr>
            <p:extLst>
              <p:ext uri="{D42A27DB-BD31-4B8C-83A1-F6EECF244321}">
                <p14:modId xmlns:p14="http://schemas.microsoft.com/office/powerpoint/2010/main" val="3354294763"/>
              </p:ext>
            </p:extLst>
          </p:nvPr>
        </p:nvGraphicFramePr>
        <p:xfrm>
          <a:off x="13977257" y="2188029"/>
          <a:ext cx="9568542" cy="10321564"/>
        </p:xfrm>
        <a:graphic>
          <a:graphicData uri="http://schemas.openxmlformats.org/drawingml/2006/table">
            <a:tbl>
              <a:tblPr firstRow="1" bandRow="1">
                <a:tableStyleId>{5C22544A-7EE6-4342-B048-85BDC9FD1C3A}</a:tableStyleId>
              </a:tblPr>
              <a:tblGrid>
                <a:gridCol w="3243910">
                  <a:extLst>
                    <a:ext uri="{9D8B030D-6E8A-4147-A177-3AD203B41FA5}">
                      <a16:colId xmlns:a16="http://schemas.microsoft.com/office/drawing/2014/main" val="3558971106"/>
                    </a:ext>
                  </a:extLst>
                </a:gridCol>
                <a:gridCol w="6324632">
                  <a:extLst>
                    <a:ext uri="{9D8B030D-6E8A-4147-A177-3AD203B41FA5}">
                      <a16:colId xmlns:a16="http://schemas.microsoft.com/office/drawing/2014/main" val="1787633874"/>
                    </a:ext>
                  </a:extLst>
                </a:gridCol>
              </a:tblGrid>
              <a:tr h="996996">
                <a:tc>
                  <a:txBody>
                    <a:bodyPr/>
                    <a:lstStyle/>
                    <a:p>
                      <a:pPr algn="ctr"/>
                      <a:r>
                        <a:rPr lang="en-IN" dirty="0"/>
                        <a:t>Serial Number</a:t>
                      </a:r>
                    </a:p>
                  </a:txBody>
                  <a:tcPr/>
                </a:tc>
                <a:tc>
                  <a:txBody>
                    <a:bodyPr/>
                    <a:lstStyle/>
                    <a:p>
                      <a:pPr algn="ctr"/>
                      <a:r>
                        <a:rPr lang="en-IN" dirty="0"/>
                        <a:t>Contents</a:t>
                      </a:r>
                    </a:p>
                  </a:txBody>
                  <a:tcPr/>
                </a:tc>
                <a:extLst>
                  <a:ext uri="{0D108BD9-81ED-4DB2-BD59-A6C34878D82A}">
                    <a16:rowId xmlns:a16="http://schemas.microsoft.com/office/drawing/2014/main" val="2025018221"/>
                  </a:ext>
                </a:extLst>
              </a:tr>
              <a:tr h="1172798">
                <a:tc>
                  <a:txBody>
                    <a:bodyPr/>
                    <a:lstStyle/>
                    <a:p>
                      <a:pPr algn="ctr"/>
                      <a:r>
                        <a:rPr lang="en-IN" dirty="0">
                          <a:solidFill>
                            <a:schemeClr val="accent3">
                              <a:lumMod val="10000"/>
                            </a:schemeClr>
                          </a:solidFill>
                        </a:rPr>
                        <a:t>1</a:t>
                      </a:r>
                    </a:p>
                  </a:txBody>
                  <a:tcPr/>
                </a:tc>
                <a:tc>
                  <a:txBody>
                    <a:bodyPr/>
                    <a:lstStyle/>
                    <a:p>
                      <a:pPr algn="ctr"/>
                      <a:r>
                        <a:rPr lang="en-IN" dirty="0">
                          <a:solidFill>
                            <a:schemeClr val="accent3">
                              <a:lumMod val="10000"/>
                            </a:schemeClr>
                          </a:solidFill>
                        </a:rPr>
                        <a:t>Problem Statement</a:t>
                      </a:r>
                    </a:p>
                  </a:txBody>
                  <a:tcPr/>
                </a:tc>
                <a:extLst>
                  <a:ext uri="{0D108BD9-81ED-4DB2-BD59-A6C34878D82A}">
                    <a16:rowId xmlns:a16="http://schemas.microsoft.com/office/drawing/2014/main" val="4127625813"/>
                  </a:ext>
                </a:extLst>
              </a:tr>
              <a:tr h="996996">
                <a:tc>
                  <a:txBody>
                    <a:bodyPr/>
                    <a:lstStyle/>
                    <a:p>
                      <a:pPr algn="ctr"/>
                      <a:r>
                        <a:rPr lang="en-IN" dirty="0">
                          <a:solidFill>
                            <a:schemeClr val="accent3">
                              <a:lumMod val="10000"/>
                            </a:schemeClr>
                          </a:solidFill>
                        </a:rPr>
                        <a:t>2</a:t>
                      </a:r>
                    </a:p>
                  </a:txBody>
                  <a:tcPr/>
                </a:tc>
                <a:tc>
                  <a:txBody>
                    <a:bodyPr/>
                    <a:lstStyle/>
                    <a:p>
                      <a:pPr algn="ctr"/>
                      <a:r>
                        <a:rPr lang="en-IN" dirty="0">
                          <a:solidFill>
                            <a:schemeClr val="accent3">
                              <a:lumMod val="10000"/>
                            </a:schemeClr>
                          </a:solidFill>
                        </a:rPr>
                        <a:t>Domain Understanding</a:t>
                      </a:r>
                    </a:p>
                  </a:txBody>
                  <a:tcPr/>
                </a:tc>
                <a:extLst>
                  <a:ext uri="{0D108BD9-81ED-4DB2-BD59-A6C34878D82A}">
                    <a16:rowId xmlns:a16="http://schemas.microsoft.com/office/drawing/2014/main" val="1157448255"/>
                  </a:ext>
                </a:extLst>
              </a:tr>
              <a:tr h="1172798">
                <a:tc>
                  <a:txBody>
                    <a:bodyPr/>
                    <a:lstStyle/>
                    <a:p>
                      <a:pPr algn="ctr"/>
                      <a:r>
                        <a:rPr lang="en-IN" dirty="0">
                          <a:solidFill>
                            <a:schemeClr val="accent3">
                              <a:lumMod val="10000"/>
                            </a:schemeClr>
                          </a:solidFill>
                        </a:rPr>
                        <a:t>3</a:t>
                      </a:r>
                    </a:p>
                  </a:txBody>
                  <a:tcPr/>
                </a:tc>
                <a:tc>
                  <a:txBody>
                    <a:bodyPr/>
                    <a:lstStyle/>
                    <a:p>
                      <a:pPr algn="ctr"/>
                      <a:r>
                        <a:rPr lang="en-IN" dirty="0">
                          <a:solidFill>
                            <a:schemeClr val="accent3">
                              <a:lumMod val="10000"/>
                            </a:schemeClr>
                          </a:solidFill>
                        </a:rPr>
                        <a:t>SDG3</a:t>
                      </a:r>
                    </a:p>
                  </a:txBody>
                  <a:tcPr/>
                </a:tc>
                <a:extLst>
                  <a:ext uri="{0D108BD9-81ED-4DB2-BD59-A6C34878D82A}">
                    <a16:rowId xmlns:a16="http://schemas.microsoft.com/office/drawing/2014/main" val="856002201"/>
                  </a:ext>
                </a:extLst>
              </a:tr>
              <a:tr h="996996">
                <a:tc>
                  <a:txBody>
                    <a:bodyPr/>
                    <a:lstStyle/>
                    <a:p>
                      <a:pPr algn="ctr"/>
                      <a:r>
                        <a:rPr lang="en-IN" dirty="0">
                          <a:solidFill>
                            <a:schemeClr val="accent3">
                              <a:lumMod val="10000"/>
                            </a:schemeClr>
                          </a:solidFill>
                        </a:rPr>
                        <a:t>4</a:t>
                      </a:r>
                    </a:p>
                  </a:txBody>
                  <a:tcPr/>
                </a:tc>
                <a:tc>
                  <a:txBody>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en-IN" dirty="0">
                          <a:solidFill>
                            <a:schemeClr val="accent3">
                              <a:lumMod val="10000"/>
                            </a:schemeClr>
                          </a:solidFill>
                        </a:rPr>
                        <a:t>Data set description</a:t>
                      </a:r>
                    </a:p>
                  </a:txBody>
                  <a:tcPr/>
                </a:tc>
                <a:extLst>
                  <a:ext uri="{0D108BD9-81ED-4DB2-BD59-A6C34878D82A}">
                    <a16:rowId xmlns:a16="http://schemas.microsoft.com/office/drawing/2014/main" val="651825790"/>
                  </a:ext>
                </a:extLst>
              </a:tr>
              <a:tr h="996996">
                <a:tc>
                  <a:txBody>
                    <a:bodyPr/>
                    <a:lstStyle/>
                    <a:p>
                      <a:pPr algn="ctr"/>
                      <a:r>
                        <a:rPr lang="en-IN" dirty="0">
                          <a:solidFill>
                            <a:schemeClr val="accent3">
                              <a:lumMod val="10000"/>
                            </a:schemeClr>
                          </a:solidFill>
                        </a:rPr>
                        <a:t>5</a:t>
                      </a:r>
                    </a:p>
                  </a:txBody>
                  <a:tcPr/>
                </a:tc>
                <a:tc>
                  <a:txBody>
                    <a:bodyPr/>
                    <a:lstStyle/>
                    <a:p>
                      <a:pPr algn="ctr"/>
                      <a:r>
                        <a:rPr lang="en-IN" dirty="0">
                          <a:solidFill>
                            <a:schemeClr val="accent3">
                              <a:lumMod val="10000"/>
                            </a:schemeClr>
                          </a:solidFill>
                        </a:rPr>
                        <a:t>Preprocessing Techniques</a:t>
                      </a:r>
                    </a:p>
                  </a:txBody>
                  <a:tcPr/>
                </a:tc>
                <a:extLst>
                  <a:ext uri="{0D108BD9-81ED-4DB2-BD59-A6C34878D82A}">
                    <a16:rowId xmlns:a16="http://schemas.microsoft.com/office/drawing/2014/main" val="2837918262"/>
                  </a:ext>
                </a:extLst>
              </a:tr>
              <a:tr h="996996">
                <a:tc>
                  <a:txBody>
                    <a:bodyPr/>
                    <a:lstStyle/>
                    <a:p>
                      <a:pPr algn="ctr"/>
                      <a:r>
                        <a:rPr lang="en-IN" dirty="0">
                          <a:solidFill>
                            <a:schemeClr val="accent3">
                              <a:lumMod val="10000"/>
                            </a:schemeClr>
                          </a:solidFill>
                        </a:rPr>
                        <a:t>6</a:t>
                      </a:r>
                    </a:p>
                  </a:txBody>
                  <a:tcPr/>
                </a:tc>
                <a:tc>
                  <a:txBody>
                    <a:bodyPr/>
                    <a:lstStyle/>
                    <a:p>
                      <a:pPr algn="ctr"/>
                      <a:r>
                        <a:rPr lang="en-IN" dirty="0">
                          <a:solidFill>
                            <a:schemeClr val="accent3">
                              <a:lumMod val="10000"/>
                            </a:schemeClr>
                          </a:solidFill>
                        </a:rPr>
                        <a:t>Data visualisations</a:t>
                      </a:r>
                    </a:p>
                  </a:txBody>
                  <a:tcPr/>
                </a:tc>
                <a:extLst>
                  <a:ext uri="{0D108BD9-81ED-4DB2-BD59-A6C34878D82A}">
                    <a16:rowId xmlns:a16="http://schemas.microsoft.com/office/drawing/2014/main" val="1049465785"/>
                  </a:ext>
                </a:extLst>
              </a:tr>
              <a:tr h="996996">
                <a:tc>
                  <a:txBody>
                    <a:bodyPr/>
                    <a:lstStyle/>
                    <a:p>
                      <a:pPr algn="ctr"/>
                      <a:r>
                        <a:rPr lang="en-IN" dirty="0">
                          <a:solidFill>
                            <a:schemeClr val="accent3">
                              <a:lumMod val="10000"/>
                            </a:schemeClr>
                          </a:solidFill>
                        </a:rPr>
                        <a:t>7</a:t>
                      </a:r>
                    </a:p>
                  </a:txBody>
                  <a:tcPr/>
                </a:tc>
                <a:tc>
                  <a:txBody>
                    <a:bodyPr/>
                    <a:lstStyle/>
                    <a:p>
                      <a:pPr algn="ctr"/>
                      <a:r>
                        <a:rPr lang="en-IN" dirty="0">
                          <a:solidFill>
                            <a:schemeClr val="accent3">
                              <a:lumMod val="10000"/>
                            </a:schemeClr>
                          </a:solidFill>
                        </a:rPr>
                        <a:t>Model building</a:t>
                      </a:r>
                    </a:p>
                  </a:txBody>
                  <a:tcPr/>
                </a:tc>
                <a:extLst>
                  <a:ext uri="{0D108BD9-81ED-4DB2-BD59-A6C34878D82A}">
                    <a16:rowId xmlns:a16="http://schemas.microsoft.com/office/drawing/2014/main" val="2202492104"/>
                  </a:ext>
                </a:extLst>
              </a:tr>
              <a:tr h="996996">
                <a:tc>
                  <a:txBody>
                    <a:bodyPr/>
                    <a:lstStyle/>
                    <a:p>
                      <a:pPr algn="ctr"/>
                      <a:r>
                        <a:rPr lang="en-IN" dirty="0">
                          <a:solidFill>
                            <a:schemeClr val="accent3">
                              <a:lumMod val="10000"/>
                            </a:schemeClr>
                          </a:solidFill>
                        </a:rPr>
                        <a:t>8</a:t>
                      </a:r>
                    </a:p>
                  </a:txBody>
                  <a:tcPr/>
                </a:tc>
                <a:tc>
                  <a:txBody>
                    <a:bodyPr/>
                    <a:lstStyle/>
                    <a:p>
                      <a:pPr algn="ctr"/>
                      <a:r>
                        <a:rPr lang="en-IN" dirty="0">
                          <a:solidFill>
                            <a:schemeClr val="accent3">
                              <a:lumMod val="10000"/>
                            </a:schemeClr>
                          </a:solidFill>
                        </a:rPr>
                        <a:t>Testing the Model </a:t>
                      </a:r>
                    </a:p>
                  </a:txBody>
                  <a:tcPr/>
                </a:tc>
                <a:extLst>
                  <a:ext uri="{0D108BD9-81ED-4DB2-BD59-A6C34878D82A}">
                    <a16:rowId xmlns:a16="http://schemas.microsoft.com/office/drawing/2014/main" val="2671040126"/>
                  </a:ext>
                </a:extLst>
              </a:tr>
              <a:tr h="996996">
                <a:tc>
                  <a:txBody>
                    <a:bodyPr/>
                    <a:lstStyle/>
                    <a:p>
                      <a:pPr algn="ctr"/>
                      <a:r>
                        <a:rPr lang="en-IN" dirty="0">
                          <a:solidFill>
                            <a:schemeClr val="accent3">
                              <a:lumMod val="10000"/>
                            </a:schemeClr>
                          </a:solidFill>
                        </a:rPr>
                        <a:t>9</a:t>
                      </a:r>
                    </a:p>
                  </a:txBody>
                  <a:tcPr/>
                </a:tc>
                <a:tc>
                  <a:txBody>
                    <a:bodyPr/>
                    <a:lstStyle/>
                    <a:p>
                      <a:pPr algn="ctr"/>
                      <a:r>
                        <a:rPr lang="en-IN" dirty="0">
                          <a:solidFill>
                            <a:schemeClr val="accent3">
                              <a:lumMod val="10000"/>
                            </a:schemeClr>
                          </a:solidFill>
                        </a:rPr>
                        <a:t>Conclusion</a:t>
                      </a:r>
                    </a:p>
                  </a:txBody>
                  <a:tcPr/>
                </a:tc>
                <a:extLst>
                  <a:ext uri="{0D108BD9-81ED-4DB2-BD59-A6C34878D82A}">
                    <a16:rowId xmlns:a16="http://schemas.microsoft.com/office/drawing/2014/main" val="1531248510"/>
                  </a:ext>
                </a:extLst>
              </a:tr>
            </a:tbl>
          </a:graphicData>
        </a:graphic>
      </p:graphicFrame>
      <p:sp>
        <p:nvSpPr>
          <p:cNvPr id="6" name="Freeform: Shape 5">
            <a:extLst>
              <a:ext uri="{FF2B5EF4-FFF2-40B4-BE49-F238E27FC236}">
                <a16:creationId xmlns:a16="http://schemas.microsoft.com/office/drawing/2014/main" id="{9F363A87-CEF8-6CAA-2F94-9C1FDD5E71BD}"/>
              </a:ext>
            </a:extLst>
          </p:cNvPr>
          <p:cNvSpPr/>
          <p:nvPr/>
        </p:nvSpPr>
        <p:spPr>
          <a:xfrm rot="16200000">
            <a:off x="608905" y="2358010"/>
            <a:ext cx="11851419" cy="8999979"/>
          </a:xfrm>
          <a:custGeom>
            <a:avLst/>
            <a:gdLst>
              <a:gd name="connsiteX0" fmla="*/ 1197468 w 9054579"/>
              <a:gd name="connsiteY0" fmla="*/ 1726213 h 4594117"/>
              <a:gd name="connsiteX1" fmla="*/ 924737 w 9054579"/>
              <a:gd name="connsiteY1" fmla="*/ 2271674 h 4594117"/>
              <a:gd name="connsiteX2" fmla="*/ 272731 w 9054579"/>
              <a:gd name="connsiteY2" fmla="*/ 2271674 h 4594117"/>
              <a:gd name="connsiteX3" fmla="*/ 0 w 9054579"/>
              <a:gd name="connsiteY3" fmla="*/ 1726213 h 4594117"/>
              <a:gd name="connsiteX4" fmla="*/ 272731 w 9054579"/>
              <a:gd name="connsiteY4" fmla="*/ 1180751 h 4594117"/>
              <a:gd name="connsiteX5" fmla="*/ 924737 w 9054579"/>
              <a:gd name="connsiteY5" fmla="*/ 1180751 h 4594117"/>
              <a:gd name="connsiteX6" fmla="*/ 1197468 w 9054579"/>
              <a:gd name="connsiteY6" fmla="*/ 561251 h 4594117"/>
              <a:gd name="connsiteX7" fmla="*/ 924737 w 9054579"/>
              <a:gd name="connsiteY7" fmla="*/ 1106712 h 4594117"/>
              <a:gd name="connsiteX8" fmla="*/ 272731 w 9054579"/>
              <a:gd name="connsiteY8" fmla="*/ 1106712 h 4594117"/>
              <a:gd name="connsiteX9" fmla="*/ 0 w 9054579"/>
              <a:gd name="connsiteY9" fmla="*/ 561251 h 4594117"/>
              <a:gd name="connsiteX10" fmla="*/ 272731 w 9054579"/>
              <a:gd name="connsiteY10" fmla="*/ 15789 h 4594117"/>
              <a:gd name="connsiteX11" fmla="*/ 924737 w 9054579"/>
              <a:gd name="connsiteY11" fmla="*/ 15789 h 4594117"/>
              <a:gd name="connsiteX12" fmla="*/ 1197469 w 9054579"/>
              <a:gd name="connsiteY12" fmla="*/ 2891175 h 4594117"/>
              <a:gd name="connsiteX13" fmla="*/ 924738 w 9054579"/>
              <a:gd name="connsiteY13" fmla="*/ 3436637 h 4594117"/>
              <a:gd name="connsiteX14" fmla="*/ 272732 w 9054579"/>
              <a:gd name="connsiteY14" fmla="*/ 3436637 h 4594117"/>
              <a:gd name="connsiteX15" fmla="*/ 1 w 9054579"/>
              <a:gd name="connsiteY15" fmla="*/ 2891175 h 4594117"/>
              <a:gd name="connsiteX16" fmla="*/ 272732 w 9054579"/>
              <a:gd name="connsiteY16" fmla="*/ 2345713 h 4594117"/>
              <a:gd name="connsiteX17" fmla="*/ 924738 w 9054579"/>
              <a:gd name="connsiteY17" fmla="*/ 2345713 h 4594117"/>
              <a:gd name="connsiteX18" fmla="*/ 2166007 w 9054579"/>
              <a:gd name="connsiteY18" fmla="*/ 2301213 h 4594117"/>
              <a:gd name="connsiteX19" fmla="*/ 1893276 w 9054579"/>
              <a:gd name="connsiteY19" fmla="*/ 2846674 h 4594117"/>
              <a:gd name="connsiteX20" fmla="*/ 1241270 w 9054579"/>
              <a:gd name="connsiteY20" fmla="*/ 2846674 h 4594117"/>
              <a:gd name="connsiteX21" fmla="*/ 968539 w 9054579"/>
              <a:gd name="connsiteY21" fmla="*/ 2301213 h 4594117"/>
              <a:gd name="connsiteX22" fmla="*/ 1241270 w 9054579"/>
              <a:gd name="connsiteY22" fmla="*/ 1755751 h 4594117"/>
              <a:gd name="connsiteX23" fmla="*/ 1893276 w 9054579"/>
              <a:gd name="connsiteY23" fmla="*/ 1755751 h 4594117"/>
              <a:gd name="connsiteX24" fmla="*/ 2166007 w 9054579"/>
              <a:gd name="connsiteY24" fmla="*/ 1136251 h 4594117"/>
              <a:gd name="connsiteX25" fmla="*/ 1893276 w 9054579"/>
              <a:gd name="connsiteY25" fmla="*/ 1681712 h 4594117"/>
              <a:gd name="connsiteX26" fmla="*/ 1241270 w 9054579"/>
              <a:gd name="connsiteY26" fmla="*/ 1681712 h 4594117"/>
              <a:gd name="connsiteX27" fmla="*/ 968539 w 9054579"/>
              <a:gd name="connsiteY27" fmla="*/ 1136251 h 4594117"/>
              <a:gd name="connsiteX28" fmla="*/ 1241270 w 9054579"/>
              <a:gd name="connsiteY28" fmla="*/ 590789 h 4594117"/>
              <a:gd name="connsiteX29" fmla="*/ 1893276 w 9054579"/>
              <a:gd name="connsiteY29" fmla="*/ 590789 h 4594117"/>
              <a:gd name="connsiteX30" fmla="*/ 2166008 w 9054579"/>
              <a:gd name="connsiteY30" fmla="*/ 3466175 h 4594117"/>
              <a:gd name="connsiteX31" fmla="*/ 1893277 w 9054579"/>
              <a:gd name="connsiteY31" fmla="*/ 4011637 h 4594117"/>
              <a:gd name="connsiteX32" fmla="*/ 1241271 w 9054579"/>
              <a:gd name="connsiteY32" fmla="*/ 4011637 h 4594117"/>
              <a:gd name="connsiteX33" fmla="*/ 968540 w 9054579"/>
              <a:gd name="connsiteY33" fmla="*/ 3466175 h 4594117"/>
              <a:gd name="connsiteX34" fmla="*/ 1241271 w 9054579"/>
              <a:gd name="connsiteY34" fmla="*/ 2920713 h 4594117"/>
              <a:gd name="connsiteX35" fmla="*/ 1893277 w 9054579"/>
              <a:gd name="connsiteY35" fmla="*/ 2920713 h 4594117"/>
              <a:gd name="connsiteX36" fmla="*/ 3129438 w 9054579"/>
              <a:gd name="connsiteY36" fmla="*/ 2883693 h 4594117"/>
              <a:gd name="connsiteX37" fmla="*/ 2856707 w 9054579"/>
              <a:gd name="connsiteY37" fmla="*/ 3429155 h 4594117"/>
              <a:gd name="connsiteX38" fmla="*/ 2204701 w 9054579"/>
              <a:gd name="connsiteY38" fmla="*/ 3429155 h 4594117"/>
              <a:gd name="connsiteX39" fmla="*/ 1931970 w 9054579"/>
              <a:gd name="connsiteY39" fmla="*/ 2883693 h 4594117"/>
              <a:gd name="connsiteX40" fmla="*/ 2204701 w 9054579"/>
              <a:gd name="connsiteY40" fmla="*/ 2338231 h 4594117"/>
              <a:gd name="connsiteX41" fmla="*/ 2856707 w 9054579"/>
              <a:gd name="connsiteY41" fmla="*/ 2338231 h 4594117"/>
              <a:gd name="connsiteX42" fmla="*/ 3129438 w 9054579"/>
              <a:gd name="connsiteY42" fmla="*/ 1718731 h 4594117"/>
              <a:gd name="connsiteX43" fmla="*/ 2856707 w 9054579"/>
              <a:gd name="connsiteY43" fmla="*/ 2264192 h 4594117"/>
              <a:gd name="connsiteX44" fmla="*/ 2204701 w 9054579"/>
              <a:gd name="connsiteY44" fmla="*/ 2264192 h 4594117"/>
              <a:gd name="connsiteX45" fmla="*/ 1931970 w 9054579"/>
              <a:gd name="connsiteY45" fmla="*/ 1718731 h 4594117"/>
              <a:gd name="connsiteX46" fmla="*/ 2204701 w 9054579"/>
              <a:gd name="connsiteY46" fmla="*/ 1173269 h 4594117"/>
              <a:gd name="connsiteX47" fmla="*/ 2856707 w 9054579"/>
              <a:gd name="connsiteY47" fmla="*/ 1173269 h 4594117"/>
              <a:gd name="connsiteX48" fmla="*/ 3129439 w 9054579"/>
              <a:gd name="connsiteY48" fmla="*/ 4048655 h 4594117"/>
              <a:gd name="connsiteX49" fmla="*/ 2856708 w 9054579"/>
              <a:gd name="connsiteY49" fmla="*/ 4594117 h 4594117"/>
              <a:gd name="connsiteX50" fmla="*/ 2204702 w 9054579"/>
              <a:gd name="connsiteY50" fmla="*/ 4594117 h 4594117"/>
              <a:gd name="connsiteX51" fmla="*/ 1931971 w 9054579"/>
              <a:gd name="connsiteY51" fmla="*/ 4048655 h 4594117"/>
              <a:gd name="connsiteX52" fmla="*/ 2204702 w 9054579"/>
              <a:gd name="connsiteY52" fmla="*/ 3503193 h 4594117"/>
              <a:gd name="connsiteX53" fmla="*/ 2856708 w 9054579"/>
              <a:gd name="connsiteY53" fmla="*/ 3503193 h 4594117"/>
              <a:gd name="connsiteX54" fmla="*/ 4085866 w 9054579"/>
              <a:gd name="connsiteY54" fmla="*/ 2292906 h 4594117"/>
              <a:gd name="connsiteX55" fmla="*/ 3813136 w 9054579"/>
              <a:gd name="connsiteY55" fmla="*/ 2838367 h 4594117"/>
              <a:gd name="connsiteX56" fmla="*/ 3161130 w 9054579"/>
              <a:gd name="connsiteY56" fmla="*/ 2838367 h 4594117"/>
              <a:gd name="connsiteX57" fmla="*/ 2888399 w 9054579"/>
              <a:gd name="connsiteY57" fmla="*/ 2292906 h 4594117"/>
              <a:gd name="connsiteX58" fmla="*/ 3161130 w 9054579"/>
              <a:gd name="connsiteY58" fmla="*/ 1747444 h 4594117"/>
              <a:gd name="connsiteX59" fmla="*/ 3813136 w 9054579"/>
              <a:gd name="connsiteY59" fmla="*/ 1747444 h 4594117"/>
              <a:gd name="connsiteX60" fmla="*/ 4085866 w 9054579"/>
              <a:gd name="connsiteY60" fmla="*/ 1127944 h 4594117"/>
              <a:gd name="connsiteX61" fmla="*/ 3813136 w 9054579"/>
              <a:gd name="connsiteY61" fmla="*/ 1673405 h 4594117"/>
              <a:gd name="connsiteX62" fmla="*/ 3161130 w 9054579"/>
              <a:gd name="connsiteY62" fmla="*/ 1673405 h 4594117"/>
              <a:gd name="connsiteX63" fmla="*/ 2888399 w 9054579"/>
              <a:gd name="connsiteY63" fmla="*/ 1127944 h 4594117"/>
              <a:gd name="connsiteX64" fmla="*/ 3161130 w 9054579"/>
              <a:gd name="connsiteY64" fmla="*/ 582482 h 4594117"/>
              <a:gd name="connsiteX65" fmla="*/ 3813136 w 9054579"/>
              <a:gd name="connsiteY65" fmla="*/ 582482 h 4594117"/>
              <a:gd name="connsiteX66" fmla="*/ 4085867 w 9054579"/>
              <a:gd name="connsiteY66" fmla="*/ 3457869 h 4594117"/>
              <a:gd name="connsiteX67" fmla="*/ 3813137 w 9054579"/>
              <a:gd name="connsiteY67" fmla="*/ 4003329 h 4594117"/>
              <a:gd name="connsiteX68" fmla="*/ 3161131 w 9054579"/>
              <a:gd name="connsiteY68" fmla="*/ 4003329 h 4594117"/>
              <a:gd name="connsiteX69" fmla="*/ 2888400 w 9054579"/>
              <a:gd name="connsiteY69" fmla="*/ 3457869 h 4594117"/>
              <a:gd name="connsiteX70" fmla="*/ 3161131 w 9054579"/>
              <a:gd name="connsiteY70" fmla="*/ 2912406 h 4594117"/>
              <a:gd name="connsiteX71" fmla="*/ 3813137 w 9054579"/>
              <a:gd name="connsiteY71" fmla="*/ 2912406 h 4594117"/>
              <a:gd name="connsiteX72" fmla="*/ 5060005 w 9054579"/>
              <a:gd name="connsiteY72" fmla="*/ 2875386 h 4594117"/>
              <a:gd name="connsiteX73" fmla="*/ 4787274 w 9054579"/>
              <a:gd name="connsiteY73" fmla="*/ 3420847 h 4594117"/>
              <a:gd name="connsiteX74" fmla="*/ 4135268 w 9054579"/>
              <a:gd name="connsiteY74" fmla="*/ 3420847 h 4594117"/>
              <a:gd name="connsiteX75" fmla="*/ 3862539 w 9054579"/>
              <a:gd name="connsiteY75" fmla="*/ 2875386 h 4594117"/>
              <a:gd name="connsiteX76" fmla="*/ 4135268 w 9054579"/>
              <a:gd name="connsiteY76" fmla="*/ 2329924 h 4594117"/>
              <a:gd name="connsiteX77" fmla="*/ 4787274 w 9054579"/>
              <a:gd name="connsiteY77" fmla="*/ 2329924 h 4594117"/>
              <a:gd name="connsiteX78" fmla="*/ 5060005 w 9054579"/>
              <a:gd name="connsiteY78" fmla="*/ 1710424 h 4594117"/>
              <a:gd name="connsiteX79" fmla="*/ 4787274 w 9054579"/>
              <a:gd name="connsiteY79" fmla="*/ 2255885 h 4594117"/>
              <a:gd name="connsiteX80" fmla="*/ 4135269 w 9054579"/>
              <a:gd name="connsiteY80" fmla="*/ 2255885 h 4594117"/>
              <a:gd name="connsiteX81" fmla="*/ 3862539 w 9054579"/>
              <a:gd name="connsiteY81" fmla="*/ 1710424 h 4594117"/>
              <a:gd name="connsiteX82" fmla="*/ 4135269 w 9054579"/>
              <a:gd name="connsiteY82" fmla="*/ 1164962 h 4594117"/>
              <a:gd name="connsiteX83" fmla="*/ 4787274 w 9054579"/>
              <a:gd name="connsiteY83" fmla="*/ 1164962 h 4594117"/>
              <a:gd name="connsiteX84" fmla="*/ 5060006 w 9054579"/>
              <a:gd name="connsiteY84" fmla="*/ 4040349 h 4594117"/>
              <a:gd name="connsiteX85" fmla="*/ 4787275 w 9054579"/>
              <a:gd name="connsiteY85" fmla="*/ 4585809 h 4594117"/>
              <a:gd name="connsiteX86" fmla="*/ 4135270 w 9054579"/>
              <a:gd name="connsiteY86" fmla="*/ 4585809 h 4594117"/>
              <a:gd name="connsiteX87" fmla="*/ 3862540 w 9054579"/>
              <a:gd name="connsiteY87" fmla="*/ 4040349 h 4594117"/>
              <a:gd name="connsiteX88" fmla="*/ 4135270 w 9054579"/>
              <a:gd name="connsiteY88" fmla="*/ 3494887 h 4594117"/>
              <a:gd name="connsiteX89" fmla="*/ 4787275 w 9054579"/>
              <a:gd name="connsiteY89" fmla="*/ 3494887 h 4594117"/>
              <a:gd name="connsiteX90" fmla="*/ 6054174 w 9054579"/>
              <a:gd name="connsiteY90" fmla="*/ 2274653 h 4594117"/>
              <a:gd name="connsiteX91" fmla="*/ 5781443 w 9054579"/>
              <a:gd name="connsiteY91" fmla="*/ 2820114 h 4594117"/>
              <a:gd name="connsiteX92" fmla="*/ 5129437 w 9054579"/>
              <a:gd name="connsiteY92" fmla="*/ 2820114 h 4594117"/>
              <a:gd name="connsiteX93" fmla="*/ 4856706 w 9054579"/>
              <a:gd name="connsiteY93" fmla="*/ 2274653 h 4594117"/>
              <a:gd name="connsiteX94" fmla="*/ 5129437 w 9054579"/>
              <a:gd name="connsiteY94" fmla="*/ 1729191 h 4594117"/>
              <a:gd name="connsiteX95" fmla="*/ 5781443 w 9054579"/>
              <a:gd name="connsiteY95" fmla="*/ 1729191 h 4594117"/>
              <a:gd name="connsiteX96" fmla="*/ 6054174 w 9054579"/>
              <a:gd name="connsiteY96" fmla="*/ 1109691 h 4594117"/>
              <a:gd name="connsiteX97" fmla="*/ 5781443 w 9054579"/>
              <a:gd name="connsiteY97" fmla="*/ 1655152 h 4594117"/>
              <a:gd name="connsiteX98" fmla="*/ 5129437 w 9054579"/>
              <a:gd name="connsiteY98" fmla="*/ 1655152 h 4594117"/>
              <a:gd name="connsiteX99" fmla="*/ 4856706 w 9054579"/>
              <a:gd name="connsiteY99" fmla="*/ 1109691 h 4594117"/>
              <a:gd name="connsiteX100" fmla="*/ 5129437 w 9054579"/>
              <a:gd name="connsiteY100" fmla="*/ 564229 h 4594117"/>
              <a:gd name="connsiteX101" fmla="*/ 5781443 w 9054579"/>
              <a:gd name="connsiteY101" fmla="*/ 564229 h 4594117"/>
              <a:gd name="connsiteX102" fmla="*/ 6054175 w 9054579"/>
              <a:gd name="connsiteY102" fmla="*/ 3439615 h 4594117"/>
              <a:gd name="connsiteX103" fmla="*/ 5781444 w 9054579"/>
              <a:gd name="connsiteY103" fmla="*/ 3985077 h 4594117"/>
              <a:gd name="connsiteX104" fmla="*/ 5129437 w 9054579"/>
              <a:gd name="connsiteY104" fmla="*/ 3985077 h 4594117"/>
              <a:gd name="connsiteX105" fmla="*/ 4856707 w 9054579"/>
              <a:gd name="connsiteY105" fmla="*/ 3439615 h 4594117"/>
              <a:gd name="connsiteX106" fmla="*/ 5129438 w 9054579"/>
              <a:gd name="connsiteY106" fmla="*/ 2894153 h 4594117"/>
              <a:gd name="connsiteX107" fmla="*/ 5781444 w 9054579"/>
              <a:gd name="connsiteY107" fmla="*/ 2894153 h 4594117"/>
              <a:gd name="connsiteX108" fmla="*/ 7048342 w 9054579"/>
              <a:gd name="connsiteY108" fmla="*/ 2817137 h 4594117"/>
              <a:gd name="connsiteX109" fmla="*/ 6775612 w 9054579"/>
              <a:gd name="connsiteY109" fmla="*/ 3362598 h 4594117"/>
              <a:gd name="connsiteX110" fmla="*/ 6123606 w 9054579"/>
              <a:gd name="connsiteY110" fmla="*/ 3362598 h 4594117"/>
              <a:gd name="connsiteX111" fmla="*/ 5850876 w 9054579"/>
              <a:gd name="connsiteY111" fmla="*/ 2817137 h 4594117"/>
              <a:gd name="connsiteX112" fmla="*/ 6123606 w 9054579"/>
              <a:gd name="connsiteY112" fmla="*/ 2271675 h 4594117"/>
              <a:gd name="connsiteX113" fmla="*/ 6775612 w 9054579"/>
              <a:gd name="connsiteY113" fmla="*/ 2271675 h 4594117"/>
              <a:gd name="connsiteX114" fmla="*/ 7048342 w 9054579"/>
              <a:gd name="connsiteY114" fmla="*/ 1652175 h 4594117"/>
              <a:gd name="connsiteX115" fmla="*/ 6775612 w 9054579"/>
              <a:gd name="connsiteY115" fmla="*/ 2197636 h 4594117"/>
              <a:gd name="connsiteX116" fmla="*/ 6123606 w 9054579"/>
              <a:gd name="connsiteY116" fmla="*/ 2197636 h 4594117"/>
              <a:gd name="connsiteX117" fmla="*/ 5850876 w 9054579"/>
              <a:gd name="connsiteY117" fmla="*/ 1652175 h 4594117"/>
              <a:gd name="connsiteX118" fmla="*/ 6123606 w 9054579"/>
              <a:gd name="connsiteY118" fmla="*/ 1106713 h 4594117"/>
              <a:gd name="connsiteX119" fmla="*/ 6775612 w 9054579"/>
              <a:gd name="connsiteY119" fmla="*/ 1106713 h 4594117"/>
              <a:gd name="connsiteX120" fmla="*/ 7048344 w 9054579"/>
              <a:gd name="connsiteY120" fmla="*/ 3982099 h 4594117"/>
              <a:gd name="connsiteX121" fmla="*/ 6775612 w 9054579"/>
              <a:gd name="connsiteY121" fmla="*/ 4527561 h 4594117"/>
              <a:gd name="connsiteX122" fmla="*/ 6123607 w 9054579"/>
              <a:gd name="connsiteY122" fmla="*/ 4527561 h 4594117"/>
              <a:gd name="connsiteX123" fmla="*/ 5850875 w 9054579"/>
              <a:gd name="connsiteY123" fmla="*/ 3982099 h 4594117"/>
              <a:gd name="connsiteX124" fmla="*/ 6123607 w 9054579"/>
              <a:gd name="connsiteY124" fmla="*/ 3436637 h 4594117"/>
              <a:gd name="connsiteX125" fmla="*/ 6775612 w 9054579"/>
              <a:gd name="connsiteY125" fmla="*/ 3436637 h 4594117"/>
              <a:gd name="connsiteX126" fmla="*/ 8042514 w 9054579"/>
              <a:gd name="connsiteY126" fmla="*/ 2271675 h 4594117"/>
              <a:gd name="connsiteX127" fmla="*/ 7769783 w 9054579"/>
              <a:gd name="connsiteY127" fmla="*/ 2817136 h 4594117"/>
              <a:gd name="connsiteX128" fmla="*/ 7117777 w 9054579"/>
              <a:gd name="connsiteY128" fmla="*/ 2817136 h 4594117"/>
              <a:gd name="connsiteX129" fmla="*/ 6845046 w 9054579"/>
              <a:gd name="connsiteY129" fmla="*/ 2271675 h 4594117"/>
              <a:gd name="connsiteX130" fmla="*/ 7117777 w 9054579"/>
              <a:gd name="connsiteY130" fmla="*/ 1726213 h 4594117"/>
              <a:gd name="connsiteX131" fmla="*/ 7769783 w 9054579"/>
              <a:gd name="connsiteY131" fmla="*/ 1726213 h 4594117"/>
              <a:gd name="connsiteX132" fmla="*/ 8042514 w 9054579"/>
              <a:gd name="connsiteY132" fmla="*/ 1106713 h 4594117"/>
              <a:gd name="connsiteX133" fmla="*/ 7769784 w 9054579"/>
              <a:gd name="connsiteY133" fmla="*/ 1652174 h 4594117"/>
              <a:gd name="connsiteX134" fmla="*/ 7117777 w 9054579"/>
              <a:gd name="connsiteY134" fmla="*/ 1652174 h 4594117"/>
              <a:gd name="connsiteX135" fmla="*/ 6845046 w 9054579"/>
              <a:gd name="connsiteY135" fmla="*/ 1106713 h 4594117"/>
              <a:gd name="connsiteX136" fmla="*/ 7117777 w 9054579"/>
              <a:gd name="connsiteY136" fmla="*/ 561251 h 4594117"/>
              <a:gd name="connsiteX137" fmla="*/ 7769784 w 9054579"/>
              <a:gd name="connsiteY137" fmla="*/ 561251 h 4594117"/>
              <a:gd name="connsiteX138" fmla="*/ 8042515 w 9054579"/>
              <a:gd name="connsiteY138" fmla="*/ 3436637 h 4594117"/>
              <a:gd name="connsiteX139" fmla="*/ 7769784 w 9054579"/>
              <a:gd name="connsiteY139" fmla="*/ 3982099 h 4594117"/>
              <a:gd name="connsiteX140" fmla="*/ 7117778 w 9054579"/>
              <a:gd name="connsiteY140" fmla="*/ 3982099 h 4594117"/>
              <a:gd name="connsiteX141" fmla="*/ 6845047 w 9054579"/>
              <a:gd name="connsiteY141" fmla="*/ 3436637 h 4594117"/>
              <a:gd name="connsiteX142" fmla="*/ 7117778 w 9054579"/>
              <a:gd name="connsiteY142" fmla="*/ 2891175 h 4594117"/>
              <a:gd name="connsiteX143" fmla="*/ 7769784 w 9054579"/>
              <a:gd name="connsiteY143" fmla="*/ 2891175 h 4594117"/>
              <a:gd name="connsiteX144" fmla="*/ 9054578 w 9054579"/>
              <a:gd name="connsiteY144" fmla="*/ 1710424 h 4594117"/>
              <a:gd name="connsiteX145" fmla="*/ 8781847 w 9054579"/>
              <a:gd name="connsiteY145" fmla="*/ 2255885 h 4594117"/>
              <a:gd name="connsiteX146" fmla="*/ 8129842 w 9054579"/>
              <a:gd name="connsiteY146" fmla="*/ 2255885 h 4594117"/>
              <a:gd name="connsiteX147" fmla="*/ 7857110 w 9054579"/>
              <a:gd name="connsiteY147" fmla="*/ 1710424 h 4594117"/>
              <a:gd name="connsiteX148" fmla="*/ 8129842 w 9054579"/>
              <a:gd name="connsiteY148" fmla="*/ 1164962 h 4594117"/>
              <a:gd name="connsiteX149" fmla="*/ 8781847 w 9054579"/>
              <a:gd name="connsiteY149" fmla="*/ 1164962 h 4594117"/>
              <a:gd name="connsiteX150" fmla="*/ 9054579 w 9054579"/>
              <a:gd name="connsiteY150" fmla="*/ 545462 h 4594117"/>
              <a:gd name="connsiteX151" fmla="*/ 8781848 w 9054579"/>
              <a:gd name="connsiteY151" fmla="*/ 1090923 h 4594117"/>
              <a:gd name="connsiteX152" fmla="*/ 8129842 w 9054579"/>
              <a:gd name="connsiteY152" fmla="*/ 1090923 h 4594117"/>
              <a:gd name="connsiteX153" fmla="*/ 7857111 w 9054579"/>
              <a:gd name="connsiteY153" fmla="*/ 545462 h 4594117"/>
              <a:gd name="connsiteX154" fmla="*/ 8129842 w 9054579"/>
              <a:gd name="connsiteY154" fmla="*/ 0 h 4594117"/>
              <a:gd name="connsiteX155" fmla="*/ 8781848 w 9054579"/>
              <a:gd name="connsiteY155" fmla="*/ 0 h 4594117"/>
              <a:gd name="connsiteX156" fmla="*/ 9054579 w 9054579"/>
              <a:gd name="connsiteY156" fmla="*/ 2875386 h 4594117"/>
              <a:gd name="connsiteX157" fmla="*/ 8781848 w 9054579"/>
              <a:gd name="connsiteY157" fmla="*/ 3420847 h 4594117"/>
              <a:gd name="connsiteX158" fmla="*/ 8129842 w 9054579"/>
              <a:gd name="connsiteY158" fmla="*/ 3420847 h 4594117"/>
              <a:gd name="connsiteX159" fmla="*/ 7857111 w 9054579"/>
              <a:gd name="connsiteY159" fmla="*/ 2875386 h 4594117"/>
              <a:gd name="connsiteX160" fmla="*/ 8129842 w 9054579"/>
              <a:gd name="connsiteY160" fmla="*/ 2329924 h 4594117"/>
              <a:gd name="connsiteX161" fmla="*/ 8781848 w 9054579"/>
              <a:gd name="connsiteY161" fmla="*/ 2329924 h 459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9054579" h="4594117">
                <a:moveTo>
                  <a:pt x="1197468" y="1726213"/>
                </a:moveTo>
                <a:lnTo>
                  <a:pt x="924737" y="2271674"/>
                </a:lnTo>
                <a:lnTo>
                  <a:pt x="272731" y="2271674"/>
                </a:lnTo>
                <a:lnTo>
                  <a:pt x="0" y="1726213"/>
                </a:lnTo>
                <a:lnTo>
                  <a:pt x="272731" y="1180751"/>
                </a:lnTo>
                <a:lnTo>
                  <a:pt x="924737" y="1180751"/>
                </a:lnTo>
                <a:close/>
                <a:moveTo>
                  <a:pt x="1197468" y="561251"/>
                </a:moveTo>
                <a:lnTo>
                  <a:pt x="924737" y="1106712"/>
                </a:lnTo>
                <a:lnTo>
                  <a:pt x="272731" y="1106712"/>
                </a:lnTo>
                <a:lnTo>
                  <a:pt x="0" y="561251"/>
                </a:lnTo>
                <a:lnTo>
                  <a:pt x="272731" y="15789"/>
                </a:lnTo>
                <a:lnTo>
                  <a:pt x="924737" y="15789"/>
                </a:lnTo>
                <a:close/>
                <a:moveTo>
                  <a:pt x="1197469" y="2891175"/>
                </a:moveTo>
                <a:lnTo>
                  <a:pt x="924738" y="3436637"/>
                </a:lnTo>
                <a:lnTo>
                  <a:pt x="272732" y="3436637"/>
                </a:lnTo>
                <a:lnTo>
                  <a:pt x="1" y="2891175"/>
                </a:lnTo>
                <a:lnTo>
                  <a:pt x="272732" y="2345713"/>
                </a:lnTo>
                <a:lnTo>
                  <a:pt x="924738" y="2345713"/>
                </a:lnTo>
                <a:close/>
                <a:moveTo>
                  <a:pt x="2166007" y="2301213"/>
                </a:moveTo>
                <a:lnTo>
                  <a:pt x="1893276" y="2846674"/>
                </a:lnTo>
                <a:lnTo>
                  <a:pt x="1241270" y="2846674"/>
                </a:lnTo>
                <a:lnTo>
                  <a:pt x="968539" y="2301213"/>
                </a:lnTo>
                <a:lnTo>
                  <a:pt x="1241270" y="1755751"/>
                </a:lnTo>
                <a:lnTo>
                  <a:pt x="1893276" y="1755751"/>
                </a:lnTo>
                <a:close/>
                <a:moveTo>
                  <a:pt x="2166007" y="1136251"/>
                </a:moveTo>
                <a:lnTo>
                  <a:pt x="1893276" y="1681712"/>
                </a:lnTo>
                <a:lnTo>
                  <a:pt x="1241270" y="1681712"/>
                </a:lnTo>
                <a:lnTo>
                  <a:pt x="968539" y="1136251"/>
                </a:lnTo>
                <a:lnTo>
                  <a:pt x="1241270" y="590789"/>
                </a:lnTo>
                <a:lnTo>
                  <a:pt x="1893276" y="590789"/>
                </a:lnTo>
                <a:close/>
                <a:moveTo>
                  <a:pt x="2166008" y="3466175"/>
                </a:moveTo>
                <a:lnTo>
                  <a:pt x="1893277" y="4011637"/>
                </a:lnTo>
                <a:lnTo>
                  <a:pt x="1241271" y="4011637"/>
                </a:lnTo>
                <a:lnTo>
                  <a:pt x="968540" y="3466175"/>
                </a:lnTo>
                <a:lnTo>
                  <a:pt x="1241271" y="2920713"/>
                </a:lnTo>
                <a:lnTo>
                  <a:pt x="1893277" y="2920713"/>
                </a:lnTo>
                <a:close/>
                <a:moveTo>
                  <a:pt x="3129438" y="2883693"/>
                </a:moveTo>
                <a:lnTo>
                  <a:pt x="2856707" y="3429155"/>
                </a:lnTo>
                <a:lnTo>
                  <a:pt x="2204701" y="3429155"/>
                </a:lnTo>
                <a:lnTo>
                  <a:pt x="1931970" y="2883693"/>
                </a:lnTo>
                <a:lnTo>
                  <a:pt x="2204701" y="2338231"/>
                </a:lnTo>
                <a:lnTo>
                  <a:pt x="2856707" y="2338231"/>
                </a:lnTo>
                <a:close/>
                <a:moveTo>
                  <a:pt x="3129438" y="1718731"/>
                </a:moveTo>
                <a:lnTo>
                  <a:pt x="2856707" y="2264192"/>
                </a:lnTo>
                <a:lnTo>
                  <a:pt x="2204701" y="2264192"/>
                </a:lnTo>
                <a:lnTo>
                  <a:pt x="1931970" y="1718731"/>
                </a:lnTo>
                <a:lnTo>
                  <a:pt x="2204701" y="1173269"/>
                </a:lnTo>
                <a:lnTo>
                  <a:pt x="2856707" y="1173269"/>
                </a:lnTo>
                <a:close/>
                <a:moveTo>
                  <a:pt x="3129439" y="4048655"/>
                </a:moveTo>
                <a:lnTo>
                  <a:pt x="2856708" y="4594117"/>
                </a:lnTo>
                <a:lnTo>
                  <a:pt x="2204702" y="4594117"/>
                </a:lnTo>
                <a:lnTo>
                  <a:pt x="1931971" y="4048655"/>
                </a:lnTo>
                <a:lnTo>
                  <a:pt x="2204702" y="3503193"/>
                </a:lnTo>
                <a:lnTo>
                  <a:pt x="2856708" y="3503193"/>
                </a:lnTo>
                <a:close/>
                <a:moveTo>
                  <a:pt x="4085866" y="2292906"/>
                </a:moveTo>
                <a:lnTo>
                  <a:pt x="3813136" y="2838367"/>
                </a:lnTo>
                <a:lnTo>
                  <a:pt x="3161130" y="2838367"/>
                </a:lnTo>
                <a:lnTo>
                  <a:pt x="2888399" y="2292906"/>
                </a:lnTo>
                <a:lnTo>
                  <a:pt x="3161130" y="1747444"/>
                </a:lnTo>
                <a:lnTo>
                  <a:pt x="3813136" y="1747444"/>
                </a:lnTo>
                <a:close/>
                <a:moveTo>
                  <a:pt x="4085866" y="1127944"/>
                </a:moveTo>
                <a:lnTo>
                  <a:pt x="3813136" y="1673405"/>
                </a:lnTo>
                <a:lnTo>
                  <a:pt x="3161130" y="1673405"/>
                </a:lnTo>
                <a:lnTo>
                  <a:pt x="2888399" y="1127944"/>
                </a:lnTo>
                <a:lnTo>
                  <a:pt x="3161130" y="582482"/>
                </a:lnTo>
                <a:lnTo>
                  <a:pt x="3813136" y="582482"/>
                </a:lnTo>
                <a:close/>
                <a:moveTo>
                  <a:pt x="4085867" y="3457869"/>
                </a:moveTo>
                <a:lnTo>
                  <a:pt x="3813137" y="4003329"/>
                </a:lnTo>
                <a:lnTo>
                  <a:pt x="3161131" y="4003329"/>
                </a:lnTo>
                <a:lnTo>
                  <a:pt x="2888400" y="3457869"/>
                </a:lnTo>
                <a:lnTo>
                  <a:pt x="3161131" y="2912406"/>
                </a:lnTo>
                <a:lnTo>
                  <a:pt x="3813137" y="2912406"/>
                </a:lnTo>
                <a:close/>
                <a:moveTo>
                  <a:pt x="5060005" y="2875386"/>
                </a:moveTo>
                <a:lnTo>
                  <a:pt x="4787274" y="3420847"/>
                </a:lnTo>
                <a:lnTo>
                  <a:pt x="4135268" y="3420847"/>
                </a:lnTo>
                <a:lnTo>
                  <a:pt x="3862539" y="2875386"/>
                </a:lnTo>
                <a:lnTo>
                  <a:pt x="4135268" y="2329924"/>
                </a:lnTo>
                <a:lnTo>
                  <a:pt x="4787274" y="2329924"/>
                </a:lnTo>
                <a:close/>
                <a:moveTo>
                  <a:pt x="5060005" y="1710424"/>
                </a:moveTo>
                <a:lnTo>
                  <a:pt x="4787274" y="2255885"/>
                </a:lnTo>
                <a:lnTo>
                  <a:pt x="4135269" y="2255885"/>
                </a:lnTo>
                <a:lnTo>
                  <a:pt x="3862539" y="1710424"/>
                </a:lnTo>
                <a:lnTo>
                  <a:pt x="4135269" y="1164962"/>
                </a:lnTo>
                <a:lnTo>
                  <a:pt x="4787274" y="1164962"/>
                </a:lnTo>
                <a:close/>
                <a:moveTo>
                  <a:pt x="5060006" y="4040349"/>
                </a:moveTo>
                <a:lnTo>
                  <a:pt x="4787275" y="4585809"/>
                </a:lnTo>
                <a:lnTo>
                  <a:pt x="4135270" y="4585809"/>
                </a:lnTo>
                <a:lnTo>
                  <a:pt x="3862540" y="4040349"/>
                </a:lnTo>
                <a:lnTo>
                  <a:pt x="4135270" y="3494887"/>
                </a:lnTo>
                <a:lnTo>
                  <a:pt x="4787275" y="3494887"/>
                </a:lnTo>
                <a:close/>
                <a:moveTo>
                  <a:pt x="6054174" y="2274653"/>
                </a:moveTo>
                <a:lnTo>
                  <a:pt x="5781443" y="2820114"/>
                </a:lnTo>
                <a:lnTo>
                  <a:pt x="5129437" y="2820114"/>
                </a:lnTo>
                <a:lnTo>
                  <a:pt x="4856706" y="2274653"/>
                </a:lnTo>
                <a:lnTo>
                  <a:pt x="5129437" y="1729191"/>
                </a:lnTo>
                <a:lnTo>
                  <a:pt x="5781443" y="1729191"/>
                </a:lnTo>
                <a:close/>
                <a:moveTo>
                  <a:pt x="6054174" y="1109691"/>
                </a:moveTo>
                <a:lnTo>
                  <a:pt x="5781443" y="1655152"/>
                </a:lnTo>
                <a:lnTo>
                  <a:pt x="5129437" y="1655152"/>
                </a:lnTo>
                <a:lnTo>
                  <a:pt x="4856706" y="1109691"/>
                </a:lnTo>
                <a:lnTo>
                  <a:pt x="5129437" y="564229"/>
                </a:lnTo>
                <a:lnTo>
                  <a:pt x="5781443" y="564229"/>
                </a:lnTo>
                <a:close/>
                <a:moveTo>
                  <a:pt x="6054175" y="3439615"/>
                </a:moveTo>
                <a:lnTo>
                  <a:pt x="5781444" y="3985077"/>
                </a:lnTo>
                <a:lnTo>
                  <a:pt x="5129437" y="3985077"/>
                </a:lnTo>
                <a:lnTo>
                  <a:pt x="4856707" y="3439615"/>
                </a:lnTo>
                <a:lnTo>
                  <a:pt x="5129438" y="2894153"/>
                </a:lnTo>
                <a:lnTo>
                  <a:pt x="5781444" y="2894153"/>
                </a:lnTo>
                <a:close/>
                <a:moveTo>
                  <a:pt x="7048342" y="2817137"/>
                </a:moveTo>
                <a:lnTo>
                  <a:pt x="6775612" y="3362598"/>
                </a:lnTo>
                <a:lnTo>
                  <a:pt x="6123606" y="3362598"/>
                </a:lnTo>
                <a:lnTo>
                  <a:pt x="5850876" y="2817137"/>
                </a:lnTo>
                <a:lnTo>
                  <a:pt x="6123606" y="2271675"/>
                </a:lnTo>
                <a:lnTo>
                  <a:pt x="6775612" y="2271675"/>
                </a:lnTo>
                <a:close/>
                <a:moveTo>
                  <a:pt x="7048342" y="1652175"/>
                </a:moveTo>
                <a:lnTo>
                  <a:pt x="6775612" y="2197636"/>
                </a:lnTo>
                <a:lnTo>
                  <a:pt x="6123606" y="2197636"/>
                </a:lnTo>
                <a:lnTo>
                  <a:pt x="5850876" y="1652175"/>
                </a:lnTo>
                <a:lnTo>
                  <a:pt x="6123606" y="1106713"/>
                </a:lnTo>
                <a:lnTo>
                  <a:pt x="6775612" y="1106713"/>
                </a:lnTo>
                <a:close/>
                <a:moveTo>
                  <a:pt x="7048344" y="3982099"/>
                </a:moveTo>
                <a:lnTo>
                  <a:pt x="6775612" y="4527561"/>
                </a:lnTo>
                <a:lnTo>
                  <a:pt x="6123607" y="4527561"/>
                </a:lnTo>
                <a:lnTo>
                  <a:pt x="5850875" y="3982099"/>
                </a:lnTo>
                <a:lnTo>
                  <a:pt x="6123607" y="3436637"/>
                </a:lnTo>
                <a:lnTo>
                  <a:pt x="6775612" y="3436637"/>
                </a:lnTo>
                <a:close/>
                <a:moveTo>
                  <a:pt x="8042514" y="2271675"/>
                </a:moveTo>
                <a:lnTo>
                  <a:pt x="7769783" y="2817136"/>
                </a:lnTo>
                <a:lnTo>
                  <a:pt x="7117777" y="2817136"/>
                </a:lnTo>
                <a:lnTo>
                  <a:pt x="6845046" y="2271675"/>
                </a:lnTo>
                <a:lnTo>
                  <a:pt x="7117777" y="1726213"/>
                </a:lnTo>
                <a:lnTo>
                  <a:pt x="7769783" y="1726213"/>
                </a:lnTo>
                <a:close/>
                <a:moveTo>
                  <a:pt x="8042514" y="1106713"/>
                </a:moveTo>
                <a:lnTo>
                  <a:pt x="7769784" y="1652174"/>
                </a:lnTo>
                <a:lnTo>
                  <a:pt x="7117777" y="1652174"/>
                </a:lnTo>
                <a:lnTo>
                  <a:pt x="6845046" y="1106713"/>
                </a:lnTo>
                <a:lnTo>
                  <a:pt x="7117777" y="561251"/>
                </a:lnTo>
                <a:lnTo>
                  <a:pt x="7769784" y="561251"/>
                </a:lnTo>
                <a:close/>
                <a:moveTo>
                  <a:pt x="8042515" y="3436637"/>
                </a:moveTo>
                <a:lnTo>
                  <a:pt x="7769784" y="3982099"/>
                </a:lnTo>
                <a:lnTo>
                  <a:pt x="7117778" y="3982099"/>
                </a:lnTo>
                <a:lnTo>
                  <a:pt x="6845047" y="3436637"/>
                </a:lnTo>
                <a:lnTo>
                  <a:pt x="7117778" y="2891175"/>
                </a:lnTo>
                <a:lnTo>
                  <a:pt x="7769784" y="2891175"/>
                </a:lnTo>
                <a:close/>
                <a:moveTo>
                  <a:pt x="9054578" y="1710424"/>
                </a:moveTo>
                <a:lnTo>
                  <a:pt x="8781847" y="2255885"/>
                </a:lnTo>
                <a:lnTo>
                  <a:pt x="8129842" y="2255885"/>
                </a:lnTo>
                <a:lnTo>
                  <a:pt x="7857110" y="1710424"/>
                </a:lnTo>
                <a:lnTo>
                  <a:pt x="8129842" y="1164962"/>
                </a:lnTo>
                <a:lnTo>
                  <a:pt x="8781847" y="1164962"/>
                </a:lnTo>
                <a:close/>
                <a:moveTo>
                  <a:pt x="9054579" y="545462"/>
                </a:moveTo>
                <a:lnTo>
                  <a:pt x="8781848" y="1090923"/>
                </a:lnTo>
                <a:lnTo>
                  <a:pt x="8129842" y="1090923"/>
                </a:lnTo>
                <a:lnTo>
                  <a:pt x="7857111" y="545462"/>
                </a:lnTo>
                <a:lnTo>
                  <a:pt x="8129842" y="0"/>
                </a:lnTo>
                <a:lnTo>
                  <a:pt x="8781848" y="0"/>
                </a:lnTo>
                <a:close/>
                <a:moveTo>
                  <a:pt x="9054579" y="2875386"/>
                </a:moveTo>
                <a:lnTo>
                  <a:pt x="8781848" y="3420847"/>
                </a:lnTo>
                <a:lnTo>
                  <a:pt x="8129842" y="3420847"/>
                </a:lnTo>
                <a:lnTo>
                  <a:pt x="7857111" y="2875386"/>
                </a:lnTo>
                <a:lnTo>
                  <a:pt x="8129842" y="2329924"/>
                </a:lnTo>
                <a:lnTo>
                  <a:pt x="8781848" y="2329924"/>
                </a:lnTo>
                <a:close/>
              </a:path>
            </a:pathLst>
          </a:custGeom>
          <a:blipFill dpi="0" rotWithShape="0">
            <a:blip r:embed="rId2"/>
            <a:srcRect/>
            <a:stretch>
              <a:fillRect/>
            </a:stretch>
          </a:blip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851410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6C012-67B5-26B7-3FC8-FC7DDB9CBCDB}"/>
              </a:ext>
            </a:extLst>
          </p:cNvPr>
          <p:cNvSpPr txBox="1"/>
          <p:nvPr/>
        </p:nvSpPr>
        <p:spPr>
          <a:xfrm>
            <a:off x="2532032" y="7437850"/>
            <a:ext cx="16926846" cy="4339650"/>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chemeClr val="accent1"/>
                </a:solidFill>
                <a:latin typeface="Montserrat" panose="00000500000000000000" pitchFamily="2" charset="0"/>
              </a:rPr>
              <a:t> Model Training Technique:</a:t>
            </a:r>
          </a:p>
          <a:p>
            <a:pPr lvl="2"/>
            <a:r>
              <a:rPr lang="en-US" sz="3000" dirty="0">
                <a:solidFill>
                  <a:srgbClr val="000000"/>
                </a:solidFill>
                <a:latin typeface="Montserrat" panose="00000500000000000000" pitchFamily="2" charset="0"/>
              </a:rPr>
              <a:t>To </a:t>
            </a:r>
            <a:r>
              <a:rPr lang="en-US" sz="3000" b="1" u="sng" dirty="0">
                <a:solidFill>
                  <a:srgbClr val="000000"/>
                </a:solidFill>
                <a:latin typeface="Montserrat" panose="00000500000000000000" pitchFamily="2" charset="0"/>
              </a:rPr>
              <a:t>train our linear regression model</a:t>
            </a:r>
            <a:r>
              <a:rPr lang="en-US" sz="3000" dirty="0">
                <a:solidFill>
                  <a:srgbClr val="000000"/>
                </a:solidFill>
                <a:latin typeface="Montserrat" panose="00000500000000000000" pitchFamily="2" charset="0"/>
              </a:rPr>
              <a:t>, we utilized </a:t>
            </a:r>
            <a:r>
              <a:rPr lang="en-US" sz="3000" b="1" u="sng" dirty="0">
                <a:solidFill>
                  <a:srgbClr val="000000"/>
                </a:solidFill>
                <a:latin typeface="Montserrat" panose="00000500000000000000" pitchFamily="2" charset="0"/>
              </a:rPr>
              <a:t>80% of the tuples </a:t>
            </a:r>
            <a:r>
              <a:rPr lang="en-US" sz="3000" dirty="0">
                <a:solidFill>
                  <a:srgbClr val="000000"/>
                </a:solidFill>
                <a:latin typeface="Montserrat" panose="00000500000000000000" pitchFamily="2" charset="0"/>
              </a:rPr>
              <a:t>from the raw dataset, which includes data on fuel consumption and CO2 emissions. The </a:t>
            </a:r>
            <a:r>
              <a:rPr lang="en-US" sz="3000" b="1" u="sng" dirty="0">
                <a:solidFill>
                  <a:srgbClr val="000000"/>
                </a:solidFill>
                <a:latin typeface="Montserrat" panose="00000500000000000000" pitchFamily="2" charset="0"/>
              </a:rPr>
              <a:t>remaining 20% </a:t>
            </a:r>
            <a:r>
              <a:rPr lang="en-US" sz="3000" dirty="0">
                <a:solidFill>
                  <a:srgbClr val="000000"/>
                </a:solidFill>
                <a:latin typeface="Montserrat" panose="00000500000000000000" pitchFamily="2" charset="0"/>
              </a:rPr>
              <a:t>of the data was reserved for </a:t>
            </a:r>
            <a:r>
              <a:rPr lang="en-US" sz="3000" b="1" u="sng" dirty="0">
                <a:solidFill>
                  <a:srgbClr val="000000"/>
                </a:solidFill>
                <a:latin typeface="Montserrat" panose="00000500000000000000" pitchFamily="2" charset="0"/>
              </a:rPr>
              <a:t>testing the model</a:t>
            </a:r>
            <a:r>
              <a:rPr lang="en-US" sz="3000" dirty="0">
                <a:solidFill>
                  <a:srgbClr val="000000"/>
                </a:solidFill>
                <a:latin typeface="Montserrat" panose="00000500000000000000" pitchFamily="2" charset="0"/>
              </a:rPr>
              <a:t>. </a:t>
            </a:r>
          </a:p>
          <a:p>
            <a:pPr lvl="2"/>
            <a:endParaRPr lang="en-US" sz="3000" dirty="0">
              <a:solidFill>
                <a:srgbClr val="000000"/>
              </a:solidFill>
              <a:latin typeface="Montserrat" panose="00000500000000000000" pitchFamily="2" charset="0"/>
            </a:endParaRPr>
          </a:p>
          <a:p>
            <a:pPr lvl="2"/>
            <a:r>
              <a:rPr lang="en-US" sz="3000" dirty="0">
                <a:solidFill>
                  <a:srgbClr val="000000"/>
                </a:solidFill>
                <a:latin typeface="Montserrat" panose="00000500000000000000" pitchFamily="2" charset="0"/>
              </a:rPr>
              <a:t>This approach ensures that the model is trained on a substantial portion of the data while still allowing for an independent assessment of its predictive accuracy. The model is designed to calculate fuel consumption and CO2 emissions, enabling us to evaluate its performance and reliability effectively.</a:t>
            </a:r>
          </a:p>
        </p:txBody>
      </p:sp>
      <p:sp>
        <p:nvSpPr>
          <p:cNvPr id="4" name="TextBox 3">
            <a:extLst>
              <a:ext uri="{FF2B5EF4-FFF2-40B4-BE49-F238E27FC236}">
                <a16:creationId xmlns:a16="http://schemas.microsoft.com/office/drawing/2014/main" id="{76674B96-1AF8-72C6-F38B-8BE1425FF655}"/>
              </a:ext>
            </a:extLst>
          </p:cNvPr>
          <p:cNvSpPr txBox="1"/>
          <p:nvPr/>
        </p:nvSpPr>
        <p:spPr>
          <a:xfrm>
            <a:off x="2532033" y="5868189"/>
            <a:ext cx="12656109" cy="1015663"/>
          </a:xfrm>
          <a:prstGeom prst="rect">
            <a:avLst/>
          </a:prstGeom>
          <a:noFill/>
        </p:spPr>
        <p:txBody>
          <a:bodyPr wrap="square" rtlCol="0">
            <a:spAutoFit/>
          </a:bodyPr>
          <a:lstStyle/>
          <a:p>
            <a:r>
              <a:rPr lang="en-IN" sz="3000" dirty="0">
                <a:solidFill>
                  <a:srgbClr val="000000"/>
                </a:solidFill>
                <a:latin typeface="Montserrat" panose="00000500000000000000" pitchFamily="2" charset="0"/>
              </a:rPr>
              <a:t>	Y = a0 + (a1*x) + e</a:t>
            </a:r>
          </a:p>
          <a:p>
            <a:r>
              <a:rPr lang="en-IN" sz="3000" dirty="0">
                <a:solidFill>
                  <a:srgbClr val="000000"/>
                </a:solidFill>
                <a:latin typeface="Montserrat" panose="00000500000000000000" pitchFamily="2" charset="0"/>
              </a:rPr>
              <a:t>	C02_Emmited = 19.07 + (22.95 * </a:t>
            </a:r>
            <a:r>
              <a:rPr lang="en-IN" sz="3000" dirty="0" err="1">
                <a:solidFill>
                  <a:srgbClr val="000000"/>
                </a:solidFill>
                <a:latin typeface="Montserrat" panose="00000500000000000000" pitchFamily="2" charset="0"/>
              </a:rPr>
              <a:t>Fuel_Consumed</a:t>
            </a:r>
            <a:r>
              <a:rPr lang="en-IN" sz="3000" dirty="0">
                <a:solidFill>
                  <a:srgbClr val="000000"/>
                </a:solidFill>
                <a:latin typeface="Montserrat" panose="00000500000000000000" pitchFamily="2" charset="0"/>
              </a:rPr>
              <a:t>)</a:t>
            </a:r>
          </a:p>
        </p:txBody>
      </p:sp>
      <p:sp>
        <p:nvSpPr>
          <p:cNvPr id="5" name="TextBox 4">
            <a:extLst>
              <a:ext uri="{FF2B5EF4-FFF2-40B4-BE49-F238E27FC236}">
                <a16:creationId xmlns:a16="http://schemas.microsoft.com/office/drawing/2014/main" id="{BEE66CE8-BA41-5FFD-0868-F0F602F5BEE7}"/>
              </a:ext>
            </a:extLst>
          </p:cNvPr>
          <p:cNvSpPr txBox="1"/>
          <p:nvPr/>
        </p:nvSpPr>
        <p:spPr>
          <a:xfrm>
            <a:off x="2532033" y="3128920"/>
            <a:ext cx="10703550" cy="646331"/>
          </a:xfrm>
          <a:prstGeom prst="rect">
            <a:avLst/>
          </a:prstGeom>
          <a:noFill/>
        </p:spPr>
        <p:txBody>
          <a:bodyPr wrap="square" rtlCol="0">
            <a:spAutoFit/>
          </a:bodyPr>
          <a:lstStyle/>
          <a:p>
            <a:pPr marL="457200" indent="-457200">
              <a:buFont typeface="Wingdings" panose="05000000000000000000" pitchFamily="2" charset="2"/>
              <a:buChar char="§"/>
            </a:pPr>
            <a:r>
              <a:rPr lang="en-IN" b="1" dirty="0">
                <a:solidFill>
                  <a:schemeClr val="accent1"/>
                </a:solidFill>
                <a:latin typeface="Montserrat" panose="00000500000000000000" pitchFamily="2" charset="0"/>
              </a:rPr>
              <a:t>Linear Model for Cars :</a:t>
            </a:r>
          </a:p>
        </p:txBody>
      </p:sp>
      <p:sp>
        <p:nvSpPr>
          <p:cNvPr id="6" name="TextBox 5">
            <a:extLst>
              <a:ext uri="{FF2B5EF4-FFF2-40B4-BE49-F238E27FC236}">
                <a16:creationId xmlns:a16="http://schemas.microsoft.com/office/drawing/2014/main" id="{CAE8F81A-E265-E399-DD42-5EC3BFD67F82}"/>
              </a:ext>
            </a:extLst>
          </p:cNvPr>
          <p:cNvSpPr txBox="1"/>
          <p:nvPr/>
        </p:nvSpPr>
        <p:spPr>
          <a:xfrm>
            <a:off x="2532033" y="3676960"/>
            <a:ext cx="12311298" cy="1015663"/>
          </a:xfrm>
          <a:prstGeom prst="rect">
            <a:avLst/>
          </a:prstGeom>
          <a:noFill/>
        </p:spPr>
        <p:txBody>
          <a:bodyPr wrap="square" rtlCol="0">
            <a:spAutoFit/>
          </a:bodyPr>
          <a:lstStyle/>
          <a:p>
            <a:r>
              <a:rPr lang="en-IN" sz="3000" dirty="0">
                <a:solidFill>
                  <a:srgbClr val="000000"/>
                </a:solidFill>
                <a:latin typeface="Montserrat" panose="00000500000000000000" pitchFamily="2" charset="0"/>
              </a:rPr>
              <a:t>	Y = a0 + (a1*x) + e</a:t>
            </a:r>
          </a:p>
          <a:p>
            <a:r>
              <a:rPr lang="en-IN" sz="3000" dirty="0">
                <a:solidFill>
                  <a:srgbClr val="000000"/>
                </a:solidFill>
                <a:latin typeface="Montserrat" panose="00000500000000000000" pitchFamily="2" charset="0"/>
              </a:rPr>
              <a:t>	C02_Emmited = 13.89 + (22.05 * </a:t>
            </a:r>
            <a:r>
              <a:rPr lang="en-IN" sz="3000" dirty="0" err="1">
                <a:solidFill>
                  <a:srgbClr val="000000"/>
                </a:solidFill>
                <a:latin typeface="Montserrat" panose="00000500000000000000" pitchFamily="2" charset="0"/>
              </a:rPr>
              <a:t>Fuel_Consumed</a:t>
            </a:r>
            <a:r>
              <a:rPr lang="en-IN" sz="3000" dirty="0">
                <a:solidFill>
                  <a:srgbClr val="000000"/>
                </a:solidFill>
                <a:latin typeface="Montserrat" panose="00000500000000000000" pitchFamily="2" charset="0"/>
              </a:rPr>
              <a:t>)</a:t>
            </a:r>
          </a:p>
        </p:txBody>
      </p:sp>
      <p:sp>
        <p:nvSpPr>
          <p:cNvPr id="7" name="Rectangle 6">
            <a:extLst>
              <a:ext uri="{FF2B5EF4-FFF2-40B4-BE49-F238E27FC236}">
                <a16:creationId xmlns:a16="http://schemas.microsoft.com/office/drawing/2014/main" id="{2A06F8C5-7AF6-8ED0-E10C-A1E701020121}"/>
              </a:ext>
            </a:extLst>
          </p:cNvPr>
          <p:cNvSpPr/>
          <p:nvPr/>
        </p:nvSpPr>
        <p:spPr>
          <a:xfrm>
            <a:off x="22856825" y="1"/>
            <a:ext cx="152082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24C0DB-BE1C-E232-2630-157D743E67C8}"/>
              </a:ext>
            </a:extLst>
          </p:cNvPr>
          <p:cNvSpPr txBox="1"/>
          <p:nvPr/>
        </p:nvSpPr>
        <p:spPr>
          <a:xfrm>
            <a:off x="1384696" y="898152"/>
            <a:ext cx="14173202" cy="1569660"/>
          </a:xfrm>
          <a:prstGeom prst="rect">
            <a:avLst/>
          </a:prstGeom>
          <a:noFill/>
        </p:spPr>
        <p:txBody>
          <a:bodyPr wrap="square" rtlCol="0">
            <a:spAutoFit/>
          </a:bodyPr>
          <a:lstStyle/>
          <a:p>
            <a:r>
              <a:rPr lang="en-IN" sz="4800" b="1" u="sng" dirty="0">
                <a:solidFill>
                  <a:schemeClr val="accent1"/>
                </a:solidFill>
                <a:latin typeface="Montserrat" panose="00000500000000000000" pitchFamily="2" charset="0"/>
              </a:rPr>
              <a:t>Developing a Linear Model to test the Fuel Consumption and CO2 emission:</a:t>
            </a:r>
          </a:p>
        </p:txBody>
      </p:sp>
      <p:sp>
        <p:nvSpPr>
          <p:cNvPr id="2" name="TextBox 1">
            <a:extLst>
              <a:ext uri="{FF2B5EF4-FFF2-40B4-BE49-F238E27FC236}">
                <a16:creationId xmlns:a16="http://schemas.microsoft.com/office/drawing/2014/main" id="{CE50641F-3907-BE05-959B-65C74D37747B}"/>
              </a:ext>
            </a:extLst>
          </p:cNvPr>
          <p:cNvSpPr txBox="1"/>
          <p:nvPr/>
        </p:nvSpPr>
        <p:spPr>
          <a:xfrm>
            <a:off x="2532033" y="5314191"/>
            <a:ext cx="10703550" cy="646331"/>
          </a:xfrm>
          <a:prstGeom prst="rect">
            <a:avLst/>
          </a:prstGeom>
          <a:noFill/>
        </p:spPr>
        <p:txBody>
          <a:bodyPr wrap="square" rtlCol="0">
            <a:spAutoFit/>
          </a:bodyPr>
          <a:lstStyle/>
          <a:p>
            <a:pPr marL="457200" indent="-457200">
              <a:buFont typeface="Wingdings" panose="05000000000000000000" pitchFamily="2" charset="2"/>
              <a:buChar char="§"/>
            </a:pPr>
            <a:r>
              <a:rPr lang="en-IN" b="1" dirty="0">
                <a:solidFill>
                  <a:schemeClr val="accent1"/>
                </a:solidFill>
                <a:latin typeface="Montserrat" panose="00000500000000000000" pitchFamily="2" charset="0"/>
              </a:rPr>
              <a:t>Linear Model for Vans :</a:t>
            </a:r>
          </a:p>
        </p:txBody>
      </p:sp>
    </p:spTree>
    <p:extLst>
      <p:ext uri="{BB962C8B-B14F-4D97-AF65-F5344CB8AC3E}">
        <p14:creationId xmlns:p14="http://schemas.microsoft.com/office/powerpoint/2010/main" val="291535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D7B2E5-A9B5-A242-A883-2CD4B24F0BD7}"/>
              </a:ext>
            </a:extLst>
          </p:cNvPr>
          <p:cNvSpPr/>
          <p:nvPr/>
        </p:nvSpPr>
        <p:spPr>
          <a:xfrm>
            <a:off x="22856825" y="1"/>
            <a:ext cx="152082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216F8AB2-3705-04B1-070A-7208333CEDA3}"/>
              </a:ext>
            </a:extLst>
          </p:cNvPr>
          <p:cNvSpPr txBox="1"/>
          <p:nvPr/>
        </p:nvSpPr>
        <p:spPr>
          <a:xfrm>
            <a:off x="1181813" y="889037"/>
            <a:ext cx="10149179" cy="1107996"/>
          </a:xfrm>
          <a:prstGeom prst="rect">
            <a:avLst/>
          </a:prstGeom>
          <a:noFill/>
        </p:spPr>
        <p:txBody>
          <a:bodyPr wrap="square" rtlCol="0" anchor="t">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s-SV" sz="6600" u="sng" dirty="0" err="1">
                <a:solidFill>
                  <a:schemeClr val="accent1"/>
                </a:solidFill>
              </a:rPr>
              <a:t>Results</a:t>
            </a:r>
            <a:r>
              <a:rPr lang="es-SV" sz="6600" u="sng" dirty="0">
                <a:solidFill>
                  <a:schemeClr val="accent1"/>
                </a:solidFill>
              </a:rPr>
              <a:t> </a:t>
            </a:r>
            <a:r>
              <a:rPr lang="es-SV" sz="6600" u="sng" dirty="0" err="1">
                <a:solidFill>
                  <a:schemeClr val="accent1"/>
                </a:solidFill>
              </a:rPr>
              <a:t>of</a:t>
            </a:r>
            <a:r>
              <a:rPr lang="es-SV" sz="6600" u="sng" dirty="0">
                <a:solidFill>
                  <a:schemeClr val="accent1"/>
                </a:solidFill>
              </a:rPr>
              <a:t> </a:t>
            </a:r>
            <a:r>
              <a:rPr lang="es-SV" sz="6600" u="sng" dirty="0" err="1">
                <a:solidFill>
                  <a:schemeClr val="accent1"/>
                </a:solidFill>
              </a:rPr>
              <a:t>Testing</a:t>
            </a:r>
            <a:r>
              <a:rPr lang="es-SV" sz="6600" u="sng" dirty="0">
                <a:solidFill>
                  <a:schemeClr val="accent1"/>
                </a:solidFill>
              </a:rPr>
              <a:t>:</a:t>
            </a:r>
          </a:p>
        </p:txBody>
      </p:sp>
      <p:graphicFrame>
        <p:nvGraphicFramePr>
          <p:cNvPr id="8" name="Table 7">
            <a:extLst>
              <a:ext uri="{FF2B5EF4-FFF2-40B4-BE49-F238E27FC236}">
                <a16:creationId xmlns:a16="http://schemas.microsoft.com/office/drawing/2014/main" id="{956C3EB6-F26D-0618-42BB-085A0F54C01F}"/>
              </a:ext>
            </a:extLst>
          </p:cNvPr>
          <p:cNvGraphicFramePr>
            <a:graphicFrameLocks noGrp="1"/>
          </p:cNvGraphicFramePr>
          <p:nvPr>
            <p:extLst>
              <p:ext uri="{D42A27DB-BD31-4B8C-83A1-F6EECF244321}">
                <p14:modId xmlns:p14="http://schemas.microsoft.com/office/powerpoint/2010/main" val="1473804470"/>
              </p:ext>
            </p:extLst>
          </p:nvPr>
        </p:nvGraphicFramePr>
        <p:xfrm>
          <a:off x="3056413" y="2402769"/>
          <a:ext cx="16549158" cy="3566160"/>
        </p:xfrm>
        <a:graphic>
          <a:graphicData uri="http://schemas.openxmlformats.org/drawingml/2006/table">
            <a:tbl>
              <a:tblPr firstRow="1" bandRow="1">
                <a:tableStyleId>{5C22544A-7EE6-4342-B048-85BDC9FD1C3A}</a:tableStyleId>
              </a:tblPr>
              <a:tblGrid>
                <a:gridCol w="2042026">
                  <a:extLst>
                    <a:ext uri="{9D8B030D-6E8A-4147-A177-3AD203B41FA5}">
                      <a16:colId xmlns:a16="http://schemas.microsoft.com/office/drawing/2014/main" val="3662890477"/>
                    </a:ext>
                  </a:extLst>
                </a:gridCol>
                <a:gridCol w="4577637">
                  <a:extLst>
                    <a:ext uri="{9D8B030D-6E8A-4147-A177-3AD203B41FA5}">
                      <a16:colId xmlns:a16="http://schemas.microsoft.com/office/drawing/2014/main" val="887416836"/>
                    </a:ext>
                  </a:extLst>
                </a:gridCol>
                <a:gridCol w="4628936">
                  <a:extLst>
                    <a:ext uri="{9D8B030D-6E8A-4147-A177-3AD203B41FA5}">
                      <a16:colId xmlns:a16="http://schemas.microsoft.com/office/drawing/2014/main" val="3341439657"/>
                    </a:ext>
                  </a:extLst>
                </a:gridCol>
                <a:gridCol w="2805037">
                  <a:extLst>
                    <a:ext uri="{9D8B030D-6E8A-4147-A177-3AD203B41FA5}">
                      <a16:colId xmlns:a16="http://schemas.microsoft.com/office/drawing/2014/main" val="1140247114"/>
                    </a:ext>
                  </a:extLst>
                </a:gridCol>
                <a:gridCol w="2495522">
                  <a:extLst>
                    <a:ext uri="{9D8B030D-6E8A-4147-A177-3AD203B41FA5}">
                      <a16:colId xmlns:a16="http://schemas.microsoft.com/office/drawing/2014/main" val="2271945144"/>
                    </a:ext>
                  </a:extLst>
                </a:gridCol>
              </a:tblGrid>
              <a:tr h="0">
                <a:tc>
                  <a:txBody>
                    <a:bodyPr/>
                    <a:lstStyle/>
                    <a:p>
                      <a:pPr algn="ctr"/>
                      <a:r>
                        <a:rPr lang="en-IN" dirty="0"/>
                        <a:t>Vehicle Type</a:t>
                      </a:r>
                    </a:p>
                  </a:txBody>
                  <a:tcPr/>
                </a:tc>
                <a:tc>
                  <a:txBody>
                    <a:bodyPr/>
                    <a:lstStyle/>
                    <a:p>
                      <a:pPr algn="ctr"/>
                      <a:r>
                        <a:rPr lang="en-IN" dirty="0"/>
                        <a:t>Measured value  of fuel consumed </a:t>
                      </a:r>
                    </a:p>
                    <a:p>
                      <a:pPr algn="ctr"/>
                      <a:r>
                        <a:rPr lang="en-IN" dirty="0"/>
                        <a:t> (L/100 Km)</a:t>
                      </a:r>
                    </a:p>
                  </a:txBody>
                  <a:tcPr/>
                </a:tc>
                <a:tc>
                  <a:txBody>
                    <a:bodyPr/>
                    <a:lstStyle/>
                    <a:p>
                      <a:pPr algn="ctr"/>
                      <a:r>
                        <a:rPr lang="en-IN" dirty="0"/>
                        <a:t>Calculated value using model for fuel consumed  </a:t>
                      </a:r>
                    </a:p>
                    <a:p>
                      <a:pPr algn="ctr"/>
                      <a:r>
                        <a:rPr lang="en-IN" dirty="0"/>
                        <a:t>(L/100 Km)</a:t>
                      </a:r>
                    </a:p>
                  </a:txBody>
                  <a:tcPr/>
                </a:tc>
                <a:tc>
                  <a:txBody>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en-IN" dirty="0"/>
                        <a:t>Accuracy (%)</a:t>
                      </a:r>
                    </a:p>
                  </a:txBody>
                  <a:tcPr/>
                </a:tc>
                <a:tc>
                  <a:txBody>
                    <a:bodyPr/>
                    <a:lstStyle/>
                    <a:p>
                      <a:pPr algn="ctr"/>
                      <a:r>
                        <a:rPr lang="en-IN" dirty="0"/>
                        <a:t>Error  </a:t>
                      </a:r>
                    </a:p>
                    <a:p>
                      <a:pPr algn="ctr"/>
                      <a:r>
                        <a:rPr lang="en-IN" dirty="0"/>
                        <a:t>(%)</a:t>
                      </a:r>
                    </a:p>
                  </a:txBody>
                  <a:tcPr/>
                </a:tc>
                <a:extLst>
                  <a:ext uri="{0D108BD9-81ED-4DB2-BD59-A6C34878D82A}">
                    <a16:rowId xmlns:a16="http://schemas.microsoft.com/office/drawing/2014/main" val="3419251563"/>
                  </a:ext>
                </a:extLst>
              </a:tr>
              <a:tr h="370840">
                <a:tc>
                  <a:txBody>
                    <a:bodyPr/>
                    <a:lstStyle/>
                    <a:p>
                      <a:pPr algn="ctr"/>
                      <a:r>
                        <a:rPr lang="en-IN" dirty="0">
                          <a:solidFill>
                            <a:srgbClr val="000000"/>
                          </a:solidFill>
                        </a:rPr>
                        <a:t>Car</a:t>
                      </a:r>
                    </a:p>
                  </a:txBody>
                  <a:tcPr/>
                </a:tc>
                <a:tc>
                  <a:txBody>
                    <a:bodyPr/>
                    <a:lstStyle/>
                    <a:p>
                      <a:pPr algn="ctr"/>
                      <a:r>
                        <a:rPr lang="en-IN" dirty="0">
                          <a:solidFill>
                            <a:srgbClr val="000000"/>
                          </a:solidFill>
                        </a:rPr>
                        <a:t>6.51</a:t>
                      </a:r>
                    </a:p>
                  </a:txBody>
                  <a:tcPr/>
                </a:tc>
                <a:tc>
                  <a:txBody>
                    <a:bodyPr/>
                    <a:lstStyle/>
                    <a:p>
                      <a:pPr algn="ctr"/>
                      <a:r>
                        <a:rPr lang="en-IN" dirty="0">
                          <a:solidFill>
                            <a:srgbClr val="000000"/>
                          </a:solidFill>
                        </a:rPr>
                        <a:t>6.23</a:t>
                      </a:r>
                    </a:p>
                  </a:txBody>
                  <a:tcPr/>
                </a:tc>
                <a:tc>
                  <a:txBody>
                    <a:bodyPr/>
                    <a:lstStyle/>
                    <a:p>
                      <a:pPr algn="ctr"/>
                      <a:r>
                        <a:rPr lang="en-IN" dirty="0">
                          <a:solidFill>
                            <a:srgbClr val="000000"/>
                          </a:solidFill>
                        </a:rPr>
                        <a:t>92.03</a:t>
                      </a:r>
                    </a:p>
                  </a:txBody>
                  <a:tcPr/>
                </a:tc>
                <a:tc>
                  <a:txBody>
                    <a:bodyPr/>
                    <a:lstStyle/>
                    <a:p>
                      <a:pPr algn="ctr"/>
                      <a:r>
                        <a:rPr lang="en-IN" dirty="0">
                          <a:solidFill>
                            <a:srgbClr val="000000"/>
                          </a:solidFill>
                        </a:rPr>
                        <a:t>7.97</a:t>
                      </a:r>
                    </a:p>
                  </a:txBody>
                  <a:tcPr/>
                </a:tc>
                <a:extLst>
                  <a:ext uri="{0D108BD9-81ED-4DB2-BD59-A6C34878D82A}">
                    <a16:rowId xmlns:a16="http://schemas.microsoft.com/office/drawing/2014/main" val="3525085057"/>
                  </a:ext>
                </a:extLst>
              </a:tr>
              <a:tr h="370840">
                <a:tc>
                  <a:txBody>
                    <a:bodyPr/>
                    <a:lstStyle/>
                    <a:p>
                      <a:pPr algn="ctr"/>
                      <a:r>
                        <a:rPr lang="en-IN" dirty="0">
                          <a:solidFill>
                            <a:srgbClr val="000000"/>
                          </a:solidFill>
                        </a:rPr>
                        <a:t>Van</a:t>
                      </a:r>
                    </a:p>
                  </a:txBody>
                  <a:tcPr/>
                </a:tc>
                <a:tc>
                  <a:txBody>
                    <a:bodyPr/>
                    <a:lstStyle/>
                    <a:p>
                      <a:pPr algn="ctr"/>
                      <a:r>
                        <a:rPr lang="en-IN" dirty="0">
                          <a:solidFill>
                            <a:srgbClr val="000000"/>
                          </a:solidFill>
                        </a:rPr>
                        <a:t>7.095</a:t>
                      </a:r>
                    </a:p>
                  </a:txBody>
                  <a:tcPr/>
                </a:tc>
                <a:tc>
                  <a:txBody>
                    <a:bodyPr/>
                    <a:lstStyle/>
                    <a:p>
                      <a:pPr algn="ctr"/>
                      <a:r>
                        <a:rPr lang="en-IN" dirty="0">
                          <a:solidFill>
                            <a:srgbClr val="000000"/>
                          </a:solidFill>
                        </a:rPr>
                        <a:t>6.20</a:t>
                      </a:r>
                    </a:p>
                  </a:txBody>
                  <a:tcPr/>
                </a:tc>
                <a:tc>
                  <a:txBody>
                    <a:bodyPr/>
                    <a:lstStyle/>
                    <a:p>
                      <a:pPr algn="ctr"/>
                      <a:r>
                        <a:rPr lang="en-IN" dirty="0">
                          <a:solidFill>
                            <a:srgbClr val="000000"/>
                          </a:solidFill>
                        </a:rPr>
                        <a:t>86.68</a:t>
                      </a:r>
                    </a:p>
                  </a:txBody>
                  <a:tcPr/>
                </a:tc>
                <a:tc>
                  <a:txBody>
                    <a:bodyPr/>
                    <a:lstStyle/>
                    <a:p>
                      <a:pPr algn="ctr"/>
                      <a:r>
                        <a:rPr lang="en-IN" dirty="0">
                          <a:solidFill>
                            <a:srgbClr val="000000"/>
                          </a:solidFill>
                        </a:rPr>
                        <a:t>13.12</a:t>
                      </a:r>
                    </a:p>
                  </a:txBody>
                  <a:tcPr/>
                </a:tc>
                <a:extLst>
                  <a:ext uri="{0D108BD9-81ED-4DB2-BD59-A6C34878D82A}">
                    <a16:rowId xmlns:a16="http://schemas.microsoft.com/office/drawing/2014/main" val="1138997607"/>
                  </a:ext>
                </a:extLst>
              </a:tr>
            </a:tbl>
          </a:graphicData>
        </a:graphic>
      </p:graphicFrame>
      <p:graphicFrame>
        <p:nvGraphicFramePr>
          <p:cNvPr id="12" name="Table 11">
            <a:extLst>
              <a:ext uri="{FF2B5EF4-FFF2-40B4-BE49-F238E27FC236}">
                <a16:creationId xmlns:a16="http://schemas.microsoft.com/office/drawing/2014/main" id="{D3985147-9C91-A204-11AA-CCBBE212EA66}"/>
              </a:ext>
            </a:extLst>
          </p:cNvPr>
          <p:cNvGraphicFramePr>
            <a:graphicFrameLocks noGrp="1"/>
          </p:cNvGraphicFramePr>
          <p:nvPr>
            <p:extLst>
              <p:ext uri="{D42A27DB-BD31-4B8C-83A1-F6EECF244321}">
                <p14:modId xmlns:p14="http://schemas.microsoft.com/office/powerpoint/2010/main" val="2837903060"/>
              </p:ext>
            </p:extLst>
          </p:nvPr>
        </p:nvGraphicFramePr>
        <p:xfrm>
          <a:off x="3056413" y="6858000"/>
          <a:ext cx="16549158" cy="3566160"/>
        </p:xfrm>
        <a:graphic>
          <a:graphicData uri="http://schemas.openxmlformats.org/drawingml/2006/table">
            <a:tbl>
              <a:tblPr firstRow="1" bandRow="1">
                <a:tableStyleId>{5C22544A-7EE6-4342-B048-85BDC9FD1C3A}</a:tableStyleId>
              </a:tblPr>
              <a:tblGrid>
                <a:gridCol w="2042026">
                  <a:extLst>
                    <a:ext uri="{9D8B030D-6E8A-4147-A177-3AD203B41FA5}">
                      <a16:colId xmlns:a16="http://schemas.microsoft.com/office/drawing/2014/main" val="3662890477"/>
                    </a:ext>
                  </a:extLst>
                </a:gridCol>
                <a:gridCol w="4577637">
                  <a:extLst>
                    <a:ext uri="{9D8B030D-6E8A-4147-A177-3AD203B41FA5}">
                      <a16:colId xmlns:a16="http://schemas.microsoft.com/office/drawing/2014/main" val="887416836"/>
                    </a:ext>
                  </a:extLst>
                </a:gridCol>
                <a:gridCol w="4628936">
                  <a:extLst>
                    <a:ext uri="{9D8B030D-6E8A-4147-A177-3AD203B41FA5}">
                      <a16:colId xmlns:a16="http://schemas.microsoft.com/office/drawing/2014/main" val="3341439657"/>
                    </a:ext>
                  </a:extLst>
                </a:gridCol>
                <a:gridCol w="2805037">
                  <a:extLst>
                    <a:ext uri="{9D8B030D-6E8A-4147-A177-3AD203B41FA5}">
                      <a16:colId xmlns:a16="http://schemas.microsoft.com/office/drawing/2014/main" val="1140247114"/>
                    </a:ext>
                  </a:extLst>
                </a:gridCol>
                <a:gridCol w="2495522">
                  <a:extLst>
                    <a:ext uri="{9D8B030D-6E8A-4147-A177-3AD203B41FA5}">
                      <a16:colId xmlns:a16="http://schemas.microsoft.com/office/drawing/2014/main" val="2271945144"/>
                    </a:ext>
                  </a:extLst>
                </a:gridCol>
              </a:tblGrid>
              <a:tr h="0">
                <a:tc>
                  <a:txBody>
                    <a:bodyPr/>
                    <a:lstStyle/>
                    <a:p>
                      <a:pPr algn="ctr"/>
                      <a:r>
                        <a:rPr lang="en-IN" dirty="0"/>
                        <a:t>Vehicle Type</a:t>
                      </a:r>
                    </a:p>
                  </a:txBody>
                  <a:tcPr/>
                </a:tc>
                <a:tc>
                  <a:txBody>
                    <a:bodyPr/>
                    <a:lstStyle/>
                    <a:p>
                      <a:pPr algn="ctr"/>
                      <a:r>
                        <a:rPr lang="en-IN" dirty="0"/>
                        <a:t>Measured value  of CO2 emitted</a:t>
                      </a:r>
                    </a:p>
                    <a:p>
                      <a:pPr algn="ctr"/>
                      <a:r>
                        <a:rPr lang="en-IN" dirty="0"/>
                        <a:t> (g/Km)</a:t>
                      </a:r>
                    </a:p>
                  </a:txBody>
                  <a:tcPr/>
                </a:tc>
                <a:tc>
                  <a:txBody>
                    <a:bodyPr/>
                    <a:lstStyle/>
                    <a:p>
                      <a:pPr algn="ctr"/>
                      <a:r>
                        <a:rPr lang="en-IN" dirty="0"/>
                        <a:t>Calculated value using model for fuel consumed  </a:t>
                      </a:r>
                    </a:p>
                    <a:p>
                      <a:pPr algn="ctr"/>
                      <a:r>
                        <a:rPr lang="en-IN" dirty="0"/>
                        <a:t>(g/Km)</a:t>
                      </a:r>
                    </a:p>
                  </a:txBody>
                  <a:tcPr/>
                </a:tc>
                <a:tc>
                  <a:txBody>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lang="en-IN" dirty="0"/>
                        <a:t>Accuracy (%)</a:t>
                      </a:r>
                    </a:p>
                  </a:txBody>
                  <a:tcPr/>
                </a:tc>
                <a:tc>
                  <a:txBody>
                    <a:bodyPr/>
                    <a:lstStyle/>
                    <a:p>
                      <a:pPr algn="ctr"/>
                      <a:r>
                        <a:rPr lang="en-IN" dirty="0"/>
                        <a:t>Error  </a:t>
                      </a:r>
                    </a:p>
                    <a:p>
                      <a:pPr algn="ctr"/>
                      <a:r>
                        <a:rPr lang="en-IN" dirty="0"/>
                        <a:t>(%)</a:t>
                      </a:r>
                    </a:p>
                  </a:txBody>
                  <a:tcPr/>
                </a:tc>
                <a:extLst>
                  <a:ext uri="{0D108BD9-81ED-4DB2-BD59-A6C34878D82A}">
                    <a16:rowId xmlns:a16="http://schemas.microsoft.com/office/drawing/2014/main" val="3419251563"/>
                  </a:ext>
                </a:extLst>
              </a:tr>
              <a:tr h="370840">
                <a:tc>
                  <a:txBody>
                    <a:bodyPr/>
                    <a:lstStyle/>
                    <a:p>
                      <a:pPr algn="ctr"/>
                      <a:r>
                        <a:rPr lang="en-IN" dirty="0">
                          <a:solidFill>
                            <a:srgbClr val="000000"/>
                          </a:solidFill>
                        </a:rPr>
                        <a:t>Car</a:t>
                      </a:r>
                    </a:p>
                  </a:txBody>
                  <a:tcPr/>
                </a:tc>
                <a:tc>
                  <a:txBody>
                    <a:bodyPr/>
                    <a:lstStyle/>
                    <a:p>
                      <a:pPr algn="ctr"/>
                      <a:r>
                        <a:rPr lang="en-IN" dirty="0">
                          <a:solidFill>
                            <a:srgbClr val="000000"/>
                          </a:solidFill>
                        </a:rPr>
                        <a:t>151.36</a:t>
                      </a:r>
                    </a:p>
                  </a:txBody>
                  <a:tcPr/>
                </a:tc>
                <a:tc>
                  <a:txBody>
                    <a:bodyPr/>
                    <a:lstStyle/>
                    <a:p>
                      <a:pPr algn="ctr"/>
                      <a:r>
                        <a:rPr lang="en-IN" dirty="0">
                          <a:solidFill>
                            <a:srgbClr val="000000"/>
                          </a:solidFill>
                        </a:rPr>
                        <a:t>157.62</a:t>
                      </a:r>
                    </a:p>
                  </a:txBody>
                  <a:tcPr/>
                </a:tc>
                <a:tc>
                  <a:txBody>
                    <a:bodyPr/>
                    <a:lstStyle/>
                    <a:p>
                      <a:pPr algn="ctr"/>
                      <a:r>
                        <a:rPr lang="en-IN" dirty="0">
                          <a:solidFill>
                            <a:srgbClr val="000000"/>
                          </a:solidFill>
                        </a:rPr>
                        <a:t>92.44</a:t>
                      </a:r>
                    </a:p>
                  </a:txBody>
                  <a:tcPr/>
                </a:tc>
                <a:tc>
                  <a:txBody>
                    <a:bodyPr/>
                    <a:lstStyle/>
                    <a:p>
                      <a:pPr algn="ctr"/>
                      <a:r>
                        <a:rPr lang="en-IN" dirty="0">
                          <a:solidFill>
                            <a:srgbClr val="000000"/>
                          </a:solidFill>
                        </a:rPr>
                        <a:t>7.54</a:t>
                      </a:r>
                    </a:p>
                  </a:txBody>
                  <a:tcPr/>
                </a:tc>
                <a:extLst>
                  <a:ext uri="{0D108BD9-81ED-4DB2-BD59-A6C34878D82A}">
                    <a16:rowId xmlns:a16="http://schemas.microsoft.com/office/drawing/2014/main" val="3525085057"/>
                  </a:ext>
                </a:extLst>
              </a:tr>
              <a:tr h="370840">
                <a:tc>
                  <a:txBody>
                    <a:bodyPr/>
                    <a:lstStyle/>
                    <a:p>
                      <a:pPr algn="ctr"/>
                      <a:r>
                        <a:rPr lang="en-IN" dirty="0">
                          <a:solidFill>
                            <a:srgbClr val="000000"/>
                          </a:solidFill>
                        </a:rPr>
                        <a:t>Van</a:t>
                      </a:r>
                    </a:p>
                  </a:txBody>
                  <a:tcPr/>
                </a:tc>
                <a:tc>
                  <a:txBody>
                    <a:bodyPr/>
                    <a:lstStyle/>
                    <a:p>
                      <a:pPr algn="ctr"/>
                      <a:r>
                        <a:rPr lang="en-IN" dirty="0">
                          <a:solidFill>
                            <a:srgbClr val="000000"/>
                          </a:solidFill>
                        </a:rPr>
                        <a:t>161.62</a:t>
                      </a:r>
                    </a:p>
                  </a:txBody>
                  <a:tcPr/>
                </a:tc>
                <a:tc>
                  <a:txBody>
                    <a:bodyPr/>
                    <a:lstStyle/>
                    <a:p>
                      <a:pPr algn="ctr"/>
                      <a:r>
                        <a:rPr lang="en-IN" dirty="0">
                          <a:solidFill>
                            <a:srgbClr val="000000"/>
                          </a:solidFill>
                        </a:rPr>
                        <a:t>181.93</a:t>
                      </a:r>
                    </a:p>
                  </a:txBody>
                  <a:tcPr/>
                </a:tc>
                <a:tc>
                  <a:txBody>
                    <a:bodyPr/>
                    <a:lstStyle/>
                    <a:p>
                      <a:pPr algn="ctr"/>
                      <a:r>
                        <a:rPr lang="en-IN" dirty="0">
                          <a:solidFill>
                            <a:srgbClr val="000000"/>
                          </a:solidFill>
                        </a:rPr>
                        <a:t>86.68</a:t>
                      </a:r>
                    </a:p>
                  </a:txBody>
                  <a:tcPr/>
                </a:tc>
                <a:tc>
                  <a:txBody>
                    <a:bodyPr/>
                    <a:lstStyle/>
                    <a:p>
                      <a:pPr algn="ctr"/>
                      <a:r>
                        <a:rPr lang="en-IN" dirty="0">
                          <a:solidFill>
                            <a:srgbClr val="000000"/>
                          </a:solidFill>
                        </a:rPr>
                        <a:t>13.12</a:t>
                      </a:r>
                    </a:p>
                  </a:txBody>
                  <a:tcPr/>
                </a:tc>
                <a:extLst>
                  <a:ext uri="{0D108BD9-81ED-4DB2-BD59-A6C34878D82A}">
                    <a16:rowId xmlns:a16="http://schemas.microsoft.com/office/drawing/2014/main" val="1138997607"/>
                  </a:ext>
                </a:extLst>
              </a:tr>
            </a:tbl>
          </a:graphicData>
        </a:graphic>
      </p:graphicFrame>
    </p:spTree>
    <p:extLst>
      <p:ext uri="{BB962C8B-B14F-4D97-AF65-F5344CB8AC3E}">
        <p14:creationId xmlns:p14="http://schemas.microsoft.com/office/powerpoint/2010/main" val="114089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C4521-6323-4A8F-826E-1109F58D612E}"/>
              </a:ext>
            </a:extLst>
          </p:cNvPr>
          <p:cNvSpPr/>
          <p:nvPr/>
        </p:nvSpPr>
        <p:spPr>
          <a:xfrm>
            <a:off x="0" y="0"/>
            <a:ext cx="19256829"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cs typeface="Plus Jakarta Sans Light" pitchFamily="2" charset="0"/>
            </a:endParaRPr>
          </a:p>
        </p:txBody>
      </p:sp>
      <p:sp>
        <p:nvSpPr>
          <p:cNvPr id="8" name="TextBox 7">
            <a:extLst>
              <a:ext uri="{FF2B5EF4-FFF2-40B4-BE49-F238E27FC236}">
                <a16:creationId xmlns:a16="http://schemas.microsoft.com/office/drawing/2014/main" id="{9FE533E1-5141-4428-87A8-CABF9EAEFADB}"/>
              </a:ext>
            </a:extLst>
          </p:cNvPr>
          <p:cNvSpPr txBox="1"/>
          <p:nvPr/>
        </p:nvSpPr>
        <p:spPr>
          <a:xfrm>
            <a:off x="1288671" y="568359"/>
            <a:ext cx="8229600" cy="1231106"/>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u="sng" dirty="0">
                <a:solidFill>
                  <a:schemeClr val="bg1"/>
                </a:solidFill>
              </a:rPr>
              <a:t>Conclusion</a:t>
            </a:r>
          </a:p>
        </p:txBody>
      </p:sp>
      <p:sp>
        <p:nvSpPr>
          <p:cNvPr id="10" name="TextBox 9">
            <a:extLst>
              <a:ext uri="{FF2B5EF4-FFF2-40B4-BE49-F238E27FC236}">
                <a16:creationId xmlns:a16="http://schemas.microsoft.com/office/drawing/2014/main" id="{02885C36-E9FD-2382-DC31-60F2834F9397}"/>
              </a:ext>
            </a:extLst>
          </p:cNvPr>
          <p:cNvSpPr txBox="1"/>
          <p:nvPr/>
        </p:nvSpPr>
        <p:spPr>
          <a:xfrm>
            <a:off x="1283029" y="1985033"/>
            <a:ext cx="13419942" cy="11208709"/>
          </a:xfrm>
          <a:prstGeom prst="rect">
            <a:avLst/>
          </a:prstGeom>
          <a:noFill/>
        </p:spPr>
        <p:txBody>
          <a:bodyPr wrap="square" rtlCol="0" anchor="t">
            <a:spAutoFit/>
          </a:bodyPr>
          <a:lstStyle>
            <a:defPPr>
              <a:defRPr lang="en-US"/>
            </a:defPPr>
            <a:lvl1pPr>
              <a:lnSpc>
                <a:spcPct val="140000"/>
              </a:lnSpc>
              <a:spcBef>
                <a:spcPts val="1200"/>
              </a:spcBef>
              <a:spcAft>
                <a:spcPts val="0"/>
              </a:spcAft>
              <a:defRPr sz="3100">
                <a:latin typeface="Montserrat" pitchFamily="2" charset="77"/>
              </a:defRPr>
            </a:lvl1pPr>
          </a:lstStyle>
          <a:p>
            <a:r>
              <a:rPr lang="en-US" sz="2800" dirty="0">
                <a:solidFill>
                  <a:schemeClr val="bg1"/>
                </a:solidFill>
              </a:rPr>
              <a:t>In our detailed analysis of the vehicular emissions of passenger vehicles, it is evident that:</a:t>
            </a:r>
          </a:p>
          <a:p>
            <a:pPr marL="457200" indent="-457200">
              <a:buFont typeface="Wingdings" panose="05000000000000000000" pitchFamily="2" charset="2"/>
              <a:buChar char="q"/>
            </a:pPr>
            <a:r>
              <a:rPr lang="en-US" sz="2800" dirty="0">
                <a:solidFill>
                  <a:schemeClr val="bg1"/>
                </a:solidFill>
              </a:rPr>
              <a:t>Vehicle Emission effects are very serious on environment and public health.</a:t>
            </a:r>
          </a:p>
          <a:p>
            <a:pPr marL="342900" indent="-342900">
              <a:buFont typeface="Wingdings" panose="05000000000000000000" pitchFamily="2" charset="2"/>
              <a:buChar char="q"/>
            </a:pPr>
            <a:r>
              <a:rPr lang="en-US" sz="2800" dirty="0">
                <a:solidFill>
                  <a:schemeClr val="bg1"/>
                </a:solidFill>
              </a:rPr>
              <a:t> while hybrid vehicles are significantly more environmentally friendly, they are not as popular as traditional vehicles running on finite fossil fuels. This discrepancy can be attributed to several key factors such as Lack of infrastructure, limited range, low advancement in technology, etc.</a:t>
            </a:r>
          </a:p>
          <a:p>
            <a:pPr marL="342900" indent="-342900">
              <a:buFont typeface="Wingdings" panose="05000000000000000000" pitchFamily="2" charset="2"/>
              <a:buChar char="q"/>
            </a:pPr>
            <a:r>
              <a:rPr lang="en-US" sz="2800" dirty="0">
                <a:solidFill>
                  <a:schemeClr val="bg1"/>
                </a:solidFill>
              </a:rPr>
              <a:t>There is a positive correlation observed in fuel consumption and CO2 emissions. </a:t>
            </a:r>
          </a:p>
          <a:p>
            <a:pPr marL="342900" indent="-342900">
              <a:buFont typeface="Wingdings" panose="05000000000000000000" pitchFamily="2" charset="2"/>
              <a:buChar char="q"/>
            </a:pPr>
            <a:r>
              <a:rPr lang="en-US" sz="2800" dirty="0">
                <a:solidFill>
                  <a:schemeClr val="bg1"/>
                </a:solidFill>
              </a:rPr>
              <a:t>This relationship was validated using a Linear Regression Model, confirming that as fuel consumption increases, CO2 emissions rise correspondingly. </a:t>
            </a:r>
          </a:p>
          <a:p>
            <a:pPr marL="342900" indent="-342900">
              <a:buFont typeface="Wingdings" panose="05000000000000000000" pitchFamily="2" charset="2"/>
              <a:buChar char="q"/>
            </a:pPr>
            <a:r>
              <a:rPr lang="en-US" sz="2800" dirty="0">
                <a:solidFill>
                  <a:schemeClr val="bg1"/>
                </a:solidFill>
              </a:rPr>
              <a:t>Hybrid vehicles are also expensive when </a:t>
            </a:r>
            <a:r>
              <a:rPr lang="en-IN" sz="2800" dirty="0">
                <a:solidFill>
                  <a:schemeClr val="bg1"/>
                </a:solidFill>
              </a:rPr>
              <a:t>compared to  Traditional vehicles.</a:t>
            </a:r>
          </a:p>
          <a:p>
            <a:pPr marL="342900" indent="-342900">
              <a:buFont typeface="Wingdings" panose="05000000000000000000" pitchFamily="2" charset="2"/>
              <a:buChar char="q"/>
            </a:pPr>
            <a:r>
              <a:rPr lang="en-IN" sz="2800" dirty="0">
                <a:solidFill>
                  <a:schemeClr val="bg1"/>
                </a:solidFill>
              </a:rPr>
              <a:t>There are  not many players in hybrid vehicle productions</a:t>
            </a:r>
            <a:endParaRPr lang="en-US" sz="2800" dirty="0">
              <a:solidFill>
                <a:schemeClr val="bg1"/>
              </a:solidFill>
            </a:endParaRPr>
          </a:p>
        </p:txBody>
      </p:sp>
      <p:pic>
        <p:nvPicPr>
          <p:cNvPr id="4098" name="Picture 2" descr="Councillors to spread awareness about campaign to reduce vehicular  pollution on Oct 25, ET Auto">
            <a:extLst>
              <a:ext uri="{FF2B5EF4-FFF2-40B4-BE49-F238E27FC236}">
                <a16:creationId xmlns:a16="http://schemas.microsoft.com/office/drawing/2014/main" id="{CADDB2C3-C41B-6E24-9184-80DE6829CFA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27654" y="3624641"/>
            <a:ext cx="8058349" cy="646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29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C4521-6323-4A8F-826E-1109F58D612E}"/>
              </a:ext>
            </a:extLst>
          </p:cNvPr>
          <p:cNvSpPr/>
          <p:nvPr/>
        </p:nvSpPr>
        <p:spPr>
          <a:xfrm>
            <a:off x="0" y="0"/>
            <a:ext cx="19256829"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cs typeface="Plus Jakarta Sans Light" pitchFamily="2" charset="0"/>
            </a:endParaRPr>
          </a:p>
        </p:txBody>
      </p:sp>
      <p:sp>
        <p:nvSpPr>
          <p:cNvPr id="8" name="TextBox 7">
            <a:extLst>
              <a:ext uri="{FF2B5EF4-FFF2-40B4-BE49-F238E27FC236}">
                <a16:creationId xmlns:a16="http://schemas.microsoft.com/office/drawing/2014/main" id="{9FE533E1-5141-4428-87A8-CABF9EAEFADB}"/>
              </a:ext>
            </a:extLst>
          </p:cNvPr>
          <p:cNvSpPr txBox="1"/>
          <p:nvPr/>
        </p:nvSpPr>
        <p:spPr>
          <a:xfrm>
            <a:off x="1288671" y="568359"/>
            <a:ext cx="8229600" cy="1231106"/>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u="sng" dirty="0">
                <a:solidFill>
                  <a:schemeClr val="bg1"/>
                </a:solidFill>
              </a:rPr>
              <a:t>Suggestion</a:t>
            </a:r>
          </a:p>
        </p:txBody>
      </p:sp>
      <p:sp>
        <p:nvSpPr>
          <p:cNvPr id="10" name="TextBox 9">
            <a:extLst>
              <a:ext uri="{FF2B5EF4-FFF2-40B4-BE49-F238E27FC236}">
                <a16:creationId xmlns:a16="http://schemas.microsoft.com/office/drawing/2014/main" id="{02885C36-E9FD-2382-DC31-60F2834F9397}"/>
              </a:ext>
            </a:extLst>
          </p:cNvPr>
          <p:cNvSpPr txBox="1"/>
          <p:nvPr/>
        </p:nvSpPr>
        <p:spPr>
          <a:xfrm>
            <a:off x="1283029" y="1985033"/>
            <a:ext cx="13376400" cy="9245095"/>
          </a:xfrm>
          <a:prstGeom prst="rect">
            <a:avLst/>
          </a:prstGeom>
          <a:noFill/>
        </p:spPr>
        <p:txBody>
          <a:bodyPr wrap="square" rtlCol="0" anchor="t">
            <a:spAutoFit/>
          </a:bodyPr>
          <a:lstStyle>
            <a:defPPr>
              <a:defRPr lang="en-US"/>
            </a:defPPr>
            <a:lvl1pPr>
              <a:lnSpc>
                <a:spcPct val="140000"/>
              </a:lnSpc>
              <a:spcBef>
                <a:spcPts val="1200"/>
              </a:spcBef>
              <a:spcAft>
                <a:spcPts val="0"/>
              </a:spcAft>
              <a:defRPr sz="3100">
                <a:latin typeface="Montserrat" pitchFamily="2" charset="77"/>
              </a:defRPr>
            </a:lvl1pPr>
          </a:lstStyle>
          <a:p>
            <a:r>
              <a:rPr lang="en-US" sz="2800" dirty="0">
                <a:solidFill>
                  <a:schemeClr val="bg1"/>
                </a:solidFill>
              </a:rPr>
              <a:t>To address these challenges and promote the adoption of environmentally friendly vehicles, several key actions are necessary,</a:t>
            </a:r>
          </a:p>
          <a:p>
            <a:pPr marL="400050" indent="-400050">
              <a:buFont typeface="Wingdings" panose="05000000000000000000" pitchFamily="2" charset="2"/>
              <a:buChar char="q"/>
            </a:pPr>
            <a:r>
              <a:rPr lang="en-US" sz="2800" dirty="0">
                <a:solidFill>
                  <a:schemeClr val="bg1"/>
                </a:solidFill>
              </a:rPr>
              <a:t>First, implementing stringent government policies on emission regulations and fuel efficiency standards, such as the BS6 norms, is crucial. </a:t>
            </a:r>
          </a:p>
          <a:p>
            <a:pPr marL="400050" indent="-400050">
              <a:buFont typeface="Wingdings" panose="05000000000000000000" pitchFamily="2" charset="2"/>
              <a:buChar char="q"/>
            </a:pPr>
            <a:r>
              <a:rPr lang="en-US" sz="2800" dirty="0">
                <a:solidFill>
                  <a:schemeClr val="bg1"/>
                </a:solidFill>
              </a:rPr>
              <a:t>These regulations will ensure that vehicles adhere to lower emission thresholds, significantly reducing their environmental impact.</a:t>
            </a:r>
          </a:p>
          <a:p>
            <a:pPr marL="400050" indent="-400050">
              <a:buFont typeface="Wingdings" panose="05000000000000000000" pitchFamily="2" charset="2"/>
              <a:buChar char="q"/>
            </a:pPr>
            <a:r>
              <a:rPr lang="en-US" sz="2800" dirty="0">
                <a:solidFill>
                  <a:schemeClr val="bg1"/>
                </a:solidFill>
              </a:rPr>
              <a:t>Second, encouraging manufacturers to innovate and produce more eco-friendly vehicles is essential.</a:t>
            </a:r>
          </a:p>
          <a:p>
            <a:pPr marL="400050" indent="-400050">
              <a:buFont typeface="Wingdings" panose="05000000000000000000" pitchFamily="2" charset="2"/>
              <a:buChar char="q"/>
            </a:pPr>
            <a:r>
              <a:rPr lang="en-US" sz="2800" dirty="0">
                <a:solidFill>
                  <a:schemeClr val="bg1"/>
                </a:solidFill>
              </a:rPr>
              <a:t> By setting ambitious targets for reducing vehicular emissions, we can accelerate the transition towards hybrid and electric vehicles. </a:t>
            </a:r>
          </a:p>
          <a:p>
            <a:pPr marL="400050" indent="-400050">
              <a:buFont typeface="Wingdings" panose="05000000000000000000" pitchFamily="2" charset="2"/>
              <a:buChar char="q"/>
            </a:pPr>
            <a:r>
              <a:rPr lang="en-US" sz="2800" dirty="0">
                <a:solidFill>
                  <a:schemeClr val="bg1"/>
                </a:solidFill>
              </a:rPr>
              <a:t>This transition not only supports cleaner transportation but also aligns with India's initiative to achieve net carbon zero status by 2070. These measures collectively pave the way for a sustainable automotive future.</a:t>
            </a:r>
            <a:endParaRPr lang="en-US" sz="4400" dirty="0">
              <a:solidFill>
                <a:schemeClr val="bg1"/>
              </a:solidFill>
            </a:endParaRPr>
          </a:p>
        </p:txBody>
      </p:sp>
      <p:pic>
        <p:nvPicPr>
          <p:cNvPr id="4098" name="Picture 2" descr="Councillors to spread awareness about campaign to reduce vehicular  pollution on Oct 25, ET Auto">
            <a:extLst>
              <a:ext uri="{FF2B5EF4-FFF2-40B4-BE49-F238E27FC236}">
                <a16:creationId xmlns:a16="http://schemas.microsoft.com/office/drawing/2014/main" id="{CADDB2C3-C41B-6E24-9184-80DE6829CFA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27654" y="3624641"/>
            <a:ext cx="8058349" cy="646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40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F8FDDFF-680B-8B4F-9CAD-A77F11AF438C}"/>
              </a:ext>
            </a:extLst>
          </p:cNvPr>
          <p:cNvPicPr>
            <a:picLocks noChangeAspect="1"/>
          </p:cNvPicPr>
          <p:nvPr/>
        </p:nvPicPr>
        <p:blipFill rotWithShape="1">
          <a:blip r:embed="rId2" cstate="screen">
            <a:alphaModFix amt="70000"/>
            <a:duotone>
              <a:prstClr val="black"/>
              <a:schemeClr val="accent6">
                <a:tint val="45000"/>
                <a:satMod val="400000"/>
              </a:schemeClr>
            </a:duotone>
            <a:extLst>
              <a:ext uri="{28A0092B-C50C-407E-A947-70E740481C1C}">
                <a14:useLocalDpi xmlns:a14="http://schemas.microsoft.com/office/drawing/2010/main"/>
              </a:ext>
            </a:extLst>
          </a:blip>
          <a:srcRect/>
          <a:stretch/>
        </p:blipFill>
        <p:spPr>
          <a:xfrm>
            <a:off x="13525363" y="-9522730"/>
            <a:ext cx="18083059" cy="17796935"/>
          </a:xfrm>
          <a:prstGeom prst="rect">
            <a:avLst/>
          </a:prstGeom>
        </p:spPr>
      </p:pic>
      <p:sp>
        <p:nvSpPr>
          <p:cNvPr id="5" name="TextBox 4">
            <a:hlinkClick r:id="rId3"/>
            <a:extLst>
              <a:ext uri="{FF2B5EF4-FFF2-40B4-BE49-F238E27FC236}">
                <a16:creationId xmlns:a16="http://schemas.microsoft.com/office/drawing/2014/main" id="{65F87B50-CC3A-B04A-A7CA-FBF18FAB5642}"/>
              </a:ext>
            </a:extLst>
          </p:cNvPr>
          <p:cNvSpPr txBox="1"/>
          <p:nvPr/>
        </p:nvSpPr>
        <p:spPr>
          <a:xfrm>
            <a:off x="1548897" y="3196576"/>
            <a:ext cx="13716000" cy="8402300"/>
          </a:xfrm>
          <a:prstGeom prst="rect">
            <a:avLst/>
          </a:prstGeom>
          <a:noFill/>
        </p:spPr>
        <p:txBody>
          <a:bodyPr wrap="square" rtlCol="0" anchor="b">
            <a:spAutoFit/>
          </a:bodyPr>
          <a:lstStyle>
            <a:defPPr>
              <a:defRPr lang="en-US"/>
            </a:defPPr>
            <a:lvl1pPr>
              <a:defRPr sz="7350" b="1">
                <a:solidFill>
                  <a:schemeClr val="tx2"/>
                </a:solidFill>
                <a:latin typeface="Montserrat" pitchFamily="2" charset="77"/>
                <a:ea typeface="Arimo" panose="020B0604020202020204" pitchFamily="34" charset="0"/>
                <a:cs typeface="Arimo" panose="020B0604020202020204" pitchFamily="34" charset="0"/>
              </a:defRPr>
            </a:lvl1pPr>
          </a:lstStyle>
          <a:p>
            <a:pPr marL="1143000" indent="-1143000">
              <a:buFont typeface="Wingdings" panose="05000000000000000000" pitchFamily="2" charset="2"/>
              <a:buChar char="§"/>
            </a:pPr>
            <a:r>
              <a:rPr lang="en-US" sz="3000" spc="-300" dirty="0">
                <a:solidFill>
                  <a:schemeClr val="bg1"/>
                </a:solidFill>
                <a:latin typeface="Montserrat" panose="00000500000000000000" pitchFamily="2" charset="0"/>
              </a:rPr>
              <a:t>“Vehicular Emission Datasets” </a:t>
            </a:r>
            <a:r>
              <a:rPr lang="en-US" sz="3000" dirty="0">
                <a:solidFill>
                  <a:schemeClr val="bg1"/>
                </a:solidFill>
                <a:latin typeface="Montserrat" panose="00000500000000000000" pitchFamily="2" charset="0"/>
                <a:hlinkClick r:id="rId3">
                  <a:extLst>
                    <a:ext uri="{A12FA001-AC4F-418D-AE19-62706E023703}">
                      <ahyp:hlinkClr xmlns:ahyp="http://schemas.microsoft.com/office/drawing/2018/hyperlinkcolor" val="tx"/>
                    </a:ext>
                  </a:extLst>
                </a:hlinkClick>
              </a:rPr>
              <a:t>Real-world vehicle emissions (kaggle.com)</a:t>
            </a:r>
            <a:endParaRPr lang="en-US" sz="3000" spc="-300" dirty="0">
              <a:solidFill>
                <a:schemeClr val="bg1"/>
              </a:solidFill>
              <a:latin typeface="Montserrat" panose="00000500000000000000" pitchFamily="2" charset="0"/>
            </a:endParaRPr>
          </a:p>
          <a:p>
            <a:pPr marL="1143000" indent="-1143000">
              <a:buFont typeface="Wingdings" panose="05000000000000000000" pitchFamily="2" charset="2"/>
              <a:buChar char="§"/>
            </a:pPr>
            <a:r>
              <a:rPr lang="en-US" sz="3000" dirty="0">
                <a:solidFill>
                  <a:schemeClr val="bg1"/>
                </a:solidFill>
                <a:effectLst/>
                <a:latin typeface="Montserrat" panose="00000500000000000000" pitchFamily="2" charset="0"/>
                <a:ea typeface="MS Mincho" panose="02020609040205080304" pitchFamily="49" charset="-128"/>
              </a:rPr>
              <a:t>“Data Analytics Techniques for Environmental Pollution Analysis.” Available: </a:t>
            </a:r>
            <a:r>
              <a:rPr lang="en-US" sz="3000" u="sng" dirty="0">
                <a:solidFill>
                  <a:schemeClr val="bg1"/>
                </a:solidFill>
                <a:effectLst/>
                <a:latin typeface="Montserrat" panose="00000500000000000000" pitchFamily="2" charset="0"/>
                <a:ea typeface="MS Mincho" panose="02020609040205080304" pitchFamily="49" charset="-128"/>
                <a:hlinkClick r:id="rId4">
                  <a:extLst>
                    <a:ext uri="{A12FA001-AC4F-418D-AE19-62706E023703}">
                      <ahyp:hlinkClr xmlns:ahyp="http://schemas.microsoft.com/office/drawing/2018/hyperlinkcolor" val="tx"/>
                    </a:ext>
                  </a:extLst>
                </a:hlinkClick>
              </a:rPr>
              <a:t>www.example.com/data-analytics-environment</a:t>
            </a:r>
            <a:endParaRPr lang="en-US" sz="3000" u="sng" spc="-300" dirty="0">
              <a:solidFill>
                <a:schemeClr val="bg1"/>
              </a:solidFill>
              <a:effectLst/>
              <a:latin typeface="Montserrat" panose="00000500000000000000" pitchFamily="2" charset="0"/>
              <a:ea typeface="MS Mincho" panose="02020609040205080304" pitchFamily="49" charset="-128"/>
            </a:endParaRPr>
          </a:p>
          <a:p>
            <a:pPr marL="1143000" indent="-1143000">
              <a:buFont typeface="Wingdings" panose="05000000000000000000" pitchFamily="2" charset="2"/>
              <a:buChar char="§"/>
            </a:pPr>
            <a:r>
              <a:rPr lang="en-US" sz="3000" dirty="0">
                <a:solidFill>
                  <a:schemeClr val="bg1"/>
                </a:solidFill>
                <a:effectLst/>
                <a:latin typeface="Montserrat" panose="00000500000000000000" pitchFamily="2" charset="0"/>
                <a:ea typeface="MS Mincho" panose="02020609040205080304" pitchFamily="49" charset="-128"/>
              </a:rPr>
              <a:t>“Predictive Modeling for Air Quality Forecasting.” Available: </a:t>
            </a:r>
            <a:r>
              <a:rPr lang="en-US" sz="3000" u="sng" dirty="0">
                <a:solidFill>
                  <a:schemeClr val="bg1"/>
                </a:solidFill>
                <a:effectLst/>
                <a:latin typeface="Montserrat" panose="00000500000000000000" pitchFamily="2" charset="0"/>
                <a:ea typeface="MS Mincho" panose="02020609040205080304" pitchFamily="49" charset="-128"/>
                <a:hlinkClick r:id="rId5">
                  <a:extLst>
                    <a:ext uri="{A12FA001-AC4F-418D-AE19-62706E023703}">
                      <ahyp:hlinkClr xmlns:ahyp="http://schemas.microsoft.com/office/drawing/2018/hyperlinkcolor" val="tx"/>
                    </a:ext>
                  </a:extLst>
                </a:hlinkClick>
              </a:rPr>
              <a:t>www.example.com/air-quality-forecasting</a:t>
            </a:r>
            <a:endParaRPr lang="en-IN" sz="3000" dirty="0">
              <a:solidFill>
                <a:schemeClr val="bg1"/>
              </a:solidFill>
              <a:effectLst/>
              <a:latin typeface="Montserrat" panose="00000500000000000000" pitchFamily="2" charset="0"/>
              <a:ea typeface="MS Mincho" panose="02020609040205080304" pitchFamily="49" charset="-128"/>
            </a:endParaRPr>
          </a:p>
          <a:p>
            <a:pPr marL="1143000" indent="-1143000">
              <a:buFont typeface="Wingdings" panose="05000000000000000000" pitchFamily="2" charset="2"/>
              <a:buChar char="§"/>
            </a:pPr>
            <a:r>
              <a:rPr lang="en-US" sz="3000" dirty="0">
                <a:solidFill>
                  <a:schemeClr val="bg1"/>
                </a:solidFill>
                <a:effectLst/>
                <a:latin typeface="Montserrat" panose="00000500000000000000" pitchFamily="2" charset="0"/>
                <a:ea typeface="SimSun" panose="02010600030101010101" pitchFamily="2" charset="-122"/>
              </a:rPr>
              <a:t>“Advances in Sensor Technology for Real-Time Emissions Monitoring.” Available: </a:t>
            </a:r>
            <a:r>
              <a:rPr lang="en-US" sz="3000" u="sng" dirty="0">
                <a:solidFill>
                  <a:schemeClr val="bg1"/>
                </a:solidFill>
                <a:effectLst/>
                <a:latin typeface="Montserrat" panose="00000500000000000000" pitchFamily="2" charset="0"/>
                <a:ea typeface="SimSun" panose="02010600030101010101" pitchFamily="2" charset="-122"/>
                <a:hlinkClick r:id="rId6">
                  <a:extLst>
                    <a:ext uri="{A12FA001-AC4F-418D-AE19-62706E023703}">
                      <ahyp:hlinkClr xmlns:ahyp="http://schemas.microsoft.com/office/drawing/2018/hyperlinkcolor" val="tx"/>
                    </a:ext>
                  </a:extLst>
                </a:hlinkClick>
              </a:rPr>
              <a:t>www.example.com/sensor-technology-emissions-monitoring</a:t>
            </a:r>
            <a:endParaRPr lang="en-US" sz="3000" u="sng" spc="-300" dirty="0">
              <a:solidFill>
                <a:schemeClr val="bg1"/>
              </a:solidFill>
              <a:latin typeface="Montserrat" panose="00000500000000000000" pitchFamily="2" charset="0"/>
              <a:ea typeface="MS Mincho" panose="02020609040205080304" pitchFamily="49" charset="-128"/>
            </a:endParaRPr>
          </a:p>
          <a:p>
            <a:pPr marL="1143000" indent="-1143000">
              <a:buFont typeface="Wingdings" panose="05000000000000000000" pitchFamily="2" charset="2"/>
              <a:buChar char="§"/>
            </a:pPr>
            <a:r>
              <a:rPr lang="en-IN" sz="3000" dirty="0">
                <a:solidFill>
                  <a:schemeClr val="bg1"/>
                </a:solidFill>
                <a:effectLst/>
                <a:latin typeface="Montserrat" panose="00000500000000000000" pitchFamily="2" charset="0"/>
                <a:ea typeface="Times New Roman" panose="02020603050405020304" pitchFamily="18" charset="0"/>
              </a:rPr>
              <a:t>“Impact of Vehicle Emissions on Urban Air Quality: A Review.” Available: </a:t>
            </a:r>
            <a:r>
              <a:rPr lang="en-IN" sz="3000" u="sng" dirty="0">
                <a:solidFill>
                  <a:schemeClr val="bg1"/>
                </a:solidFill>
                <a:effectLst/>
                <a:latin typeface="Montserrat" panose="00000500000000000000" pitchFamily="2" charset="0"/>
                <a:ea typeface="Times New Roman" panose="02020603050405020304" pitchFamily="18" charset="0"/>
                <a:hlinkClick r:id="rId7">
                  <a:extLst>
                    <a:ext uri="{A12FA001-AC4F-418D-AE19-62706E023703}">
                      <ahyp:hlinkClr xmlns:ahyp="http://schemas.microsoft.com/office/drawing/2018/hyperlinkcolor" val="tx"/>
                    </a:ext>
                  </a:extLst>
                </a:hlinkClick>
              </a:rPr>
              <a:t>www.example.com/vehicle-emissions-urban-air-quality</a:t>
            </a:r>
            <a:endParaRPr lang="en-IN" sz="3000" dirty="0">
              <a:solidFill>
                <a:schemeClr val="bg1"/>
              </a:solidFill>
              <a:effectLst/>
              <a:latin typeface="Montserrat" panose="00000500000000000000" pitchFamily="2" charset="0"/>
              <a:ea typeface="Times New Roman" panose="02020603050405020304" pitchFamily="18" charset="0"/>
            </a:endParaRPr>
          </a:p>
          <a:p>
            <a:pPr marL="1143000" indent="-1143000">
              <a:buFont typeface="Wingdings" panose="05000000000000000000" pitchFamily="2" charset="2"/>
              <a:buChar char="§"/>
            </a:pPr>
            <a:r>
              <a:rPr lang="en-US" sz="3000" dirty="0">
                <a:solidFill>
                  <a:schemeClr val="bg1"/>
                </a:solidFill>
                <a:effectLst/>
                <a:latin typeface="Montserrat" panose="00000500000000000000" pitchFamily="2" charset="0"/>
                <a:ea typeface="SimSun" panose="02010600030101010101" pitchFamily="2" charset="-122"/>
              </a:rPr>
              <a:t>“Machine Learning Approaches for Predictive Modeling of Air Pollution.” Available: </a:t>
            </a:r>
            <a:r>
              <a:rPr lang="en-US" sz="3000" u="sng" dirty="0">
                <a:solidFill>
                  <a:schemeClr val="bg1"/>
                </a:solidFill>
                <a:effectLst/>
                <a:latin typeface="Montserrat" panose="00000500000000000000" pitchFamily="2" charset="0"/>
                <a:ea typeface="SimSun" panose="02010600030101010101" pitchFamily="2" charset="-122"/>
                <a:hlinkClick r:id="rId8">
                  <a:extLst>
                    <a:ext uri="{A12FA001-AC4F-418D-AE19-62706E023703}">
                      <ahyp:hlinkClr xmlns:ahyp="http://schemas.microsoft.com/office/drawing/2018/hyperlinkcolor" val="tx"/>
                    </a:ext>
                  </a:extLst>
                </a:hlinkClick>
              </a:rPr>
              <a:t>www.example.com/machine-learning-air-pollution</a:t>
            </a:r>
            <a:endParaRPr lang="en-US" sz="3000" u="sng" spc="-300" dirty="0">
              <a:solidFill>
                <a:schemeClr val="bg1"/>
              </a:solidFill>
              <a:effectLst/>
              <a:latin typeface="Montserrat" panose="00000500000000000000" pitchFamily="2" charset="0"/>
              <a:ea typeface="MS Mincho" panose="02020609040205080304" pitchFamily="49" charset="-128"/>
            </a:endParaRPr>
          </a:p>
          <a:p>
            <a:pPr marL="1143000" indent="-1143000">
              <a:buFont typeface="Wingdings" panose="05000000000000000000" pitchFamily="2" charset="2"/>
              <a:buChar char="§"/>
            </a:pPr>
            <a:r>
              <a:rPr lang="en-US" sz="3000" dirty="0">
                <a:solidFill>
                  <a:schemeClr val="bg1"/>
                </a:solidFill>
                <a:effectLst/>
                <a:latin typeface="Montserrat" panose="00000500000000000000" pitchFamily="2" charset="0"/>
                <a:ea typeface="SimSun" panose="02010600030101010101" pitchFamily="2" charset="-122"/>
              </a:rPr>
              <a:t>“The rise of real drive emission to mitigate difference of lab tests and on-road emission” Available: </a:t>
            </a:r>
            <a:r>
              <a:rPr lang="en-US" sz="3000" u="sng" dirty="0">
                <a:solidFill>
                  <a:schemeClr val="bg1"/>
                </a:solidFill>
                <a:effectLst/>
                <a:latin typeface="Montserrat" panose="00000500000000000000" pitchFamily="2" charset="0"/>
                <a:ea typeface="SimSun" panose="02010600030101010101" pitchFamily="2" charset="-122"/>
                <a:hlinkClick r:id="rId9">
                  <a:extLst>
                    <a:ext uri="{A12FA001-AC4F-418D-AE19-62706E023703}">
                      <ahyp:hlinkClr xmlns:ahyp="http://schemas.microsoft.com/office/drawing/2018/hyperlinkcolor" val="tx"/>
                    </a:ext>
                  </a:extLst>
                </a:hlinkClick>
              </a:rPr>
              <a:t>(PDF) The rise of real drive emission to mitigate difference of lab tests and on-road emission (researchgate.net)</a:t>
            </a:r>
            <a:endParaRPr lang="en-IN" sz="3000" dirty="0">
              <a:solidFill>
                <a:schemeClr val="bg1"/>
              </a:solidFill>
              <a:effectLst/>
              <a:latin typeface="Montserrat" panose="00000500000000000000" pitchFamily="2" charset="0"/>
              <a:ea typeface="MS Mincho" panose="02020609040205080304" pitchFamily="49" charset="-128"/>
            </a:endParaRPr>
          </a:p>
        </p:txBody>
      </p:sp>
      <p:sp>
        <p:nvSpPr>
          <p:cNvPr id="8" name="TextBox 7">
            <a:extLst>
              <a:ext uri="{FF2B5EF4-FFF2-40B4-BE49-F238E27FC236}">
                <a16:creationId xmlns:a16="http://schemas.microsoft.com/office/drawing/2014/main" id="{7ED599BE-781F-FB4E-A558-42B70F422AD1}"/>
              </a:ext>
            </a:extLst>
          </p:cNvPr>
          <p:cNvSpPr txBox="1"/>
          <p:nvPr/>
        </p:nvSpPr>
        <p:spPr>
          <a:xfrm>
            <a:off x="1548897" y="1042809"/>
            <a:ext cx="8944399" cy="1323439"/>
          </a:xfrm>
          <a:prstGeom prst="rect">
            <a:avLst/>
          </a:prstGeom>
          <a:noFill/>
        </p:spPr>
        <p:txBody>
          <a:bodyPr wrap="square" rtlCol="0" anchor="t">
            <a:spAutoFit/>
          </a:bodyPr>
          <a:lstStyle>
            <a:defPPr>
              <a:defRPr lang="en-US"/>
            </a:defPPr>
            <a:lvl1pPr>
              <a:lnSpc>
                <a:spcPct val="136000"/>
              </a:lnSpc>
              <a:spcBef>
                <a:spcPts val="1200"/>
              </a:spcBef>
              <a:spcAft>
                <a:spcPts val="0"/>
              </a:spcAft>
              <a:defRPr sz="3100">
                <a:latin typeface="Montserrat" pitchFamily="2" charset="77"/>
              </a:defRPr>
            </a:lvl1pPr>
          </a:lstStyle>
          <a:p>
            <a:pPr>
              <a:lnSpc>
                <a:spcPct val="100000"/>
              </a:lnSpc>
              <a:spcBef>
                <a:spcPts val="0"/>
              </a:spcBef>
            </a:pPr>
            <a:r>
              <a:rPr lang="en-US" sz="8000" b="1" u="sng" spc="600" dirty="0">
                <a:solidFill>
                  <a:schemeClr val="accent3"/>
                </a:solidFill>
              </a:rPr>
              <a:t>References:</a:t>
            </a:r>
          </a:p>
        </p:txBody>
      </p:sp>
    </p:spTree>
    <p:extLst>
      <p:ext uri="{BB962C8B-B14F-4D97-AF65-F5344CB8AC3E}">
        <p14:creationId xmlns:p14="http://schemas.microsoft.com/office/powerpoint/2010/main" val="409691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DFAF9D-EDEC-B744-9FAD-DDB71CCCABF8}"/>
              </a:ext>
            </a:extLst>
          </p:cNvPr>
          <p:cNvSpPr/>
          <p:nvPr/>
        </p:nvSpPr>
        <p:spPr>
          <a:xfrm>
            <a:off x="-12700" y="0"/>
            <a:ext cx="1220152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31">
            <a:extLst>
              <a:ext uri="{FF2B5EF4-FFF2-40B4-BE49-F238E27FC236}">
                <a16:creationId xmlns:a16="http://schemas.microsoft.com/office/drawing/2014/main" id="{C2567E5A-3F26-58B5-D18F-19F8BBA63BC5}"/>
              </a:ext>
            </a:extLst>
          </p:cNvPr>
          <p:cNvSpPr/>
          <p:nvPr/>
        </p:nvSpPr>
        <p:spPr>
          <a:xfrm>
            <a:off x="13163722" y="-101600"/>
            <a:ext cx="81005" cy="13817600"/>
          </a:xfrm>
          <a:custGeom>
            <a:avLst/>
            <a:gdLst/>
            <a:ahLst/>
            <a:cxnLst>
              <a:cxn ang="3cd4">
                <a:pos x="hc" y="t"/>
              </a:cxn>
              <a:cxn ang="cd2">
                <a:pos x="l" y="vc"/>
              </a:cxn>
              <a:cxn ang="cd4">
                <a:pos x="hc" y="b"/>
              </a:cxn>
              <a:cxn ang="0">
                <a:pos x="r" y="vc"/>
              </a:cxn>
            </a:cxnLst>
            <a:rect l="l" t="t" r="r" b="b"/>
            <a:pathLst>
              <a:path w="66" h="8278">
                <a:moveTo>
                  <a:pt x="66" y="8278"/>
                </a:moveTo>
                <a:lnTo>
                  <a:pt x="66" y="33"/>
                </a:lnTo>
                <a:cubicBezTo>
                  <a:pt x="66" y="14"/>
                  <a:pt x="51" y="0"/>
                  <a:pt x="33" y="0"/>
                </a:cubicBezTo>
                <a:cubicBezTo>
                  <a:pt x="14" y="0"/>
                  <a:pt x="0" y="14"/>
                  <a:pt x="0" y="33"/>
                </a:cubicBezTo>
                <a:lnTo>
                  <a:pt x="0" y="8278"/>
                </a:lnTo>
                <a:close/>
              </a:path>
            </a:pathLst>
          </a:custGeom>
          <a:solidFill>
            <a:schemeClr val="bg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5" name="Freeform: Shape 233">
            <a:extLst>
              <a:ext uri="{FF2B5EF4-FFF2-40B4-BE49-F238E27FC236}">
                <a16:creationId xmlns:a16="http://schemas.microsoft.com/office/drawing/2014/main" id="{8841954E-9ACC-2266-0FF2-FC9F9847D4F0}"/>
              </a:ext>
            </a:extLst>
          </p:cNvPr>
          <p:cNvSpPr/>
          <p:nvPr/>
        </p:nvSpPr>
        <p:spPr>
          <a:xfrm>
            <a:off x="12931927" y="3677354"/>
            <a:ext cx="543356" cy="542110"/>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6" name="Straight Connector 5">
            <a:extLst>
              <a:ext uri="{FF2B5EF4-FFF2-40B4-BE49-F238E27FC236}">
                <a16:creationId xmlns:a16="http://schemas.microsoft.com/office/drawing/2014/main" id="{05CFA2B6-C908-E9C9-F6F5-1321E9868EF8}"/>
              </a:ext>
            </a:extLst>
          </p:cNvPr>
          <p:cNvSpPr/>
          <p:nvPr/>
        </p:nvSpPr>
        <p:spPr>
          <a:xfrm>
            <a:off x="13476525" y="3949032"/>
            <a:ext cx="478549" cy="0"/>
          </a:xfrm>
          <a:prstGeom prst="line">
            <a:avLst/>
          </a:prstGeom>
          <a:noFill/>
          <a:ln w="38100" cap="flat">
            <a:solidFill>
              <a:schemeClr val="accent1"/>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8" name="Freeform: Shape 308">
            <a:extLst>
              <a:ext uri="{FF2B5EF4-FFF2-40B4-BE49-F238E27FC236}">
                <a16:creationId xmlns:a16="http://schemas.microsoft.com/office/drawing/2014/main" id="{B78E9EF4-5D03-3F7C-4738-AE80F8D24387}"/>
              </a:ext>
            </a:extLst>
          </p:cNvPr>
          <p:cNvSpPr/>
          <p:nvPr/>
        </p:nvSpPr>
        <p:spPr>
          <a:xfrm>
            <a:off x="12931927" y="6503684"/>
            <a:ext cx="543356" cy="543356"/>
          </a:xfrm>
          <a:custGeom>
            <a:avLst/>
            <a:gdLst/>
            <a:ahLst/>
            <a:cxnLst>
              <a:cxn ang="3cd4">
                <a:pos x="hc" y="t"/>
              </a:cxn>
              <a:cxn ang="cd2">
                <a:pos x="l" y="vc"/>
              </a:cxn>
              <a:cxn ang="cd4">
                <a:pos x="hc" y="b"/>
              </a:cxn>
              <a:cxn ang="0">
                <a:pos x="r" y="vc"/>
              </a:cxn>
            </a:cxnLst>
            <a:rect l="l" t="t" r="r" b="b"/>
            <a:pathLst>
              <a:path w="437" h="437">
                <a:moveTo>
                  <a:pt x="437" y="218"/>
                </a:moveTo>
                <a:cubicBezTo>
                  <a:pt x="437" y="339"/>
                  <a:pt x="339" y="437"/>
                  <a:pt x="219" y="437"/>
                </a:cubicBezTo>
                <a:cubicBezTo>
                  <a:pt x="98" y="437"/>
                  <a:pt x="0" y="339"/>
                  <a:pt x="0" y="218"/>
                </a:cubicBezTo>
                <a:cubicBezTo>
                  <a:pt x="0" y="98"/>
                  <a:pt x="98" y="0"/>
                  <a:pt x="219" y="0"/>
                </a:cubicBezTo>
                <a:cubicBezTo>
                  <a:pt x="339" y="0"/>
                  <a:pt x="437" y="98"/>
                  <a:pt x="437" y="218"/>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9" name="Straight Connector 8">
            <a:extLst>
              <a:ext uri="{FF2B5EF4-FFF2-40B4-BE49-F238E27FC236}">
                <a16:creationId xmlns:a16="http://schemas.microsoft.com/office/drawing/2014/main" id="{4A3E4709-03F8-1FD3-AA7B-BE4BD9608BEC}"/>
              </a:ext>
            </a:extLst>
          </p:cNvPr>
          <p:cNvSpPr/>
          <p:nvPr/>
        </p:nvSpPr>
        <p:spPr>
          <a:xfrm>
            <a:off x="13476525" y="6775362"/>
            <a:ext cx="478549" cy="0"/>
          </a:xfrm>
          <a:prstGeom prst="line">
            <a:avLst/>
          </a:prstGeom>
          <a:noFill/>
          <a:ln w="38100" cap="flat">
            <a:solidFill>
              <a:schemeClr val="accent2"/>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32" name="Freeform: Shape 383">
            <a:extLst>
              <a:ext uri="{FF2B5EF4-FFF2-40B4-BE49-F238E27FC236}">
                <a16:creationId xmlns:a16="http://schemas.microsoft.com/office/drawing/2014/main" id="{69AB2E73-43E9-E898-C648-0018D0877E3D}"/>
              </a:ext>
            </a:extLst>
          </p:cNvPr>
          <p:cNvSpPr/>
          <p:nvPr/>
        </p:nvSpPr>
        <p:spPr>
          <a:xfrm>
            <a:off x="12931927" y="9744907"/>
            <a:ext cx="543356" cy="542110"/>
          </a:xfrm>
          <a:custGeom>
            <a:avLst/>
            <a:gdLst/>
            <a:ahLst/>
            <a:cxnLst>
              <a:cxn ang="3cd4">
                <a:pos x="hc" y="t"/>
              </a:cxn>
              <a:cxn ang="cd2">
                <a:pos x="l" y="vc"/>
              </a:cxn>
              <a:cxn ang="cd4">
                <a:pos x="hc" y="b"/>
              </a:cxn>
              <a:cxn ang="0">
                <a:pos x="r" y="vc"/>
              </a:cxn>
            </a:cxnLst>
            <a:rect l="l" t="t" r="r" b="b"/>
            <a:pathLst>
              <a:path w="437" h="436">
                <a:moveTo>
                  <a:pt x="437" y="218"/>
                </a:moveTo>
                <a:cubicBezTo>
                  <a:pt x="437" y="338"/>
                  <a:pt x="339" y="436"/>
                  <a:pt x="219" y="436"/>
                </a:cubicBezTo>
                <a:cubicBezTo>
                  <a:pt x="98" y="436"/>
                  <a:pt x="0" y="338"/>
                  <a:pt x="0" y="218"/>
                </a:cubicBezTo>
                <a:cubicBezTo>
                  <a:pt x="0" y="97"/>
                  <a:pt x="98" y="0"/>
                  <a:pt x="219" y="0"/>
                </a:cubicBezTo>
                <a:cubicBezTo>
                  <a:pt x="339" y="0"/>
                  <a:pt x="437" y="97"/>
                  <a:pt x="437" y="218"/>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33" name="Straight Connector 32">
            <a:extLst>
              <a:ext uri="{FF2B5EF4-FFF2-40B4-BE49-F238E27FC236}">
                <a16:creationId xmlns:a16="http://schemas.microsoft.com/office/drawing/2014/main" id="{B5BD0760-4987-A9F8-C75D-D1D368254E7F}"/>
              </a:ext>
            </a:extLst>
          </p:cNvPr>
          <p:cNvSpPr/>
          <p:nvPr/>
        </p:nvSpPr>
        <p:spPr>
          <a:xfrm>
            <a:off x="13476525" y="10016585"/>
            <a:ext cx="478549" cy="0"/>
          </a:xfrm>
          <a:prstGeom prst="line">
            <a:avLst/>
          </a:prstGeom>
          <a:noFill/>
          <a:ln w="38100" cap="flat">
            <a:solidFill>
              <a:schemeClr val="accent5"/>
            </a:solidFill>
            <a:prstDash val="solid"/>
            <a:round/>
          </a:ln>
        </p:spPr>
        <p:txBody>
          <a:bodyPr vert="horz" wrap="none" lIns="5400" tIns="5400" rIns="5400" bIns="54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Montserrat" pitchFamily="2" charset="77"/>
              <a:ea typeface="Microsoft YaHei" pitchFamily="2"/>
              <a:cs typeface="Lucida Sans" pitchFamily="2"/>
            </a:endParaRPr>
          </a:p>
        </p:txBody>
      </p:sp>
      <p:sp>
        <p:nvSpPr>
          <p:cNvPr id="22" name="Oval 21">
            <a:extLst>
              <a:ext uri="{FF2B5EF4-FFF2-40B4-BE49-F238E27FC236}">
                <a16:creationId xmlns:a16="http://schemas.microsoft.com/office/drawing/2014/main" id="{D7BCF819-1945-85C2-9379-7B533FEFA884}"/>
              </a:ext>
            </a:extLst>
          </p:cNvPr>
          <p:cNvSpPr/>
          <p:nvPr/>
        </p:nvSpPr>
        <p:spPr>
          <a:xfrm>
            <a:off x="13815667" y="3448566"/>
            <a:ext cx="995956" cy="9959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27" name="Oval 26">
            <a:extLst>
              <a:ext uri="{FF2B5EF4-FFF2-40B4-BE49-F238E27FC236}">
                <a16:creationId xmlns:a16="http://schemas.microsoft.com/office/drawing/2014/main" id="{20371D21-5C90-F43B-9E1A-976ACFBFF24E}"/>
              </a:ext>
            </a:extLst>
          </p:cNvPr>
          <p:cNvSpPr/>
          <p:nvPr/>
        </p:nvSpPr>
        <p:spPr>
          <a:xfrm>
            <a:off x="13815667" y="6278006"/>
            <a:ext cx="995956" cy="995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29" name="Oval 28">
            <a:extLst>
              <a:ext uri="{FF2B5EF4-FFF2-40B4-BE49-F238E27FC236}">
                <a16:creationId xmlns:a16="http://schemas.microsoft.com/office/drawing/2014/main" id="{462BDF78-C7DC-F50D-2920-3E9C9F52D876}"/>
              </a:ext>
            </a:extLst>
          </p:cNvPr>
          <p:cNvSpPr/>
          <p:nvPr/>
        </p:nvSpPr>
        <p:spPr>
          <a:xfrm>
            <a:off x="13815667" y="9514250"/>
            <a:ext cx="995956" cy="9959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Montserrat" pitchFamily="2" charset="77"/>
            </a:endParaRPr>
          </a:p>
        </p:txBody>
      </p:sp>
      <p:sp>
        <p:nvSpPr>
          <p:cNvPr id="18" name="TextBox 17">
            <a:extLst>
              <a:ext uri="{FF2B5EF4-FFF2-40B4-BE49-F238E27FC236}">
                <a16:creationId xmlns:a16="http://schemas.microsoft.com/office/drawing/2014/main" id="{CE0ED111-D05A-4CDB-3CE9-7BC4AA43096F}"/>
              </a:ext>
            </a:extLst>
          </p:cNvPr>
          <p:cNvSpPr txBox="1"/>
          <p:nvPr/>
        </p:nvSpPr>
        <p:spPr>
          <a:xfrm>
            <a:off x="15086277" y="3346379"/>
            <a:ext cx="7772400" cy="1200329"/>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3600" dirty="0"/>
              <a:t>Uncover the primary contributors to vehicular emissions</a:t>
            </a:r>
          </a:p>
        </p:txBody>
      </p:sp>
      <p:sp>
        <p:nvSpPr>
          <p:cNvPr id="24" name="TextBox 23">
            <a:extLst>
              <a:ext uri="{FF2B5EF4-FFF2-40B4-BE49-F238E27FC236}">
                <a16:creationId xmlns:a16="http://schemas.microsoft.com/office/drawing/2014/main" id="{5A77447B-41EC-4AB6-D6B3-2CE0CCAD5492}"/>
              </a:ext>
            </a:extLst>
          </p:cNvPr>
          <p:cNvSpPr txBox="1"/>
          <p:nvPr/>
        </p:nvSpPr>
        <p:spPr>
          <a:xfrm>
            <a:off x="15086277" y="6278006"/>
            <a:ext cx="7772400" cy="1200329"/>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3600" dirty="0"/>
              <a:t>Identify sustainable and clean fuel types </a:t>
            </a:r>
          </a:p>
        </p:txBody>
      </p:sp>
      <p:sp>
        <p:nvSpPr>
          <p:cNvPr id="26" name="TextBox 25">
            <a:extLst>
              <a:ext uri="{FF2B5EF4-FFF2-40B4-BE49-F238E27FC236}">
                <a16:creationId xmlns:a16="http://schemas.microsoft.com/office/drawing/2014/main" id="{DD3D604C-9F6B-893C-E9A6-AB2C0493F443}"/>
              </a:ext>
            </a:extLst>
          </p:cNvPr>
          <p:cNvSpPr txBox="1"/>
          <p:nvPr/>
        </p:nvSpPr>
        <p:spPr>
          <a:xfrm>
            <a:off x="15086277" y="9394434"/>
            <a:ext cx="7772400" cy="1661993"/>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r>
              <a:rPr lang="en-US" sz="3400" dirty="0"/>
              <a:t>Understand the relationship between Fuel Consumption and CO2 emission</a:t>
            </a:r>
          </a:p>
        </p:txBody>
      </p:sp>
      <p:sp>
        <p:nvSpPr>
          <p:cNvPr id="20" name="TextBox 19">
            <a:extLst>
              <a:ext uri="{FF2B5EF4-FFF2-40B4-BE49-F238E27FC236}">
                <a16:creationId xmlns:a16="http://schemas.microsoft.com/office/drawing/2014/main" id="{9D08203B-F0E6-4796-185B-80C0B3B44819}"/>
              </a:ext>
            </a:extLst>
          </p:cNvPr>
          <p:cNvSpPr txBox="1"/>
          <p:nvPr/>
        </p:nvSpPr>
        <p:spPr>
          <a:xfrm>
            <a:off x="949885" y="2611401"/>
            <a:ext cx="11238940" cy="1323439"/>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n-US" sz="8000" u="sng" dirty="0">
                <a:solidFill>
                  <a:schemeClr val="bg1"/>
                </a:solidFill>
              </a:rPr>
              <a:t>Problem Statement</a:t>
            </a:r>
          </a:p>
        </p:txBody>
      </p:sp>
      <p:sp>
        <p:nvSpPr>
          <p:cNvPr id="21" name="TextBox 20">
            <a:extLst>
              <a:ext uri="{FF2B5EF4-FFF2-40B4-BE49-F238E27FC236}">
                <a16:creationId xmlns:a16="http://schemas.microsoft.com/office/drawing/2014/main" id="{0A72F0B5-FD8F-4A51-86BF-079645C413A4}"/>
              </a:ext>
            </a:extLst>
          </p:cNvPr>
          <p:cNvSpPr txBox="1"/>
          <p:nvPr/>
        </p:nvSpPr>
        <p:spPr>
          <a:xfrm>
            <a:off x="949885" y="4659868"/>
            <a:ext cx="8229600" cy="4734566"/>
          </a:xfrm>
          <a:prstGeom prst="rect">
            <a:avLst/>
          </a:prstGeom>
          <a:noFill/>
        </p:spPr>
        <p:txBody>
          <a:bodyPr wrap="square" rtlCol="0" anchor="t">
            <a:spAutoFit/>
          </a:bodyPr>
          <a:lstStyle>
            <a:defPPr>
              <a:defRPr lang="en-US"/>
            </a:defPPr>
            <a:lvl1pPr>
              <a:lnSpc>
                <a:spcPct val="140000"/>
              </a:lnSpc>
              <a:spcBef>
                <a:spcPts val="1200"/>
              </a:spcBef>
              <a:spcAft>
                <a:spcPts val="0"/>
              </a:spcAft>
              <a:defRPr sz="3100">
                <a:latin typeface="Montserrat" pitchFamily="2" charset="77"/>
              </a:defRPr>
            </a:lvl1pPr>
          </a:lstStyle>
          <a:p>
            <a:pPr>
              <a:spcBef>
                <a:spcPts val="0"/>
              </a:spcBef>
            </a:pPr>
            <a:r>
              <a:rPr lang="en-US" sz="4400" dirty="0">
                <a:solidFill>
                  <a:schemeClr val="bg1"/>
                </a:solidFill>
              </a:rPr>
              <a:t>Understanding Vehicular Emission Pattern: Identifying High-Impact Vehicles and Sustainable  Fuel Types.</a:t>
            </a:r>
          </a:p>
        </p:txBody>
      </p:sp>
    </p:spTree>
    <p:extLst>
      <p:ext uri="{BB962C8B-B14F-4D97-AF65-F5344CB8AC3E}">
        <p14:creationId xmlns:p14="http://schemas.microsoft.com/office/powerpoint/2010/main" val="119034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6195B50E-BEEE-0A27-0A17-7E25B2BDC436}"/>
              </a:ext>
            </a:extLst>
          </p:cNvPr>
          <p:cNvSpPr/>
          <p:nvPr/>
        </p:nvSpPr>
        <p:spPr>
          <a:xfrm>
            <a:off x="13303181" y="8116948"/>
            <a:ext cx="3928678" cy="1586474"/>
          </a:xfrm>
          <a:custGeom>
            <a:avLst/>
            <a:gdLst>
              <a:gd name="connsiteX0" fmla="*/ 0 w 2539072"/>
              <a:gd name="connsiteY0" fmla="*/ 0 h 1262986"/>
              <a:gd name="connsiteX1" fmla="*/ 879267 w 2539072"/>
              <a:gd name="connsiteY1" fmla="*/ 0 h 1262986"/>
              <a:gd name="connsiteX2" fmla="*/ 2539072 w 2539072"/>
              <a:gd name="connsiteY2" fmla="*/ 1262986 h 1262986"/>
            </a:gdLst>
            <a:ahLst/>
            <a:cxnLst>
              <a:cxn ang="0">
                <a:pos x="connsiteX0" y="connsiteY0"/>
              </a:cxn>
              <a:cxn ang="0">
                <a:pos x="connsiteX1" y="connsiteY1"/>
              </a:cxn>
              <a:cxn ang="0">
                <a:pos x="connsiteX2" y="connsiteY2"/>
              </a:cxn>
            </a:cxnLst>
            <a:rect l="l" t="t" r="r" b="b"/>
            <a:pathLst>
              <a:path w="2539072" h="1262986">
                <a:moveTo>
                  <a:pt x="0" y="0"/>
                </a:moveTo>
                <a:lnTo>
                  <a:pt x="879267" y="0"/>
                </a:lnTo>
                <a:lnTo>
                  <a:pt x="2539072" y="1262986"/>
                </a:lnTo>
              </a:path>
            </a:pathLst>
          </a:custGeom>
          <a:noFill/>
          <a:ln w="33722" cap="rnd">
            <a:solidFill>
              <a:schemeClr val="accent3">
                <a:lumMod val="75000"/>
              </a:schemeClr>
            </a:solidFill>
            <a:prstDash val="solid"/>
            <a:round/>
          </a:ln>
        </p:spPr>
        <p:txBody>
          <a:bodyPr rtlCol="0" anchor="ctr"/>
          <a:lstStyle/>
          <a:p>
            <a:endParaRPr lang="en-US"/>
          </a:p>
        </p:txBody>
      </p:sp>
      <p:pic>
        <p:nvPicPr>
          <p:cNvPr id="18" name="Picture 17">
            <a:extLst>
              <a:ext uri="{FF2B5EF4-FFF2-40B4-BE49-F238E27FC236}">
                <a16:creationId xmlns:a16="http://schemas.microsoft.com/office/drawing/2014/main" id="{5CEBB3FB-BD6D-3043-90C9-53913CC289F0}"/>
              </a:ext>
            </a:extLst>
          </p:cNvPr>
          <p:cNvPicPr>
            <a:picLocks noChangeAspect="1"/>
          </p:cNvPicPr>
          <p:nvPr/>
        </p:nvPicPr>
        <p:blipFill rotWithShape="1">
          <a:blip r:embed="rId2" cstate="screen">
            <a:alphaModFix amt="70000"/>
            <a:duotone>
              <a:prstClr val="black"/>
              <a:schemeClr val="accent3">
                <a:tint val="45000"/>
                <a:satMod val="400000"/>
              </a:schemeClr>
            </a:duotone>
            <a:extLst>
              <a:ext uri="{28A0092B-C50C-407E-A947-70E740481C1C}">
                <a14:useLocalDpi xmlns:a14="http://schemas.microsoft.com/office/drawing/2010/main"/>
              </a:ext>
            </a:extLst>
          </a:blip>
          <a:srcRect/>
          <a:stretch/>
        </p:blipFill>
        <p:spPr>
          <a:xfrm>
            <a:off x="3039621" y="9253434"/>
            <a:ext cx="18083059" cy="17796935"/>
          </a:xfrm>
          <a:prstGeom prst="rect">
            <a:avLst/>
          </a:prstGeom>
        </p:spPr>
      </p:pic>
      <p:pic>
        <p:nvPicPr>
          <p:cNvPr id="19" name="Picture 18">
            <a:extLst>
              <a:ext uri="{FF2B5EF4-FFF2-40B4-BE49-F238E27FC236}">
                <a16:creationId xmlns:a16="http://schemas.microsoft.com/office/drawing/2014/main" id="{A60860D5-41FD-954B-BF49-7FCB12726542}"/>
              </a:ext>
            </a:extLst>
          </p:cNvPr>
          <p:cNvPicPr>
            <a:picLocks noChangeAspect="1"/>
          </p:cNvPicPr>
          <p:nvPr/>
        </p:nvPicPr>
        <p:blipFill rotWithShape="1">
          <a:blip r:embed="rId2" cstate="screen">
            <a:alphaModFix amt="70000"/>
            <a:duotone>
              <a:prstClr val="black"/>
              <a:schemeClr val="accent3">
                <a:tint val="45000"/>
                <a:satMod val="400000"/>
              </a:schemeClr>
            </a:duotone>
            <a:extLst>
              <a:ext uri="{28A0092B-C50C-407E-A947-70E740481C1C}">
                <a14:useLocalDpi xmlns:a14="http://schemas.microsoft.com/office/drawing/2010/main"/>
              </a:ext>
            </a:extLst>
          </a:blip>
          <a:srcRect/>
          <a:stretch/>
        </p:blipFill>
        <p:spPr>
          <a:xfrm>
            <a:off x="3146565" y="-13191415"/>
            <a:ext cx="18083059" cy="17796935"/>
          </a:xfrm>
          <a:prstGeom prst="rect">
            <a:avLst/>
          </a:prstGeom>
        </p:spPr>
      </p:pic>
      <p:grpSp>
        <p:nvGrpSpPr>
          <p:cNvPr id="2" name="Group 1">
            <a:extLst>
              <a:ext uri="{FF2B5EF4-FFF2-40B4-BE49-F238E27FC236}">
                <a16:creationId xmlns:a16="http://schemas.microsoft.com/office/drawing/2014/main" id="{82931CCC-BB1B-5D28-E726-5FDC1D1F02C1}"/>
              </a:ext>
            </a:extLst>
          </p:cNvPr>
          <p:cNvGrpSpPr/>
          <p:nvPr/>
        </p:nvGrpSpPr>
        <p:grpSpPr>
          <a:xfrm>
            <a:off x="6501365" y="3944758"/>
            <a:ext cx="10294594" cy="7755636"/>
            <a:chOff x="3226113" y="1405713"/>
            <a:chExt cx="5530829" cy="4718109"/>
          </a:xfrm>
        </p:grpSpPr>
        <p:grpSp>
          <p:nvGrpSpPr>
            <p:cNvPr id="4" name="Graphic 2">
              <a:extLst>
                <a:ext uri="{FF2B5EF4-FFF2-40B4-BE49-F238E27FC236}">
                  <a16:creationId xmlns:a16="http://schemas.microsoft.com/office/drawing/2014/main" id="{801BADD5-42E2-0C3E-FE7D-16B2B6FE34DF}"/>
                </a:ext>
              </a:extLst>
            </p:cNvPr>
            <p:cNvGrpSpPr/>
            <p:nvPr/>
          </p:nvGrpSpPr>
          <p:grpSpPr>
            <a:xfrm>
              <a:off x="3226113" y="1606652"/>
              <a:ext cx="5510947" cy="2995436"/>
              <a:chOff x="3226113" y="1606652"/>
              <a:chExt cx="5510947" cy="2995436"/>
            </a:xfrm>
          </p:grpSpPr>
          <p:sp>
            <p:nvSpPr>
              <p:cNvPr id="24" name="Freeform: Shape 23">
                <a:extLst>
                  <a:ext uri="{FF2B5EF4-FFF2-40B4-BE49-F238E27FC236}">
                    <a16:creationId xmlns:a16="http://schemas.microsoft.com/office/drawing/2014/main" id="{4EB97DF1-94A0-F12A-72D9-39BD735F0BB6}"/>
                  </a:ext>
                </a:extLst>
              </p:cNvPr>
              <p:cNvSpPr/>
              <p:nvPr/>
            </p:nvSpPr>
            <p:spPr>
              <a:xfrm>
                <a:off x="3226113" y="1606652"/>
                <a:ext cx="216569" cy="216569"/>
              </a:xfrm>
              <a:custGeom>
                <a:avLst/>
                <a:gdLst>
                  <a:gd name="connsiteX0" fmla="*/ -467 w 216569"/>
                  <a:gd name="connsiteY0" fmla="*/ 108057 h 216569"/>
                  <a:gd name="connsiteX1" fmla="*/ 107818 w 216569"/>
                  <a:gd name="connsiteY1" fmla="*/ -228 h 216569"/>
                  <a:gd name="connsiteX2" fmla="*/ 216103 w 216569"/>
                  <a:gd name="connsiteY2" fmla="*/ 108057 h 216569"/>
                  <a:gd name="connsiteX3" fmla="*/ 107818 w 216569"/>
                  <a:gd name="connsiteY3" fmla="*/ 216342 h 216569"/>
                  <a:gd name="connsiteX4" fmla="*/ -467 w 216569"/>
                  <a:gd name="connsiteY4" fmla="*/ 108057 h 216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69" h="216569">
                    <a:moveTo>
                      <a:pt x="-467" y="108057"/>
                    </a:moveTo>
                    <a:cubicBezTo>
                      <a:pt x="-467" y="48253"/>
                      <a:pt x="48014" y="-228"/>
                      <a:pt x="107818" y="-228"/>
                    </a:cubicBezTo>
                    <a:cubicBezTo>
                      <a:pt x="167622" y="-228"/>
                      <a:pt x="216103" y="48253"/>
                      <a:pt x="216103" y="108057"/>
                    </a:cubicBezTo>
                    <a:cubicBezTo>
                      <a:pt x="216103" y="167861"/>
                      <a:pt x="167622" y="216342"/>
                      <a:pt x="107818" y="216342"/>
                    </a:cubicBezTo>
                    <a:cubicBezTo>
                      <a:pt x="48014" y="216342"/>
                      <a:pt x="-467" y="167861"/>
                      <a:pt x="-467" y="108057"/>
                    </a:cubicBezTo>
                    <a:close/>
                  </a:path>
                </a:pathLst>
              </a:custGeom>
              <a:noFill/>
              <a:ln w="33722" cap="rnd">
                <a:solidFill>
                  <a:schemeClr val="accent3">
                    <a:lumMod val="75000"/>
                  </a:schemeClr>
                </a:solid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C1272405-8565-AC06-B2BB-77BDA42EC308}"/>
                  </a:ext>
                </a:extLst>
              </p:cNvPr>
              <p:cNvSpPr/>
              <p:nvPr/>
            </p:nvSpPr>
            <p:spPr>
              <a:xfrm>
                <a:off x="3284922" y="1665742"/>
                <a:ext cx="98389" cy="98389"/>
              </a:xfrm>
              <a:custGeom>
                <a:avLst/>
                <a:gdLst>
                  <a:gd name="connsiteX0" fmla="*/ -467 w 98389"/>
                  <a:gd name="connsiteY0" fmla="*/ 48967 h 98389"/>
                  <a:gd name="connsiteX1" fmla="*/ 48728 w 98389"/>
                  <a:gd name="connsiteY1" fmla="*/ -228 h 98389"/>
                  <a:gd name="connsiteX2" fmla="*/ 97923 w 98389"/>
                  <a:gd name="connsiteY2" fmla="*/ 48967 h 98389"/>
                  <a:gd name="connsiteX3" fmla="*/ 48728 w 98389"/>
                  <a:gd name="connsiteY3" fmla="*/ 98162 h 98389"/>
                  <a:gd name="connsiteX4" fmla="*/ -467 w 98389"/>
                  <a:gd name="connsiteY4" fmla="*/ 49079 h 98389"/>
                  <a:gd name="connsiteX5" fmla="*/ -467 w 98389"/>
                  <a:gd name="connsiteY5" fmla="*/ 48967 h 9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389" h="98389">
                    <a:moveTo>
                      <a:pt x="-467" y="48967"/>
                    </a:moveTo>
                    <a:cubicBezTo>
                      <a:pt x="-467" y="21800"/>
                      <a:pt x="21561" y="-228"/>
                      <a:pt x="48728" y="-228"/>
                    </a:cubicBezTo>
                    <a:cubicBezTo>
                      <a:pt x="75895" y="-228"/>
                      <a:pt x="97923" y="21800"/>
                      <a:pt x="97923" y="48967"/>
                    </a:cubicBezTo>
                    <a:cubicBezTo>
                      <a:pt x="97923" y="76134"/>
                      <a:pt x="75895" y="98162"/>
                      <a:pt x="48728" y="98162"/>
                    </a:cubicBezTo>
                    <a:cubicBezTo>
                      <a:pt x="21589" y="98196"/>
                      <a:pt x="-433" y="76218"/>
                      <a:pt x="-467" y="49079"/>
                    </a:cubicBezTo>
                    <a:cubicBezTo>
                      <a:pt x="-467" y="49040"/>
                      <a:pt x="-467" y="49006"/>
                      <a:pt x="-467" y="48967"/>
                    </a:cubicBezTo>
                    <a:close/>
                  </a:path>
                </a:pathLst>
              </a:custGeom>
              <a:solidFill>
                <a:srgbClr val="494949"/>
              </a:solidFill>
              <a:ln w="562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9011534-2C0C-0757-F7B1-EBA101099938}"/>
                  </a:ext>
                </a:extLst>
              </p:cNvPr>
              <p:cNvSpPr/>
              <p:nvPr/>
            </p:nvSpPr>
            <p:spPr>
              <a:xfrm>
                <a:off x="3442402" y="1715162"/>
                <a:ext cx="2539072" cy="1262986"/>
              </a:xfrm>
              <a:custGeom>
                <a:avLst/>
                <a:gdLst>
                  <a:gd name="connsiteX0" fmla="*/ 0 w 2539072"/>
                  <a:gd name="connsiteY0" fmla="*/ 0 h 1262986"/>
                  <a:gd name="connsiteX1" fmla="*/ 879267 w 2539072"/>
                  <a:gd name="connsiteY1" fmla="*/ 0 h 1262986"/>
                  <a:gd name="connsiteX2" fmla="*/ 2539072 w 2539072"/>
                  <a:gd name="connsiteY2" fmla="*/ 1262986 h 1262986"/>
                </a:gdLst>
                <a:ahLst/>
                <a:cxnLst>
                  <a:cxn ang="0">
                    <a:pos x="connsiteX0" y="connsiteY0"/>
                  </a:cxn>
                  <a:cxn ang="0">
                    <a:pos x="connsiteX1" y="connsiteY1"/>
                  </a:cxn>
                  <a:cxn ang="0">
                    <a:pos x="connsiteX2" y="connsiteY2"/>
                  </a:cxn>
                </a:cxnLst>
                <a:rect l="l" t="t" r="r" b="b"/>
                <a:pathLst>
                  <a:path w="2539072" h="1262986">
                    <a:moveTo>
                      <a:pt x="0" y="0"/>
                    </a:moveTo>
                    <a:lnTo>
                      <a:pt x="879267" y="0"/>
                    </a:lnTo>
                    <a:lnTo>
                      <a:pt x="2539072" y="1262986"/>
                    </a:lnTo>
                  </a:path>
                </a:pathLst>
              </a:custGeom>
              <a:noFill/>
              <a:ln w="33722" cap="rnd">
                <a:solidFill>
                  <a:schemeClr val="accent3">
                    <a:lumMod val="75000"/>
                  </a:schemeClr>
                </a:solid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004F73FF-C3B6-DEB9-E9C0-8201ED82E7F5}"/>
                  </a:ext>
                </a:extLst>
              </p:cNvPr>
              <p:cNvSpPr/>
              <p:nvPr/>
            </p:nvSpPr>
            <p:spPr>
              <a:xfrm>
                <a:off x="8520491" y="1606652"/>
                <a:ext cx="216569" cy="216569"/>
              </a:xfrm>
              <a:custGeom>
                <a:avLst/>
                <a:gdLst>
                  <a:gd name="connsiteX0" fmla="*/ 216102 w 216569"/>
                  <a:gd name="connsiteY0" fmla="*/ 108057 h 216569"/>
                  <a:gd name="connsiteX1" fmla="*/ 107817 w 216569"/>
                  <a:gd name="connsiteY1" fmla="*/ -228 h 216569"/>
                  <a:gd name="connsiteX2" fmla="*/ -467 w 216569"/>
                  <a:gd name="connsiteY2" fmla="*/ 108057 h 216569"/>
                  <a:gd name="connsiteX3" fmla="*/ 107817 w 216569"/>
                  <a:gd name="connsiteY3" fmla="*/ 216342 h 216569"/>
                  <a:gd name="connsiteX4" fmla="*/ 216102 w 216569"/>
                  <a:gd name="connsiteY4" fmla="*/ 108057 h 216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69" h="216569">
                    <a:moveTo>
                      <a:pt x="216102" y="108057"/>
                    </a:moveTo>
                    <a:cubicBezTo>
                      <a:pt x="216102" y="48253"/>
                      <a:pt x="167638" y="-228"/>
                      <a:pt x="107817" y="-228"/>
                    </a:cubicBezTo>
                    <a:cubicBezTo>
                      <a:pt x="47997" y="-228"/>
                      <a:pt x="-467" y="48253"/>
                      <a:pt x="-467" y="108057"/>
                    </a:cubicBezTo>
                    <a:cubicBezTo>
                      <a:pt x="-467" y="167861"/>
                      <a:pt x="47997" y="216342"/>
                      <a:pt x="107817" y="216342"/>
                    </a:cubicBezTo>
                    <a:cubicBezTo>
                      <a:pt x="167638" y="216342"/>
                      <a:pt x="216102" y="167861"/>
                      <a:pt x="216102" y="108057"/>
                    </a:cubicBezTo>
                    <a:close/>
                  </a:path>
                </a:pathLst>
              </a:custGeom>
              <a:noFill/>
              <a:ln w="33722" cap="rnd">
                <a:solidFill>
                  <a:schemeClr val="accent4"/>
                </a:solidFill>
                <a:prstDash val="solid"/>
                <a:round/>
              </a:ln>
            </p:spPr>
            <p:txBody>
              <a:bodyPr rtlCol="0" anchor="ctr"/>
              <a:lstStyle/>
              <a:p>
                <a:endParaRPr lang="en-US"/>
              </a:p>
            </p:txBody>
          </p:sp>
          <p:sp>
            <p:nvSpPr>
              <p:cNvPr id="28" name="Freeform: Shape 27">
                <a:extLst>
                  <a:ext uri="{FF2B5EF4-FFF2-40B4-BE49-F238E27FC236}">
                    <a16:creationId xmlns:a16="http://schemas.microsoft.com/office/drawing/2014/main" id="{87D19A1B-C269-738B-40BE-74F2D90B2DC5}"/>
                  </a:ext>
                </a:extLst>
              </p:cNvPr>
              <p:cNvSpPr/>
              <p:nvPr/>
            </p:nvSpPr>
            <p:spPr>
              <a:xfrm>
                <a:off x="8579580" y="1665742"/>
                <a:ext cx="98389" cy="98389"/>
              </a:xfrm>
              <a:custGeom>
                <a:avLst/>
                <a:gdLst>
                  <a:gd name="connsiteX0" fmla="*/ 97923 w 98389"/>
                  <a:gd name="connsiteY0" fmla="*/ 48967 h 98389"/>
                  <a:gd name="connsiteX1" fmla="*/ 48728 w 98389"/>
                  <a:gd name="connsiteY1" fmla="*/ -228 h 98389"/>
                  <a:gd name="connsiteX2" fmla="*/ -467 w 98389"/>
                  <a:gd name="connsiteY2" fmla="*/ 48967 h 98389"/>
                  <a:gd name="connsiteX3" fmla="*/ 48728 w 98389"/>
                  <a:gd name="connsiteY3" fmla="*/ 98162 h 98389"/>
                  <a:gd name="connsiteX4" fmla="*/ 97923 w 98389"/>
                  <a:gd name="connsiteY4" fmla="*/ 49079 h 98389"/>
                  <a:gd name="connsiteX5" fmla="*/ 97923 w 98389"/>
                  <a:gd name="connsiteY5" fmla="*/ 48967 h 9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389" h="98389">
                    <a:moveTo>
                      <a:pt x="97923" y="48967"/>
                    </a:moveTo>
                    <a:cubicBezTo>
                      <a:pt x="97923" y="21800"/>
                      <a:pt x="75884" y="-228"/>
                      <a:pt x="48728" y="-228"/>
                    </a:cubicBezTo>
                    <a:cubicBezTo>
                      <a:pt x="21573" y="-228"/>
                      <a:pt x="-467" y="21800"/>
                      <a:pt x="-467" y="48967"/>
                    </a:cubicBezTo>
                    <a:cubicBezTo>
                      <a:pt x="-467" y="76134"/>
                      <a:pt x="21573" y="98162"/>
                      <a:pt x="48728" y="98162"/>
                    </a:cubicBezTo>
                    <a:cubicBezTo>
                      <a:pt x="75884" y="98196"/>
                      <a:pt x="97867" y="76218"/>
                      <a:pt x="97923" y="49079"/>
                    </a:cubicBezTo>
                    <a:cubicBezTo>
                      <a:pt x="97923" y="49040"/>
                      <a:pt x="97923" y="49006"/>
                      <a:pt x="97923" y="48967"/>
                    </a:cubicBezTo>
                    <a:close/>
                  </a:path>
                </a:pathLst>
              </a:custGeom>
              <a:solidFill>
                <a:srgbClr val="494949"/>
              </a:solidFill>
              <a:ln w="562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3CB2017-15B7-9FDD-22D6-3E4A99E9206A}"/>
                  </a:ext>
                </a:extLst>
              </p:cNvPr>
              <p:cNvSpPr/>
              <p:nvPr/>
            </p:nvSpPr>
            <p:spPr>
              <a:xfrm>
                <a:off x="5981474" y="1715162"/>
                <a:ext cx="2539072" cy="1262986"/>
              </a:xfrm>
              <a:custGeom>
                <a:avLst/>
                <a:gdLst>
                  <a:gd name="connsiteX0" fmla="*/ 2539072 w 2539072"/>
                  <a:gd name="connsiteY0" fmla="*/ 0 h 1262986"/>
                  <a:gd name="connsiteX1" fmla="*/ 1659806 w 2539072"/>
                  <a:gd name="connsiteY1" fmla="*/ 0 h 1262986"/>
                  <a:gd name="connsiteX2" fmla="*/ 0 w 2539072"/>
                  <a:gd name="connsiteY2" fmla="*/ 1262986 h 1262986"/>
                </a:gdLst>
                <a:ahLst/>
                <a:cxnLst>
                  <a:cxn ang="0">
                    <a:pos x="connsiteX0" y="connsiteY0"/>
                  </a:cxn>
                  <a:cxn ang="0">
                    <a:pos x="connsiteX1" y="connsiteY1"/>
                  </a:cxn>
                  <a:cxn ang="0">
                    <a:pos x="connsiteX2" y="connsiteY2"/>
                  </a:cxn>
                </a:cxnLst>
                <a:rect l="l" t="t" r="r" b="b"/>
                <a:pathLst>
                  <a:path w="2539072" h="1262986">
                    <a:moveTo>
                      <a:pt x="2539072" y="0"/>
                    </a:moveTo>
                    <a:lnTo>
                      <a:pt x="1659806" y="0"/>
                    </a:lnTo>
                    <a:lnTo>
                      <a:pt x="0" y="1262986"/>
                    </a:lnTo>
                  </a:path>
                </a:pathLst>
              </a:custGeom>
              <a:noFill/>
              <a:ln w="33722" cap="rnd">
                <a:solidFill>
                  <a:schemeClr val="accent4"/>
                </a:solidFill>
                <a:prstDash val="solid"/>
                <a:round/>
              </a:ln>
            </p:spPr>
            <p:txBody>
              <a:bodyPr rtlCol="0" anchor="ctr"/>
              <a:lstStyle/>
              <a:p>
                <a:endParaRPr lang="en-US"/>
              </a:p>
            </p:txBody>
          </p:sp>
          <p:sp>
            <p:nvSpPr>
              <p:cNvPr id="30" name="Freeform: Shape 29">
                <a:extLst>
                  <a:ext uri="{FF2B5EF4-FFF2-40B4-BE49-F238E27FC236}">
                    <a16:creationId xmlns:a16="http://schemas.microsoft.com/office/drawing/2014/main" id="{35AE01BC-4605-B184-D8AC-6EAE7992A5C0}"/>
                  </a:ext>
                </a:extLst>
              </p:cNvPr>
              <p:cNvSpPr/>
              <p:nvPr/>
            </p:nvSpPr>
            <p:spPr>
              <a:xfrm>
                <a:off x="3493495" y="4385519"/>
                <a:ext cx="216569" cy="216569"/>
              </a:xfrm>
              <a:custGeom>
                <a:avLst/>
                <a:gdLst>
                  <a:gd name="connsiteX0" fmla="*/ -467 w 216569"/>
                  <a:gd name="connsiteY0" fmla="*/ 108057 h 216569"/>
                  <a:gd name="connsiteX1" fmla="*/ 107818 w 216569"/>
                  <a:gd name="connsiteY1" fmla="*/ 216342 h 216569"/>
                  <a:gd name="connsiteX2" fmla="*/ 216103 w 216569"/>
                  <a:gd name="connsiteY2" fmla="*/ 108057 h 216569"/>
                  <a:gd name="connsiteX3" fmla="*/ 107818 w 216569"/>
                  <a:gd name="connsiteY3" fmla="*/ -228 h 216569"/>
                  <a:gd name="connsiteX4" fmla="*/ -467 w 216569"/>
                  <a:gd name="connsiteY4" fmla="*/ 108057 h 216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69" h="216569">
                    <a:moveTo>
                      <a:pt x="-467" y="108057"/>
                    </a:moveTo>
                    <a:cubicBezTo>
                      <a:pt x="-467" y="167861"/>
                      <a:pt x="48014" y="216342"/>
                      <a:pt x="107818" y="216342"/>
                    </a:cubicBezTo>
                    <a:cubicBezTo>
                      <a:pt x="167622" y="216342"/>
                      <a:pt x="216103" y="167861"/>
                      <a:pt x="216103" y="108057"/>
                    </a:cubicBezTo>
                    <a:cubicBezTo>
                      <a:pt x="216103" y="48253"/>
                      <a:pt x="167622" y="-228"/>
                      <a:pt x="107818" y="-228"/>
                    </a:cubicBezTo>
                    <a:cubicBezTo>
                      <a:pt x="48014" y="-228"/>
                      <a:pt x="-467" y="48253"/>
                      <a:pt x="-467" y="108057"/>
                    </a:cubicBezTo>
                    <a:close/>
                  </a:path>
                </a:pathLst>
              </a:custGeom>
              <a:noFill/>
              <a:ln w="33722" cap="rnd">
                <a:solidFill>
                  <a:schemeClr val="accent2"/>
                </a:solidFill>
                <a:prstDash val="solid"/>
                <a:round/>
              </a:ln>
            </p:spPr>
            <p:txBody>
              <a:bodyPr rtlCol="0" anchor="ctr"/>
              <a:lstStyle/>
              <a:p>
                <a:endParaRPr lang="en-US"/>
              </a:p>
            </p:txBody>
          </p:sp>
          <p:sp>
            <p:nvSpPr>
              <p:cNvPr id="31" name="Freeform: Shape 30">
                <a:extLst>
                  <a:ext uri="{FF2B5EF4-FFF2-40B4-BE49-F238E27FC236}">
                    <a16:creationId xmlns:a16="http://schemas.microsoft.com/office/drawing/2014/main" id="{B369DEA2-F0C8-4F5F-761C-748F7856DD90}"/>
                  </a:ext>
                </a:extLst>
              </p:cNvPr>
              <p:cNvSpPr/>
              <p:nvPr/>
            </p:nvSpPr>
            <p:spPr>
              <a:xfrm>
                <a:off x="3553602" y="4448024"/>
                <a:ext cx="98389" cy="98389"/>
              </a:xfrm>
              <a:custGeom>
                <a:avLst/>
                <a:gdLst>
                  <a:gd name="connsiteX0" fmla="*/ -467 w 98389"/>
                  <a:gd name="connsiteY0" fmla="*/ 48911 h 98389"/>
                  <a:gd name="connsiteX1" fmla="*/ 48672 w 98389"/>
                  <a:gd name="connsiteY1" fmla="*/ 98162 h 98389"/>
                  <a:gd name="connsiteX2" fmla="*/ 97923 w 98389"/>
                  <a:gd name="connsiteY2" fmla="*/ 49023 h 98389"/>
                  <a:gd name="connsiteX3" fmla="*/ 48784 w 98389"/>
                  <a:gd name="connsiteY3" fmla="*/ -228 h 98389"/>
                  <a:gd name="connsiteX4" fmla="*/ 48728 w 98389"/>
                  <a:gd name="connsiteY4" fmla="*/ -228 h 98389"/>
                  <a:gd name="connsiteX5" fmla="*/ -467 w 98389"/>
                  <a:gd name="connsiteY5" fmla="*/ 48854 h 98389"/>
                  <a:gd name="connsiteX6" fmla="*/ -467 w 98389"/>
                  <a:gd name="connsiteY6" fmla="*/ 48911 h 9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389" h="98389">
                    <a:moveTo>
                      <a:pt x="-467" y="48911"/>
                    </a:moveTo>
                    <a:cubicBezTo>
                      <a:pt x="-501" y="76078"/>
                      <a:pt x="21499" y="98128"/>
                      <a:pt x="48672" y="98162"/>
                    </a:cubicBezTo>
                    <a:cubicBezTo>
                      <a:pt x="75839" y="98195"/>
                      <a:pt x="97889" y="76190"/>
                      <a:pt x="97923" y="49023"/>
                    </a:cubicBezTo>
                    <a:cubicBezTo>
                      <a:pt x="97951" y="21856"/>
                      <a:pt x="75951" y="-194"/>
                      <a:pt x="48784" y="-228"/>
                    </a:cubicBezTo>
                    <a:cubicBezTo>
                      <a:pt x="48767" y="-228"/>
                      <a:pt x="48745" y="-228"/>
                      <a:pt x="48728" y="-228"/>
                    </a:cubicBezTo>
                    <a:cubicBezTo>
                      <a:pt x="21589" y="-256"/>
                      <a:pt x="-433" y="21716"/>
                      <a:pt x="-467" y="48854"/>
                    </a:cubicBezTo>
                    <a:cubicBezTo>
                      <a:pt x="-467" y="48871"/>
                      <a:pt x="-467" y="48894"/>
                      <a:pt x="-467" y="48911"/>
                    </a:cubicBezTo>
                    <a:close/>
                  </a:path>
                </a:pathLst>
              </a:custGeom>
              <a:solidFill>
                <a:srgbClr val="494949"/>
              </a:solidFill>
              <a:ln w="562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7863C9A-B165-C5E4-95E6-A3AB22D6327B}"/>
                  </a:ext>
                </a:extLst>
              </p:cNvPr>
              <p:cNvSpPr/>
              <p:nvPr/>
            </p:nvSpPr>
            <p:spPr>
              <a:xfrm>
                <a:off x="3710064" y="2978149"/>
                <a:ext cx="2271410" cy="1510797"/>
              </a:xfrm>
              <a:custGeom>
                <a:avLst/>
                <a:gdLst>
                  <a:gd name="connsiteX0" fmla="*/ 0 w 2539072"/>
                  <a:gd name="connsiteY0" fmla="*/ 1262930 h 1262929"/>
                  <a:gd name="connsiteX1" fmla="*/ 879267 w 2539072"/>
                  <a:gd name="connsiteY1" fmla="*/ 1262930 h 1262929"/>
                  <a:gd name="connsiteX2" fmla="*/ 2539072 w 2539072"/>
                  <a:gd name="connsiteY2" fmla="*/ 0 h 1262929"/>
                </a:gdLst>
                <a:ahLst/>
                <a:cxnLst>
                  <a:cxn ang="0">
                    <a:pos x="connsiteX0" y="connsiteY0"/>
                  </a:cxn>
                  <a:cxn ang="0">
                    <a:pos x="connsiteX1" y="connsiteY1"/>
                  </a:cxn>
                  <a:cxn ang="0">
                    <a:pos x="connsiteX2" y="connsiteY2"/>
                  </a:cxn>
                </a:cxnLst>
                <a:rect l="l" t="t" r="r" b="b"/>
                <a:pathLst>
                  <a:path w="2539072" h="1262929">
                    <a:moveTo>
                      <a:pt x="0" y="1262930"/>
                    </a:moveTo>
                    <a:lnTo>
                      <a:pt x="879267" y="1262930"/>
                    </a:lnTo>
                    <a:lnTo>
                      <a:pt x="2539072" y="0"/>
                    </a:lnTo>
                  </a:path>
                </a:pathLst>
              </a:custGeom>
              <a:noFill/>
              <a:ln w="33722" cap="rnd">
                <a:solidFill>
                  <a:schemeClr val="accent2"/>
                </a:solidFill>
                <a:prstDash val="solid"/>
                <a:round/>
              </a:ln>
            </p:spPr>
            <p:txBody>
              <a:bodyPr rtlCol="0" anchor="ctr"/>
              <a:lstStyle/>
              <a:p>
                <a:endParaRPr lang="en-US"/>
              </a:p>
            </p:txBody>
          </p:sp>
        </p:grpSp>
        <p:grpSp>
          <p:nvGrpSpPr>
            <p:cNvPr id="5" name="Graphic 2">
              <a:extLst>
                <a:ext uri="{FF2B5EF4-FFF2-40B4-BE49-F238E27FC236}">
                  <a16:creationId xmlns:a16="http://schemas.microsoft.com/office/drawing/2014/main" id="{3339A9DB-0D72-BA02-E581-0BF18C49CD8A}"/>
                </a:ext>
              </a:extLst>
            </p:cNvPr>
            <p:cNvGrpSpPr/>
            <p:nvPr/>
          </p:nvGrpSpPr>
          <p:grpSpPr>
            <a:xfrm>
              <a:off x="4467372" y="1459189"/>
              <a:ext cx="3022050" cy="3021547"/>
              <a:chOff x="4467372" y="1459189"/>
              <a:chExt cx="3022050" cy="3021547"/>
            </a:xfrm>
          </p:grpSpPr>
          <p:sp>
            <p:nvSpPr>
              <p:cNvPr id="21" name="Freeform: Shape 20">
                <a:extLst>
                  <a:ext uri="{FF2B5EF4-FFF2-40B4-BE49-F238E27FC236}">
                    <a16:creationId xmlns:a16="http://schemas.microsoft.com/office/drawing/2014/main" id="{B3E32507-3FF3-D151-A6AF-162E01EA0038}"/>
                  </a:ext>
                </a:extLst>
              </p:cNvPr>
              <p:cNvSpPr/>
              <p:nvPr/>
            </p:nvSpPr>
            <p:spPr>
              <a:xfrm>
                <a:off x="4467372" y="1459189"/>
                <a:ext cx="1511347" cy="1977567"/>
              </a:xfrm>
              <a:custGeom>
                <a:avLst/>
                <a:gdLst>
                  <a:gd name="connsiteX0" fmla="*/ 1510880 w 1511347"/>
                  <a:gd name="connsiteY0" fmla="*/ 1510523 h 1977567"/>
                  <a:gd name="connsiteX1" fmla="*/ 73885 w 1511347"/>
                  <a:gd name="connsiteY1" fmla="*/ 1977340 h 1977567"/>
                  <a:gd name="connsiteX2" fmla="*/ 1043838 w 1511347"/>
                  <a:gd name="connsiteY2" fmla="*/ 73752 h 1977567"/>
                  <a:gd name="connsiteX3" fmla="*/ 1510487 w 1511347"/>
                  <a:gd name="connsiteY3" fmla="*/ -181 h 1977567"/>
                </a:gdLst>
                <a:ahLst/>
                <a:cxnLst>
                  <a:cxn ang="0">
                    <a:pos x="connsiteX0" y="connsiteY0"/>
                  </a:cxn>
                  <a:cxn ang="0">
                    <a:pos x="connsiteX1" y="connsiteY1"/>
                  </a:cxn>
                  <a:cxn ang="0">
                    <a:pos x="connsiteX2" y="connsiteY2"/>
                  </a:cxn>
                  <a:cxn ang="0">
                    <a:pos x="connsiteX3" y="connsiteY3"/>
                  </a:cxn>
                </a:cxnLst>
                <a:rect l="l" t="t" r="r" b="b"/>
                <a:pathLst>
                  <a:path w="1511347" h="1977567">
                    <a:moveTo>
                      <a:pt x="1510880" y="1510523"/>
                    </a:moveTo>
                    <a:lnTo>
                      <a:pt x="73885" y="1977340"/>
                    </a:lnTo>
                    <a:cubicBezTo>
                      <a:pt x="-183952" y="1183869"/>
                      <a:pt x="250311" y="331589"/>
                      <a:pt x="1043838" y="73752"/>
                    </a:cubicBezTo>
                    <a:cubicBezTo>
                      <a:pt x="1194240" y="23512"/>
                      <a:pt x="1351922" y="-1468"/>
                      <a:pt x="1510487" y="-181"/>
                    </a:cubicBezTo>
                    <a:close/>
                  </a:path>
                </a:pathLst>
              </a:custGeom>
              <a:solidFill>
                <a:schemeClr val="accent3">
                  <a:lumMod val="75000"/>
                </a:schemeClr>
              </a:solidFill>
              <a:ln w="22482" cap="rnd">
                <a:solidFill>
                  <a:srgbClr val="FFFFFF"/>
                </a:solidFill>
                <a:prstDash val="solid"/>
                <a:round/>
              </a:ln>
            </p:spPr>
            <p:txBody>
              <a:bodyPr rtlCol="0" anchor="ctr"/>
              <a:lstStyle/>
              <a:p>
                <a:endParaRPr lang="en-US"/>
              </a:p>
            </p:txBody>
          </p:sp>
          <p:sp>
            <p:nvSpPr>
              <p:cNvPr id="22" name="Freeform: Shape 21">
                <a:extLst>
                  <a:ext uri="{FF2B5EF4-FFF2-40B4-BE49-F238E27FC236}">
                    <a16:creationId xmlns:a16="http://schemas.microsoft.com/office/drawing/2014/main" id="{56867318-0002-7A3A-2BD2-131C3048379D}"/>
                  </a:ext>
                </a:extLst>
              </p:cNvPr>
              <p:cNvSpPr/>
              <p:nvPr/>
            </p:nvSpPr>
            <p:spPr>
              <a:xfrm>
                <a:off x="4541724" y="2969940"/>
                <a:ext cx="2324976" cy="1510797"/>
              </a:xfrm>
              <a:custGeom>
                <a:avLst/>
                <a:gdLst>
                  <a:gd name="connsiteX0" fmla="*/ 1436529 w 2324976"/>
                  <a:gd name="connsiteY0" fmla="*/ -228 h 1510797"/>
                  <a:gd name="connsiteX1" fmla="*/ 2324510 w 2324976"/>
                  <a:gd name="connsiteY1" fmla="*/ 1221941 h 1510797"/>
                  <a:gd name="connsiteX2" fmla="*/ 214360 w 2324976"/>
                  <a:gd name="connsiteY2" fmla="*/ 887697 h 1510797"/>
                  <a:gd name="connsiteX3" fmla="*/ -467 w 2324976"/>
                  <a:gd name="connsiteY3" fmla="*/ 466589 h 1510797"/>
                </a:gdLst>
                <a:ahLst/>
                <a:cxnLst>
                  <a:cxn ang="0">
                    <a:pos x="connsiteX0" y="connsiteY0"/>
                  </a:cxn>
                  <a:cxn ang="0">
                    <a:pos x="connsiteX1" y="connsiteY1"/>
                  </a:cxn>
                  <a:cxn ang="0">
                    <a:pos x="connsiteX2" y="connsiteY2"/>
                  </a:cxn>
                  <a:cxn ang="0">
                    <a:pos x="connsiteX3" y="connsiteY3"/>
                  </a:cxn>
                </a:cxnLst>
                <a:rect l="l" t="t" r="r" b="b"/>
                <a:pathLst>
                  <a:path w="2324976" h="1510797">
                    <a:moveTo>
                      <a:pt x="1436529" y="-228"/>
                    </a:moveTo>
                    <a:lnTo>
                      <a:pt x="2324510" y="1221941"/>
                    </a:lnTo>
                    <a:cubicBezTo>
                      <a:pt x="1649500" y="1712371"/>
                      <a:pt x="704734" y="1562706"/>
                      <a:pt x="214360" y="887697"/>
                    </a:cubicBezTo>
                    <a:cubicBezTo>
                      <a:pt x="119951" y="760178"/>
                      <a:pt x="47356" y="617873"/>
                      <a:pt x="-467" y="466589"/>
                    </a:cubicBezTo>
                    <a:close/>
                  </a:path>
                </a:pathLst>
              </a:custGeom>
              <a:solidFill>
                <a:schemeClr val="accent2"/>
              </a:solidFill>
              <a:ln w="22482" cap="rnd">
                <a:solidFill>
                  <a:srgbClr val="FFFFFF"/>
                </a:solidFill>
                <a:prstDash val="solid"/>
                <a:round/>
              </a:ln>
            </p:spPr>
            <p:txBody>
              <a:bodyPr rtlCol="0" anchor="ctr"/>
              <a:lstStyle/>
              <a:p>
                <a:endParaRPr lang="en-US"/>
              </a:p>
            </p:txBody>
          </p:sp>
          <p:sp>
            <p:nvSpPr>
              <p:cNvPr id="23" name="Freeform: Shape 22">
                <a:extLst>
                  <a:ext uri="{FF2B5EF4-FFF2-40B4-BE49-F238E27FC236}">
                    <a16:creationId xmlns:a16="http://schemas.microsoft.com/office/drawing/2014/main" id="{A550DC33-B088-DE10-D493-2C83695C8AF1}"/>
                  </a:ext>
                </a:extLst>
              </p:cNvPr>
              <p:cNvSpPr/>
              <p:nvPr/>
            </p:nvSpPr>
            <p:spPr>
              <a:xfrm>
                <a:off x="5978720" y="1459237"/>
                <a:ext cx="1510703" cy="2732871"/>
              </a:xfrm>
              <a:custGeom>
                <a:avLst/>
                <a:gdLst>
                  <a:gd name="connsiteX0" fmla="*/ -467 w 1510703"/>
                  <a:gd name="connsiteY0" fmla="*/ 1510475 h 2732871"/>
                  <a:gd name="connsiteX1" fmla="*/ -467 w 1510703"/>
                  <a:gd name="connsiteY1" fmla="*/ -228 h 2732871"/>
                  <a:gd name="connsiteX2" fmla="*/ 1510237 w 1510703"/>
                  <a:gd name="connsiteY2" fmla="*/ 1510475 h 2732871"/>
                  <a:gd name="connsiteX3" fmla="*/ 887514 w 1510703"/>
                  <a:gd name="connsiteY3" fmla="*/ 2732644 h 2732871"/>
                </a:gdLst>
                <a:ahLst/>
                <a:cxnLst>
                  <a:cxn ang="0">
                    <a:pos x="connsiteX0" y="connsiteY0"/>
                  </a:cxn>
                  <a:cxn ang="0">
                    <a:pos x="connsiteX1" y="connsiteY1"/>
                  </a:cxn>
                  <a:cxn ang="0">
                    <a:pos x="connsiteX2" y="connsiteY2"/>
                  </a:cxn>
                  <a:cxn ang="0">
                    <a:pos x="connsiteX3" y="connsiteY3"/>
                  </a:cxn>
                </a:cxnLst>
                <a:rect l="l" t="t" r="r" b="b"/>
                <a:pathLst>
                  <a:path w="1510703" h="2732871">
                    <a:moveTo>
                      <a:pt x="-467" y="1510475"/>
                    </a:moveTo>
                    <a:lnTo>
                      <a:pt x="-467" y="-228"/>
                    </a:lnTo>
                    <a:cubicBezTo>
                      <a:pt x="833877" y="-228"/>
                      <a:pt x="1510237" y="676131"/>
                      <a:pt x="1510237" y="1510475"/>
                    </a:cubicBezTo>
                    <a:cubicBezTo>
                      <a:pt x="1510237" y="2010857"/>
                      <a:pt x="1292486" y="2438150"/>
                      <a:pt x="887514" y="2732644"/>
                    </a:cubicBezTo>
                    <a:close/>
                  </a:path>
                </a:pathLst>
              </a:custGeom>
              <a:solidFill>
                <a:schemeClr val="accent4"/>
              </a:solidFill>
              <a:ln w="22482" cap="rnd">
                <a:solidFill>
                  <a:srgbClr val="FFFFFF"/>
                </a:solidFill>
                <a:prstDash val="solid"/>
                <a:round/>
              </a:ln>
            </p:spPr>
            <p:txBody>
              <a:bodyPr rtlCol="0" anchor="ctr"/>
              <a:lstStyle/>
              <a:p>
                <a:endParaRPr lang="en-US"/>
              </a:p>
            </p:txBody>
          </p:sp>
        </p:grpSp>
        <p:grpSp>
          <p:nvGrpSpPr>
            <p:cNvPr id="6" name="Graphic 2">
              <a:extLst>
                <a:ext uri="{FF2B5EF4-FFF2-40B4-BE49-F238E27FC236}">
                  <a16:creationId xmlns:a16="http://schemas.microsoft.com/office/drawing/2014/main" id="{CB8407B4-F79E-6C17-0458-ADCD7039BCB5}"/>
                </a:ext>
              </a:extLst>
            </p:cNvPr>
            <p:cNvGrpSpPr/>
            <p:nvPr/>
          </p:nvGrpSpPr>
          <p:grpSpPr>
            <a:xfrm>
              <a:off x="4408757" y="1405713"/>
              <a:ext cx="4348185" cy="4718109"/>
              <a:chOff x="4408757" y="1405713"/>
              <a:chExt cx="4348185" cy="4718109"/>
            </a:xfrm>
          </p:grpSpPr>
          <p:grpSp>
            <p:nvGrpSpPr>
              <p:cNvPr id="10" name="Graphic 2">
                <a:extLst>
                  <a:ext uri="{FF2B5EF4-FFF2-40B4-BE49-F238E27FC236}">
                    <a16:creationId xmlns:a16="http://schemas.microsoft.com/office/drawing/2014/main" id="{54315562-1B08-C6D5-DA00-01B3EFCF5213}"/>
                  </a:ext>
                </a:extLst>
              </p:cNvPr>
              <p:cNvGrpSpPr/>
              <p:nvPr/>
            </p:nvGrpSpPr>
            <p:grpSpPr>
              <a:xfrm>
                <a:off x="6945658" y="4057416"/>
                <a:ext cx="1811284" cy="2066406"/>
                <a:chOff x="6945658" y="4057416"/>
                <a:chExt cx="1811284" cy="2066406"/>
              </a:xfrm>
            </p:grpSpPr>
            <p:sp>
              <p:nvSpPr>
                <p:cNvPr id="15" name="Freeform: Shape 14">
                  <a:extLst>
                    <a:ext uri="{FF2B5EF4-FFF2-40B4-BE49-F238E27FC236}">
                      <a16:creationId xmlns:a16="http://schemas.microsoft.com/office/drawing/2014/main" id="{48E34ADF-C1B8-8D8C-B2CC-DCE5E5B52DDE}"/>
                    </a:ext>
                  </a:extLst>
                </p:cNvPr>
                <p:cNvSpPr/>
                <p:nvPr/>
              </p:nvSpPr>
              <p:spPr>
                <a:xfrm rot="2700000">
                  <a:off x="6974942" y="4962909"/>
                  <a:ext cx="1915675" cy="406152"/>
                </a:xfrm>
                <a:custGeom>
                  <a:avLst/>
                  <a:gdLst>
                    <a:gd name="connsiteX0" fmla="*/ -467 w 1915675"/>
                    <a:gd name="connsiteY0" fmla="*/ -228 h 406152"/>
                    <a:gd name="connsiteX1" fmla="*/ 1915209 w 1915675"/>
                    <a:gd name="connsiteY1" fmla="*/ -228 h 406152"/>
                    <a:gd name="connsiteX2" fmla="*/ 1915209 w 1915675"/>
                    <a:gd name="connsiteY2" fmla="*/ 405925 h 406152"/>
                    <a:gd name="connsiteX3" fmla="*/ -467 w 1915675"/>
                    <a:gd name="connsiteY3" fmla="*/ 405925 h 406152"/>
                  </a:gdLst>
                  <a:ahLst/>
                  <a:cxnLst>
                    <a:cxn ang="0">
                      <a:pos x="connsiteX0" y="connsiteY0"/>
                    </a:cxn>
                    <a:cxn ang="0">
                      <a:pos x="connsiteX1" y="connsiteY1"/>
                    </a:cxn>
                    <a:cxn ang="0">
                      <a:pos x="connsiteX2" y="connsiteY2"/>
                    </a:cxn>
                    <a:cxn ang="0">
                      <a:pos x="connsiteX3" y="connsiteY3"/>
                    </a:cxn>
                  </a:cxnLst>
                  <a:rect l="l" t="t" r="r" b="b"/>
                  <a:pathLst>
                    <a:path w="1915675" h="406152">
                      <a:moveTo>
                        <a:pt x="-467" y="-228"/>
                      </a:moveTo>
                      <a:lnTo>
                        <a:pt x="1915209" y="-228"/>
                      </a:lnTo>
                      <a:lnTo>
                        <a:pt x="1915209" y="405925"/>
                      </a:lnTo>
                      <a:lnTo>
                        <a:pt x="-467" y="405925"/>
                      </a:lnTo>
                      <a:close/>
                    </a:path>
                  </a:pathLst>
                </a:custGeom>
                <a:gradFill>
                  <a:gsLst>
                    <a:gs pos="0">
                      <a:srgbClr val="50545E"/>
                    </a:gs>
                    <a:gs pos="8000">
                      <a:srgbClr val="3B3E46"/>
                    </a:gs>
                    <a:gs pos="16000">
                      <a:srgbClr val="2B2D33"/>
                    </a:gs>
                    <a:gs pos="29000">
                      <a:srgbClr val="42464E"/>
                    </a:gs>
                    <a:gs pos="50000">
                      <a:srgbClr val="707682"/>
                    </a:gs>
                    <a:gs pos="59000">
                      <a:srgbClr val="686D78"/>
                    </a:gs>
                    <a:gs pos="74000">
                      <a:srgbClr val="51555E"/>
                    </a:gs>
                    <a:gs pos="92000">
                      <a:srgbClr val="2C2E34"/>
                    </a:gs>
                    <a:gs pos="100000">
                      <a:srgbClr val="1C1D21"/>
                    </a:gs>
                  </a:gsLst>
                  <a:lin ang="16200000" scaled="1"/>
                </a:gradFill>
                <a:ln w="562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81142B0-D9CA-3CC3-0554-1197B76DB324}"/>
                    </a:ext>
                  </a:extLst>
                </p:cNvPr>
                <p:cNvSpPr/>
                <p:nvPr/>
              </p:nvSpPr>
              <p:spPr>
                <a:xfrm rot="2700000">
                  <a:off x="8517321" y="5662789"/>
                  <a:ext cx="73089" cy="406152"/>
                </a:xfrm>
                <a:custGeom>
                  <a:avLst/>
                  <a:gdLst>
                    <a:gd name="connsiteX0" fmla="*/ -467 w 73089"/>
                    <a:gd name="connsiteY0" fmla="*/ -228 h 406152"/>
                    <a:gd name="connsiteX1" fmla="*/ 72623 w 73089"/>
                    <a:gd name="connsiteY1" fmla="*/ -228 h 406152"/>
                    <a:gd name="connsiteX2" fmla="*/ 72623 w 73089"/>
                    <a:gd name="connsiteY2" fmla="*/ 405925 h 406152"/>
                    <a:gd name="connsiteX3" fmla="*/ -467 w 73089"/>
                    <a:gd name="connsiteY3" fmla="*/ 405925 h 406152"/>
                  </a:gdLst>
                  <a:ahLst/>
                  <a:cxnLst>
                    <a:cxn ang="0">
                      <a:pos x="connsiteX0" y="connsiteY0"/>
                    </a:cxn>
                    <a:cxn ang="0">
                      <a:pos x="connsiteX1" y="connsiteY1"/>
                    </a:cxn>
                    <a:cxn ang="0">
                      <a:pos x="connsiteX2" y="connsiteY2"/>
                    </a:cxn>
                    <a:cxn ang="0">
                      <a:pos x="connsiteX3" y="connsiteY3"/>
                    </a:cxn>
                  </a:cxnLst>
                  <a:rect l="l" t="t" r="r" b="b"/>
                  <a:pathLst>
                    <a:path w="73089" h="406152">
                      <a:moveTo>
                        <a:pt x="-467" y="-228"/>
                      </a:moveTo>
                      <a:lnTo>
                        <a:pt x="72623" y="-228"/>
                      </a:lnTo>
                      <a:lnTo>
                        <a:pt x="72623" y="405925"/>
                      </a:lnTo>
                      <a:lnTo>
                        <a:pt x="-467" y="405925"/>
                      </a:lnTo>
                      <a:close/>
                    </a:path>
                  </a:pathLst>
                </a:custGeom>
                <a:gradFill>
                  <a:gsLst>
                    <a:gs pos="0">
                      <a:srgbClr val="2B2D33"/>
                    </a:gs>
                    <a:gs pos="16000">
                      <a:srgbClr val="1C1D21"/>
                    </a:gs>
                    <a:gs pos="32000">
                      <a:srgbClr val="33353C"/>
                    </a:gs>
                    <a:gs pos="50000">
                      <a:srgbClr val="50545E"/>
                    </a:gs>
                    <a:gs pos="63000">
                      <a:srgbClr val="484B54"/>
                    </a:gs>
                    <a:gs pos="83000">
                      <a:srgbClr val="32343A"/>
                    </a:gs>
                    <a:gs pos="100000">
                      <a:srgbClr val="1C1D21"/>
                    </a:gs>
                  </a:gsLst>
                  <a:lin ang="16200000" scaled="1"/>
                </a:gradFill>
                <a:ln w="562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2ABCA2D-1682-D373-148F-7D23D1FBF5D8}"/>
                    </a:ext>
                  </a:extLst>
                </p:cNvPr>
                <p:cNvSpPr/>
                <p:nvPr/>
              </p:nvSpPr>
              <p:spPr>
                <a:xfrm rot="2700000">
                  <a:off x="7282987" y="4278732"/>
                  <a:ext cx="67635" cy="346219"/>
                </a:xfrm>
                <a:custGeom>
                  <a:avLst/>
                  <a:gdLst>
                    <a:gd name="connsiteX0" fmla="*/ -467 w 67635"/>
                    <a:gd name="connsiteY0" fmla="*/ -228 h 346219"/>
                    <a:gd name="connsiteX1" fmla="*/ 67169 w 67635"/>
                    <a:gd name="connsiteY1" fmla="*/ -228 h 346219"/>
                    <a:gd name="connsiteX2" fmla="*/ 67169 w 67635"/>
                    <a:gd name="connsiteY2" fmla="*/ 345992 h 346219"/>
                    <a:gd name="connsiteX3" fmla="*/ -467 w 67635"/>
                    <a:gd name="connsiteY3" fmla="*/ 345992 h 346219"/>
                  </a:gdLst>
                  <a:ahLst/>
                  <a:cxnLst>
                    <a:cxn ang="0">
                      <a:pos x="connsiteX0" y="connsiteY0"/>
                    </a:cxn>
                    <a:cxn ang="0">
                      <a:pos x="connsiteX1" y="connsiteY1"/>
                    </a:cxn>
                    <a:cxn ang="0">
                      <a:pos x="connsiteX2" y="connsiteY2"/>
                    </a:cxn>
                    <a:cxn ang="0">
                      <a:pos x="connsiteX3" y="connsiteY3"/>
                    </a:cxn>
                  </a:cxnLst>
                  <a:rect l="l" t="t" r="r" b="b"/>
                  <a:pathLst>
                    <a:path w="67635" h="346219">
                      <a:moveTo>
                        <a:pt x="-467" y="-228"/>
                      </a:moveTo>
                      <a:lnTo>
                        <a:pt x="67169" y="-228"/>
                      </a:lnTo>
                      <a:lnTo>
                        <a:pt x="67169" y="345992"/>
                      </a:lnTo>
                      <a:lnTo>
                        <a:pt x="-467" y="345992"/>
                      </a:lnTo>
                      <a:close/>
                    </a:path>
                  </a:pathLst>
                </a:custGeom>
                <a:gradFill>
                  <a:gsLst>
                    <a:gs pos="0">
                      <a:srgbClr val="FFFFFF"/>
                    </a:gs>
                    <a:gs pos="2000">
                      <a:srgbClr val="EAEAEA"/>
                    </a:gs>
                    <a:gs pos="9000">
                      <a:srgbClr val="9D9C9B"/>
                    </a:gs>
                    <a:gs pos="14000">
                      <a:srgbClr val="6C6B69"/>
                    </a:gs>
                    <a:gs pos="16000">
                      <a:srgbClr val="595856"/>
                    </a:gs>
                    <a:gs pos="24000">
                      <a:srgbClr val="747371"/>
                    </a:gs>
                    <a:gs pos="41000">
                      <a:srgbClr val="B8B7B5"/>
                    </a:gs>
                    <a:gs pos="50000">
                      <a:srgbClr val="E0DEDC"/>
                    </a:gs>
                    <a:gs pos="56000">
                      <a:srgbClr val="D6D4D2"/>
                    </a:gs>
                    <a:gs pos="67000">
                      <a:srgbClr val="BCBAB8"/>
                    </a:gs>
                    <a:gs pos="80000">
                      <a:srgbClr val="92908E"/>
                    </a:gs>
                    <a:gs pos="95000">
                      <a:srgbClr val="575653"/>
                    </a:gs>
                    <a:gs pos="100000">
                      <a:srgbClr val="444340"/>
                    </a:gs>
                  </a:gsLst>
                  <a:lin ang="16200000" scaled="1"/>
                </a:gradFill>
                <a:ln w="562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C764E54-DF61-F5F3-8C48-23454478F17D}"/>
                    </a:ext>
                  </a:extLst>
                </p:cNvPr>
                <p:cNvSpPr/>
                <p:nvPr/>
              </p:nvSpPr>
              <p:spPr>
                <a:xfrm rot="2700000">
                  <a:off x="6927048" y="4076026"/>
                  <a:ext cx="443372" cy="406152"/>
                </a:xfrm>
                <a:custGeom>
                  <a:avLst/>
                  <a:gdLst>
                    <a:gd name="connsiteX0" fmla="*/ -467 w 443372"/>
                    <a:gd name="connsiteY0" fmla="*/ -228 h 406152"/>
                    <a:gd name="connsiteX1" fmla="*/ 442905 w 443372"/>
                    <a:gd name="connsiteY1" fmla="*/ -228 h 406152"/>
                    <a:gd name="connsiteX2" fmla="*/ 442905 w 443372"/>
                    <a:gd name="connsiteY2" fmla="*/ 405925 h 406152"/>
                    <a:gd name="connsiteX3" fmla="*/ -467 w 443372"/>
                    <a:gd name="connsiteY3" fmla="*/ 405925 h 406152"/>
                  </a:gdLst>
                  <a:ahLst/>
                  <a:cxnLst>
                    <a:cxn ang="0">
                      <a:pos x="connsiteX0" y="connsiteY0"/>
                    </a:cxn>
                    <a:cxn ang="0">
                      <a:pos x="connsiteX1" y="connsiteY1"/>
                    </a:cxn>
                    <a:cxn ang="0">
                      <a:pos x="connsiteX2" y="connsiteY2"/>
                    </a:cxn>
                    <a:cxn ang="0">
                      <a:pos x="connsiteX3" y="connsiteY3"/>
                    </a:cxn>
                  </a:cxnLst>
                  <a:rect l="l" t="t" r="r" b="b"/>
                  <a:pathLst>
                    <a:path w="443372" h="406152">
                      <a:moveTo>
                        <a:pt x="-467" y="-228"/>
                      </a:moveTo>
                      <a:lnTo>
                        <a:pt x="442905" y="-228"/>
                      </a:lnTo>
                      <a:lnTo>
                        <a:pt x="442905" y="405925"/>
                      </a:lnTo>
                      <a:lnTo>
                        <a:pt x="-467" y="405925"/>
                      </a:lnTo>
                      <a:close/>
                    </a:path>
                  </a:pathLst>
                </a:custGeom>
                <a:gradFill>
                  <a:gsLst>
                    <a:gs pos="0">
                      <a:srgbClr val="FFFFFF"/>
                    </a:gs>
                    <a:gs pos="5000">
                      <a:srgbClr val="E4E4E4"/>
                    </a:gs>
                    <a:gs pos="14000">
                      <a:srgbClr val="A7A7A7"/>
                    </a:gs>
                    <a:gs pos="25000">
                      <a:srgbClr val="BEBEBE"/>
                    </a:gs>
                    <a:gs pos="48000">
                      <a:srgbClr val="F8F8F8"/>
                    </a:gs>
                    <a:gs pos="50000">
                      <a:srgbClr val="FFFFFF"/>
                    </a:gs>
                    <a:gs pos="56000">
                      <a:srgbClr val="F5F5F5"/>
                    </a:gs>
                    <a:gs pos="66000">
                      <a:srgbClr val="DCDCDB"/>
                    </a:gs>
                    <a:gs pos="78000">
                      <a:srgbClr val="B2B1B1"/>
                    </a:gs>
                    <a:gs pos="93000">
                      <a:srgbClr val="797876"/>
                    </a:gs>
                    <a:gs pos="100000">
                      <a:srgbClr val="595856"/>
                    </a:gs>
                  </a:gsLst>
                  <a:lin ang="16200000" scaled="1"/>
                </a:gradFill>
                <a:ln w="5620" cap="flat">
                  <a:noFill/>
                  <a:prstDash val="solid"/>
                  <a:miter/>
                </a:ln>
              </p:spPr>
              <p:txBody>
                <a:bodyPr rtlCol="0" anchor="ctr"/>
                <a:lstStyle/>
                <a:p>
                  <a:endParaRPr lang="en-US"/>
                </a:p>
              </p:txBody>
            </p:sp>
          </p:grpSp>
          <p:grpSp>
            <p:nvGrpSpPr>
              <p:cNvPr id="11" name="Graphic 2">
                <a:extLst>
                  <a:ext uri="{FF2B5EF4-FFF2-40B4-BE49-F238E27FC236}">
                    <a16:creationId xmlns:a16="http://schemas.microsoft.com/office/drawing/2014/main" id="{417CEB87-4372-174F-8A0B-ED4E2A528763}"/>
                  </a:ext>
                </a:extLst>
              </p:cNvPr>
              <p:cNvGrpSpPr/>
              <p:nvPr/>
            </p:nvGrpSpPr>
            <p:grpSpPr>
              <a:xfrm>
                <a:off x="4408757" y="1405713"/>
                <a:ext cx="3145378" cy="3145096"/>
                <a:chOff x="4408757" y="1405713"/>
                <a:chExt cx="3145378" cy="3145096"/>
              </a:xfrm>
            </p:grpSpPr>
            <p:sp>
              <p:nvSpPr>
                <p:cNvPr id="12" name="Freeform: Shape 11">
                  <a:extLst>
                    <a:ext uri="{FF2B5EF4-FFF2-40B4-BE49-F238E27FC236}">
                      <a16:creationId xmlns:a16="http://schemas.microsoft.com/office/drawing/2014/main" id="{24AC5B85-1774-333A-E25C-55DC2C7A74F6}"/>
                    </a:ext>
                  </a:extLst>
                </p:cNvPr>
                <p:cNvSpPr/>
                <p:nvPr/>
              </p:nvSpPr>
              <p:spPr>
                <a:xfrm>
                  <a:off x="4408757" y="1405713"/>
                  <a:ext cx="3145378" cy="3145096"/>
                </a:xfrm>
                <a:custGeom>
                  <a:avLst/>
                  <a:gdLst>
                    <a:gd name="connsiteX0" fmla="*/ 1572194 w 3145378"/>
                    <a:gd name="connsiteY0" fmla="*/ -228 h 3145096"/>
                    <a:gd name="connsiteX1" fmla="*/ -467 w 3145378"/>
                    <a:gd name="connsiteY1" fmla="*/ 1572489 h 3145096"/>
                    <a:gd name="connsiteX2" fmla="*/ 1572194 w 3145378"/>
                    <a:gd name="connsiteY2" fmla="*/ 3144869 h 3145096"/>
                    <a:gd name="connsiteX3" fmla="*/ 3144911 w 3145378"/>
                    <a:gd name="connsiteY3" fmla="*/ 1572208 h 3145096"/>
                    <a:gd name="connsiteX4" fmla="*/ 1572194 w 3145378"/>
                    <a:gd name="connsiteY4" fmla="*/ -228 h 3145096"/>
                    <a:gd name="connsiteX5" fmla="*/ 1572194 w 3145378"/>
                    <a:gd name="connsiteY5" fmla="*/ 3109167 h 3145096"/>
                    <a:gd name="connsiteX6" fmla="*/ 35572 w 3145378"/>
                    <a:gd name="connsiteY6" fmla="*/ 1572489 h 3145096"/>
                    <a:gd name="connsiteX7" fmla="*/ 1572194 w 3145378"/>
                    <a:gd name="connsiteY7" fmla="*/ 35530 h 3145096"/>
                    <a:gd name="connsiteX8" fmla="*/ 3108872 w 3145378"/>
                    <a:gd name="connsiteY8" fmla="*/ 1572208 h 3145096"/>
                    <a:gd name="connsiteX9" fmla="*/ 1572194 w 3145378"/>
                    <a:gd name="connsiteY9" fmla="*/ 3108886 h 314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5378" h="3145096">
                      <a:moveTo>
                        <a:pt x="1572194" y="-228"/>
                      </a:moveTo>
                      <a:cubicBezTo>
                        <a:pt x="703666" y="-228"/>
                        <a:pt x="-467" y="703905"/>
                        <a:pt x="-467" y="1572489"/>
                      </a:cubicBezTo>
                      <a:cubicBezTo>
                        <a:pt x="-467" y="2441073"/>
                        <a:pt x="703666" y="3144869"/>
                        <a:pt x="1572194" y="3144869"/>
                      </a:cubicBezTo>
                      <a:cubicBezTo>
                        <a:pt x="2440722" y="3144869"/>
                        <a:pt x="3144911" y="2440792"/>
                        <a:pt x="3144911" y="1572208"/>
                      </a:cubicBezTo>
                      <a:cubicBezTo>
                        <a:pt x="3144911" y="703624"/>
                        <a:pt x="2440779" y="-228"/>
                        <a:pt x="1572194" y="-228"/>
                      </a:cubicBezTo>
                      <a:close/>
                      <a:moveTo>
                        <a:pt x="1572194" y="3109167"/>
                      </a:moveTo>
                      <a:cubicBezTo>
                        <a:pt x="723232" y="3109167"/>
                        <a:pt x="35572" y="2421170"/>
                        <a:pt x="35572" y="1572489"/>
                      </a:cubicBezTo>
                      <a:cubicBezTo>
                        <a:pt x="35572" y="723808"/>
                        <a:pt x="723513" y="35530"/>
                        <a:pt x="1572194" y="35530"/>
                      </a:cubicBezTo>
                      <a:cubicBezTo>
                        <a:pt x="2420875" y="35530"/>
                        <a:pt x="3108872" y="723527"/>
                        <a:pt x="3108872" y="1572208"/>
                      </a:cubicBezTo>
                      <a:cubicBezTo>
                        <a:pt x="3108872" y="2420889"/>
                        <a:pt x="2420763" y="3108886"/>
                        <a:pt x="1572194" y="3108886"/>
                      </a:cubicBezTo>
                      <a:close/>
                    </a:path>
                  </a:pathLst>
                </a:custGeom>
                <a:gradFill>
                  <a:gsLst>
                    <a:gs pos="0">
                      <a:srgbClr val="2B2D33"/>
                    </a:gs>
                    <a:gs pos="50000">
                      <a:srgbClr val="4D515A"/>
                    </a:gs>
                    <a:gs pos="100000">
                      <a:srgbClr val="707682"/>
                    </a:gs>
                  </a:gsLst>
                  <a:lin ang="13500000" scaled="1"/>
                </a:gradFill>
                <a:ln w="562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C2BF072-5D4E-0926-A840-29D199C84BCA}"/>
                    </a:ext>
                  </a:extLst>
                </p:cNvPr>
                <p:cNvSpPr/>
                <p:nvPr/>
              </p:nvSpPr>
              <p:spPr>
                <a:xfrm>
                  <a:off x="4444796" y="1441470"/>
                  <a:ext cx="3073300" cy="3073356"/>
                </a:xfrm>
                <a:custGeom>
                  <a:avLst/>
                  <a:gdLst>
                    <a:gd name="connsiteX0" fmla="*/ 1536155 w 3073300"/>
                    <a:gd name="connsiteY0" fmla="*/ -228 h 3073356"/>
                    <a:gd name="connsiteX1" fmla="*/ -467 w 3073300"/>
                    <a:gd name="connsiteY1" fmla="*/ 1536450 h 3073356"/>
                    <a:gd name="connsiteX2" fmla="*/ 1536155 w 3073300"/>
                    <a:gd name="connsiteY2" fmla="*/ 3073129 h 3073356"/>
                    <a:gd name="connsiteX3" fmla="*/ 3072833 w 3073300"/>
                    <a:gd name="connsiteY3" fmla="*/ 1536450 h 3073356"/>
                    <a:gd name="connsiteX4" fmla="*/ 1536155 w 3073300"/>
                    <a:gd name="connsiteY4" fmla="*/ -228 h 3073356"/>
                    <a:gd name="connsiteX5" fmla="*/ 1536155 w 3073300"/>
                    <a:gd name="connsiteY5" fmla="*/ 3005830 h 3073356"/>
                    <a:gd name="connsiteX6" fmla="*/ 66775 w 3073300"/>
                    <a:gd name="connsiteY6" fmla="*/ 1536450 h 3073356"/>
                    <a:gd name="connsiteX7" fmla="*/ 1536155 w 3073300"/>
                    <a:gd name="connsiteY7" fmla="*/ 67071 h 3073356"/>
                    <a:gd name="connsiteX8" fmla="*/ 3005535 w 3073300"/>
                    <a:gd name="connsiteY8" fmla="*/ 1536450 h 3073356"/>
                    <a:gd name="connsiteX9" fmla="*/ 1536155 w 3073300"/>
                    <a:gd name="connsiteY9" fmla="*/ 3005661 h 307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300" h="3073356">
                      <a:moveTo>
                        <a:pt x="1536155" y="-228"/>
                      </a:moveTo>
                      <a:cubicBezTo>
                        <a:pt x="687193" y="-228"/>
                        <a:pt x="-467" y="687769"/>
                        <a:pt x="-467" y="1536450"/>
                      </a:cubicBezTo>
                      <a:cubicBezTo>
                        <a:pt x="-467" y="2385132"/>
                        <a:pt x="687474" y="3073129"/>
                        <a:pt x="1536155" y="3073129"/>
                      </a:cubicBezTo>
                      <a:cubicBezTo>
                        <a:pt x="2384837" y="3073129"/>
                        <a:pt x="3072833" y="2385132"/>
                        <a:pt x="3072833" y="1536450"/>
                      </a:cubicBezTo>
                      <a:cubicBezTo>
                        <a:pt x="3072833" y="687769"/>
                        <a:pt x="2384724" y="-228"/>
                        <a:pt x="1536155" y="-228"/>
                      </a:cubicBezTo>
                      <a:close/>
                      <a:moveTo>
                        <a:pt x="1536155" y="3005830"/>
                      </a:moveTo>
                      <a:cubicBezTo>
                        <a:pt x="724637" y="3005830"/>
                        <a:pt x="66775" y="2348025"/>
                        <a:pt x="66775" y="1536450"/>
                      </a:cubicBezTo>
                      <a:cubicBezTo>
                        <a:pt x="66775" y="724876"/>
                        <a:pt x="724581" y="67071"/>
                        <a:pt x="1536155" y="67071"/>
                      </a:cubicBezTo>
                      <a:cubicBezTo>
                        <a:pt x="2347730" y="67071"/>
                        <a:pt x="3005535" y="724876"/>
                        <a:pt x="3005535" y="1536450"/>
                      </a:cubicBezTo>
                      <a:cubicBezTo>
                        <a:pt x="3005535" y="2348025"/>
                        <a:pt x="2347673" y="3005661"/>
                        <a:pt x="1536155" y="3005661"/>
                      </a:cubicBezTo>
                      <a:close/>
                    </a:path>
                  </a:pathLst>
                </a:custGeom>
                <a:gradFill>
                  <a:gsLst>
                    <a:gs pos="0">
                      <a:srgbClr val="707682"/>
                    </a:gs>
                    <a:gs pos="50000">
                      <a:srgbClr val="4D515A"/>
                    </a:gs>
                    <a:gs pos="100000">
                      <a:srgbClr val="2B2D33"/>
                    </a:gs>
                  </a:gsLst>
                  <a:lin ang="13500000" scaled="1"/>
                </a:gradFill>
                <a:ln w="562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1BF7327-C7CE-1FE6-5861-A9189FA2EDDB}"/>
                    </a:ext>
                  </a:extLst>
                </p:cNvPr>
                <p:cNvSpPr/>
                <p:nvPr/>
              </p:nvSpPr>
              <p:spPr>
                <a:xfrm>
                  <a:off x="4482690" y="1479364"/>
                  <a:ext cx="2997512" cy="2997512"/>
                </a:xfrm>
                <a:custGeom>
                  <a:avLst/>
                  <a:gdLst>
                    <a:gd name="connsiteX0" fmla="*/ 1498261 w 2997512"/>
                    <a:gd name="connsiteY0" fmla="*/ -228 h 2997512"/>
                    <a:gd name="connsiteX1" fmla="*/ -467 w 2997512"/>
                    <a:gd name="connsiteY1" fmla="*/ 1498556 h 2997512"/>
                    <a:gd name="connsiteX2" fmla="*/ 1498261 w 2997512"/>
                    <a:gd name="connsiteY2" fmla="*/ 2997284 h 2997512"/>
                    <a:gd name="connsiteX3" fmla="*/ 2997045 w 2997512"/>
                    <a:gd name="connsiteY3" fmla="*/ 1498556 h 2997512"/>
                    <a:gd name="connsiteX4" fmla="*/ 1498261 w 2997512"/>
                    <a:gd name="connsiteY4" fmla="*/ -228 h 2997512"/>
                    <a:gd name="connsiteX5" fmla="*/ 1498261 w 2997512"/>
                    <a:gd name="connsiteY5" fmla="*/ 2967936 h 2997512"/>
                    <a:gd name="connsiteX6" fmla="*/ 28881 w 2997512"/>
                    <a:gd name="connsiteY6" fmla="*/ 1498556 h 2997512"/>
                    <a:gd name="connsiteX7" fmla="*/ 1498261 w 2997512"/>
                    <a:gd name="connsiteY7" fmla="*/ 29176 h 2997512"/>
                    <a:gd name="connsiteX8" fmla="*/ 2967641 w 2997512"/>
                    <a:gd name="connsiteY8" fmla="*/ 1498556 h 2997512"/>
                    <a:gd name="connsiteX9" fmla="*/ 1498261 w 2997512"/>
                    <a:gd name="connsiteY9" fmla="*/ 2967767 h 2997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97512" h="2997512">
                      <a:moveTo>
                        <a:pt x="1498261" y="-228"/>
                      </a:moveTo>
                      <a:cubicBezTo>
                        <a:pt x="670551" y="-228"/>
                        <a:pt x="-467" y="670790"/>
                        <a:pt x="-467" y="1498556"/>
                      </a:cubicBezTo>
                      <a:cubicBezTo>
                        <a:pt x="-467" y="2326323"/>
                        <a:pt x="670551" y="2997284"/>
                        <a:pt x="1498261" y="2997284"/>
                      </a:cubicBezTo>
                      <a:cubicBezTo>
                        <a:pt x="2325972" y="2997284"/>
                        <a:pt x="2997045" y="2326267"/>
                        <a:pt x="2997045" y="1498556"/>
                      </a:cubicBezTo>
                      <a:cubicBezTo>
                        <a:pt x="2997045" y="670846"/>
                        <a:pt x="2326028" y="-228"/>
                        <a:pt x="1498261" y="-228"/>
                      </a:cubicBezTo>
                      <a:close/>
                      <a:moveTo>
                        <a:pt x="1498261" y="2967936"/>
                      </a:moveTo>
                      <a:cubicBezTo>
                        <a:pt x="686743" y="2967936"/>
                        <a:pt x="28881" y="2310131"/>
                        <a:pt x="28881" y="1498556"/>
                      </a:cubicBezTo>
                      <a:cubicBezTo>
                        <a:pt x="28881" y="686982"/>
                        <a:pt x="686686" y="29176"/>
                        <a:pt x="1498261" y="29176"/>
                      </a:cubicBezTo>
                      <a:cubicBezTo>
                        <a:pt x="2309836" y="29176"/>
                        <a:pt x="2967641" y="686982"/>
                        <a:pt x="2967641" y="1498556"/>
                      </a:cubicBezTo>
                      <a:cubicBezTo>
                        <a:pt x="2967641" y="2310131"/>
                        <a:pt x="2309779" y="2967767"/>
                        <a:pt x="1498261" y="2967767"/>
                      </a:cubicBezTo>
                      <a:close/>
                    </a:path>
                  </a:pathLst>
                </a:custGeom>
                <a:gradFill>
                  <a:gsLst>
                    <a:gs pos="0">
                      <a:srgbClr val="A3A3A3"/>
                    </a:gs>
                    <a:gs pos="1000">
                      <a:srgbClr val="9B9B9B"/>
                    </a:gs>
                    <a:gs pos="6000">
                      <a:srgbClr val="777777"/>
                    </a:gs>
                    <a:gs pos="12000">
                      <a:srgbClr val="575757"/>
                    </a:gs>
                    <a:gs pos="18000">
                      <a:srgbClr val="3B3B3B"/>
                    </a:gs>
                    <a:gs pos="26000">
                      <a:srgbClr val="252525"/>
                    </a:gs>
                    <a:gs pos="34000">
                      <a:srgbClr val="141414"/>
                    </a:gs>
                    <a:gs pos="45000">
                      <a:srgbClr val="090909"/>
                    </a:gs>
                    <a:gs pos="59000">
                      <a:srgbClr val="020202"/>
                    </a:gs>
                    <a:gs pos="100000">
                      <a:srgbClr val="000000"/>
                    </a:gs>
                  </a:gsLst>
                  <a:lin ang="13500046" scaled="1"/>
                </a:gradFill>
                <a:ln w="5620" cap="flat">
                  <a:noFill/>
                  <a:prstDash val="solid"/>
                  <a:miter/>
                </a:ln>
              </p:spPr>
              <p:txBody>
                <a:bodyPr rtlCol="0" anchor="ctr"/>
                <a:lstStyle/>
                <a:p>
                  <a:endParaRPr lang="en-US"/>
                </a:p>
              </p:txBody>
            </p:sp>
          </p:grpSp>
        </p:grpSp>
      </p:grpSp>
      <p:sp>
        <p:nvSpPr>
          <p:cNvPr id="34" name="TextBox 33">
            <a:extLst>
              <a:ext uri="{FF2B5EF4-FFF2-40B4-BE49-F238E27FC236}">
                <a16:creationId xmlns:a16="http://schemas.microsoft.com/office/drawing/2014/main" id="{55ACA0C5-EF35-94FB-E27A-EB297F3666BE}"/>
              </a:ext>
            </a:extLst>
          </p:cNvPr>
          <p:cNvSpPr txBox="1"/>
          <p:nvPr/>
        </p:nvSpPr>
        <p:spPr>
          <a:xfrm>
            <a:off x="7256340" y="1130539"/>
            <a:ext cx="9649622" cy="923330"/>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pPr algn="ctr"/>
            <a:r>
              <a:rPr lang="en-US" sz="5400" u="sng" dirty="0">
                <a:solidFill>
                  <a:srgbClr val="000000"/>
                </a:solidFill>
                <a:effectLst>
                  <a:outerShdw blurRad="38100" dist="38100" dir="2700000" algn="tl">
                    <a:srgbClr val="000000">
                      <a:alpha val="43137"/>
                    </a:srgbClr>
                  </a:outerShdw>
                </a:effectLst>
              </a:rPr>
              <a:t>DOMAIN UNDERSTANDING</a:t>
            </a:r>
          </a:p>
        </p:txBody>
      </p:sp>
      <p:sp>
        <p:nvSpPr>
          <p:cNvPr id="39" name="Freeform: Shape 38">
            <a:extLst>
              <a:ext uri="{FF2B5EF4-FFF2-40B4-BE49-F238E27FC236}">
                <a16:creationId xmlns:a16="http://schemas.microsoft.com/office/drawing/2014/main" id="{E1869554-590E-B6B5-F025-371107829A49}"/>
              </a:ext>
            </a:extLst>
          </p:cNvPr>
          <p:cNvSpPr/>
          <p:nvPr/>
        </p:nvSpPr>
        <p:spPr>
          <a:xfrm>
            <a:off x="17220691" y="9619393"/>
            <a:ext cx="403102" cy="355996"/>
          </a:xfrm>
          <a:custGeom>
            <a:avLst/>
            <a:gdLst>
              <a:gd name="connsiteX0" fmla="*/ -467 w 216569"/>
              <a:gd name="connsiteY0" fmla="*/ 108057 h 216569"/>
              <a:gd name="connsiteX1" fmla="*/ 107818 w 216569"/>
              <a:gd name="connsiteY1" fmla="*/ -228 h 216569"/>
              <a:gd name="connsiteX2" fmla="*/ 216103 w 216569"/>
              <a:gd name="connsiteY2" fmla="*/ 108057 h 216569"/>
              <a:gd name="connsiteX3" fmla="*/ 107818 w 216569"/>
              <a:gd name="connsiteY3" fmla="*/ 216342 h 216569"/>
              <a:gd name="connsiteX4" fmla="*/ -467 w 216569"/>
              <a:gd name="connsiteY4" fmla="*/ 108057 h 216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69" h="216569">
                <a:moveTo>
                  <a:pt x="-467" y="108057"/>
                </a:moveTo>
                <a:cubicBezTo>
                  <a:pt x="-467" y="48253"/>
                  <a:pt x="48014" y="-228"/>
                  <a:pt x="107818" y="-228"/>
                </a:cubicBezTo>
                <a:cubicBezTo>
                  <a:pt x="167622" y="-228"/>
                  <a:pt x="216103" y="48253"/>
                  <a:pt x="216103" y="108057"/>
                </a:cubicBezTo>
                <a:cubicBezTo>
                  <a:pt x="216103" y="167861"/>
                  <a:pt x="167622" y="216342"/>
                  <a:pt x="107818" y="216342"/>
                </a:cubicBezTo>
                <a:cubicBezTo>
                  <a:pt x="48014" y="216342"/>
                  <a:pt x="-467" y="167861"/>
                  <a:pt x="-467" y="108057"/>
                </a:cubicBezTo>
                <a:close/>
              </a:path>
            </a:pathLst>
          </a:custGeom>
          <a:noFill/>
          <a:ln w="33722" cap="rnd">
            <a:solidFill>
              <a:schemeClr val="accent3">
                <a:lumMod val="75000"/>
              </a:schemeClr>
            </a:solidFill>
            <a:prstDash val="solid"/>
            <a:round/>
          </a:ln>
        </p:spPr>
        <p:txBody>
          <a:bodyPr rtlCol="0" anchor="ctr"/>
          <a:lstStyle/>
          <a:p>
            <a:endParaRPr lang="en-US"/>
          </a:p>
        </p:txBody>
      </p:sp>
      <p:sp>
        <p:nvSpPr>
          <p:cNvPr id="40" name="Freeform: Shape 39">
            <a:extLst>
              <a:ext uri="{FF2B5EF4-FFF2-40B4-BE49-F238E27FC236}">
                <a16:creationId xmlns:a16="http://schemas.microsoft.com/office/drawing/2014/main" id="{7D69B9F5-E02D-210F-277B-79D45FCFF07E}"/>
              </a:ext>
            </a:extLst>
          </p:cNvPr>
          <p:cNvSpPr/>
          <p:nvPr/>
        </p:nvSpPr>
        <p:spPr>
          <a:xfrm>
            <a:off x="17330675" y="9716525"/>
            <a:ext cx="183133" cy="161732"/>
          </a:xfrm>
          <a:custGeom>
            <a:avLst/>
            <a:gdLst>
              <a:gd name="connsiteX0" fmla="*/ -467 w 98389"/>
              <a:gd name="connsiteY0" fmla="*/ 48967 h 98389"/>
              <a:gd name="connsiteX1" fmla="*/ 48728 w 98389"/>
              <a:gd name="connsiteY1" fmla="*/ -228 h 98389"/>
              <a:gd name="connsiteX2" fmla="*/ 97923 w 98389"/>
              <a:gd name="connsiteY2" fmla="*/ 48967 h 98389"/>
              <a:gd name="connsiteX3" fmla="*/ 48728 w 98389"/>
              <a:gd name="connsiteY3" fmla="*/ 98162 h 98389"/>
              <a:gd name="connsiteX4" fmla="*/ -467 w 98389"/>
              <a:gd name="connsiteY4" fmla="*/ 49079 h 98389"/>
              <a:gd name="connsiteX5" fmla="*/ -467 w 98389"/>
              <a:gd name="connsiteY5" fmla="*/ 48967 h 9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389" h="98389">
                <a:moveTo>
                  <a:pt x="-467" y="48967"/>
                </a:moveTo>
                <a:cubicBezTo>
                  <a:pt x="-467" y="21800"/>
                  <a:pt x="21561" y="-228"/>
                  <a:pt x="48728" y="-228"/>
                </a:cubicBezTo>
                <a:cubicBezTo>
                  <a:pt x="75895" y="-228"/>
                  <a:pt x="97923" y="21800"/>
                  <a:pt x="97923" y="48967"/>
                </a:cubicBezTo>
                <a:cubicBezTo>
                  <a:pt x="97923" y="76134"/>
                  <a:pt x="75895" y="98162"/>
                  <a:pt x="48728" y="98162"/>
                </a:cubicBezTo>
                <a:cubicBezTo>
                  <a:pt x="21589" y="98196"/>
                  <a:pt x="-433" y="76218"/>
                  <a:pt x="-467" y="49079"/>
                </a:cubicBezTo>
                <a:cubicBezTo>
                  <a:pt x="-467" y="49040"/>
                  <a:pt x="-467" y="49006"/>
                  <a:pt x="-467" y="48967"/>
                </a:cubicBezTo>
                <a:close/>
              </a:path>
            </a:pathLst>
          </a:custGeom>
          <a:solidFill>
            <a:srgbClr val="494949"/>
          </a:solidFill>
          <a:ln w="5620"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242A5299-F8E7-C9BE-487F-B23C71748C61}"/>
              </a:ext>
            </a:extLst>
          </p:cNvPr>
          <p:cNvSpPr txBox="1"/>
          <p:nvPr/>
        </p:nvSpPr>
        <p:spPr>
          <a:xfrm>
            <a:off x="18028353" y="8143086"/>
            <a:ext cx="5039737" cy="4031873"/>
          </a:xfrm>
          <a:prstGeom prst="rect">
            <a:avLst/>
          </a:prstGeom>
          <a:noFill/>
        </p:spPr>
        <p:txBody>
          <a:bodyPr wrap="square" rtlCol="0">
            <a:spAutoFit/>
          </a:bodyPr>
          <a:lstStyle/>
          <a:p>
            <a:pPr algn="ctr"/>
            <a:r>
              <a:rPr lang="en-US" sz="3200" b="1" u="sng" dirty="0">
                <a:solidFill>
                  <a:schemeClr val="bg1"/>
                </a:solidFill>
                <a:latin typeface="Montserrat" panose="00000500000000000000" pitchFamily="2" charset="0"/>
              </a:rPr>
              <a:t>The global vehicle fleet </a:t>
            </a:r>
            <a:r>
              <a:rPr lang="en-US" sz="3200" dirty="0">
                <a:solidFill>
                  <a:schemeClr val="bg1"/>
                </a:solidFill>
                <a:latin typeface="Montserrat" panose="00000500000000000000" pitchFamily="2" charset="0"/>
              </a:rPr>
              <a:t>has grown significantly, with the International Organization of Motor Vehicle Manufacturers (OICA) reporting over </a:t>
            </a:r>
            <a:r>
              <a:rPr lang="en-US" sz="3200" b="1" u="sng" dirty="0">
                <a:solidFill>
                  <a:schemeClr val="bg1"/>
                </a:solidFill>
                <a:latin typeface="Montserrat" panose="00000500000000000000" pitchFamily="2" charset="0"/>
              </a:rPr>
              <a:t>1.6 billion vehicles on the roads </a:t>
            </a:r>
            <a:r>
              <a:rPr lang="en-US" sz="3200" dirty="0">
                <a:solidFill>
                  <a:schemeClr val="bg1"/>
                </a:solidFill>
                <a:latin typeface="Montserrat" panose="00000500000000000000" pitchFamily="2" charset="0"/>
              </a:rPr>
              <a:t>as of 2021.</a:t>
            </a:r>
          </a:p>
        </p:txBody>
      </p:sp>
      <p:sp>
        <p:nvSpPr>
          <p:cNvPr id="7" name="TextBox 6">
            <a:extLst>
              <a:ext uri="{FF2B5EF4-FFF2-40B4-BE49-F238E27FC236}">
                <a16:creationId xmlns:a16="http://schemas.microsoft.com/office/drawing/2014/main" id="{59069B2E-3071-D665-62F2-338637EAD820}"/>
              </a:ext>
            </a:extLst>
          </p:cNvPr>
          <p:cNvSpPr txBox="1"/>
          <p:nvPr/>
        </p:nvSpPr>
        <p:spPr>
          <a:xfrm>
            <a:off x="17584686" y="3231902"/>
            <a:ext cx="5039737" cy="3046988"/>
          </a:xfrm>
          <a:prstGeom prst="rect">
            <a:avLst/>
          </a:prstGeom>
          <a:noFill/>
        </p:spPr>
        <p:txBody>
          <a:bodyPr wrap="square" rtlCol="0">
            <a:spAutoFit/>
          </a:bodyPr>
          <a:lstStyle/>
          <a:p>
            <a:pPr algn="ctr"/>
            <a:r>
              <a:rPr lang="en-US" sz="3200" b="1" u="sng" dirty="0">
                <a:solidFill>
                  <a:schemeClr val="bg1"/>
                </a:solidFill>
                <a:latin typeface="Montserrat" panose="00000500000000000000" pitchFamily="2" charset="0"/>
              </a:rPr>
              <a:t>Most vehicles </a:t>
            </a:r>
            <a:r>
              <a:rPr lang="en-US" sz="3200" dirty="0">
                <a:solidFill>
                  <a:schemeClr val="bg1"/>
                </a:solidFill>
                <a:latin typeface="Montserrat" panose="00000500000000000000" pitchFamily="2" charset="0"/>
              </a:rPr>
              <a:t>still rely on fossil fuels such as </a:t>
            </a:r>
            <a:r>
              <a:rPr lang="en-US" sz="3200" b="1" u="sng" dirty="0">
                <a:solidFill>
                  <a:schemeClr val="bg1"/>
                </a:solidFill>
                <a:latin typeface="Montserrat" panose="00000500000000000000" pitchFamily="2" charset="0"/>
              </a:rPr>
              <a:t>gasoline and diesel</a:t>
            </a:r>
            <a:r>
              <a:rPr lang="en-US" sz="3200" dirty="0">
                <a:solidFill>
                  <a:schemeClr val="bg1"/>
                </a:solidFill>
                <a:latin typeface="Montserrat" panose="00000500000000000000" pitchFamily="2" charset="0"/>
              </a:rPr>
              <a:t>, which emit large quantities of CO2, </a:t>
            </a:r>
            <a:r>
              <a:rPr lang="en-US" sz="3200" dirty="0" err="1">
                <a:solidFill>
                  <a:schemeClr val="bg1"/>
                </a:solidFill>
                <a:latin typeface="Montserrat" panose="00000500000000000000" pitchFamily="2" charset="0"/>
              </a:rPr>
              <a:t>Nox</a:t>
            </a:r>
            <a:r>
              <a:rPr lang="en-US" sz="3200" dirty="0">
                <a:solidFill>
                  <a:schemeClr val="bg1"/>
                </a:solidFill>
                <a:latin typeface="Montserrat" panose="00000500000000000000" pitchFamily="2" charset="0"/>
              </a:rPr>
              <a:t>, and other pollutants.</a:t>
            </a:r>
          </a:p>
        </p:txBody>
      </p:sp>
      <p:sp>
        <p:nvSpPr>
          <p:cNvPr id="37" name="TextBox 36">
            <a:extLst>
              <a:ext uri="{FF2B5EF4-FFF2-40B4-BE49-F238E27FC236}">
                <a16:creationId xmlns:a16="http://schemas.microsoft.com/office/drawing/2014/main" id="{49C83DFD-C58D-921E-0969-FFBAA9F84177}"/>
              </a:ext>
            </a:extLst>
          </p:cNvPr>
          <p:cNvSpPr txBox="1"/>
          <p:nvPr/>
        </p:nvSpPr>
        <p:spPr>
          <a:xfrm>
            <a:off x="1174843" y="7713231"/>
            <a:ext cx="5039737" cy="4524315"/>
          </a:xfrm>
          <a:prstGeom prst="rect">
            <a:avLst/>
          </a:prstGeom>
          <a:noFill/>
        </p:spPr>
        <p:txBody>
          <a:bodyPr wrap="square" rtlCol="0">
            <a:spAutoFit/>
          </a:bodyPr>
          <a:lstStyle/>
          <a:p>
            <a:pPr algn="ctr"/>
            <a:r>
              <a:rPr lang="en-US" sz="3200" dirty="0">
                <a:solidFill>
                  <a:schemeClr val="bg1"/>
                </a:solidFill>
                <a:latin typeface="Montserrat" panose="00000500000000000000" pitchFamily="2" charset="0"/>
              </a:rPr>
              <a:t>The International Council on Clean Transportation (ICCT) reported that in 2021, </a:t>
            </a:r>
            <a:r>
              <a:rPr lang="en-US" sz="3200" b="1" u="sng" dirty="0">
                <a:solidFill>
                  <a:schemeClr val="bg1"/>
                </a:solidFill>
                <a:latin typeface="Montserrat" panose="00000500000000000000" pitchFamily="2" charset="0"/>
              </a:rPr>
              <a:t>passenger vehicles </a:t>
            </a:r>
            <a:r>
              <a:rPr lang="en-US" sz="3200" dirty="0">
                <a:solidFill>
                  <a:schemeClr val="bg1"/>
                </a:solidFill>
                <a:latin typeface="Montserrat" panose="00000500000000000000" pitchFamily="2" charset="0"/>
              </a:rPr>
              <a:t>were responsible for </a:t>
            </a:r>
            <a:r>
              <a:rPr lang="en-US" sz="3200" b="1" u="sng" dirty="0">
                <a:solidFill>
                  <a:schemeClr val="bg1"/>
                </a:solidFill>
                <a:latin typeface="Montserrat" panose="00000500000000000000" pitchFamily="2" charset="0"/>
              </a:rPr>
              <a:t>58% of global CO2 emissions</a:t>
            </a:r>
            <a:r>
              <a:rPr lang="en-US" sz="3200" dirty="0">
                <a:solidFill>
                  <a:schemeClr val="bg1"/>
                </a:solidFill>
                <a:latin typeface="Montserrat" panose="00000500000000000000" pitchFamily="2" charset="0"/>
              </a:rPr>
              <a:t> from road transport.</a:t>
            </a:r>
          </a:p>
        </p:txBody>
      </p:sp>
      <p:sp>
        <p:nvSpPr>
          <p:cNvPr id="41" name="TextBox 40">
            <a:extLst>
              <a:ext uri="{FF2B5EF4-FFF2-40B4-BE49-F238E27FC236}">
                <a16:creationId xmlns:a16="http://schemas.microsoft.com/office/drawing/2014/main" id="{C7C1D45D-FF19-ACE9-7E67-E82F860DC0B5}"/>
              </a:ext>
            </a:extLst>
          </p:cNvPr>
          <p:cNvSpPr txBox="1"/>
          <p:nvPr/>
        </p:nvSpPr>
        <p:spPr>
          <a:xfrm>
            <a:off x="1252128" y="2890274"/>
            <a:ext cx="5039737" cy="4031873"/>
          </a:xfrm>
          <a:prstGeom prst="rect">
            <a:avLst/>
          </a:prstGeom>
          <a:noFill/>
        </p:spPr>
        <p:txBody>
          <a:bodyPr wrap="square" rtlCol="0">
            <a:spAutoFit/>
          </a:bodyPr>
          <a:lstStyle/>
          <a:p>
            <a:pPr algn="ctr"/>
            <a:r>
              <a:rPr lang="en-US" sz="3200" dirty="0">
                <a:solidFill>
                  <a:schemeClr val="bg1"/>
                </a:solidFill>
                <a:latin typeface="Montserrat" panose="00000500000000000000" pitchFamily="2" charset="0"/>
              </a:rPr>
              <a:t>According to The International Energy Agency (IEA), </a:t>
            </a:r>
            <a:r>
              <a:rPr lang="en-US" sz="3200" b="1" u="sng" dirty="0">
                <a:solidFill>
                  <a:schemeClr val="bg1"/>
                </a:solidFill>
                <a:latin typeface="Montserrat" panose="00000500000000000000" pitchFamily="2" charset="0"/>
              </a:rPr>
              <a:t>transportation</a:t>
            </a:r>
            <a:r>
              <a:rPr lang="en-US" sz="3200" dirty="0">
                <a:solidFill>
                  <a:schemeClr val="bg1"/>
                </a:solidFill>
                <a:latin typeface="Montserrat" panose="00000500000000000000" pitchFamily="2" charset="0"/>
              </a:rPr>
              <a:t> accounts for approximately </a:t>
            </a:r>
            <a:r>
              <a:rPr lang="en-US" sz="3200" b="1" u="sng" dirty="0">
                <a:solidFill>
                  <a:schemeClr val="bg1"/>
                </a:solidFill>
                <a:latin typeface="Montserrat" panose="00000500000000000000" pitchFamily="2" charset="0"/>
              </a:rPr>
              <a:t>48% of global CO2 emissions </a:t>
            </a:r>
            <a:r>
              <a:rPr lang="en-US" sz="3200" dirty="0">
                <a:solidFill>
                  <a:schemeClr val="bg1"/>
                </a:solidFill>
                <a:latin typeface="Montserrat" panose="00000500000000000000" pitchFamily="2" charset="0"/>
              </a:rPr>
              <a:t>from fuel combustion.</a:t>
            </a:r>
          </a:p>
        </p:txBody>
      </p:sp>
    </p:spTree>
    <p:extLst>
      <p:ext uri="{BB962C8B-B14F-4D97-AF65-F5344CB8AC3E}">
        <p14:creationId xmlns:p14="http://schemas.microsoft.com/office/powerpoint/2010/main" val="407108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 RECT 01">
            <a:extLst>
              <a:ext uri="{FF2B5EF4-FFF2-40B4-BE49-F238E27FC236}">
                <a16:creationId xmlns:a16="http://schemas.microsoft.com/office/drawing/2014/main" id="{CA25C4A9-3E2E-956B-912A-EDE0B19B482C}"/>
              </a:ext>
            </a:extLst>
          </p:cNvPr>
          <p:cNvSpPr/>
          <p:nvPr/>
        </p:nvSpPr>
        <p:spPr>
          <a:xfrm>
            <a:off x="8633102" y="2984560"/>
            <a:ext cx="6880511" cy="9175899"/>
          </a:xfrm>
          <a:prstGeom prst="round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accent2"/>
              </a:solidFill>
              <a:latin typeface="Montserrat" pitchFamily="2" charset="77"/>
            </a:endParaRPr>
          </a:p>
        </p:txBody>
      </p:sp>
      <p:sp>
        <p:nvSpPr>
          <p:cNvPr id="53" name="ROUND RECT 02">
            <a:extLst>
              <a:ext uri="{FF2B5EF4-FFF2-40B4-BE49-F238E27FC236}">
                <a16:creationId xmlns:a16="http://schemas.microsoft.com/office/drawing/2014/main" id="{508E706F-5898-FE3C-13D2-DC2C9C04350B}"/>
              </a:ext>
            </a:extLst>
          </p:cNvPr>
          <p:cNvSpPr/>
          <p:nvPr/>
        </p:nvSpPr>
        <p:spPr>
          <a:xfrm>
            <a:off x="15891214" y="7023600"/>
            <a:ext cx="7736082" cy="6170484"/>
          </a:xfrm>
          <a:prstGeom prst="round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accent2"/>
              </a:solidFill>
              <a:latin typeface="Montserrat" pitchFamily="2" charset="77"/>
            </a:endParaRPr>
          </a:p>
        </p:txBody>
      </p:sp>
      <p:sp>
        <p:nvSpPr>
          <p:cNvPr id="54" name="ROUND RECT 03">
            <a:extLst>
              <a:ext uri="{FF2B5EF4-FFF2-40B4-BE49-F238E27FC236}">
                <a16:creationId xmlns:a16="http://schemas.microsoft.com/office/drawing/2014/main" id="{69584976-D609-D06E-4BCF-E618BA1F6D2A}"/>
              </a:ext>
            </a:extLst>
          </p:cNvPr>
          <p:cNvSpPr/>
          <p:nvPr/>
        </p:nvSpPr>
        <p:spPr>
          <a:xfrm>
            <a:off x="15891214" y="2028425"/>
            <a:ext cx="7736082" cy="4780326"/>
          </a:xfrm>
          <a:prstGeom prst="round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accent2"/>
              </a:solidFill>
              <a:latin typeface="Montserrat" pitchFamily="2" charset="77"/>
            </a:endParaRPr>
          </a:p>
        </p:txBody>
      </p:sp>
      <p:sp>
        <p:nvSpPr>
          <p:cNvPr id="12" name="BODY 01">
            <a:extLst>
              <a:ext uri="{FF2B5EF4-FFF2-40B4-BE49-F238E27FC236}">
                <a16:creationId xmlns:a16="http://schemas.microsoft.com/office/drawing/2014/main" id="{3568C4C7-DCED-A4EA-87F2-B77CB981FB2E}"/>
              </a:ext>
            </a:extLst>
          </p:cNvPr>
          <p:cNvSpPr txBox="1"/>
          <p:nvPr/>
        </p:nvSpPr>
        <p:spPr>
          <a:xfrm>
            <a:off x="8876562" y="9252738"/>
            <a:ext cx="6430069" cy="2107372"/>
          </a:xfrm>
          <a:prstGeom prst="rect">
            <a:avLst/>
          </a:prstGeom>
          <a:noFill/>
        </p:spPr>
        <p:txBody>
          <a:bodyPr wrap="square" rtlCol="0" anchor="t">
            <a:spAutoFit/>
          </a:bodyPr>
          <a:lstStyle>
            <a:defPPr>
              <a:defRPr lang="en-US"/>
            </a:defPPr>
            <a:lvl1pPr>
              <a:lnSpc>
                <a:spcPct val="140000"/>
              </a:lnSpc>
              <a:spcBef>
                <a:spcPts val="1200"/>
              </a:spcBef>
              <a:spcAft>
                <a:spcPts val="0"/>
              </a:spcAft>
              <a:defRPr sz="3100">
                <a:latin typeface="Montserrat" pitchFamily="2" charset="77"/>
              </a:defRPr>
            </a:lvl1pPr>
          </a:lstStyle>
          <a:p>
            <a:pPr algn="ctr"/>
            <a:r>
              <a:rPr lang="en-US" sz="2400" dirty="0">
                <a:solidFill>
                  <a:schemeClr val="accent5">
                    <a:lumMod val="10000"/>
                  </a:schemeClr>
                </a:solidFill>
              </a:rPr>
              <a:t>Promoting sustainable production and consumption of fuels in the automotive industry and encouraging the manufacture of low-emission vehicles.</a:t>
            </a:r>
          </a:p>
        </p:txBody>
      </p:sp>
      <p:sp>
        <p:nvSpPr>
          <p:cNvPr id="19" name="TITLE 01">
            <a:extLst>
              <a:ext uri="{FF2B5EF4-FFF2-40B4-BE49-F238E27FC236}">
                <a16:creationId xmlns:a16="http://schemas.microsoft.com/office/drawing/2014/main" id="{41CDFF9E-DE94-C688-8AB5-5F75D4124832}"/>
              </a:ext>
            </a:extLst>
          </p:cNvPr>
          <p:cNvSpPr txBox="1"/>
          <p:nvPr/>
        </p:nvSpPr>
        <p:spPr>
          <a:xfrm>
            <a:off x="9453139" y="7194317"/>
            <a:ext cx="5471372" cy="1938992"/>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pPr algn="ctr"/>
            <a:r>
              <a:rPr lang="en-US" sz="4000" dirty="0"/>
              <a:t>Sustainable Production and Consumption</a:t>
            </a:r>
          </a:p>
        </p:txBody>
      </p:sp>
      <p:sp>
        <p:nvSpPr>
          <p:cNvPr id="24" name="BODY 02">
            <a:extLst>
              <a:ext uri="{FF2B5EF4-FFF2-40B4-BE49-F238E27FC236}">
                <a16:creationId xmlns:a16="http://schemas.microsoft.com/office/drawing/2014/main" id="{8227CF1D-6FC5-FA3D-7DEC-15148326213A}"/>
              </a:ext>
            </a:extLst>
          </p:cNvPr>
          <p:cNvSpPr txBox="1"/>
          <p:nvPr/>
        </p:nvSpPr>
        <p:spPr>
          <a:xfrm>
            <a:off x="16491640" y="11247446"/>
            <a:ext cx="6555167" cy="1340623"/>
          </a:xfrm>
          <a:prstGeom prst="rect">
            <a:avLst/>
          </a:prstGeom>
          <a:noFill/>
        </p:spPr>
        <p:txBody>
          <a:bodyPr wrap="square" rtlCol="0" anchor="t">
            <a:spAutoFit/>
          </a:bodyPr>
          <a:lstStyle>
            <a:defPPr>
              <a:defRPr lang="en-US"/>
            </a:defPPr>
            <a:lvl1pPr algn="ctr">
              <a:lnSpc>
                <a:spcPct val="140000"/>
              </a:lnSpc>
              <a:spcBef>
                <a:spcPts val="1200"/>
              </a:spcBef>
              <a:spcAft>
                <a:spcPts val="0"/>
              </a:spcAft>
              <a:defRPr sz="3100">
                <a:latin typeface="Montserrat" pitchFamily="2" charset="77"/>
              </a:defRPr>
            </a:lvl1pPr>
          </a:lstStyle>
          <a:p>
            <a:pPr algn="ctr"/>
            <a:r>
              <a:rPr lang="en-US" sz="2000" dirty="0">
                <a:solidFill>
                  <a:schemeClr val="accent5">
                    <a:lumMod val="10000"/>
                  </a:schemeClr>
                </a:solidFill>
              </a:rPr>
              <a:t>Increasing the adoption of electric vehicles and other alternative fuel vehicles can significantly reduce vehicular emissions.</a:t>
            </a:r>
          </a:p>
        </p:txBody>
      </p:sp>
      <p:sp>
        <p:nvSpPr>
          <p:cNvPr id="31" name="TITLE 02">
            <a:extLst>
              <a:ext uri="{FF2B5EF4-FFF2-40B4-BE49-F238E27FC236}">
                <a16:creationId xmlns:a16="http://schemas.microsoft.com/office/drawing/2014/main" id="{707CC7C8-0434-4A06-5910-FF2EB2463C3A}"/>
              </a:ext>
            </a:extLst>
          </p:cNvPr>
          <p:cNvSpPr txBox="1"/>
          <p:nvPr/>
        </p:nvSpPr>
        <p:spPr>
          <a:xfrm>
            <a:off x="16457840" y="9924458"/>
            <a:ext cx="6555167" cy="1200329"/>
          </a:xfrm>
          <a:prstGeom prst="rect">
            <a:avLst/>
          </a:prstGeom>
          <a:noFill/>
        </p:spPr>
        <p:txBody>
          <a:bodyPr wrap="square" rtlCol="0" anchor="b">
            <a:spAutoFit/>
          </a:bodyPr>
          <a:lstStyle>
            <a:defPPr>
              <a:defRPr lang="en-US"/>
            </a:defPPr>
            <a:lvl1pPr algn="ctr">
              <a:defRPr sz="4300" b="1">
                <a:solidFill>
                  <a:schemeClr val="tx2"/>
                </a:solidFill>
                <a:latin typeface="Montserrat" pitchFamily="2" charset="77"/>
                <a:ea typeface="Arimo" panose="020B0604020202020204" pitchFamily="34" charset="0"/>
                <a:cs typeface="Space Grotesk" pitchFamily="2" charset="77"/>
              </a:defRPr>
            </a:lvl1pPr>
          </a:lstStyle>
          <a:p>
            <a:r>
              <a:rPr lang="en-US" sz="3600" dirty="0"/>
              <a:t>Affordable and Clean Energy</a:t>
            </a:r>
          </a:p>
        </p:txBody>
      </p:sp>
      <p:sp>
        <p:nvSpPr>
          <p:cNvPr id="41" name="BODY 03">
            <a:extLst>
              <a:ext uri="{FF2B5EF4-FFF2-40B4-BE49-F238E27FC236}">
                <a16:creationId xmlns:a16="http://schemas.microsoft.com/office/drawing/2014/main" id="{998E1A72-14F9-B806-57CF-DE9F9A8466B7}"/>
              </a:ext>
            </a:extLst>
          </p:cNvPr>
          <p:cNvSpPr txBox="1"/>
          <p:nvPr/>
        </p:nvSpPr>
        <p:spPr>
          <a:xfrm>
            <a:off x="16445446" y="5003926"/>
            <a:ext cx="6867224" cy="1652697"/>
          </a:xfrm>
          <a:prstGeom prst="rect">
            <a:avLst/>
          </a:prstGeom>
          <a:noFill/>
        </p:spPr>
        <p:txBody>
          <a:bodyPr wrap="square" rtlCol="0" anchor="t">
            <a:spAutoFit/>
          </a:bodyPr>
          <a:lstStyle>
            <a:defPPr>
              <a:defRPr lang="en-US"/>
            </a:defPPr>
            <a:lvl1pPr algn="ctr">
              <a:lnSpc>
                <a:spcPct val="140000"/>
              </a:lnSpc>
              <a:spcBef>
                <a:spcPts val="1200"/>
              </a:spcBef>
              <a:spcAft>
                <a:spcPts val="0"/>
              </a:spcAft>
              <a:defRPr sz="3100">
                <a:latin typeface="Montserrat" pitchFamily="2" charset="77"/>
              </a:defRPr>
            </a:lvl1pPr>
          </a:lstStyle>
          <a:p>
            <a:r>
              <a:rPr lang="en-US" sz="2400" dirty="0">
                <a:solidFill>
                  <a:schemeClr val="accent5">
                    <a:lumMod val="10000"/>
                  </a:schemeClr>
                </a:solidFill>
              </a:rPr>
              <a:t>Transportation is a major source of greenhouse gas emissions contributing to global warming.</a:t>
            </a:r>
          </a:p>
        </p:txBody>
      </p:sp>
      <p:sp>
        <p:nvSpPr>
          <p:cNvPr id="42" name="TITLE 03">
            <a:extLst>
              <a:ext uri="{FF2B5EF4-FFF2-40B4-BE49-F238E27FC236}">
                <a16:creationId xmlns:a16="http://schemas.microsoft.com/office/drawing/2014/main" id="{48F3AE05-59B7-7664-CF42-4E9F61917085}"/>
              </a:ext>
            </a:extLst>
          </p:cNvPr>
          <p:cNvSpPr txBox="1"/>
          <p:nvPr/>
        </p:nvSpPr>
        <p:spPr>
          <a:xfrm>
            <a:off x="17080994" y="4497685"/>
            <a:ext cx="5596128" cy="646331"/>
          </a:xfrm>
          <a:prstGeom prst="rect">
            <a:avLst/>
          </a:prstGeom>
          <a:noFill/>
        </p:spPr>
        <p:txBody>
          <a:bodyPr wrap="square" rtlCol="0" anchor="b">
            <a:spAutoFit/>
          </a:bodyPr>
          <a:lstStyle>
            <a:defPPr>
              <a:defRPr lang="en-US"/>
            </a:defPPr>
            <a:lvl1pPr algn="ctr">
              <a:defRPr sz="4300" b="1">
                <a:solidFill>
                  <a:schemeClr val="tx2"/>
                </a:solidFill>
                <a:latin typeface="Montserrat" pitchFamily="2" charset="77"/>
                <a:ea typeface="Arimo" panose="020B0604020202020204" pitchFamily="34" charset="0"/>
                <a:cs typeface="Space Grotesk" pitchFamily="2" charset="77"/>
              </a:defRPr>
            </a:lvl1pPr>
          </a:lstStyle>
          <a:p>
            <a:r>
              <a:rPr lang="en-US" sz="3600" dirty="0"/>
              <a:t>Climate Action</a:t>
            </a:r>
          </a:p>
        </p:txBody>
      </p:sp>
      <p:sp>
        <p:nvSpPr>
          <p:cNvPr id="5" name="TITLE">
            <a:extLst>
              <a:ext uri="{FF2B5EF4-FFF2-40B4-BE49-F238E27FC236}">
                <a16:creationId xmlns:a16="http://schemas.microsoft.com/office/drawing/2014/main" id="{78C6C594-4824-0592-F598-7A8582CF7744}"/>
              </a:ext>
            </a:extLst>
          </p:cNvPr>
          <p:cNvSpPr txBox="1"/>
          <p:nvPr/>
        </p:nvSpPr>
        <p:spPr>
          <a:xfrm>
            <a:off x="1520825" y="437787"/>
            <a:ext cx="21336000" cy="1231106"/>
          </a:xfrm>
          <a:prstGeom prst="rect">
            <a:avLst/>
          </a:prstGeom>
          <a:noFill/>
        </p:spPr>
        <p:txBody>
          <a:bodyPr wrap="square" rtlCol="0" anchor="t">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pPr algn="ctr"/>
            <a:r>
              <a:rPr lang="en-US" u="sng" dirty="0"/>
              <a:t>Sustainable Development Goals</a:t>
            </a:r>
          </a:p>
        </p:txBody>
      </p:sp>
      <p:pic>
        <p:nvPicPr>
          <p:cNvPr id="5122" name="Picture 2" descr="goal logo">
            <a:extLst>
              <a:ext uri="{FF2B5EF4-FFF2-40B4-BE49-F238E27FC236}">
                <a16:creationId xmlns:a16="http://schemas.microsoft.com/office/drawing/2014/main" id="{66AFB785-EAC7-E3D7-14E0-64F5A3E34D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938366" y="7971938"/>
            <a:ext cx="1661714" cy="1418601"/>
          </a:xfrm>
          <a:prstGeom prst="roundRect">
            <a:avLst>
              <a:gd name="adj" fmla="val 8594"/>
            </a:avLst>
          </a:prstGeom>
          <a:solidFill>
            <a:schemeClr val="accent3">
              <a:lumMod val="50000"/>
            </a:schemeClr>
          </a:solidFill>
          <a:ln>
            <a:noFill/>
          </a:ln>
          <a:effectLst>
            <a:reflection blurRad="12700" stA="38000" endPos="28000" dist="5000" dir="5400000" sy="-100000" algn="bl" rotWithShape="0"/>
          </a:effectLst>
        </p:spPr>
      </p:pic>
      <p:pic>
        <p:nvPicPr>
          <p:cNvPr id="5124" name="Picture 4" descr="goal logo">
            <a:extLst>
              <a:ext uri="{FF2B5EF4-FFF2-40B4-BE49-F238E27FC236}">
                <a16:creationId xmlns:a16="http://schemas.microsoft.com/office/drawing/2014/main" id="{FB690837-C48F-1932-40FD-18DA349FB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1714" y="4242220"/>
            <a:ext cx="3219764" cy="2126610"/>
          </a:xfrm>
          <a:prstGeom prst="roundRect">
            <a:avLst>
              <a:gd name="adj" fmla="val 8594"/>
            </a:avLst>
          </a:prstGeom>
          <a:solidFill>
            <a:schemeClr val="accent3">
              <a:lumMod val="50000"/>
            </a:schemeClr>
          </a:solidFill>
          <a:ln>
            <a:noFill/>
          </a:ln>
          <a:effectLst>
            <a:outerShdw blurRad="50800" dist="50800" dir="5400000" sx="40000" sy="40000" algn="ctr" rotWithShape="0">
              <a:srgbClr val="000000">
                <a:alpha val="43137"/>
              </a:srgbClr>
            </a:outerShdw>
            <a:reflection blurRad="12700" stA="38000" endPos="29000" dist="5000" dir="5400000" sy="-100000" algn="bl" rotWithShape="0"/>
          </a:effectLst>
        </p:spPr>
      </p:pic>
      <p:pic>
        <p:nvPicPr>
          <p:cNvPr id="5126" name="Picture 6" descr="goal logo">
            <a:extLst>
              <a:ext uri="{FF2B5EF4-FFF2-40B4-BE49-F238E27FC236}">
                <a16:creationId xmlns:a16="http://schemas.microsoft.com/office/drawing/2014/main" id="{4C2D84D5-D2D1-BB99-F934-20133FE5411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859124" y="3079136"/>
            <a:ext cx="2039868" cy="1047132"/>
          </a:xfrm>
          <a:prstGeom prst="roundRect">
            <a:avLst>
              <a:gd name="adj" fmla="val 8594"/>
            </a:avLst>
          </a:prstGeom>
          <a:solidFill>
            <a:schemeClr val="accent3">
              <a:lumMod val="50000"/>
            </a:schemeClr>
          </a:solidFill>
          <a:ln>
            <a:noFill/>
          </a:ln>
          <a:effectLst>
            <a:reflection blurRad="12700" stA="38000" endPos="31000" dist="5000" dir="5400000" sy="-100000" algn="bl" rotWithShape="0"/>
          </a:effectLst>
        </p:spPr>
      </p:pic>
      <p:sp>
        <p:nvSpPr>
          <p:cNvPr id="2" name="TITLE 01">
            <a:extLst>
              <a:ext uri="{FF2B5EF4-FFF2-40B4-BE49-F238E27FC236}">
                <a16:creationId xmlns:a16="http://schemas.microsoft.com/office/drawing/2014/main" id="{3B1E2B36-05D5-C646-FBED-7D1197EAB99C}"/>
              </a:ext>
            </a:extLst>
          </p:cNvPr>
          <p:cNvSpPr txBox="1"/>
          <p:nvPr/>
        </p:nvSpPr>
        <p:spPr>
          <a:xfrm>
            <a:off x="9337671" y="3167114"/>
            <a:ext cx="5471372" cy="830997"/>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pPr algn="ctr"/>
            <a:r>
              <a:rPr lang="en-US" sz="4800" dirty="0"/>
              <a:t>SDG 3.11</a:t>
            </a:r>
          </a:p>
        </p:txBody>
      </p:sp>
      <p:sp>
        <p:nvSpPr>
          <p:cNvPr id="3" name="TITLE 01">
            <a:extLst>
              <a:ext uri="{FF2B5EF4-FFF2-40B4-BE49-F238E27FC236}">
                <a16:creationId xmlns:a16="http://schemas.microsoft.com/office/drawing/2014/main" id="{E8673B36-F277-EA95-76ED-C3C57D24794A}"/>
              </a:ext>
            </a:extLst>
          </p:cNvPr>
          <p:cNvSpPr txBox="1"/>
          <p:nvPr/>
        </p:nvSpPr>
        <p:spPr>
          <a:xfrm>
            <a:off x="16614023" y="2243274"/>
            <a:ext cx="6242802" cy="707886"/>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pPr algn="ctr"/>
            <a:r>
              <a:rPr lang="en-US" sz="4000" dirty="0"/>
              <a:t>Associated SDG 3.13</a:t>
            </a:r>
          </a:p>
        </p:txBody>
      </p:sp>
      <p:sp>
        <p:nvSpPr>
          <p:cNvPr id="4" name="TITLE 01">
            <a:extLst>
              <a:ext uri="{FF2B5EF4-FFF2-40B4-BE49-F238E27FC236}">
                <a16:creationId xmlns:a16="http://schemas.microsoft.com/office/drawing/2014/main" id="{51600812-63F9-740F-0879-EC77DDB1B3B8}"/>
              </a:ext>
            </a:extLst>
          </p:cNvPr>
          <p:cNvSpPr txBox="1"/>
          <p:nvPr/>
        </p:nvSpPr>
        <p:spPr>
          <a:xfrm>
            <a:off x="16116676" y="7191956"/>
            <a:ext cx="7312664" cy="707886"/>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pPr algn="ctr"/>
            <a:r>
              <a:rPr lang="en-US" sz="4000" dirty="0"/>
              <a:t>Associated SDG 3.12</a:t>
            </a:r>
          </a:p>
        </p:txBody>
      </p:sp>
      <p:sp>
        <p:nvSpPr>
          <p:cNvPr id="6" name="Freeform 67">
            <a:extLst>
              <a:ext uri="{FF2B5EF4-FFF2-40B4-BE49-F238E27FC236}">
                <a16:creationId xmlns:a16="http://schemas.microsoft.com/office/drawing/2014/main" id="{8F690450-1F95-7C16-3525-EC6900AB4EEF}"/>
              </a:ext>
            </a:extLst>
          </p:cNvPr>
          <p:cNvSpPr>
            <a:spLocks noChangeArrowheads="1"/>
          </p:cNvSpPr>
          <p:nvPr/>
        </p:nvSpPr>
        <p:spPr bwMode="auto">
          <a:xfrm>
            <a:off x="1922513" y="4407513"/>
            <a:ext cx="5117231" cy="3900657"/>
          </a:xfrm>
          <a:custGeom>
            <a:avLst/>
            <a:gdLst>
              <a:gd name="T0" fmla="*/ 942795 w 5237"/>
              <a:gd name="T1" fmla="*/ 1631590 h 4534"/>
              <a:gd name="T2" fmla="*/ 1885590 w 5237"/>
              <a:gd name="T3" fmla="*/ 0 h 4534"/>
              <a:gd name="T4" fmla="*/ 0 w 5237"/>
              <a:gd name="T5" fmla="*/ 0 h 4534"/>
              <a:gd name="T6" fmla="*/ 942795 w 5237"/>
              <a:gd name="T7" fmla="*/ 1631590 h 45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37" h="4534">
                <a:moveTo>
                  <a:pt x="2618" y="4533"/>
                </a:moveTo>
                <a:lnTo>
                  <a:pt x="5236" y="0"/>
                </a:lnTo>
                <a:lnTo>
                  <a:pt x="0" y="0"/>
                </a:lnTo>
                <a:lnTo>
                  <a:pt x="2618" y="4533"/>
                </a:lnTo>
              </a:path>
            </a:pathLst>
          </a:custGeom>
          <a:solidFill>
            <a:schemeClr val="accent1">
              <a:lumMod val="75000"/>
              <a:alpha val="75000"/>
            </a:schemeClr>
          </a:solidFill>
          <a:ln>
            <a:noFill/>
          </a:ln>
          <a:effectLst/>
        </p:spPr>
        <p:txBody>
          <a:bodyPr wrap="none" anchor="ctr"/>
          <a:lstStyle/>
          <a:p>
            <a:endParaRPr lang="en-US" sz="3000" dirty="0">
              <a:latin typeface="Montserrat" pitchFamily="2" charset="77"/>
            </a:endParaRPr>
          </a:p>
        </p:txBody>
      </p:sp>
      <p:sp>
        <p:nvSpPr>
          <p:cNvPr id="7" name="Freeform 68">
            <a:extLst>
              <a:ext uri="{FF2B5EF4-FFF2-40B4-BE49-F238E27FC236}">
                <a16:creationId xmlns:a16="http://schemas.microsoft.com/office/drawing/2014/main" id="{44FFF937-24D8-4DD7-43CF-104B3A1E146C}"/>
              </a:ext>
            </a:extLst>
          </p:cNvPr>
          <p:cNvSpPr>
            <a:spLocks noChangeArrowheads="1"/>
          </p:cNvSpPr>
          <p:nvPr/>
        </p:nvSpPr>
        <p:spPr bwMode="auto">
          <a:xfrm>
            <a:off x="495344" y="6559923"/>
            <a:ext cx="5117231" cy="3900657"/>
          </a:xfrm>
          <a:custGeom>
            <a:avLst/>
            <a:gdLst>
              <a:gd name="T0" fmla="*/ 942795 w 5237"/>
              <a:gd name="T1" fmla="*/ 1631590 h 4534"/>
              <a:gd name="T2" fmla="*/ 1885590 w 5237"/>
              <a:gd name="T3" fmla="*/ 0 h 4534"/>
              <a:gd name="T4" fmla="*/ 0 w 5237"/>
              <a:gd name="T5" fmla="*/ 0 h 4534"/>
              <a:gd name="T6" fmla="*/ 942795 w 5237"/>
              <a:gd name="T7" fmla="*/ 1631590 h 45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37" h="4534">
                <a:moveTo>
                  <a:pt x="2618" y="4533"/>
                </a:moveTo>
                <a:lnTo>
                  <a:pt x="5236" y="0"/>
                </a:lnTo>
                <a:lnTo>
                  <a:pt x="0" y="0"/>
                </a:lnTo>
                <a:lnTo>
                  <a:pt x="2618" y="4533"/>
                </a:lnTo>
              </a:path>
            </a:pathLst>
          </a:custGeom>
          <a:solidFill>
            <a:schemeClr val="accent3">
              <a:lumMod val="75000"/>
              <a:alpha val="75000"/>
            </a:schemeClr>
          </a:solidFill>
          <a:ln>
            <a:noFill/>
          </a:ln>
          <a:effectLst/>
        </p:spPr>
        <p:txBody>
          <a:bodyPr wrap="none" anchor="ctr"/>
          <a:lstStyle/>
          <a:p>
            <a:endParaRPr lang="en-US" sz="3000" dirty="0">
              <a:latin typeface="Montserrat" pitchFamily="2" charset="77"/>
            </a:endParaRPr>
          </a:p>
        </p:txBody>
      </p:sp>
      <p:sp>
        <p:nvSpPr>
          <p:cNvPr id="8" name="Freeform 69">
            <a:extLst>
              <a:ext uri="{FF2B5EF4-FFF2-40B4-BE49-F238E27FC236}">
                <a16:creationId xmlns:a16="http://schemas.microsoft.com/office/drawing/2014/main" id="{DC63F6D6-AD55-692A-3FDF-E55CBDB9C38B}"/>
              </a:ext>
            </a:extLst>
          </p:cNvPr>
          <p:cNvSpPr>
            <a:spLocks noChangeArrowheads="1"/>
          </p:cNvSpPr>
          <p:nvPr/>
        </p:nvSpPr>
        <p:spPr bwMode="auto">
          <a:xfrm>
            <a:off x="3337299" y="6559923"/>
            <a:ext cx="5112925" cy="3900657"/>
          </a:xfrm>
          <a:custGeom>
            <a:avLst/>
            <a:gdLst>
              <a:gd name="T0" fmla="*/ 942182 w 5236"/>
              <a:gd name="T1" fmla="*/ 1631590 h 4534"/>
              <a:gd name="T2" fmla="*/ 1884003 w 5236"/>
              <a:gd name="T3" fmla="*/ 0 h 4534"/>
              <a:gd name="T4" fmla="*/ 0 w 5236"/>
              <a:gd name="T5" fmla="*/ 0 h 4534"/>
              <a:gd name="T6" fmla="*/ 942182 w 5236"/>
              <a:gd name="T7" fmla="*/ 1631590 h 45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36" h="4534">
                <a:moveTo>
                  <a:pt x="2618" y="4533"/>
                </a:moveTo>
                <a:lnTo>
                  <a:pt x="5235" y="0"/>
                </a:lnTo>
                <a:lnTo>
                  <a:pt x="0" y="0"/>
                </a:lnTo>
                <a:lnTo>
                  <a:pt x="2618" y="4533"/>
                </a:lnTo>
              </a:path>
            </a:pathLst>
          </a:custGeom>
          <a:solidFill>
            <a:schemeClr val="accent2">
              <a:lumMod val="75000"/>
              <a:alpha val="75000"/>
            </a:schemeClr>
          </a:solidFill>
          <a:ln>
            <a:noFill/>
          </a:ln>
          <a:effectLst/>
        </p:spPr>
        <p:txBody>
          <a:bodyPr wrap="none" anchor="ctr"/>
          <a:lstStyle/>
          <a:p>
            <a:endParaRPr lang="en-US" sz="3000" dirty="0">
              <a:latin typeface="Montserrat" pitchFamily="2" charset="77"/>
            </a:endParaRPr>
          </a:p>
        </p:txBody>
      </p:sp>
      <p:sp>
        <p:nvSpPr>
          <p:cNvPr id="13" name="Freeform 73">
            <a:extLst>
              <a:ext uri="{FF2B5EF4-FFF2-40B4-BE49-F238E27FC236}">
                <a16:creationId xmlns:a16="http://schemas.microsoft.com/office/drawing/2014/main" id="{460976BF-3436-7A66-0904-1F9C6A52CEBA}"/>
              </a:ext>
            </a:extLst>
          </p:cNvPr>
          <p:cNvSpPr>
            <a:spLocks noChangeArrowheads="1"/>
          </p:cNvSpPr>
          <p:nvPr/>
        </p:nvSpPr>
        <p:spPr bwMode="auto">
          <a:xfrm>
            <a:off x="4010529" y="6833587"/>
            <a:ext cx="990709" cy="872715"/>
          </a:xfrm>
          <a:custGeom>
            <a:avLst/>
            <a:gdLst>
              <a:gd name="T0" fmla="*/ 205090 w 1013"/>
              <a:gd name="T1" fmla="*/ 309978 h 1013"/>
              <a:gd name="T2" fmla="*/ 263121 w 1013"/>
              <a:gd name="T3" fmla="*/ 116061 h 1013"/>
              <a:gd name="T4" fmla="*/ 340615 w 1013"/>
              <a:gd name="T5" fmla="*/ 116061 h 1013"/>
              <a:gd name="T6" fmla="*/ 205090 w 1013"/>
              <a:gd name="T7" fmla="*/ 309978 h 1013"/>
              <a:gd name="T8" fmla="*/ 182382 w 1013"/>
              <a:gd name="T9" fmla="*/ 328000 h 1013"/>
              <a:gd name="T10" fmla="*/ 118945 w 1013"/>
              <a:gd name="T11" fmla="*/ 116061 h 1013"/>
              <a:gd name="T12" fmla="*/ 245820 w 1013"/>
              <a:gd name="T13" fmla="*/ 116061 h 1013"/>
              <a:gd name="T14" fmla="*/ 182382 w 1013"/>
              <a:gd name="T15" fmla="*/ 328000 h 1013"/>
              <a:gd name="T16" fmla="*/ 24149 w 1013"/>
              <a:gd name="T17" fmla="*/ 116061 h 1013"/>
              <a:gd name="T18" fmla="*/ 101644 w 1013"/>
              <a:gd name="T19" fmla="*/ 116061 h 1013"/>
              <a:gd name="T20" fmla="*/ 159675 w 1013"/>
              <a:gd name="T21" fmla="*/ 309978 h 1013"/>
              <a:gd name="T22" fmla="*/ 24149 w 1013"/>
              <a:gd name="T23" fmla="*/ 116061 h 1013"/>
              <a:gd name="T24" fmla="*/ 111015 w 1013"/>
              <a:gd name="T25" fmla="*/ 16580 h 1013"/>
              <a:gd name="T26" fmla="*/ 144176 w 1013"/>
              <a:gd name="T27" fmla="*/ 16580 h 1013"/>
              <a:gd name="T28" fmla="*/ 102725 w 1013"/>
              <a:gd name="T29" fmla="*/ 99481 h 1013"/>
              <a:gd name="T30" fmla="*/ 28114 w 1013"/>
              <a:gd name="T31" fmla="*/ 99481 h 1013"/>
              <a:gd name="T32" fmla="*/ 111015 w 1013"/>
              <a:gd name="T33" fmla="*/ 16580 h 1013"/>
              <a:gd name="T34" fmla="*/ 202206 w 1013"/>
              <a:gd name="T35" fmla="*/ 16580 h 1013"/>
              <a:gd name="T36" fmla="*/ 243657 w 1013"/>
              <a:gd name="T37" fmla="*/ 99481 h 1013"/>
              <a:gd name="T38" fmla="*/ 121108 w 1013"/>
              <a:gd name="T39" fmla="*/ 99481 h 1013"/>
              <a:gd name="T40" fmla="*/ 162558 w 1013"/>
              <a:gd name="T41" fmla="*/ 16580 h 1013"/>
              <a:gd name="T42" fmla="*/ 202206 w 1013"/>
              <a:gd name="T43" fmla="*/ 16580 h 1013"/>
              <a:gd name="T44" fmla="*/ 253749 w 1013"/>
              <a:gd name="T45" fmla="*/ 16580 h 1013"/>
              <a:gd name="T46" fmla="*/ 336650 w 1013"/>
              <a:gd name="T47" fmla="*/ 99481 h 1013"/>
              <a:gd name="T48" fmla="*/ 262039 w 1013"/>
              <a:gd name="T49" fmla="*/ 99481 h 1013"/>
              <a:gd name="T50" fmla="*/ 220589 w 1013"/>
              <a:gd name="T51" fmla="*/ 16580 h 1013"/>
              <a:gd name="T52" fmla="*/ 253749 w 1013"/>
              <a:gd name="T53" fmla="*/ 16580 h 1013"/>
              <a:gd name="T54" fmla="*/ 364765 w 1013"/>
              <a:gd name="T55" fmla="*/ 107771 h 1013"/>
              <a:gd name="T56" fmla="*/ 364765 w 1013"/>
              <a:gd name="T57" fmla="*/ 107771 h 1013"/>
              <a:gd name="T58" fmla="*/ 362962 w 1013"/>
              <a:gd name="T59" fmla="*/ 102725 h 1013"/>
              <a:gd name="T60" fmla="*/ 363323 w 1013"/>
              <a:gd name="T61" fmla="*/ 102725 h 1013"/>
              <a:gd name="T62" fmla="*/ 362602 w 1013"/>
              <a:gd name="T63" fmla="*/ 102365 h 1013"/>
              <a:gd name="T64" fmla="*/ 362602 w 1013"/>
              <a:gd name="T65" fmla="*/ 102365 h 1013"/>
              <a:gd name="T66" fmla="*/ 362241 w 1013"/>
              <a:gd name="T67" fmla="*/ 101644 h 1013"/>
              <a:gd name="T68" fmla="*/ 263842 w 1013"/>
              <a:gd name="T69" fmla="*/ 3244 h 1013"/>
              <a:gd name="T70" fmla="*/ 263842 w 1013"/>
              <a:gd name="T71" fmla="*/ 3604 h 1013"/>
              <a:gd name="T72" fmla="*/ 263842 w 1013"/>
              <a:gd name="T73" fmla="*/ 3604 h 1013"/>
              <a:gd name="T74" fmla="*/ 256993 w 1013"/>
              <a:gd name="T75" fmla="*/ 0 h 1013"/>
              <a:gd name="T76" fmla="*/ 107771 w 1013"/>
              <a:gd name="T77" fmla="*/ 0 h 1013"/>
              <a:gd name="T78" fmla="*/ 107771 w 1013"/>
              <a:gd name="T79" fmla="*/ 0 h 1013"/>
              <a:gd name="T80" fmla="*/ 101283 w 1013"/>
              <a:gd name="T81" fmla="*/ 3604 h 1013"/>
              <a:gd name="T82" fmla="*/ 101283 w 1013"/>
              <a:gd name="T83" fmla="*/ 3244 h 1013"/>
              <a:gd name="T84" fmla="*/ 2523 w 1013"/>
              <a:gd name="T85" fmla="*/ 101644 h 1013"/>
              <a:gd name="T86" fmla="*/ 2523 w 1013"/>
              <a:gd name="T87" fmla="*/ 101644 h 1013"/>
              <a:gd name="T88" fmla="*/ 1802 w 1013"/>
              <a:gd name="T89" fmla="*/ 102365 h 1013"/>
              <a:gd name="T90" fmla="*/ 1442 w 1013"/>
              <a:gd name="T91" fmla="*/ 102725 h 1013"/>
              <a:gd name="T92" fmla="*/ 1802 w 1013"/>
              <a:gd name="T93" fmla="*/ 102725 h 1013"/>
              <a:gd name="T94" fmla="*/ 1802 w 1013"/>
              <a:gd name="T95" fmla="*/ 102725 h 1013"/>
              <a:gd name="T96" fmla="*/ 0 w 1013"/>
              <a:gd name="T97" fmla="*/ 107771 h 1013"/>
              <a:gd name="T98" fmla="*/ 0 w 1013"/>
              <a:gd name="T99" fmla="*/ 107771 h 1013"/>
              <a:gd name="T100" fmla="*/ 1802 w 1013"/>
              <a:gd name="T101" fmla="*/ 113178 h 1013"/>
              <a:gd name="T102" fmla="*/ 1802 w 1013"/>
              <a:gd name="T103" fmla="*/ 113178 h 1013"/>
              <a:gd name="T104" fmla="*/ 175894 w 1013"/>
              <a:gd name="T105" fmla="*/ 361881 h 1013"/>
              <a:gd name="T106" fmla="*/ 176255 w 1013"/>
              <a:gd name="T107" fmla="*/ 361881 h 1013"/>
              <a:gd name="T108" fmla="*/ 176255 w 1013"/>
              <a:gd name="T109" fmla="*/ 361881 h 1013"/>
              <a:gd name="T110" fmla="*/ 182382 w 1013"/>
              <a:gd name="T111" fmla="*/ 364765 h 1013"/>
              <a:gd name="T112" fmla="*/ 182382 w 1013"/>
              <a:gd name="T113" fmla="*/ 364765 h 1013"/>
              <a:gd name="T114" fmla="*/ 188510 w 1013"/>
              <a:gd name="T115" fmla="*/ 361881 h 1013"/>
              <a:gd name="T116" fmla="*/ 188870 w 1013"/>
              <a:gd name="T117" fmla="*/ 361881 h 1013"/>
              <a:gd name="T118" fmla="*/ 362962 w 1013"/>
              <a:gd name="T119" fmla="*/ 113178 h 1013"/>
              <a:gd name="T120" fmla="*/ 362962 w 1013"/>
              <a:gd name="T121" fmla="*/ 113178 h 1013"/>
              <a:gd name="T122" fmla="*/ 362962 w 1013"/>
              <a:gd name="T123" fmla="*/ 113178 h 1013"/>
              <a:gd name="T124" fmla="*/ 364765 w 1013"/>
              <a:gd name="T125" fmla="*/ 107771 h 10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13" h="1013">
                <a:moveTo>
                  <a:pt x="569" y="860"/>
                </a:moveTo>
                <a:lnTo>
                  <a:pt x="730" y="322"/>
                </a:lnTo>
                <a:lnTo>
                  <a:pt x="945" y="322"/>
                </a:lnTo>
                <a:lnTo>
                  <a:pt x="569" y="860"/>
                </a:lnTo>
                <a:close/>
                <a:moveTo>
                  <a:pt x="506" y="910"/>
                </a:moveTo>
                <a:lnTo>
                  <a:pt x="330" y="322"/>
                </a:lnTo>
                <a:lnTo>
                  <a:pt x="682" y="322"/>
                </a:lnTo>
                <a:lnTo>
                  <a:pt x="506" y="910"/>
                </a:lnTo>
                <a:close/>
                <a:moveTo>
                  <a:pt x="67" y="322"/>
                </a:moveTo>
                <a:lnTo>
                  <a:pt x="282" y="322"/>
                </a:lnTo>
                <a:lnTo>
                  <a:pt x="443" y="860"/>
                </a:lnTo>
                <a:lnTo>
                  <a:pt x="67" y="322"/>
                </a:lnTo>
                <a:close/>
                <a:moveTo>
                  <a:pt x="308" y="46"/>
                </a:moveTo>
                <a:lnTo>
                  <a:pt x="400" y="46"/>
                </a:lnTo>
                <a:lnTo>
                  <a:pt x="285" y="276"/>
                </a:lnTo>
                <a:lnTo>
                  <a:pt x="78" y="276"/>
                </a:lnTo>
                <a:lnTo>
                  <a:pt x="308" y="46"/>
                </a:lnTo>
                <a:close/>
                <a:moveTo>
                  <a:pt x="561" y="46"/>
                </a:moveTo>
                <a:lnTo>
                  <a:pt x="676" y="276"/>
                </a:lnTo>
                <a:lnTo>
                  <a:pt x="336" y="276"/>
                </a:lnTo>
                <a:lnTo>
                  <a:pt x="451" y="46"/>
                </a:lnTo>
                <a:lnTo>
                  <a:pt x="561" y="46"/>
                </a:lnTo>
                <a:close/>
                <a:moveTo>
                  <a:pt x="704" y="46"/>
                </a:moveTo>
                <a:lnTo>
                  <a:pt x="934" y="276"/>
                </a:lnTo>
                <a:lnTo>
                  <a:pt x="727" y="276"/>
                </a:lnTo>
                <a:lnTo>
                  <a:pt x="612" y="46"/>
                </a:lnTo>
                <a:lnTo>
                  <a:pt x="704" y="46"/>
                </a:lnTo>
                <a:close/>
                <a:moveTo>
                  <a:pt x="1012" y="299"/>
                </a:moveTo>
                <a:lnTo>
                  <a:pt x="1012" y="299"/>
                </a:lnTo>
                <a:cubicBezTo>
                  <a:pt x="1012" y="294"/>
                  <a:pt x="1010" y="290"/>
                  <a:pt x="1007" y="285"/>
                </a:cubicBezTo>
                <a:lnTo>
                  <a:pt x="1008" y="285"/>
                </a:lnTo>
                <a:lnTo>
                  <a:pt x="1006" y="284"/>
                </a:lnTo>
                <a:cubicBezTo>
                  <a:pt x="1005" y="283"/>
                  <a:pt x="1005" y="283"/>
                  <a:pt x="1005" y="282"/>
                </a:cubicBezTo>
                <a:lnTo>
                  <a:pt x="732" y="9"/>
                </a:lnTo>
                <a:lnTo>
                  <a:pt x="732" y="10"/>
                </a:lnTo>
                <a:cubicBezTo>
                  <a:pt x="727" y="4"/>
                  <a:pt x="721" y="0"/>
                  <a:pt x="713" y="0"/>
                </a:cubicBezTo>
                <a:lnTo>
                  <a:pt x="299" y="0"/>
                </a:lnTo>
                <a:cubicBezTo>
                  <a:pt x="291" y="0"/>
                  <a:pt x="285" y="4"/>
                  <a:pt x="281" y="10"/>
                </a:cubicBezTo>
                <a:lnTo>
                  <a:pt x="281" y="9"/>
                </a:lnTo>
                <a:lnTo>
                  <a:pt x="7" y="282"/>
                </a:lnTo>
                <a:cubicBezTo>
                  <a:pt x="7" y="283"/>
                  <a:pt x="6" y="283"/>
                  <a:pt x="5" y="284"/>
                </a:cubicBezTo>
                <a:lnTo>
                  <a:pt x="4" y="285"/>
                </a:lnTo>
                <a:lnTo>
                  <a:pt x="5" y="285"/>
                </a:lnTo>
                <a:cubicBezTo>
                  <a:pt x="2" y="290"/>
                  <a:pt x="0" y="294"/>
                  <a:pt x="0" y="299"/>
                </a:cubicBezTo>
                <a:cubicBezTo>
                  <a:pt x="0" y="304"/>
                  <a:pt x="2" y="309"/>
                  <a:pt x="5" y="314"/>
                </a:cubicBezTo>
                <a:lnTo>
                  <a:pt x="488" y="1004"/>
                </a:lnTo>
                <a:lnTo>
                  <a:pt x="489" y="1004"/>
                </a:lnTo>
                <a:cubicBezTo>
                  <a:pt x="492" y="1009"/>
                  <a:pt x="499" y="1012"/>
                  <a:pt x="506" y="1012"/>
                </a:cubicBezTo>
                <a:cubicBezTo>
                  <a:pt x="513" y="1012"/>
                  <a:pt x="519" y="1009"/>
                  <a:pt x="523" y="1004"/>
                </a:cubicBezTo>
                <a:lnTo>
                  <a:pt x="524" y="1004"/>
                </a:lnTo>
                <a:lnTo>
                  <a:pt x="1007" y="314"/>
                </a:lnTo>
                <a:cubicBezTo>
                  <a:pt x="1010" y="309"/>
                  <a:pt x="1012" y="304"/>
                  <a:pt x="1012" y="299"/>
                </a:cubicBezTo>
                <a:close/>
              </a:path>
            </a:pathLst>
          </a:custGeom>
          <a:solidFill>
            <a:schemeClr val="bg1"/>
          </a:solidFill>
          <a:ln>
            <a:noFill/>
          </a:ln>
          <a:effectLst/>
        </p:spPr>
        <p:txBody>
          <a:bodyPr wrap="none" anchor="ctr"/>
          <a:lstStyle/>
          <a:p>
            <a:endParaRPr lang="en-US" sz="3000" dirty="0">
              <a:latin typeface="Montserrat" pitchFamily="2" charset="77"/>
            </a:endParaRPr>
          </a:p>
        </p:txBody>
      </p:sp>
      <p:pic>
        <p:nvPicPr>
          <p:cNvPr id="14" name="Picture 4" descr="goal logo">
            <a:extLst>
              <a:ext uri="{FF2B5EF4-FFF2-40B4-BE49-F238E27FC236}">
                <a16:creationId xmlns:a16="http://schemas.microsoft.com/office/drawing/2014/main" id="{6F001B2A-CCB9-7D55-B873-06A8D1E13F5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17538" y="7592313"/>
            <a:ext cx="1840080" cy="981614"/>
          </a:xfrm>
          <a:prstGeom prst="roundRect">
            <a:avLst>
              <a:gd name="adj" fmla="val 8594"/>
            </a:avLst>
          </a:prstGeom>
          <a:noFill/>
          <a:ln>
            <a:noFill/>
          </a:ln>
          <a:effectLst>
            <a:outerShdw blurRad="50800" dist="50800" dir="10800000" sx="1000" sy="1000" algn="ctr" rotWithShape="0">
              <a:srgbClr val="000000"/>
            </a:outerShdw>
            <a:reflection blurRad="12700" stA="38000" endPos="0" dist="5000" dir="5400000" sy="-100000" algn="bl" rotWithShape="0"/>
          </a:effectLst>
        </p:spPr>
      </p:pic>
      <p:pic>
        <p:nvPicPr>
          <p:cNvPr id="15" name="Picture 2" descr="goal logo">
            <a:extLst>
              <a:ext uri="{FF2B5EF4-FFF2-40B4-BE49-F238E27FC236}">
                <a16:creationId xmlns:a16="http://schemas.microsoft.com/office/drawing/2014/main" id="{E2DD74CB-D023-9512-31A2-7B0A7BEB603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314889" y="7124161"/>
            <a:ext cx="1650790" cy="1715523"/>
          </a:xfrm>
          <a:prstGeom prst="roundRect">
            <a:avLst>
              <a:gd name="adj" fmla="val 8594"/>
            </a:avLst>
          </a:prstGeom>
          <a:noFill/>
          <a:ln>
            <a:noFill/>
          </a:ln>
          <a:effectLst>
            <a:reflection blurRad="12700" stA="38000" endPos="0" dist="5000" dir="5400000" sy="-100000" algn="bl" rotWithShape="0"/>
          </a:effectLst>
        </p:spPr>
      </p:pic>
      <p:pic>
        <p:nvPicPr>
          <p:cNvPr id="16" name="Picture 6" descr="goal logo">
            <a:extLst>
              <a:ext uri="{FF2B5EF4-FFF2-40B4-BE49-F238E27FC236}">
                <a16:creationId xmlns:a16="http://schemas.microsoft.com/office/drawing/2014/main" id="{466889C5-1A71-B733-3BAC-7B23CC36B64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71789" y="4761594"/>
            <a:ext cx="2240786" cy="1195375"/>
          </a:xfrm>
          <a:prstGeom prst="roundRect">
            <a:avLst>
              <a:gd name="adj" fmla="val 8594"/>
            </a:avLst>
          </a:prstGeom>
          <a:noFill/>
          <a:ln>
            <a:noFill/>
          </a:ln>
          <a:effectLst>
            <a:reflection blurRad="12700" stA="38000" endPos="0" dist="5000" dir="5400000" sy="-100000" algn="bl" rotWithShape="0"/>
          </a:effectLst>
        </p:spPr>
      </p:pic>
    </p:spTree>
    <p:extLst>
      <p:ext uri="{BB962C8B-B14F-4D97-AF65-F5344CB8AC3E}">
        <p14:creationId xmlns:p14="http://schemas.microsoft.com/office/powerpoint/2010/main" val="227723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D7B2E5-A9B5-A242-A883-2CD4B24F0BD7}"/>
              </a:ext>
            </a:extLst>
          </p:cNvPr>
          <p:cNvSpPr/>
          <p:nvPr/>
        </p:nvSpPr>
        <p:spPr>
          <a:xfrm>
            <a:off x="22856825" y="1"/>
            <a:ext cx="152082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216F8AB2-3705-04B1-070A-7208333CEDA3}"/>
              </a:ext>
            </a:extLst>
          </p:cNvPr>
          <p:cNvSpPr txBox="1"/>
          <p:nvPr/>
        </p:nvSpPr>
        <p:spPr>
          <a:xfrm>
            <a:off x="954250" y="971189"/>
            <a:ext cx="14603429" cy="1231106"/>
          </a:xfrm>
          <a:prstGeom prst="rect">
            <a:avLst/>
          </a:prstGeom>
          <a:noFill/>
        </p:spPr>
        <p:txBody>
          <a:bodyPr wrap="square" rtlCol="0" anchor="t">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s-SV" u="sng" dirty="0">
                <a:solidFill>
                  <a:schemeClr val="accent1"/>
                </a:solidFill>
              </a:rPr>
              <a:t>Raw Data set: Description</a:t>
            </a:r>
          </a:p>
        </p:txBody>
      </p:sp>
      <p:sp>
        <p:nvSpPr>
          <p:cNvPr id="4" name="CuadroTexto 1">
            <a:extLst>
              <a:ext uri="{FF2B5EF4-FFF2-40B4-BE49-F238E27FC236}">
                <a16:creationId xmlns:a16="http://schemas.microsoft.com/office/drawing/2014/main" id="{CC9BCA77-390F-AE9A-FA39-B202843B710A}"/>
              </a:ext>
            </a:extLst>
          </p:cNvPr>
          <p:cNvSpPr txBox="1"/>
          <p:nvPr/>
        </p:nvSpPr>
        <p:spPr>
          <a:xfrm>
            <a:off x="954249" y="2815807"/>
            <a:ext cx="21013122" cy="11418510"/>
          </a:xfrm>
          <a:prstGeom prst="rect">
            <a:avLst/>
          </a:prstGeom>
          <a:noFill/>
        </p:spPr>
        <p:txBody>
          <a:bodyPr wrap="square" rtlCol="0" anchor="t">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pPr marL="1143000" indent="-1143000">
              <a:buFont typeface="Wingdings" panose="05000000000000000000" pitchFamily="2" charset="2"/>
              <a:buChar char="§"/>
            </a:pPr>
            <a:r>
              <a:rPr lang="en-US" sz="3200" dirty="0"/>
              <a:t>The provided file contains data related to individual passenger vehicle fuel consumption and usage regardless of the make or type of the vehicles.</a:t>
            </a:r>
          </a:p>
          <a:p>
            <a:pPr marL="1143000" indent="-1143000">
              <a:buFont typeface="Wingdings" panose="05000000000000000000" pitchFamily="2" charset="2"/>
              <a:buChar char="§"/>
            </a:pPr>
            <a:endParaRPr lang="en-US" sz="3200" dirty="0"/>
          </a:p>
          <a:p>
            <a:pPr marL="1143000" indent="-1143000">
              <a:buFont typeface="Wingdings" panose="05000000000000000000" pitchFamily="2" charset="2"/>
              <a:buChar char="§"/>
            </a:pPr>
            <a:r>
              <a:rPr lang="en-US" sz="3200" dirty="0"/>
              <a:t>Dataset Shape:</a:t>
            </a:r>
            <a:r>
              <a:rPr lang="en-IN" sz="2400" b="0" i="0" dirty="0">
                <a:solidFill>
                  <a:srgbClr val="CCCCCC"/>
                </a:solidFill>
                <a:effectLst/>
                <a:latin typeface="Montserrat" panose="00000500000000000000" pitchFamily="2" charset="0"/>
              </a:rPr>
              <a:t> </a:t>
            </a:r>
            <a:r>
              <a:rPr lang="en-IN" sz="3200" i="0" dirty="0">
                <a:effectLst/>
                <a:latin typeface="Montserrat" panose="00000500000000000000" pitchFamily="2" charset="0"/>
              </a:rPr>
              <a:t>(928573, 14)</a:t>
            </a:r>
            <a:r>
              <a:rPr lang="en-US" sz="3200" dirty="0">
                <a:latin typeface="Montserrat" panose="00000500000000000000" pitchFamily="2" charset="0"/>
              </a:rPr>
              <a:t> </a:t>
            </a:r>
            <a:endParaRPr lang="en-US" sz="2800" dirty="0">
              <a:latin typeface="Montserrat" panose="00000500000000000000" pitchFamily="2" charset="0"/>
            </a:endParaRPr>
          </a:p>
          <a:p>
            <a:r>
              <a:rPr lang="en-US" sz="3200" dirty="0"/>
              <a:t>	</a:t>
            </a:r>
          </a:p>
          <a:p>
            <a:pPr marL="1143000" indent="-1143000">
              <a:buFont typeface="Wingdings" panose="05000000000000000000" pitchFamily="2" charset="2"/>
              <a:buChar char="§"/>
            </a:pPr>
            <a:r>
              <a:rPr lang="en-US" sz="3200" dirty="0"/>
              <a:t>Driver-selectable charge increasing operation:</a:t>
            </a:r>
          </a:p>
          <a:p>
            <a:r>
              <a:rPr lang="en-US" sz="3200" dirty="0"/>
              <a:t>	Refers to the value recorded while the driver has chosen to increase the charge of the vehicle’s 	battery. This typically indicates the value recorded while actively engaging in charging 	operations that are manually selected by the driver, such as using regenerative braking, 	plugging into a charging station, or any other method available to increase the battery charge 	level. This metric helps to gauge the usage of electric or hybrid vehicles in terms of actively 	replenishing their energy sources over the vehicle's lifetime.</a:t>
            </a:r>
            <a:endParaRPr lang="en-IN" sz="3200" dirty="0"/>
          </a:p>
          <a:p>
            <a:endParaRPr lang="en-IN" sz="3200" b="1" dirty="0"/>
          </a:p>
          <a:p>
            <a:pPr marL="457200" indent="-457200">
              <a:buFont typeface="Wingdings" panose="05000000000000000000" pitchFamily="2" charset="2"/>
              <a:buChar char="§"/>
            </a:pPr>
            <a:r>
              <a:rPr lang="en-IN" sz="3200" b="1" dirty="0"/>
              <a:t>       In charge depleting operation: </a:t>
            </a:r>
          </a:p>
          <a:p>
            <a:r>
              <a:rPr lang="en-IN" sz="3200" dirty="0"/>
              <a:t>	This suggests that the vehicle is operating in a mode where it's primarily using the energy 	stored in its battery (i.e., in electric mode) rather than relying on the internal combustion 	engine.</a:t>
            </a:r>
          </a:p>
          <a:p>
            <a:endParaRPr lang="en-IN" sz="3200" dirty="0"/>
          </a:p>
          <a:p>
            <a:pPr marL="457200" indent="-457200">
              <a:buFont typeface="Wingdings" panose="05000000000000000000" pitchFamily="2" charset="2"/>
              <a:buChar char="§"/>
            </a:pPr>
            <a:r>
              <a:rPr lang="en-US" sz="3200" dirty="0"/>
              <a:t>       Total grid energy into the battery (lifetime) (kWh):</a:t>
            </a:r>
          </a:p>
          <a:p>
            <a:r>
              <a:rPr lang="en-US" sz="3200" dirty="0"/>
              <a:t>	The total grid energy transferred into the vehicle's battery over its lifetime, measured in 	kilowatt-hours.</a:t>
            </a:r>
            <a:endParaRPr lang="en-IN" sz="3200" dirty="0"/>
          </a:p>
          <a:p>
            <a:endParaRPr lang="en-IN" sz="3200" dirty="0"/>
          </a:p>
          <a:p>
            <a:endParaRPr lang="en-IN" sz="3200" dirty="0"/>
          </a:p>
        </p:txBody>
      </p:sp>
    </p:spTree>
    <p:extLst>
      <p:ext uri="{BB962C8B-B14F-4D97-AF65-F5344CB8AC3E}">
        <p14:creationId xmlns:p14="http://schemas.microsoft.com/office/powerpoint/2010/main" val="350670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D7B2E5-A9B5-A242-A883-2CD4B24F0BD7}"/>
              </a:ext>
            </a:extLst>
          </p:cNvPr>
          <p:cNvSpPr/>
          <p:nvPr/>
        </p:nvSpPr>
        <p:spPr>
          <a:xfrm>
            <a:off x="22856825" y="1"/>
            <a:ext cx="152082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216F8AB2-3705-04B1-070A-7208333CEDA3}"/>
              </a:ext>
            </a:extLst>
          </p:cNvPr>
          <p:cNvSpPr txBox="1"/>
          <p:nvPr/>
        </p:nvSpPr>
        <p:spPr>
          <a:xfrm>
            <a:off x="954250" y="807903"/>
            <a:ext cx="17238500" cy="1231106"/>
          </a:xfrm>
          <a:prstGeom prst="rect">
            <a:avLst/>
          </a:prstGeom>
          <a:noFill/>
        </p:spPr>
        <p:txBody>
          <a:bodyPr wrap="square" rtlCol="0" anchor="t">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r>
              <a:rPr lang="es-SV" u="sng" dirty="0">
                <a:solidFill>
                  <a:schemeClr val="accent1"/>
                </a:solidFill>
              </a:rPr>
              <a:t>Aggregated Data set: Description</a:t>
            </a:r>
          </a:p>
        </p:txBody>
      </p:sp>
      <p:sp>
        <p:nvSpPr>
          <p:cNvPr id="4" name="CuadroTexto 1">
            <a:extLst>
              <a:ext uri="{FF2B5EF4-FFF2-40B4-BE49-F238E27FC236}">
                <a16:creationId xmlns:a16="http://schemas.microsoft.com/office/drawing/2014/main" id="{CC9BCA77-390F-AE9A-FA39-B202843B710A}"/>
              </a:ext>
            </a:extLst>
          </p:cNvPr>
          <p:cNvSpPr txBox="1"/>
          <p:nvPr/>
        </p:nvSpPr>
        <p:spPr>
          <a:xfrm>
            <a:off x="954249" y="2358606"/>
            <a:ext cx="21013122" cy="11418510"/>
          </a:xfrm>
          <a:prstGeom prst="rect">
            <a:avLst/>
          </a:prstGeom>
          <a:noFill/>
        </p:spPr>
        <p:txBody>
          <a:bodyPr wrap="square" rtlCol="0" anchor="t">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pPr marL="1143000" indent="-1143000">
              <a:buFont typeface="Wingdings" panose="05000000000000000000" pitchFamily="2" charset="2"/>
              <a:buChar char="§"/>
            </a:pPr>
            <a:r>
              <a:rPr lang="en-US" sz="3200" dirty="0"/>
              <a:t>The provided file contains aggregated data about passenger vehicles of different fuel types and manufacturers.</a:t>
            </a:r>
          </a:p>
          <a:p>
            <a:pPr marL="1143000" indent="-1143000">
              <a:buFont typeface="Wingdings" panose="05000000000000000000" pitchFamily="2" charset="2"/>
              <a:buChar char="§"/>
            </a:pPr>
            <a:endParaRPr lang="en-US" sz="3200" dirty="0"/>
          </a:p>
          <a:p>
            <a:pPr marL="1143000" indent="-1143000">
              <a:buFont typeface="Wingdings" panose="05000000000000000000" pitchFamily="2" charset="2"/>
              <a:buChar char="§"/>
            </a:pPr>
            <a:r>
              <a:rPr lang="en-US" sz="3200" dirty="0"/>
              <a:t>Dataset Shape: (134,20)</a:t>
            </a:r>
          </a:p>
          <a:p>
            <a:endParaRPr lang="en-US" sz="3200" dirty="0"/>
          </a:p>
          <a:p>
            <a:pPr marL="1143000" indent="-1143000">
              <a:buFont typeface="Wingdings" panose="05000000000000000000" pitchFamily="2" charset="2"/>
              <a:buChar char="§"/>
            </a:pPr>
            <a:r>
              <a:rPr lang="en-IN" sz="3200" b="1" dirty="0"/>
              <a:t>OBFC Monitor: </a:t>
            </a:r>
          </a:p>
          <a:p>
            <a:r>
              <a:rPr lang="en-IN" sz="3200" dirty="0"/>
              <a:t>	</a:t>
            </a:r>
            <a:r>
              <a:rPr lang="en-IN" sz="3200" b="1" dirty="0"/>
              <a:t>I</a:t>
            </a:r>
            <a:r>
              <a:rPr lang="en-IN" sz="3200" dirty="0"/>
              <a:t>t stands for </a:t>
            </a:r>
            <a:r>
              <a:rPr lang="en-IN" sz="3200" b="1" dirty="0"/>
              <a:t>"On-Board Fuel Consumption Monitor.” </a:t>
            </a:r>
            <a:r>
              <a:rPr lang="en-IN" sz="3200" dirty="0"/>
              <a:t>This would refer to a system or device 	installed in vehicles to monitor and display real-time resource consumption/emission rates, 	typically measured in litres per 100 kilometres (l/100 km).</a:t>
            </a:r>
          </a:p>
          <a:p>
            <a:endParaRPr lang="en-IN" sz="3200" dirty="0"/>
          </a:p>
          <a:p>
            <a:pPr marL="1143000" indent="-1143000">
              <a:buFont typeface="Wingdings" panose="05000000000000000000" pitchFamily="2" charset="2"/>
              <a:buChar char="§"/>
            </a:pPr>
            <a:r>
              <a:rPr lang="en-IN" sz="3200" b="1" dirty="0"/>
              <a:t>WLTP Measure:</a:t>
            </a:r>
          </a:p>
          <a:p>
            <a:r>
              <a:rPr lang="en-IN" sz="3200" dirty="0"/>
              <a:t>	It refers to the resource consumption/emission of a vehicle measured using the </a:t>
            </a:r>
            <a:r>
              <a:rPr lang="en-IN" sz="3200" b="1" dirty="0"/>
              <a:t>Worldwide 	Harmonized Light Vehicles Test Procedure </a:t>
            </a:r>
            <a:r>
              <a:rPr lang="en-IN" sz="3200" dirty="0"/>
              <a:t>(WLTP). WLTP is a globally harmonized test cycle 	for measuring vehicle emissions and fuel consumption, designed to provide more accurate 	and realistic data compared to previous testing procedures.</a:t>
            </a:r>
          </a:p>
          <a:p>
            <a:endParaRPr lang="en-IN" sz="3200" dirty="0"/>
          </a:p>
          <a:p>
            <a:pPr marL="1143000" indent="-1143000">
              <a:buFont typeface="Wingdings" panose="05000000000000000000" pitchFamily="2" charset="2"/>
              <a:buChar char="§"/>
            </a:pPr>
            <a:r>
              <a:rPr lang="en-IN" sz="3200" b="1" dirty="0"/>
              <a:t>Absolute gap consumption: </a:t>
            </a:r>
          </a:p>
          <a:p>
            <a:r>
              <a:rPr lang="en-IN" sz="3200" dirty="0"/>
              <a:t>	likely refers to a parameter or measurement related to the difference between </a:t>
            </a:r>
            <a:r>
              <a:rPr lang="en-IN" sz="3200" b="1" dirty="0"/>
              <a:t>the actual fuel 	consumption </a:t>
            </a:r>
            <a:r>
              <a:rPr lang="en-IN" sz="3200" dirty="0"/>
              <a:t>of a vehicle and </a:t>
            </a:r>
            <a:r>
              <a:rPr lang="en-IN" sz="3200" b="1" dirty="0"/>
              <a:t>a benchmark or target </a:t>
            </a:r>
            <a:r>
              <a:rPr lang="en-IN" sz="3200" dirty="0"/>
              <a:t>fuel consumption rate.</a:t>
            </a:r>
          </a:p>
          <a:p>
            <a:pPr marL="1143000" indent="-1143000">
              <a:buFont typeface="Wingdings" panose="05000000000000000000" pitchFamily="2" charset="2"/>
              <a:buChar char="§"/>
            </a:pPr>
            <a:endParaRPr lang="en-IN" sz="3200" b="1" dirty="0"/>
          </a:p>
          <a:p>
            <a:pPr marL="1143000" indent="-1143000">
              <a:buFont typeface="Wingdings" panose="05000000000000000000" pitchFamily="2" charset="2"/>
              <a:buChar char="§"/>
            </a:pPr>
            <a:r>
              <a:rPr lang="en-US" sz="3200" b="1" dirty="0"/>
              <a:t>OBFCM Fuel consumption weighted:</a:t>
            </a:r>
          </a:p>
          <a:p>
            <a:r>
              <a:rPr lang="en-US" sz="3200" dirty="0"/>
              <a:t>	likely refers to a weighted average of fuel consumption for a group of vehicles or a specific 	vehicle model.</a:t>
            </a:r>
            <a:endParaRPr lang="en-IN" sz="3200" dirty="0"/>
          </a:p>
        </p:txBody>
      </p:sp>
    </p:spTree>
    <p:extLst>
      <p:ext uri="{BB962C8B-B14F-4D97-AF65-F5344CB8AC3E}">
        <p14:creationId xmlns:p14="http://schemas.microsoft.com/office/powerpoint/2010/main" val="85843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FA79FA00-6223-3BBA-0E18-D9EECB30665D}"/>
              </a:ext>
            </a:extLst>
          </p:cNvPr>
          <p:cNvSpPr>
            <a:spLocks noChangeArrowheads="1"/>
          </p:cNvSpPr>
          <p:nvPr/>
        </p:nvSpPr>
        <p:spPr bwMode="auto">
          <a:xfrm>
            <a:off x="1405511" y="2521861"/>
            <a:ext cx="4249751" cy="2166257"/>
          </a:xfrm>
          <a:custGeom>
            <a:avLst/>
            <a:gdLst>
              <a:gd name="T0" fmla="*/ 771707 w 2407"/>
              <a:gd name="T1" fmla="*/ 190139 h 527"/>
              <a:gd name="T2" fmla="*/ 94348 w 2407"/>
              <a:gd name="T3" fmla="*/ 190139 h 527"/>
              <a:gd name="T4" fmla="*/ 94348 w 2407"/>
              <a:gd name="T5" fmla="*/ 190139 h 527"/>
              <a:gd name="T6" fmla="*/ 0 w 2407"/>
              <a:gd name="T7" fmla="*/ 95069 h 527"/>
              <a:gd name="T8" fmla="*/ 0 w 2407"/>
              <a:gd name="T9" fmla="*/ 95069 h 527"/>
              <a:gd name="T10" fmla="*/ 94348 w 2407"/>
              <a:gd name="T11" fmla="*/ 0 h 527"/>
              <a:gd name="T12" fmla="*/ 771707 w 2407"/>
              <a:gd name="T13" fmla="*/ 0 h 527"/>
              <a:gd name="T14" fmla="*/ 771707 w 2407"/>
              <a:gd name="T15" fmla="*/ 0 h 527"/>
              <a:gd name="T16" fmla="*/ 866415 w 2407"/>
              <a:gd name="T17" fmla="*/ 95069 h 527"/>
              <a:gd name="T18" fmla="*/ 866415 w 2407"/>
              <a:gd name="T19" fmla="*/ 95069 h 527"/>
              <a:gd name="T20" fmla="*/ 771707 w 2407"/>
              <a:gd name="T21" fmla="*/ 190139 h 5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07" h="527">
                <a:moveTo>
                  <a:pt x="2143" y="526"/>
                </a:moveTo>
                <a:lnTo>
                  <a:pt x="262" y="526"/>
                </a:lnTo>
                <a:cubicBezTo>
                  <a:pt x="117" y="526"/>
                  <a:pt x="0" y="408"/>
                  <a:pt x="0" y="263"/>
                </a:cubicBezTo>
                <a:cubicBezTo>
                  <a:pt x="0" y="118"/>
                  <a:pt x="117" y="0"/>
                  <a:pt x="262" y="0"/>
                </a:cubicBezTo>
                <a:lnTo>
                  <a:pt x="2143" y="0"/>
                </a:lnTo>
                <a:cubicBezTo>
                  <a:pt x="2288" y="0"/>
                  <a:pt x="2406" y="118"/>
                  <a:pt x="2406" y="263"/>
                </a:cubicBezTo>
                <a:cubicBezTo>
                  <a:pt x="2406" y="408"/>
                  <a:pt x="2288" y="526"/>
                  <a:pt x="2143" y="526"/>
                </a:cubicBezTo>
              </a:path>
            </a:pathLst>
          </a:custGeom>
          <a:solidFill>
            <a:schemeClr val="accent1"/>
          </a:solidFill>
          <a:ln>
            <a:noFill/>
          </a:ln>
          <a:effectLst/>
        </p:spPr>
        <p:txBody>
          <a:bodyPr wrap="none" anchor="ctr"/>
          <a:lstStyle/>
          <a:p>
            <a:endParaRPr lang="en-US" sz="3599" dirty="0">
              <a:latin typeface="Montserrat" pitchFamily="2" charset="77"/>
            </a:endParaRPr>
          </a:p>
        </p:txBody>
      </p:sp>
      <p:sp>
        <p:nvSpPr>
          <p:cNvPr id="13" name="Line 85">
            <a:extLst>
              <a:ext uri="{FF2B5EF4-FFF2-40B4-BE49-F238E27FC236}">
                <a16:creationId xmlns:a16="http://schemas.microsoft.com/office/drawing/2014/main" id="{A66ED3B0-4C9A-5F58-42B0-C11327F57E18}"/>
              </a:ext>
            </a:extLst>
          </p:cNvPr>
          <p:cNvSpPr>
            <a:spLocks noChangeShapeType="1"/>
          </p:cNvSpPr>
          <p:nvPr/>
        </p:nvSpPr>
        <p:spPr bwMode="auto">
          <a:xfrm>
            <a:off x="8076587" y="2380344"/>
            <a:ext cx="11246" cy="10054264"/>
          </a:xfrm>
          <a:prstGeom prst="line">
            <a:avLst/>
          </a:prstGeom>
          <a:noFill/>
          <a:ln w="50800">
            <a:solidFill>
              <a:schemeClr val="bg2">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3599" dirty="0">
              <a:latin typeface="Montserrat" pitchFamily="2" charset="77"/>
            </a:endParaRPr>
          </a:p>
        </p:txBody>
      </p:sp>
      <p:sp>
        <p:nvSpPr>
          <p:cNvPr id="14" name="Line 86">
            <a:extLst>
              <a:ext uri="{FF2B5EF4-FFF2-40B4-BE49-F238E27FC236}">
                <a16:creationId xmlns:a16="http://schemas.microsoft.com/office/drawing/2014/main" id="{47B905FF-1F7B-5B83-8431-FA42DB823036}"/>
              </a:ext>
            </a:extLst>
          </p:cNvPr>
          <p:cNvSpPr>
            <a:spLocks noChangeShapeType="1"/>
          </p:cNvSpPr>
          <p:nvPr/>
        </p:nvSpPr>
        <p:spPr bwMode="auto">
          <a:xfrm>
            <a:off x="15053661" y="2380344"/>
            <a:ext cx="1" cy="10054265"/>
          </a:xfrm>
          <a:prstGeom prst="line">
            <a:avLst/>
          </a:prstGeom>
          <a:noFill/>
          <a:ln w="50800">
            <a:solidFill>
              <a:schemeClr val="bg2">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3599" dirty="0">
              <a:latin typeface="Montserrat" pitchFamily="2" charset="77"/>
            </a:endParaRPr>
          </a:p>
        </p:txBody>
      </p:sp>
      <p:sp>
        <p:nvSpPr>
          <p:cNvPr id="15" name="Freeform 169">
            <a:extLst>
              <a:ext uri="{FF2B5EF4-FFF2-40B4-BE49-F238E27FC236}">
                <a16:creationId xmlns:a16="http://schemas.microsoft.com/office/drawing/2014/main" id="{EDED51DF-3514-4508-72A2-824474F70806}"/>
              </a:ext>
            </a:extLst>
          </p:cNvPr>
          <p:cNvSpPr>
            <a:spLocks noChangeArrowheads="1"/>
          </p:cNvSpPr>
          <p:nvPr/>
        </p:nvSpPr>
        <p:spPr bwMode="auto">
          <a:xfrm>
            <a:off x="8510927" y="2521860"/>
            <a:ext cx="4249751" cy="2166257"/>
          </a:xfrm>
          <a:custGeom>
            <a:avLst/>
            <a:gdLst>
              <a:gd name="T0" fmla="*/ 771387 w 2408"/>
              <a:gd name="T1" fmla="*/ 190139 h 527"/>
              <a:gd name="T2" fmla="*/ 94309 w 2408"/>
              <a:gd name="T3" fmla="*/ 190139 h 527"/>
              <a:gd name="T4" fmla="*/ 94309 w 2408"/>
              <a:gd name="T5" fmla="*/ 190139 h 527"/>
              <a:gd name="T6" fmla="*/ 0 w 2408"/>
              <a:gd name="T7" fmla="*/ 95069 h 527"/>
              <a:gd name="T8" fmla="*/ 0 w 2408"/>
              <a:gd name="T9" fmla="*/ 95069 h 527"/>
              <a:gd name="T10" fmla="*/ 94309 w 2408"/>
              <a:gd name="T11" fmla="*/ 0 h 527"/>
              <a:gd name="T12" fmla="*/ 771387 w 2408"/>
              <a:gd name="T13" fmla="*/ 0 h 527"/>
              <a:gd name="T14" fmla="*/ 771387 w 2408"/>
              <a:gd name="T15" fmla="*/ 0 h 527"/>
              <a:gd name="T16" fmla="*/ 866415 w 2408"/>
              <a:gd name="T17" fmla="*/ 95069 h 527"/>
              <a:gd name="T18" fmla="*/ 866415 w 2408"/>
              <a:gd name="T19" fmla="*/ 95069 h 527"/>
              <a:gd name="T20" fmla="*/ 771387 w 2408"/>
              <a:gd name="T21" fmla="*/ 190139 h 5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08" h="527">
                <a:moveTo>
                  <a:pt x="2143" y="526"/>
                </a:moveTo>
                <a:lnTo>
                  <a:pt x="262" y="526"/>
                </a:lnTo>
                <a:cubicBezTo>
                  <a:pt x="117" y="526"/>
                  <a:pt x="0" y="408"/>
                  <a:pt x="0" y="263"/>
                </a:cubicBezTo>
                <a:cubicBezTo>
                  <a:pt x="0" y="118"/>
                  <a:pt x="117" y="0"/>
                  <a:pt x="262" y="0"/>
                </a:cubicBezTo>
                <a:lnTo>
                  <a:pt x="2143" y="0"/>
                </a:lnTo>
                <a:cubicBezTo>
                  <a:pt x="2288" y="0"/>
                  <a:pt x="2407" y="118"/>
                  <a:pt x="2407" y="263"/>
                </a:cubicBezTo>
                <a:cubicBezTo>
                  <a:pt x="2407" y="408"/>
                  <a:pt x="2288" y="526"/>
                  <a:pt x="2143" y="526"/>
                </a:cubicBezTo>
              </a:path>
            </a:pathLst>
          </a:custGeom>
          <a:solidFill>
            <a:schemeClr val="accent2"/>
          </a:solidFill>
          <a:ln>
            <a:noFill/>
          </a:ln>
          <a:effectLst/>
        </p:spPr>
        <p:txBody>
          <a:bodyPr wrap="none" anchor="ctr"/>
          <a:lstStyle/>
          <a:p>
            <a:endParaRPr lang="en-US" sz="3599" dirty="0">
              <a:latin typeface="Montserrat" pitchFamily="2" charset="77"/>
            </a:endParaRPr>
          </a:p>
        </p:txBody>
      </p:sp>
      <p:sp>
        <p:nvSpPr>
          <p:cNvPr id="16" name="Freeform 176">
            <a:extLst>
              <a:ext uri="{FF2B5EF4-FFF2-40B4-BE49-F238E27FC236}">
                <a16:creationId xmlns:a16="http://schemas.microsoft.com/office/drawing/2014/main" id="{97C80CCA-00AA-D385-D6E1-FD4ADFAF1A5B}"/>
              </a:ext>
            </a:extLst>
          </p:cNvPr>
          <p:cNvSpPr>
            <a:spLocks noChangeArrowheads="1"/>
          </p:cNvSpPr>
          <p:nvPr/>
        </p:nvSpPr>
        <p:spPr bwMode="auto">
          <a:xfrm>
            <a:off x="15701497" y="2521860"/>
            <a:ext cx="4249751" cy="2166258"/>
          </a:xfrm>
          <a:custGeom>
            <a:avLst/>
            <a:gdLst>
              <a:gd name="T0" fmla="*/ 771747 w 2408"/>
              <a:gd name="T1" fmla="*/ 190139 h 527"/>
              <a:gd name="T2" fmla="*/ 94669 w 2408"/>
              <a:gd name="T3" fmla="*/ 190139 h 527"/>
              <a:gd name="T4" fmla="*/ 94669 w 2408"/>
              <a:gd name="T5" fmla="*/ 190139 h 527"/>
              <a:gd name="T6" fmla="*/ 0 w 2408"/>
              <a:gd name="T7" fmla="*/ 95069 h 527"/>
              <a:gd name="T8" fmla="*/ 0 w 2408"/>
              <a:gd name="T9" fmla="*/ 95069 h 527"/>
              <a:gd name="T10" fmla="*/ 94669 w 2408"/>
              <a:gd name="T11" fmla="*/ 0 h 527"/>
              <a:gd name="T12" fmla="*/ 771747 w 2408"/>
              <a:gd name="T13" fmla="*/ 0 h 527"/>
              <a:gd name="T14" fmla="*/ 771747 w 2408"/>
              <a:gd name="T15" fmla="*/ 0 h 527"/>
              <a:gd name="T16" fmla="*/ 866415 w 2408"/>
              <a:gd name="T17" fmla="*/ 95069 h 527"/>
              <a:gd name="T18" fmla="*/ 866415 w 2408"/>
              <a:gd name="T19" fmla="*/ 95069 h 527"/>
              <a:gd name="T20" fmla="*/ 771747 w 2408"/>
              <a:gd name="T21" fmla="*/ 190139 h 5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08" h="527">
                <a:moveTo>
                  <a:pt x="2144" y="526"/>
                </a:moveTo>
                <a:lnTo>
                  <a:pt x="263" y="526"/>
                </a:lnTo>
                <a:cubicBezTo>
                  <a:pt x="118" y="526"/>
                  <a:pt x="0" y="408"/>
                  <a:pt x="0" y="263"/>
                </a:cubicBezTo>
                <a:cubicBezTo>
                  <a:pt x="0" y="118"/>
                  <a:pt x="118" y="0"/>
                  <a:pt x="263" y="0"/>
                </a:cubicBezTo>
                <a:lnTo>
                  <a:pt x="2144" y="0"/>
                </a:lnTo>
                <a:cubicBezTo>
                  <a:pt x="2289" y="0"/>
                  <a:pt x="2407" y="118"/>
                  <a:pt x="2407" y="263"/>
                </a:cubicBezTo>
                <a:cubicBezTo>
                  <a:pt x="2407" y="408"/>
                  <a:pt x="2289" y="526"/>
                  <a:pt x="2144" y="526"/>
                </a:cubicBezTo>
              </a:path>
            </a:pathLst>
          </a:custGeom>
          <a:solidFill>
            <a:schemeClr val="accent3"/>
          </a:solidFill>
          <a:ln>
            <a:noFill/>
          </a:ln>
          <a:effectLst/>
        </p:spPr>
        <p:txBody>
          <a:bodyPr wrap="none" anchor="ctr"/>
          <a:lstStyle/>
          <a:p>
            <a:endParaRPr lang="en-US" sz="3599" dirty="0">
              <a:latin typeface="Montserrat" pitchFamily="2" charset="77"/>
            </a:endParaRPr>
          </a:p>
        </p:txBody>
      </p:sp>
      <p:sp>
        <p:nvSpPr>
          <p:cNvPr id="22" name="Freeform 183">
            <a:extLst>
              <a:ext uri="{FF2B5EF4-FFF2-40B4-BE49-F238E27FC236}">
                <a16:creationId xmlns:a16="http://schemas.microsoft.com/office/drawing/2014/main" id="{CFDEF859-8A65-5706-9CC0-93F1188994D6}"/>
              </a:ext>
            </a:extLst>
          </p:cNvPr>
          <p:cNvSpPr>
            <a:spLocks noChangeArrowheads="1"/>
          </p:cNvSpPr>
          <p:nvPr/>
        </p:nvSpPr>
        <p:spPr bwMode="auto">
          <a:xfrm>
            <a:off x="6200131" y="2945183"/>
            <a:ext cx="1196439" cy="1441319"/>
          </a:xfrm>
          <a:custGeom>
            <a:avLst/>
            <a:gdLst>
              <a:gd name="T0" fmla="*/ 148398 w 595"/>
              <a:gd name="T1" fmla="*/ 202046 h 726"/>
              <a:gd name="T2" fmla="*/ 154161 w 595"/>
              <a:gd name="T3" fmla="*/ 195912 h 726"/>
              <a:gd name="T4" fmla="*/ 148398 w 595"/>
              <a:gd name="T5" fmla="*/ 190140 h 726"/>
              <a:gd name="T6" fmla="*/ 41422 w 595"/>
              <a:gd name="T7" fmla="*/ 190140 h 726"/>
              <a:gd name="T8" fmla="*/ 35659 w 595"/>
              <a:gd name="T9" fmla="*/ 195912 h 726"/>
              <a:gd name="T10" fmla="*/ 41422 w 595"/>
              <a:gd name="T11" fmla="*/ 166327 h 726"/>
              <a:gd name="T12" fmla="*/ 172170 w 595"/>
              <a:gd name="T13" fmla="*/ 166327 h 726"/>
              <a:gd name="T14" fmla="*/ 178293 w 595"/>
              <a:gd name="T15" fmla="*/ 160193 h 726"/>
              <a:gd name="T16" fmla="*/ 41422 w 595"/>
              <a:gd name="T17" fmla="*/ 154421 h 726"/>
              <a:gd name="T18" fmla="*/ 35659 w 595"/>
              <a:gd name="T19" fmla="*/ 160193 h 726"/>
              <a:gd name="T20" fmla="*/ 41422 w 595"/>
              <a:gd name="T21" fmla="*/ 166327 h 726"/>
              <a:gd name="T22" fmla="*/ 11886 w 595"/>
              <a:gd name="T23" fmla="*/ 71077 h 726"/>
              <a:gd name="T24" fmla="*/ 59431 w 595"/>
              <a:gd name="T25" fmla="*/ 47264 h 726"/>
              <a:gd name="T26" fmla="*/ 71317 w 595"/>
              <a:gd name="T27" fmla="*/ 59171 h 726"/>
              <a:gd name="T28" fmla="*/ 142274 w 595"/>
              <a:gd name="T29" fmla="*/ 59171 h 726"/>
              <a:gd name="T30" fmla="*/ 201705 w 595"/>
              <a:gd name="T31" fmla="*/ 47264 h 726"/>
              <a:gd name="T32" fmla="*/ 201705 w 595"/>
              <a:gd name="T33" fmla="*/ 249310 h 726"/>
              <a:gd name="T34" fmla="*/ 11886 w 595"/>
              <a:gd name="T35" fmla="*/ 82983 h 726"/>
              <a:gd name="T36" fmla="*/ 201705 w 595"/>
              <a:gd name="T37" fmla="*/ 249310 h 726"/>
              <a:gd name="T38" fmla="*/ 142274 w 595"/>
              <a:gd name="T39" fmla="*/ 23813 h 726"/>
              <a:gd name="T40" fmla="*/ 71317 w 595"/>
              <a:gd name="T41" fmla="*/ 47264 h 726"/>
              <a:gd name="T42" fmla="*/ 201705 w 595"/>
              <a:gd name="T43" fmla="*/ 35358 h 726"/>
              <a:gd name="T44" fmla="*/ 154161 w 595"/>
              <a:gd name="T45" fmla="*/ 23813 h 726"/>
              <a:gd name="T46" fmla="*/ 142274 w 595"/>
              <a:gd name="T47" fmla="*/ 11906 h 726"/>
              <a:gd name="T48" fmla="*/ 118862 w 595"/>
              <a:gd name="T49" fmla="*/ 11906 h 726"/>
              <a:gd name="T50" fmla="*/ 106976 w 595"/>
              <a:gd name="T51" fmla="*/ 0 h 726"/>
              <a:gd name="T52" fmla="*/ 71317 w 595"/>
              <a:gd name="T53" fmla="*/ 11906 h 726"/>
              <a:gd name="T54" fmla="*/ 59431 w 595"/>
              <a:gd name="T55" fmla="*/ 23813 h 726"/>
              <a:gd name="T56" fmla="*/ 11886 w 595"/>
              <a:gd name="T57" fmla="*/ 35358 h 726"/>
              <a:gd name="T58" fmla="*/ 0 w 595"/>
              <a:gd name="T59" fmla="*/ 47264 h 726"/>
              <a:gd name="T60" fmla="*/ 0 w 595"/>
              <a:gd name="T61" fmla="*/ 249310 h 726"/>
              <a:gd name="T62" fmla="*/ 201705 w 595"/>
              <a:gd name="T63" fmla="*/ 261577 h 726"/>
              <a:gd name="T64" fmla="*/ 213952 w 595"/>
              <a:gd name="T65" fmla="*/ 249310 h 726"/>
              <a:gd name="T66" fmla="*/ 213952 w 595"/>
              <a:gd name="T67" fmla="*/ 47264 h 726"/>
              <a:gd name="T68" fmla="*/ 41422 w 595"/>
              <a:gd name="T69" fmla="*/ 130608 h 726"/>
              <a:gd name="T70" fmla="*/ 112739 w 595"/>
              <a:gd name="T71" fmla="*/ 130608 h 726"/>
              <a:gd name="T72" fmla="*/ 118862 w 595"/>
              <a:gd name="T73" fmla="*/ 124835 h 726"/>
              <a:gd name="T74" fmla="*/ 41422 w 595"/>
              <a:gd name="T75" fmla="*/ 118702 h 726"/>
              <a:gd name="T76" fmla="*/ 35659 w 595"/>
              <a:gd name="T77" fmla="*/ 124835 h 726"/>
              <a:gd name="T78" fmla="*/ 41422 w 595"/>
              <a:gd name="T79" fmla="*/ 130608 h 7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5" h="726">
                <a:moveTo>
                  <a:pt x="115" y="560"/>
                </a:moveTo>
                <a:lnTo>
                  <a:pt x="412" y="560"/>
                </a:lnTo>
                <a:cubicBezTo>
                  <a:pt x="421" y="560"/>
                  <a:pt x="428" y="553"/>
                  <a:pt x="428" y="543"/>
                </a:cubicBezTo>
                <a:cubicBezTo>
                  <a:pt x="428" y="534"/>
                  <a:pt x="421" y="527"/>
                  <a:pt x="412" y="527"/>
                </a:cubicBezTo>
                <a:lnTo>
                  <a:pt x="115" y="527"/>
                </a:lnTo>
                <a:cubicBezTo>
                  <a:pt x="106" y="527"/>
                  <a:pt x="99" y="534"/>
                  <a:pt x="99" y="543"/>
                </a:cubicBezTo>
                <a:cubicBezTo>
                  <a:pt x="99" y="553"/>
                  <a:pt x="106" y="560"/>
                  <a:pt x="115" y="560"/>
                </a:cubicBezTo>
                <a:close/>
                <a:moveTo>
                  <a:pt x="115" y="461"/>
                </a:moveTo>
                <a:lnTo>
                  <a:pt x="478" y="461"/>
                </a:lnTo>
                <a:cubicBezTo>
                  <a:pt x="487" y="461"/>
                  <a:pt x="495" y="453"/>
                  <a:pt x="495" y="444"/>
                </a:cubicBezTo>
                <a:cubicBezTo>
                  <a:pt x="495" y="435"/>
                  <a:pt x="487" y="428"/>
                  <a:pt x="478" y="428"/>
                </a:cubicBezTo>
                <a:lnTo>
                  <a:pt x="115" y="428"/>
                </a:lnTo>
                <a:cubicBezTo>
                  <a:pt x="106" y="428"/>
                  <a:pt x="99" y="435"/>
                  <a:pt x="99" y="444"/>
                </a:cubicBezTo>
                <a:cubicBezTo>
                  <a:pt x="99" y="453"/>
                  <a:pt x="106" y="461"/>
                  <a:pt x="115" y="461"/>
                </a:cubicBezTo>
                <a:close/>
                <a:moveTo>
                  <a:pt x="560" y="197"/>
                </a:moveTo>
                <a:lnTo>
                  <a:pt x="33" y="197"/>
                </a:lnTo>
                <a:lnTo>
                  <a:pt x="33" y="131"/>
                </a:lnTo>
                <a:lnTo>
                  <a:pt x="165" y="131"/>
                </a:lnTo>
                <a:cubicBezTo>
                  <a:pt x="165" y="150"/>
                  <a:pt x="180" y="164"/>
                  <a:pt x="198" y="164"/>
                </a:cubicBezTo>
                <a:lnTo>
                  <a:pt x="395" y="164"/>
                </a:lnTo>
                <a:cubicBezTo>
                  <a:pt x="414" y="164"/>
                  <a:pt x="428" y="150"/>
                  <a:pt x="428" y="131"/>
                </a:cubicBezTo>
                <a:lnTo>
                  <a:pt x="560" y="131"/>
                </a:lnTo>
                <a:lnTo>
                  <a:pt x="560" y="197"/>
                </a:lnTo>
                <a:close/>
                <a:moveTo>
                  <a:pt x="560" y="691"/>
                </a:moveTo>
                <a:lnTo>
                  <a:pt x="33" y="691"/>
                </a:lnTo>
                <a:lnTo>
                  <a:pt x="33" y="230"/>
                </a:lnTo>
                <a:lnTo>
                  <a:pt x="560" y="230"/>
                </a:lnTo>
                <a:lnTo>
                  <a:pt x="560" y="691"/>
                </a:lnTo>
                <a:close/>
                <a:moveTo>
                  <a:pt x="198" y="66"/>
                </a:moveTo>
                <a:lnTo>
                  <a:pt x="395" y="66"/>
                </a:lnTo>
                <a:lnTo>
                  <a:pt x="395" y="131"/>
                </a:lnTo>
                <a:lnTo>
                  <a:pt x="198" y="131"/>
                </a:lnTo>
                <a:lnTo>
                  <a:pt x="198" y="66"/>
                </a:lnTo>
                <a:close/>
                <a:moveTo>
                  <a:pt x="560" y="98"/>
                </a:moveTo>
                <a:lnTo>
                  <a:pt x="428" y="98"/>
                </a:lnTo>
                <a:lnTo>
                  <a:pt x="428" y="66"/>
                </a:lnTo>
                <a:cubicBezTo>
                  <a:pt x="428" y="47"/>
                  <a:pt x="414" y="33"/>
                  <a:pt x="395" y="33"/>
                </a:cubicBezTo>
                <a:lnTo>
                  <a:pt x="330" y="33"/>
                </a:lnTo>
                <a:cubicBezTo>
                  <a:pt x="330" y="14"/>
                  <a:pt x="315" y="0"/>
                  <a:pt x="297" y="0"/>
                </a:cubicBezTo>
                <a:cubicBezTo>
                  <a:pt x="279" y="0"/>
                  <a:pt x="264" y="14"/>
                  <a:pt x="264" y="33"/>
                </a:cubicBezTo>
                <a:lnTo>
                  <a:pt x="198" y="33"/>
                </a:lnTo>
                <a:cubicBezTo>
                  <a:pt x="180" y="33"/>
                  <a:pt x="165" y="47"/>
                  <a:pt x="165" y="66"/>
                </a:cubicBezTo>
                <a:lnTo>
                  <a:pt x="165" y="98"/>
                </a:lnTo>
                <a:lnTo>
                  <a:pt x="33" y="98"/>
                </a:lnTo>
                <a:cubicBezTo>
                  <a:pt x="15" y="98"/>
                  <a:pt x="0" y="113"/>
                  <a:pt x="0" y="131"/>
                </a:cubicBezTo>
                <a:lnTo>
                  <a:pt x="0" y="691"/>
                </a:lnTo>
                <a:cubicBezTo>
                  <a:pt x="0" y="710"/>
                  <a:pt x="15" y="725"/>
                  <a:pt x="33" y="725"/>
                </a:cubicBezTo>
                <a:lnTo>
                  <a:pt x="560" y="725"/>
                </a:lnTo>
                <a:cubicBezTo>
                  <a:pt x="579" y="725"/>
                  <a:pt x="594" y="710"/>
                  <a:pt x="594" y="691"/>
                </a:cubicBezTo>
                <a:lnTo>
                  <a:pt x="594" y="131"/>
                </a:lnTo>
                <a:cubicBezTo>
                  <a:pt x="594" y="113"/>
                  <a:pt x="579" y="98"/>
                  <a:pt x="560" y="98"/>
                </a:cubicBezTo>
                <a:close/>
                <a:moveTo>
                  <a:pt x="115" y="362"/>
                </a:moveTo>
                <a:lnTo>
                  <a:pt x="313" y="362"/>
                </a:lnTo>
                <a:cubicBezTo>
                  <a:pt x="322" y="362"/>
                  <a:pt x="330" y="355"/>
                  <a:pt x="330" y="346"/>
                </a:cubicBezTo>
                <a:cubicBezTo>
                  <a:pt x="330" y="337"/>
                  <a:pt x="322" y="329"/>
                  <a:pt x="313" y="329"/>
                </a:cubicBezTo>
                <a:lnTo>
                  <a:pt x="115" y="329"/>
                </a:lnTo>
                <a:cubicBezTo>
                  <a:pt x="106" y="329"/>
                  <a:pt x="99" y="337"/>
                  <a:pt x="99" y="346"/>
                </a:cubicBezTo>
                <a:cubicBezTo>
                  <a:pt x="99" y="355"/>
                  <a:pt x="106" y="362"/>
                  <a:pt x="115" y="362"/>
                </a:cubicBezTo>
                <a:close/>
              </a:path>
            </a:pathLst>
          </a:custGeom>
          <a:solidFill>
            <a:schemeClr val="accent1"/>
          </a:solidFill>
          <a:ln>
            <a:noFill/>
          </a:ln>
          <a:effectLst/>
        </p:spPr>
        <p:txBody>
          <a:bodyPr wrap="none" anchor="ctr"/>
          <a:lstStyle/>
          <a:p>
            <a:endParaRPr lang="en-US" sz="3599" dirty="0">
              <a:latin typeface="Montserrat" pitchFamily="2" charset="77"/>
            </a:endParaRPr>
          </a:p>
        </p:txBody>
      </p:sp>
      <p:sp>
        <p:nvSpPr>
          <p:cNvPr id="23" name="Freeform 185">
            <a:extLst>
              <a:ext uri="{FF2B5EF4-FFF2-40B4-BE49-F238E27FC236}">
                <a16:creationId xmlns:a16="http://schemas.microsoft.com/office/drawing/2014/main" id="{03B9C564-3E65-7E9D-A683-876CE51CE69D}"/>
              </a:ext>
            </a:extLst>
          </p:cNvPr>
          <p:cNvSpPr>
            <a:spLocks noChangeArrowheads="1"/>
          </p:cNvSpPr>
          <p:nvPr/>
        </p:nvSpPr>
        <p:spPr bwMode="auto">
          <a:xfrm>
            <a:off x="13301966" y="2943193"/>
            <a:ext cx="1180893" cy="1443308"/>
          </a:xfrm>
          <a:custGeom>
            <a:avLst/>
            <a:gdLst>
              <a:gd name="T0" fmla="*/ 71077 w 594"/>
              <a:gd name="T1" fmla="*/ 0 h 726"/>
              <a:gd name="T2" fmla="*/ 47264 w 594"/>
              <a:gd name="T3" fmla="*/ 23812 h 726"/>
              <a:gd name="T4" fmla="*/ 47264 w 594"/>
              <a:gd name="T5" fmla="*/ 29585 h 726"/>
              <a:gd name="T6" fmla="*/ 53037 w 594"/>
              <a:gd name="T7" fmla="*/ 35719 h 726"/>
              <a:gd name="T8" fmla="*/ 59171 w 594"/>
              <a:gd name="T9" fmla="*/ 23812 h 726"/>
              <a:gd name="T10" fmla="*/ 71077 w 594"/>
              <a:gd name="T11" fmla="*/ 11906 h 726"/>
              <a:gd name="T12" fmla="*/ 190140 w 594"/>
              <a:gd name="T13" fmla="*/ 11906 h 726"/>
              <a:gd name="T14" fmla="*/ 202046 w 594"/>
              <a:gd name="T15" fmla="*/ 190500 h 726"/>
              <a:gd name="T16" fmla="*/ 190140 w 594"/>
              <a:gd name="T17" fmla="*/ 202406 h 726"/>
              <a:gd name="T18" fmla="*/ 184006 w 594"/>
              <a:gd name="T19" fmla="*/ 202406 h 726"/>
              <a:gd name="T20" fmla="*/ 178233 w 594"/>
              <a:gd name="T21" fmla="*/ 208179 h 726"/>
              <a:gd name="T22" fmla="*/ 190140 w 594"/>
              <a:gd name="T23" fmla="*/ 214312 h 726"/>
              <a:gd name="T24" fmla="*/ 213952 w 594"/>
              <a:gd name="T25" fmla="*/ 190500 h 726"/>
              <a:gd name="T26" fmla="*/ 213952 w 594"/>
              <a:gd name="T27" fmla="*/ 23812 h 726"/>
              <a:gd name="T28" fmla="*/ 154421 w 594"/>
              <a:gd name="T29" fmla="*/ 73602 h 726"/>
              <a:gd name="T30" fmla="*/ 99580 w 594"/>
              <a:gd name="T31" fmla="*/ 94528 h 726"/>
              <a:gd name="T32" fmla="*/ 82983 w 594"/>
              <a:gd name="T33" fmla="*/ 83344 h 726"/>
              <a:gd name="T34" fmla="*/ 66387 w 594"/>
              <a:gd name="T35" fmla="*/ 94528 h 726"/>
              <a:gd name="T36" fmla="*/ 11545 w 594"/>
              <a:gd name="T37" fmla="*/ 73602 h 726"/>
              <a:gd name="T38" fmla="*/ 11545 w 594"/>
              <a:gd name="T39" fmla="*/ 71437 h 726"/>
              <a:gd name="T40" fmla="*/ 142154 w 594"/>
              <a:gd name="T41" fmla="*/ 59531 h 726"/>
              <a:gd name="T42" fmla="*/ 154421 w 594"/>
              <a:gd name="T43" fmla="*/ 71437 h 726"/>
              <a:gd name="T44" fmla="*/ 77210 w 594"/>
              <a:gd name="T45" fmla="*/ 101383 h 726"/>
              <a:gd name="T46" fmla="*/ 82983 w 594"/>
              <a:gd name="T47" fmla="*/ 95250 h 726"/>
              <a:gd name="T48" fmla="*/ 89117 w 594"/>
              <a:gd name="T49" fmla="*/ 101383 h 726"/>
              <a:gd name="T50" fmla="*/ 82983 w 594"/>
              <a:gd name="T51" fmla="*/ 107156 h 726"/>
              <a:gd name="T52" fmla="*/ 77210 w 594"/>
              <a:gd name="T53" fmla="*/ 101383 h 726"/>
              <a:gd name="T54" fmla="*/ 154421 w 594"/>
              <a:gd name="T55" fmla="*/ 237764 h 726"/>
              <a:gd name="T56" fmla="*/ 23452 w 594"/>
              <a:gd name="T57" fmla="*/ 249670 h 726"/>
              <a:gd name="T58" fmla="*/ 11545 w 594"/>
              <a:gd name="T59" fmla="*/ 237764 h 726"/>
              <a:gd name="T60" fmla="*/ 11545 w 594"/>
              <a:gd name="T61" fmla="*/ 88756 h 726"/>
              <a:gd name="T62" fmla="*/ 66026 w 594"/>
              <a:gd name="T63" fmla="*/ 106434 h 726"/>
              <a:gd name="T64" fmla="*/ 82983 w 594"/>
              <a:gd name="T65" fmla="*/ 119062 h 726"/>
              <a:gd name="T66" fmla="*/ 99941 w 594"/>
              <a:gd name="T67" fmla="*/ 106434 h 726"/>
              <a:gd name="T68" fmla="*/ 154421 w 594"/>
              <a:gd name="T69" fmla="*/ 237764 h 726"/>
              <a:gd name="T70" fmla="*/ 23452 w 594"/>
              <a:gd name="T71" fmla="*/ 47625 h 726"/>
              <a:gd name="T72" fmla="*/ 0 w 594"/>
              <a:gd name="T73" fmla="*/ 71437 h 726"/>
              <a:gd name="T74" fmla="*/ 0 w 594"/>
              <a:gd name="T75" fmla="*/ 237764 h 726"/>
              <a:gd name="T76" fmla="*/ 142154 w 594"/>
              <a:gd name="T77" fmla="*/ 261576 h 726"/>
              <a:gd name="T78" fmla="*/ 166327 w 594"/>
              <a:gd name="T79" fmla="*/ 237764 h 726"/>
              <a:gd name="T80" fmla="*/ 166327 w 594"/>
              <a:gd name="T81" fmla="*/ 71437 h 726"/>
              <a:gd name="T82" fmla="*/ 53037 w 594"/>
              <a:gd name="T83" fmla="*/ 214312 h 726"/>
              <a:gd name="T84" fmla="*/ 41492 w 594"/>
              <a:gd name="T85" fmla="*/ 214312 h 726"/>
              <a:gd name="T86" fmla="*/ 35358 w 594"/>
              <a:gd name="T87" fmla="*/ 220085 h 726"/>
              <a:gd name="T88" fmla="*/ 53037 w 594"/>
              <a:gd name="T89" fmla="*/ 226218 h 726"/>
              <a:gd name="T90" fmla="*/ 59171 w 594"/>
              <a:gd name="T91" fmla="*/ 220085 h 726"/>
              <a:gd name="T92" fmla="*/ 53037 w 594"/>
              <a:gd name="T93" fmla="*/ 214312 h 726"/>
              <a:gd name="T94" fmla="*/ 41492 w 594"/>
              <a:gd name="T95" fmla="*/ 190500 h 726"/>
              <a:gd name="T96" fmla="*/ 35358 w 594"/>
              <a:gd name="T97" fmla="*/ 196272 h 726"/>
              <a:gd name="T98" fmla="*/ 41492 w 594"/>
              <a:gd name="T99" fmla="*/ 202406 h 726"/>
              <a:gd name="T100" fmla="*/ 64943 w 594"/>
              <a:gd name="T101" fmla="*/ 202406 h 726"/>
              <a:gd name="T102" fmla="*/ 71077 w 594"/>
              <a:gd name="T103" fmla="*/ 196272 h 7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94" h="726">
                <a:moveTo>
                  <a:pt x="527" y="0"/>
                </a:moveTo>
                <a:lnTo>
                  <a:pt x="197" y="0"/>
                </a:lnTo>
                <a:cubicBezTo>
                  <a:pt x="161" y="0"/>
                  <a:pt x="131" y="30"/>
                  <a:pt x="131" y="66"/>
                </a:cubicBezTo>
                <a:lnTo>
                  <a:pt x="131" y="82"/>
                </a:lnTo>
                <a:cubicBezTo>
                  <a:pt x="131" y="92"/>
                  <a:pt x="138" y="99"/>
                  <a:pt x="147" y="99"/>
                </a:cubicBezTo>
                <a:cubicBezTo>
                  <a:pt x="157" y="99"/>
                  <a:pt x="164" y="92"/>
                  <a:pt x="164" y="82"/>
                </a:cubicBezTo>
                <a:lnTo>
                  <a:pt x="164" y="66"/>
                </a:lnTo>
                <a:cubicBezTo>
                  <a:pt x="164" y="48"/>
                  <a:pt x="179" y="33"/>
                  <a:pt x="197" y="33"/>
                </a:cubicBezTo>
                <a:lnTo>
                  <a:pt x="527" y="33"/>
                </a:lnTo>
                <a:cubicBezTo>
                  <a:pt x="545" y="33"/>
                  <a:pt x="560" y="48"/>
                  <a:pt x="560" y="66"/>
                </a:cubicBezTo>
                <a:lnTo>
                  <a:pt x="560" y="528"/>
                </a:lnTo>
                <a:cubicBezTo>
                  <a:pt x="560" y="546"/>
                  <a:pt x="545" y="561"/>
                  <a:pt x="527" y="561"/>
                </a:cubicBezTo>
                <a:lnTo>
                  <a:pt x="510" y="561"/>
                </a:lnTo>
                <a:cubicBezTo>
                  <a:pt x="501" y="561"/>
                  <a:pt x="494" y="568"/>
                  <a:pt x="494" y="577"/>
                </a:cubicBezTo>
                <a:cubicBezTo>
                  <a:pt x="494" y="586"/>
                  <a:pt x="501" y="594"/>
                  <a:pt x="510" y="594"/>
                </a:cubicBezTo>
                <a:lnTo>
                  <a:pt x="527" y="594"/>
                </a:lnTo>
                <a:cubicBezTo>
                  <a:pt x="563" y="594"/>
                  <a:pt x="593" y="564"/>
                  <a:pt x="593" y="528"/>
                </a:cubicBezTo>
                <a:lnTo>
                  <a:pt x="593" y="66"/>
                </a:lnTo>
                <a:cubicBezTo>
                  <a:pt x="593" y="30"/>
                  <a:pt x="563" y="0"/>
                  <a:pt x="527" y="0"/>
                </a:cubicBezTo>
                <a:close/>
                <a:moveTo>
                  <a:pt x="428" y="204"/>
                </a:moveTo>
                <a:lnTo>
                  <a:pt x="428" y="204"/>
                </a:lnTo>
                <a:cubicBezTo>
                  <a:pt x="396" y="239"/>
                  <a:pt x="347" y="257"/>
                  <a:pt x="276" y="262"/>
                </a:cubicBezTo>
                <a:cubicBezTo>
                  <a:pt x="269" y="244"/>
                  <a:pt x="251" y="231"/>
                  <a:pt x="230" y="231"/>
                </a:cubicBezTo>
                <a:cubicBezTo>
                  <a:pt x="209" y="231"/>
                  <a:pt x="192" y="244"/>
                  <a:pt x="184" y="262"/>
                </a:cubicBezTo>
                <a:cubicBezTo>
                  <a:pt x="112" y="257"/>
                  <a:pt x="64" y="239"/>
                  <a:pt x="32" y="204"/>
                </a:cubicBezTo>
                <a:lnTo>
                  <a:pt x="32" y="198"/>
                </a:lnTo>
                <a:cubicBezTo>
                  <a:pt x="32" y="180"/>
                  <a:pt x="47" y="165"/>
                  <a:pt x="65" y="165"/>
                </a:cubicBezTo>
                <a:lnTo>
                  <a:pt x="394" y="165"/>
                </a:lnTo>
                <a:cubicBezTo>
                  <a:pt x="413" y="165"/>
                  <a:pt x="428" y="180"/>
                  <a:pt x="428" y="198"/>
                </a:cubicBezTo>
                <a:lnTo>
                  <a:pt x="428" y="204"/>
                </a:lnTo>
                <a:close/>
                <a:moveTo>
                  <a:pt x="214" y="281"/>
                </a:moveTo>
                <a:lnTo>
                  <a:pt x="214" y="281"/>
                </a:lnTo>
                <a:cubicBezTo>
                  <a:pt x="214" y="271"/>
                  <a:pt x="221" y="264"/>
                  <a:pt x="230" y="264"/>
                </a:cubicBezTo>
                <a:cubicBezTo>
                  <a:pt x="239" y="264"/>
                  <a:pt x="247" y="271"/>
                  <a:pt x="247" y="281"/>
                </a:cubicBezTo>
                <a:cubicBezTo>
                  <a:pt x="247" y="290"/>
                  <a:pt x="239" y="297"/>
                  <a:pt x="230" y="297"/>
                </a:cubicBezTo>
                <a:cubicBezTo>
                  <a:pt x="221" y="297"/>
                  <a:pt x="214" y="290"/>
                  <a:pt x="214" y="281"/>
                </a:cubicBezTo>
                <a:close/>
                <a:moveTo>
                  <a:pt x="428" y="659"/>
                </a:moveTo>
                <a:lnTo>
                  <a:pt x="428" y="659"/>
                </a:lnTo>
                <a:cubicBezTo>
                  <a:pt x="428" y="677"/>
                  <a:pt x="413" y="692"/>
                  <a:pt x="394" y="692"/>
                </a:cubicBezTo>
                <a:lnTo>
                  <a:pt x="65" y="692"/>
                </a:lnTo>
                <a:cubicBezTo>
                  <a:pt x="47" y="692"/>
                  <a:pt x="32" y="677"/>
                  <a:pt x="32" y="659"/>
                </a:cubicBezTo>
                <a:lnTo>
                  <a:pt x="32" y="246"/>
                </a:lnTo>
                <a:cubicBezTo>
                  <a:pt x="72" y="277"/>
                  <a:pt x="117" y="291"/>
                  <a:pt x="183" y="295"/>
                </a:cubicBezTo>
                <a:cubicBezTo>
                  <a:pt x="190" y="315"/>
                  <a:pt x="208" y="330"/>
                  <a:pt x="230" y="330"/>
                </a:cubicBezTo>
                <a:cubicBezTo>
                  <a:pt x="252" y="330"/>
                  <a:pt x="271" y="315"/>
                  <a:pt x="277" y="295"/>
                </a:cubicBezTo>
                <a:cubicBezTo>
                  <a:pt x="342" y="291"/>
                  <a:pt x="388" y="277"/>
                  <a:pt x="428" y="246"/>
                </a:cubicBezTo>
                <a:lnTo>
                  <a:pt x="428" y="659"/>
                </a:lnTo>
                <a:close/>
                <a:moveTo>
                  <a:pt x="394" y="132"/>
                </a:moveTo>
                <a:lnTo>
                  <a:pt x="65" y="132"/>
                </a:lnTo>
                <a:cubicBezTo>
                  <a:pt x="29" y="132"/>
                  <a:pt x="0" y="161"/>
                  <a:pt x="0" y="198"/>
                </a:cubicBezTo>
                <a:lnTo>
                  <a:pt x="0" y="659"/>
                </a:lnTo>
                <a:cubicBezTo>
                  <a:pt x="0" y="696"/>
                  <a:pt x="29" y="725"/>
                  <a:pt x="65" y="725"/>
                </a:cubicBezTo>
                <a:lnTo>
                  <a:pt x="394" y="725"/>
                </a:lnTo>
                <a:cubicBezTo>
                  <a:pt x="431" y="725"/>
                  <a:pt x="461" y="696"/>
                  <a:pt x="461" y="659"/>
                </a:cubicBezTo>
                <a:lnTo>
                  <a:pt x="461" y="198"/>
                </a:lnTo>
                <a:cubicBezTo>
                  <a:pt x="461" y="161"/>
                  <a:pt x="431" y="132"/>
                  <a:pt x="394" y="132"/>
                </a:cubicBezTo>
                <a:close/>
                <a:moveTo>
                  <a:pt x="147" y="594"/>
                </a:moveTo>
                <a:lnTo>
                  <a:pt x="115" y="594"/>
                </a:lnTo>
                <a:cubicBezTo>
                  <a:pt x="105" y="594"/>
                  <a:pt x="98" y="601"/>
                  <a:pt x="98" y="610"/>
                </a:cubicBezTo>
                <a:cubicBezTo>
                  <a:pt x="98" y="619"/>
                  <a:pt x="105" y="627"/>
                  <a:pt x="115" y="627"/>
                </a:cubicBezTo>
                <a:lnTo>
                  <a:pt x="147" y="627"/>
                </a:lnTo>
                <a:cubicBezTo>
                  <a:pt x="157" y="627"/>
                  <a:pt x="164" y="619"/>
                  <a:pt x="164" y="610"/>
                </a:cubicBezTo>
                <a:cubicBezTo>
                  <a:pt x="164" y="601"/>
                  <a:pt x="157" y="594"/>
                  <a:pt x="147" y="594"/>
                </a:cubicBezTo>
                <a:close/>
                <a:moveTo>
                  <a:pt x="180" y="528"/>
                </a:moveTo>
                <a:lnTo>
                  <a:pt x="115" y="528"/>
                </a:lnTo>
                <a:cubicBezTo>
                  <a:pt x="105" y="528"/>
                  <a:pt x="98" y="535"/>
                  <a:pt x="98" y="544"/>
                </a:cubicBezTo>
                <a:cubicBezTo>
                  <a:pt x="98" y="553"/>
                  <a:pt x="105" y="561"/>
                  <a:pt x="115" y="561"/>
                </a:cubicBezTo>
                <a:lnTo>
                  <a:pt x="180" y="561"/>
                </a:lnTo>
                <a:cubicBezTo>
                  <a:pt x="190" y="561"/>
                  <a:pt x="197" y="553"/>
                  <a:pt x="197" y="544"/>
                </a:cubicBezTo>
                <a:cubicBezTo>
                  <a:pt x="197" y="535"/>
                  <a:pt x="190" y="528"/>
                  <a:pt x="180" y="528"/>
                </a:cubicBezTo>
                <a:close/>
              </a:path>
            </a:pathLst>
          </a:custGeom>
          <a:solidFill>
            <a:schemeClr val="accent2"/>
          </a:solidFill>
          <a:ln>
            <a:noFill/>
          </a:ln>
          <a:effectLst/>
        </p:spPr>
        <p:txBody>
          <a:bodyPr wrap="none" anchor="ctr"/>
          <a:lstStyle/>
          <a:p>
            <a:endParaRPr lang="en-US" sz="3599" dirty="0">
              <a:latin typeface="Montserrat" pitchFamily="2" charset="77"/>
            </a:endParaRPr>
          </a:p>
        </p:txBody>
      </p:sp>
      <p:sp>
        <p:nvSpPr>
          <p:cNvPr id="24" name="Freeform 184">
            <a:extLst>
              <a:ext uri="{FF2B5EF4-FFF2-40B4-BE49-F238E27FC236}">
                <a16:creationId xmlns:a16="http://schemas.microsoft.com/office/drawing/2014/main" id="{E58318B6-4FF1-8DB7-B44E-59CE9BC4E1AA}"/>
              </a:ext>
            </a:extLst>
          </p:cNvPr>
          <p:cNvSpPr>
            <a:spLocks noChangeArrowheads="1"/>
          </p:cNvSpPr>
          <p:nvPr/>
        </p:nvSpPr>
        <p:spPr bwMode="auto">
          <a:xfrm>
            <a:off x="20501481" y="2943192"/>
            <a:ext cx="1435341" cy="1417943"/>
          </a:xfrm>
          <a:custGeom>
            <a:avLst/>
            <a:gdLst>
              <a:gd name="T0" fmla="*/ 80818 w 726"/>
              <a:gd name="T1" fmla="*/ 47506 h 719"/>
              <a:gd name="T2" fmla="*/ 85148 w 726"/>
              <a:gd name="T3" fmla="*/ 64061 h 719"/>
              <a:gd name="T4" fmla="*/ 95250 w 726"/>
              <a:gd name="T5" fmla="*/ 151514 h 719"/>
              <a:gd name="T6" fmla="*/ 166326 w 726"/>
              <a:gd name="T7" fmla="*/ 163751 h 719"/>
              <a:gd name="T8" fmla="*/ 95250 w 726"/>
              <a:gd name="T9" fmla="*/ 151514 h 719"/>
              <a:gd name="T10" fmla="*/ 166326 w 726"/>
              <a:gd name="T11" fmla="*/ 175267 h 719"/>
              <a:gd name="T12" fmla="*/ 178233 w 726"/>
              <a:gd name="T13" fmla="*/ 163751 h 719"/>
              <a:gd name="T14" fmla="*/ 178233 w 726"/>
              <a:gd name="T15" fmla="*/ 151514 h 719"/>
              <a:gd name="T16" fmla="*/ 95250 w 726"/>
              <a:gd name="T17" fmla="*/ 139998 h 719"/>
              <a:gd name="T18" fmla="*/ 82983 w 726"/>
              <a:gd name="T19" fmla="*/ 151514 h 719"/>
              <a:gd name="T20" fmla="*/ 82983 w 726"/>
              <a:gd name="T21" fmla="*/ 163751 h 719"/>
              <a:gd name="T22" fmla="*/ 103187 w 726"/>
              <a:gd name="T23" fmla="*/ 33110 h 719"/>
              <a:gd name="T24" fmla="*/ 86591 w 726"/>
              <a:gd name="T25" fmla="*/ 37429 h 719"/>
              <a:gd name="T26" fmla="*/ 103187 w 726"/>
              <a:gd name="T27" fmla="*/ 33110 h 719"/>
              <a:gd name="T28" fmla="*/ 11906 w 726"/>
              <a:gd name="T29" fmla="*/ 104009 h 719"/>
              <a:gd name="T30" fmla="*/ 249670 w 726"/>
              <a:gd name="T31" fmla="*/ 80616 h 719"/>
              <a:gd name="T32" fmla="*/ 225858 w 726"/>
              <a:gd name="T33" fmla="*/ 246526 h 719"/>
              <a:gd name="T34" fmla="*/ 35719 w 726"/>
              <a:gd name="T35" fmla="*/ 115885 h 719"/>
              <a:gd name="T36" fmla="*/ 225858 w 726"/>
              <a:gd name="T37" fmla="*/ 246526 h 719"/>
              <a:gd name="T38" fmla="*/ 82622 w 726"/>
              <a:gd name="T39" fmla="*/ 21234 h 719"/>
              <a:gd name="T40" fmla="*/ 119423 w 726"/>
              <a:gd name="T41" fmla="*/ 28791 h 719"/>
              <a:gd name="T42" fmla="*/ 69633 w 726"/>
              <a:gd name="T43" fmla="*/ 68379 h 719"/>
              <a:gd name="T44" fmla="*/ 68912 w 726"/>
              <a:gd name="T45" fmla="*/ 68379 h 719"/>
              <a:gd name="T46" fmla="*/ 82622 w 726"/>
              <a:gd name="T47" fmla="*/ 21234 h 719"/>
              <a:gd name="T48" fmla="*/ 110042 w 726"/>
              <a:gd name="T49" fmla="*/ 68379 h 719"/>
              <a:gd name="T50" fmla="*/ 188696 w 726"/>
              <a:gd name="T51" fmla="*/ 68379 h 719"/>
              <a:gd name="T52" fmla="*/ 192664 w 726"/>
              <a:gd name="T53" fmla="*/ 36349 h 719"/>
              <a:gd name="T54" fmla="*/ 213591 w 726"/>
              <a:gd name="T55" fmla="*/ 68379 h 719"/>
              <a:gd name="T56" fmla="*/ 196994 w 726"/>
              <a:gd name="T57" fmla="*/ 59742 h 719"/>
              <a:gd name="T58" fmla="*/ 195912 w 726"/>
              <a:gd name="T59" fmla="*/ 47866 h 719"/>
              <a:gd name="T60" fmla="*/ 185088 w 726"/>
              <a:gd name="T61" fmla="*/ 52904 h 719"/>
              <a:gd name="T62" fmla="*/ 169934 w 726"/>
              <a:gd name="T63" fmla="*/ 42467 h 719"/>
              <a:gd name="T64" fmla="*/ 249670 w 726"/>
              <a:gd name="T65" fmla="*/ 68379 h 719"/>
              <a:gd name="T66" fmla="*/ 219002 w 726"/>
              <a:gd name="T67" fmla="*/ 41747 h 719"/>
              <a:gd name="T68" fmla="*/ 189778 w 726"/>
              <a:gd name="T69" fmla="*/ 24833 h 719"/>
              <a:gd name="T70" fmla="*/ 104630 w 726"/>
              <a:gd name="T71" fmla="*/ 6838 h 719"/>
              <a:gd name="T72" fmla="*/ 72159 w 726"/>
              <a:gd name="T73" fmla="*/ 15115 h 719"/>
              <a:gd name="T74" fmla="*/ 11906 w 726"/>
              <a:gd name="T75" fmla="*/ 68379 h 719"/>
              <a:gd name="T76" fmla="*/ 0 w 726"/>
              <a:gd name="T77" fmla="*/ 80616 h 719"/>
              <a:gd name="T78" fmla="*/ 0 w 726"/>
              <a:gd name="T79" fmla="*/ 104009 h 719"/>
              <a:gd name="T80" fmla="*/ 23812 w 726"/>
              <a:gd name="T81" fmla="*/ 115885 h 719"/>
              <a:gd name="T82" fmla="*/ 23812 w 726"/>
              <a:gd name="T83" fmla="*/ 246526 h 719"/>
              <a:gd name="T84" fmla="*/ 225858 w 726"/>
              <a:gd name="T85" fmla="*/ 258402 h 719"/>
              <a:gd name="T86" fmla="*/ 237764 w 726"/>
              <a:gd name="T87" fmla="*/ 246526 h 719"/>
              <a:gd name="T88" fmla="*/ 249670 w 726"/>
              <a:gd name="T89" fmla="*/ 115885 h 719"/>
              <a:gd name="T90" fmla="*/ 261576 w 726"/>
              <a:gd name="T91" fmla="*/ 104009 h 719"/>
              <a:gd name="T92" fmla="*/ 261576 w 726"/>
              <a:gd name="T93" fmla="*/ 80616 h 71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26" h="719">
                <a:moveTo>
                  <a:pt x="253" y="149"/>
                </a:moveTo>
                <a:lnTo>
                  <a:pt x="224" y="132"/>
                </a:lnTo>
                <a:lnTo>
                  <a:pt x="208" y="161"/>
                </a:lnTo>
                <a:lnTo>
                  <a:pt x="236" y="178"/>
                </a:lnTo>
                <a:lnTo>
                  <a:pt x="253" y="149"/>
                </a:lnTo>
                <a:close/>
                <a:moveTo>
                  <a:pt x="264" y="421"/>
                </a:moveTo>
                <a:lnTo>
                  <a:pt x="461" y="421"/>
                </a:lnTo>
                <a:lnTo>
                  <a:pt x="461" y="455"/>
                </a:lnTo>
                <a:lnTo>
                  <a:pt x="264" y="455"/>
                </a:lnTo>
                <a:lnTo>
                  <a:pt x="264" y="421"/>
                </a:lnTo>
                <a:close/>
                <a:moveTo>
                  <a:pt x="264" y="487"/>
                </a:moveTo>
                <a:lnTo>
                  <a:pt x="461" y="487"/>
                </a:lnTo>
                <a:cubicBezTo>
                  <a:pt x="479" y="487"/>
                  <a:pt x="494" y="472"/>
                  <a:pt x="494" y="455"/>
                </a:cubicBezTo>
                <a:lnTo>
                  <a:pt x="494" y="421"/>
                </a:lnTo>
                <a:cubicBezTo>
                  <a:pt x="494" y="403"/>
                  <a:pt x="479" y="389"/>
                  <a:pt x="461" y="389"/>
                </a:cubicBezTo>
                <a:lnTo>
                  <a:pt x="264" y="389"/>
                </a:lnTo>
                <a:cubicBezTo>
                  <a:pt x="245" y="389"/>
                  <a:pt x="230" y="403"/>
                  <a:pt x="230" y="421"/>
                </a:cubicBezTo>
                <a:lnTo>
                  <a:pt x="230" y="455"/>
                </a:lnTo>
                <a:cubicBezTo>
                  <a:pt x="230" y="472"/>
                  <a:pt x="245" y="487"/>
                  <a:pt x="264" y="487"/>
                </a:cubicBezTo>
                <a:close/>
                <a:moveTo>
                  <a:pt x="286" y="92"/>
                </a:moveTo>
                <a:lnTo>
                  <a:pt x="257" y="75"/>
                </a:lnTo>
                <a:lnTo>
                  <a:pt x="240" y="104"/>
                </a:lnTo>
                <a:lnTo>
                  <a:pt x="269" y="120"/>
                </a:lnTo>
                <a:lnTo>
                  <a:pt x="286" y="92"/>
                </a:lnTo>
                <a:close/>
                <a:moveTo>
                  <a:pt x="692" y="289"/>
                </a:moveTo>
                <a:lnTo>
                  <a:pt x="33" y="289"/>
                </a:lnTo>
                <a:lnTo>
                  <a:pt x="33" y="224"/>
                </a:lnTo>
                <a:lnTo>
                  <a:pt x="692" y="224"/>
                </a:lnTo>
                <a:lnTo>
                  <a:pt x="692" y="289"/>
                </a:lnTo>
                <a:close/>
                <a:moveTo>
                  <a:pt x="626" y="685"/>
                </a:moveTo>
                <a:lnTo>
                  <a:pt x="99" y="685"/>
                </a:lnTo>
                <a:lnTo>
                  <a:pt x="99" y="322"/>
                </a:lnTo>
                <a:lnTo>
                  <a:pt x="626" y="322"/>
                </a:lnTo>
                <a:lnTo>
                  <a:pt x="626" y="685"/>
                </a:lnTo>
                <a:close/>
                <a:moveTo>
                  <a:pt x="229" y="59"/>
                </a:moveTo>
                <a:lnTo>
                  <a:pt x="229" y="59"/>
                </a:lnTo>
                <a:cubicBezTo>
                  <a:pt x="238" y="43"/>
                  <a:pt x="258" y="38"/>
                  <a:pt x="273" y="47"/>
                </a:cubicBezTo>
                <a:lnTo>
                  <a:pt x="331" y="80"/>
                </a:lnTo>
                <a:lnTo>
                  <a:pt x="267" y="190"/>
                </a:lnTo>
                <a:lnTo>
                  <a:pt x="193" y="190"/>
                </a:lnTo>
                <a:lnTo>
                  <a:pt x="191" y="190"/>
                </a:lnTo>
                <a:lnTo>
                  <a:pt x="152" y="190"/>
                </a:lnTo>
                <a:lnTo>
                  <a:pt x="229" y="59"/>
                </a:lnTo>
                <a:close/>
                <a:moveTo>
                  <a:pt x="523" y="190"/>
                </a:moveTo>
                <a:lnTo>
                  <a:pt x="305" y="190"/>
                </a:lnTo>
                <a:lnTo>
                  <a:pt x="359" y="96"/>
                </a:lnTo>
                <a:lnTo>
                  <a:pt x="523" y="190"/>
                </a:lnTo>
                <a:close/>
                <a:moveTo>
                  <a:pt x="534" y="101"/>
                </a:moveTo>
                <a:lnTo>
                  <a:pt x="534" y="101"/>
                </a:lnTo>
                <a:cubicBezTo>
                  <a:pt x="552" y="96"/>
                  <a:pt x="571" y="107"/>
                  <a:pt x="575" y="124"/>
                </a:cubicBezTo>
                <a:lnTo>
                  <a:pt x="592" y="190"/>
                </a:lnTo>
                <a:lnTo>
                  <a:pt x="589" y="190"/>
                </a:lnTo>
                <a:lnTo>
                  <a:pt x="546" y="166"/>
                </a:lnTo>
                <a:lnTo>
                  <a:pt x="552" y="165"/>
                </a:lnTo>
                <a:lnTo>
                  <a:pt x="543" y="133"/>
                </a:lnTo>
                <a:lnTo>
                  <a:pt x="511" y="142"/>
                </a:lnTo>
                <a:lnTo>
                  <a:pt x="513" y="147"/>
                </a:lnTo>
                <a:lnTo>
                  <a:pt x="473" y="124"/>
                </a:lnTo>
                <a:lnTo>
                  <a:pt x="471" y="118"/>
                </a:lnTo>
                <a:lnTo>
                  <a:pt x="534" y="101"/>
                </a:lnTo>
                <a:close/>
                <a:moveTo>
                  <a:pt x="692" y="190"/>
                </a:moveTo>
                <a:lnTo>
                  <a:pt x="627" y="190"/>
                </a:lnTo>
                <a:lnTo>
                  <a:pt x="607" y="116"/>
                </a:lnTo>
                <a:cubicBezTo>
                  <a:pt x="597" y="81"/>
                  <a:pt x="562" y="60"/>
                  <a:pt x="526" y="69"/>
                </a:cubicBezTo>
                <a:lnTo>
                  <a:pt x="425" y="96"/>
                </a:lnTo>
                <a:lnTo>
                  <a:pt x="290" y="19"/>
                </a:lnTo>
                <a:cubicBezTo>
                  <a:pt x="259" y="0"/>
                  <a:pt x="218" y="11"/>
                  <a:pt x="200" y="42"/>
                </a:cubicBezTo>
                <a:lnTo>
                  <a:pt x="114" y="190"/>
                </a:lnTo>
                <a:lnTo>
                  <a:pt x="33" y="190"/>
                </a:lnTo>
                <a:cubicBezTo>
                  <a:pt x="15" y="190"/>
                  <a:pt x="0" y="206"/>
                  <a:pt x="0" y="224"/>
                </a:cubicBezTo>
                <a:lnTo>
                  <a:pt x="0" y="289"/>
                </a:lnTo>
                <a:cubicBezTo>
                  <a:pt x="0" y="308"/>
                  <a:pt x="15" y="322"/>
                  <a:pt x="33" y="322"/>
                </a:cubicBezTo>
                <a:lnTo>
                  <a:pt x="66" y="322"/>
                </a:lnTo>
                <a:lnTo>
                  <a:pt x="66" y="685"/>
                </a:lnTo>
                <a:cubicBezTo>
                  <a:pt x="66" y="703"/>
                  <a:pt x="81" y="718"/>
                  <a:pt x="99" y="718"/>
                </a:cubicBezTo>
                <a:lnTo>
                  <a:pt x="626" y="718"/>
                </a:lnTo>
                <a:cubicBezTo>
                  <a:pt x="644" y="718"/>
                  <a:pt x="659" y="703"/>
                  <a:pt x="659" y="685"/>
                </a:cubicBezTo>
                <a:lnTo>
                  <a:pt x="659" y="322"/>
                </a:lnTo>
                <a:lnTo>
                  <a:pt x="692" y="322"/>
                </a:lnTo>
                <a:cubicBezTo>
                  <a:pt x="710" y="322"/>
                  <a:pt x="725" y="308"/>
                  <a:pt x="725" y="289"/>
                </a:cubicBezTo>
                <a:lnTo>
                  <a:pt x="725" y="224"/>
                </a:lnTo>
                <a:cubicBezTo>
                  <a:pt x="725" y="206"/>
                  <a:pt x="710" y="190"/>
                  <a:pt x="692" y="190"/>
                </a:cubicBezTo>
                <a:close/>
              </a:path>
            </a:pathLst>
          </a:custGeom>
          <a:solidFill>
            <a:schemeClr val="accent3"/>
          </a:solidFill>
          <a:ln>
            <a:noFill/>
          </a:ln>
          <a:effectLst/>
        </p:spPr>
        <p:txBody>
          <a:bodyPr wrap="none" anchor="ctr"/>
          <a:lstStyle/>
          <a:p>
            <a:endParaRPr lang="en-US" sz="3599" dirty="0">
              <a:latin typeface="Montserrat" pitchFamily="2" charset="77"/>
            </a:endParaRPr>
          </a:p>
        </p:txBody>
      </p:sp>
      <p:sp>
        <p:nvSpPr>
          <p:cNvPr id="43" name="TextBox 5">
            <a:extLst>
              <a:ext uri="{FF2B5EF4-FFF2-40B4-BE49-F238E27FC236}">
                <a16:creationId xmlns:a16="http://schemas.microsoft.com/office/drawing/2014/main" id="{1246EAE0-4684-26EC-5690-D95907482A54}"/>
              </a:ext>
            </a:extLst>
          </p:cNvPr>
          <p:cNvSpPr txBox="1"/>
          <p:nvPr/>
        </p:nvSpPr>
        <p:spPr>
          <a:xfrm>
            <a:off x="1711416" y="2897103"/>
            <a:ext cx="3637939" cy="1415772"/>
          </a:xfrm>
          <a:prstGeom prst="rect">
            <a:avLst/>
          </a:prstGeom>
          <a:noFill/>
        </p:spPr>
        <p:txBody>
          <a:bodyPr wrap="square" rtlCol="0" anchor="ctr">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pPr algn="ctr"/>
            <a:r>
              <a:rPr lang="en-US" dirty="0">
                <a:solidFill>
                  <a:schemeClr val="bg1"/>
                </a:solidFill>
              </a:rPr>
              <a:t>Feature engineering</a:t>
            </a:r>
          </a:p>
        </p:txBody>
      </p:sp>
      <p:sp>
        <p:nvSpPr>
          <p:cNvPr id="47" name="TextBox 11">
            <a:extLst>
              <a:ext uri="{FF2B5EF4-FFF2-40B4-BE49-F238E27FC236}">
                <a16:creationId xmlns:a16="http://schemas.microsoft.com/office/drawing/2014/main" id="{E53B60DF-9931-502A-95BA-ED2D7E0A9F8E}"/>
              </a:ext>
            </a:extLst>
          </p:cNvPr>
          <p:cNvSpPr txBox="1"/>
          <p:nvPr/>
        </p:nvSpPr>
        <p:spPr>
          <a:xfrm>
            <a:off x="8925908" y="2898296"/>
            <a:ext cx="3419787" cy="1415772"/>
          </a:xfrm>
          <a:prstGeom prst="rect">
            <a:avLst/>
          </a:prstGeom>
          <a:noFill/>
        </p:spPr>
        <p:txBody>
          <a:bodyPr wrap="square" rtlCol="0" anchor="ctr">
            <a:spAutoFit/>
          </a:bodyPr>
          <a:lstStyle>
            <a:defPPr>
              <a:defRPr lang="en-US"/>
            </a:defPPr>
            <a:lvl1pPr algn="ctr">
              <a:defRPr sz="4300" b="1">
                <a:solidFill>
                  <a:schemeClr val="bg1"/>
                </a:solidFill>
                <a:latin typeface="Montserrat" pitchFamily="2" charset="77"/>
                <a:ea typeface="Arimo" panose="020B0604020202020204" pitchFamily="34" charset="0"/>
                <a:cs typeface="Space Grotesk" pitchFamily="2" charset="77"/>
              </a:defRPr>
            </a:lvl1pPr>
          </a:lstStyle>
          <a:p>
            <a:r>
              <a:rPr lang="en-US" dirty="0"/>
              <a:t>Data integration</a:t>
            </a:r>
          </a:p>
        </p:txBody>
      </p:sp>
      <p:sp>
        <p:nvSpPr>
          <p:cNvPr id="48" name="TextBox 12">
            <a:extLst>
              <a:ext uri="{FF2B5EF4-FFF2-40B4-BE49-F238E27FC236}">
                <a16:creationId xmlns:a16="http://schemas.microsoft.com/office/drawing/2014/main" id="{0FC14513-623C-CDD9-D8EE-8216BDADAEE9}"/>
              </a:ext>
            </a:extLst>
          </p:cNvPr>
          <p:cNvSpPr txBox="1"/>
          <p:nvPr/>
        </p:nvSpPr>
        <p:spPr>
          <a:xfrm>
            <a:off x="8626820" y="6055937"/>
            <a:ext cx="5779008" cy="5386090"/>
          </a:xfrm>
          <a:prstGeom prst="rect">
            <a:avLst/>
          </a:prstGeom>
          <a:noFill/>
        </p:spPr>
        <p:txBody>
          <a:bodyPr wrap="square" rtlCol="0" anchor="b">
            <a:spAutoFit/>
          </a:bodyPr>
          <a:lstStyle>
            <a:defPPr>
              <a:defRPr lang="en-US"/>
            </a:defPPr>
            <a:lvl1pPr algn="ct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t>Integrating raw data for cars and vans as well as aggregated data for cars and vans separately, to ensure comprehensive analysis.</a:t>
            </a:r>
          </a:p>
        </p:txBody>
      </p:sp>
      <p:sp>
        <p:nvSpPr>
          <p:cNvPr id="51" name="TextBox 16">
            <a:extLst>
              <a:ext uri="{FF2B5EF4-FFF2-40B4-BE49-F238E27FC236}">
                <a16:creationId xmlns:a16="http://schemas.microsoft.com/office/drawing/2014/main" id="{EFEA46CB-BB88-9F94-2AC0-C12F4B9B096F}"/>
              </a:ext>
            </a:extLst>
          </p:cNvPr>
          <p:cNvSpPr txBox="1"/>
          <p:nvPr/>
        </p:nvSpPr>
        <p:spPr>
          <a:xfrm>
            <a:off x="16422653" y="2897102"/>
            <a:ext cx="2807438" cy="1415772"/>
          </a:xfrm>
          <a:prstGeom prst="rect">
            <a:avLst/>
          </a:prstGeom>
          <a:noFill/>
        </p:spPr>
        <p:txBody>
          <a:bodyPr wrap="square" rtlCol="0" anchor="ctr">
            <a:spAutoFit/>
          </a:bodyPr>
          <a:lstStyle>
            <a:defPPr>
              <a:defRPr lang="en-US"/>
            </a:defPPr>
            <a:lvl1pPr algn="ctr">
              <a:defRPr sz="4300" b="1">
                <a:solidFill>
                  <a:schemeClr val="bg1"/>
                </a:solidFill>
                <a:latin typeface="Montserrat" pitchFamily="2" charset="77"/>
                <a:cs typeface="Space Grotesk" pitchFamily="2" charset="77"/>
              </a:defRPr>
            </a:lvl1pPr>
          </a:lstStyle>
          <a:p>
            <a:r>
              <a:rPr lang="en-US" dirty="0">
                <a:solidFill>
                  <a:schemeClr val="tx2"/>
                </a:solidFill>
              </a:rPr>
              <a:t>Data Cleaning</a:t>
            </a:r>
          </a:p>
        </p:txBody>
      </p:sp>
      <p:sp>
        <p:nvSpPr>
          <p:cNvPr id="52" name="TextBox 17">
            <a:extLst>
              <a:ext uri="{FF2B5EF4-FFF2-40B4-BE49-F238E27FC236}">
                <a16:creationId xmlns:a16="http://schemas.microsoft.com/office/drawing/2014/main" id="{9175E28A-CED9-E936-0485-3C14946F8447}"/>
              </a:ext>
            </a:extLst>
          </p:cNvPr>
          <p:cNvSpPr txBox="1"/>
          <p:nvPr/>
        </p:nvSpPr>
        <p:spPr>
          <a:xfrm>
            <a:off x="16019598" y="5191534"/>
            <a:ext cx="5779008" cy="754053"/>
          </a:xfrm>
          <a:prstGeom prst="rect">
            <a:avLst/>
          </a:prstGeom>
          <a:noFill/>
        </p:spPr>
        <p:txBody>
          <a:bodyPr wrap="square" rtlCol="0" anchor="b">
            <a:spAutoFit/>
          </a:bodyPr>
          <a:lstStyle>
            <a:defPPr>
              <a:defRPr lang="en-US"/>
            </a:defPPr>
            <a:lvl1pPr algn="ctr">
              <a:defRPr sz="4300" b="1">
                <a:solidFill>
                  <a:schemeClr val="tx2"/>
                </a:solidFill>
                <a:latin typeface="Montserrat" pitchFamily="2" charset="77"/>
                <a:ea typeface="Arimo" panose="020B0604020202020204" pitchFamily="34" charset="0"/>
                <a:cs typeface="Space Grotesk" pitchFamily="2" charset="77"/>
              </a:defRPr>
            </a:lvl1pPr>
          </a:lstStyle>
          <a:p>
            <a:endParaRPr lang="en-US" dirty="0"/>
          </a:p>
        </p:txBody>
      </p:sp>
      <p:sp>
        <p:nvSpPr>
          <p:cNvPr id="103" name="TextBox 12">
            <a:extLst>
              <a:ext uri="{FF2B5EF4-FFF2-40B4-BE49-F238E27FC236}">
                <a16:creationId xmlns:a16="http://schemas.microsoft.com/office/drawing/2014/main" id="{27267113-82E6-BA5A-8171-6084F1BFB7C2}"/>
              </a:ext>
            </a:extLst>
          </p:cNvPr>
          <p:cNvSpPr txBox="1"/>
          <p:nvPr/>
        </p:nvSpPr>
        <p:spPr>
          <a:xfrm>
            <a:off x="1649744" y="4732498"/>
            <a:ext cx="5779008" cy="8032968"/>
          </a:xfrm>
          <a:prstGeom prst="rect">
            <a:avLst/>
          </a:prstGeom>
          <a:noFill/>
        </p:spPr>
        <p:txBody>
          <a:bodyPr wrap="square" rtlCol="0" anchor="b">
            <a:spAutoFit/>
          </a:bodyPr>
          <a:lstStyle>
            <a:defPPr>
              <a:defRPr lang="en-US"/>
            </a:defPPr>
            <a:lvl1pPr>
              <a:defRPr sz="4300" b="1">
                <a:solidFill>
                  <a:schemeClr val="tx2"/>
                </a:solidFill>
                <a:latin typeface="Montserrat" pitchFamily="2" charset="77"/>
                <a:ea typeface="Arimo" panose="020B0604020202020204" pitchFamily="34" charset="0"/>
                <a:cs typeface="Space Grotesk" pitchFamily="2" charset="77"/>
              </a:defRPr>
            </a:lvl1pPr>
          </a:lstStyle>
          <a:p>
            <a:pPr algn="ctr"/>
            <a:r>
              <a:rPr lang="en-US" dirty="0"/>
              <a:t>Adding an extra column to distinguish between cars and vans, price each vehicle, and dropping irrelevant attributes like registration year for improved and efficient analysis of passenger vehicular emissions.</a:t>
            </a:r>
          </a:p>
        </p:txBody>
      </p:sp>
      <p:sp>
        <p:nvSpPr>
          <p:cNvPr id="6" name="CuadroTexto 31">
            <a:extLst>
              <a:ext uri="{FF2B5EF4-FFF2-40B4-BE49-F238E27FC236}">
                <a16:creationId xmlns:a16="http://schemas.microsoft.com/office/drawing/2014/main" id="{863EB7E1-FDCD-E0C9-53C9-87A15842B5E2}"/>
              </a:ext>
            </a:extLst>
          </p:cNvPr>
          <p:cNvSpPr txBox="1"/>
          <p:nvPr/>
        </p:nvSpPr>
        <p:spPr>
          <a:xfrm>
            <a:off x="2990395" y="359167"/>
            <a:ext cx="17177657" cy="1231106"/>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pPr algn="ctr"/>
            <a:r>
              <a:rPr lang="en-US" u="sng" dirty="0"/>
              <a:t>Preprocessing Techniques Adopted</a:t>
            </a:r>
          </a:p>
        </p:txBody>
      </p:sp>
      <p:sp>
        <p:nvSpPr>
          <p:cNvPr id="3" name="TextBox 12">
            <a:extLst>
              <a:ext uri="{FF2B5EF4-FFF2-40B4-BE49-F238E27FC236}">
                <a16:creationId xmlns:a16="http://schemas.microsoft.com/office/drawing/2014/main" id="{20CE53A0-CD86-392C-C215-3E15BB02EE86}"/>
              </a:ext>
            </a:extLst>
          </p:cNvPr>
          <p:cNvSpPr txBox="1"/>
          <p:nvPr/>
        </p:nvSpPr>
        <p:spPr>
          <a:xfrm>
            <a:off x="15701497" y="5063360"/>
            <a:ext cx="6557336" cy="7371249"/>
          </a:xfrm>
          <a:prstGeom prst="rect">
            <a:avLst/>
          </a:prstGeom>
          <a:noFill/>
        </p:spPr>
        <p:txBody>
          <a:bodyPr wrap="square" rtlCol="0" anchor="b">
            <a:spAutoFit/>
          </a:bodyPr>
          <a:lstStyle>
            <a:defPPr>
              <a:defRPr lang="en-US"/>
            </a:defPPr>
            <a:lvl1pPr algn="ctr">
              <a:defRPr sz="4300" b="1">
                <a:solidFill>
                  <a:schemeClr val="tx2"/>
                </a:solidFill>
                <a:latin typeface="Montserrat" pitchFamily="2" charset="77"/>
                <a:ea typeface="Arimo" panose="020B0604020202020204" pitchFamily="34" charset="0"/>
                <a:cs typeface="Space Grotesk" pitchFamily="2" charset="77"/>
              </a:defRPr>
            </a:lvl1pPr>
          </a:lstStyle>
          <a:p>
            <a:r>
              <a:rPr lang="en-US" dirty="0"/>
              <a:t>Check for duplicates, null values, and the percentage of noisy data in each column, then drop the necessary tuples and attributes. Transform the data by replacing outliers with the mean value to ensure consistency.</a:t>
            </a:r>
          </a:p>
        </p:txBody>
      </p:sp>
    </p:spTree>
    <p:extLst>
      <p:ext uri="{BB962C8B-B14F-4D97-AF65-F5344CB8AC3E}">
        <p14:creationId xmlns:p14="http://schemas.microsoft.com/office/powerpoint/2010/main" val="30306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Freeform 2">
            <a:extLst>
              <a:ext uri="{FF2B5EF4-FFF2-40B4-BE49-F238E27FC236}">
                <a16:creationId xmlns:a16="http://schemas.microsoft.com/office/drawing/2014/main" id="{8F88FEAC-89E6-4B58-A313-1280215EE6D3}"/>
              </a:ext>
            </a:extLst>
          </p:cNvPr>
          <p:cNvSpPr>
            <a:spLocks noChangeArrowheads="1"/>
          </p:cNvSpPr>
          <p:nvPr/>
        </p:nvSpPr>
        <p:spPr bwMode="auto">
          <a:xfrm>
            <a:off x="4665416" y="6773620"/>
            <a:ext cx="2346449" cy="2346445"/>
          </a:xfrm>
          <a:custGeom>
            <a:avLst/>
            <a:gdLst>
              <a:gd name="T0" fmla="*/ 1883 w 1884"/>
              <a:gd name="T1" fmla="*/ 942 h 1885"/>
              <a:gd name="T2" fmla="*/ 942 w 1884"/>
              <a:gd name="T3" fmla="*/ 1884 h 1885"/>
              <a:gd name="T4" fmla="*/ 0 w 1884"/>
              <a:gd name="T5" fmla="*/ 942 h 1885"/>
              <a:gd name="T6" fmla="*/ 942 w 1884"/>
              <a:gd name="T7" fmla="*/ 0 h 1885"/>
              <a:gd name="T8" fmla="*/ 1883 w 1884"/>
              <a:gd name="T9" fmla="*/ 942 h 1885"/>
            </a:gdLst>
            <a:ahLst/>
            <a:cxnLst>
              <a:cxn ang="0">
                <a:pos x="T0" y="T1"/>
              </a:cxn>
              <a:cxn ang="0">
                <a:pos x="T2" y="T3"/>
              </a:cxn>
              <a:cxn ang="0">
                <a:pos x="T4" y="T5"/>
              </a:cxn>
              <a:cxn ang="0">
                <a:pos x="T6" y="T7"/>
              </a:cxn>
              <a:cxn ang="0">
                <a:pos x="T8" y="T9"/>
              </a:cxn>
            </a:cxnLst>
            <a:rect l="0" t="0" r="r" b="b"/>
            <a:pathLst>
              <a:path w="1884" h="1885">
                <a:moveTo>
                  <a:pt x="1883" y="942"/>
                </a:moveTo>
                <a:cubicBezTo>
                  <a:pt x="1883" y="1462"/>
                  <a:pt x="1462" y="1884"/>
                  <a:pt x="942" y="1884"/>
                </a:cubicBezTo>
                <a:cubicBezTo>
                  <a:pt x="421" y="1884"/>
                  <a:pt x="0" y="1462"/>
                  <a:pt x="0" y="942"/>
                </a:cubicBezTo>
                <a:cubicBezTo>
                  <a:pt x="0" y="422"/>
                  <a:pt x="421" y="0"/>
                  <a:pt x="942" y="0"/>
                </a:cubicBezTo>
                <a:cubicBezTo>
                  <a:pt x="1462" y="0"/>
                  <a:pt x="1883" y="422"/>
                  <a:pt x="1883" y="942"/>
                </a:cubicBezTo>
              </a:path>
            </a:pathLst>
          </a:custGeom>
          <a:solidFill>
            <a:schemeClr val="accent1"/>
          </a:solidFill>
          <a:ln>
            <a:noFill/>
          </a:ln>
          <a:effectLst/>
        </p:spPr>
        <p:txBody>
          <a:bodyPr wrap="none" anchor="ctr"/>
          <a:lstStyle/>
          <a:p>
            <a:endParaRPr lang="en-US" dirty="0">
              <a:latin typeface="Montserrat" pitchFamily="2" charset="77"/>
            </a:endParaRPr>
          </a:p>
        </p:txBody>
      </p:sp>
      <p:sp>
        <p:nvSpPr>
          <p:cNvPr id="331" name="Freeform 3">
            <a:extLst>
              <a:ext uri="{FF2B5EF4-FFF2-40B4-BE49-F238E27FC236}">
                <a16:creationId xmlns:a16="http://schemas.microsoft.com/office/drawing/2014/main" id="{6A244406-32FF-4842-9D7E-A3026A74923B}"/>
              </a:ext>
            </a:extLst>
          </p:cNvPr>
          <p:cNvSpPr>
            <a:spLocks noChangeArrowheads="1"/>
          </p:cNvSpPr>
          <p:nvPr/>
        </p:nvSpPr>
        <p:spPr bwMode="auto">
          <a:xfrm>
            <a:off x="3967529" y="6075729"/>
            <a:ext cx="3747721" cy="1873862"/>
          </a:xfrm>
          <a:custGeom>
            <a:avLst/>
            <a:gdLst>
              <a:gd name="T0" fmla="*/ 1503 w 3006"/>
              <a:gd name="T1" fmla="*/ 0 h 1503"/>
              <a:gd name="T2" fmla="*/ 0 w 3006"/>
              <a:gd name="T3" fmla="*/ 1502 h 1503"/>
              <a:gd name="T4" fmla="*/ 455 w 3006"/>
              <a:gd name="T5" fmla="*/ 1502 h 1503"/>
              <a:gd name="T6" fmla="*/ 1503 w 3006"/>
              <a:gd name="T7" fmla="*/ 455 h 1503"/>
              <a:gd name="T8" fmla="*/ 2549 w 3006"/>
              <a:gd name="T9" fmla="*/ 1502 h 1503"/>
              <a:gd name="T10" fmla="*/ 3005 w 3006"/>
              <a:gd name="T11" fmla="*/ 1502 h 1503"/>
              <a:gd name="T12" fmla="*/ 1503 w 3006"/>
              <a:gd name="T13" fmla="*/ 0 h 1503"/>
            </a:gdLst>
            <a:ahLst/>
            <a:cxnLst>
              <a:cxn ang="0">
                <a:pos x="T0" y="T1"/>
              </a:cxn>
              <a:cxn ang="0">
                <a:pos x="T2" y="T3"/>
              </a:cxn>
              <a:cxn ang="0">
                <a:pos x="T4" y="T5"/>
              </a:cxn>
              <a:cxn ang="0">
                <a:pos x="T6" y="T7"/>
              </a:cxn>
              <a:cxn ang="0">
                <a:pos x="T8" y="T9"/>
              </a:cxn>
              <a:cxn ang="0">
                <a:pos x="T10" y="T11"/>
              </a:cxn>
              <a:cxn ang="0">
                <a:pos x="T12" y="T13"/>
              </a:cxn>
            </a:cxnLst>
            <a:rect l="0" t="0" r="r" b="b"/>
            <a:pathLst>
              <a:path w="3006" h="1503">
                <a:moveTo>
                  <a:pt x="1503" y="0"/>
                </a:moveTo>
                <a:cubicBezTo>
                  <a:pt x="672" y="0"/>
                  <a:pt x="0" y="673"/>
                  <a:pt x="0" y="1502"/>
                </a:cubicBezTo>
                <a:lnTo>
                  <a:pt x="455" y="1502"/>
                </a:lnTo>
                <a:cubicBezTo>
                  <a:pt x="455" y="924"/>
                  <a:pt x="924" y="455"/>
                  <a:pt x="1503" y="455"/>
                </a:cubicBezTo>
                <a:cubicBezTo>
                  <a:pt x="2081" y="455"/>
                  <a:pt x="2549" y="924"/>
                  <a:pt x="2549" y="1502"/>
                </a:cubicBezTo>
                <a:lnTo>
                  <a:pt x="3005" y="1502"/>
                </a:lnTo>
                <a:cubicBezTo>
                  <a:pt x="3005" y="673"/>
                  <a:pt x="2332" y="0"/>
                  <a:pt x="1503" y="0"/>
                </a:cubicBezTo>
              </a:path>
            </a:pathLst>
          </a:custGeom>
          <a:solidFill>
            <a:schemeClr val="accent1"/>
          </a:solidFill>
          <a:ln>
            <a:noFill/>
          </a:ln>
          <a:effectLst/>
        </p:spPr>
        <p:txBody>
          <a:bodyPr wrap="none" anchor="ctr"/>
          <a:lstStyle/>
          <a:p>
            <a:endParaRPr lang="en-US" dirty="0">
              <a:latin typeface="Montserrat" pitchFamily="2" charset="77"/>
            </a:endParaRPr>
          </a:p>
        </p:txBody>
      </p:sp>
      <p:sp>
        <p:nvSpPr>
          <p:cNvPr id="332" name="Freeform 4">
            <a:extLst>
              <a:ext uri="{FF2B5EF4-FFF2-40B4-BE49-F238E27FC236}">
                <a16:creationId xmlns:a16="http://schemas.microsoft.com/office/drawing/2014/main" id="{EF9B4E51-D3FB-4852-BEF6-4ECBE5D58D88}"/>
              </a:ext>
            </a:extLst>
          </p:cNvPr>
          <p:cNvSpPr>
            <a:spLocks noChangeArrowheads="1"/>
          </p:cNvSpPr>
          <p:nvPr/>
        </p:nvSpPr>
        <p:spPr bwMode="auto">
          <a:xfrm>
            <a:off x="7841638" y="6773620"/>
            <a:ext cx="2346449" cy="2346445"/>
          </a:xfrm>
          <a:custGeom>
            <a:avLst/>
            <a:gdLst>
              <a:gd name="T0" fmla="*/ 1884 w 1885"/>
              <a:gd name="T1" fmla="*/ 942 h 1885"/>
              <a:gd name="T2" fmla="*/ 942 w 1885"/>
              <a:gd name="T3" fmla="*/ 1884 h 1885"/>
              <a:gd name="T4" fmla="*/ 0 w 1885"/>
              <a:gd name="T5" fmla="*/ 942 h 1885"/>
              <a:gd name="T6" fmla="*/ 942 w 1885"/>
              <a:gd name="T7" fmla="*/ 0 h 1885"/>
              <a:gd name="T8" fmla="*/ 1884 w 1885"/>
              <a:gd name="T9" fmla="*/ 942 h 1885"/>
            </a:gdLst>
            <a:ahLst/>
            <a:cxnLst>
              <a:cxn ang="0">
                <a:pos x="T0" y="T1"/>
              </a:cxn>
              <a:cxn ang="0">
                <a:pos x="T2" y="T3"/>
              </a:cxn>
              <a:cxn ang="0">
                <a:pos x="T4" y="T5"/>
              </a:cxn>
              <a:cxn ang="0">
                <a:pos x="T6" y="T7"/>
              </a:cxn>
              <a:cxn ang="0">
                <a:pos x="T8" y="T9"/>
              </a:cxn>
            </a:cxnLst>
            <a:rect l="0" t="0" r="r" b="b"/>
            <a:pathLst>
              <a:path w="1885" h="1885">
                <a:moveTo>
                  <a:pt x="1884" y="942"/>
                </a:moveTo>
                <a:cubicBezTo>
                  <a:pt x="1884" y="1462"/>
                  <a:pt x="1462" y="1884"/>
                  <a:pt x="942" y="1884"/>
                </a:cubicBezTo>
                <a:cubicBezTo>
                  <a:pt x="421" y="1884"/>
                  <a:pt x="0" y="1462"/>
                  <a:pt x="0" y="942"/>
                </a:cubicBezTo>
                <a:cubicBezTo>
                  <a:pt x="0" y="422"/>
                  <a:pt x="421" y="0"/>
                  <a:pt x="942" y="0"/>
                </a:cubicBezTo>
                <a:cubicBezTo>
                  <a:pt x="1462" y="0"/>
                  <a:pt x="1884" y="422"/>
                  <a:pt x="1884" y="942"/>
                </a:cubicBezTo>
              </a:path>
            </a:pathLst>
          </a:custGeom>
          <a:solidFill>
            <a:schemeClr val="accent2"/>
          </a:solidFill>
          <a:ln>
            <a:noFill/>
          </a:ln>
          <a:effectLst/>
        </p:spPr>
        <p:txBody>
          <a:bodyPr wrap="none" anchor="ctr"/>
          <a:lstStyle/>
          <a:p>
            <a:endParaRPr lang="en-US" dirty="0">
              <a:latin typeface="Montserrat" pitchFamily="2" charset="77"/>
            </a:endParaRPr>
          </a:p>
        </p:txBody>
      </p:sp>
      <p:sp>
        <p:nvSpPr>
          <p:cNvPr id="333" name="Freeform 5">
            <a:extLst>
              <a:ext uri="{FF2B5EF4-FFF2-40B4-BE49-F238E27FC236}">
                <a16:creationId xmlns:a16="http://schemas.microsoft.com/office/drawing/2014/main" id="{72C11FAD-349F-4BCC-BB3E-54D88A7CE86B}"/>
              </a:ext>
            </a:extLst>
          </p:cNvPr>
          <p:cNvSpPr>
            <a:spLocks noChangeArrowheads="1"/>
          </p:cNvSpPr>
          <p:nvPr/>
        </p:nvSpPr>
        <p:spPr bwMode="auto">
          <a:xfrm>
            <a:off x="7143750" y="7944094"/>
            <a:ext cx="3747721" cy="1873862"/>
          </a:xfrm>
          <a:custGeom>
            <a:avLst/>
            <a:gdLst>
              <a:gd name="T0" fmla="*/ 2550 w 3006"/>
              <a:gd name="T1" fmla="*/ 0 h 1504"/>
              <a:gd name="T2" fmla="*/ 1503 w 3006"/>
              <a:gd name="T3" fmla="*/ 1047 h 1504"/>
              <a:gd name="T4" fmla="*/ 456 w 3006"/>
              <a:gd name="T5" fmla="*/ 0 h 1504"/>
              <a:gd name="T6" fmla="*/ 0 w 3006"/>
              <a:gd name="T7" fmla="*/ 0 h 1504"/>
              <a:gd name="T8" fmla="*/ 1503 w 3006"/>
              <a:gd name="T9" fmla="*/ 1503 h 1504"/>
              <a:gd name="T10" fmla="*/ 3005 w 3006"/>
              <a:gd name="T11" fmla="*/ 0 h 1504"/>
              <a:gd name="T12" fmla="*/ 2550 w 3006"/>
              <a:gd name="T13" fmla="*/ 0 h 1504"/>
            </a:gdLst>
            <a:ahLst/>
            <a:cxnLst>
              <a:cxn ang="0">
                <a:pos x="T0" y="T1"/>
              </a:cxn>
              <a:cxn ang="0">
                <a:pos x="T2" y="T3"/>
              </a:cxn>
              <a:cxn ang="0">
                <a:pos x="T4" y="T5"/>
              </a:cxn>
              <a:cxn ang="0">
                <a:pos x="T6" y="T7"/>
              </a:cxn>
              <a:cxn ang="0">
                <a:pos x="T8" y="T9"/>
              </a:cxn>
              <a:cxn ang="0">
                <a:pos x="T10" y="T11"/>
              </a:cxn>
              <a:cxn ang="0">
                <a:pos x="T12" y="T13"/>
              </a:cxn>
            </a:cxnLst>
            <a:rect l="0" t="0" r="r" b="b"/>
            <a:pathLst>
              <a:path w="3006" h="1504">
                <a:moveTo>
                  <a:pt x="2550" y="0"/>
                </a:moveTo>
                <a:cubicBezTo>
                  <a:pt x="2550" y="578"/>
                  <a:pt x="2081" y="1047"/>
                  <a:pt x="1503" y="1047"/>
                </a:cubicBezTo>
                <a:cubicBezTo>
                  <a:pt x="924" y="1047"/>
                  <a:pt x="456" y="578"/>
                  <a:pt x="456" y="0"/>
                </a:cubicBezTo>
                <a:lnTo>
                  <a:pt x="0" y="0"/>
                </a:lnTo>
                <a:cubicBezTo>
                  <a:pt x="0" y="830"/>
                  <a:pt x="673" y="1503"/>
                  <a:pt x="1503" y="1503"/>
                </a:cubicBezTo>
                <a:cubicBezTo>
                  <a:pt x="2333" y="1503"/>
                  <a:pt x="3005" y="830"/>
                  <a:pt x="3005" y="0"/>
                </a:cubicBezTo>
                <a:lnTo>
                  <a:pt x="2550" y="0"/>
                </a:lnTo>
              </a:path>
            </a:pathLst>
          </a:custGeom>
          <a:solidFill>
            <a:schemeClr val="accent2"/>
          </a:solidFill>
          <a:ln>
            <a:noFill/>
          </a:ln>
          <a:effectLst/>
        </p:spPr>
        <p:txBody>
          <a:bodyPr wrap="none" anchor="ctr"/>
          <a:lstStyle/>
          <a:p>
            <a:endParaRPr lang="en-US" dirty="0">
              <a:latin typeface="Montserrat" pitchFamily="2" charset="77"/>
            </a:endParaRPr>
          </a:p>
        </p:txBody>
      </p:sp>
      <p:sp>
        <p:nvSpPr>
          <p:cNvPr id="334" name="Freeform 6">
            <a:extLst>
              <a:ext uri="{FF2B5EF4-FFF2-40B4-BE49-F238E27FC236}">
                <a16:creationId xmlns:a16="http://schemas.microsoft.com/office/drawing/2014/main" id="{B9F9BCD5-8D07-4E09-997D-65CFF66855F3}"/>
              </a:ext>
            </a:extLst>
          </p:cNvPr>
          <p:cNvSpPr>
            <a:spLocks noChangeArrowheads="1"/>
          </p:cNvSpPr>
          <p:nvPr/>
        </p:nvSpPr>
        <p:spPr bwMode="auto">
          <a:xfrm>
            <a:off x="11015601" y="6773620"/>
            <a:ext cx="2346449" cy="2346445"/>
          </a:xfrm>
          <a:custGeom>
            <a:avLst/>
            <a:gdLst>
              <a:gd name="T0" fmla="*/ 1884 w 1885"/>
              <a:gd name="T1" fmla="*/ 942 h 1885"/>
              <a:gd name="T2" fmla="*/ 942 w 1885"/>
              <a:gd name="T3" fmla="*/ 1884 h 1885"/>
              <a:gd name="T4" fmla="*/ 0 w 1885"/>
              <a:gd name="T5" fmla="*/ 942 h 1885"/>
              <a:gd name="T6" fmla="*/ 942 w 1885"/>
              <a:gd name="T7" fmla="*/ 0 h 1885"/>
              <a:gd name="T8" fmla="*/ 1884 w 1885"/>
              <a:gd name="T9" fmla="*/ 942 h 1885"/>
            </a:gdLst>
            <a:ahLst/>
            <a:cxnLst>
              <a:cxn ang="0">
                <a:pos x="T0" y="T1"/>
              </a:cxn>
              <a:cxn ang="0">
                <a:pos x="T2" y="T3"/>
              </a:cxn>
              <a:cxn ang="0">
                <a:pos x="T4" y="T5"/>
              </a:cxn>
              <a:cxn ang="0">
                <a:pos x="T6" y="T7"/>
              </a:cxn>
              <a:cxn ang="0">
                <a:pos x="T8" y="T9"/>
              </a:cxn>
            </a:cxnLst>
            <a:rect l="0" t="0" r="r" b="b"/>
            <a:pathLst>
              <a:path w="1885" h="1885">
                <a:moveTo>
                  <a:pt x="1884" y="942"/>
                </a:moveTo>
                <a:cubicBezTo>
                  <a:pt x="1884" y="1462"/>
                  <a:pt x="1463" y="1884"/>
                  <a:pt x="942" y="1884"/>
                </a:cubicBezTo>
                <a:cubicBezTo>
                  <a:pt x="422" y="1884"/>
                  <a:pt x="0" y="1462"/>
                  <a:pt x="0" y="942"/>
                </a:cubicBezTo>
                <a:cubicBezTo>
                  <a:pt x="0" y="422"/>
                  <a:pt x="422" y="0"/>
                  <a:pt x="942" y="0"/>
                </a:cubicBezTo>
                <a:cubicBezTo>
                  <a:pt x="1463" y="0"/>
                  <a:pt x="1884" y="422"/>
                  <a:pt x="1884" y="942"/>
                </a:cubicBezTo>
              </a:path>
            </a:pathLst>
          </a:custGeom>
          <a:solidFill>
            <a:schemeClr val="accent3"/>
          </a:solidFill>
          <a:ln>
            <a:noFill/>
          </a:ln>
          <a:effectLst/>
        </p:spPr>
        <p:txBody>
          <a:bodyPr wrap="none" anchor="ctr"/>
          <a:lstStyle/>
          <a:p>
            <a:endParaRPr lang="en-US" dirty="0">
              <a:latin typeface="Montserrat" pitchFamily="2" charset="77"/>
            </a:endParaRPr>
          </a:p>
        </p:txBody>
      </p:sp>
      <p:sp>
        <p:nvSpPr>
          <p:cNvPr id="335" name="Freeform 7">
            <a:extLst>
              <a:ext uri="{FF2B5EF4-FFF2-40B4-BE49-F238E27FC236}">
                <a16:creationId xmlns:a16="http://schemas.microsoft.com/office/drawing/2014/main" id="{76894766-43E2-4405-870F-BA3A8AEBC4B8}"/>
              </a:ext>
            </a:extLst>
          </p:cNvPr>
          <p:cNvSpPr>
            <a:spLocks noChangeArrowheads="1"/>
          </p:cNvSpPr>
          <p:nvPr/>
        </p:nvSpPr>
        <p:spPr bwMode="auto">
          <a:xfrm>
            <a:off x="10319971" y="6075729"/>
            <a:ext cx="3747721" cy="1873862"/>
          </a:xfrm>
          <a:custGeom>
            <a:avLst/>
            <a:gdLst>
              <a:gd name="T0" fmla="*/ 1502 w 3006"/>
              <a:gd name="T1" fmla="*/ 0 h 1503"/>
              <a:gd name="T2" fmla="*/ 0 w 3006"/>
              <a:gd name="T3" fmla="*/ 1502 h 1503"/>
              <a:gd name="T4" fmla="*/ 456 w 3006"/>
              <a:gd name="T5" fmla="*/ 1502 h 1503"/>
              <a:gd name="T6" fmla="*/ 1503 w 3006"/>
              <a:gd name="T7" fmla="*/ 455 h 1503"/>
              <a:gd name="T8" fmla="*/ 2550 w 3006"/>
              <a:gd name="T9" fmla="*/ 1502 h 1503"/>
              <a:gd name="T10" fmla="*/ 3005 w 3006"/>
              <a:gd name="T11" fmla="*/ 1502 h 1503"/>
              <a:gd name="T12" fmla="*/ 1502 w 3006"/>
              <a:gd name="T13" fmla="*/ 0 h 1503"/>
            </a:gdLst>
            <a:ahLst/>
            <a:cxnLst>
              <a:cxn ang="0">
                <a:pos x="T0" y="T1"/>
              </a:cxn>
              <a:cxn ang="0">
                <a:pos x="T2" y="T3"/>
              </a:cxn>
              <a:cxn ang="0">
                <a:pos x="T4" y="T5"/>
              </a:cxn>
              <a:cxn ang="0">
                <a:pos x="T6" y="T7"/>
              </a:cxn>
              <a:cxn ang="0">
                <a:pos x="T8" y="T9"/>
              </a:cxn>
              <a:cxn ang="0">
                <a:pos x="T10" y="T11"/>
              </a:cxn>
              <a:cxn ang="0">
                <a:pos x="T12" y="T13"/>
              </a:cxn>
            </a:cxnLst>
            <a:rect l="0" t="0" r="r" b="b"/>
            <a:pathLst>
              <a:path w="3006" h="1503">
                <a:moveTo>
                  <a:pt x="1502" y="0"/>
                </a:moveTo>
                <a:cubicBezTo>
                  <a:pt x="673" y="0"/>
                  <a:pt x="0" y="673"/>
                  <a:pt x="0" y="1502"/>
                </a:cubicBezTo>
                <a:lnTo>
                  <a:pt x="456" y="1502"/>
                </a:lnTo>
                <a:cubicBezTo>
                  <a:pt x="456" y="924"/>
                  <a:pt x="924" y="455"/>
                  <a:pt x="1503" y="455"/>
                </a:cubicBezTo>
                <a:cubicBezTo>
                  <a:pt x="2081" y="455"/>
                  <a:pt x="2550" y="924"/>
                  <a:pt x="2550" y="1502"/>
                </a:cubicBezTo>
                <a:lnTo>
                  <a:pt x="3005" y="1502"/>
                </a:lnTo>
                <a:cubicBezTo>
                  <a:pt x="3005" y="673"/>
                  <a:pt x="2332" y="0"/>
                  <a:pt x="1502" y="0"/>
                </a:cubicBezTo>
              </a:path>
            </a:pathLst>
          </a:custGeom>
          <a:solidFill>
            <a:schemeClr val="accent3"/>
          </a:solidFill>
          <a:ln>
            <a:noFill/>
          </a:ln>
          <a:effectLst/>
        </p:spPr>
        <p:txBody>
          <a:bodyPr wrap="none" anchor="ctr"/>
          <a:lstStyle/>
          <a:p>
            <a:endParaRPr lang="en-US" dirty="0">
              <a:latin typeface="Montserrat" pitchFamily="2" charset="77"/>
            </a:endParaRPr>
          </a:p>
        </p:txBody>
      </p:sp>
      <p:sp>
        <p:nvSpPr>
          <p:cNvPr id="336" name="Freeform 8">
            <a:extLst>
              <a:ext uri="{FF2B5EF4-FFF2-40B4-BE49-F238E27FC236}">
                <a16:creationId xmlns:a16="http://schemas.microsoft.com/office/drawing/2014/main" id="{7B8D5DD3-FFBA-4042-B46F-CCE9DD17D6BF}"/>
              </a:ext>
            </a:extLst>
          </p:cNvPr>
          <p:cNvSpPr>
            <a:spLocks noChangeArrowheads="1"/>
          </p:cNvSpPr>
          <p:nvPr/>
        </p:nvSpPr>
        <p:spPr bwMode="auto">
          <a:xfrm>
            <a:off x="13496192" y="7944094"/>
            <a:ext cx="3747721" cy="1873862"/>
          </a:xfrm>
          <a:custGeom>
            <a:avLst/>
            <a:gdLst>
              <a:gd name="T0" fmla="*/ 2550 w 3006"/>
              <a:gd name="T1" fmla="*/ 0 h 1504"/>
              <a:gd name="T2" fmla="*/ 1503 w 3006"/>
              <a:gd name="T3" fmla="*/ 1047 h 1504"/>
              <a:gd name="T4" fmla="*/ 456 w 3006"/>
              <a:gd name="T5" fmla="*/ 0 h 1504"/>
              <a:gd name="T6" fmla="*/ 0 w 3006"/>
              <a:gd name="T7" fmla="*/ 0 h 1504"/>
              <a:gd name="T8" fmla="*/ 1503 w 3006"/>
              <a:gd name="T9" fmla="*/ 1503 h 1504"/>
              <a:gd name="T10" fmla="*/ 3005 w 3006"/>
              <a:gd name="T11" fmla="*/ 0 h 1504"/>
              <a:gd name="T12" fmla="*/ 2550 w 3006"/>
              <a:gd name="T13" fmla="*/ 0 h 1504"/>
            </a:gdLst>
            <a:ahLst/>
            <a:cxnLst>
              <a:cxn ang="0">
                <a:pos x="T0" y="T1"/>
              </a:cxn>
              <a:cxn ang="0">
                <a:pos x="T2" y="T3"/>
              </a:cxn>
              <a:cxn ang="0">
                <a:pos x="T4" y="T5"/>
              </a:cxn>
              <a:cxn ang="0">
                <a:pos x="T6" y="T7"/>
              </a:cxn>
              <a:cxn ang="0">
                <a:pos x="T8" y="T9"/>
              </a:cxn>
              <a:cxn ang="0">
                <a:pos x="T10" y="T11"/>
              </a:cxn>
              <a:cxn ang="0">
                <a:pos x="T12" y="T13"/>
              </a:cxn>
            </a:cxnLst>
            <a:rect l="0" t="0" r="r" b="b"/>
            <a:pathLst>
              <a:path w="3006" h="1504">
                <a:moveTo>
                  <a:pt x="2550" y="0"/>
                </a:moveTo>
                <a:cubicBezTo>
                  <a:pt x="2550" y="578"/>
                  <a:pt x="2081" y="1047"/>
                  <a:pt x="1503" y="1047"/>
                </a:cubicBezTo>
                <a:cubicBezTo>
                  <a:pt x="924" y="1047"/>
                  <a:pt x="456" y="578"/>
                  <a:pt x="456" y="0"/>
                </a:cubicBezTo>
                <a:lnTo>
                  <a:pt x="0" y="0"/>
                </a:lnTo>
                <a:cubicBezTo>
                  <a:pt x="0" y="830"/>
                  <a:pt x="673" y="1503"/>
                  <a:pt x="1503" y="1503"/>
                </a:cubicBezTo>
                <a:cubicBezTo>
                  <a:pt x="2333" y="1503"/>
                  <a:pt x="3005" y="830"/>
                  <a:pt x="3005" y="0"/>
                </a:cubicBezTo>
                <a:lnTo>
                  <a:pt x="2550" y="0"/>
                </a:lnTo>
              </a:path>
            </a:pathLst>
          </a:custGeom>
          <a:solidFill>
            <a:schemeClr val="accent6"/>
          </a:solidFill>
          <a:ln>
            <a:noFill/>
          </a:ln>
          <a:effectLst/>
        </p:spPr>
        <p:txBody>
          <a:bodyPr wrap="none" anchor="ctr"/>
          <a:lstStyle/>
          <a:p>
            <a:endParaRPr lang="en-US" dirty="0">
              <a:latin typeface="Montserrat" pitchFamily="2" charset="77"/>
            </a:endParaRPr>
          </a:p>
        </p:txBody>
      </p:sp>
      <p:sp>
        <p:nvSpPr>
          <p:cNvPr id="337" name="Freeform 9">
            <a:extLst>
              <a:ext uri="{FF2B5EF4-FFF2-40B4-BE49-F238E27FC236}">
                <a16:creationId xmlns:a16="http://schemas.microsoft.com/office/drawing/2014/main" id="{86762E0E-E69A-41B1-9626-092E5CCCF2DD}"/>
              </a:ext>
            </a:extLst>
          </p:cNvPr>
          <p:cNvSpPr>
            <a:spLocks noChangeArrowheads="1"/>
          </p:cNvSpPr>
          <p:nvPr/>
        </p:nvSpPr>
        <p:spPr bwMode="auto">
          <a:xfrm>
            <a:off x="17375798" y="6773620"/>
            <a:ext cx="2346445" cy="2346445"/>
          </a:xfrm>
          <a:custGeom>
            <a:avLst/>
            <a:gdLst>
              <a:gd name="T0" fmla="*/ 1884 w 1885"/>
              <a:gd name="T1" fmla="*/ 942 h 1885"/>
              <a:gd name="T2" fmla="*/ 942 w 1885"/>
              <a:gd name="T3" fmla="*/ 1884 h 1885"/>
              <a:gd name="T4" fmla="*/ 0 w 1885"/>
              <a:gd name="T5" fmla="*/ 942 h 1885"/>
              <a:gd name="T6" fmla="*/ 942 w 1885"/>
              <a:gd name="T7" fmla="*/ 0 h 1885"/>
              <a:gd name="T8" fmla="*/ 1884 w 1885"/>
              <a:gd name="T9" fmla="*/ 942 h 1885"/>
            </a:gdLst>
            <a:ahLst/>
            <a:cxnLst>
              <a:cxn ang="0">
                <a:pos x="T0" y="T1"/>
              </a:cxn>
              <a:cxn ang="0">
                <a:pos x="T2" y="T3"/>
              </a:cxn>
              <a:cxn ang="0">
                <a:pos x="T4" y="T5"/>
              </a:cxn>
              <a:cxn ang="0">
                <a:pos x="T6" y="T7"/>
              </a:cxn>
              <a:cxn ang="0">
                <a:pos x="T8" y="T9"/>
              </a:cxn>
            </a:cxnLst>
            <a:rect l="0" t="0" r="r" b="b"/>
            <a:pathLst>
              <a:path w="1885" h="1885">
                <a:moveTo>
                  <a:pt x="1884" y="942"/>
                </a:moveTo>
                <a:cubicBezTo>
                  <a:pt x="1884" y="1462"/>
                  <a:pt x="1462" y="1884"/>
                  <a:pt x="942" y="1884"/>
                </a:cubicBezTo>
                <a:cubicBezTo>
                  <a:pt x="422" y="1884"/>
                  <a:pt x="0" y="1462"/>
                  <a:pt x="0" y="942"/>
                </a:cubicBezTo>
                <a:cubicBezTo>
                  <a:pt x="0" y="422"/>
                  <a:pt x="422" y="0"/>
                  <a:pt x="942" y="0"/>
                </a:cubicBezTo>
                <a:cubicBezTo>
                  <a:pt x="1462" y="0"/>
                  <a:pt x="1884" y="422"/>
                  <a:pt x="1884" y="942"/>
                </a:cubicBezTo>
              </a:path>
            </a:pathLst>
          </a:custGeom>
          <a:solidFill>
            <a:schemeClr val="accent5"/>
          </a:solidFill>
          <a:ln>
            <a:noFill/>
          </a:ln>
          <a:effectLst/>
        </p:spPr>
        <p:txBody>
          <a:bodyPr wrap="none" anchor="ctr"/>
          <a:lstStyle/>
          <a:p>
            <a:endParaRPr lang="en-US" dirty="0">
              <a:latin typeface="Montserrat" pitchFamily="2" charset="77"/>
            </a:endParaRPr>
          </a:p>
        </p:txBody>
      </p:sp>
      <p:sp>
        <p:nvSpPr>
          <p:cNvPr id="338" name="Freeform 10">
            <a:extLst>
              <a:ext uri="{FF2B5EF4-FFF2-40B4-BE49-F238E27FC236}">
                <a16:creationId xmlns:a16="http://schemas.microsoft.com/office/drawing/2014/main" id="{CBBE4256-B6BC-4C69-880A-3210F057A743}"/>
              </a:ext>
            </a:extLst>
          </p:cNvPr>
          <p:cNvSpPr>
            <a:spLocks noChangeArrowheads="1"/>
          </p:cNvSpPr>
          <p:nvPr/>
        </p:nvSpPr>
        <p:spPr bwMode="auto">
          <a:xfrm>
            <a:off x="16677907" y="6075729"/>
            <a:ext cx="3742228" cy="1873862"/>
          </a:xfrm>
          <a:custGeom>
            <a:avLst/>
            <a:gdLst>
              <a:gd name="T0" fmla="*/ 1502 w 3005"/>
              <a:gd name="T1" fmla="*/ 0 h 1503"/>
              <a:gd name="T2" fmla="*/ 0 w 3005"/>
              <a:gd name="T3" fmla="*/ 1502 h 1503"/>
              <a:gd name="T4" fmla="*/ 455 w 3005"/>
              <a:gd name="T5" fmla="*/ 1502 h 1503"/>
              <a:gd name="T6" fmla="*/ 1502 w 3005"/>
              <a:gd name="T7" fmla="*/ 455 h 1503"/>
              <a:gd name="T8" fmla="*/ 2549 w 3005"/>
              <a:gd name="T9" fmla="*/ 1502 h 1503"/>
              <a:gd name="T10" fmla="*/ 3004 w 3005"/>
              <a:gd name="T11" fmla="*/ 1502 h 1503"/>
              <a:gd name="T12" fmla="*/ 1502 w 3005"/>
              <a:gd name="T13" fmla="*/ 0 h 1503"/>
            </a:gdLst>
            <a:ahLst/>
            <a:cxnLst>
              <a:cxn ang="0">
                <a:pos x="T0" y="T1"/>
              </a:cxn>
              <a:cxn ang="0">
                <a:pos x="T2" y="T3"/>
              </a:cxn>
              <a:cxn ang="0">
                <a:pos x="T4" y="T5"/>
              </a:cxn>
              <a:cxn ang="0">
                <a:pos x="T6" y="T7"/>
              </a:cxn>
              <a:cxn ang="0">
                <a:pos x="T8" y="T9"/>
              </a:cxn>
              <a:cxn ang="0">
                <a:pos x="T10" y="T11"/>
              </a:cxn>
              <a:cxn ang="0">
                <a:pos x="T12" y="T13"/>
              </a:cxn>
            </a:cxnLst>
            <a:rect l="0" t="0" r="r" b="b"/>
            <a:pathLst>
              <a:path w="3005" h="1503">
                <a:moveTo>
                  <a:pt x="1502" y="0"/>
                </a:moveTo>
                <a:cubicBezTo>
                  <a:pt x="673" y="0"/>
                  <a:pt x="0" y="673"/>
                  <a:pt x="0" y="1502"/>
                </a:cubicBezTo>
                <a:lnTo>
                  <a:pt x="455" y="1502"/>
                </a:lnTo>
                <a:cubicBezTo>
                  <a:pt x="455" y="924"/>
                  <a:pt x="924" y="455"/>
                  <a:pt x="1502" y="455"/>
                </a:cubicBezTo>
                <a:cubicBezTo>
                  <a:pt x="2080" y="455"/>
                  <a:pt x="2549" y="924"/>
                  <a:pt x="2549" y="1502"/>
                </a:cubicBezTo>
                <a:lnTo>
                  <a:pt x="3004" y="1502"/>
                </a:lnTo>
                <a:cubicBezTo>
                  <a:pt x="3004" y="673"/>
                  <a:pt x="2332" y="0"/>
                  <a:pt x="1502" y="0"/>
                </a:cubicBezTo>
              </a:path>
            </a:pathLst>
          </a:custGeom>
          <a:solidFill>
            <a:schemeClr val="accent5"/>
          </a:solidFill>
          <a:ln>
            <a:noFill/>
          </a:ln>
          <a:effectLst/>
        </p:spPr>
        <p:txBody>
          <a:bodyPr wrap="none" anchor="ctr"/>
          <a:lstStyle/>
          <a:p>
            <a:endParaRPr lang="en-US" dirty="0">
              <a:latin typeface="Montserrat" pitchFamily="2" charset="77"/>
            </a:endParaRPr>
          </a:p>
        </p:txBody>
      </p:sp>
      <p:sp>
        <p:nvSpPr>
          <p:cNvPr id="339" name="Freeform 11">
            <a:extLst>
              <a:ext uri="{FF2B5EF4-FFF2-40B4-BE49-F238E27FC236}">
                <a16:creationId xmlns:a16="http://schemas.microsoft.com/office/drawing/2014/main" id="{7B022469-EADB-43BC-887C-AFDA926889D5}"/>
              </a:ext>
            </a:extLst>
          </p:cNvPr>
          <p:cNvSpPr>
            <a:spLocks noChangeArrowheads="1"/>
          </p:cNvSpPr>
          <p:nvPr/>
        </p:nvSpPr>
        <p:spPr bwMode="auto">
          <a:xfrm>
            <a:off x="14194080" y="6773620"/>
            <a:ext cx="2346449" cy="2346445"/>
          </a:xfrm>
          <a:custGeom>
            <a:avLst/>
            <a:gdLst>
              <a:gd name="T0" fmla="*/ 1883 w 1884"/>
              <a:gd name="T1" fmla="*/ 942 h 1885"/>
              <a:gd name="T2" fmla="*/ 942 w 1884"/>
              <a:gd name="T3" fmla="*/ 1884 h 1885"/>
              <a:gd name="T4" fmla="*/ 0 w 1884"/>
              <a:gd name="T5" fmla="*/ 942 h 1885"/>
              <a:gd name="T6" fmla="*/ 942 w 1884"/>
              <a:gd name="T7" fmla="*/ 0 h 1885"/>
              <a:gd name="T8" fmla="*/ 1883 w 1884"/>
              <a:gd name="T9" fmla="*/ 942 h 1885"/>
            </a:gdLst>
            <a:ahLst/>
            <a:cxnLst>
              <a:cxn ang="0">
                <a:pos x="T0" y="T1"/>
              </a:cxn>
              <a:cxn ang="0">
                <a:pos x="T2" y="T3"/>
              </a:cxn>
              <a:cxn ang="0">
                <a:pos x="T4" y="T5"/>
              </a:cxn>
              <a:cxn ang="0">
                <a:pos x="T6" y="T7"/>
              </a:cxn>
              <a:cxn ang="0">
                <a:pos x="T8" y="T9"/>
              </a:cxn>
            </a:cxnLst>
            <a:rect l="0" t="0" r="r" b="b"/>
            <a:pathLst>
              <a:path w="1884" h="1885">
                <a:moveTo>
                  <a:pt x="1883" y="942"/>
                </a:moveTo>
                <a:cubicBezTo>
                  <a:pt x="1883" y="1462"/>
                  <a:pt x="1462" y="1884"/>
                  <a:pt x="942" y="1884"/>
                </a:cubicBezTo>
                <a:cubicBezTo>
                  <a:pt x="421" y="1884"/>
                  <a:pt x="0" y="1462"/>
                  <a:pt x="0" y="942"/>
                </a:cubicBezTo>
                <a:cubicBezTo>
                  <a:pt x="0" y="422"/>
                  <a:pt x="421" y="0"/>
                  <a:pt x="942" y="0"/>
                </a:cubicBezTo>
                <a:cubicBezTo>
                  <a:pt x="1462" y="0"/>
                  <a:pt x="1883" y="422"/>
                  <a:pt x="1883" y="942"/>
                </a:cubicBezTo>
              </a:path>
            </a:pathLst>
          </a:custGeom>
          <a:solidFill>
            <a:schemeClr val="accent6"/>
          </a:solidFill>
          <a:ln>
            <a:noFill/>
          </a:ln>
          <a:effectLst/>
        </p:spPr>
        <p:txBody>
          <a:bodyPr wrap="none" anchor="ctr"/>
          <a:lstStyle/>
          <a:p>
            <a:endParaRPr lang="en-US" dirty="0">
              <a:latin typeface="Montserrat" pitchFamily="2" charset="77"/>
            </a:endParaRPr>
          </a:p>
        </p:txBody>
      </p:sp>
      <p:sp>
        <p:nvSpPr>
          <p:cNvPr id="406" name="Freeform 78">
            <a:extLst>
              <a:ext uri="{FF2B5EF4-FFF2-40B4-BE49-F238E27FC236}">
                <a16:creationId xmlns:a16="http://schemas.microsoft.com/office/drawing/2014/main" id="{C624A209-506C-4660-9D2E-16271EB6B318}"/>
              </a:ext>
            </a:extLst>
          </p:cNvPr>
          <p:cNvSpPr>
            <a:spLocks noChangeArrowheads="1"/>
          </p:cNvSpPr>
          <p:nvPr/>
        </p:nvSpPr>
        <p:spPr bwMode="auto">
          <a:xfrm>
            <a:off x="11704759" y="9603642"/>
            <a:ext cx="994628" cy="994632"/>
          </a:xfrm>
          <a:custGeom>
            <a:avLst/>
            <a:gdLst>
              <a:gd name="T0" fmla="*/ 290 w 798"/>
              <a:gd name="T1" fmla="*/ 598 h 798"/>
              <a:gd name="T2" fmla="*/ 277 w 798"/>
              <a:gd name="T3" fmla="*/ 603 h 798"/>
              <a:gd name="T4" fmla="*/ 222 w 798"/>
              <a:gd name="T5" fmla="*/ 658 h 798"/>
              <a:gd name="T6" fmla="*/ 217 w 798"/>
              <a:gd name="T7" fmla="*/ 671 h 798"/>
              <a:gd name="T8" fmla="*/ 235 w 798"/>
              <a:gd name="T9" fmla="*/ 689 h 798"/>
              <a:gd name="T10" fmla="*/ 248 w 798"/>
              <a:gd name="T11" fmla="*/ 683 h 798"/>
              <a:gd name="T12" fmla="*/ 302 w 798"/>
              <a:gd name="T13" fmla="*/ 629 h 798"/>
              <a:gd name="T14" fmla="*/ 308 w 798"/>
              <a:gd name="T15" fmla="*/ 616 h 798"/>
              <a:gd name="T16" fmla="*/ 290 w 798"/>
              <a:gd name="T17" fmla="*/ 598 h 798"/>
              <a:gd name="T18" fmla="*/ 453 w 798"/>
              <a:gd name="T19" fmla="*/ 733 h 798"/>
              <a:gd name="T20" fmla="*/ 347 w 798"/>
              <a:gd name="T21" fmla="*/ 475 h 798"/>
              <a:gd name="T22" fmla="*/ 725 w 798"/>
              <a:gd name="T23" fmla="*/ 98 h 798"/>
              <a:gd name="T24" fmla="*/ 453 w 798"/>
              <a:gd name="T25" fmla="*/ 733 h 798"/>
              <a:gd name="T26" fmla="*/ 65 w 798"/>
              <a:gd name="T27" fmla="*/ 344 h 798"/>
              <a:gd name="T28" fmla="*/ 699 w 798"/>
              <a:gd name="T29" fmla="*/ 72 h 798"/>
              <a:gd name="T30" fmla="*/ 322 w 798"/>
              <a:gd name="T31" fmla="*/ 450 h 798"/>
              <a:gd name="T32" fmla="*/ 65 w 798"/>
              <a:gd name="T33" fmla="*/ 344 h 798"/>
              <a:gd name="T34" fmla="*/ 797 w 798"/>
              <a:gd name="T35" fmla="*/ 18 h 798"/>
              <a:gd name="T36" fmla="*/ 779 w 798"/>
              <a:gd name="T37" fmla="*/ 0 h 798"/>
              <a:gd name="T38" fmla="*/ 771 w 798"/>
              <a:gd name="T39" fmla="*/ 2 h 798"/>
              <a:gd name="T40" fmla="*/ 11 w 798"/>
              <a:gd name="T41" fmla="*/ 327 h 798"/>
              <a:gd name="T42" fmla="*/ 10 w 798"/>
              <a:gd name="T43" fmla="*/ 328 h 798"/>
              <a:gd name="T44" fmla="*/ 0 w 798"/>
              <a:gd name="T45" fmla="*/ 345 h 798"/>
              <a:gd name="T46" fmla="*/ 13 w 798"/>
              <a:gd name="T47" fmla="*/ 362 h 798"/>
              <a:gd name="T48" fmla="*/ 312 w 798"/>
              <a:gd name="T49" fmla="*/ 485 h 798"/>
              <a:gd name="T50" fmla="*/ 435 w 798"/>
              <a:gd name="T51" fmla="*/ 784 h 798"/>
              <a:gd name="T52" fmla="*/ 436 w 798"/>
              <a:gd name="T53" fmla="*/ 784 h 798"/>
              <a:gd name="T54" fmla="*/ 453 w 798"/>
              <a:gd name="T55" fmla="*/ 797 h 798"/>
              <a:gd name="T56" fmla="*/ 469 w 798"/>
              <a:gd name="T57" fmla="*/ 787 h 798"/>
              <a:gd name="T58" fmla="*/ 469 w 798"/>
              <a:gd name="T59" fmla="*/ 786 h 798"/>
              <a:gd name="T60" fmla="*/ 795 w 798"/>
              <a:gd name="T61" fmla="*/ 26 h 798"/>
              <a:gd name="T62" fmla="*/ 797 w 798"/>
              <a:gd name="T63" fmla="*/ 18 h 798"/>
              <a:gd name="T64" fmla="*/ 175 w 798"/>
              <a:gd name="T65" fmla="*/ 538 h 798"/>
              <a:gd name="T66" fmla="*/ 194 w 798"/>
              <a:gd name="T67" fmla="*/ 520 h 798"/>
              <a:gd name="T68" fmla="*/ 199 w 798"/>
              <a:gd name="T69" fmla="*/ 507 h 798"/>
              <a:gd name="T70" fmla="*/ 181 w 798"/>
              <a:gd name="T71" fmla="*/ 489 h 798"/>
              <a:gd name="T72" fmla="*/ 168 w 798"/>
              <a:gd name="T73" fmla="*/ 494 h 798"/>
              <a:gd name="T74" fmla="*/ 150 w 798"/>
              <a:gd name="T75" fmla="*/ 513 h 798"/>
              <a:gd name="T76" fmla="*/ 145 w 798"/>
              <a:gd name="T77" fmla="*/ 525 h 798"/>
              <a:gd name="T78" fmla="*/ 163 w 798"/>
              <a:gd name="T79" fmla="*/ 544 h 798"/>
              <a:gd name="T80" fmla="*/ 175 w 798"/>
              <a:gd name="T81" fmla="*/ 538 h 798"/>
              <a:gd name="T82" fmla="*/ 290 w 798"/>
              <a:gd name="T83" fmla="*/ 525 h 798"/>
              <a:gd name="T84" fmla="*/ 272 w 798"/>
              <a:gd name="T85" fmla="*/ 507 h 798"/>
              <a:gd name="T86" fmla="*/ 259 w 798"/>
              <a:gd name="T87" fmla="*/ 513 h 798"/>
              <a:gd name="T88" fmla="*/ 78 w 798"/>
              <a:gd name="T89" fmla="*/ 694 h 798"/>
              <a:gd name="T90" fmla="*/ 72 w 798"/>
              <a:gd name="T91" fmla="*/ 707 h 798"/>
              <a:gd name="T92" fmla="*/ 90 w 798"/>
              <a:gd name="T93" fmla="*/ 725 h 798"/>
              <a:gd name="T94" fmla="*/ 103 w 798"/>
              <a:gd name="T95" fmla="*/ 719 h 798"/>
              <a:gd name="T96" fmla="*/ 284 w 798"/>
              <a:gd name="T97" fmla="*/ 538 h 798"/>
              <a:gd name="T98" fmla="*/ 290 w 798"/>
              <a:gd name="T99" fmla="*/ 52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8" h="798">
                <a:moveTo>
                  <a:pt x="290" y="598"/>
                </a:moveTo>
                <a:cubicBezTo>
                  <a:pt x="285" y="598"/>
                  <a:pt x="280" y="600"/>
                  <a:pt x="277" y="603"/>
                </a:cubicBezTo>
                <a:lnTo>
                  <a:pt x="222" y="658"/>
                </a:lnTo>
                <a:cubicBezTo>
                  <a:pt x="220" y="661"/>
                  <a:pt x="217" y="666"/>
                  <a:pt x="217" y="671"/>
                </a:cubicBezTo>
                <a:cubicBezTo>
                  <a:pt x="217" y="680"/>
                  <a:pt x="226" y="689"/>
                  <a:pt x="235" y="689"/>
                </a:cubicBezTo>
                <a:cubicBezTo>
                  <a:pt x="240" y="689"/>
                  <a:pt x="245" y="686"/>
                  <a:pt x="248" y="683"/>
                </a:cubicBezTo>
                <a:lnTo>
                  <a:pt x="302" y="629"/>
                </a:lnTo>
                <a:cubicBezTo>
                  <a:pt x="306" y="626"/>
                  <a:pt x="308" y="621"/>
                  <a:pt x="308" y="616"/>
                </a:cubicBezTo>
                <a:cubicBezTo>
                  <a:pt x="308" y="606"/>
                  <a:pt x="300" y="598"/>
                  <a:pt x="290" y="598"/>
                </a:cubicBezTo>
                <a:close/>
                <a:moveTo>
                  <a:pt x="453" y="733"/>
                </a:moveTo>
                <a:lnTo>
                  <a:pt x="347" y="475"/>
                </a:lnTo>
                <a:lnTo>
                  <a:pt x="725" y="98"/>
                </a:lnTo>
                <a:lnTo>
                  <a:pt x="453" y="733"/>
                </a:lnTo>
                <a:close/>
                <a:moveTo>
                  <a:pt x="65" y="344"/>
                </a:moveTo>
                <a:lnTo>
                  <a:pt x="699" y="72"/>
                </a:lnTo>
                <a:lnTo>
                  <a:pt x="322" y="450"/>
                </a:lnTo>
                <a:lnTo>
                  <a:pt x="65" y="344"/>
                </a:lnTo>
                <a:close/>
                <a:moveTo>
                  <a:pt x="797" y="18"/>
                </a:moveTo>
                <a:cubicBezTo>
                  <a:pt x="797" y="8"/>
                  <a:pt x="789" y="0"/>
                  <a:pt x="779" y="0"/>
                </a:cubicBezTo>
                <a:cubicBezTo>
                  <a:pt x="776" y="0"/>
                  <a:pt x="773" y="1"/>
                  <a:pt x="771" y="2"/>
                </a:cubicBezTo>
                <a:lnTo>
                  <a:pt x="11" y="327"/>
                </a:lnTo>
                <a:lnTo>
                  <a:pt x="10" y="328"/>
                </a:lnTo>
                <a:cubicBezTo>
                  <a:pt x="4" y="331"/>
                  <a:pt x="0" y="337"/>
                  <a:pt x="0" y="345"/>
                </a:cubicBezTo>
                <a:cubicBezTo>
                  <a:pt x="0" y="352"/>
                  <a:pt x="5" y="359"/>
                  <a:pt x="13" y="362"/>
                </a:cubicBezTo>
                <a:lnTo>
                  <a:pt x="312" y="485"/>
                </a:lnTo>
                <a:lnTo>
                  <a:pt x="435" y="784"/>
                </a:lnTo>
                <a:lnTo>
                  <a:pt x="436" y="784"/>
                </a:lnTo>
                <a:cubicBezTo>
                  <a:pt x="438" y="792"/>
                  <a:pt x="445" y="797"/>
                  <a:pt x="453" y="797"/>
                </a:cubicBezTo>
                <a:cubicBezTo>
                  <a:pt x="460" y="797"/>
                  <a:pt x="466" y="793"/>
                  <a:pt x="469" y="787"/>
                </a:cubicBezTo>
                <a:lnTo>
                  <a:pt x="469" y="786"/>
                </a:lnTo>
                <a:lnTo>
                  <a:pt x="795" y="26"/>
                </a:lnTo>
                <a:cubicBezTo>
                  <a:pt x="796" y="23"/>
                  <a:pt x="797" y="21"/>
                  <a:pt x="797" y="18"/>
                </a:cubicBezTo>
                <a:close/>
                <a:moveTo>
                  <a:pt x="175" y="538"/>
                </a:moveTo>
                <a:lnTo>
                  <a:pt x="194" y="520"/>
                </a:lnTo>
                <a:cubicBezTo>
                  <a:pt x="197" y="517"/>
                  <a:pt x="199" y="513"/>
                  <a:pt x="199" y="507"/>
                </a:cubicBezTo>
                <a:cubicBezTo>
                  <a:pt x="199" y="497"/>
                  <a:pt x="191" y="489"/>
                  <a:pt x="181" y="489"/>
                </a:cubicBezTo>
                <a:cubicBezTo>
                  <a:pt x="176" y="489"/>
                  <a:pt x="172" y="491"/>
                  <a:pt x="168" y="494"/>
                </a:cubicBezTo>
                <a:lnTo>
                  <a:pt x="150" y="513"/>
                </a:lnTo>
                <a:cubicBezTo>
                  <a:pt x="147" y="516"/>
                  <a:pt x="145" y="521"/>
                  <a:pt x="145" y="525"/>
                </a:cubicBezTo>
                <a:cubicBezTo>
                  <a:pt x="145" y="535"/>
                  <a:pt x="153" y="544"/>
                  <a:pt x="163" y="544"/>
                </a:cubicBezTo>
                <a:cubicBezTo>
                  <a:pt x="168" y="544"/>
                  <a:pt x="172" y="541"/>
                  <a:pt x="175" y="538"/>
                </a:cubicBezTo>
                <a:close/>
                <a:moveTo>
                  <a:pt x="290" y="525"/>
                </a:moveTo>
                <a:cubicBezTo>
                  <a:pt x="290" y="516"/>
                  <a:pt x="282" y="507"/>
                  <a:pt x="272" y="507"/>
                </a:cubicBezTo>
                <a:cubicBezTo>
                  <a:pt x="267" y="507"/>
                  <a:pt x="262" y="510"/>
                  <a:pt x="259" y="513"/>
                </a:cubicBezTo>
                <a:lnTo>
                  <a:pt x="78" y="694"/>
                </a:lnTo>
                <a:cubicBezTo>
                  <a:pt x="74" y="697"/>
                  <a:pt x="72" y="702"/>
                  <a:pt x="72" y="707"/>
                </a:cubicBezTo>
                <a:cubicBezTo>
                  <a:pt x="72" y="717"/>
                  <a:pt x="81" y="725"/>
                  <a:pt x="90" y="725"/>
                </a:cubicBezTo>
                <a:cubicBezTo>
                  <a:pt x="95" y="725"/>
                  <a:pt x="100" y="723"/>
                  <a:pt x="103" y="719"/>
                </a:cubicBezTo>
                <a:lnTo>
                  <a:pt x="284" y="538"/>
                </a:lnTo>
                <a:cubicBezTo>
                  <a:pt x="288" y="535"/>
                  <a:pt x="290" y="530"/>
                  <a:pt x="290" y="525"/>
                </a:cubicBezTo>
                <a:close/>
              </a:path>
            </a:pathLst>
          </a:custGeom>
          <a:solidFill>
            <a:schemeClr val="accent6"/>
          </a:solidFill>
          <a:ln>
            <a:noFill/>
          </a:ln>
          <a:effectLst/>
        </p:spPr>
        <p:txBody>
          <a:bodyPr wrap="none" anchor="ctr"/>
          <a:lstStyle/>
          <a:p>
            <a:endParaRPr lang="en-US" dirty="0">
              <a:latin typeface="Montserrat" pitchFamily="2" charset="77"/>
            </a:endParaRPr>
          </a:p>
        </p:txBody>
      </p:sp>
      <p:sp>
        <p:nvSpPr>
          <p:cNvPr id="407" name="Freeform 79">
            <a:extLst>
              <a:ext uri="{FF2B5EF4-FFF2-40B4-BE49-F238E27FC236}">
                <a16:creationId xmlns:a16="http://schemas.microsoft.com/office/drawing/2014/main" id="{7C043597-A628-4926-9F77-C79B719B0CDF}"/>
              </a:ext>
            </a:extLst>
          </p:cNvPr>
          <p:cNvSpPr>
            <a:spLocks noChangeArrowheads="1"/>
          </p:cNvSpPr>
          <p:nvPr/>
        </p:nvSpPr>
        <p:spPr bwMode="auto">
          <a:xfrm>
            <a:off x="14875484" y="5306402"/>
            <a:ext cx="994632" cy="983641"/>
          </a:xfrm>
          <a:custGeom>
            <a:avLst/>
            <a:gdLst>
              <a:gd name="T0" fmla="*/ 508 w 799"/>
              <a:gd name="T1" fmla="*/ 463 h 790"/>
              <a:gd name="T2" fmla="*/ 290 w 799"/>
              <a:gd name="T3" fmla="*/ 499 h 790"/>
              <a:gd name="T4" fmla="*/ 290 w 799"/>
              <a:gd name="T5" fmla="*/ 536 h 790"/>
              <a:gd name="T6" fmla="*/ 544 w 799"/>
              <a:gd name="T7" fmla="*/ 499 h 790"/>
              <a:gd name="T8" fmla="*/ 508 w 799"/>
              <a:gd name="T9" fmla="*/ 427 h 790"/>
              <a:gd name="T10" fmla="*/ 254 w 799"/>
              <a:gd name="T11" fmla="*/ 463 h 790"/>
              <a:gd name="T12" fmla="*/ 290 w 799"/>
              <a:gd name="T13" fmla="*/ 536 h 790"/>
              <a:gd name="T14" fmla="*/ 283 w 799"/>
              <a:gd name="T15" fmla="*/ 82 h 790"/>
              <a:gd name="T16" fmla="*/ 296 w 799"/>
              <a:gd name="T17" fmla="*/ 132 h 790"/>
              <a:gd name="T18" fmla="*/ 278 w 799"/>
              <a:gd name="T19" fmla="*/ 163 h 790"/>
              <a:gd name="T20" fmla="*/ 229 w 799"/>
              <a:gd name="T21" fmla="*/ 177 h 790"/>
              <a:gd name="T22" fmla="*/ 278 w 799"/>
              <a:gd name="T23" fmla="*/ 163 h 790"/>
              <a:gd name="T24" fmla="*/ 36 w 799"/>
              <a:gd name="T25" fmla="*/ 318 h 790"/>
              <a:gd name="T26" fmla="*/ 761 w 799"/>
              <a:gd name="T27" fmla="*/ 246 h 790"/>
              <a:gd name="T28" fmla="*/ 689 w 799"/>
              <a:gd name="T29" fmla="*/ 753 h 790"/>
              <a:gd name="T30" fmla="*/ 109 w 799"/>
              <a:gd name="T31" fmla="*/ 354 h 790"/>
              <a:gd name="T32" fmla="*/ 689 w 799"/>
              <a:gd name="T33" fmla="*/ 753 h 790"/>
              <a:gd name="T34" fmla="*/ 301 w 799"/>
              <a:gd name="T35" fmla="*/ 51 h 790"/>
              <a:gd name="T36" fmla="*/ 294 w 799"/>
              <a:gd name="T37" fmla="*/ 209 h 790"/>
              <a:gd name="T38" fmla="*/ 210 w 799"/>
              <a:gd name="T39" fmla="*/ 208 h 790"/>
              <a:gd name="T40" fmla="*/ 168 w 799"/>
              <a:gd name="T41" fmla="*/ 209 h 790"/>
              <a:gd name="T42" fmla="*/ 575 w 799"/>
              <a:gd name="T43" fmla="*/ 209 h 790"/>
              <a:gd name="T44" fmla="*/ 395 w 799"/>
              <a:gd name="T45" fmla="*/ 106 h 790"/>
              <a:gd name="T46" fmla="*/ 588 w 799"/>
              <a:gd name="T47" fmla="*/ 111 h 790"/>
              <a:gd name="T48" fmla="*/ 652 w 799"/>
              <a:gd name="T49" fmla="*/ 209 h 790"/>
              <a:gd name="T50" fmla="*/ 601 w 799"/>
              <a:gd name="T51" fmla="*/ 182 h 790"/>
              <a:gd name="T52" fmla="*/ 598 w 799"/>
              <a:gd name="T53" fmla="*/ 146 h 790"/>
              <a:gd name="T54" fmla="*/ 564 w 799"/>
              <a:gd name="T55" fmla="*/ 161 h 790"/>
              <a:gd name="T56" fmla="*/ 518 w 799"/>
              <a:gd name="T57" fmla="*/ 130 h 790"/>
              <a:gd name="T58" fmla="*/ 761 w 799"/>
              <a:gd name="T59" fmla="*/ 209 h 790"/>
              <a:gd name="T60" fmla="*/ 667 w 799"/>
              <a:gd name="T61" fmla="*/ 127 h 790"/>
              <a:gd name="T62" fmla="*/ 468 w 799"/>
              <a:gd name="T63" fmla="*/ 106 h 790"/>
              <a:gd name="T64" fmla="*/ 220 w 799"/>
              <a:gd name="T65" fmla="*/ 46 h 790"/>
              <a:gd name="T66" fmla="*/ 109 w 799"/>
              <a:gd name="T67" fmla="*/ 209 h 790"/>
              <a:gd name="T68" fmla="*/ 0 w 799"/>
              <a:gd name="T69" fmla="*/ 246 h 790"/>
              <a:gd name="T70" fmla="*/ 36 w 799"/>
              <a:gd name="T71" fmla="*/ 354 h 790"/>
              <a:gd name="T72" fmla="*/ 73 w 799"/>
              <a:gd name="T73" fmla="*/ 753 h 790"/>
              <a:gd name="T74" fmla="*/ 689 w 799"/>
              <a:gd name="T75" fmla="*/ 789 h 790"/>
              <a:gd name="T76" fmla="*/ 725 w 799"/>
              <a:gd name="T77" fmla="*/ 354 h 790"/>
              <a:gd name="T78" fmla="*/ 798 w 799"/>
              <a:gd name="T79" fmla="*/ 318 h 790"/>
              <a:gd name="T80" fmla="*/ 761 w 799"/>
              <a:gd name="T81" fmla="*/ 209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99" h="790">
                <a:moveTo>
                  <a:pt x="290" y="463"/>
                </a:moveTo>
                <a:lnTo>
                  <a:pt x="508" y="463"/>
                </a:lnTo>
                <a:lnTo>
                  <a:pt x="508" y="499"/>
                </a:lnTo>
                <a:lnTo>
                  <a:pt x="290" y="499"/>
                </a:lnTo>
                <a:lnTo>
                  <a:pt x="290" y="463"/>
                </a:lnTo>
                <a:close/>
                <a:moveTo>
                  <a:pt x="290" y="536"/>
                </a:moveTo>
                <a:lnTo>
                  <a:pt x="508" y="536"/>
                </a:lnTo>
                <a:cubicBezTo>
                  <a:pt x="527" y="536"/>
                  <a:pt x="544" y="519"/>
                  <a:pt x="544" y="499"/>
                </a:cubicBezTo>
                <a:lnTo>
                  <a:pt x="544" y="463"/>
                </a:lnTo>
                <a:cubicBezTo>
                  <a:pt x="544" y="443"/>
                  <a:pt x="527" y="427"/>
                  <a:pt x="508" y="427"/>
                </a:cubicBezTo>
                <a:lnTo>
                  <a:pt x="290" y="427"/>
                </a:lnTo>
                <a:cubicBezTo>
                  <a:pt x="270" y="427"/>
                  <a:pt x="254" y="443"/>
                  <a:pt x="254" y="463"/>
                </a:cubicBezTo>
                <a:lnTo>
                  <a:pt x="254" y="499"/>
                </a:lnTo>
                <a:cubicBezTo>
                  <a:pt x="254" y="519"/>
                  <a:pt x="270" y="536"/>
                  <a:pt x="290" y="536"/>
                </a:cubicBezTo>
                <a:close/>
                <a:moveTo>
                  <a:pt x="314" y="101"/>
                </a:moveTo>
                <a:lnTo>
                  <a:pt x="283" y="82"/>
                </a:lnTo>
                <a:lnTo>
                  <a:pt x="265" y="114"/>
                </a:lnTo>
                <a:lnTo>
                  <a:pt x="296" y="132"/>
                </a:lnTo>
                <a:lnTo>
                  <a:pt x="314" y="101"/>
                </a:lnTo>
                <a:close/>
                <a:moveTo>
                  <a:pt x="278" y="163"/>
                </a:moveTo>
                <a:lnTo>
                  <a:pt x="246" y="145"/>
                </a:lnTo>
                <a:lnTo>
                  <a:pt x="229" y="177"/>
                </a:lnTo>
                <a:lnTo>
                  <a:pt x="260" y="195"/>
                </a:lnTo>
                <a:lnTo>
                  <a:pt x="278" y="163"/>
                </a:lnTo>
                <a:close/>
                <a:moveTo>
                  <a:pt x="761" y="318"/>
                </a:moveTo>
                <a:lnTo>
                  <a:pt x="36" y="318"/>
                </a:lnTo>
                <a:lnTo>
                  <a:pt x="36" y="246"/>
                </a:lnTo>
                <a:lnTo>
                  <a:pt x="761" y="246"/>
                </a:lnTo>
                <a:lnTo>
                  <a:pt x="761" y="318"/>
                </a:lnTo>
                <a:close/>
                <a:moveTo>
                  <a:pt x="689" y="753"/>
                </a:moveTo>
                <a:lnTo>
                  <a:pt x="109" y="753"/>
                </a:lnTo>
                <a:lnTo>
                  <a:pt x="109" y="354"/>
                </a:lnTo>
                <a:lnTo>
                  <a:pt x="689" y="354"/>
                </a:lnTo>
                <a:lnTo>
                  <a:pt x="689" y="753"/>
                </a:lnTo>
                <a:close/>
                <a:moveTo>
                  <a:pt x="251" y="64"/>
                </a:moveTo>
                <a:cubicBezTo>
                  <a:pt x="262" y="47"/>
                  <a:pt x="284" y="41"/>
                  <a:pt x="301" y="51"/>
                </a:cubicBezTo>
                <a:lnTo>
                  <a:pt x="364" y="87"/>
                </a:lnTo>
                <a:lnTo>
                  <a:pt x="294" y="209"/>
                </a:lnTo>
                <a:lnTo>
                  <a:pt x="213" y="209"/>
                </a:lnTo>
                <a:lnTo>
                  <a:pt x="210" y="208"/>
                </a:lnTo>
                <a:lnTo>
                  <a:pt x="210" y="209"/>
                </a:lnTo>
                <a:lnTo>
                  <a:pt x="168" y="209"/>
                </a:lnTo>
                <a:lnTo>
                  <a:pt x="251" y="64"/>
                </a:lnTo>
                <a:close/>
                <a:moveTo>
                  <a:pt x="575" y="209"/>
                </a:moveTo>
                <a:lnTo>
                  <a:pt x="335" y="209"/>
                </a:lnTo>
                <a:lnTo>
                  <a:pt x="395" y="106"/>
                </a:lnTo>
                <a:lnTo>
                  <a:pt x="575" y="209"/>
                </a:lnTo>
                <a:close/>
                <a:moveTo>
                  <a:pt x="588" y="111"/>
                </a:moveTo>
                <a:cubicBezTo>
                  <a:pt x="607" y="106"/>
                  <a:pt x="628" y="117"/>
                  <a:pt x="632" y="136"/>
                </a:cubicBezTo>
                <a:lnTo>
                  <a:pt x="652" y="209"/>
                </a:lnTo>
                <a:lnTo>
                  <a:pt x="648" y="209"/>
                </a:lnTo>
                <a:lnTo>
                  <a:pt x="601" y="182"/>
                </a:lnTo>
                <a:lnTo>
                  <a:pt x="607" y="181"/>
                </a:lnTo>
                <a:lnTo>
                  <a:pt x="598" y="146"/>
                </a:lnTo>
                <a:lnTo>
                  <a:pt x="563" y="155"/>
                </a:lnTo>
                <a:lnTo>
                  <a:pt x="564" y="161"/>
                </a:lnTo>
                <a:lnTo>
                  <a:pt x="520" y="136"/>
                </a:lnTo>
                <a:lnTo>
                  <a:pt x="518" y="130"/>
                </a:lnTo>
                <a:lnTo>
                  <a:pt x="588" y="111"/>
                </a:lnTo>
                <a:close/>
                <a:moveTo>
                  <a:pt x="761" y="209"/>
                </a:moveTo>
                <a:lnTo>
                  <a:pt x="689" y="209"/>
                </a:lnTo>
                <a:lnTo>
                  <a:pt x="667" y="127"/>
                </a:lnTo>
                <a:cubicBezTo>
                  <a:pt x="657" y="89"/>
                  <a:pt x="617" y="65"/>
                  <a:pt x="578" y="76"/>
                </a:cubicBezTo>
                <a:lnTo>
                  <a:pt x="468" y="106"/>
                </a:lnTo>
                <a:lnTo>
                  <a:pt x="319" y="20"/>
                </a:lnTo>
                <a:cubicBezTo>
                  <a:pt x="284" y="0"/>
                  <a:pt x="240" y="12"/>
                  <a:pt x="220" y="46"/>
                </a:cubicBezTo>
                <a:lnTo>
                  <a:pt x="126" y="209"/>
                </a:lnTo>
                <a:lnTo>
                  <a:pt x="109" y="209"/>
                </a:lnTo>
                <a:lnTo>
                  <a:pt x="36" y="209"/>
                </a:lnTo>
                <a:cubicBezTo>
                  <a:pt x="17" y="209"/>
                  <a:pt x="0" y="226"/>
                  <a:pt x="0" y="246"/>
                </a:cubicBezTo>
                <a:lnTo>
                  <a:pt x="0" y="318"/>
                </a:lnTo>
                <a:cubicBezTo>
                  <a:pt x="0" y="338"/>
                  <a:pt x="17" y="354"/>
                  <a:pt x="36" y="354"/>
                </a:cubicBezTo>
                <a:lnTo>
                  <a:pt x="73" y="354"/>
                </a:lnTo>
                <a:lnTo>
                  <a:pt x="73" y="753"/>
                </a:lnTo>
                <a:cubicBezTo>
                  <a:pt x="73" y="773"/>
                  <a:pt x="89" y="789"/>
                  <a:pt x="109" y="789"/>
                </a:cubicBezTo>
                <a:lnTo>
                  <a:pt x="689" y="789"/>
                </a:lnTo>
                <a:cubicBezTo>
                  <a:pt x="709" y="789"/>
                  <a:pt x="725" y="773"/>
                  <a:pt x="725" y="753"/>
                </a:cubicBezTo>
                <a:lnTo>
                  <a:pt x="725" y="354"/>
                </a:lnTo>
                <a:lnTo>
                  <a:pt x="761" y="354"/>
                </a:lnTo>
                <a:cubicBezTo>
                  <a:pt x="781" y="354"/>
                  <a:pt x="798" y="338"/>
                  <a:pt x="798" y="318"/>
                </a:cubicBezTo>
                <a:lnTo>
                  <a:pt x="798" y="246"/>
                </a:lnTo>
                <a:cubicBezTo>
                  <a:pt x="798" y="226"/>
                  <a:pt x="781" y="209"/>
                  <a:pt x="761" y="209"/>
                </a:cubicBezTo>
                <a:close/>
              </a:path>
            </a:pathLst>
          </a:custGeom>
          <a:solidFill>
            <a:schemeClr val="accent6"/>
          </a:solidFill>
          <a:ln>
            <a:noFill/>
          </a:ln>
          <a:effectLst/>
        </p:spPr>
        <p:txBody>
          <a:bodyPr wrap="none" anchor="ctr"/>
          <a:lstStyle/>
          <a:p>
            <a:endParaRPr lang="en-US" dirty="0">
              <a:latin typeface="Montserrat" pitchFamily="2" charset="77"/>
            </a:endParaRPr>
          </a:p>
        </p:txBody>
      </p:sp>
      <p:sp>
        <p:nvSpPr>
          <p:cNvPr id="408" name="Freeform 80">
            <a:extLst>
              <a:ext uri="{FF2B5EF4-FFF2-40B4-BE49-F238E27FC236}">
                <a16:creationId xmlns:a16="http://schemas.microsoft.com/office/drawing/2014/main" id="{5F84B47C-6790-4FCA-9AA7-A1371A2E3E90}"/>
              </a:ext>
            </a:extLst>
          </p:cNvPr>
          <p:cNvSpPr>
            <a:spLocks noChangeArrowheads="1"/>
          </p:cNvSpPr>
          <p:nvPr/>
        </p:nvSpPr>
        <p:spPr bwMode="auto">
          <a:xfrm>
            <a:off x="18051705" y="9603642"/>
            <a:ext cx="994632" cy="994632"/>
          </a:xfrm>
          <a:custGeom>
            <a:avLst/>
            <a:gdLst>
              <a:gd name="T0" fmla="*/ 765 w 798"/>
              <a:gd name="T1" fmla="*/ 246 h 798"/>
              <a:gd name="T2" fmla="*/ 739 w 798"/>
              <a:gd name="T3" fmla="*/ 246 h 798"/>
              <a:gd name="T4" fmla="*/ 735 w 798"/>
              <a:gd name="T5" fmla="*/ 265 h 798"/>
              <a:gd name="T6" fmla="*/ 760 w 798"/>
              <a:gd name="T7" fmla="*/ 399 h 798"/>
              <a:gd name="T8" fmla="*/ 398 w 798"/>
              <a:gd name="T9" fmla="*/ 761 h 798"/>
              <a:gd name="T10" fmla="*/ 36 w 798"/>
              <a:gd name="T11" fmla="*/ 399 h 798"/>
              <a:gd name="T12" fmla="*/ 398 w 798"/>
              <a:gd name="T13" fmla="*/ 36 h 798"/>
              <a:gd name="T14" fmla="*/ 659 w 798"/>
              <a:gd name="T15" fmla="*/ 147 h 798"/>
              <a:gd name="T16" fmla="*/ 684 w 798"/>
              <a:gd name="T17" fmla="*/ 146 h 798"/>
              <a:gd name="T18" fmla="*/ 684 w 798"/>
              <a:gd name="T19" fmla="*/ 121 h 798"/>
              <a:gd name="T20" fmla="*/ 682 w 798"/>
              <a:gd name="T21" fmla="*/ 120 h 798"/>
              <a:gd name="T22" fmla="*/ 398 w 798"/>
              <a:gd name="T23" fmla="*/ 0 h 798"/>
              <a:gd name="T24" fmla="*/ 0 w 798"/>
              <a:gd name="T25" fmla="*/ 399 h 798"/>
              <a:gd name="T26" fmla="*/ 398 w 798"/>
              <a:gd name="T27" fmla="*/ 797 h 798"/>
              <a:gd name="T28" fmla="*/ 797 w 798"/>
              <a:gd name="T29" fmla="*/ 399 h 798"/>
              <a:gd name="T30" fmla="*/ 769 w 798"/>
              <a:gd name="T31" fmla="*/ 253 h 798"/>
              <a:gd name="T32" fmla="*/ 765 w 798"/>
              <a:gd name="T33" fmla="*/ 246 h 798"/>
              <a:gd name="T34" fmla="*/ 398 w 798"/>
              <a:gd name="T35" fmla="*/ 500 h 798"/>
              <a:gd name="T36" fmla="*/ 230 w 798"/>
              <a:gd name="T37" fmla="*/ 332 h 798"/>
              <a:gd name="T38" fmla="*/ 217 w 798"/>
              <a:gd name="T39" fmla="*/ 326 h 798"/>
              <a:gd name="T40" fmla="*/ 199 w 798"/>
              <a:gd name="T41" fmla="*/ 345 h 798"/>
              <a:gd name="T42" fmla="*/ 204 w 798"/>
              <a:gd name="T43" fmla="*/ 357 h 798"/>
              <a:gd name="T44" fmla="*/ 386 w 798"/>
              <a:gd name="T45" fmla="*/ 538 h 798"/>
              <a:gd name="T46" fmla="*/ 398 w 798"/>
              <a:gd name="T47" fmla="*/ 544 h 798"/>
              <a:gd name="T48" fmla="*/ 411 w 798"/>
              <a:gd name="T49" fmla="*/ 538 h 798"/>
              <a:gd name="T50" fmla="*/ 714 w 798"/>
              <a:gd name="T51" fmla="*/ 221 h 798"/>
              <a:gd name="T52" fmla="*/ 740 w 798"/>
              <a:gd name="T53" fmla="*/ 194 h 798"/>
              <a:gd name="T54" fmla="*/ 792 w 798"/>
              <a:gd name="T55" fmla="*/ 140 h 798"/>
              <a:gd name="T56" fmla="*/ 792 w 798"/>
              <a:gd name="T57" fmla="*/ 139 h 798"/>
              <a:gd name="T58" fmla="*/ 797 w 798"/>
              <a:gd name="T59" fmla="*/ 127 h 798"/>
              <a:gd name="T60" fmla="*/ 779 w 798"/>
              <a:gd name="T61" fmla="*/ 109 h 798"/>
              <a:gd name="T62" fmla="*/ 765 w 798"/>
              <a:gd name="T63" fmla="*/ 115 h 798"/>
              <a:gd name="T64" fmla="*/ 719 w 798"/>
              <a:gd name="T65" fmla="*/ 163 h 798"/>
              <a:gd name="T66" fmla="*/ 694 w 798"/>
              <a:gd name="T67" fmla="*/ 190 h 798"/>
              <a:gd name="T68" fmla="*/ 398 w 798"/>
              <a:gd name="T69" fmla="*/ 50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8" h="798">
                <a:moveTo>
                  <a:pt x="765" y="246"/>
                </a:moveTo>
                <a:cubicBezTo>
                  <a:pt x="757" y="239"/>
                  <a:pt x="746" y="239"/>
                  <a:pt x="739" y="246"/>
                </a:cubicBezTo>
                <a:cubicBezTo>
                  <a:pt x="734" y="251"/>
                  <a:pt x="733" y="258"/>
                  <a:pt x="735" y="265"/>
                </a:cubicBezTo>
                <a:cubicBezTo>
                  <a:pt x="751" y="306"/>
                  <a:pt x="760" y="351"/>
                  <a:pt x="760" y="399"/>
                </a:cubicBezTo>
                <a:cubicBezTo>
                  <a:pt x="760" y="599"/>
                  <a:pt x="598" y="761"/>
                  <a:pt x="398" y="761"/>
                </a:cubicBezTo>
                <a:cubicBezTo>
                  <a:pt x="198" y="761"/>
                  <a:pt x="36" y="599"/>
                  <a:pt x="36" y="399"/>
                </a:cubicBezTo>
                <a:cubicBezTo>
                  <a:pt x="36" y="198"/>
                  <a:pt x="198" y="36"/>
                  <a:pt x="398" y="36"/>
                </a:cubicBezTo>
                <a:cubicBezTo>
                  <a:pt x="501" y="36"/>
                  <a:pt x="593" y="79"/>
                  <a:pt x="659" y="147"/>
                </a:cubicBezTo>
                <a:cubicBezTo>
                  <a:pt x="666" y="154"/>
                  <a:pt x="677" y="153"/>
                  <a:pt x="684" y="146"/>
                </a:cubicBezTo>
                <a:cubicBezTo>
                  <a:pt x="691" y="139"/>
                  <a:pt x="691" y="128"/>
                  <a:pt x="684" y="121"/>
                </a:cubicBezTo>
                <a:cubicBezTo>
                  <a:pt x="683" y="120"/>
                  <a:pt x="682" y="120"/>
                  <a:pt x="682" y="120"/>
                </a:cubicBezTo>
                <a:cubicBezTo>
                  <a:pt x="609" y="46"/>
                  <a:pt x="509" y="0"/>
                  <a:pt x="398" y="0"/>
                </a:cubicBezTo>
                <a:cubicBezTo>
                  <a:pt x="178" y="0"/>
                  <a:pt x="0" y="179"/>
                  <a:pt x="0" y="399"/>
                </a:cubicBezTo>
                <a:cubicBezTo>
                  <a:pt x="0" y="619"/>
                  <a:pt x="178" y="797"/>
                  <a:pt x="398" y="797"/>
                </a:cubicBezTo>
                <a:cubicBezTo>
                  <a:pt x="619" y="797"/>
                  <a:pt x="797" y="619"/>
                  <a:pt x="797" y="399"/>
                </a:cubicBezTo>
                <a:cubicBezTo>
                  <a:pt x="797" y="348"/>
                  <a:pt x="787" y="299"/>
                  <a:pt x="769" y="253"/>
                </a:cubicBezTo>
                <a:cubicBezTo>
                  <a:pt x="768" y="251"/>
                  <a:pt x="767" y="248"/>
                  <a:pt x="765" y="246"/>
                </a:cubicBezTo>
                <a:close/>
                <a:moveTo>
                  <a:pt x="398" y="500"/>
                </a:moveTo>
                <a:lnTo>
                  <a:pt x="230" y="332"/>
                </a:lnTo>
                <a:cubicBezTo>
                  <a:pt x="226" y="328"/>
                  <a:pt x="222" y="326"/>
                  <a:pt x="217" y="326"/>
                </a:cubicBezTo>
                <a:cubicBezTo>
                  <a:pt x="207" y="326"/>
                  <a:pt x="199" y="334"/>
                  <a:pt x="199" y="345"/>
                </a:cubicBezTo>
                <a:cubicBezTo>
                  <a:pt x="199" y="350"/>
                  <a:pt x="201" y="354"/>
                  <a:pt x="204" y="357"/>
                </a:cubicBezTo>
                <a:lnTo>
                  <a:pt x="386" y="538"/>
                </a:lnTo>
                <a:cubicBezTo>
                  <a:pt x="389" y="541"/>
                  <a:pt x="393" y="544"/>
                  <a:pt x="398" y="544"/>
                </a:cubicBezTo>
                <a:cubicBezTo>
                  <a:pt x="403" y="544"/>
                  <a:pt x="408" y="541"/>
                  <a:pt x="411" y="538"/>
                </a:cubicBezTo>
                <a:lnTo>
                  <a:pt x="714" y="221"/>
                </a:lnTo>
                <a:lnTo>
                  <a:pt x="740" y="194"/>
                </a:lnTo>
                <a:lnTo>
                  <a:pt x="792" y="140"/>
                </a:lnTo>
                <a:lnTo>
                  <a:pt x="792" y="139"/>
                </a:lnTo>
                <a:cubicBezTo>
                  <a:pt x="795" y="136"/>
                  <a:pt x="797" y="132"/>
                  <a:pt x="797" y="127"/>
                </a:cubicBezTo>
                <a:cubicBezTo>
                  <a:pt x="797" y="117"/>
                  <a:pt x="788" y="109"/>
                  <a:pt x="779" y="109"/>
                </a:cubicBezTo>
                <a:cubicBezTo>
                  <a:pt x="773" y="109"/>
                  <a:pt x="769" y="111"/>
                  <a:pt x="765" y="115"/>
                </a:cubicBezTo>
                <a:lnTo>
                  <a:pt x="719" y="163"/>
                </a:lnTo>
                <a:lnTo>
                  <a:pt x="694" y="190"/>
                </a:lnTo>
                <a:lnTo>
                  <a:pt x="398" y="500"/>
                </a:lnTo>
                <a:close/>
              </a:path>
            </a:pathLst>
          </a:custGeom>
          <a:solidFill>
            <a:schemeClr val="accent6"/>
          </a:solidFill>
          <a:ln>
            <a:noFill/>
          </a:ln>
          <a:effectLst/>
        </p:spPr>
        <p:txBody>
          <a:bodyPr wrap="none" anchor="ctr"/>
          <a:lstStyle/>
          <a:p>
            <a:endParaRPr lang="en-US" dirty="0">
              <a:latin typeface="Montserrat" pitchFamily="2" charset="77"/>
            </a:endParaRPr>
          </a:p>
        </p:txBody>
      </p:sp>
      <p:sp>
        <p:nvSpPr>
          <p:cNvPr id="409" name="Freeform 81">
            <a:extLst>
              <a:ext uri="{FF2B5EF4-FFF2-40B4-BE49-F238E27FC236}">
                <a16:creationId xmlns:a16="http://schemas.microsoft.com/office/drawing/2014/main" id="{3C3408F5-4CDD-498E-8A9E-EE1CFB0CCA81}"/>
              </a:ext>
            </a:extLst>
          </p:cNvPr>
          <p:cNvSpPr>
            <a:spLocks noChangeArrowheads="1"/>
          </p:cNvSpPr>
          <p:nvPr/>
        </p:nvSpPr>
        <p:spPr bwMode="auto">
          <a:xfrm>
            <a:off x="5434743" y="9603642"/>
            <a:ext cx="813288" cy="994632"/>
          </a:xfrm>
          <a:custGeom>
            <a:avLst/>
            <a:gdLst>
              <a:gd name="T0" fmla="*/ 327 w 654"/>
              <a:gd name="T1" fmla="*/ 220 h 798"/>
              <a:gd name="T2" fmla="*/ 327 w 654"/>
              <a:gd name="T3" fmla="*/ 326 h 798"/>
              <a:gd name="T4" fmla="*/ 399 w 654"/>
              <a:gd name="T5" fmla="*/ 761 h 798"/>
              <a:gd name="T6" fmla="*/ 36 w 654"/>
              <a:gd name="T7" fmla="*/ 725 h 798"/>
              <a:gd name="T8" fmla="*/ 73 w 654"/>
              <a:gd name="T9" fmla="*/ 217 h 798"/>
              <a:gd name="T10" fmla="*/ 290 w 654"/>
              <a:gd name="T11" fmla="*/ 326 h 798"/>
              <a:gd name="T12" fmla="*/ 435 w 654"/>
              <a:gd name="T13" fmla="*/ 362 h 798"/>
              <a:gd name="T14" fmla="*/ 73 w 654"/>
              <a:gd name="T15" fmla="*/ 181 h 798"/>
              <a:gd name="T16" fmla="*/ 0 w 654"/>
              <a:gd name="T17" fmla="*/ 725 h 798"/>
              <a:gd name="T18" fmla="*/ 399 w 654"/>
              <a:gd name="T19" fmla="*/ 797 h 798"/>
              <a:gd name="T20" fmla="*/ 471 w 654"/>
              <a:gd name="T21" fmla="*/ 326 h 798"/>
              <a:gd name="T22" fmla="*/ 73 w 654"/>
              <a:gd name="T23" fmla="*/ 181 h 798"/>
              <a:gd name="T24" fmla="*/ 507 w 654"/>
              <a:gd name="T25" fmla="*/ 39 h 798"/>
              <a:gd name="T26" fmla="*/ 507 w 654"/>
              <a:gd name="T27" fmla="*/ 145 h 798"/>
              <a:gd name="T28" fmla="*/ 254 w 654"/>
              <a:gd name="T29" fmla="*/ 0 h 798"/>
              <a:gd name="T30" fmla="*/ 182 w 654"/>
              <a:gd name="T31" fmla="*/ 127 h 798"/>
              <a:gd name="T32" fmla="*/ 218 w 654"/>
              <a:gd name="T33" fmla="*/ 127 h 798"/>
              <a:gd name="T34" fmla="*/ 254 w 654"/>
              <a:gd name="T35" fmla="*/ 36 h 798"/>
              <a:gd name="T36" fmla="*/ 471 w 654"/>
              <a:gd name="T37" fmla="*/ 145 h 798"/>
              <a:gd name="T38" fmla="*/ 616 w 654"/>
              <a:gd name="T39" fmla="*/ 181 h 798"/>
              <a:gd name="T40" fmla="*/ 580 w 654"/>
              <a:gd name="T41" fmla="*/ 580 h 798"/>
              <a:gd name="T42" fmla="*/ 507 w 654"/>
              <a:gd name="T43" fmla="*/ 598 h 798"/>
              <a:gd name="T44" fmla="*/ 580 w 654"/>
              <a:gd name="T45" fmla="*/ 616 h 798"/>
              <a:gd name="T46" fmla="*/ 653 w 654"/>
              <a:gd name="T47" fmla="*/ 145 h 798"/>
              <a:gd name="T48" fmla="*/ 109 w 654"/>
              <a:gd name="T49" fmla="*/ 453 h 798"/>
              <a:gd name="T50" fmla="*/ 345 w 654"/>
              <a:gd name="T51" fmla="*/ 471 h 798"/>
              <a:gd name="T52" fmla="*/ 345 w 654"/>
              <a:gd name="T53" fmla="*/ 435 h 798"/>
              <a:gd name="T54" fmla="*/ 109 w 654"/>
              <a:gd name="T55" fmla="*/ 453 h 798"/>
              <a:gd name="T56" fmla="*/ 200 w 654"/>
              <a:gd name="T57" fmla="*/ 362 h 798"/>
              <a:gd name="T58" fmla="*/ 200 w 654"/>
              <a:gd name="T59" fmla="*/ 326 h 798"/>
              <a:gd name="T60" fmla="*/ 109 w 654"/>
              <a:gd name="T61" fmla="*/ 345 h 798"/>
              <a:gd name="T62" fmla="*/ 345 w 654"/>
              <a:gd name="T63" fmla="*/ 544 h 798"/>
              <a:gd name="T64" fmla="*/ 109 w 654"/>
              <a:gd name="T65" fmla="*/ 562 h 798"/>
              <a:gd name="T66" fmla="*/ 345 w 654"/>
              <a:gd name="T67" fmla="*/ 580 h 798"/>
              <a:gd name="T68" fmla="*/ 345 w 654"/>
              <a:gd name="T69" fmla="*/ 544 h 798"/>
              <a:gd name="T70" fmla="*/ 127 w 654"/>
              <a:gd name="T71" fmla="*/ 652 h 798"/>
              <a:gd name="T72" fmla="*/ 127 w 654"/>
              <a:gd name="T73" fmla="*/ 689 h 798"/>
              <a:gd name="T74" fmla="*/ 290 w 654"/>
              <a:gd name="T75" fmla="*/ 67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4" h="798">
                <a:moveTo>
                  <a:pt x="327" y="326"/>
                </a:moveTo>
                <a:lnTo>
                  <a:pt x="327" y="220"/>
                </a:lnTo>
                <a:lnTo>
                  <a:pt x="421" y="326"/>
                </a:lnTo>
                <a:lnTo>
                  <a:pt x="327" y="326"/>
                </a:lnTo>
                <a:close/>
                <a:moveTo>
                  <a:pt x="435" y="725"/>
                </a:moveTo>
                <a:cubicBezTo>
                  <a:pt x="435" y="745"/>
                  <a:pt x="419" y="761"/>
                  <a:pt x="399" y="761"/>
                </a:cubicBezTo>
                <a:lnTo>
                  <a:pt x="73" y="761"/>
                </a:lnTo>
                <a:cubicBezTo>
                  <a:pt x="53" y="761"/>
                  <a:pt x="36" y="745"/>
                  <a:pt x="36" y="725"/>
                </a:cubicBezTo>
                <a:lnTo>
                  <a:pt x="36" y="254"/>
                </a:lnTo>
                <a:cubicBezTo>
                  <a:pt x="36" y="234"/>
                  <a:pt x="53" y="217"/>
                  <a:pt x="73" y="217"/>
                </a:cubicBezTo>
                <a:lnTo>
                  <a:pt x="290" y="217"/>
                </a:lnTo>
                <a:lnTo>
                  <a:pt x="290" y="326"/>
                </a:lnTo>
                <a:cubicBezTo>
                  <a:pt x="290" y="346"/>
                  <a:pt x="306" y="362"/>
                  <a:pt x="327" y="362"/>
                </a:cubicBezTo>
                <a:lnTo>
                  <a:pt x="435" y="362"/>
                </a:lnTo>
                <a:lnTo>
                  <a:pt x="435" y="725"/>
                </a:lnTo>
                <a:close/>
                <a:moveTo>
                  <a:pt x="73" y="181"/>
                </a:moveTo>
                <a:cubicBezTo>
                  <a:pt x="33" y="181"/>
                  <a:pt x="0" y="214"/>
                  <a:pt x="0" y="254"/>
                </a:cubicBezTo>
                <a:lnTo>
                  <a:pt x="0" y="725"/>
                </a:lnTo>
                <a:cubicBezTo>
                  <a:pt x="0" y="765"/>
                  <a:pt x="33" y="797"/>
                  <a:pt x="73" y="797"/>
                </a:cubicBezTo>
                <a:lnTo>
                  <a:pt x="399" y="797"/>
                </a:lnTo>
                <a:cubicBezTo>
                  <a:pt x="439" y="797"/>
                  <a:pt x="471" y="765"/>
                  <a:pt x="471" y="725"/>
                </a:cubicBezTo>
                <a:lnTo>
                  <a:pt x="471" y="326"/>
                </a:lnTo>
                <a:lnTo>
                  <a:pt x="345" y="181"/>
                </a:lnTo>
                <a:lnTo>
                  <a:pt x="73" y="181"/>
                </a:lnTo>
                <a:close/>
                <a:moveTo>
                  <a:pt x="507" y="145"/>
                </a:moveTo>
                <a:lnTo>
                  <a:pt x="507" y="39"/>
                </a:lnTo>
                <a:lnTo>
                  <a:pt x="602" y="145"/>
                </a:lnTo>
                <a:lnTo>
                  <a:pt x="507" y="145"/>
                </a:lnTo>
                <a:close/>
                <a:moveTo>
                  <a:pt x="526" y="0"/>
                </a:moveTo>
                <a:lnTo>
                  <a:pt x="254" y="0"/>
                </a:lnTo>
                <a:cubicBezTo>
                  <a:pt x="214" y="0"/>
                  <a:pt x="182" y="33"/>
                  <a:pt x="182" y="72"/>
                </a:cubicBezTo>
                <a:lnTo>
                  <a:pt x="182" y="127"/>
                </a:lnTo>
                <a:cubicBezTo>
                  <a:pt x="182" y="137"/>
                  <a:pt x="189" y="145"/>
                  <a:pt x="200" y="145"/>
                </a:cubicBezTo>
                <a:cubicBezTo>
                  <a:pt x="210" y="145"/>
                  <a:pt x="218" y="137"/>
                  <a:pt x="218" y="127"/>
                </a:cubicBezTo>
                <a:lnTo>
                  <a:pt x="218" y="72"/>
                </a:lnTo>
                <a:cubicBezTo>
                  <a:pt x="218" y="52"/>
                  <a:pt x="234" y="36"/>
                  <a:pt x="254" y="36"/>
                </a:cubicBezTo>
                <a:lnTo>
                  <a:pt x="471" y="36"/>
                </a:lnTo>
                <a:lnTo>
                  <a:pt x="471" y="145"/>
                </a:lnTo>
                <a:cubicBezTo>
                  <a:pt x="471" y="165"/>
                  <a:pt x="488" y="181"/>
                  <a:pt x="507" y="181"/>
                </a:cubicBezTo>
                <a:lnTo>
                  <a:pt x="616" y="181"/>
                </a:lnTo>
                <a:lnTo>
                  <a:pt x="616" y="544"/>
                </a:lnTo>
                <a:cubicBezTo>
                  <a:pt x="616" y="563"/>
                  <a:pt x="600" y="580"/>
                  <a:pt x="580" y="580"/>
                </a:cubicBezTo>
                <a:lnTo>
                  <a:pt x="526" y="580"/>
                </a:lnTo>
                <a:cubicBezTo>
                  <a:pt x="516" y="580"/>
                  <a:pt x="507" y="588"/>
                  <a:pt x="507" y="598"/>
                </a:cubicBezTo>
                <a:cubicBezTo>
                  <a:pt x="507" y="608"/>
                  <a:pt x="516" y="616"/>
                  <a:pt x="526" y="616"/>
                </a:cubicBezTo>
                <a:lnTo>
                  <a:pt x="580" y="616"/>
                </a:lnTo>
                <a:cubicBezTo>
                  <a:pt x="620" y="616"/>
                  <a:pt x="653" y="584"/>
                  <a:pt x="653" y="544"/>
                </a:cubicBezTo>
                <a:lnTo>
                  <a:pt x="653" y="145"/>
                </a:lnTo>
                <a:lnTo>
                  <a:pt x="526" y="0"/>
                </a:lnTo>
                <a:close/>
                <a:moveTo>
                  <a:pt x="109" y="453"/>
                </a:moveTo>
                <a:cubicBezTo>
                  <a:pt x="109" y="463"/>
                  <a:pt x="117" y="471"/>
                  <a:pt x="127" y="471"/>
                </a:cubicBezTo>
                <a:lnTo>
                  <a:pt x="345" y="471"/>
                </a:lnTo>
                <a:cubicBezTo>
                  <a:pt x="355" y="471"/>
                  <a:pt x="362" y="463"/>
                  <a:pt x="362" y="453"/>
                </a:cubicBezTo>
                <a:cubicBezTo>
                  <a:pt x="362" y="443"/>
                  <a:pt x="355" y="435"/>
                  <a:pt x="345" y="435"/>
                </a:cubicBezTo>
                <a:lnTo>
                  <a:pt x="127" y="435"/>
                </a:lnTo>
                <a:cubicBezTo>
                  <a:pt x="117" y="435"/>
                  <a:pt x="109" y="443"/>
                  <a:pt x="109" y="453"/>
                </a:cubicBezTo>
                <a:close/>
                <a:moveTo>
                  <a:pt x="127" y="362"/>
                </a:moveTo>
                <a:lnTo>
                  <a:pt x="200" y="362"/>
                </a:lnTo>
                <a:cubicBezTo>
                  <a:pt x="210" y="362"/>
                  <a:pt x="218" y="354"/>
                  <a:pt x="218" y="345"/>
                </a:cubicBezTo>
                <a:cubicBezTo>
                  <a:pt x="218" y="334"/>
                  <a:pt x="210" y="326"/>
                  <a:pt x="200" y="326"/>
                </a:cubicBezTo>
                <a:lnTo>
                  <a:pt x="127" y="326"/>
                </a:lnTo>
                <a:cubicBezTo>
                  <a:pt x="117" y="326"/>
                  <a:pt x="109" y="334"/>
                  <a:pt x="109" y="345"/>
                </a:cubicBezTo>
                <a:cubicBezTo>
                  <a:pt x="109" y="354"/>
                  <a:pt x="117" y="362"/>
                  <a:pt x="127" y="362"/>
                </a:cubicBezTo>
                <a:close/>
                <a:moveTo>
                  <a:pt x="345" y="544"/>
                </a:moveTo>
                <a:lnTo>
                  <a:pt x="127" y="544"/>
                </a:lnTo>
                <a:cubicBezTo>
                  <a:pt x="117" y="544"/>
                  <a:pt x="109" y="552"/>
                  <a:pt x="109" y="562"/>
                </a:cubicBezTo>
                <a:cubicBezTo>
                  <a:pt x="109" y="572"/>
                  <a:pt x="117" y="580"/>
                  <a:pt x="127" y="580"/>
                </a:cubicBezTo>
                <a:lnTo>
                  <a:pt x="345" y="580"/>
                </a:lnTo>
                <a:cubicBezTo>
                  <a:pt x="355" y="580"/>
                  <a:pt x="362" y="572"/>
                  <a:pt x="362" y="562"/>
                </a:cubicBezTo>
                <a:cubicBezTo>
                  <a:pt x="362" y="552"/>
                  <a:pt x="355" y="544"/>
                  <a:pt x="345" y="544"/>
                </a:cubicBezTo>
                <a:close/>
                <a:moveTo>
                  <a:pt x="272" y="652"/>
                </a:moveTo>
                <a:lnTo>
                  <a:pt x="127" y="652"/>
                </a:lnTo>
                <a:cubicBezTo>
                  <a:pt x="117" y="652"/>
                  <a:pt x="109" y="661"/>
                  <a:pt x="109" y="671"/>
                </a:cubicBezTo>
                <a:cubicBezTo>
                  <a:pt x="109" y="680"/>
                  <a:pt x="117" y="689"/>
                  <a:pt x="127" y="689"/>
                </a:cubicBezTo>
                <a:lnTo>
                  <a:pt x="272" y="689"/>
                </a:lnTo>
                <a:cubicBezTo>
                  <a:pt x="282" y="689"/>
                  <a:pt x="290" y="680"/>
                  <a:pt x="290" y="671"/>
                </a:cubicBezTo>
                <a:cubicBezTo>
                  <a:pt x="290" y="661"/>
                  <a:pt x="282" y="652"/>
                  <a:pt x="272" y="652"/>
                </a:cubicBezTo>
                <a:close/>
              </a:path>
            </a:pathLst>
          </a:custGeom>
          <a:solidFill>
            <a:schemeClr val="accent6"/>
          </a:solidFill>
          <a:ln>
            <a:noFill/>
          </a:ln>
          <a:effectLst/>
        </p:spPr>
        <p:txBody>
          <a:bodyPr wrap="none" anchor="ctr"/>
          <a:lstStyle/>
          <a:p>
            <a:endParaRPr lang="en-US" dirty="0">
              <a:latin typeface="Montserrat" pitchFamily="2" charset="77"/>
            </a:endParaRPr>
          </a:p>
        </p:txBody>
      </p:sp>
      <p:sp>
        <p:nvSpPr>
          <p:cNvPr id="410" name="Freeform 82">
            <a:extLst>
              <a:ext uri="{FF2B5EF4-FFF2-40B4-BE49-F238E27FC236}">
                <a16:creationId xmlns:a16="http://schemas.microsoft.com/office/drawing/2014/main" id="{560F5F17-E3B0-41A1-A76D-A84A75890446}"/>
              </a:ext>
            </a:extLst>
          </p:cNvPr>
          <p:cNvSpPr>
            <a:spLocks noChangeArrowheads="1"/>
          </p:cNvSpPr>
          <p:nvPr/>
        </p:nvSpPr>
        <p:spPr bwMode="auto">
          <a:xfrm>
            <a:off x="8523041" y="5295412"/>
            <a:ext cx="994632" cy="994632"/>
          </a:xfrm>
          <a:custGeom>
            <a:avLst/>
            <a:gdLst>
              <a:gd name="T0" fmla="*/ 742 w 799"/>
              <a:gd name="T1" fmla="*/ 319 h 798"/>
              <a:gd name="T2" fmla="*/ 633 w 799"/>
              <a:gd name="T3" fmla="*/ 272 h 798"/>
              <a:gd name="T4" fmla="*/ 601 w 799"/>
              <a:gd name="T5" fmla="*/ 253 h 798"/>
              <a:gd name="T6" fmla="*/ 479 w 799"/>
              <a:gd name="T7" fmla="*/ 314 h 798"/>
              <a:gd name="T8" fmla="*/ 408 w 799"/>
              <a:gd name="T9" fmla="*/ 408 h 798"/>
              <a:gd name="T10" fmla="*/ 334 w 799"/>
              <a:gd name="T11" fmla="*/ 407 h 798"/>
              <a:gd name="T12" fmla="*/ 291 w 799"/>
              <a:gd name="T13" fmla="*/ 535 h 798"/>
              <a:gd name="T14" fmla="*/ 307 w 799"/>
              <a:gd name="T15" fmla="*/ 652 h 798"/>
              <a:gd name="T16" fmla="*/ 254 w 799"/>
              <a:gd name="T17" fmla="*/ 704 h 798"/>
              <a:gd name="T18" fmla="*/ 72 w 799"/>
              <a:gd name="T19" fmla="*/ 761 h 798"/>
              <a:gd name="T20" fmla="*/ 37 w 799"/>
              <a:gd name="T21" fmla="*/ 416 h 798"/>
              <a:gd name="T22" fmla="*/ 98 w 799"/>
              <a:gd name="T23" fmla="*/ 390 h 798"/>
              <a:gd name="T24" fmla="*/ 191 w 799"/>
              <a:gd name="T25" fmla="*/ 317 h 798"/>
              <a:gd name="T26" fmla="*/ 247 w 799"/>
              <a:gd name="T27" fmla="*/ 344 h 798"/>
              <a:gd name="T28" fmla="*/ 338 w 799"/>
              <a:gd name="T29" fmla="*/ 262 h 798"/>
              <a:gd name="T30" fmla="*/ 318 w 799"/>
              <a:gd name="T31" fmla="*/ 191 h 798"/>
              <a:gd name="T32" fmla="*/ 390 w 799"/>
              <a:gd name="T33" fmla="*/ 98 h 798"/>
              <a:gd name="T34" fmla="*/ 417 w 799"/>
              <a:gd name="T35" fmla="*/ 36 h 798"/>
              <a:gd name="T36" fmla="*/ 761 w 799"/>
              <a:gd name="T37" fmla="*/ 72 h 798"/>
              <a:gd name="T38" fmla="*/ 761 w 799"/>
              <a:gd name="T39" fmla="*/ 465 h 798"/>
              <a:gd name="T40" fmla="*/ 435 w 799"/>
              <a:gd name="T41" fmla="*/ 652 h 798"/>
              <a:gd name="T42" fmla="*/ 307 w 799"/>
              <a:gd name="T43" fmla="*/ 761 h 798"/>
              <a:gd name="T44" fmla="*/ 325 w 799"/>
              <a:gd name="T45" fmla="*/ 684 h 798"/>
              <a:gd name="T46" fmla="*/ 354 w 799"/>
              <a:gd name="T47" fmla="*/ 572 h 798"/>
              <a:gd name="T48" fmla="*/ 317 w 799"/>
              <a:gd name="T49" fmla="*/ 510 h 798"/>
              <a:gd name="T50" fmla="*/ 399 w 799"/>
              <a:gd name="T51" fmla="*/ 443 h 798"/>
              <a:gd name="T52" fmla="*/ 498 w 799"/>
              <a:gd name="T53" fmla="*/ 385 h 798"/>
              <a:gd name="T54" fmla="*/ 516 w 799"/>
              <a:gd name="T55" fmla="*/ 314 h 798"/>
              <a:gd name="T56" fmla="*/ 621 w 799"/>
              <a:gd name="T57" fmla="*/ 325 h 798"/>
              <a:gd name="T58" fmla="*/ 653 w 799"/>
              <a:gd name="T59" fmla="*/ 343 h 798"/>
              <a:gd name="T60" fmla="*/ 761 w 799"/>
              <a:gd name="T61" fmla="*/ 349 h 798"/>
              <a:gd name="T62" fmla="*/ 761 w 799"/>
              <a:gd name="T63" fmla="*/ 571 h 798"/>
              <a:gd name="T64" fmla="*/ 653 w 799"/>
              <a:gd name="T65" fmla="*/ 580 h 798"/>
              <a:gd name="T66" fmla="*/ 504 w 799"/>
              <a:gd name="T67" fmla="*/ 549 h 798"/>
              <a:gd name="T68" fmla="*/ 761 w 799"/>
              <a:gd name="T69" fmla="*/ 508 h 798"/>
              <a:gd name="T70" fmla="*/ 761 w 799"/>
              <a:gd name="T71" fmla="*/ 725 h 798"/>
              <a:gd name="T72" fmla="*/ 670 w 799"/>
              <a:gd name="T73" fmla="*/ 761 h 798"/>
              <a:gd name="T74" fmla="*/ 725 w 799"/>
              <a:gd name="T75" fmla="*/ 652 h 798"/>
              <a:gd name="T76" fmla="*/ 761 w 799"/>
              <a:gd name="T77" fmla="*/ 613 h 798"/>
              <a:gd name="T78" fmla="*/ 616 w 799"/>
              <a:gd name="T79" fmla="*/ 652 h 798"/>
              <a:gd name="T80" fmla="*/ 689 w 799"/>
              <a:gd name="T81" fmla="*/ 652 h 798"/>
              <a:gd name="T82" fmla="*/ 616 w 799"/>
              <a:gd name="T83" fmla="*/ 652 h 798"/>
              <a:gd name="T84" fmla="*/ 508 w 799"/>
              <a:gd name="T85" fmla="*/ 761 h 798"/>
              <a:gd name="T86" fmla="*/ 486 w 799"/>
              <a:gd name="T87" fmla="*/ 581 h 798"/>
              <a:gd name="T88" fmla="*/ 580 w 799"/>
              <a:gd name="T89" fmla="*/ 652 h 798"/>
              <a:gd name="T90" fmla="*/ 635 w 799"/>
              <a:gd name="T91" fmla="*/ 761 h 798"/>
              <a:gd name="T92" fmla="*/ 198 w 799"/>
              <a:gd name="T93" fmla="*/ 36 h 798"/>
              <a:gd name="T94" fmla="*/ 381 w 799"/>
              <a:gd name="T95" fmla="*/ 63 h 798"/>
              <a:gd name="T96" fmla="*/ 343 w 799"/>
              <a:gd name="T97" fmla="*/ 72 h 798"/>
              <a:gd name="T98" fmla="*/ 286 w 799"/>
              <a:gd name="T99" fmla="*/ 173 h 798"/>
              <a:gd name="T100" fmla="*/ 306 w 799"/>
              <a:gd name="T101" fmla="*/ 243 h 798"/>
              <a:gd name="T102" fmla="*/ 210 w 799"/>
              <a:gd name="T103" fmla="*/ 286 h 798"/>
              <a:gd name="T104" fmla="*/ 173 w 799"/>
              <a:gd name="T105" fmla="*/ 286 h 798"/>
              <a:gd name="T106" fmla="*/ 72 w 799"/>
              <a:gd name="T107" fmla="*/ 342 h 798"/>
              <a:gd name="T108" fmla="*/ 37 w 799"/>
              <a:gd name="T109" fmla="*/ 380 h 798"/>
              <a:gd name="T110" fmla="*/ 37 w 799"/>
              <a:gd name="T111" fmla="*/ 72 h 798"/>
              <a:gd name="T112" fmla="*/ 163 w 799"/>
              <a:gd name="T113" fmla="*/ 36 h 798"/>
              <a:gd name="T114" fmla="*/ 37 w 799"/>
              <a:gd name="T115" fmla="*/ 72 h 798"/>
              <a:gd name="T116" fmla="*/ 72 w 799"/>
              <a:gd name="T117" fmla="*/ 0 h 798"/>
              <a:gd name="T118" fmla="*/ 0 w 799"/>
              <a:gd name="T119" fmla="*/ 725 h 798"/>
              <a:gd name="T120" fmla="*/ 725 w 799"/>
              <a:gd name="T121" fmla="*/ 797 h 798"/>
              <a:gd name="T122" fmla="*/ 798 w 799"/>
              <a:gd name="T123" fmla="*/ 72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99" h="798">
                <a:moveTo>
                  <a:pt x="761" y="299"/>
                </a:moveTo>
                <a:lnTo>
                  <a:pt x="742" y="319"/>
                </a:lnTo>
                <a:cubicBezTo>
                  <a:pt x="712" y="311"/>
                  <a:pt x="682" y="307"/>
                  <a:pt x="653" y="307"/>
                </a:cubicBezTo>
                <a:lnTo>
                  <a:pt x="633" y="272"/>
                </a:lnTo>
                <a:cubicBezTo>
                  <a:pt x="630" y="266"/>
                  <a:pt x="625" y="260"/>
                  <a:pt x="618" y="256"/>
                </a:cubicBezTo>
                <a:cubicBezTo>
                  <a:pt x="613" y="253"/>
                  <a:pt x="607" y="252"/>
                  <a:pt x="601" y="253"/>
                </a:cubicBezTo>
                <a:lnTo>
                  <a:pt x="498" y="281"/>
                </a:lnTo>
                <a:cubicBezTo>
                  <a:pt x="484" y="285"/>
                  <a:pt x="480" y="300"/>
                  <a:pt x="479" y="314"/>
                </a:cubicBezTo>
                <a:lnTo>
                  <a:pt x="480" y="353"/>
                </a:lnTo>
                <a:cubicBezTo>
                  <a:pt x="454" y="368"/>
                  <a:pt x="430" y="387"/>
                  <a:pt x="408" y="408"/>
                </a:cubicBezTo>
                <a:lnTo>
                  <a:pt x="370" y="397"/>
                </a:lnTo>
                <a:cubicBezTo>
                  <a:pt x="358" y="394"/>
                  <a:pt x="342" y="394"/>
                  <a:pt x="334" y="407"/>
                </a:cubicBezTo>
                <a:lnTo>
                  <a:pt x="281" y="499"/>
                </a:lnTo>
                <a:cubicBezTo>
                  <a:pt x="274" y="512"/>
                  <a:pt x="281" y="525"/>
                  <a:pt x="291" y="535"/>
                </a:cubicBezTo>
                <a:lnTo>
                  <a:pt x="319" y="563"/>
                </a:lnTo>
                <a:cubicBezTo>
                  <a:pt x="311" y="593"/>
                  <a:pt x="307" y="623"/>
                  <a:pt x="307" y="652"/>
                </a:cubicBezTo>
                <a:lnTo>
                  <a:pt x="273" y="672"/>
                </a:lnTo>
                <a:cubicBezTo>
                  <a:pt x="261" y="678"/>
                  <a:pt x="250" y="690"/>
                  <a:pt x="254" y="704"/>
                </a:cubicBezTo>
                <a:lnTo>
                  <a:pt x="269" y="761"/>
                </a:lnTo>
                <a:lnTo>
                  <a:pt x="72" y="761"/>
                </a:lnTo>
                <a:cubicBezTo>
                  <a:pt x="53" y="761"/>
                  <a:pt x="37" y="745"/>
                  <a:pt x="37" y="725"/>
                </a:cubicBezTo>
                <a:lnTo>
                  <a:pt x="37" y="416"/>
                </a:lnTo>
                <a:lnTo>
                  <a:pt x="72" y="416"/>
                </a:lnTo>
                <a:cubicBezTo>
                  <a:pt x="86" y="416"/>
                  <a:pt x="94" y="403"/>
                  <a:pt x="98" y="390"/>
                </a:cubicBezTo>
                <a:lnTo>
                  <a:pt x="108" y="352"/>
                </a:lnTo>
                <a:cubicBezTo>
                  <a:pt x="137" y="344"/>
                  <a:pt x="165" y="332"/>
                  <a:pt x="191" y="317"/>
                </a:cubicBezTo>
                <a:lnTo>
                  <a:pt x="226" y="338"/>
                </a:lnTo>
                <a:cubicBezTo>
                  <a:pt x="232" y="341"/>
                  <a:pt x="239" y="344"/>
                  <a:pt x="247" y="344"/>
                </a:cubicBezTo>
                <a:cubicBezTo>
                  <a:pt x="253" y="344"/>
                  <a:pt x="258" y="342"/>
                  <a:pt x="263" y="338"/>
                </a:cubicBezTo>
                <a:lnTo>
                  <a:pt x="338" y="262"/>
                </a:lnTo>
                <a:cubicBezTo>
                  <a:pt x="348" y="252"/>
                  <a:pt x="345" y="236"/>
                  <a:pt x="338" y="225"/>
                </a:cubicBezTo>
                <a:lnTo>
                  <a:pt x="318" y="191"/>
                </a:lnTo>
                <a:cubicBezTo>
                  <a:pt x="332" y="165"/>
                  <a:pt x="344" y="137"/>
                  <a:pt x="352" y="108"/>
                </a:cubicBezTo>
                <a:lnTo>
                  <a:pt x="390" y="98"/>
                </a:lnTo>
                <a:cubicBezTo>
                  <a:pt x="403" y="94"/>
                  <a:pt x="417" y="86"/>
                  <a:pt x="417" y="71"/>
                </a:cubicBezTo>
                <a:lnTo>
                  <a:pt x="417" y="36"/>
                </a:lnTo>
                <a:lnTo>
                  <a:pt x="725" y="36"/>
                </a:lnTo>
                <a:cubicBezTo>
                  <a:pt x="745" y="36"/>
                  <a:pt x="761" y="53"/>
                  <a:pt x="761" y="72"/>
                </a:cubicBezTo>
                <a:lnTo>
                  <a:pt x="761" y="299"/>
                </a:lnTo>
                <a:close/>
                <a:moveTo>
                  <a:pt x="761" y="465"/>
                </a:moveTo>
                <a:cubicBezTo>
                  <a:pt x="729" y="446"/>
                  <a:pt x="693" y="435"/>
                  <a:pt x="653" y="435"/>
                </a:cubicBezTo>
                <a:cubicBezTo>
                  <a:pt x="532" y="435"/>
                  <a:pt x="435" y="532"/>
                  <a:pt x="435" y="652"/>
                </a:cubicBezTo>
                <a:cubicBezTo>
                  <a:pt x="435" y="692"/>
                  <a:pt x="447" y="729"/>
                  <a:pt x="465" y="761"/>
                </a:cubicBezTo>
                <a:lnTo>
                  <a:pt x="307" y="761"/>
                </a:lnTo>
                <a:lnTo>
                  <a:pt x="291" y="703"/>
                </a:lnTo>
                <a:lnTo>
                  <a:pt x="325" y="684"/>
                </a:lnTo>
                <a:cubicBezTo>
                  <a:pt x="337" y="678"/>
                  <a:pt x="343" y="665"/>
                  <a:pt x="343" y="652"/>
                </a:cubicBezTo>
                <a:cubicBezTo>
                  <a:pt x="343" y="625"/>
                  <a:pt x="347" y="598"/>
                  <a:pt x="354" y="572"/>
                </a:cubicBezTo>
                <a:cubicBezTo>
                  <a:pt x="358" y="560"/>
                  <a:pt x="354" y="546"/>
                  <a:pt x="344" y="537"/>
                </a:cubicBezTo>
                <a:lnTo>
                  <a:pt x="317" y="510"/>
                </a:lnTo>
                <a:lnTo>
                  <a:pt x="361" y="432"/>
                </a:lnTo>
                <a:lnTo>
                  <a:pt x="399" y="443"/>
                </a:lnTo>
                <a:cubicBezTo>
                  <a:pt x="411" y="446"/>
                  <a:pt x="425" y="443"/>
                  <a:pt x="434" y="434"/>
                </a:cubicBezTo>
                <a:cubicBezTo>
                  <a:pt x="453" y="415"/>
                  <a:pt x="474" y="398"/>
                  <a:pt x="498" y="385"/>
                </a:cubicBezTo>
                <a:cubicBezTo>
                  <a:pt x="510" y="378"/>
                  <a:pt x="516" y="366"/>
                  <a:pt x="516" y="352"/>
                </a:cubicBezTo>
                <a:lnTo>
                  <a:pt x="516" y="314"/>
                </a:lnTo>
                <a:lnTo>
                  <a:pt x="602" y="290"/>
                </a:lnTo>
                <a:lnTo>
                  <a:pt x="621" y="325"/>
                </a:lnTo>
                <a:cubicBezTo>
                  <a:pt x="624" y="331"/>
                  <a:pt x="629" y="335"/>
                  <a:pt x="635" y="339"/>
                </a:cubicBezTo>
                <a:cubicBezTo>
                  <a:pt x="640" y="342"/>
                  <a:pt x="646" y="343"/>
                  <a:pt x="653" y="343"/>
                </a:cubicBezTo>
                <a:cubicBezTo>
                  <a:pt x="680" y="343"/>
                  <a:pt x="707" y="347"/>
                  <a:pt x="732" y="354"/>
                </a:cubicBezTo>
                <a:cubicBezTo>
                  <a:pt x="742" y="357"/>
                  <a:pt x="753" y="355"/>
                  <a:pt x="761" y="349"/>
                </a:cubicBezTo>
                <a:lnTo>
                  <a:pt x="761" y="465"/>
                </a:lnTo>
                <a:close/>
                <a:moveTo>
                  <a:pt x="761" y="571"/>
                </a:moveTo>
                <a:lnTo>
                  <a:pt x="705" y="602"/>
                </a:lnTo>
                <a:cubicBezTo>
                  <a:pt x="692" y="588"/>
                  <a:pt x="673" y="580"/>
                  <a:pt x="653" y="580"/>
                </a:cubicBezTo>
                <a:cubicBezTo>
                  <a:pt x="632" y="580"/>
                  <a:pt x="613" y="588"/>
                  <a:pt x="600" y="602"/>
                </a:cubicBezTo>
                <a:lnTo>
                  <a:pt x="504" y="549"/>
                </a:lnTo>
                <a:cubicBezTo>
                  <a:pt x="537" y="502"/>
                  <a:pt x="591" y="471"/>
                  <a:pt x="653" y="471"/>
                </a:cubicBezTo>
                <a:cubicBezTo>
                  <a:pt x="694" y="471"/>
                  <a:pt x="731" y="485"/>
                  <a:pt x="761" y="508"/>
                </a:cubicBezTo>
                <a:lnTo>
                  <a:pt x="761" y="571"/>
                </a:lnTo>
                <a:close/>
                <a:moveTo>
                  <a:pt x="761" y="725"/>
                </a:moveTo>
                <a:cubicBezTo>
                  <a:pt x="761" y="745"/>
                  <a:pt x="745" y="761"/>
                  <a:pt x="725" y="761"/>
                </a:cubicBezTo>
                <a:lnTo>
                  <a:pt x="670" y="761"/>
                </a:lnTo>
                <a:lnTo>
                  <a:pt x="670" y="722"/>
                </a:lnTo>
                <a:cubicBezTo>
                  <a:pt x="702" y="714"/>
                  <a:pt x="725" y="686"/>
                  <a:pt x="725" y="652"/>
                </a:cubicBezTo>
                <a:cubicBezTo>
                  <a:pt x="725" y="646"/>
                  <a:pt x="724" y="640"/>
                  <a:pt x="722" y="634"/>
                </a:cubicBezTo>
                <a:lnTo>
                  <a:pt x="761" y="613"/>
                </a:lnTo>
                <a:lnTo>
                  <a:pt x="761" y="725"/>
                </a:lnTo>
                <a:close/>
                <a:moveTo>
                  <a:pt x="616" y="652"/>
                </a:moveTo>
                <a:cubicBezTo>
                  <a:pt x="616" y="632"/>
                  <a:pt x="633" y="616"/>
                  <a:pt x="653" y="616"/>
                </a:cubicBezTo>
                <a:cubicBezTo>
                  <a:pt x="673" y="616"/>
                  <a:pt x="689" y="632"/>
                  <a:pt x="689" y="652"/>
                </a:cubicBezTo>
                <a:cubicBezTo>
                  <a:pt x="689" y="672"/>
                  <a:pt x="673" y="689"/>
                  <a:pt x="653" y="689"/>
                </a:cubicBezTo>
                <a:cubicBezTo>
                  <a:pt x="633" y="689"/>
                  <a:pt x="616" y="672"/>
                  <a:pt x="616" y="652"/>
                </a:cubicBezTo>
                <a:close/>
                <a:moveTo>
                  <a:pt x="635" y="761"/>
                </a:moveTo>
                <a:lnTo>
                  <a:pt x="508" y="761"/>
                </a:lnTo>
                <a:cubicBezTo>
                  <a:pt x="485" y="731"/>
                  <a:pt x="471" y="693"/>
                  <a:pt x="471" y="652"/>
                </a:cubicBezTo>
                <a:cubicBezTo>
                  <a:pt x="471" y="627"/>
                  <a:pt x="477" y="602"/>
                  <a:pt x="486" y="581"/>
                </a:cubicBezTo>
                <a:lnTo>
                  <a:pt x="583" y="634"/>
                </a:lnTo>
                <a:cubicBezTo>
                  <a:pt x="581" y="640"/>
                  <a:pt x="580" y="646"/>
                  <a:pt x="580" y="652"/>
                </a:cubicBezTo>
                <a:cubicBezTo>
                  <a:pt x="580" y="686"/>
                  <a:pt x="603" y="714"/>
                  <a:pt x="635" y="722"/>
                </a:cubicBezTo>
                <a:lnTo>
                  <a:pt x="635" y="761"/>
                </a:lnTo>
                <a:close/>
                <a:moveTo>
                  <a:pt x="37" y="198"/>
                </a:moveTo>
                <a:cubicBezTo>
                  <a:pt x="122" y="190"/>
                  <a:pt x="190" y="122"/>
                  <a:pt x="198" y="36"/>
                </a:cubicBezTo>
                <a:lnTo>
                  <a:pt x="381" y="36"/>
                </a:lnTo>
                <a:lnTo>
                  <a:pt x="381" y="63"/>
                </a:lnTo>
                <a:lnTo>
                  <a:pt x="380" y="63"/>
                </a:lnTo>
                <a:lnTo>
                  <a:pt x="343" y="72"/>
                </a:lnTo>
                <a:cubicBezTo>
                  <a:pt x="331" y="75"/>
                  <a:pt x="321" y="85"/>
                  <a:pt x="317" y="98"/>
                </a:cubicBezTo>
                <a:cubicBezTo>
                  <a:pt x="310" y="124"/>
                  <a:pt x="300" y="149"/>
                  <a:pt x="286" y="173"/>
                </a:cubicBezTo>
                <a:cubicBezTo>
                  <a:pt x="279" y="184"/>
                  <a:pt x="280" y="198"/>
                  <a:pt x="286" y="209"/>
                </a:cubicBezTo>
                <a:lnTo>
                  <a:pt x="306" y="243"/>
                </a:lnTo>
                <a:lnTo>
                  <a:pt x="243" y="306"/>
                </a:lnTo>
                <a:lnTo>
                  <a:pt x="210" y="286"/>
                </a:lnTo>
                <a:cubicBezTo>
                  <a:pt x="204" y="283"/>
                  <a:pt x="197" y="281"/>
                  <a:pt x="191" y="281"/>
                </a:cubicBezTo>
                <a:cubicBezTo>
                  <a:pt x="184" y="281"/>
                  <a:pt x="178" y="283"/>
                  <a:pt x="173" y="286"/>
                </a:cubicBezTo>
                <a:cubicBezTo>
                  <a:pt x="150" y="299"/>
                  <a:pt x="124" y="310"/>
                  <a:pt x="98" y="316"/>
                </a:cubicBezTo>
                <a:cubicBezTo>
                  <a:pt x="86" y="320"/>
                  <a:pt x="76" y="330"/>
                  <a:pt x="72" y="342"/>
                </a:cubicBezTo>
                <a:lnTo>
                  <a:pt x="63" y="380"/>
                </a:lnTo>
                <a:lnTo>
                  <a:pt x="37" y="380"/>
                </a:lnTo>
                <a:lnTo>
                  <a:pt x="37" y="198"/>
                </a:lnTo>
                <a:close/>
                <a:moveTo>
                  <a:pt x="37" y="72"/>
                </a:moveTo>
                <a:cubicBezTo>
                  <a:pt x="37" y="53"/>
                  <a:pt x="53" y="36"/>
                  <a:pt x="72" y="36"/>
                </a:cubicBezTo>
                <a:lnTo>
                  <a:pt x="163" y="36"/>
                </a:lnTo>
                <a:cubicBezTo>
                  <a:pt x="154" y="101"/>
                  <a:pt x="102" y="153"/>
                  <a:pt x="37" y="162"/>
                </a:cubicBezTo>
                <a:lnTo>
                  <a:pt x="37" y="72"/>
                </a:lnTo>
                <a:close/>
                <a:moveTo>
                  <a:pt x="725" y="0"/>
                </a:moveTo>
                <a:lnTo>
                  <a:pt x="72" y="0"/>
                </a:lnTo>
                <a:cubicBezTo>
                  <a:pt x="33" y="0"/>
                  <a:pt x="0" y="32"/>
                  <a:pt x="0" y="72"/>
                </a:cubicBezTo>
                <a:lnTo>
                  <a:pt x="0" y="725"/>
                </a:lnTo>
                <a:cubicBezTo>
                  <a:pt x="0" y="765"/>
                  <a:pt x="33" y="797"/>
                  <a:pt x="72" y="797"/>
                </a:cubicBezTo>
                <a:lnTo>
                  <a:pt x="725" y="797"/>
                </a:lnTo>
                <a:cubicBezTo>
                  <a:pt x="766" y="797"/>
                  <a:pt x="798" y="765"/>
                  <a:pt x="798" y="725"/>
                </a:cubicBezTo>
                <a:lnTo>
                  <a:pt x="798" y="72"/>
                </a:lnTo>
                <a:cubicBezTo>
                  <a:pt x="798" y="32"/>
                  <a:pt x="766" y="0"/>
                  <a:pt x="725" y="0"/>
                </a:cubicBezTo>
                <a:close/>
              </a:path>
            </a:pathLst>
          </a:custGeom>
          <a:solidFill>
            <a:schemeClr val="accent6"/>
          </a:solidFill>
          <a:ln>
            <a:noFill/>
          </a:ln>
          <a:effectLst/>
        </p:spPr>
        <p:txBody>
          <a:bodyPr wrap="none" anchor="ctr"/>
          <a:lstStyle/>
          <a:p>
            <a:endParaRPr lang="en-US" dirty="0">
              <a:latin typeface="Montserrat" pitchFamily="2" charset="77"/>
            </a:endParaRPr>
          </a:p>
        </p:txBody>
      </p:sp>
      <p:sp>
        <p:nvSpPr>
          <p:cNvPr id="653" name="Freeform 325">
            <a:extLst>
              <a:ext uri="{FF2B5EF4-FFF2-40B4-BE49-F238E27FC236}">
                <a16:creationId xmlns:a16="http://schemas.microsoft.com/office/drawing/2014/main" id="{7530CC4F-60F7-4A0A-8005-6953BA38FA83}"/>
              </a:ext>
            </a:extLst>
          </p:cNvPr>
          <p:cNvSpPr>
            <a:spLocks noChangeArrowheads="1"/>
          </p:cNvSpPr>
          <p:nvPr/>
        </p:nvSpPr>
        <p:spPr bwMode="auto">
          <a:xfrm>
            <a:off x="21332336" y="7927610"/>
            <a:ext cx="1329837" cy="38465"/>
          </a:xfrm>
          <a:custGeom>
            <a:avLst/>
            <a:gdLst>
              <a:gd name="T0" fmla="*/ 1064 w 1065"/>
              <a:gd name="T1" fmla="*/ 30 h 31"/>
              <a:gd name="T2" fmla="*/ 0 w 1065"/>
              <a:gd name="T3" fmla="*/ 30 h 31"/>
              <a:gd name="T4" fmla="*/ 0 w 1065"/>
              <a:gd name="T5" fmla="*/ 0 h 31"/>
              <a:gd name="T6" fmla="*/ 1064 w 1065"/>
              <a:gd name="T7" fmla="*/ 0 h 31"/>
              <a:gd name="T8" fmla="*/ 1064 w 1065"/>
              <a:gd name="T9" fmla="*/ 30 h 31"/>
            </a:gdLst>
            <a:ahLst/>
            <a:cxnLst>
              <a:cxn ang="0">
                <a:pos x="T0" y="T1"/>
              </a:cxn>
              <a:cxn ang="0">
                <a:pos x="T2" y="T3"/>
              </a:cxn>
              <a:cxn ang="0">
                <a:pos x="T4" y="T5"/>
              </a:cxn>
              <a:cxn ang="0">
                <a:pos x="T6" y="T7"/>
              </a:cxn>
              <a:cxn ang="0">
                <a:pos x="T8" y="T9"/>
              </a:cxn>
            </a:cxnLst>
            <a:rect l="0" t="0" r="r" b="b"/>
            <a:pathLst>
              <a:path w="1065" h="31">
                <a:moveTo>
                  <a:pt x="1064" y="30"/>
                </a:moveTo>
                <a:lnTo>
                  <a:pt x="0" y="30"/>
                </a:lnTo>
                <a:lnTo>
                  <a:pt x="0" y="0"/>
                </a:lnTo>
                <a:lnTo>
                  <a:pt x="1064" y="0"/>
                </a:lnTo>
                <a:lnTo>
                  <a:pt x="1064" y="30"/>
                </a:lnTo>
              </a:path>
            </a:pathLst>
          </a:custGeom>
          <a:solidFill>
            <a:schemeClr val="accent5"/>
          </a:solidFill>
          <a:ln>
            <a:noFill/>
          </a:ln>
          <a:effectLst/>
        </p:spPr>
        <p:txBody>
          <a:bodyPr wrap="none" anchor="ctr"/>
          <a:lstStyle/>
          <a:p>
            <a:endParaRPr lang="en-US" dirty="0">
              <a:latin typeface="Montserrat" pitchFamily="2" charset="77"/>
            </a:endParaRPr>
          </a:p>
        </p:txBody>
      </p:sp>
      <p:sp>
        <p:nvSpPr>
          <p:cNvPr id="654" name="Freeform 326">
            <a:extLst>
              <a:ext uri="{FF2B5EF4-FFF2-40B4-BE49-F238E27FC236}">
                <a16:creationId xmlns:a16="http://schemas.microsoft.com/office/drawing/2014/main" id="{14A4DD76-48DB-47C2-841A-FA383D66AEDD}"/>
              </a:ext>
            </a:extLst>
          </p:cNvPr>
          <p:cNvSpPr>
            <a:spLocks noChangeArrowheads="1"/>
          </p:cNvSpPr>
          <p:nvPr/>
        </p:nvSpPr>
        <p:spPr bwMode="auto">
          <a:xfrm>
            <a:off x="22436868" y="7724287"/>
            <a:ext cx="445112" cy="439615"/>
          </a:xfrm>
          <a:custGeom>
            <a:avLst/>
            <a:gdLst>
              <a:gd name="T0" fmla="*/ 177 w 355"/>
              <a:gd name="T1" fmla="*/ 0 h 354"/>
              <a:gd name="T2" fmla="*/ 354 w 355"/>
              <a:gd name="T3" fmla="*/ 176 h 354"/>
              <a:gd name="T4" fmla="*/ 177 w 355"/>
              <a:gd name="T5" fmla="*/ 353 h 354"/>
              <a:gd name="T6" fmla="*/ 0 w 355"/>
              <a:gd name="T7" fmla="*/ 176 h 354"/>
              <a:gd name="T8" fmla="*/ 177 w 355"/>
              <a:gd name="T9" fmla="*/ 0 h 354"/>
            </a:gdLst>
            <a:ahLst/>
            <a:cxnLst>
              <a:cxn ang="0">
                <a:pos x="T0" y="T1"/>
              </a:cxn>
              <a:cxn ang="0">
                <a:pos x="T2" y="T3"/>
              </a:cxn>
              <a:cxn ang="0">
                <a:pos x="T4" y="T5"/>
              </a:cxn>
              <a:cxn ang="0">
                <a:pos x="T6" y="T7"/>
              </a:cxn>
              <a:cxn ang="0">
                <a:pos x="T8" y="T9"/>
              </a:cxn>
            </a:cxnLst>
            <a:rect l="0" t="0" r="r" b="b"/>
            <a:pathLst>
              <a:path w="355" h="354">
                <a:moveTo>
                  <a:pt x="177" y="0"/>
                </a:moveTo>
                <a:cubicBezTo>
                  <a:pt x="275" y="0"/>
                  <a:pt x="354" y="78"/>
                  <a:pt x="354" y="176"/>
                </a:cubicBezTo>
                <a:cubicBezTo>
                  <a:pt x="354" y="274"/>
                  <a:pt x="275" y="353"/>
                  <a:pt x="177" y="353"/>
                </a:cubicBezTo>
                <a:cubicBezTo>
                  <a:pt x="80" y="353"/>
                  <a:pt x="0" y="274"/>
                  <a:pt x="0" y="176"/>
                </a:cubicBezTo>
                <a:cubicBezTo>
                  <a:pt x="0" y="78"/>
                  <a:pt x="80" y="0"/>
                  <a:pt x="177" y="0"/>
                </a:cubicBezTo>
              </a:path>
            </a:pathLst>
          </a:custGeom>
          <a:solidFill>
            <a:schemeClr val="accent5"/>
          </a:solidFill>
          <a:ln>
            <a:noFill/>
          </a:ln>
          <a:effectLst/>
        </p:spPr>
        <p:txBody>
          <a:bodyPr wrap="none" anchor="ctr"/>
          <a:lstStyle/>
          <a:p>
            <a:endParaRPr lang="en-US" dirty="0">
              <a:latin typeface="Montserrat" pitchFamily="2" charset="77"/>
            </a:endParaRPr>
          </a:p>
        </p:txBody>
      </p:sp>
      <p:sp>
        <p:nvSpPr>
          <p:cNvPr id="655" name="Freeform 327">
            <a:extLst>
              <a:ext uri="{FF2B5EF4-FFF2-40B4-BE49-F238E27FC236}">
                <a16:creationId xmlns:a16="http://schemas.microsoft.com/office/drawing/2014/main" id="{3FDDF30F-6AB7-4947-99AE-9E9ECDBE840F}"/>
              </a:ext>
            </a:extLst>
          </p:cNvPr>
          <p:cNvSpPr>
            <a:spLocks noChangeArrowheads="1"/>
          </p:cNvSpPr>
          <p:nvPr/>
        </p:nvSpPr>
        <p:spPr bwMode="auto">
          <a:xfrm>
            <a:off x="1725490" y="7922113"/>
            <a:ext cx="1329837" cy="49458"/>
          </a:xfrm>
          <a:custGeom>
            <a:avLst/>
            <a:gdLst>
              <a:gd name="T0" fmla="*/ 1064 w 1066"/>
              <a:gd name="T1" fmla="*/ 39 h 40"/>
              <a:gd name="T2" fmla="*/ 0 w 1066"/>
              <a:gd name="T3" fmla="*/ 31 h 40"/>
              <a:gd name="T4" fmla="*/ 0 w 1066"/>
              <a:gd name="T5" fmla="*/ 0 h 40"/>
              <a:gd name="T6" fmla="*/ 1065 w 1066"/>
              <a:gd name="T7" fmla="*/ 8 h 40"/>
              <a:gd name="T8" fmla="*/ 1064 w 1066"/>
              <a:gd name="T9" fmla="*/ 39 h 40"/>
            </a:gdLst>
            <a:ahLst/>
            <a:cxnLst>
              <a:cxn ang="0">
                <a:pos x="T0" y="T1"/>
              </a:cxn>
              <a:cxn ang="0">
                <a:pos x="T2" y="T3"/>
              </a:cxn>
              <a:cxn ang="0">
                <a:pos x="T4" y="T5"/>
              </a:cxn>
              <a:cxn ang="0">
                <a:pos x="T6" y="T7"/>
              </a:cxn>
              <a:cxn ang="0">
                <a:pos x="T8" y="T9"/>
              </a:cxn>
            </a:cxnLst>
            <a:rect l="0" t="0" r="r" b="b"/>
            <a:pathLst>
              <a:path w="1066" h="40">
                <a:moveTo>
                  <a:pt x="1064" y="39"/>
                </a:moveTo>
                <a:lnTo>
                  <a:pt x="0" y="31"/>
                </a:lnTo>
                <a:lnTo>
                  <a:pt x="0" y="0"/>
                </a:lnTo>
                <a:lnTo>
                  <a:pt x="1065" y="8"/>
                </a:lnTo>
                <a:lnTo>
                  <a:pt x="1064" y="39"/>
                </a:lnTo>
              </a:path>
            </a:pathLst>
          </a:custGeom>
          <a:solidFill>
            <a:schemeClr val="accent1"/>
          </a:solidFill>
          <a:ln>
            <a:noFill/>
          </a:ln>
          <a:effectLst/>
        </p:spPr>
        <p:txBody>
          <a:bodyPr wrap="none" anchor="ctr"/>
          <a:lstStyle/>
          <a:p>
            <a:endParaRPr lang="en-US" dirty="0">
              <a:latin typeface="Montserrat" pitchFamily="2" charset="77"/>
            </a:endParaRPr>
          </a:p>
        </p:txBody>
      </p:sp>
      <p:sp>
        <p:nvSpPr>
          <p:cNvPr id="656" name="Freeform 328">
            <a:extLst>
              <a:ext uri="{FF2B5EF4-FFF2-40B4-BE49-F238E27FC236}">
                <a16:creationId xmlns:a16="http://schemas.microsoft.com/office/drawing/2014/main" id="{8509CBF2-DCBB-49D5-B9F5-54BA210C3BD1}"/>
              </a:ext>
            </a:extLst>
          </p:cNvPr>
          <p:cNvSpPr>
            <a:spLocks noChangeArrowheads="1"/>
          </p:cNvSpPr>
          <p:nvPr/>
        </p:nvSpPr>
        <p:spPr bwMode="auto">
          <a:xfrm>
            <a:off x="1505683" y="7724287"/>
            <a:ext cx="445109" cy="439615"/>
          </a:xfrm>
          <a:custGeom>
            <a:avLst/>
            <a:gdLst>
              <a:gd name="T0" fmla="*/ 177 w 355"/>
              <a:gd name="T1" fmla="*/ 353 h 354"/>
              <a:gd name="T2" fmla="*/ 0 w 355"/>
              <a:gd name="T3" fmla="*/ 176 h 354"/>
              <a:gd name="T4" fmla="*/ 177 w 355"/>
              <a:gd name="T5" fmla="*/ 0 h 354"/>
              <a:gd name="T6" fmla="*/ 354 w 355"/>
              <a:gd name="T7" fmla="*/ 176 h 354"/>
              <a:gd name="T8" fmla="*/ 177 w 355"/>
              <a:gd name="T9" fmla="*/ 353 h 354"/>
            </a:gdLst>
            <a:ahLst/>
            <a:cxnLst>
              <a:cxn ang="0">
                <a:pos x="T0" y="T1"/>
              </a:cxn>
              <a:cxn ang="0">
                <a:pos x="T2" y="T3"/>
              </a:cxn>
              <a:cxn ang="0">
                <a:pos x="T4" y="T5"/>
              </a:cxn>
              <a:cxn ang="0">
                <a:pos x="T6" y="T7"/>
              </a:cxn>
              <a:cxn ang="0">
                <a:pos x="T8" y="T9"/>
              </a:cxn>
            </a:cxnLst>
            <a:rect l="0" t="0" r="r" b="b"/>
            <a:pathLst>
              <a:path w="355" h="354">
                <a:moveTo>
                  <a:pt x="177" y="353"/>
                </a:moveTo>
                <a:cubicBezTo>
                  <a:pt x="80" y="353"/>
                  <a:pt x="0" y="274"/>
                  <a:pt x="0" y="176"/>
                </a:cubicBezTo>
                <a:cubicBezTo>
                  <a:pt x="0" y="78"/>
                  <a:pt x="80" y="0"/>
                  <a:pt x="177" y="0"/>
                </a:cubicBezTo>
                <a:cubicBezTo>
                  <a:pt x="275" y="0"/>
                  <a:pt x="354" y="78"/>
                  <a:pt x="354" y="176"/>
                </a:cubicBezTo>
                <a:cubicBezTo>
                  <a:pt x="354" y="274"/>
                  <a:pt x="275" y="353"/>
                  <a:pt x="177" y="353"/>
                </a:cubicBezTo>
              </a:path>
            </a:pathLst>
          </a:custGeom>
          <a:solidFill>
            <a:schemeClr val="accent1"/>
          </a:solidFill>
          <a:ln>
            <a:noFill/>
          </a:ln>
          <a:effectLst/>
        </p:spPr>
        <p:txBody>
          <a:bodyPr wrap="none" anchor="ctr"/>
          <a:lstStyle/>
          <a:p>
            <a:endParaRPr lang="en-US" dirty="0">
              <a:latin typeface="Montserrat" pitchFamily="2" charset="77"/>
            </a:endParaRPr>
          </a:p>
        </p:txBody>
      </p:sp>
      <p:sp>
        <p:nvSpPr>
          <p:cNvPr id="47" name="TextBox 46">
            <a:extLst>
              <a:ext uri="{FF2B5EF4-FFF2-40B4-BE49-F238E27FC236}">
                <a16:creationId xmlns:a16="http://schemas.microsoft.com/office/drawing/2014/main" id="{D3FFB544-44FA-4AFE-9001-9B4BBD94512F}"/>
              </a:ext>
            </a:extLst>
          </p:cNvPr>
          <p:cNvSpPr txBox="1"/>
          <p:nvPr/>
        </p:nvSpPr>
        <p:spPr>
          <a:xfrm>
            <a:off x="4924240" y="7172313"/>
            <a:ext cx="1828800" cy="1477328"/>
          </a:xfrm>
          <a:prstGeom prst="rect">
            <a:avLst/>
          </a:prstGeom>
          <a:noFill/>
        </p:spPr>
        <p:txBody>
          <a:bodyPr wrap="square" rtlCol="0" anchor="ctr">
            <a:spAutoFit/>
          </a:bodyPr>
          <a:lstStyle/>
          <a:p>
            <a:pPr algn="ctr"/>
            <a:r>
              <a:rPr lang="en-US" sz="8800" b="1" spc="-290" dirty="0">
                <a:solidFill>
                  <a:schemeClr val="bg1"/>
                </a:solidFill>
                <a:latin typeface="Montserrat" pitchFamily="2" charset="77"/>
              </a:rPr>
              <a:t>01</a:t>
            </a:r>
          </a:p>
        </p:txBody>
      </p:sp>
      <p:sp>
        <p:nvSpPr>
          <p:cNvPr id="48" name="TextBox 47">
            <a:extLst>
              <a:ext uri="{FF2B5EF4-FFF2-40B4-BE49-F238E27FC236}">
                <a16:creationId xmlns:a16="http://schemas.microsoft.com/office/drawing/2014/main" id="{9CB6465D-3F3D-42CE-9EB8-D3225F3E9D92}"/>
              </a:ext>
            </a:extLst>
          </p:cNvPr>
          <p:cNvSpPr txBox="1"/>
          <p:nvPr/>
        </p:nvSpPr>
        <p:spPr>
          <a:xfrm>
            <a:off x="8100462" y="7189756"/>
            <a:ext cx="1828800" cy="1446550"/>
          </a:xfrm>
          <a:prstGeom prst="rect">
            <a:avLst/>
          </a:prstGeom>
          <a:noFill/>
        </p:spPr>
        <p:txBody>
          <a:bodyPr wrap="square" rtlCol="0" anchor="ctr">
            <a:spAutoFit/>
          </a:bodyPr>
          <a:lstStyle/>
          <a:p>
            <a:pPr algn="ctr"/>
            <a:r>
              <a:rPr lang="en-US" sz="8800" b="1" spc="-290" dirty="0">
                <a:solidFill>
                  <a:schemeClr val="bg1"/>
                </a:solidFill>
                <a:latin typeface="Montserrat" pitchFamily="2" charset="77"/>
              </a:rPr>
              <a:t>02</a:t>
            </a:r>
          </a:p>
        </p:txBody>
      </p:sp>
      <p:sp>
        <p:nvSpPr>
          <p:cNvPr id="49" name="TextBox 48">
            <a:extLst>
              <a:ext uri="{FF2B5EF4-FFF2-40B4-BE49-F238E27FC236}">
                <a16:creationId xmlns:a16="http://schemas.microsoft.com/office/drawing/2014/main" id="{AB5F93E8-9AA1-4271-98DA-1CA1F45E7770}"/>
              </a:ext>
            </a:extLst>
          </p:cNvPr>
          <p:cNvSpPr txBox="1"/>
          <p:nvPr/>
        </p:nvSpPr>
        <p:spPr>
          <a:xfrm>
            <a:off x="11274425" y="7194201"/>
            <a:ext cx="1828800" cy="1446550"/>
          </a:xfrm>
          <a:prstGeom prst="rect">
            <a:avLst/>
          </a:prstGeom>
          <a:noFill/>
        </p:spPr>
        <p:txBody>
          <a:bodyPr wrap="square" rtlCol="0" anchor="ctr">
            <a:spAutoFit/>
          </a:bodyPr>
          <a:lstStyle/>
          <a:p>
            <a:pPr algn="ctr"/>
            <a:r>
              <a:rPr lang="en-US" sz="8800" b="1" spc="-290" dirty="0">
                <a:solidFill>
                  <a:schemeClr val="bg1"/>
                </a:solidFill>
                <a:latin typeface="Montserrat" pitchFamily="2" charset="77"/>
              </a:rPr>
              <a:t>03</a:t>
            </a:r>
          </a:p>
        </p:txBody>
      </p:sp>
      <p:sp>
        <p:nvSpPr>
          <p:cNvPr id="50" name="TextBox 49">
            <a:extLst>
              <a:ext uri="{FF2B5EF4-FFF2-40B4-BE49-F238E27FC236}">
                <a16:creationId xmlns:a16="http://schemas.microsoft.com/office/drawing/2014/main" id="{9D9A90CC-EB03-4D02-B987-0C973740111B}"/>
              </a:ext>
            </a:extLst>
          </p:cNvPr>
          <p:cNvSpPr txBox="1"/>
          <p:nvPr/>
        </p:nvSpPr>
        <p:spPr>
          <a:xfrm>
            <a:off x="14452904" y="7192296"/>
            <a:ext cx="1828800" cy="1446550"/>
          </a:xfrm>
          <a:prstGeom prst="rect">
            <a:avLst/>
          </a:prstGeom>
          <a:noFill/>
        </p:spPr>
        <p:txBody>
          <a:bodyPr wrap="square" rtlCol="0" anchor="ctr">
            <a:spAutoFit/>
          </a:bodyPr>
          <a:lstStyle/>
          <a:p>
            <a:pPr algn="ctr"/>
            <a:r>
              <a:rPr lang="en-US" sz="8800" b="1" spc="-290" dirty="0">
                <a:solidFill>
                  <a:schemeClr val="bg1"/>
                </a:solidFill>
                <a:latin typeface="Montserrat" pitchFamily="2" charset="77"/>
              </a:rPr>
              <a:t>04</a:t>
            </a:r>
          </a:p>
        </p:txBody>
      </p:sp>
      <p:sp>
        <p:nvSpPr>
          <p:cNvPr id="51" name="TextBox 50">
            <a:extLst>
              <a:ext uri="{FF2B5EF4-FFF2-40B4-BE49-F238E27FC236}">
                <a16:creationId xmlns:a16="http://schemas.microsoft.com/office/drawing/2014/main" id="{3ED292E0-61B8-4596-8C6F-9BB449EB0A92}"/>
              </a:ext>
            </a:extLst>
          </p:cNvPr>
          <p:cNvSpPr txBox="1"/>
          <p:nvPr/>
        </p:nvSpPr>
        <p:spPr>
          <a:xfrm>
            <a:off x="17634620" y="7196741"/>
            <a:ext cx="1828800" cy="1446550"/>
          </a:xfrm>
          <a:prstGeom prst="rect">
            <a:avLst/>
          </a:prstGeom>
          <a:noFill/>
        </p:spPr>
        <p:txBody>
          <a:bodyPr wrap="square" rtlCol="0" anchor="ctr">
            <a:spAutoFit/>
          </a:bodyPr>
          <a:lstStyle/>
          <a:p>
            <a:pPr algn="ctr"/>
            <a:r>
              <a:rPr lang="en-US" sz="8800" b="1" spc="-290" dirty="0">
                <a:solidFill>
                  <a:schemeClr val="bg1"/>
                </a:solidFill>
                <a:latin typeface="Montserrat" pitchFamily="2" charset="77"/>
              </a:rPr>
              <a:t>05</a:t>
            </a:r>
          </a:p>
        </p:txBody>
      </p:sp>
      <p:sp>
        <p:nvSpPr>
          <p:cNvPr id="15" name="TextBox 14">
            <a:extLst>
              <a:ext uri="{FF2B5EF4-FFF2-40B4-BE49-F238E27FC236}">
                <a16:creationId xmlns:a16="http://schemas.microsoft.com/office/drawing/2014/main" id="{F823D970-2313-02B4-23FE-3085EC4D0FBD}"/>
              </a:ext>
            </a:extLst>
          </p:cNvPr>
          <p:cNvSpPr txBox="1"/>
          <p:nvPr/>
        </p:nvSpPr>
        <p:spPr>
          <a:xfrm>
            <a:off x="13566844" y="10208323"/>
            <a:ext cx="3747722" cy="1938992"/>
          </a:xfrm>
          <a:prstGeom prst="rect">
            <a:avLst/>
          </a:prstGeom>
          <a:noFill/>
        </p:spPr>
        <p:txBody>
          <a:bodyPr wrap="square" rtlCol="0" anchor="b">
            <a:spAutoFit/>
          </a:bodyPr>
          <a:lstStyle>
            <a:defPPr>
              <a:defRPr lang="en-US"/>
            </a:defPPr>
            <a:lvl1pPr algn="ctr">
              <a:lnSpc>
                <a:spcPct val="140000"/>
              </a:lnSpc>
              <a:spcBef>
                <a:spcPts val="1200"/>
              </a:spcBef>
              <a:spcAft>
                <a:spcPts val="0"/>
              </a:spcAft>
              <a:defRPr sz="3100" b="1">
                <a:solidFill>
                  <a:schemeClr val="tx2"/>
                </a:solidFill>
                <a:latin typeface="Montserrat" pitchFamily="2" charset="77"/>
              </a:defRPr>
            </a:lvl1pPr>
          </a:lstStyle>
          <a:p>
            <a:pPr>
              <a:lnSpc>
                <a:spcPct val="100000"/>
              </a:lnSpc>
              <a:spcBef>
                <a:spcPts val="0"/>
              </a:spcBef>
            </a:pPr>
            <a:r>
              <a:rPr lang="en-US" sz="3000" b="0" dirty="0"/>
              <a:t>Identifying which companies manufacture fuel efficient vehicles.</a:t>
            </a:r>
          </a:p>
        </p:txBody>
      </p:sp>
      <p:sp>
        <p:nvSpPr>
          <p:cNvPr id="19" name="TextBox 18">
            <a:extLst>
              <a:ext uri="{FF2B5EF4-FFF2-40B4-BE49-F238E27FC236}">
                <a16:creationId xmlns:a16="http://schemas.microsoft.com/office/drawing/2014/main" id="{896D2DCE-6E98-85D3-0581-C21863E07E9F}"/>
              </a:ext>
            </a:extLst>
          </p:cNvPr>
          <p:cNvSpPr txBox="1"/>
          <p:nvPr/>
        </p:nvSpPr>
        <p:spPr>
          <a:xfrm>
            <a:off x="6824920" y="10037929"/>
            <a:ext cx="4379883" cy="2477601"/>
          </a:xfrm>
          <a:prstGeom prst="rect">
            <a:avLst/>
          </a:prstGeom>
          <a:noFill/>
        </p:spPr>
        <p:txBody>
          <a:bodyPr wrap="square" rtlCol="0" anchor="b">
            <a:spAutoFit/>
          </a:bodyPr>
          <a:lstStyle>
            <a:defPPr>
              <a:defRPr lang="en-US"/>
            </a:defPPr>
            <a:lvl1pPr algn="ctr">
              <a:lnSpc>
                <a:spcPct val="140000"/>
              </a:lnSpc>
              <a:spcBef>
                <a:spcPts val="1200"/>
              </a:spcBef>
              <a:spcAft>
                <a:spcPts val="0"/>
              </a:spcAft>
              <a:defRPr sz="3100" b="1">
                <a:solidFill>
                  <a:schemeClr val="tx2"/>
                </a:solidFill>
                <a:latin typeface="Montserrat" pitchFamily="2" charset="77"/>
              </a:defRPr>
            </a:lvl1pPr>
          </a:lstStyle>
          <a:p>
            <a:pPr>
              <a:lnSpc>
                <a:spcPct val="100000"/>
              </a:lnSpc>
              <a:spcBef>
                <a:spcPts val="0"/>
              </a:spcBef>
            </a:pPr>
            <a:r>
              <a:rPr lang="en-US" sz="3000" b="0" dirty="0"/>
              <a:t>Identify which Fuel types are most sustainable and environmentally friendly?</a:t>
            </a:r>
          </a:p>
        </p:txBody>
      </p:sp>
      <p:sp>
        <p:nvSpPr>
          <p:cNvPr id="21" name="TextBox 20">
            <a:extLst>
              <a:ext uri="{FF2B5EF4-FFF2-40B4-BE49-F238E27FC236}">
                <a16:creationId xmlns:a16="http://schemas.microsoft.com/office/drawing/2014/main" id="{D2DA309C-D21D-309C-CD9F-A93D72C205FA}"/>
              </a:ext>
            </a:extLst>
          </p:cNvPr>
          <p:cNvSpPr txBox="1"/>
          <p:nvPr/>
        </p:nvSpPr>
        <p:spPr>
          <a:xfrm>
            <a:off x="10277644" y="3939377"/>
            <a:ext cx="3849624" cy="1523494"/>
          </a:xfrm>
          <a:prstGeom prst="rect">
            <a:avLst/>
          </a:prstGeom>
          <a:noFill/>
        </p:spPr>
        <p:txBody>
          <a:bodyPr wrap="square" rtlCol="0" anchor="b">
            <a:spAutoFit/>
          </a:bodyPr>
          <a:lstStyle>
            <a:defPPr>
              <a:defRPr lang="en-US"/>
            </a:defPPr>
            <a:lvl1pPr algn="ctr">
              <a:lnSpc>
                <a:spcPct val="140000"/>
              </a:lnSpc>
              <a:spcBef>
                <a:spcPts val="1200"/>
              </a:spcBef>
              <a:spcAft>
                <a:spcPts val="0"/>
              </a:spcAft>
              <a:defRPr sz="3100" b="1">
                <a:solidFill>
                  <a:schemeClr val="tx2"/>
                </a:solidFill>
                <a:latin typeface="Montserrat" pitchFamily="2" charset="77"/>
              </a:defRPr>
            </a:lvl1pPr>
          </a:lstStyle>
          <a:p>
            <a:pPr>
              <a:lnSpc>
                <a:spcPct val="100000"/>
              </a:lnSpc>
              <a:spcBef>
                <a:spcPts val="0"/>
              </a:spcBef>
            </a:pPr>
            <a:r>
              <a:rPr lang="en-US" sz="3000" b="0" dirty="0"/>
              <a:t>Understand the Fuel efficiency of different Fuels.</a:t>
            </a:r>
          </a:p>
        </p:txBody>
      </p:sp>
      <p:sp>
        <p:nvSpPr>
          <p:cNvPr id="5" name="CuadroTexto 31">
            <a:extLst>
              <a:ext uri="{FF2B5EF4-FFF2-40B4-BE49-F238E27FC236}">
                <a16:creationId xmlns:a16="http://schemas.microsoft.com/office/drawing/2014/main" id="{B69C8E62-1BB7-A5D2-2063-3A7F2C5E4954}"/>
              </a:ext>
            </a:extLst>
          </p:cNvPr>
          <p:cNvSpPr txBox="1"/>
          <p:nvPr/>
        </p:nvSpPr>
        <p:spPr>
          <a:xfrm>
            <a:off x="3098965" y="1200470"/>
            <a:ext cx="18179719" cy="1231106"/>
          </a:xfrm>
          <a:prstGeom prst="rect">
            <a:avLst/>
          </a:prstGeom>
          <a:noFill/>
        </p:spPr>
        <p:txBody>
          <a:bodyPr wrap="square" rtlCol="0" anchor="b">
            <a:spAutoFit/>
          </a:bodyPr>
          <a:lstStyle>
            <a:defPPr>
              <a:defRPr lang="en-US"/>
            </a:defPPr>
            <a:lvl1pPr>
              <a:defRPr sz="7400" b="1">
                <a:solidFill>
                  <a:schemeClr val="tx2"/>
                </a:solidFill>
                <a:latin typeface="Montserrat" pitchFamily="2" charset="77"/>
                <a:ea typeface="Arimo" panose="020B0604020202020204" pitchFamily="34" charset="0"/>
                <a:cs typeface="Arimo" panose="020B0604020202020204" pitchFamily="34" charset="0"/>
              </a:defRPr>
            </a:lvl1pPr>
          </a:lstStyle>
          <a:p>
            <a:pPr algn="ctr"/>
            <a:r>
              <a:rPr lang="en-US" u="sng" dirty="0"/>
              <a:t>Questions to explore hidden patterns</a:t>
            </a:r>
          </a:p>
        </p:txBody>
      </p:sp>
      <p:sp>
        <p:nvSpPr>
          <p:cNvPr id="2" name="TextBox 1">
            <a:extLst>
              <a:ext uri="{FF2B5EF4-FFF2-40B4-BE49-F238E27FC236}">
                <a16:creationId xmlns:a16="http://schemas.microsoft.com/office/drawing/2014/main" id="{CDAFA6A3-B359-C440-D832-DF49DADE8742}"/>
              </a:ext>
            </a:extLst>
          </p:cNvPr>
          <p:cNvSpPr txBox="1"/>
          <p:nvPr/>
        </p:nvSpPr>
        <p:spPr>
          <a:xfrm>
            <a:off x="16618332" y="3523423"/>
            <a:ext cx="3849624" cy="1938992"/>
          </a:xfrm>
          <a:prstGeom prst="rect">
            <a:avLst/>
          </a:prstGeom>
          <a:noFill/>
        </p:spPr>
        <p:txBody>
          <a:bodyPr wrap="square" rtlCol="0" anchor="b">
            <a:spAutoFit/>
          </a:bodyPr>
          <a:lstStyle>
            <a:defPPr>
              <a:defRPr lang="en-US"/>
            </a:defPPr>
            <a:lvl1pPr algn="ctr">
              <a:lnSpc>
                <a:spcPct val="140000"/>
              </a:lnSpc>
              <a:spcBef>
                <a:spcPts val="1200"/>
              </a:spcBef>
              <a:spcAft>
                <a:spcPts val="0"/>
              </a:spcAft>
              <a:defRPr sz="3100" b="1">
                <a:solidFill>
                  <a:schemeClr val="tx2"/>
                </a:solidFill>
                <a:latin typeface="Montserrat" pitchFamily="2" charset="77"/>
              </a:defRPr>
            </a:lvl1pPr>
          </a:lstStyle>
          <a:p>
            <a:pPr>
              <a:lnSpc>
                <a:spcPct val="100000"/>
              </a:lnSpc>
              <a:spcBef>
                <a:spcPts val="0"/>
              </a:spcBef>
            </a:pPr>
            <a:r>
              <a:rPr lang="en-US" sz="3000" b="0" dirty="0"/>
              <a:t>Does the price of Vehicles depend on the Fuel type they Operate on?</a:t>
            </a:r>
          </a:p>
        </p:txBody>
      </p:sp>
      <p:sp>
        <p:nvSpPr>
          <p:cNvPr id="3" name="TextBox 2">
            <a:extLst>
              <a:ext uri="{FF2B5EF4-FFF2-40B4-BE49-F238E27FC236}">
                <a16:creationId xmlns:a16="http://schemas.microsoft.com/office/drawing/2014/main" id="{16286A2F-EA48-E033-82CF-F52A9D67CDBB}"/>
              </a:ext>
            </a:extLst>
          </p:cNvPr>
          <p:cNvSpPr txBox="1"/>
          <p:nvPr/>
        </p:nvSpPr>
        <p:spPr>
          <a:xfrm>
            <a:off x="3748752" y="3523423"/>
            <a:ext cx="4190768" cy="2400657"/>
          </a:xfrm>
          <a:prstGeom prst="rect">
            <a:avLst/>
          </a:prstGeom>
          <a:noFill/>
        </p:spPr>
        <p:txBody>
          <a:bodyPr wrap="square" rtlCol="0" anchor="b">
            <a:spAutoFit/>
          </a:bodyPr>
          <a:lstStyle>
            <a:defPPr>
              <a:defRPr lang="en-US"/>
            </a:defPPr>
            <a:lvl1pPr algn="ctr">
              <a:lnSpc>
                <a:spcPct val="140000"/>
              </a:lnSpc>
              <a:spcBef>
                <a:spcPts val="1200"/>
              </a:spcBef>
              <a:spcAft>
                <a:spcPts val="0"/>
              </a:spcAft>
              <a:defRPr sz="3100" b="1">
                <a:solidFill>
                  <a:schemeClr val="tx2"/>
                </a:solidFill>
                <a:latin typeface="Montserrat" pitchFamily="2" charset="77"/>
              </a:defRPr>
            </a:lvl1pPr>
          </a:lstStyle>
          <a:p>
            <a:pPr>
              <a:lnSpc>
                <a:spcPct val="100000"/>
              </a:lnSpc>
              <a:spcBef>
                <a:spcPts val="0"/>
              </a:spcBef>
            </a:pPr>
            <a:r>
              <a:rPr lang="en-US" sz="3000" b="0" dirty="0"/>
              <a:t>Understanding the relationship between Fuel Consumption and CO2 Emission Rates.</a:t>
            </a:r>
          </a:p>
        </p:txBody>
      </p:sp>
    </p:spTree>
    <p:extLst>
      <p:ext uri="{BB962C8B-B14F-4D97-AF65-F5344CB8AC3E}">
        <p14:creationId xmlns:p14="http://schemas.microsoft.com/office/powerpoint/2010/main" val="2277098219"/>
      </p:ext>
    </p:extLst>
  </p:cSld>
  <p:clrMapOvr>
    <a:masterClrMapping/>
  </p:clrMapOvr>
</p:sld>
</file>

<file path=ppt/theme/theme1.xml><?xml version="1.0" encoding="utf-8"?>
<a:theme xmlns:a="http://schemas.openxmlformats.org/drawingml/2006/main" name="Default Theme">
  <a:themeElements>
    <a:clrScheme name="98 Business Ethics and Compliance Presentation">
      <a:dk1>
        <a:srgbClr val="747993"/>
      </a:dk1>
      <a:lt1>
        <a:srgbClr val="FFFFFF"/>
      </a:lt1>
      <a:dk2>
        <a:srgbClr val="00465B"/>
      </a:dk2>
      <a:lt2>
        <a:srgbClr val="FFFFFF"/>
      </a:lt2>
      <a:accent1>
        <a:srgbClr val="434968"/>
      </a:accent1>
      <a:accent2>
        <a:srgbClr val="6BDAD0"/>
      </a:accent2>
      <a:accent3>
        <a:srgbClr val="E6E8F1"/>
      </a:accent3>
      <a:accent4>
        <a:srgbClr val="FFCBFF"/>
      </a:accent4>
      <a:accent5>
        <a:srgbClr val="C8BCE3"/>
      </a:accent5>
      <a:accent6>
        <a:srgbClr val="C9E1BD"/>
      </a:accent6>
      <a:hlink>
        <a:srgbClr val="335FFE"/>
      </a:hlink>
      <a:folHlink>
        <a:srgbClr val="CA64D3"/>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89922</TotalTime>
  <Words>2263</Words>
  <Application>Microsoft Office PowerPoint</Application>
  <PresentationFormat>Custom</PresentationFormat>
  <Paragraphs>241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Heebo</vt:lpstr>
      <vt:lpstr>Montserrat</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rehan</dc:creator>
  <cp:keywords/>
  <dc:description/>
  <cp:lastModifiedBy>MANOJ PANDEKAMAT</cp:lastModifiedBy>
  <cp:revision>9883</cp:revision>
  <cp:lastPrinted>2019-09-18T23:04:43Z</cp:lastPrinted>
  <dcterms:created xsi:type="dcterms:W3CDTF">2014-11-12T21:47:38Z</dcterms:created>
  <dcterms:modified xsi:type="dcterms:W3CDTF">2024-06-26T17:26:51Z</dcterms:modified>
  <cp:category/>
</cp:coreProperties>
</file>