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14630400" cy="8229600"/>
  <p:notesSz cx="8229600" cy="14630400"/>
  <p:embeddedFontLst>
    <p:embeddedFont>
      <p:font typeface="Syne"/>
      <p:regular r:id="rId17"/>
    </p:embeddedFont>
    <p:embeddedFont>
      <p:font typeface="Syne"/>
      <p:regular r:id="rId18"/>
    </p:embeddedFont>
    <p:embeddedFont>
      <p:font typeface="Arimo"/>
      <p:regular r:id="rId19"/>
    </p:embeddedFont>
    <p:embeddedFont>
      <p:font typeface="Arimo"/>
      <p:regular r:id="rId20"/>
    </p:embeddedFont>
    <p:embeddedFont>
      <p:font typeface="Arimo"/>
      <p:regular r:id="rId21"/>
    </p:embeddedFont>
    <p:embeddedFont>
      <p:font typeface="Arimo"/>
      <p:regular r:id="rId22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Relationship Id="rId17" Type="http://schemas.openxmlformats.org/officeDocument/2006/relationships/font" Target="fonts/font1.fntdata"/><Relationship Id="rId18" Type="http://schemas.openxmlformats.org/officeDocument/2006/relationships/font" Target="fonts/font2.fntdata"/><Relationship Id="rId19" Type="http://schemas.openxmlformats.org/officeDocument/2006/relationships/font" Target="fonts/font3.fntdata"/><Relationship Id="rId20" Type="http://schemas.openxmlformats.org/officeDocument/2006/relationships/font" Target="fonts/font4.fntdata"/><Relationship Id="rId21" Type="http://schemas.openxmlformats.org/officeDocument/2006/relationships/font" Target="fonts/font5.fntdata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0-1.png"/><Relationship Id="rId3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11-1.png"/><Relationship Id="rId3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9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50D48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A33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slideLayout" Target="../slideLayouts/slideLayout11.xml"/><Relationship Id="rId3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svg"/><Relationship Id="rId3" Type="http://schemas.openxmlformats.org/officeDocument/2006/relationships/image" Target="../media/image-2-3.png"/><Relationship Id="rId4" Type="http://schemas.openxmlformats.org/officeDocument/2006/relationships/image" Target="../media/image-2-4.svg"/><Relationship Id="rId5" Type="http://schemas.openxmlformats.org/officeDocument/2006/relationships/image" Target="../media/image-2-5.png"/><Relationship Id="rId6" Type="http://schemas.openxmlformats.org/officeDocument/2006/relationships/image" Target="../media/image-2-6.svg"/><Relationship Id="rId7" Type="http://schemas.openxmlformats.org/officeDocument/2006/relationships/image" Target="../media/image-2-7.png"/><Relationship Id="rId8" Type="http://schemas.openxmlformats.org/officeDocument/2006/relationships/image" Target="../media/image-2-8.svg"/><Relationship Id="rId9" Type="http://schemas.openxmlformats.org/officeDocument/2006/relationships/image" Target="../media/image-2-9.png"/><Relationship Id="rId10" Type="http://schemas.openxmlformats.org/officeDocument/2006/relationships/image" Target="../media/image-2-10.svg"/><Relationship Id="rId11" Type="http://schemas.openxmlformats.org/officeDocument/2006/relationships/image" Target="../media/image-2-11.png"/><Relationship Id="rId12" Type="http://schemas.openxmlformats.org/officeDocument/2006/relationships/image" Target="../media/image-2-12.svg"/><Relationship Id="rId13" Type="http://schemas.openxmlformats.org/officeDocument/2006/relationships/slideLayout" Target="../slideLayouts/slideLayout3.xml"/><Relationship Id="rId1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svg"/><Relationship Id="rId3" Type="http://schemas.openxmlformats.org/officeDocument/2006/relationships/image" Target="../media/image-4-3.png"/><Relationship Id="rId4" Type="http://schemas.openxmlformats.org/officeDocument/2006/relationships/image" Target="../media/image-4-4.svg"/><Relationship Id="rId5" Type="http://schemas.openxmlformats.org/officeDocument/2006/relationships/image" Target="../media/image-4-5.png"/><Relationship Id="rId6" Type="http://schemas.openxmlformats.org/officeDocument/2006/relationships/image" Target="../media/image-4-6.sv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slideLayout" Target="../slideLayouts/slideLayout9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914400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837724" y="1865352"/>
            <a:ext cx="7468553" cy="14080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00"/>
              </a:lnSpc>
              <a:buNone/>
            </a:pPr>
            <a:r>
              <a:rPr lang="en-US" sz="44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HR Analytics – Predict Employee Attrition</a:t>
            </a:r>
            <a:endParaRPr lang="en-US" sz="4400" dirty="0"/>
          </a:p>
        </p:txBody>
      </p:sp>
      <p:sp>
        <p:nvSpPr>
          <p:cNvPr id="5" name="Text 2"/>
          <p:cNvSpPr/>
          <p:nvPr/>
        </p:nvSpPr>
        <p:spPr>
          <a:xfrm>
            <a:off x="837724" y="3369112"/>
            <a:ext cx="7468553" cy="22531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End-to-End Machine Learning Project | Using Python, Scikit-Learn, and SHAP</a:t>
            </a:r>
            <a:endParaRPr lang="en-US" sz="3500" dirty="0"/>
          </a:p>
        </p:txBody>
      </p:sp>
      <p:sp>
        <p:nvSpPr>
          <p:cNvPr id="6" name="Text 3"/>
          <p:cNvSpPr/>
          <p:nvPr/>
        </p:nvSpPr>
        <p:spPr>
          <a:xfrm>
            <a:off x="837724" y="5981224"/>
            <a:ext cx="7468553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Presenter/Author: Veerkumar Savant</a:t>
            </a:r>
            <a:endParaRPr lang="en-US" sz="185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1162526"/>
            <a:ext cx="6300788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Outputs &amp; Next Steps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2324100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Outputs: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837724" y="2985730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Attrition insights by Department and Income Band.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3452455"/>
            <a:ext cx="6185535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Best performing models: Logistic Regression &amp; Decision Tree.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4302204"/>
            <a:ext cx="6185535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SHAP summary and feature importance graphs.</a:t>
            </a:r>
            <a:endParaRPr lang="en-US" sz="1850" dirty="0"/>
          </a:p>
        </p:txBody>
      </p:sp>
      <p:sp>
        <p:nvSpPr>
          <p:cNvPr id="7" name="Text 5"/>
          <p:cNvSpPr/>
          <p:nvPr/>
        </p:nvSpPr>
        <p:spPr>
          <a:xfrm>
            <a:off x="837724" y="4768929"/>
            <a:ext cx="6185535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Performance metrics stored in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model_metrics.csv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8" name="Text 6"/>
          <p:cNvSpPr/>
          <p:nvPr/>
        </p:nvSpPr>
        <p:spPr>
          <a:xfrm>
            <a:off x="7614761" y="2324100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Project Highlights: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7614761" y="2985730"/>
            <a:ext cx="6185535" cy="11490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Complete end-to-end ML pipeline automation, hyperparameter tuning, and model interpretability using SHAP.</a:t>
            </a:r>
            <a:endParaRPr lang="en-US" sz="1850" dirty="0"/>
          </a:p>
        </p:txBody>
      </p:sp>
      <p:pic>
        <p:nvPicPr>
          <p:cNvPr id="10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14761" y="4404003"/>
            <a:ext cx="4308753" cy="2393752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618" y="757714"/>
            <a:ext cx="4058722" cy="5073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Project Overview</a:t>
            </a:r>
            <a:endParaRPr lang="en-US" sz="3150" dirty="0"/>
          </a:p>
        </p:txBody>
      </p:sp>
      <p:sp>
        <p:nvSpPr>
          <p:cNvPr id="3" name="Shape 1"/>
          <p:cNvSpPr/>
          <p:nvPr/>
        </p:nvSpPr>
        <p:spPr>
          <a:xfrm>
            <a:off x="754618" y="1696283"/>
            <a:ext cx="6452711" cy="1283494"/>
          </a:xfrm>
          <a:prstGeom prst="roundRect">
            <a:avLst>
              <a:gd name="adj" fmla="val 11399"/>
            </a:avLst>
          </a:prstGeom>
          <a:solidFill>
            <a:srgbClr val="0C0A33"/>
          </a:solidFill>
          <a:ln w="30480">
            <a:solidFill>
              <a:srgbClr val="44426B"/>
            </a:solidFill>
            <a:prstDash val="solid"/>
          </a:ln>
        </p:spPr>
      </p:sp>
      <p:sp>
        <p:nvSpPr>
          <p:cNvPr id="4" name="Shape 2"/>
          <p:cNvSpPr/>
          <p:nvPr/>
        </p:nvSpPr>
        <p:spPr>
          <a:xfrm>
            <a:off x="724138" y="1696283"/>
            <a:ext cx="121920" cy="1283494"/>
          </a:xfrm>
          <a:prstGeom prst="roundRect">
            <a:avLst>
              <a:gd name="adj" fmla="val 26528"/>
            </a:avLst>
          </a:prstGeom>
          <a:solidFill>
            <a:srgbClr val="8061FF"/>
          </a:solidFill>
          <a:ln/>
        </p:spPr>
      </p:sp>
      <p:sp>
        <p:nvSpPr>
          <p:cNvPr id="5" name="Text 3"/>
          <p:cNvSpPr/>
          <p:nvPr/>
        </p:nvSpPr>
        <p:spPr>
          <a:xfrm>
            <a:off x="1092160" y="1942386"/>
            <a:ext cx="253662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Goal</a:t>
            </a:r>
            <a:endParaRPr lang="en-US" sz="1950" dirty="0"/>
          </a:p>
        </p:txBody>
      </p:sp>
      <p:sp>
        <p:nvSpPr>
          <p:cNvPr id="6" name="Text 4"/>
          <p:cNvSpPr/>
          <p:nvPr/>
        </p:nvSpPr>
        <p:spPr>
          <a:xfrm>
            <a:off x="1092160" y="2388751"/>
            <a:ext cx="5869067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Predict whether an employee will stay or leave the company.</a:t>
            </a:r>
            <a:endParaRPr lang="en-US" sz="1650" dirty="0"/>
          </a:p>
        </p:txBody>
      </p:sp>
      <p:sp>
        <p:nvSpPr>
          <p:cNvPr id="7" name="Shape 5"/>
          <p:cNvSpPr/>
          <p:nvPr/>
        </p:nvSpPr>
        <p:spPr>
          <a:xfrm>
            <a:off x="7422952" y="1696283"/>
            <a:ext cx="6452830" cy="1283494"/>
          </a:xfrm>
          <a:prstGeom prst="roundRect">
            <a:avLst>
              <a:gd name="adj" fmla="val 11399"/>
            </a:avLst>
          </a:prstGeom>
          <a:solidFill>
            <a:srgbClr val="0C0A33"/>
          </a:solidFill>
          <a:ln w="30480">
            <a:solidFill>
              <a:srgbClr val="44426B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7392472" y="1696283"/>
            <a:ext cx="121920" cy="1283494"/>
          </a:xfrm>
          <a:prstGeom prst="roundRect">
            <a:avLst>
              <a:gd name="adj" fmla="val 26528"/>
            </a:avLst>
          </a:prstGeom>
          <a:solidFill>
            <a:srgbClr val="8061FF"/>
          </a:solidFill>
          <a:ln/>
        </p:spPr>
      </p:sp>
      <p:sp>
        <p:nvSpPr>
          <p:cNvPr id="9" name="Text 7"/>
          <p:cNvSpPr/>
          <p:nvPr/>
        </p:nvSpPr>
        <p:spPr>
          <a:xfrm>
            <a:off x="7760494" y="1942386"/>
            <a:ext cx="2536627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Tools Used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760494" y="2388751"/>
            <a:ext cx="5869186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Python, Pandas, Scikit-Learn, SHAP, Matplotlib, Seaborn.</a:t>
            </a:r>
            <a:endParaRPr lang="en-US" sz="1650" dirty="0"/>
          </a:p>
        </p:txBody>
      </p:sp>
      <p:sp>
        <p:nvSpPr>
          <p:cNvPr id="11" name="Text 9"/>
          <p:cNvSpPr/>
          <p:nvPr/>
        </p:nvSpPr>
        <p:spPr>
          <a:xfrm>
            <a:off x="754618" y="3303151"/>
            <a:ext cx="3434953" cy="3805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Workflow Steps:</a:t>
            </a:r>
            <a:endParaRPr lang="en-US" sz="2350" dirty="0"/>
          </a:p>
        </p:txBody>
      </p:sp>
      <p:pic>
        <p:nvPicPr>
          <p:cNvPr id="12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754618" y="4033957"/>
            <a:ext cx="215622" cy="215622"/>
          </a:xfrm>
          <a:prstGeom prst="rect">
            <a:avLst/>
          </a:prstGeom>
        </p:spPr>
      </p:pic>
      <p:sp>
        <p:nvSpPr>
          <p:cNvPr id="13" name="Shape 10"/>
          <p:cNvSpPr/>
          <p:nvPr/>
        </p:nvSpPr>
        <p:spPr>
          <a:xfrm>
            <a:off x="754618" y="4342924"/>
            <a:ext cx="6452711" cy="3048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4" name="Text 11"/>
          <p:cNvSpPr/>
          <p:nvPr/>
        </p:nvSpPr>
        <p:spPr>
          <a:xfrm>
            <a:off x="754618" y="4511635"/>
            <a:ext cx="6452711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Cleaning &amp; EDA</a:t>
            </a:r>
            <a:endParaRPr lang="en-US" sz="1650" dirty="0"/>
          </a:p>
        </p:txBody>
      </p:sp>
      <p:pic>
        <p:nvPicPr>
          <p:cNvPr id="15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22952" y="4033957"/>
            <a:ext cx="215622" cy="215622"/>
          </a:xfrm>
          <a:prstGeom prst="rect">
            <a:avLst/>
          </a:prstGeom>
        </p:spPr>
      </p:pic>
      <p:sp>
        <p:nvSpPr>
          <p:cNvPr id="16" name="Shape 12"/>
          <p:cNvSpPr/>
          <p:nvPr/>
        </p:nvSpPr>
        <p:spPr>
          <a:xfrm>
            <a:off x="7422952" y="4342924"/>
            <a:ext cx="6452830" cy="3048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17" name="Text 13"/>
          <p:cNvSpPr/>
          <p:nvPr/>
        </p:nvSpPr>
        <p:spPr>
          <a:xfrm>
            <a:off x="7422952" y="4511635"/>
            <a:ext cx="6452830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Data Preprocessing (Scaling, Encoding)</a:t>
            </a:r>
            <a:endParaRPr lang="en-US" sz="1650" dirty="0"/>
          </a:p>
        </p:txBody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4618" y="5260777"/>
            <a:ext cx="215622" cy="215622"/>
          </a:xfrm>
          <a:prstGeom prst="rect">
            <a:avLst/>
          </a:prstGeom>
        </p:spPr>
      </p:pic>
      <p:sp>
        <p:nvSpPr>
          <p:cNvPr id="19" name="Shape 14"/>
          <p:cNvSpPr/>
          <p:nvPr/>
        </p:nvSpPr>
        <p:spPr>
          <a:xfrm>
            <a:off x="754618" y="5569744"/>
            <a:ext cx="6452711" cy="3048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0" name="Text 15"/>
          <p:cNvSpPr/>
          <p:nvPr/>
        </p:nvSpPr>
        <p:spPr>
          <a:xfrm>
            <a:off x="754618" y="5738455"/>
            <a:ext cx="6452711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Model Training (Logistic Regression &amp; Decision Tree)</a:t>
            </a:r>
            <a:endParaRPr lang="en-US" sz="1650" dirty="0"/>
          </a:p>
        </p:txBody>
      </p:sp>
      <p:pic>
        <p:nvPicPr>
          <p:cNvPr id="21" name="Image 3" descr="preencoded.png">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422952" y="5260777"/>
            <a:ext cx="215622" cy="215622"/>
          </a:xfrm>
          <a:prstGeom prst="rect">
            <a:avLst/>
          </a:prstGeom>
        </p:spPr>
      </p:pic>
      <p:sp>
        <p:nvSpPr>
          <p:cNvPr id="22" name="Shape 16"/>
          <p:cNvSpPr/>
          <p:nvPr/>
        </p:nvSpPr>
        <p:spPr>
          <a:xfrm>
            <a:off x="7422952" y="5569744"/>
            <a:ext cx="6452830" cy="3048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3" name="Text 17"/>
          <p:cNvSpPr/>
          <p:nvPr/>
        </p:nvSpPr>
        <p:spPr>
          <a:xfrm>
            <a:off x="7422952" y="5738455"/>
            <a:ext cx="6452830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Model Evaluation (Reports, Metrics)</a:t>
            </a:r>
            <a:endParaRPr lang="en-US" sz="1650" dirty="0"/>
          </a:p>
        </p:txBody>
      </p:sp>
      <p:pic>
        <p:nvPicPr>
          <p:cNvPr id="24" name="Image 4" descr="preencoded.png">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4618" y="6487597"/>
            <a:ext cx="215622" cy="215622"/>
          </a:xfrm>
          <a:prstGeom prst="rect">
            <a:avLst/>
          </a:prstGeom>
        </p:spPr>
      </p:pic>
      <p:sp>
        <p:nvSpPr>
          <p:cNvPr id="25" name="Shape 18"/>
          <p:cNvSpPr/>
          <p:nvPr/>
        </p:nvSpPr>
        <p:spPr>
          <a:xfrm>
            <a:off x="754618" y="6796564"/>
            <a:ext cx="6452711" cy="3048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6" name="Text 19"/>
          <p:cNvSpPr/>
          <p:nvPr/>
        </p:nvSpPr>
        <p:spPr>
          <a:xfrm>
            <a:off x="754618" y="6965275"/>
            <a:ext cx="6452711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Explainability (SHAP Analysis)</a:t>
            </a:r>
            <a:endParaRPr lang="en-US" sz="1650" dirty="0"/>
          </a:p>
        </p:txBody>
      </p:sp>
      <p:pic>
        <p:nvPicPr>
          <p:cNvPr id="27" name="Image 5" descr="preencoded.png">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7422952" y="6487597"/>
            <a:ext cx="215622" cy="215622"/>
          </a:xfrm>
          <a:prstGeom prst="rect">
            <a:avLst/>
          </a:prstGeom>
        </p:spPr>
      </p:pic>
      <p:sp>
        <p:nvSpPr>
          <p:cNvPr id="28" name="Shape 20"/>
          <p:cNvSpPr/>
          <p:nvPr/>
        </p:nvSpPr>
        <p:spPr>
          <a:xfrm>
            <a:off x="7422952" y="6796564"/>
            <a:ext cx="6452830" cy="30480"/>
          </a:xfrm>
          <a:prstGeom prst="rect">
            <a:avLst/>
          </a:prstGeom>
          <a:solidFill>
            <a:srgbClr val="8061FF"/>
          </a:solidFill>
          <a:ln/>
        </p:spPr>
      </p:sp>
      <p:sp>
        <p:nvSpPr>
          <p:cNvPr id="29" name="Text 21"/>
          <p:cNvSpPr/>
          <p:nvPr/>
        </p:nvSpPr>
        <p:spPr>
          <a:xfrm>
            <a:off x="7422952" y="6965275"/>
            <a:ext cx="6452830" cy="3449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Results Export</a:t>
            </a:r>
            <a:endParaRPr lang="en-US" sz="16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2671524"/>
          </a:xfrm>
          <a:prstGeom prst="rect">
            <a:avLst/>
          </a:prstGeom>
          <a:solidFill>
            <a:srgbClr val="DFDFE0"/>
          </a:solidFill>
          <a:ln/>
        </p:spPr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67152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47951" y="3259217"/>
            <a:ext cx="7316748" cy="5028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Dataset Summary &amp; EDA Insights</a:t>
            </a:r>
            <a:endParaRPr lang="en-US" sz="3150" dirty="0"/>
          </a:p>
        </p:txBody>
      </p:sp>
      <p:sp>
        <p:nvSpPr>
          <p:cNvPr id="5" name="Text 2"/>
          <p:cNvSpPr/>
          <p:nvPr/>
        </p:nvSpPr>
        <p:spPr>
          <a:xfrm>
            <a:off x="747951" y="4296251"/>
            <a:ext cx="3125986" cy="377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Dataset Summary:</a:t>
            </a:r>
            <a:endParaRPr lang="en-US" sz="2350" dirty="0"/>
          </a:p>
        </p:txBody>
      </p:sp>
      <p:sp>
        <p:nvSpPr>
          <p:cNvPr id="6" name="Text 3"/>
          <p:cNvSpPr/>
          <p:nvPr/>
        </p:nvSpPr>
        <p:spPr>
          <a:xfrm>
            <a:off x="747951" y="4887039"/>
            <a:ext cx="6306622" cy="1025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Includes employee details like Department, Salary, Age, Monthly Income, Job Satisfaction, and the Attrition status (Target Variable: Yes/No, transformed to 1/0).</a:t>
            </a:r>
            <a:endParaRPr lang="en-US" sz="1650" dirty="0"/>
          </a:p>
        </p:txBody>
      </p:sp>
      <p:sp>
        <p:nvSpPr>
          <p:cNvPr id="7" name="Text 4"/>
          <p:cNvSpPr/>
          <p:nvPr/>
        </p:nvSpPr>
        <p:spPr>
          <a:xfrm>
            <a:off x="7583448" y="4296251"/>
            <a:ext cx="3017282" cy="37707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EDA Insights:</a:t>
            </a:r>
            <a:endParaRPr lang="en-US" sz="2350" dirty="0"/>
          </a:p>
        </p:txBody>
      </p:sp>
      <p:sp>
        <p:nvSpPr>
          <p:cNvPr id="8" name="Text 5"/>
          <p:cNvSpPr/>
          <p:nvPr/>
        </p:nvSpPr>
        <p:spPr>
          <a:xfrm>
            <a:off x="7583448" y="4887039"/>
            <a:ext cx="6306622" cy="6838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Revealed that departments with higher workload and low-income bands have greater attrition rates.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7583448" y="5811322"/>
            <a:ext cx="6306622" cy="1591985"/>
          </a:xfrm>
          <a:prstGeom prst="roundRect">
            <a:avLst>
              <a:gd name="adj" fmla="val 2014"/>
            </a:avLst>
          </a:prstGeom>
          <a:solidFill>
            <a:srgbClr val="0F004D"/>
          </a:solidFill>
          <a:ln/>
        </p:spPr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7165" y="6127552"/>
            <a:ext cx="267057" cy="213717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8277939" y="6078379"/>
            <a:ext cx="5398413" cy="10258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FFFF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Suggestion: Include a placeholder/note to add the Department vs Attrition and Income Band vs Attrition bar plots here.</a:t>
            </a:r>
            <a:endParaRPr lang="en-US" sz="16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4023" y="747593"/>
            <a:ext cx="8008858" cy="50684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950"/>
              </a:lnSpc>
              <a:buNone/>
            </a:pPr>
            <a:r>
              <a:rPr lang="en-US" sz="31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 Development &amp; Performance</a:t>
            </a:r>
            <a:endParaRPr lang="en-US" sz="3150" dirty="0"/>
          </a:p>
        </p:txBody>
      </p:sp>
      <p:sp>
        <p:nvSpPr>
          <p:cNvPr id="3" name="Shape 1"/>
          <p:cNvSpPr/>
          <p:nvPr/>
        </p:nvSpPr>
        <p:spPr>
          <a:xfrm>
            <a:off x="754023" y="2008346"/>
            <a:ext cx="4230529" cy="2608659"/>
          </a:xfrm>
          <a:prstGeom prst="roundRect">
            <a:avLst>
              <a:gd name="adj" fmla="val 5608"/>
            </a:avLst>
          </a:prstGeom>
          <a:solidFill>
            <a:srgbClr val="0C0A33"/>
          </a:solidFill>
          <a:ln/>
        </p:spPr>
      </p:sp>
      <p:sp>
        <p:nvSpPr>
          <p:cNvPr id="4" name="Shape 2"/>
          <p:cNvSpPr/>
          <p:nvPr/>
        </p:nvSpPr>
        <p:spPr>
          <a:xfrm>
            <a:off x="754023" y="1977866"/>
            <a:ext cx="4230529" cy="121920"/>
          </a:xfrm>
          <a:prstGeom prst="roundRect">
            <a:avLst>
              <a:gd name="adj" fmla="val 26506"/>
            </a:avLst>
          </a:prstGeom>
          <a:solidFill>
            <a:srgbClr val="8061FF"/>
          </a:solidFill>
          <a:ln/>
        </p:spPr>
      </p:sp>
      <p:sp>
        <p:nvSpPr>
          <p:cNvPr id="5" name="Shape 3"/>
          <p:cNvSpPr/>
          <p:nvPr/>
        </p:nvSpPr>
        <p:spPr>
          <a:xfrm>
            <a:off x="2546152" y="1685211"/>
            <a:ext cx="646271" cy="646271"/>
          </a:xfrm>
          <a:prstGeom prst="roundRect">
            <a:avLst>
              <a:gd name="adj" fmla="val 141489"/>
            </a:avLst>
          </a:prstGeom>
          <a:solidFill>
            <a:srgbClr val="8061FF"/>
          </a:solidFill>
          <a:ln/>
        </p:spPr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2739985" y="1879044"/>
            <a:ext cx="258485" cy="258485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999887" y="2546866"/>
            <a:ext cx="3677960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 Development Steps</a:t>
            </a:r>
            <a:endParaRPr lang="en-US" sz="1950" dirty="0"/>
          </a:p>
        </p:txBody>
      </p:sp>
      <p:sp>
        <p:nvSpPr>
          <p:cNvPr id="8" name="Text 5"/>
          <p:cNvSpPr/>
          <p:nvPr/>
        </p:nvSpPr>
        <p:spPr>
          <a:xfrm>
            <a:off x="999887" y="2992874"/>
            <a:ext cx="3738801" cy="10337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Pipelines used with StandardScaler for numerical data and OneHotEncoder for categorical features.</a:t>
            </a:r>
            <a:endParaRPr lang="en-US" sz="1650" dirty="0"/>
          </a:p>
        </p:txBody>
      </p:sp>
      <p:sp>
        <p:nvSpPr>
          <p:cNvPr id="9" name="Shape 6"/>
          <p:cNvSpPr/>
          <p:nvPr/>
        </p:nvSpPr>
        <p:spPr>
          <a:xfrm>
            <a:off x="5199936" y="2008346"/>
            <a:ext cx="4230529" cy="2608659"/>
          </a:xfrm>
          <a:prstGeom prst="roundRect">
            <a:avLst>
              <a:gd name="adj" fmla="val 5608"/>
            </a:avLst>
          </a:prstGeom>
          <a:solidFill>
            <a:srgbClr val="0C0A33"/>
          </a:solidFill>
          <a:ln/>
        </p:spPr>
      </p:sp>
      <p:sp>
        <p:nvSpPr>
          <p:cNvPr id="10" name="Shape 7"/>
          <p:cNvSpPr/>
          <p:nvPr/>
        </p:nvSpPr>
        <p:spPr>
          <a:xfrm>
            <a:off x="5199936" y="1977866"/>
            <a:ext cx="4230529" cy="121920"/>
          </a:xfrm>
          <a:prstGeom prst="roundRect">
            <a:avLst>
              <a:gd name="adj" fmla="val 26506"/>
            </a:avLst>
          </a:prstGeom>
          <a:solidFill>
            <a:srgbClr val="8061FF"/>
          </a:solidFill>
          <a:ln/>
        </p:spPr>
      </p:sp>
      <p:sp>
        <p:nvSpPr>
          <p:cNvPr id="11" name="Shape 8"/>
          <p:cNvSpPr/>
          <p:nvPr/>
        </p:nvSpPr>
        <p:spPr>
          <a:xfrm>
            <a:off x="6992064" y="1685211"/>
            <a:ext cx="646271" cy="646271"/>
          </a:xfrm>
          <a:prstGeom prst="roundRect">
            <a:avLst>
              <a:gd name="adj" fmla="val 141489"/>
            </a:avLst>
          </a:prstGeom>
          <a:solidFill>
            <a:srgbClr val="8061FF"/>
          </a:solidFill>
          <a:ln/>
        </p:spPr>
      </p:sp>
      <p:pic>
        <p:nvPicPr>
          <p:cNvPr id="12" name="Image 1" descr="preencoded.png">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85898" y="1879044"/>
            <a:ext cx="258485" cy="258485"/>
          </a:xfrm>
          <a:prstGeom prst="rect">
            <a:avLst/>
          </a:prstGeom>
        </p:spPr>
      </p:pic>
      <p:sp>
        <p:nvSpPr>
          <p:cNvPr id="13" name="Text 9"/>
          <p:cNvSpPr/>
          <p:nvPr/>
        </p:nvSpPr>
        <p:spPr>
          <a:xfrm>
            <a:off x="5445800" y="2546866"/>
            <a:ext cx="2547699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Tuning &amp; Selection</a:t>
            </a:r>
            <a:endParaRPr lang="en-US" sz="1950" dirty="0"/>
          </a:p>
        </p:txBody>
      </p:sp>
      <p:sp>
        <p:nvSpPr>
          <p:cNvPr id="14" name="Text 10"/>
          <p:cNvSpPr/>
          <p:nvPr/>
        </p:nvSpPr>
        <p:spPr>
          <a:xfrm>
            <a:off x="5445800" y="2992874"/>
            <a:ext cx="3738801" cy="13782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Hyperparameter tuning via GridSearchCV with 5-fold cross-validation; selection based on ROC-AUC score.</a:t>
            </a:r>
            <a:endParaRPr lang="en-US" sz="1650" dirty="0"/>
          </a:p>
        </p:txBody>
      </p:sp>
      <p:sp>
        <p:nvSpPr>
          <p:cNvPr id="15" name="Shape 11"/>
          <p:cNvSpPr/>
          <p:nvPr/>
        </p:nvSpPr>
        <p:spPr>
          <a:xfrm>
            <a:off x="9645848" y="2008346"/>
            <a:ext cx="4230529" cy="2608659"/>
          </a:xfrm>
          <a:prstGeom prst="roundRect">
            <a:avLst>
              <a:gd name="adj" fmla="val 5608"/>
            </a:avLst>
          </a:prstGeom>
          <a:solidFill>
            <a:srgbClr val="0C0A33"/>
          </a:solidFill>
          <a:ln/>
        </p:spPr>
      </p:sp>
      <p:sp>
        <p:nvSpPr>
          <p:cNvPr id="16" name="Shape 12"/>
          <p:cNvSpPr/>
          <p:nvPr/>
        </p:nvSpPr>
        <p:spPr>
          <a:xfrm>
            <a:off x="9645848" y="1977866"/>
            <a:ext cx="4230529" cy="121920"/>
          </a:xfrm>
          <a:prstGeom prst="roundRect">
            <a:avLst>
              <a:gd name="adj" fmla="val 26506"/>
            </a:avLst>
          </a:prstGeom>
          <a:solidFill>
            <a:srgbClr val="8061FF"/>
          </a:solidFill>
          <a:ln/>
        </p:spPr>
      </p:sp>
      <p:sp>
        <p:nvSpPr>
          <p:cNvPr id="17" name="Shape 13"/>
          <p:cNvSpPr/>
          <p:nvPr/>
        </p:nvSpPr>
        <p:spPr>
          <a:xfrm>
            <a:off x="11437977" y="1685211"/>
            <a:ext cx="646271" cy="646271"/>
          </a:xfrm>
          <a:prstGeom prst="roundRect">
            <a:avLst>
              <a:gd name="adj" fmla="val 141489"/>
            </a:avLst>
          </a:prstGeom>
          <a:solidFill>
            <a:srgbClr val="8061FF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1631811" y="1879044"/>
            <a:ext cx="258485" cy="258485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9891712" y="2546866"/>
            <a:ext cx="2534603" cy="31682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50"/>
              </a:lnSpc>
              <a:buNone/>
            </a:pPr>
            <a:r>
              <a:rPr lang="en-US" sz="1950" b="1" dirty="0">
                <a:solidFill>
                  <a:srgbClr val="D9E1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Models Trained</a:t>
            </a:r>
            <a:endParaRPr lang="en-US" sz="1950" dirty="0"/>
          </a:p>
        </p:txBody>
      </p:sp>
      <p:sp>
        <p:nvSpPr>
          <p:cNvPr id="20" name="Text 15"/>
          <p:cNvSpPr/>
          <p:nvPr/>
        </p:nvSpPr>
        <p:spPr>
          <a:xfrm>
            <a:off x="9891712" y="2992874"/>
            <a:ext cx="3738801" cy="6891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Logistic Regression and Decision Tree Classifier.</a:t>
            </a:r>
            <a:endParaRPr lang="en-US" sz="1650" dirty="0"/>
          </a:p>
        </p:txBody>
      </p:sp>
      <p:sp>
        <p:nvSpPr>
          <p:cNvPr id="21" name="Text 16"/>
          <p:cNvSpPr/>
          <p:nvPr/>
        </p:nvSpPr>
        <p:spPr>
          <a:xfrm>
            <a:off x="754023" y="4940141"/>
            <a:ext cx="5050036" cy="3801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950"/>
              </a:lnSpc>
              <a:buNone/>
            </a:pPr>
            <a:r>
              <a:rPr lang="en-US" sz="23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Model Performance (Test Set):</a:t>
            </a:r>
            <a:endParaRPr lang="en-US" sz="2350" dirty="0"/>
          </a:p>
        </p:txBody>
      </p:sp>
      <p:sp>
        <p:nvSpPr>
          <p:cNvPr id="22" name="Shape 17"/>
          <p:cNvSpPr/>
          <p:nvPr/>
        </p:nvSpPr>
        <p:spPr>
          <a:xfrm>
            <a:off x="754023" y="5643443"/>
            <a:ext cx="13122354" cy="1251585"/>
          </a:xfrm>
          <a:prstGeom prst="roundRect">
            <a:avLst>
              <a:gd name="adj" fmla="val 2582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23" name="Shape 18"/>
          <p:cNvSpPr/>
          <p:nvPr/>
        </p:nvSpPr>
        <p:spPr>
          <a:xfrm>
            <a:off x="761643" y="5651063"/>
            <a:ext cx="13107114" cy="618173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4" name="Text 19"/>
          <p:cNvSpPr/>
          <p:nvPr/>
        </p:nvSpPr>
        <p:spPr>
          <a:xfrm>
            <a:off x="977027" y="5787866"/>
            <a:ext cx="611897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Logistic Regression:</a:t>
            </a:r>
            <a:endParaRPr lang="en-US" sz="1650" dirty="0"/>
          </a:p>
        </p:txBody>
      </p:sp>
      <p:sp>
        <p:nvSpPr>
          <p:cNvPr id="25" name="Text 20"/>
          <p:cNvSpPr/>
          <p:nvPr/>
        </p:nvSpPr>
        <p:spPr>
          <a:xfrm>
            <a:off x="7534394" y="5787866"/>
            <a:ext cx="611897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ROC-AUC ≈0.78−0.82 (CV Mean ≈0.80)</a:t>
            </a:r>
            <a:endParaRPr lang="en-US" sz="1650" dirty="0"/>
          </a:p>
        </p:txBody>
      </p:sp>
      <p:sp>
        <p:nvSpPr>
          <p:cNvPr id="26" name="Shape 21"/>
          <p:cNvSpPr/>
          <p:nvPr/>
        </p:nvSpPr>
        <p:spPr>
          <a:xfrm>
            <a:off x="761643" y="6269236"/>
            <a:ext cx="13107114" cy="618173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2"/>
          <p:cNvSpPr/>
          <p:nvPr/>
        </p:nvSpPr>
        <p:spPr>
          <a:xfrm>
            <a:off x="977027" y="6406039"/>
            <a:ext cx="611897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Decision Tree:</a:t>
            </a:r>
            <a:endParaRPr lang="en-US" sz="1650" dirty="0"/>
          </a:p>
        </p:txBody>
      </p:sp>
      <p:sp>
        <p:nvSpPr>
          <p:cNvPr id="28" name="Text 23"/>
          <p:cNvSpPr/>
          <p:nvPr/>
        </p:nvSpPr>
        <p:spPr>
          <a:xfrm>
            <a:off x="7534394" y="6406039"/>
            <a:ext cx="6118979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ROC-AUC ≈0.74−0.79 (CV Mean ≈0.76)</a:t>
            </a:r>
            <a:endParaRPr lang="en-US" sz="1650" dirty="0"/>
          </a:p>
        </p:txBody>
      </p:sp>
      <p:sp>
        <p:nvSpPr>
          <p:cNvPr id="29" name="Text 24"/>
          <p:cNvSpPr/>
          <p:nvPr/>
        </p:nvSpPr>
        <p:spPr>
          <a:xfrm>
            <a:off x="754023" y="7137321"/>
            <a:ext cx="13122354" cy="3445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806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Note:</a:t>
            </a:r>
            <a:pPr algn="l" indent="0" marL="0">
              <a:lnSpc>
                <a:spcPts val="2700"/>
              </a:lnSpc>
              <a:buNone/>
            </a:pPr>
            <a:r>
              <a:rPr lang="en-US" sz="16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Logistic Regression performed slightly better overall.</a:t>
            </a:r>
            <a:endParaRPr lang="en-US" sz="1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324124" y="2171700"/>
            <a:ext cx="7468553" cy="1126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Top 10 SHAP Feature Importances (Decision Tree)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6324124" y="3657243"/>
            <a:ext cx="7468553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Content: Insert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shap_feature_importance_tree.png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6683097" y="4593908"/>
            <a:ext cx="7109579" cy="11947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Key Drivers (from chart):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cat__OverTime_Yes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is the most important feature, followed by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num__TotalWorkingYears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and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num__Age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6324124" y="4324707"/>
            <a:ext cx="30480" cy="1733193"/>
          </a:xfrm>
          <a:prstGeom prst="rect">
            <a:avLst/>
          </a:prstGeom>
          <a:solidFill>
            <a:srgbClr val="8061FF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1897618"/>
            <a:ext cx="7468553" cy="1689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Top 10 SHAP Feature Importances (Logistic Regression)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3946446"/>
            <a:ext cx="7468553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Content: Insert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shap_feature_importance_log.png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1196697" y="4883110"/>
            <a:ext cx="7109579" cy="117955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Key Drivers (from chart):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num__EnvironmentSatisfaction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is the most important feature, followed closely by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num__YearsSinceLastPromotion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and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num__TotalWorkingYears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6" name="Shape 3"/>
          <p:cNvSpPr/>
          <p:nvPr/>
        </p:nvSpPr>
        <p:spPr>
          <a:xfrm>
            <a:off x="837724" y="4613910"/>
            <a:ext cx="30480" cy="1717953"/>
          </a:xfrm>
          <a:prstGeom prst="rect">
            <a:avLst/>
          </a:prstGeom>
          <a:solidFill>
            <a:srgbClr val="8061FF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264569"/>
            <a:ext cx="7468553" cy="1126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SHAP Summary Plot - Decision Tree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3750112"/>
            <a:ext cx="7468553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Content: Insert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shap_summary_tree.png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417576"/>
            <a:ext cx="7468553" cy="15473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Observation: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The plot shows how feature values (color) impact the model output (SHAP value). For example, high feature values (red dots) for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cat__OverTime_Yes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push the output higher (more positive, towards High Attrition).</a:t>
            </a:r>
            <a:endParaRPr lang="en-US" sz="18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37724" y="2256949"/>
            <a:ext cx="7468553" cy="11265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SHAP Summary Plot - Logistic Regression</a:t>
            </a:r>
            <a:endParaRPr lang="en-US" sz="3500" dirty="0"/>
          </a:p>
        </p:txBody>
      </p:sp>
      <p:sp>
        <p:nvSpPr>
          <p:cNvPr id="4" name="Text 1"/>
          <p:cNvSpPr/>
          <p:nvPr/>
        </p:nvSpPr>
        <p:spPr>
          <a:xfrm>
            <a:off x="837724" y="3742492"/>
            <a:ext cx="7468553" cy="39826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Content: Insert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shap_summary_log.png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.</a:t>
            </a:r>
            <a:endParaRPr lang="en-US" sz="1850" dirty="0"/>
          </a:p>
        </p:txBody>
      </p:sp>
      <p:sp>
        <p:nvSpPr>
          <p:cNvPr id="5" name="Text 2"/>
          <p:cNvSpPr/>
          <p:nvPr/>
        </p:nvSpPr>
        <p:spPr>
          <a:xfrm>
            <a:off x="837724" y="4409956"/>
            <a:ext cx="7468553" cy="156257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b="1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Observation: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Low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num__EnvironmentSatisfaction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(blue dots) is associated with more positive SHAP values (higher attrition risk). High 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highlight>
                  <a:srgbClr val="191740"/>
                </a:highlight>
                <a:latin typeface="Consolas" pitchFamily="34" charset="0"/>
                <a:ea typeface="Consolas" pitchFamily="34" charset="-122"/>
                <a:cs typeface="Consolas" pitchFamily="34" charset="-120"/>
              </a:rPr>
              <a:t>num__YearsSinceLastPromotion</a:t>
            </a:r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 (red dots) also shows a strong positive impact on attrition risk.</a:t>
            </a:r>
            <a:endParaRPr lang="en-US" sz="18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37724" y="974765"/>
            <a:ext cx="6273760" cy="5632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400"/>
              </a:lnSpc>
              <a:buNone/>
            </a:pPr>
            <a:r>
              <a:rPr lang="en-US" sz="350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Insights &amp; Conclusion</a:t>
            </a:r>
            <a:endParaRPr lang="en-US" sz="3500" dirty="0"/>
          </a:p>
        </p:txBody>
      </p:sp>
      <p:sp>
        <p:nvSpPr>
          <p:cNvPr id="3" name="Text 1"/>
          <p:cNvSpPr/>
          <p:nvPr/>
        </p:nvSpPr>
        <p:spPr>
          <a:xfrm>
            <a:off x="837724" y="1633776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Key Insights:</a:t>
            </a:r>
            <a:endParaRPr lang="en-US" sz="2650" dirty="0"/>
          </a:p>
        </p:txBody>
      </p:sp>
      <p:sp>
        <p:nvSpPr>
          <p:cNvPr id="4" name="Text 2"/>
          <p:cNvSpPr/>
          <p:nvPr/>
        </p:nvSpPr>
        <p:spPr>
          <a:xfrm>
            <a:off x="837724" y="241506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Low salary and low job satisfaction increase attrition likelihood.</a:t>
            </a:r>
            <a:endParaRPr lang="en-US" sz="1850" dirty="0"/>
          </a:p>
        </p:txBody>
      </p:sp>
      <p:sp>
        <p:nvSpPr>
          <p:cNvPr id="5" name="Text 3"/>
          <p:cNvSpPr/>
          <p:nvPr/>
        </p:nvSpPr>
        <p:spPr>
          <a:xfrm>
            <a:off x="837724" y="2881789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Logistic Regression performed slightly better overall, but Decision Tree offers better interpretability.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37724" y="3348514"/>
            <a:ext cx="12954952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3000"/>
              </a:lnSpc>
              <a:buSzPct val="100000"/>
              <a:buChar char="•"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SHAP helps HR understand model reasoning clearly.</a:t>
            </a:r>
            <a:endParaRPr lang="en-US" sz="1850" dirty="0"/>
          </a:p>
        </p:txBody>
      </p:sp>
      <p:sp>
        <p:nvSpPr>
          <p:cNvPr id="7" name="Shape 5"/>
          <p:cNvSpPr/>
          <p:nvPr/>
        </p:nvSpPr>
        <p:spPr>
          <a:xfrm>
            <a:off x="837724" y="4120353"/>
            <a:ext cx="12954952" cy="37505"/>
          </a:xfrm>
          <a:prstGeom prst="rect">
            <a:avLst/>
          </a:prstGeom>
          <a:solidFill>
            <a:srgbClr val="D9E1FF">
              <a:alpha val="50000"/>
            </a:srgbClr>
          </a:solidFill>
          <a:ln/>
        </p:spPr>
      </p:sp>
      <p:sp>
        <p:nvSpPr>
          <p:cNvPr id="8" name="Text 6"/>
          <p:cNvSpPr/>
          <p:nvPr/>
        </p:nvSpPr>
        <p:spPr>
          <a:xfrm>
            <a:off x="837724" y="4516755"/>
            <a:ext cx="3379470" cy="42231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Syne Bold" pitchFamily="34" charset="0"/>
                <a:ea typeface="Syne Bold" pitchFamily="34" charset="-122"/>
                <a:cs typeface="Syne Bold" pitchFamily="34" charset="-120"/>
              </a:rPr>
              <a:t>Conclusion:</a:t>
            </a:r>
            <a:endParaRPr lang="en-US" sz="2650" dirty="0"/>
          </a:p>
        </p:txBody>
      </p:sp>
      <p:sp>
        <p:nvSpPr>
          <p:cNvPr id="9" name="Text 7"/>
          <p:cNvSpPr/>
          <p:nvPr/>
        </p:nvSpPr>
        <p:spPr>
          <a:xfrm>
            <a:off x="1196697" y="5567243"/>
            <a:ext cx="12595979" cy="38302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Successfully identified major drivers of employee attrition.</a:t>
            </a:r>
            <a:endParaRPr lang="en-US" sz="1850" dirty="0"/>
          </a:p>
        </p:txBody>
      </p:sp>
      <p:sp>
        <p:nvSpPr>
          <p:cNvPr id="10" name="Text 8"/>
          <p:cNvSpPr/>
          <p:nvPr/>
        </p:nvSpPr>
        <p:spPr>
          <a:xfrm>
            <a:off x="1196697" y="6219468"/>
            <a:ext cx="12595979" cy="7660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3000"/>
              </a:lnSpc>
              <a:buNone/>
            </a:pPr>
            <a:r>
              <a:rPr lang="en-US" sz="1850" dirty="0">
                <a:solidFill>
                  <a:srgbClr val="D9E1FF"/>
                </a:solidFill>
                <a:latin typeface="Arimo" pitchFamily="34" charset="0"/>
                <a:ea typeface="Arimo" pitchFamily="34" charset="-122"/>
                <a:cs typeface="Arimo" pitchFamily="34" charset="-120"/>
              </a:rPr>
              <a:t>Combining ML models with SHAP interpretation provides actionable insights for retention strategies and workforce planning.</a:t>
            </a:r>
            <a:endParaRPr lang="en-US" sz="1850" dirty="0"/>
          </a:p>
        </p:txBody>
      </p:sp>
      <p:sp>
        <p:nvSpPr>
          <p:cNvPr id="11" name="Shape 9"/>
          <p:cNvSpPr/>
          <p:nvPr/>
        </p:nvSpPr>
        <p:spPr>
          <a:xfrm>
            <a:off x="837724" y="5298043"/>
            <a:ext cx="30480" cy="1956673"/>
          </a:xfrm>
          <a:prstGeom prst="rect">
            <a:avLst/>
          </a:prstGeom>
          <a:solidFill>
            <a:srgbClr val="8061FF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2025-10-26T15:05:50Z</dcterms:created>
  <dcterms:modified xsi:type="dcterms:W3CDTF">2025-10-26T15:05:50Z</dcterms:modified>
</cp:coreProperties>
</file>