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1" r:id="rId2"/>
    <p:sldMasterId id="214748373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8" r:id="rId5"/>
    <p:sldId id="257" r:id="rId6"/>
    <p:sldId id="509" r:id="rId7"/>
    <p:sldId id="510" r:id="rId8"/>
    <p:sldId id="507" r:id="rId9"/>
    <p:sldId id="511" r:id="rId10"/>
    <p:sldId id="508" r:id="rId11"/>
    <p:sldId id="512" r:id="rId12"/>
    <p:sldId id="513" r:id="rId13"/>
    <p:sldId id="514" r:id="rId14"/>
    <p:sldId id="515" r:id="rId15"/>
  </p:sldIdLst>
  <p:sldSz cx="9144000" cy="6858000" type="screen4x3"/>
  <p:notesSz cx="7099300" cy="10234613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CAA"/>
    <a:srgbClr val="FFFF00"/>
    <a:srgbClr val="00CC00"/>
    <a:srgbClr val="FF9900"/>
    <a:srgbClr val="009900"/>
    <a:srgbClr val="006600"/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31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>
            <a:extLst>
              <a:ext uri="{FF2B5EF4-FFF2-40B4-BE49-F238E27FC236}">
                <a16:creationId xmlns:a16="http://schemas.microsoft.com/office/drawing/2014/main" id="{BAFFFF7A-24A3-429F-A637-58B57AD20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55C60559-A8EF-4DA2-B17C-2DE335267E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5636" name="Rectangle 4">
            <a:extLst>
              <a:ext uri="{FF2B5EF4-FFF2-40B4-BE49-F238E27FC236}">
                <a16:creationId xmlns:a16="http://schemas.microsoft.com/office/drawing/2014/main" id="{FCA4EF1B-C385-4485-9DAA-8AC60F86BC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5637" name="Rectangle 5">
            <a:extLst>
              <a:ext uri="{FF2B5EF4-FFF2-40B4-BE49-F238E27FC236}">
                <a16:creationId xmlns:a16="http://schemas.microsoft.com/office/drawing/2014/main" id="{34E22C3B-7904-4CF1-B0A5-D8AA1B1FF2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06FD33-6D30-4DCF-B20D-1E39ECDDBFB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DBF306F-6C49-43D0-93E4-747D576523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1758CDC-130D-4749-AA6F-9552B2FC17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ACC4F60-7F01-44EC-BA2B-3EF78B4CFD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676E319-DDE6-44B9-BA56-18ADE45BB2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8EE962-5F33-4F1B-870E-D8753F5BE2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9312A8F-E40D-435A-B0CD-52E501ED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97" tIns="49598" rIns="99197" bIns="4959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C171A0-A336-4C28-80DF-0936F69F60A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85;p1:notes">
            <a:extLst>
              <a:ext uri="{FF2B5EF4-FFF2-40B4-BE49-F238E27FC236}">
                <a16:creationId xmlns:a16="http://schemas.microsoft.com/office/drawing/2014/main" id="{7FC71D99-42DF-47FD-80E8-FCB255649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75" tIns="49575" rIns="99175" bIns="49575"/>
          <a:lstStyle/>
          <a:p>
            <a:pPr>
              <a:spcBef>
                <a:spcPct val="0"/>
              </a:spcBef>
              <a:buSzPts val="1400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Google Shape;86;p1:notes">
            <a:extLst>
              <a:ext uri="{FF2B5EF4-FFF2-40B4-BE49-F238E27FC236}">
                <a16:creationId xmlns:a16="http://schemas.microsoft.com/office/drawing/2014/main" id="{1EE54EC5-A90C-4F07-B350-B0797498C99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5113338 w 120000"/>
              <a:gd name="T3" fmla="*/ 0 h 120000"/>
              <a:gd name="T4" fmla="*/ 5113338 w 120000"/>
              <a:gd name="T5" fmla="*/ 3836988 h 120000"/>
              <a:gd name="T6" fmla="*/ 0 w 120000"/>
              <a:gd name="T7" fmla="*/ 383698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2A5974F-B4BC-479B-80D4-F648C1E93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837D6CCF-1AD7-41F8-9685-58C8EB9A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CF91265-B8E0-4916-8831-FF51A908A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833B77-6EF6-4BE9-ACE9-099E5E88BF30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B062BD2-7399-43AE-9D11-5E490A39F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F35D843-7DDE-488B-B9D8-0053E176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B29F715-AD88-4B34-982D-939175854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B09A79-28B8-4E9E-9538-2E137FAF5927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6F853FF-CBAD-47FA-9B22-F82A33ABA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6B9D345-BECB-4FD5-B880-C3556F68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B31880C-6C5E-496D-AAFF-18A1DD995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E8EA87-0160-411F-81A5-C459B31CE7B0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99;p3:notes">
            <a:extLst>
              <a:ext uri="{FF2B5EF4-FFF2-40B4-BE49-F238E27FC236}">
                <a16:creationId xmlns:a16="http://schemas.microsoft.com/office/drawing/2014/main" id="{BC26761E-0621-4959-A6A2-3253AD0F4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75" tIns="49575" rIns="99175" bIns="49575"/>
          <a:lstStyle/>
          <a:p>
            <a:pPr>
              <a:spcBef>
                <a:spcPct val="0"/>
              </a:spcBef>
              <a:buSzPts val="1400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Google Shape;100;p3:notes">
            <a:extLst>
              <a:ext uri="{FF2B5EF4-FFF2-40B4-BE49-F238E27FC236}">
                <a16:creationId xmlns:a16="http://schemas.microsoft.com/office/drawing/2014/main" id="{78288C8C-B430-4232-A0FC-0C6E6A71CE9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5113338 w 120000"/>
              <a:gd name="T3" fmla="*/ 0 h 120000"/>
              <a:gd name="T4" fmla="*/ 5113338 w 120000"/>
              <a:gd name="T5" fmla="*/ 3836988 h 120000"/>
              <a:gd name="T6" fmla="*/ 0 w 120000"/>
              <a:gd name="T7" fmla="*/ 383698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92;p2:notes">
            <a:extLst>
              <a:ext uri="{FF2B5EF4-FFF2-40B4-BE49-F238E27FC236}">
                <a16:creationId xmlns:a16="http://schemas.microsoft.com/office/drawing/2014/main" id="{19073A47-0A7F-4CA3-AA92-BB2C28A2D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75" tIns="49575" rIns="99175" bIns="49575"/>
          <a:lstStyle/>
          <a:p>
            <a:pPr>
              <a:spcBef>
                <a:spcPct val="0"/>
              </a:spcBef>
              <a:buSzPts val="1400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Google Shape;93;p2:notes">
            <a:extLst>
              <a:ext uri="{FF2B5EF4-FFF2-40B4-BE49-F238E27FC236}">
                <a16:creationId xmlns:a16="http://schemas.microsoft.com/office/drawing/2014/main" id="{D0E4D2B6-F261-4A56-9C85-3C0DD8A4D6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5113338 w 120000"/>
              <a:gd name="T3" fmla="*/ 0 h 120000"/>
              <a:gd name="T4" fmla="*/ 5113338 w 120000"/>
              <a:gd name="T5" fmla="*/ 3836988 h 120000"/>
              <a:gd name="T6" fmla="*/ 0 w 120000"/>
              <a:gd name="T7" fmla="*/ 383698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8A34E9E-6595-4B51-9B86-6351CC410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9B138AA3-5597-4A0A-B709-8D1D6782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87640AA-0000-4339-AE26-7157069ED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61EC1E-28C1-4F06-B914-1D1B7767AD9F}" type="slidenum">
              <a:rPr lang="en-CA" altLang="en-US" sz="1300" smtClean="0"/>
              <a:pPr>
                <a:spcBef>
                  <a:spcPct val="0"/>
                </a:spcBef>
              </a:pPr>
              <a:t>4</a:t>
            </a:fld>
            <a:endParaRPr lang="en-CA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AA5082F-8CD2-4335-BF88-715553E32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609D13D-5DE7-4B11-A7A1-B7D7B7B9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C229B98-748E-4296-AF92-AA39AF77C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F601B9-50D6-4490-A1D5-A7DC449C4EC4}" type="slidenum">
              <a:rPr lang="en-CA" altLang="en-US" sz="1300" smtClean="0"/>
              <a:pPr>
                <a:spcBef>
                  <a:spcPct val="0"/>
                </a:spcBef>
              </a:pPr>
              <a:t>5</a:t>
            </a:fld>
            <a:endParaRPr lang="en-CA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5505AAC-06DE-4F70-BC1C-DDD376AC4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CC44BD9-74F8-4CED-A8D6-112669C4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E7500BD-1C14-400E-B38F-0BCCC21E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37D525-C425-48DE-A546-D78A9758BB10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92AF85B3-7244-4C27-9526-3E9838836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7462CB6-A56A-4868-A7BD-F623D88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C36AA89-204D-482D-9BEA-1FE68C3A5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CD8113-1FF6-4296-834D-AE6B456FDC77}" type="slidenum">
              <a:rPr lang="en-CA" altLang="en-US" sz="1300" smtClean="0"/>
              <a:pPr>
                <a:spcBef>
                  <a:spcPct val="0"/>
                </a:spcBef>
              </a:pPr>
              <a:t>7</a:t>
            </a:fld>
            <a:endParaRPr lang="en-CA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D9C3623-2E73-4662-AF70-99470EE3F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787A4CB-7C32-4783-B236-FBD1CD50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539FDC1-92DC-45C1-953C-3CD99D0D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CE2880-F64F-4737-95AC-742BB12C0DB9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8A6B0B91-5887-468B-BA31-5BF772754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BC95DF9A-A3CF-4DF1-864B-BB7CEBED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4099CF6-14C7-4DF3-B074-53463A887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7F939B-1459-4A2D-B4B0-D86F0F49B0D2}" type="slidenum">
              <a:rPr lang="en-CA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193807-DB1E-4F44-8755-E6CC5D4A50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6CB2-0C74-4A4E-83E4-AB44F67E232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68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424FD6-3F64-4F4E-8BAE-8998E14731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176CF-656F-4AFF-98BE-5B1A208F60A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35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D75DD7-A4BF-4883-A821-578F614D03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4CB60-3642-4981-8CDF-15BA829415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4845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503169"/>
            <a:ext cx="8072119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027" y="4243577"/>
            <a:ext cx="6171945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FEF513-5BA0-4178-86CC-448101E46604}" type="datetimeFigureOut">
              <a:rPr lang="en-US" altLang="en-US" smtClean="0"/>
              <a:pPr>
                <a:defRPr/>
              </a:pPr>
              <a:t>11/12/2022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831BAB-EC6E-4EC3-BA89-A5605190843E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29698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493C4-2DD6-4D0B-AA06-C52AAB056A1A}" type="datetimeFigureOut">
              <a:rPr lang="en-US" altLang="en-US" smtClean="0"/>
              <a:pPr>
                <a:defRPr/>
              </a:pPr>
              <a:t>11/12/2022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8BE17-4B3D-412F-9A1C-BC0EE102104D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70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FEF513-5BA0-4178-86CC-448101E46604}" type="datetimeFigureOut">
              <a:rPr lang="en-US" altLang="en-US" smtClean="0"/>
              <a:pPr>
                <a:defRPr/>
              </a:pPr>
              <a:t>11/12/2022</a:t>
            </a:fld>
            <a:endParaRPr lang="en-US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831BAB-EC6E-4EC3-BA89-A5605190843E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700702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DAFFDA-BC1E-4E61-9147-50B4B1FB5915}" type="datetimeFigureOut">
              <a:rPr lang="en-US" altLang="en-US" smtClean="0"/>
              <a:pPr>
                <a:defRPr/>
              </a:pPr>
              <a:t>11/12/2022</a:t>
            </a:fld>
            <a:endParaRPr lang="en-US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1B91B3-E457-46F1-8F44-A62DF5BAAFAF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427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517EEF-06A2-449E-AB6D-E40527DDA9A1}" type="datetimeFigureOut">
              <a:rPr lang="en-US" altLang="en-US" smtClean="0"/>
              <a:pPr>
                <a:defRPr/>
              </a:pPr>
              <a:t>11/12/2022</a:t>
            </a:fld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9D6035-DBEE-4331-A675-33E70EE846CD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361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503169"/>
            <a:ext cx="8072119" cy="72643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027" y="4243577"/>
            <a:ext cx="6171945" cy="1002029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1D2495C-9E24-4AB5-A952-4A9528FAD4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0517323-90E1-4FBF-98C4-D5935EBA29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60F2B95-126C-4C6A-89E4-4C42757D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FFFE-144A-444D-9BF5-CE7ED8EDC83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13049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D9B24433-38EC-4EBE-AEFD-669F1D3A1E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34C10A3-6E8A-43A7-8C70-C9AF3C1B30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7A9F85-B636-43B5-BC61-54D519CF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3C929E-F264-4F55-BD86-C6B50AA23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4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C415570-98FC-4179-B553-EB60BF1EE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22673AA-6A05-47E6-AB8A-53827344F3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AFFC39DB-BDE7-445D-A8CD-3509B0E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1D012-A13B-48E4-9911-460DE4E5B15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9829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3FB790-A87E-4A83-B1B9-2DBC317DCB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8C70B-D2A4-4403-A02D-C95D2D24AFD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3485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C03BFB86-6287-4DB2-917C-567343917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C2AF01D-584C-4704-819F-B2FBC3E081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311E330-1425-41A9-8A4B-010EAB7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133F52-9442-4C82-BA2B-3EB706E7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084EABEA-F48C-4F46-87D7-B580C0877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EF025A88-EC06-4096-9F1F-7681127BD0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FCFAB2B-5B63-48EF-95E2-1854D45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586B3-1163-405E-81C6-9DA92EC67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9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18;p22">
            <a:extLst>
              <a:ext uri="{FF2B5EF4-FFF2-40B4-BE49-F238E27FC236}">
                <a16:creationId xmlns:a16="http://schemas.microsoft.com/office/drawing/2014/main" id="{831586E6-06B1-4F48-AF29-C85A67F83E7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</p:spPr>
        <p:txBody>
          <a:bodyPr spcFirstLastPara="1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22">
            <a:extLst>
              <a:ext uri="{FF2B5EF4-FFF2-40B4-BE49-F238E27FC236}">
                <a16:creationId xmlns:a16="http://schemas.microsoft.com/office/drawing/2014/main" id="{59631439-6FF0-4950-8448-AE498D0BEF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</p:spPr>
        <p:txBody>
          <a:bodyPr spcFirstLastPara="1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22">
            <a:extLst>
              <a:ext uri="{FF2B5EF4-FFF2-40B4-BE49-F238E27FC236}">
                <a16:creationId xmlns:a16="http://schemas.microsoft.com/office/drawing/2014/main" id="{509E2332-BA44-4670-9308-E822EC7753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 spcFirstLastPara="1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urier New"/>
              <a:buNone/>
              <a:defRPr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>
              <a:defRPr/>
            </a:pPr>
            <a:fld id="{F1D4E771-9D20-4423-B53A-DD822F65E02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5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84A2D5-28C7-4015-97C6-3CA0808820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93F9-E8E1-4BB6-AB09-47C742FD8A0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232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2250" cy="619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333375"/>
            <a:ext cx="4033838" cy="619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9D4C40-CBFC-4494-9B30-17D13B771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526D0-D26D-4650-9E2A-A69C8E9CC67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06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38FCB5B-A87E-49FE-B976-F06EE18B43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5572-D642-4CA8-95BF-35FC76EBA07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344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C9167F3-4AC9-44DD-92DE-A9AFEC477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AFB3B-ED20-4162-8CD8-9AEBE75EBC9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5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0F7AB8D-34DF-46A4-BC2F-6647E11A52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EA15D-4051-4EB3-A07C-809A53F3ECB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20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476E8A2-2031-4AD4-A0A9-9685ECA879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6A0FD-3732-4EBF-9B44-A4AD1ED09C4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280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DAE6364-D001-45DE-BCCA-D0678932E7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CFBC9-6ED7-4A68-AF67-E964956B244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165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55286A4-F020-46F1-B3BC-5904A9797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3375"/>
            <a:ext cx="8218488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6C3D151-5007-40F4-A774-DEDEA31ECB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2F6097-4C00-44B4-9F34-184D4892FE6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3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39" y="897381"/>
            <a:ext cx="816112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374" y="1731391"/>
            <a:ext cx="7823250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2F6097-4C00-44B4-9F34-184D4892FE65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7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g object 16">
            <a:extLst>
              <a:ext uri="{FF2B5EF4-FFF2-40B4-BE49-F238E27FC236}">
                <a16:creationId xmlns:a16="http://schemas.microsoft.com/office/drawing/2014/main" id="{6B22DFDC-9400-4DA8-9C7E-7CF66087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Holder 2">
            <a:extLst>
              <a:ext uri="{FF2B5EF4-FFF2-40B4-BE49-F238E27FC236}">
                <a16:creationId xmlns:a16="http://schemas.microsoft.com/office/drawing/2014/main" id="{EEB94781-0ECD-4356-A3FA-6B9DE10B5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2125" y="896938"/>
            <a:ext cx="81597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3076" name="Holder 3">
            <a:extLst>
              <a:ext uri="{FF2B5EF4-FFF2-40B4-BE49-F238E27FC236}">
                <a16:creationId xmlns:a16="http://schemas.microsoft.com/office/drawing/2014/main" id="{0C71EB55-8217-4BC3-9B67-DDAC2C66C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731963"/>
            <a:ext cx="78232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E8E98995-0204-456A-895D-EB54AA1AEA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706483D-A307-4ECF-BA00-3B3FA59B805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148F29C-BB3E-457F-A847-82DD51B8B3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7C3C5-5282-48BD-8E27-A6001A5E6B7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5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ic_squ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90;p1">
            <a:extLst>
              <a:ext uri="{FF2B5EF4-FFF2-40B4-BE49-F238E27FC236}">
                <a16:creationId xmlns:a16="http://schemas.microsoft.com/office/drawing/2014/main" id="{69D56943-2140-4C96-B3B1-9853A72F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fld id="{D76012F2-24C9-4107-93E1-5ECE02C18D7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6F78B8-5DDD-44F4-8B13-3075DE2EF04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lvl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ITI 1120 - Lab # 8</a:t>
            </a:r>
            <a:br>
              <a:rPr kumimoji="0" lang="en-US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Fall 2022</a:t>
            </a:r>
            <a:br>
              <a:rPr kumimoji="0" lang="en-US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CA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0" lang="en-US" altLang="en-US" sz="40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BA36C8-32FD-419E-859A-06B6CFBF5A93}"/>
              </a:ext>
            </a:extLst>
          </p:cNvPr>
          <p:cNvSpPr txBox="1">
            <a:spLocks/>
          </p:cNvSpPr>
          <p:nvPr/>
        </p:nvSpPr>
        <p:spPr>
          <a:xfrm>
            <a:off x="1098550" y="4149725"/>
            <a:ext cx="6945313" cy="123031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>
            <a:lvl1pPr marL="0" lvl="0" algn="ctr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2000" b="0" i="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lvl="1" algn="ctr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2pPr>
            <a:lvl3pPr marL="914400" lvl="2" algn="ctr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3pPr>
            <a:lvl4pPr marL="1371600" lvl="3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4pPr>
            <a:lvl5pPr marL="1828800" lvl="4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5pPr>
            <a:lvl6pPr marL="2286000" lvl="5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6pPr>
            <a:lvl7pPr marL="2743200" lvl="6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7pPr>
            <a:lvl8pPr marL="3200400" lvl="7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8pPr>
            <a:lvl9pPr marL="3657600" lvl="8" algn="ctr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</a:rPr>
              <a:t>(2D) lists, matrices, files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AEECC8E-9D23-4A7D-8E11-6D0F3805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811838"/>
            <a:ext cx="8928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0A50778E-ED02-4B56-ACE5-96E397B8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49311"/>
            <a:ext cx="87122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For this you are provided with 2 files </a:t>
            </a:r>
            <a:r>
              <a:rPr lang="en-US" altLang="en-US" sz="2000" b="0" dirty="0">
                <a:solidFill>
                  <a:srgbClr val="953735"/>
                </a:solidFill>
              </a:rPr>
              <a:t>NYT_short.txt </a:t>
            </a:r>
            <a:r>
              <a:rPr lang="en-US" altLang="en-US" sz="2000" b="0" dirty="0"/>
              <a:t>and</a:t>
            </a:r>
            <a:r>
              <a:rPr lang="en-US" altLang="en-US" sz="2000" b="0" dirty="0">
                <a:solidFill>
                  <a:srgbClr val="953735"/>
                </a:solidFill>
              </a:rPr>
              <a:t> NYT_long.txt </a:t>
            </a:r>
            <a:r>
              <a:rPr lang="en-US" altLang="en-US" sz="2000" b="0" dirty="0"/>
              <a:t>each containing list of New York Times for some years. Each line in a file contains the information for a separate book, which includes  title, author, publisher, date it first reached #1 on one of the best seller lists, and category (fiction or nonfiction).  There is a tab character between each of these pieces of information.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For this exercise you will first write a function </a:t>
            </a:r>
            <a:r>
              <a:rPr lang="en-US" altLang="en-US" sz="1600" dirty="0">
                <a:solidFill>
                  <a:srgbClr val="77933C"/>
                </a:solidFill>
                <a:latin typeface="Courier" pitchFamily="1" charset="0"/>
              </a:rPr>
              <a:t>create_books_2Dlist(</a:t>
            </a:r>
            <a:r>
              <a:rPr lang="en-US" altLang="en-US" sz="1600" dirty="0" err="1">
                <a:solidFill>
                  <a:srgbClr val="77933C"/>
                </a:solidFill>
                <a:latin typeface="Courier" pitchFamily="1" charset="0"/>
              </a:rPr>
              <a:t>file_name</a:t>
            </a:r>
            <a:r>
              <a:rPr lang="en-US" altLang="en-US" sz="1600" dirty="0">
                <a:solidFill>
                  <a:srgbClr val="77933C"/>
                </a:solidFill>
                <a:latin typeface="Courier" pitchFamily="1" charset="0"/>
              </a:rPr>
              <a:t>) </a:t>
            </a:r>
            <a:r>
              <a:rPr lang="en-US" altLang="en-US" sz="2000" b="0" dirty="0"/>
              <a:t>that opens the file, reads it and returns a 2D lists containing a sub-list with the info about each book. For example, here is the beginning of required 2D list. See the next page for what the whole list should look like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solidFill>
                  <a:srgbClr val="77933C"/>
                </a:solidFill>
                <a:latin typeface="Courier" pitchFamily="1" charset="0"/>
              </a:rPr>
              <a:t>[['1976-04-11', '1876', 'Gore Vidal', 'Random House', 'Fiction'], </a:t>
            </a:r>
            <a:r>
              <a:rPr lang="mr-IN" altLang="en-US" sz="1600" dirty="0">
                <a:solidFill>
                  <a:srgbClr val="77933C"/>
                </a:solidFill>
                <a:latin typeface="Courier" pitchFamily="1" charset="0"/>
              </a:rPr>
              <a:t>…</a:t>
            </a:r>
            <a:r>
              <a:rPr lang="en-US" altLang="en-US" sz="1600" dirty="0">
                <a:solidFill>
                  <a:srgbClr val="77933C"/>
                </a:solidFill>
                <a:latin typeface="Courier" pitchFamily="1" charset="0"/>
              </a:rPr>
              <a:t>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Note that within each (sub)list about a book, the first element should be a string containing the date in iso format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1" charset="0"/>
              </a:rPr>
              <a:t>YYYY-MM-DD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Finally, you should write a function called </a:t>
            </a:r>
            <a:r>
              <a:rPr lang="en-US" altLang="en-US" sz="1600" dirty="0" err="1">
                <a:solidFill>
                  <a:srgbClr val="77933C"/>
                </a:solidFill>
                <a:latin typeface="Courier" pitchFamily="1" charset="0"/>
              </a:rPr>
              <a:t>search_by_year</a:t>
            </a:r>
            <a:r>
              <a:rPr lang="en-US" altLang="en-US" sz="1600" dirty="0">
                <a:solidFill>
                  <a:srgbClr val="77933C"/>
                </a:solidFill>
                <a:latin typeface="Courier" pitchFamily="1" charset="0"/>
              </a:rPr>
              <a:t>(books,year1,year2)</a:t>
            </a:r>
            <a:r>
              <a:rPr lang="en-US" altLang="en-US" sz="1800" dirty="0"/>
              <a:t> </a:t>
            </a:r>
            <a:r>
              <a:rPr lang="en-US" altLang="en-US" sz="2000" b="0" dirty="0"/>
              <a:t>that given a 2D list of books in the above format prints all the bestsellers from year 1 to year 2. See example runs on the next 2 pages for NYT_short.txt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While working use </a:t>
            </a:r>
            <a:r>
              <a:rPr lang="en-US" altLang="en-US" sz="2000" b="0" dirty="0">
                <a:solidFill>
                  <a:schemeClr val="accent2"/>
                </a:solidFill>
              </a:rPr>
              <a:t>NYT_short.txt.</a:t>
            </a:r>
            <a:r>
              <a:rPr lang="en-US" altLang="en-US" sz="2000" b="0" dirty="0"/>
              <a:t> Once you are done  you can test your program with </a:t>
            </a:r>
            <a:r>
              <a:rPr lang="en-US" altLang="en-US" sz="2000" b="0" dirty="0">
                <a:solidFill>
                  <a:schemeClr val="accent2"/>
                </a:solidFill>
              </a:rPr>
              <a:t>NYT_long.txt</a:t>
            </a:r>
            <a:r>
              <a:rPr lang="en-US" altLang="en-US" sz="2000" b="0" dirty="0"/>
              <a:t>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735628-FCA0-48A1-9831-833C5A02B74A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Programming exercise 6: NY times bestsellers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97AEFB5C-DDFA-4EF4-BB2C-2BB40613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71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B13D717-D860-427A-AABA-04180485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0"/>
            <a:ext cx="91440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FB01-647E-473D-9B3F-79DAC062F049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Programming exercise 6: example runs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">
            <a:extLst>
              <a:ext uri="{FF2B5EF4-FFF2-40B4-BE49-F238E27FC236}">
                <a16:creationId xmlns:a16="http://schemas.microsoft.com/office/drawing/2014/main" id="{CF6EDE50-5DD5-46B0-8CED-80F941D7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3278"/>
            <a:ext cx="8432800" cy="526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0851B84-350A-4AB9-8941-54526C81A072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Programming exercise 6: example runs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423E0-ADA8-41BF-8EEA-81878DFE7964}"/>
              </a:ext>
            </a:extLst>
          </p:cNvPr>
          <p:cNvSpPr txBox="1"/>
          <p:nvPr/>
        </p:nvSpPr>
        <p:spPr>
          <a:xfrm>
            <a:off x="396875" y="1113947"/>
            <a:ext cx="878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charset="0"/>
              </a:rPr>
              <a:t>Below the </a:t>
            </a:r>
            <a:r>
              <a:rPr lang="en-CA" sz="1800" dirty="0">
                <a:solidFill>
                  <a:schemeClr val="accent2"/>
                </a:solidFill>
                <a:highlight>
                  <a:srgbClr val="FFFF00"/>
                </a:highlight>
                <a:latin typeface="+mn-lt"/>
                <a:ea typeface="ＭＳ Ｐゴシック" charset="0"/>
              </a:rPr>
              <a:t>books</a:t>
            </a:r>
            <a:r>
              <a:rPr lang="en-CA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charset="0"/>
              </a:rPr>
              <a:t> argument is the 2D lists from the previous slide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102;p3">
            <a:extLst>
              <a:ext uri="{FF2B5EF4-FFF2-40B4-BE49-F238E27FC236}">
                <a16:creationId xmlns:a16="http://schemas.microsoft.com/office/drawing/2014/main" id="{A25DD9B8-74C1-4D95-B0AB-B8AFD0038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738188"/>
            <a:ext cx="8159750" cy="769937"/>
          </a:xfrm>
        </p:spPr>
        <p:txBody>
          <a:bodyPr lIns="91425" tIns="45700" rIns="91425" bIns="45700" anchor="ctr"/>
          <a:lstStyle/>
          <a:p>
            <a:pPr eaLnBrk="1" hangingPunct="1">
              <a:buClr>
                <a:schemeClr val="accent1"/>
              </a:buClr>
              <a:buSzPts val="4400"/>
              <a:buFont typeface="Calibri" panose="020F0502020204030204" pitchFamily="34" charset="0"/>
              <a:buNone/>
            </a:pPr>
            <a:r>
              <a:rPr lang="en-US" altLang="en-US" sz="4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Lab 8 overview</a:t>
            </a: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62F606A6-0967-4515-8971-488F7BE4E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1646238"/>
            <a:ext cx="8372475" cy="5068887"/>
          </a:xfrm>
        </p:spPr>
        <p:txBody>
          <a:bodyPr spcFirstLastPara="1" lIns="91425" tIns="45700" rIns="91425" bIns="45700">
            <a:no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 browser and log into Brightspace</a:t>
            </a:r>
            <a:endParaRPr dirty="0"/>
          </a:p>
          <a:p>
            <a:pPr marL="342900" indent="-1905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left hand side under Labs tab, find lab8 material contained in </a:t>
            </a:r>
            <a:r>
              <a:rPr lang="en-US" sz="2400" dirty="0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rPr>
              <a:t>lab8-students.zip</a:t>
            </a:r>
            <a:endParaRPr dirty="0"/>
          </a:p>
          <a:p>
            <a:pPr marL="342900" indent="-1905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the files to your Google drive and unzip it. 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everything in the 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location of your Google drive</a:t>
            </a:r>
          </a:p>
          <a:p>
            <a:pPr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My Drive/ITI1120/Lab8/</a:t>
            </a:r>
          </a:p>
          <a:p>
            <a:pPr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(This is VERY IMPORTANT!)</a:t>
            </a:r>
          </a:p>
        </p:txBody>
      </p:sp>
      <p:sp>
        <p:nvSpPr>
          <p:cNvPr id="23556" name="Google Shape;104;p3">
            <a:extLst>
              <a:ext uri="{FF2B5EF4-FFF2-40B4-BE49-F238E27FC236}">
                <a16:creationId xmlns:a16="http://schemas.microsoft.com/office/drawing/2014/main" id="{C922D2BD-EEC4-4615-820F-926E69B1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fld id="{2046E5BD-5822-464C-AE32-845155D4A53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95;p2">
            <a:extLst>
              <a:ext uri="{FF2B5EF4-FFF2-40B4-BE49-F238E27FC236}">
                <a16:creationId xmlns:a16="http://schemas.microsoft.com/office/drawing/2014/main" id="{DA2FB574-D7A8-4311-AE86-7D153AB8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25" tIns="45700" rIns="91425" bIns="45700" anchor="ctr"/>
          <a:lstStyle/>
          <a:p>
            <a:pPr eaLnBrk="1" hangingPunct="1">
              <a:buClr>
                <a:schemeClr val="accent1"/>
              </a:buClr>
              <a:buSzPts val="4400"/>
              <a:buFont typeface="Calibri" panose="020F0502020204030204" pitchFamily="34" charset="0"/>
              <a:buNone/>
            </a:pPr>
            <a:r>
              <a:rPr lang="en-US" altLang="en-US" sz="44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is in this lab?</a:t>
            </a:r>
            <a:endParaRPr lang="en-US" altLang="en-US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A381846-A072-4ED1-8A3F-F900A29A0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563" y="1652588"/>
            <a:ext cx="8524875" cy="5068887"/>
          </a:xfrm>
        </p:spPr>
        <p:txBody>
          <a:bodyPr spcFirstLastPara="1" lIns="91425" tIns="45700" rIns="91425" bIns="4570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lab has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 Tasks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They exist as a notebook, please run them when asked to in the slides and understand how they work. </a:t>
            </a:r>
            <a:endParaRPr dirty="0"/>
          </a:p>
          <a:p>
            <a:pPr marL="457200" indent="-3048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  <a:defRPr/>
            </a:pPr>
            <a:r>
              <a:rPr lang="en-US" sz="24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8 programming exercises (0 to 7, for your </a:t>
            </a:r>
            <a:r>
              <a:rPr lang="en-US" sz="2400" dirty="0">
                <a:solidFill>
                  <a:srgbClr val="C0504D"/>
                </a:solidFill>
              </a:rPr>
              <a:t>Lab Grades</a:t>
            </a:r>
            <a:r>
              <a:rPr lang="en-US" sz="24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  <a:defRPr/>
            </a:pPr>
            <a:endParaRPr lang="en-US" sz="2400" dirty="0">
              <a:solidFill>
                <a:srgbClr val="C050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Please note that you need this material for your assignment 3.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endParaRPr lang="en-CA"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endParaRPr lang="en-CA" sz="2400" dirty="0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endParaRPr sz="2400" dirty="0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Arial"/>
              <a:buNone/>
              <a:defRPr/>
            </a:pPr>
            <a:r>
              <a:rPr lang="en-US" sz="2400" dirty="0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rPr>
              <a:t>The slides that are included here but do not explain either Tasks or Programming exercises are there as reminder of some relevant material that is needed for this lab.</a:t>
            </a:r>
            <a:endParaRPr dirty="0"/>
          </a:p>
        </p:txBody>
      </p:sp>
      <p:sp>
        <p:nvSpPr>
          <p:cNvPr id="25604" name="Google Shape;97;p2">
            <a:extLst>
              <a:ext uri="{FF2B5EF4-FFF2-40B4-BE49-F238E27FC236}">
                <a16:creationId xmlns:a16="http://schemas.microsoft.com/office/drawing/2014/main" id="{0A0BAF8C-C622-4EE9-A969-38AEE28A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AC4CD00-A27E-4E84-8D7F-D01299A9249B}" type="slidenum"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 eaLnBrk="1" hangingPunct="1"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</a:t>
            </a:fld>
            <a:endParaRPr lang="en-US" altLang="en-US" sz="14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F45409-69AB-4A26-9A12-D012A37A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36" y="595313"/>
            <a:ext cx="8161121" cy="553998"/>
          </a:xfrm>
        </p:spPr>
        <p:txBody>
          <a:bodyPr/>
          <a:lstStyle/>
          <a:p>
            <a:pPr eaLnBrk="1" hangingPunct="1"/>
            <a:r>
              <a:rPr lang="en-CA" altLang="en-US" sz="3600" dirty="0">
                <a:solidFill>
                  <a:schemeClr val="accent2"/>
                </a:solidFill>
                <a:latin typeface="+mj-lt"/>
              </a:rPr>
              <a:t>Introduction to matrices</a:t>
            </a:r>
            <a:endParaRPr lang="en-US" altLang="en-US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2C63E9-7668-4BB4-BC09-E6309667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042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z="2000" dirty="0">
                <a:latin typeface="+mn-lt"/>
              </a:rPr>
              <a:t>A matrix is a two-dimensional rectangular grid of numbers:</a:t>
            </a:r>
          </a:p>
          <a:p>
            <a:pPr eaLnBrk="1" hangingPunct="1">
              <a:lnSpc>
                <a:spcPct val="90000"/>
              </a:lnSpc>
            </a:pPr>
            <a:endParaRPr lang="en-CA" altLang="en-US" sz="20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0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0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0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0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latin typeface="+mn-lt"/>
              </a:rPr>
              <a:t>The </a:t>
            </a:r>
            <a:r>
              <a:rPr lang="en-CA" altLang="en-US" sz="2000" b="1" dirty="0">
                <a:solidFill>
                  <a:srgbClr val="7030A0"/>
                </a:solidFill>
                <a:latin typeface="+mn-lt"/>
              </a:rPr>
              <a:t>dimensions</a:t>
            </a:r>
            <a:r>
              <a:rPr lang="en-CA" altLang="en-US" sz="2000" dirty="0">
                <a:latin typeface="+mn-lt"/>
              </a:rPr>
              <a:t> of the matrix are the numbers of rows and columns (in the above case:  row dimension 3, column dimension 3).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latin typeface="+mn-lt"/>
              </a:rPr>
              <a:t>A value within a matrix is referred to by its row and column indices, in that order.</a:t>
            </a:r>
          </a:p>
          <a:p>
            <a:pPr marL="800100" lvl="1" indent="-342900" eaLnBrk="1" hangingPunct="1">
              <a:lnSpc>
                <a:spcPct val="90000"/>
              </a:lnSpc>
              <a:buFont typeface="Calibri" panose="020F0502020204030204" pitchFamily="34" charset="0"/>
              <a:buChar char="‒"/>
            </a:pPr>
            <a:r>
              <a:rPr lang="en-CA" altLang="en-US" sz="2000" dirty="0"/>
              <a:t>Math:  number rows and columns from 1, from upper left corner</a:t>
            </a: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In </a:t>
            </a:r>
            <a:r>
              <a:rPr lang="en-CA" altLang="en-US" sz="2000" b="1" dirty="0">
                <a:solidFill>
                  <a:srgbClr val="7030A0"/>
                </a:solidFill>
              </a:rPr>
              <a:t>math</a:t>
            </a:r>
            <a:r>
              <a:rPr lang="en-CA" altLang="en-US" sz="2000" dirty="0"/>
              <a:t> notation, </a:t>
            </a:r>
            <a:r>
              <a:rPr lang="en-CA" altLang="en-US" sz="2000" i="1" dirty="0"/>
              <a:t>M</a:t>
            </a:r>
            <a:r>
              <a:rPr lang="en-CA" altLang="en-US" sz="2000" baseline="-25000" dirty="0"/>
              <a:t>1,2</a:t>
            </a:r>
            <a:r>
              <a:rPr lang="en-CA" altLang="en-US" sz="2000" dirty="0"/>
              <a:t> = 2</a:t>
            </a:r>
          </a:p>
          <a:p>
            <a:pPr marL="800100" lvl="1" indent="-342900" eaLnBrk="1" hangingPunct="1">
              <a:lnSpc>
                <a:spcPct val="90000"/>
              </a:lnSpc>
              <a:buFont typeface="Calibri" panose="020F0502020204030204" pitchFamily="34" charset="0"/>
              <a:buChar char="‒"/>
            </a:pPr>
            <a:r>
              <a:rPr lang="en-CA" altLang="en-US" sz="2000" dirty="0"/>
              <a:t>In Python, matrices are implemented via </a:t>
            </a:r>
            <a:r>
              <a:rPr lang="en-CA" altLang="en-US" sz="2000" b="1" dirty="0">
                <a:solidFill>
                  <a:srgbClr val="7030A0"/>
                </a:solidFill>
              </a:rPr>
              <a:t>2D lists </a:t>
            </a:r>
            <a:r>
              <a:rPr lang="en-CA" altLang="en-US" sz="2000" dirty="0"/>
              <a:t>and indices start from 0, as they do in (1D) lists.</a:t>
            </a: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Thus, </a:t>
            </a:r>
            <a:r>
              <a:rPr lang="en-CA" altLang="en-US" sz="2000" dirty="0">
                <a:solidFill>
                  <a:schemeClr val="accent2"/>
                </a:solidFill>
              </a:rPr>
              <a:t>M[0][1] </a:t>
            </a:r>
            <a:r>
              <a:rPr lang="en-CA" altLang="en-US" sz="2000" dirty="0"/>
              <a:t>is</a:t>
            </a:r>
            <a:r>
              <a:rPr lang="en-CA" altLang="en-US" sz="2000" dirty="0">
                <a:solidFill>
                  <a:schemeClr val="accent2"/>
                </a:solidFill>
              </a:rPr>
              <a:t> 2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+mn-lt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0537516-4D00-4B33-9275-4EBCDC3865CB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60036579"/>
              </p:ext>
            </p:extLst>
          </p:nvPr>
        </p:nvGraphicFramePr>
        <p:xfrm>
          <a:off x="3635896" y="2060848"/>
          <a:ext cx="14525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002865" imgH="710891" progId="Equation.3">
                  <p:embed/>
                </p:oleObj>
              </mc:Choice>
              <mc:Fallback>
                <p:oleObj name="Equation" r:id="rId4" imgW="1002865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060848"/>
                        <a:ext cx="1452563" cy="10350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D4CBC35B-6919-4DA5-8731-8FB8678914AC}"/>
              </a:ext>
            </a:extLst>
          </p:cNvPr>
          <p:cNvSpPr txBox="1">
            <a:spLocks/>
          </p:cNvSpPr>
          <p:nvPr/>
        </p:nvSpPr>
        <p:spPr>
          <a:xfrm>
            <a:off x="598736" y="747713"/>
            <a:ext cx="816112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en-US" sz="3600" kern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75372EF1-E6AE-4932-B057-C25E46F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374" y="1731391"/>
            <a:ext cx="7823250" cy="4062651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To visit every element of an array, we </a:t>
            </a:r>
            <a:r>
              <a:rPr lang="en-US" altLang="zh-CN" sz="2400" b="1" dirty="0">
                <a:solidFill>
                  <a:schemeClr val="accent2"/>
                </a:solidFill>
                <a:latin typeface="+mn-lt"/>
              </a:rPr>
              <a:t>must</a:t>
            </a:r>
            <a:r>
              <a:rPr lang="en-US" altLang="en-US" sz="2400" dirty="0">
                <a:latin typeface="+mn-lt"/>
              </a:rPr>
              <a:t> use a loop.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To visit every element of a matrix, we need to use a loop inside a loop (</a:t>
            </a:r>
            <a:r>
              <a:rPr lang="en-US" altLang="en-US" sz="2400" b="1" dirty="0">
                <a:solidFill>
                  <a:schemeClr val="accent2"/>
                </a:solidFill>
                <a:latin typeface="+mn-lt"/>
              </a:rPr>
              <a:t>nested loops</a:t>
            </a:r>
            <a:r>
              <a:rPr lang="en-US" altLang="en-US" sz="2400" dirty="0">
                <a:latin typeface="+mn-lt"/>
              </a:rPr>
              <a:t>):</a:t>
            </a:r>
          </a:p>
          <a:p>
            <a:pPr marL="742950" lvl="1" indent="-285750" eaLnBrk="1" hangingPunct="1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sz="2000" dirty="0"/>
              <a:t>Typically, the outer loop goes through each row of a matrix</a:t>
            </a:r>
          </a:p>
          <a:p>
            <a:pPr marL="742950" lvl="1" indent="-285750" eaLnBrk="1" hangingPunct="1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sz="2000" dirty="0"/>
              <a:t>And the inner loop goes through each column within one row of a matrix.</a:t>
            </a:r>
          </a:p>
          <a:p>
            <a:pPr marL="742950" lvl="1" indent="-285750" eaLnBrk="1" hangingPunct="1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sz="2000" dirty="0"/>
              <a:t>Can go the other way</a:t>
            </a:r>
          </a:p>
          <a:p>
            <a:pPr lvl="1" eaLnBrk="1" hangingPunct="1"/>
            <a:endParaRPr lang="en-US" altLang="en-US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158CB3-D1FC-4967-9D5E-01AEFAC7A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595313"/>
            <a:ext cx="9144000" cy="554037"/>
          </a:xfrm>
        </p:spPr>
        <p:txBody>
          <a:bodyPr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>
                <a:solidFill>
                  <a:schemeClr val="accent2"/>
                </a:solidFill>
                <a:latin typeface="+mn-lt"/>
                <a:ea typeface="ＭＳ Ｐゴシック" charset="0"/>
              </a:rPr>
              <a:t>Matrix element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4F6C60CC-1C62-419E-9E58-F28D79F4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12950"/>
            <a:ext cx="867568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Open the file called </a:t>
            </a:r>
            <a:r>
              <a:rPr lang="en-US" altLang="en-US" sz="2400" b="0" dirty="0">
                <a:solidFill>
                  <a:srgbClr val="FF0000"/>
                </a:solidFill>
              </a:rPr>
              <a:t>Lab8_tasks.ipynb </a:t>
            </a:r>
            <a:r>
              <a:rPr lang="en-US" altLang="en-US" sz="2400" b="0" dirty="0"/>
              <a:t>and spend time studying all the </a:t>
            </a:r>
            <a:r>
              <a:rPr lang="en-US" altLang="en-US" sz="2400" b="0" dirty="0">
                <a:solidFill>
                  <a:srgbClr val="FF0000"/>
                </a:solidFill>
                <a:highlight>
                  <a:srgbClr val="FFFF00"/>
                </a:highlight>
              </a:rPr>
              <a:t>matrix functions </a:t>
            </a:r>
            <a:r>
              <a:rPr lang="en-US" altLang="en-US" sz="2400" b="0" dirty="0"/>
              <a:t>there.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Then open the file called  </a:t>
            </a:r>
            <a:r>
              <a:rPr lang="en-US" altLang="en-US" sz="2400" b="0" dirty="0">
                <a:solidFill>
                  <a:srgbClr val="FF0000"/>
                </a:solidFill>
              </a:rPr>
              <a:t>Lab8_Exercises.ipynb </a:t>
            </a:r>
            <a:r>
              <a:rPr lang="en-US" altLang="en-US" sz="2400" b="0" dirty="0">
                <a:solidFill>
                  <a:srgbClr val="000000"/>
                </a:solidFill>
              </a:rPr>
              <a:t>and implement (and test) the 5 functions labeled as programming exercise 0 to 4  in that file.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5"/>
                </a:solidFill>
              </a:rPr>
              <a:t>Two notes about exercises 1 and 4: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accent2"/>
                </a:solidFill>
              </a:rPr>
              <a:t>E1</a:t>
            </a:r>
            <a:r>
              <a:rPr lang="en-US" altLang="en-US" sz="2400" b="0" dirty="0">
                <a:solidFill>
                  <a:srgbClr val="000000"/>
                </a:solidFill>
              </a:rPr>
              <a:t>: For clarification of programming exercise 1 see the next page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504D"/>
                </a:solidFill>
              </a:rPr>
              <a:t>E4</a:t>
            </a:r>
            <a:r>
              <a:rPr lang="en-US" altLang="en-US" sz="2400" b="0" dirty="0">
                <a:solidFill>
                  <a:srgbClr val="000000"/>
                </a:solidFill>
              </a:rPr>
              <a:t>: In programming exercise 4, try to find a solution that does not create any extra list. Or even better, find two solutions, one that creates an extra list and one that does not</a:t>
            </a: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6EE2E9-4EF1-4CB4-BDE3-DB625E2802C6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Intro to matrices in python</a:t>
            </a:r>
            <a:br>
              <a:rPr lang="en-US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</a:br>
            <a:r>
              <a:rPr lang="en-US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and programming exercises </a:t>
            </a:r>
            <a:r>
              <a:rPr lang="en-US" sz="3600" kern="0" dirty="0">
                <a:solidFill>
                  <a:schemeClr val="accent5"/>
                </a:solidFill>
                <a:latin typeface="+mn-lt"/>
                <a:ea typeface="ＭＳ Ｐゴシック" charset="0"/>
              </a:rPr>
              <a:t>0 to 4 </a:t>
            </a:r>
            <a:endParaRPr lang="en-CA" sz="3600" kern="0" dirty="0">
              <a:solidFill>
                <a:schemeClr val="accent5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6F210260-E36A-40EA-B400-A058ECFC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04938"/>
            <a:ext cx="8153400" cy="1160462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en-US" dirty="0"/>
              <a:t>Find the sum of the upper triangle of a </a:t>
            </a:r>
            <a:r>
              <a:rPr lang="en-US" altLang="en-US" dirty="0">
                <a:solidFill>
                  <a:srgbClr val="008000"/>
                </a:solidFill>
              </a:rPr>
              <a:t>square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8000"/>
                </a:solidFill>
              </a:rPr>
              <a:t>matrix</a:t>
            </a:r>
            <a:r>
              <a:rPr lang="en-US" altLang="en-US" dirty="0"/>
              <a:t> (i.e. the diagonal and above).</a:t>
            </a:r>
            <a:endParaRPr lang="en-CA" altLang="en-US" dirty="0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727F6D7D-D8FB-4949-93E9-B837E7E74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5410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 1    4    5    3    2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 6    3    6    4    6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M   =       4    3    6    7    2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 3    4    2    2    4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 2    3    8    3    5</a:t>
            </a:r>
            <a:endParaRPr lang="en-CA" altLang="en-US">
              <a:latin typeface="Times New Roman" panose="02020603050405020304" pitchFamily="18" charset="0"/>
            </a:endParaRPr>
          </a:p>
        </p:txBody>
      </p:sp>
      <p:sp>
        <p:nvSpPr>
          <p:cNvPr id="44037" name="AutoShape 5">
            <a:extLst>
              <a:ext uri="{FF2B5EF4-FFF2-40B4-BE49-F238E27FC236}">
                <a16:creationId xmlns:a16="http://schemas.microsoft.com/office/drawing/2014/main" id="{CFD9BF8E-9E22-4092-BD48-BC74EF9BD0FA}"/>
              </a:ext>
            </a:extLst>
          </p:cNvPr>
          <p:cNvSpPr>
            <a:spLocks/>
          </p:cNvSpPr>
          <p:nvPr/>
        </p:nvSpPr>
        <p:spPr bwMode="auto">
          <a:xfrm>
            <a:off x="1219200" y="3186113"/>
            <a:ext cx="152400" cy="3048000"/>
          </a:xfrm>
          <a:prstGeom prst="leftBracket">
            <a:avLst>
              <a:gd name="adj" fmla="val 16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44038" name="AutoShape 6">
            <a:extLst>
              <a:ext uri="{FF2B5EF4-FFF2-40B4-BE49-F238E27FC236}">
                <a16:creationId xmlns:a16="http://schemas.microsoft.com/office/drawing/2014/main" id="{1CDE37BA-E6DB-4770-95AF-A05E011B4E2C}"/>
              </a:ext>
            </a:extLst>
          </p:cNvPr>
          <p:cNvSpPr>
            <a:spLocks/>
          </p:cNvSpPr>
          <p:nvPr/>
        </p:nvSpPr>
        <p:spPr bwMode="auto">
          <a:xfrm>
            <a:off x="4724400" y="3109913"/>
            <a:ext cx="152400" cy="3124200"/>
          </a:xfrm>
          <a:prstGeom prst="rightBracket">
            <a:avLst>
              <a:gd name="adj" fmla="val 170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01C03053-5161-40FC-99F2-34E7642C0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957513"/>
            <a:ext cx="3505200" cy="3352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B6C0329D-9F5F-4D07-BF45-CA6469562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957513"/>
            <a:ext cx="0" cy="3352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2E6857BC-CBB4-4FA5-B275-6118ABF22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957513"/>
            <a:ext cx="3505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EC7F7378-901E-42C1-9455-D7B55DA1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124200"/>
            <a:ext cx="26797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mic Sans MS" panose="030F0702030302020204" pitchFamily="66" charset="0"/>
              </a:rPr>
              <a:t>How do we know if an element of a square matrix is on or above the main diagonal?</a:t>
            </a:r>
            <a:endParaRPr lang="en-CA" altLang="en-US" sz="1800">
              <a:solidFill>
                <a:srgbClr val="660033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339097B7-9C60-4BEB-B3EE-1CB1434A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5256213"/>
            <a:ext cx="2835275" cy="987425"/>
          </a:xfrm>
          <a:prstGeom prst="rect">
            <a:avLst/>
          </a:prstGeom>
          <a:solidFill>
            <a:srgbClr val="FFFF99"/>
          </a:solidFill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</a:rPr>
              <a:t>row_index &lt;= column_index</a:t>
            </a:r>
            <a:endParaRPr lang="en-CA" altLang="en-US" sz="28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DE6F81A4-D31F-4FEC-8749-6AAF8C32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241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</a:rPr>
              <a:t>  0    1    2     3     4</a:t>
            </a:r>
            <a:endParaRPr lang="en-CA" altLang="en-US" sz="28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5DC1A233-274F-4B37-8BF2-22BEF84B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151188"/>
            <a:ext cx="490537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  <a:endParaRPr lang="en-CA" altLang="en-US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BCE3EFF-D679-48D7-A449-AEE76D3F2C44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4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Details about Prog Ex 1</a:t>
            </a:r>
            <a:endParaRPr lang="en-CA" sz="3600" kern="0" dirty="0">
              <a:solidFill>
                <a:schemeClr val="accent2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7" grpId="0" animBg="1"/>
      <p:bldP spid="44038" grpId="0" animBg="1"/>
      <p:bldP spid="44042" grpId="0" autoUpdateAnimBg="0"/>
      <p:bldP spid="44043" grpId="0" animBg="1" autoUpdateAnimBg="0"/>
      <p:bldP spid="44044" grpId="0" autoUpdateAnimBg="0"/>
      <p:bldP spid="440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>
            <a:extLst>
              <a:ext uri="{FF2B5EF4-FFF2-40B4-BE49-F238E27FC236}">
                <a16:creationId xmlns:a16="http://schemas.microsoft.com/office/drawing/2014/main" id="{A2F2F97E-B87E-4A49-9EA1-378B9861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148431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1317045-E8B6-47F8-BD65-7DA3F54D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44675"/>
            <a:ext cx="80645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An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 x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 matrix forms a </a:t>
            </a:r>
            <a:r>
              <a:rPr lang="en-US" altLang="en-US" sz="2400" i="1" dirty="0">
                <a:solidFill>
                  <a:schemeClr val="accent2"/>
                </a:solidFill>
              </a:rPr>
              <a:t>magic square </a:t>
            </a:r>
            <a:r>
              <a:rPr lang="en-US" altLang="en-US" sz="2400" b="0" dirty="0"/>
              <a:t>if the following conditions are met 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b="0" dirty="0"/>
              <a:t>The elements of the matrix are numbers </a:t>
            </a:r>
            <a:r>
              <a:rPr lang="en-US" altLang="en-US" sz="2400" b="0" i="1" dirty="0"/>
              <a:t>1, 2, 3, </a:t>
            </a:r>
            <a:r>
              <a:rPr lang="is-IS" altLang="en-US" sz="2400" b="0" i="1" dirty="0"/>
              <a:t>…, n</a:t>
            </a:r>
            <a:r>
              <a:rPr lang="is-IS" altLang="en-US" sz="2400" b="0" i="1" baseline="30000" dirty="0"/>
              <a:t>2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is-IS" altLang="en-US" sz="2400" b="0" dirty="0">
                <a:solidFill>
                  <a:srgbClr val="000000"/>
                </a:solidFill>
              </a:rPr>
              <a:t>The sum of the elements in each row, in each column and in the two diagonals is the same value</a:t>
            </a: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hlinkClick r:id="rId3"/>
              </a:rPr>
              <a:t>https://en.wikipedia.org/wiki/Magic_square</a:t>
            </a:r>
            <a:r>
              <a:rPr lang="en-US" altLang="en-US" sz="2000" b="0" dirty="0">
                <a:hlinkClick r:id="rId3"/>
              </a:rPr>
              <a:t> </a:t>
            </a: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CB6850-3726-4F5C-87AD-BA8881A4E01F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4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Exercise 5 : Magic square</a:t>
            </a:r>
            <a:endParaRPr lang="en-CA" sz="3600" kern="0" dirty="0">
              <a:solidFill>
                <a:schemeClr val="accent2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B7855CCA-2BD6-4EC2-BA7E-494C274C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9311"/>
            <a:ext cx="85344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View the content of the file called 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alkaline_metals.txt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This file contains  the name, atomic number, and atomic weight of the alkaline earth metals separated by space. Records about different metals are separated by new line.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The goal of this </a:t>
            </a:r>
            <a:r>
              <a:rPr lang="en-US" altLang="zh-CN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task</a:t>
            </a:r>
            <a:r>
              <a:rPr lang="en-US" altLang="en-US" sz="2000" b="0" dirty="0"/>
              <a:t> is to learn how to write a Python program that opens, reads a file and creates a 2D lists with the relevant info about the 6 alkaline metals. Specifically, the program needs to have a function, called </a:t>
            </a:r>
            <a:r>
              <a:rPr lang="en-US" altLang="en-US" sz="2000" dirty="0" err="1">
                <a:solidFill>
                  <a:schemeClr val="accent2"/>
                </a:solidFill>
                <a:latin typeface="Courier" pitchFamily="1" charset="0"/>
              </a:rPr>
              <a:t>create_alctable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Courier" pitchFamily="1" charset="0"/>
              </a:rPr>
              <a:t>file_name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)</a:t>
            </a:r>
            <a:r>
              <a:rPr lang="en-US" altLang="en-US" sz="2000" dirty="0">
                <a:solidFill>
                  <a:schemeClr val="accent2"/>
                </a:solidFill>
              </a:rPr>
              <a:t>,  </a:t>
            </a:r>
            <a:r>
              <a:rPr lang="en-US" altLang="en-US" sz="2000" b="0" dirty="0"/>
              <a:t>that given a string representing the name of the file as input, opens that file, reads it and returns the following 2D list:  </a:t>
            </a:r>
            <a:endParaRPr lang="en-US" altLang="en-US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 dirty="0">
                <a:solidFill>
                  <a:schemeClr val="accent3"/>
                </a:solidFill>
                <a:latin typeface="Courier" pitchFamily="1" charset="0"/>
              </a:rPr>
              <a:t>[['beryllium', 4, 9.012], ['magnesium', 12, 24.305], ['calcium', 20, 20.078], ['strontium', 38, 87.62], ['barium', 56, 137.327], ['radium', 88, 226.0]]</a:t>
            </a:r>
            <a:endParaRPr lang="en-US" altLang="en-US" sz="2000" dirty="0">
              <a:solidFill>
                <a:schemeClr val="accent3"/>
              </a:solidFill>
              <a:latin typeface="Courier" pitchFamily="1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Open </a:t>
            </a:r>
            <a:r>
              <a:rPr lang="en-US" altLang="en-US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Lab8_Tasks.py </a:t>
            </a:r>
            <a:r>
              <a:rPr lang="en-US" altLang="en-US" sz="2000" b="0" dirty="0"/>
              <a:t>and go to the “</a:t>
            </a:r>
            <a:r>
              <a:rPr lang="en-US" altLang="en-US" sz="2000" b="0" dirty="0" err="1"/>
              <a:t>Colab</a:t>
            </a:r>
            <a:r>
              <a:rPr lang="en-US" altLang="en-US" sz="2000" b="0" dirty="0"/>
              <a:t> File loading” section. Then the Run Module. When prompted for the file name enter</a:t>
            </a:r>
            <a:r>
              <a:rPr lang="en-US" altLang="en-US" sz="2000" b="0" dirty="0">
                <a:latin typeface="Courier" pitchFamily="1" charset="0"/>
              </a:rPr>
              <a:t>: </a:t>
            </a:r>
            <a:r>
              <a:rPr lang="en-US" altLang="en-US" sz="2000" dirty="0">
                <a:solidFill>
                  <a:schemeClr val="accent3"/>
                </a:solidFill>
                <a:latin typeface="Courier" pitchFamily="1" charset="0"/>
              </a:rPr>
              <a:t>alkaline_metals.txt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Study what the program prints and the solution code. The printouts should help you understand the code.</a:t>
            </a:r>
            <a:endParaRPr lang="en-US" altLang="en-US" sz="2000" b="0" dirty="0">
              <a:solidFill>
                <a:srgbClr val="FF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EC38A-BFDF-4C51-B68E-091648459934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595313"/>
            <a:ext cx="9144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rgbClr val="99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accent2"/>
                </a:solidFill>
                <a:latin typeface="+mn-lt"/>
                <a:ea typeface="ＭＳ Ｐゴシック" charset="0"/>
              </a:rPr>
              <a:t>Learn how to populate a 2D list from a file</a:t>
            </a:r>
            <a:endParaRPr lang="en-CA" sz="3600" kern="0" dirty="0">
              <a:solidFill>
                <a:schemeClr val="accent2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lg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lg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_uottaw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uottawa" id="{EF564AC9-2FA8-4554-9CE7-3882FC2953F1}" vid="{14921976-0531-402A-BE7F-C5F0FD359DDC}"/>
    </a:ext>
  </a:extLst>
</a:theme>
</file>

<file path=ppt/theme/theme3.xml><?xml version="1.0" encoding="utf-8"?>
<a:theme xmlns:a="http://schemas.openxmlformats.org/drawingml/2006/main" name="1_Theme_uottaw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uottawa" id="{EF564AC9-2FA8-4554-9CE7-3882FC2953F1}" vid="{14921976-0531-402A-BE7F-C5F0FD359DDC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20810</TotalTime>
  <Words>1186</Words>
  <Application>Microsoft Office PowerPoint</Application>
  <PresentationFormat>On-screen Show (4:3)</PresentationFormat>
  <Paragraphs>105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Comic Sans MS</vt:lpstr>
      <vt:lpstr>Courier</vt:lpstr>
      <vt:lpstr>Courier New</vt:lpstr>
      <vt:lpstr>Times New Roman</vt:lpstr>
      <vt:lpstr>Verdana</vt:lpstr>
      <vt:lpstr>Custom Design</vt:lpstr>
      <vt:lpstr>Theme_uottawa</vt:lpstr>
      <vt:lpstr>1_Theme_uottawa</vt:lpstr>
      <vt:lpstr>Equation</vt:lpstr>
      <vt:lpstr>PowerPoint Presentation</vt:lpstr>
      <vt:lpstr> Lab 8 overview</vt:lpstr>
      <vt:lpstr>What is in this lab?</vt:lpstr>
      <vt:lpstr>Introduction to matrices</vt:lpstr>
      <vt:lpstr>Matrix element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Univ. of/d'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1100 Lab #2 – September, 2004</dc:title>
  <dc:creator>Alan Williams</dc:creator>
  <cp:lastModifiedBy>karim alghoul</cp:lastModifiedBy>
  <cp:revision>668</cp:revision>
  <cp:lastPrinted>2017-11-05T13:30:52Z</cp:lastPrinted>
  <dcterms:created xsi:type="dcterms:W3CDTF">2004-09-14T21:56:34Z</dcterms:created>
  <dcterms:modified xsi:type="dcterms:W3CDTF">2022-11-12T16:55:13Z</dcterms:modified>
</cp:coreProperties>
</file>