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72" r:id="rId8"/>
    <p:sldId id="264" r:id="rId9"/>
    <p:sldId id="265" r:id="rId10"/>
    <p:sldId id="266" r:id="rId11"/>
    <p:sldId id="267" r:id="rId12"/>
    <p:sldId id="270" r:id="rId13"/>
    <p:sldId id="271" r:id="rId14"/>
    <p:sldId id="268" r:id="rId15"/>
    <p:sldId id="269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02-Jun-22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02-Jun-22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02-Jun-22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02-Jun-22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81000"/>
            <a:ext cx="3657600" cy="2326172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1676400" y="3048000"/>
            <a:ext cx="586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676400" y="3657600"/>
            <a:ext cx="586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676401" y="3131128"/>
            <a:ext cx="58673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B0F0"/>
                </a:solidFill>
              </a:rPr>
              <a:t>Basics  of  digital  Electronics</a:t>
            </a:r>
            <a:endParaRPr lang="en-US" sz="2800" b="1" dirty="0">
              <a:solidFill>
                <a:srgbClr val="00B0F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64806" y="3886200"/>
            <a:ext cx="32905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</a:rPr>
              <a:t>Department </a:t>
            </a:r>
            <a:endParaRPr lang="en-US" sz="2400" dirty="0" smtClean="0">
              <a:solidFill>
                <a:srgbClr val="00B0F0"/>
              </a:solidFill>
            </a:endParaRPr>
          </a:p>
          <a:p>
            <a:pPr algn="ctr"/>
            <a:r>
              <a:rPr lang="en-US" sz="2400" dirty="0" smtClean="0">
                <a:solidFill>
                  <a:srgbClr val="00B0F0"/>
                </a:solidFill>
              </a:rPr>
              <a:t>of </a:t>
            </a:r>
          </a:p>
          <a:p>
            <a:pPr algn="ctr"/>
            <a:r>
              <a:rPr lang="en-US" sz="2400" dirty="0" smtClean="0">
                <a:solidFill>
                  <a:srgbClr val="00B0F0"/>
                </a:solidFill>
              </a:rPr>
              <a:t>computer </a:t>
            </a:r>
            <a:r>
              <a:rPr lang="en-US" sz="2400" dirty="0">
                <a:solidFill>
                  <a:srgbClr val="00B0F0"/>
                </a:solidFill>
              </a:rPr>
              <a:t>Engineering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3200400" y="5520806"/>
            <a:ext cx="2743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u="sng" dirty="0">
                <a:solidFill>
                  <a:srgbClr val="0070C0"/>
                </a:solidFill>
              </a:rPr>
              <a:t>Name</a:t>
            </a:r>
            <a:r>
              <a:rPr lang="en-US" sz="2400" dirty="0">
                <a:solidFill>
                  <a:srgbClr val="0070C0"/>
                </a:solidFill>
              </a:rPr>
              <a:t> : Veer R Patel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21553" y="5982471"/>
            <a:ext cx="49008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u="sng" dirty="0" smtClean="0">
                <a:solidFill>
                  <a:srgbClr val="0070C0"/>
                </a:solidFill>
              </a:rPr>
              <a:t>Enrollment </a:t>
            </a:r>
            <a:r>
              <a:rPr lang="en-US" sz="2400" u="sng" dirty="0">
                <a:solidFill>
                  <a:srgbClr val="0070C0"/>
                </a:solidFill>
              </a:rPr>
              <a:t>Number </a:t>
            </a:r>
            <a:r>
              <a:rPr lang="en-US" sz="2400" dirty="0">
                <a:solidFill>
                  <a:srgbClr val="0070C0"/>
                </a:solidFill>
              </a:rPr>
              <a:t>: 219590307010</a:t>
            </a:r>
          </a:p>
        </p:txBody>
      </p:sp>
    </p:spTree>
    <p:extLst>
      <p:ext uri="{BB962C8B-B14F-4D97-AF65-F5344CB8AC3E}">
        <p14:creationId xmlns:p14="http://schemas.microsoft.com/office/powerpoint/2010/main" val="148566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en-US" dirty="0" smtClean="0"/>
              <a:t>Boolean expression of Full adder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2800" b="1" dirty="0" smtClean="0"/>
              <a:t>Boolean expression </a:t>
            </a:r>
            <a:r>
              <a:rPr lang="en-US" sz="2800" dirty="0" smtClean="0"/>
              <a:t>of </a:t>
            </a:r>
            <a:r>
              <a:rPr lang="en-US" sz="2800" b="1" dirty="0" smtClean="0"/>
              <a:t>sum</a:t>
            </a:r>
            <a:r>
              <a:rPr lang="en-US" sz="2800" dirty="0" smtClean="0"/>
              <a:t> and </a:t>
            </a:r>
            <a:r>
              <a:rPr lang="en-US" sz="2800" b="1" dirty="0" smtClean="0"/>
              <a:t>carry</a:t>
            </a:r>
            <a:r>
              <a:rPr lang="en-US" sz="2800" dirty="0" smtClean="0"/>
              <a:t> of </a:t>
            </a:r>
            <a:r>
              <a:rPr lang="en-US" sz="2800" b="1" dirty="0" smtClean="0"/>
              <a:t>Full Adder</a:t>
            </a:r>
            <a:r>
              <a:rPr lang="en-US" sz="2800" dirty="0" smtClean="0"/>
              <a:t> from logic circuit. </a:t>
            </a:r>
          </a:p>
          <a:p>
            <a:pPr>
              <a:buFont typeface="Wingdings" pitchFamily="2" charset="2"/>
              <a:buChar char="Ø"/>
            </a:pPr>
            <a:endParaRPr lang="en-US" sz="2800" dirty="0"/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  <a:p>
            <a:pPr>
              <a:buFont typeface="Wingdings" pitchFamily="2" charset="2"/>
              <a:buChar char="Ø"/>
            </a:pPr>
            <a:endParaRPr lang="en-US" sz="2800" dirty="0"/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  <a:p>
            <a:pPr>
              <a:buFont typeface="Wingdings" pitchFamily="2" charset="2"/>
              <a:buChar char="Ø"/>
            </a:pPr>
            <a:endParaRPr lang="en-US" sz="2800" dirty="0"/>
          </a:p>
          <a:p>
            <a:pPr>
              <a:buFont typeface="Wingdings" pitchFamily="2" charset="2"/>
              <a:buChar char="Ø"/>
            </a:pPr>
            <a:r>
              <a:rPr lang="en-US" sz="2800" b="1" dirty="0"/>
              <a:t>Sum = A ⊕ B ⊕ </a:t>
            </a:r>
            <a:r>
              <a:rPr lang="en-US" sz="2800" b="1" dirty="0" smtClean="0"/>
              <a:t>C</a:t>
            </a:r>
            <a:r>
              <a:rPr lang="en-US" sz="1400" b="1" dirty="0" smtClean="0"/>
              <a:t>in</a:t>
            </a:r>
            <a:endParaRPr lang="en-US" sz="1400" b="1" dirty="0"/>
          </a:p>
          <a:p>
            <a:pPr>
              <a:buFont typeface="Wingdings" pitchFamily="2" charset="2"/>
              <a:buChar char="Ø"/>
            </a:pPr>
            <a:r>
              <a:rPr lang="en-US" sz="2800" b="1" dirty="0"/>
              <a:t>Carry = </a:t>
            </a:r>
            <a:r>
              <a:rPr lang="en-US" sz="2800" b="1" dirty="0" smtClean="0"/>
              <a:t>AC</a:t>
            </a:r>
            <a:r>
              <a:rPr lang="en-US" sz="1400" b="1" dirty="0" smtClean="0"/>
              <a:t>in</a:t>
            </a:r>
            <a:r>
              <a:rPr lang="en-US" sz="2800" b="1" dirty="0" smtClean="0"/>
              <a:t> + BC</a:t>
            </a:r>
            <a:r>
              <a:rPr lang="en-US" sz="1400" b="1" dirty="0" smtClean="0"/>
              <a:t>in </a:t>
            </a:r>
            <a:r>
              <a:rPr lang="en-US" sz="2800" b="1" dirty="0" smtClean="0"/>
              <a:t> + AB </a:t>
            </a:r>
            <a:endParaRPr lang="en-US" sz="2800" b="1" dirty="0"/>
          </a:p>
          <a:p>
            <a:pPr>
              <a:buFont typeface="Wingdings" pitchFamily="2" charset="2"/>
              <a:buChar char="Ø"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638857"/>
            <a:ext cx="4148986" cy="230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99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dirty="0"/>
              <a:t>Expression of </a:t>
            </a:r>
            <a:r>
              <a:rPr lang="en-US" dirty="0" smtClean="0"/>
              <a:t>Full </a:t>
            </a:r>
            <a:r>
              <a:rPr lang="en-US" dirty="0"/>
              <a:t>Adder from K-Map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sz="3000" b="1" dirty="0" smtClean="0"/>
              <a:t>K-map</a:t>
            </a:r>
            <a:r>
              <a:rPr lang="en-US" sz="3000" dirty="0" smtClean="0"/>
              <a:t> of </a:t>
            </a:r>
            <a:r>
              <a:rPr lang="en-US" sz="3000" b="1" dirty="0"/>
              <a:t>F</a:t>
            </a:r>
            <a:r>
              <a:rPr lang="en-US" sz="3000" b="1" dirty="0" smtClean="0"/>
              <a:t>ull </a:t>
            </a:r>
            <a:r>
              <a:rPr lang="en-US" sz="3000" b="1" dirty="0" smtClean="0"/>
              <a:t>Adder</a:t>
            </a:r>
          </a:p>
          <a:p>
            <a:pPr>
              <a:buFont typeface="Wingdings" pitchFamily="2" charset="2"/>
              <a:buChar char="Ø"/>
            </a:pPr>
            <a:endParaRPr lang="en-US" sz="3000" b="1" dirty="0" smtClean="0"/>
          </a:p>
          <a:p>
            <a:pPr>
              <a:buFont typeface="Wingdings" pitchFamily="2" charset="2"/>
              <a:buChar char="Ø"/>
            </a:pPr>
            <a:endParaRPr lang="en-US" sz="3000" b="1" dirty="0"/>
          </a:p>
          <a:p>
            <a:pPr>
              <a:buFont typeface="Wingdings" pitchFamily="2" charset="2"/>
              <a:buChar char="Ø"/>
            </a:pPr>
            <a:endParaRPr lang="en-US" sz="3000" b="1" dirty="0" smtClean="0"/>
          </a:p>
          <a:p>
            <a:pPr>
              <a:buFont typeface="Wingdings" pitchFamily="2" charset="2"/>
              <a:buChar char="Ø"/>
            </a:pPr>
            <a:endParaRPr lang="en-US" sz="3000" b="1" dirty="0"/>
          </a:p>
          <a:p>
            <a:pPr>
              <a:buFont typeface="Wingdings" pitchFamily="2" charset="2"/>
              <a:buChar char="Ø"/>
            </a:pPr>
            <a:endParaRPr lang="en-US" sz="3000" b="1" dirty="0" smtClean="0"/>
          </a:p>
          <a:p>
            <a:pPr>
              <a:buFont typeface="Wingdings" pitchFamily="2" charset="2"/>
              <a:buChar char="Ø"/>
            </a:pPr>
            <a:endParaRPr lang="en-US" sz="3000" b="1" dirty="0" smtClean="0"/>
          </a:p>
          <a:p>
            <a:pPr>
              <a:buFont typeface="Wingdings" pitchFamily="2" charset="2"/>
              <a:buChar char="Ø"/>
            </a:pPr>
            <a:endParaRPr lang="en-US" sz="3000" b="1" dirty="0"/>
          </a:p>
          <a:p>
            <a:pPr>
              <a:buFont typeface="Wingdings" pitchFamily="2" charset="2"/>
              <a:buChar char="Ø"/>
            </a:pPr>
            <a:r>
              <a:rPr lang="en-US" sz="3000" b="1" dirty="0" smtClean="0"/>
              <a:t>Boolean </a:t>
            </a:r>
            <a:r>
              <a:rPr lang="en-US" sz="3000" b="1" dirty="0"/>
              <a:t>expression from Figure</a:t>
            </a:r>
          </a:p>
          <a:p>
            <a:pPr>
              <a:buFont typeface="Wingdings" pitchFamily="2" charset="2"/>
              <a:buChar char="Ø"/>
            </a:pPr>
            <a:r>
              <a:rPr lang="en-US" sz="3000" b="1" dirty="0"/>
              <a:t>Sum </a:t>
            </a:r>
            <a:r>
              <a:rPr lang="en-US" sz="3000" b="1" dirty="0" smtClean="0"/>
              <a:t> </a:t>
            </a:r>
            <a:r>
              <a:rPr lang="en-US" sz="3000" b="1" dirty="0"/>
              <a:t>= ABC</a:t>
            </a:r>
            <a:r>
              <a:rPr lang="en-US" sz="2200" b="1" dirty="0"/>
              <a:t>i</a:t>
            </a:r>
            <a:r>
              <a:rPr lang="en-US" sz="3000" b="1" dirty="0"/>
              <a:t> + ABC</a:t>
            </a:r>
            <a:r>
              <a:rPr lang="en-US" sz="2200" b="1" dirty="0"/>
              <a:t>i</a:t>
            </a:r>
            <a:r>
              <a:rPr lang="en-US" sz="3000" b="1" dirty="0"/>
              <a:t> + ABC</a:t>
            </a:r>
            <a:r>
              <a:rPr lang="en-US" sz="2200" b="1" dirty="0"/>
              <a:t>i</a:t>
            </a:r>
            <a:r>
              <a:rPr lang="en-US" sz="3000" b="1" dirty="0"/>
              <a:t>+ ABC</a:t>
            </a:r>
            <a:r>
              <a:rPr lang="en-US" sz="2200" b="1" dirty="0"/>
              <a:t>i</a:t>
            </a:r>
          </a:p>
          <a:p>
            <a:pPr marL="0" indent="0">
              <a:buNone/>
            </a:pPr>
            <a:r>
              <a:rPr lang="en-US" sz="3000" b="1" dirty="0" smtClean="0"/>
              <a:t>Carry = </a:t>
            </a:r>
            <a:r>
              <a:rPr lang="en-US" sz="3000" b="1" dirty="0"/>
              <a:t>ABC</a:t>
            </a:r>
            <a:r>
              <a:rPr lang="en-US" sz="2200" b="1" dirty="0"/>
              <a:t>i</a:t>
            </a:r>
            <a:r>
              <a:rPr lang="en-US" sz="3000" b="1" dirty="0"/>
              <a:t> + ABC</a:t>
            </a:r>
            <a:r>
              <a:rPr lang="en-US" sz="2200" b="1" dirty="0"/>
              <a:t>i</a:t>
            </a:r>
            <a:r>
              <a:rPr lang="en-US" sz="3000" b="1" dirty="0"/>
              <a:t> + ABC</a:t>
            </a:r>
            <a:r>
              <a:rPr lang="en-US" sz="2200" b="1" dirty="0"/>
              <a:t>i</a:t>
            </a:r>
            <a:r>
              <a:rPr lang="en-US" sz="3000" b="1" dirty="0"/>
              <a:t> + ABC</a:t>
            </a:r>
            <a:r>
              <a:rPr lang="en-US" sz="2200" b="1" dirty="0"/>
              <a:t>i</a:t>
            </a:r>
          </a:p>
          <a:p>
            <a:pPr marL="0" indent="0">
              <a:buNone/>
            </a:pPr>
            <a:r>
              <a:rPr lang="en-US" b="1" dirty="0" smtClean="0"/>
              <a:t>    </a:t>
            </a:r>
            <a:endParaRPr lang="en-US" b="1" dirty="0" smtClean="0"/>
          </a:p>
          <a:p>
            <a:pPr>
              <a:buFont typeface="Wingdings" pitchFamily="2" charset="2"/>
              <a:buChar char="Ø"/>
            </a:pP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2057400" y="4287982"/>
            <a:ext cx="152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sum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5943600" y="4287982"/>
            <a:ext cx="15001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/>
              <a:t>carry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618"/>
          <a:stretch/>
        </p:blipFill>
        <p:spPr>
          <a:xfrm>
            <a:off x="838200" y="2057400"/>
            <a:ext cx="7848600" cy="2230582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1988128" y="5486400"/>
            <a:ext cx="1524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209800" y="5486400"/>
            <a:ext cx="1524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971800" y="5451764"/>
            <a:ext cx="1524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505200" y="5451764"/>
            <a:ext cx="1524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181600" y="5451764"/>
            <a:ext cx="1524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410200" y="5451764"/>
            <a:ext cx="1524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676400" y="5867400"/>
            <a:ext cx="1524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200400" y="5867400"/>
            <a:ext cx="1524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953000" y="5867400"/>
            <a:ext cx="1524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72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dirty="0" smtClean="0"/>
              <a:t>Simplification of </a:t>
            </a:r>
            <a:r>
              <a:rPr lang="en-US" dirty="0"/>
              <a:t>B</a:t>
            </a:r>
            <a:r>
              <a:rPr lang="en-US" dirty="0" smtClean="0"/>
              <a:t>oolean expression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b="1" dirty="0" smtClean="0"/>
              <a:t>Simplification of sum 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</a:t>
            </a:r>
            <a:r>
              <a:rPr lang="en-US" sz="2800" b="1" dirty="0" smtClean="0"/>
              <a:t>S = ABC</a:t>
            </a:r>
            <a:r>
              <a:rPr lang="en-US" sz="2000" b="1" dirty="0" smtClean="0"/>
              <a:t>i</a:t>
            </a:r>
            <a:r>
              <a:rPr lang="en-US" sz="2800" b="1" dirty="0" smtClean="0"/>
              <a:t> + ABC</a:t>
            </a:r>
            <a:r>
              <a:rPr lang="en-US" sz="2000" b="1" dirty="0" smtClean="0"/>
              <a:t>i</a:t>
            </a:r>
            <a:r>
              <a:rPr lang="en-US" sz="2800" b="1" dirty="0"/>
              <a:t> </a:t>
            </a:r>
            <a:r>
              <a:rPr lang="en-US" sz="2800" b="1" dirty="0" smtClean="0"/>
              <a:t>+</a:t>
            </a:r>
            <a:r>
              <a:rPr lang="en-US" sz="2800" b="1" dirty="0"/>
              <a:t> ABC</a:t>
            </a:r>
            <a:r>
              <a:rPr lang="en-US" sz="2000" b="1" dirty="0"/>
              <a:t>i</a:t>
            </a:r>
            <a:r>
              <a:rPr lang="en-US" sz="2800" b="1" dirty="0"/>
              <a:t> </a:t>
            </a:r>
            <a:r>
              <a:rPr lang="en-US" sz="2800" b="1" dirty="0" smtClean="0"/>
              <a:t>+</a:t>
            </a:r>
            <a:r>
              <a:rPr lang="en-US" sz="2800" b="1" dirty="0"/>
              <a:t> ABC</a:t>
            </a:r>
            <a:r>
              <a:rPr lang="en-US" sz="2000" b="1" dirty="0"/>
              <a:t>i </a:t>
            </a:r>
            <a:endParaRPr lang="en-US" sz="2000" b="1" dirty="0" smtClean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= </a:t>
            </a:r>
            <a:r>
              <a:rPr lang="en-US" sz="2800" b="1" dirty="0" smtClean="0"/>
              <a:t>C</a:t>
            </a:r>
            <a:r>
              <a:rPr lang="en-US" sz="2000" b="1" dirty="0" smtClean="0"/>
              <a:t>i</a:t>
            </a:r>
            <a:r>
              <a:rPr lang="en-US" sz="2000" b="1" dirty="0"/>
              <a:t> </a:t>
            </a:r>
            <a:r>
              <a:rPr lang="en-US" sz="2800" b="1" dirty="0" smtClean="0"/>
              <a:t>(AB + AB) + C</a:t>
            </a:r>
            <a:r>
              <a:rPr lang="en-US" sz="2000" b="1" dirty="0" smtClean="0"/>
              <a:t>i </a:t>
            </a:r>
            <a:r>
              <a:rPr lang="en-US" sz="2800" b="1" dirty="0" smtClean="0"/>
              <a:t>(AB +AB)</a:t>
            </a:r>
          </a:p>
          <a:p>
            <a:pPr marL="0" indent="0">
              <a:buNone/>
            </a:pPr>
            <a:r>
              <a:rPr lang="en-US" sz="2800" b="1" dirty="0"/>
              <a:t> </a:t>
            </a:r>
            <a:r>
              <a:rPr lang="en-US" sz="2800" b="1" dirty="0" smtClean="0"/>
              <a:t>       = C</a:t>
            </a:r>
            <a:r>
              <a:rPr lang="en-US" sz="2000" b="1" dirty="0" smtClean="0"/>
              <a:t>i </a:t>
            </a:r>
            <a:r>
              <a:rPr lang="en-US" sz="2800" b="1" dirty="0" smtClean="0"/>
              <a:t>[A </a:t>
            </a:r>
            <a:r>
              <a:rPr lang="en-US" sz="2800" b="1" dirty="0"/>
              <a:t>⊕ </a:t>
            </a:r>
            <a:r>
              <a:rPr lang="en-US" sz="2800" b="1" dirty="0" smtClean="0"/>
              <a:t>B] + </a:t>
            </a:r>
            <a:r>
              <a:rPr lang="en-US" sz="2800" b="1" dirty="0"/>
              <a:t>C</a:t>
            </a:r>
            <a:r>
              <a:rPr lang="en-US" sz="2000" b="1" dirty="0"/>
              <a:t>i </a:t>
            </a:r>
            <a:r>
              <a:rPr lang="en-US" sz="2800" b="1" dirty="0"/>
              <a:t>[A ⊕ B] </a:t>
            </a:r>
          </a:p>
          <a:p>
            <a:pPr marL="0" indent="0">
              <a:buNone/>
            </a:pPr>
            <a:r>
              <a:rPr lang="en-US" sz="2800" b="1" dirty="0" smtClean="0"/>
              <a:t>     Let A </a:t>
            </a:r>
            <a:r>
              <a:rPr lang="en-US" sz="2800" b="1" dirty="0"/>
              <a:t>⊕ </a:t>
            </a:r>
            <a:r>
              <a:rPr lang="en-US" sz="2800" b="1" dirty="0" smtClean="0"/>
              <a:t>B = X ,then</a:t>
            </a:r>
          </a:p>
          <a:p>
            <a:pPr marL="0" indent="0">
              <a:buNone/>
            </a:pPr>
            <a:r>
              <a:rPr lang="en-US" sz="2800" b="1" dirty="0"/>
              <a:t> </a:t>
            </a:r>
            <a:r>
              <a:rPr lang="en-US" sz="2800" b="1" dirty="0" smtClean="0"/>
              <a:t>    S = C</a:t>
            </a:r>
            <a:r>
              <a:rPr lang="en-US" sz="2000" b="1" dirty="0" smtClean="0"/>
              <a:t>i</a:t>
            </a:r>
            <a:r>
              <a:rPr lang="en-US" sz="2800" b="1" dirty="0" smtClean="0"/>
              <a:t>X + C</a:t>
            </a:r>
            <a:r>
              <a:rPr lang="en-US" sz="2000" b="1" dirty="0" smtClean="0"/>
              <a:t>i</a:t>
            </a:r>
            <a:r>
              <a:rPr lang="en-US" sz="2800" b="1" dirty="0" smtClean="0"/>
              <a:t>X</a:t>
            </a:r>
          </a:p>
          <a:p>
            <a:pPr marL="0" indent="0">
              <a:buNone/>
            </a:pPr>
            <a:r>
              <a:rPr lang="en-US" sz="2800" b="1" dirty="0"/>
              <a:t> </a:t>
            </a:r>
            <a:r>
              <a:rPr lang="en-US" sz="2800" b="1" dirty="0" smtClean="0"/>
              <a:t>       = C</a:t>
            </a:r>
            <a:r>
              <a:rPr lang="en-US" sz="2000" b="1" dirty="0" smtClean="0"/>
              <a:t>i</a:t>
            </a:r>
            <a:r>
              <a:rPr lang="en-US" sz="2800" b="1" dirty="0" smtClean="0"/>
              <a:t> </a:t>
            </a:r>
            <a:r>
              <a:rPr lang="en-US" sz="2800" b="1" dirty="0"/>
              <a:t>⊕ </a:t>
            </a:r>
            <a:r>
              <a:rPr lang="en-US" sz="2800" b="1" dirty="0" smtClean="0"/>
              <a:t>X</a:t>
            </a:r>
          </a:p>
          <a:p>
            <a:pPr marL="0" indent="0">
              <a:buNone/>
            </a:pPr>
            <a:r>
              <a:rPr lang="en-US" sz="2800" b="1" dirty="0"/>
              <a:t> </a:t>
            </a:r>
            <a:r>
              <a:rPr lang="en-US" sz="2800" b="1" dirty="0" smtClean="0"/>
              <a:t>       = C</a:t>
            </a:r>
            <a:r>
              <a:rPr lang="en-US" sz="2000" b="1" dirty="0" smtClean="0"/>
              <a:t>i</a:t>
            </a:r>
            <a:r>
              <a:rPr lang="en-US" sz="2800" b="1" dirty="0" smtClean="0"/>
              <a:t> </a:t>
            </a:r>
            <a:r>
              <a:rPr lang="en-US" sz="2800" b="1" dirty="0"/>
              <a:t>⊕ </a:t>
            </a:r>
            <a:r>
              <a:rPr lang="en-US" sz="2800" b="1" dirty="0" smtClean="0"/>
              <a:t>A </a:t>
            </a:r>
            <a:r>
              <a:rPr lang="en-US" sz="2800" b="1" dirty="0"/>
              <a:t>⊕ </a:t>
            </a:r>
            <a:r>
              <a:rPr lang="en-US" sz="2800" b="1" dirty="0" smtClean="0"/>
              <a:t>B</a:t>
            </a:r>
          </a:p>
          <a:p>
            <a:pPr marL="0" indent="0">
              <a:buNone/>
            </a:pPr>
            <a:r>
              <a:rPr lang="en-US" sz="2800" b="1" dirty="0"/>
              <a:t> </a:t>
            </a:r>
            <a:r>
              <a:rPr lang="en-US" sz="2800" b="1" dirty="0" smtClean="0"/>
              <a:t>     S = A </a:t>
            </a:r>
            <a:r>
              <a:rPr lang="en-US" sz="2800" b="1" dirty="0"/>
              <a:t>⊕ </a:t>
            </a:r>
            <a:r>
              <a:rPr lang="en-US" sz="2800" b="1" dirty="0" smtClean="0"/>
              <a:t>B </a:t>
            </a:r>
            <a:r>
              <a:rPr lang="en-US" sz="2800" b="1" dirty="0"/>
              <a:t>⊕ </a:t>
            </a:r>
            <a:r>
              <a:rPr lang="en-US" sz="2800" b="1" dirty="0" smtClean="0"/>
              <a:t>C</a:t>
            </a:r>
            <a:r>
              <a:rPr lang="en-US" sz="2000" b="1" dirty="0" smtClean="0"/>
              <a:t>i</a:t>
            </a:r>
          </a:p>
          <a:p>
            <a:pPr marL="0" indent="0">
              <a:buNone/>
            </a:pPr>
            <a:endParaRPr lang="en-US" sz="2800" b="1" dirty="0" smtClean="0"/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endParaRPr lang="en-US" sz="1200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669473" y="2216727"/>
            <a:ext cx="1524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905001" y="2209800"/>
            <a:ext cx="1524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438400" y="2216727"/>
            <a:ext cx="1524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895600" y="2216727"/>
            <a:ext cx="1524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429000" y="2216727"/>
            <a:ext cx="1524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657600" y="2209800"/>
            <a:ext cx="1524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517073" y="2819400"/>
            <a:ext cx="1524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133601" y="2819400"/>
            <a:ext cx="1524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667000" y="2819400"/>
            <a:ext cx="1524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962400" y="2819400"/>
            <a:ext cx="1524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191000" y="2819400"/>
            <a:ext cx="1524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517073" y="3366655"/>
            <a:ext cx="1524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657600" y="3352800"/>
            <a:ext cx="10668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517073" y="4398818"/>
            <a:ext cx="1524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514601" y="4398818"/>
            <a:ext cx="1524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87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dirty="0"/>
              <a:t>Simplification of Boolean expression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800" b="1" dirty="0"/>
              <a:t>Simplification </a:t>
            </a:r>
            <a:r>
              <a:rPr lang="en-US" sz="2800" b="1" dirty="0" smtClean="0"/>
              <a:t>of Carry</a:t>
            </a:r>
            <a:endParaRPr lang="en-US" sz="2800" b="1" dirty="0"/>
          </a:p>
          <a:p>
            <a:pPr marL="0" indent="0">
              <a:buNone/>
            </a:pPr>
            <a:r>
              <a:rPr lang="en-US" sz="2800" dirty="0" smtClean="0"/>
              <a:t>    </a:t>
            </a:r>
            <a:r>
              <a:rPr lang="en-US" sz="2800" b="1" dirty="0" smtClean="0"/>
              <a:t>C = </a:t>
            </a:r>
            <a:r>
              <a:rPr lang="en-US" sz="2800" dirty="0" smtClean="0"/>
              <a:t> </a:t>
            </a:r>
            <a:r>
              <a:rPr lang="en-US" sz="2800" b="1" dirty="0" smtClean="0"/>
              <a:t>ABC</a:t>
            </a:r>
            <a:r>
              <a:rPr lang="en-US" sz="2000" b="1" dirty="0" smtClean="0"/>
              <a:t>i</a:t>
            </a:r>
            <a:r>
              <a:rPr lang="en-US" sz="2800" b="1" dirty="0" smtClean="0"/>
              <a:t> + ABC</a:t>
            </a:r>
            <a:r>
              <a:rPr lang="en-US" sz="2000" b="1" dirty="0" smtClean="0"/>
              <a:t>i</a:t>
            </a:r>
            <a:r>
              <a:rPr lang="en-US" sz="2800" b="1" dirty="0" smtClean="0"/>
              <a:t> + ABC</a:t>
            </a:r>
            <a:r>
              <a:rPr lang="en-US" sz="2000" b="1" dirty="0" smtClean="0"/>
              <a:t>i</a:t>
            </a:r>
            <a:r>
              <a:rPr lang="en-US" sz="2800" b="1" dirty="0" smtClean="0"/>
              <a:t> + ABC</a:t>
            </a:r>
            <a:r>
              <a:rPr lang="en-US" sz="2000" b="1" dirty="0" smtClean="0"/>
              <a:t>i</a:t>
            </a:r>
          </a:p>
          <a:p>
            <a:pPr marL="0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       </a:t>
            </a:r>
            <a:r>
              <a:rPr lang="en-US" sz="2800" b="1" dirty="0" smtClean="0"/>
              <a:t>=  ABC</a:t>
            </a:r>
            <a:r>
              <a:rPr lang="en-US" sz="2000" b="1" dirty="0" smtClean="0"/>
              <a:t>i</a:t>
            </a:r>
            <a:r>
              <a:rPr lang="en-US" sz="2800" b="1" dirty="0" smtClean="0"/>
              <a:t> + ABC</a:t>
            </a:r>
            <a:r>
              <a:rPr lang="en-US" sz="2000" b="1" dirty="0" smtClean="0"/>
              <a:t>i</a:t>
            </a:r>
            <a:r>
              <a:rPr lang="en-US" sz="2800" b="1" dirty="0" smtClean="0"/>
              <a:t> + BC</a:t>
            </a:r>
            <a:r>
              <a:rPr lang="en-US" sz="2000" b="1" dirty="0" smtClean="0"/>
              <a:t>i</a:t>
            </a:r>
            <a:r>
              <a:rPr lang="en-US" sz="2800" b="1" dirty="0" smtClean="0"/>
              <a:t>( A + A )</a:t>
            </a:r>
          </a:p>
          <a:p>
            <a:pPr marL="0" indent="0">
              <a:buNone/>
            </a:pPr>
            <a:r>
              <a:rPr lang="en-US" sz="2800" b="1" dirty="0"/>
              <a:t> </a:t>
            </a:r>
            <a:r>
              <a:rPr lang="en-US" sz="2800" b="1" dirty="0" smtClean="0"/>
              <a:t>       =   ABC</a:t>
            </a:r>
            <a:r>
              <a:rPr lang="en-US" sz="2000" b="1" dirty="0" smtClean="0"/>
              <a:t>i</a:t>
            </a:r>
            <a:r>
              <a:rPr lang="en-US" sz="2800" b="1" dirty="0" smtClean="0"/>
              <a:t> + ABC</a:t>
            </a:r>
            <a:r>
              <a:rPr lang="en-US" sz="2000" b="1" dirty="0" smtClean="0"/>
              <a:t>i</a:t>
            </a:r>
            <a:r>
              <a:rPr lang="en-US" sz="2800" b="1" dirty="0" smtClean="0"/>
              <a:t> + BC</a:t>
            </a:r>
            <a:r>
              <a:rPr lang="en-US" sz="2000" b="1" dirty="0" smtClean="0"/>
              <a:t>i</a:t>
            </a:r>
          </a:p>
          <a:p>
            <a:pPr marL="0" indent="0">
              <a:buNone/>
            </a:pPr>
            <a:r>
              <a:rPr lang="en-US" sz="2000" b="1" dirty="0"/>
              <a:t>  </a:t>
            </a:r>
            <a:r>
              <a:rPr lang="en-US" sz="2800" b="1" dirty="0" smtClean="0"/>
              <a:t>Adding </a:t>
            </a:r>
            <a:r>
              <a:rPr lang="en-US" sz="2800" b="1" dirty="0"/>
              <a:t>t</a:t>
            </a:r>
            <a:r>
              <a:rPr lang="en-US" sz="2800" b="1" dirty="0" smtClean="0"/>
              <a:t>he term ABC</a:t>
            </a:r>
            <a:r>
              <a:rPr lang="en-US" sz="2000" b="1" dirty="0" smtClean="0"/>
              <a:t>i</a:t>
            </a:r>
            <a:r>
              <a:rPr lang="en-US" sz="2800" b="1" dirty="0" smtClean="0"/>
              <a:t> twice for Simplification</a:t>
            </a:r>
          </a:p>
          <a:p>
            <a:pPr marL="0" indent="0">
              <a:buNone/>
            </a:pPr>
            <a:r>
              <a:rPr lang="en-US" sz="2800" b="1" dirty="0"/>
              <a:t> </a:t>
            </a:r>
            <a:r>
              <a:rPr lang="en-US" sz="2800" b="1" dirty="0" smtClean="0"/>
              <a:t>    C = ABC</a:t>
            </a:r>
            <a:r>
              <a:rPr lang="en-US" sz="2000" b="1" dirty="0" smtClean="0"/>
              <a:t>i</a:t>
            </a:r>
            <a:r>
              <a:rPr lang="en-US" sz="2800" b="1" dirty="0" smtClean="0"/>
              <a:t> +</a:t>
            </a:r>
            <a:r>
              <a:rPr lang="en-US" sz="1600" b="1" dirty="0" smtClean="0"/>
              <a:t>  </a:t>
            </a:r>
            <a:r>
              <a:rPr lang="en-US" sz="2800" b="1" dirty="0" smtClean="0"/>
              <a:t>ABC</a:t>
            </a:r>
            <a:r>
              <a:rPr lang="en-US" sz="2000" b="1" dirty="0" smtClean="0"/>
              <a:t>i</a:t>
            </a:r>
            <a:r>
              <a:rPr lang="en-US" sz="2800" b="1" dirty="0" smtClean="0"/>
              <a:t> + BC</a:t>
            </a:r>
            <a:r>
              <a:rPr lang="en-US" sz="2000" b="1" dirty="0" smtClean="0"/>
              <a:t>i</a:t>
            </a:r>
            <a:r>
              <a:rPr lang="en-US" sz="2800" b="1" dirty="0" smtClean="0"/>
              <a:t> + ABC</a:t>
            </a:r>
            <a:r>
              <a:rPr lang="en-US" sz="2000" b="1" dirty="0" smtClean="0"/>
              <a:t>i</a:t>
            </a:r>
            <a:r>
              <a:rPr lang="en-US" sz="2800" b="1" dirty="0" smtClean="0"/>
              <a:t> + ABC</a:t>
            </a:r>
            <a:r>
              <a:rPr lang="en-US" sz="2000" b="1" dirty="0" smtClean="0"/>
              <a:t>i</a:t>
            </a:r>
            <a:endParaRPr lang="en-US" sz="2000" b="1" dirty="0"/>
          </a:p>
          <a:p>
            <a:pPr marL="0" indent="0">
              <a:buNone/>
            </a:pPr>
            <a:r>
              <a:rPr lang="en-US" sz="2800" b="1" dirty="0" smtClean="0"/>
              <a:t>        = ABC</a:t>
            </a:r>
            <a:r>
              <a:rPr lang="en-US" sz="2000" b="1" dirty="0" smtClean="0"/>
              <a:t>i</a:t>
            </a:r>
            <a:r>
              <a:rPr lang="en-US" sz="2800" b="1" dirty="0" smtClean="0"/>
              <a:t> + ABC</a:t>
            </a:r>
            <a:r>
              <a:rPr lang="en-US" sz="2000" b="1" dirty="0" smtClean="0"/>
              <a:t>i</a:t>
            </a:r>
            <a:r>
              <a:rPr lang="en-US" sz="2800" b="1" dirty="0" smtClean="0"/>
              <a:t> + ABC</a:t>
            </a:r>
            <a:r>
              <a:rPr lang="en-US" sz="2000" b="1" dirty="0" smtClean="0"/>
              <a:t>i</a:t>
            </a:r>
            <a:r>
              <a:rPr lang="en-US" sz="2800" b="1" dirty="0" smtClean="0"/>
              <a:t> +ABC</a:t>
            </a:r>
            <a:r>
              <a:rPr lang="en-US" sz="2000" b="1" dirty="0" smtClean="0"/>
              <a:t>i</a:t>
            </a:r>
            <a:r>
              <a:rPr lang="en-US" sz="2800" b="1" dirty="0" smtClean="0"/>
              <a:t> + BC</a:t>
            </a:r>
            <a:r>
              <a:rPr lang="en-US" sz="2000" b="1" dirty="0" smtClean="0"/>
              <a:t>i</a:t>
            </a:r>
          </a:p>
          <a:p>
            <a:pPr marL="0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      </a:t>
            </a:r>
            <a:r>
              <a:rPr lang="en-US" sz="2800" b="1" dirty="0" smtClean="0"/>
              <a:t>=  AB ( C</a:t>
            </a:r>
            <a:r>
              <a:rPr lang="en-US" sz="2000" b="1" dirty="0" smtClean="0"/>
              <a:t>i</a:t>
            </a:r>
            <a:r>
              <a:rPr lang="en-US" sz="2800" b="1" dirty="0" smtClean="0"/>
              <a:t> + C</a:t>
            </a:r>
            <a:r>
              <a:rPr lang="en-US" sz="2000" b="1" dirty="0" smtClean="0"/>
              <a:t>i</a:t>
            </a:r>
            <a:r>
              <a:rPr lang="en-US" sz="2800" b="1" dirty="0"/>
              <a:t> </a:t>
            </a:r>
            <a:r>
              <a:rPr lang="en-US" sz="2800" b="1" dirty="0" smtClean="0"/>
              <a:t>) + AC</a:t>
            </a:r>
            <a:r>
              <a:rPr lang="en-US" sz="2000" b="1" dirty="0" smtClean="0"/>
              <a:t>i</a:t>
            </a:r>
            <a:r>
              <a:rPr lang="en-US" sz="2800" b="1" dirty="0" smtClean="0"/>
              <a:t> ( B + B ) + BC</a:t>
            </a:r>
            <a:r>
              <a:rPr lang="en-US" sz="2000" b="1" dirty="0" smtClean="0"/>
              <a:t>i</a:t>
            </a:r>
          </a:p>
          <a:p>
            <a:pPr marL="0" indent="0">
              <a:buNone/>
            </a:pPr>
            <a:r>
              <a:rPr lang="en-US" sz="2800" b="1" dirty="0"/>
              <a:t> </a:t>
            </a:r>
            <a:r>
              <a:rPr lang="en-US" sz="2800" b="1" dirty="0" smtClean="0"/>
              <a:t>       =  AB + AC</a:t>
            </a:r>
            <a:r>
              <a:rPr lang="en-US" sz="2000" b="1" dirty="0" smtClean="0"/>
              <a:t>i</a:t>
            </a:r>
            <a:r>
              <a:rPr lang="en-US" sz="2800" b="1" dirty="0" smtClean="0"/>
              <a:t> + BC</a:t>
            </a:r>
            <a:r>
              <a:rPr lang="en-US" sz="2000" b="1" dirty="0" smtClean="0"/>
              <a:t>i</a:t>
            </a:r>
          </a:p>
          <a:p>
            <a:pPr marL="0" indent="0">
              <a:buNone/>
            </a:pPr>
            <a:r>
              <a:rPr lang="en-US" sz="2800" b="1" dirty="0"/>
              <a:t> </a:t>
            </a:r>
            <a:r>
              <a:rPr lang="en-US" sz="2800" b="1" dirty="0" smtClean="0"/>
              <a:t>       = AC</a:t>
            </a:r>
            <a:r>
              <a:rPr lang="en-US" sz="2000" b="1" dirty="0" smtClean="0"/>
              <a:t>i</a:t>
            </a:r>
            <a:r>
              <a:rPr lang="en-US" sz="2800" b="1" dirty="0" smtClean="0"/>
              <a:t> + BC</a:t>
            </a:r>
            <a:r>
              <a:rPr lang="en-US" sz="2000" b="1" dirty="0" smtClean="0"/>
              <a:t>i</a:t>
            </a:r>
            <a:r>
              <a:rPr lang="en-US" sz="2800" b="1" dirty="0" smtClean="0"/>
              <a:t> + AB</a:t>
            </a:r>
            <a:endParaRPr lang="en-US" sz="2000" b="1" dirty="0" smtClean="0"/>
          </a:p>
          <a:p>
            <a:pPr marL="0" indent="0">
              <a:buNone/>
            </a:pPr>
            <a:endParaRPr lang="en-US" sz="2800" b="1" dirty="0" smtClean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981200" y="2202872"/>
            <a:ext cx="1524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743200" y="2202872"/>
            <a:ext cx="1524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519055" y="2202872"/>
            <a:ext cx="1524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035958" y="2656114"/>
            <a:ext cx="1524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819400" y="2656114"/>
            <a:ext cx="1524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267200" y="2656114"/>
            <a:ext cx="1524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097643" y="3173343"/>
            <a:ext cx="1524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877457" y="3168729"/>
            <a:ext cx="1524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974272" y="4191000"/>
            <a:ext cx="1524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743200" y="4191000"/>
            <a:ext cx="1524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988127" y="4724400"/>
            <a:ext cx="1524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744191" y="4765961"/>
            <a:ext cx="14547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250043" y="5257800"/>
            <a:ext cx="1524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347029" y="5257800"/>
            <a:ext cx="1524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03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en-US" dirty="0" smtClean="0"/>
              <a:t>Full adder using different gates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600200"/>
            <a:ext cx="8502539" cy="5105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b="1" dirty="0" smtClean="0"/>
              <a:t>Here  AND , OR  and NOT </a:t>
            </a:r>
          </a:p>
          <a:p>
            <a:pPr marL="0" indent="0">
              <a:buNone/>
            </a:pPr>
            <a:r>
              <a:rPr lang="en-US" sz="2800" b="1" dirty="0" smtClean="0"/>
              <a:t>    gate is used.</a:t>
            </a:r>
          </a:p>
          <a:p>
            <a:pPr>
              <a:buFont typeface="Wingdings" pitchFamily="2" charset="2"/>
              <a:buChar char="Ø"/>
            </a:pPr>
            <a:r>
              <a:rPr lang="en-US" sz="2800" b="1" dirty="0" smtClean="0"/>
              <a:t>Boolean </a:t>
            </a:r>
            <a:r>
              <a:rPr lang="en-US" sz="2800" b="1" dirty="0" smtClean="0"/>
              <a:t>expression </a:t>
            </a:r>
            <a:r>
              <a:rPr lang="en-US" sz="2800" b="1" dirty="0" smtClean="0"/>
              <a:t>from </a:t>
            </a:r>
          </a:p>
          <a:p>
            <a:pPr marL="0" indent="0">
              <a:buNone/>
            </a:pPr>
            <a:r>
              <a:rPr lang="en-US" sz="2800" b="1" dirty="0"/>
              <a:t> </a:t>
            </a:r>
            <a:r>
              <a:rPr lang="en-US" sz="2800" b="1" dirty="0" smtClean="0"/>
              <a:t>   </a:t>
            </a:r>
            <a:r>
              <a:rPr lang="en-US" sz="2800" b="1" dirty="0" smtClean="0"/>
              <a:t>Figure</a:t>
            </a:r>
            <a:endParaRPr lang="en-US" sz="2800" b="1" dirty="0" smtClean="0"/>
          </a:p>
          <a:p>
            <a:pPr>
              <a:buFont typeface="Wingdings" pitchFamily="2" charset="2"/>
              <a:buChar char="Ø"/>
            </a:pPr>
            <a:r>
              <a:rPr lang="en-US" sz="2800" b="1" dirty="0" smtClean="0"/>
              <a:t>Sum </a:t>
            </a:r>
          </a:p>
          <a:p>
            <a:pPr marL="0" indent="0">
              <a:buNone/>
            </a:pPr>
            <a:r>
              <a:rPr lang="en-US" sz="2800" b="1" dirty="0"/>
              <a:t> </a:t>
            </a:r>
            <a:r>
              <a:rPr lang="en-US" sz="2800" b="1" dirty="0" smtClean="0"/>
              <a:t>   S = </a:t>
            </a:r>
            <a:r>
              <a:rPr lang="en-US" sz="2800" b="1" dirty="0" smtClean="0"/>
              <a:t>ABC</a:t>
            </a:r>
            <a:r>
              <a:rPr lang="en-US" sz="2000" b="1" dirty="0" smtClean="0"/>
              <a:t>i </a:t>
            </a:r>
            <a:r>
              <a:rPr lang="en-US" sz="2800" b="1" dirty="0" smtClean="0"/>
              <a:t>+ ABC</a:t>
            </a:r>
            <a:r>
              <a:rPr lang="en-US" sz="2000" b="1" dirty="0" smtClean="0"/>
              <a:t>i </a:t>
            </a:r>
            <a:r>
              <a:rPr lang="en-US" sz="2800" b="1" dirty="0" smtClean="0"/>
              <a:t>+ ABC</a:t>
            </a:r>
            <a:r>
              <a:rPr lang="en-US" sz="2000" b="1" dirty="0" smtClean="0"/>
              <a:t>i</a:t>
            </a:r>
            <a:r>
              <a:rPr lang="en-US" sz="2800" b="1" dirty="0" smtClean="0"/>
              <a:t>+ ABC</a:t>
            </a:r>
            <a:r>
              <a:rPr lang="en-US" sz="2000" b="1" dirty="0" smtClean="0"/>
              <a:t>i</a:t>
            </a:r>
            <a:endParaRPr lang="en-US" sz="2800" b="1" dirty="0" smtClean="0"/>
          </a:p>
          <a:p>
            <a:pPr>
              <a:buFont typeface="Wingdings" pitchFamily="2" charset="2"/>
              <a:buChar char="Ø"/>
            </a:pPr>
            <a:r>
              <a:rPr lang="en-US" sz="2800" b="1" dirty="0" smtClean="0"/>
              <a:t>Carry </a:t>
            </a:r>
          </a:p>
          <a:p>
            <a:pPr marL="0" indent="0">
              <a:buNone/>
            </a:pPr>
            <a:r>
              <a:rPr lang="en-US" sz="2800" b="1" dirty="0"/>
              <a:t> </a:t>
            </a:r>
            <a:r>
              <a:rPr lang="en-US" sz="2800" b="1" dirty="0" smtClean="0"/>
              <a:t>   C= AC</a:t>
            </a:r>
            <a:r>
              <a:rPr lang="en-US" sz="2000" b="1" dirty="0" smtClean="0"/>
              <a:t>i</a:t>
            </a:r>
            <a:r>
              <a:rPr lang="en-US" sz="2800" b="1" dirty="0" smtClean="0"/>
              <a:t> + BC</a:t>
            </a:r>
            <a:r>
              <a:rPr lang="en-US" sz="2000" b="1" dirty="0" smtClean="0"/>
              <a:t>i</a:t>
            </a:r>
            <a:r>
              <a:rPr lang="en-US" sz="2800" b="1" dirty="0" smtClean="0"/>
              <a:t> + AB</a:t>
            </a:r>
            <a:endParaRPr lang="en-US" sz="2800" b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382984" y="4232563"/>
            <a:ext cx="1524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406237" y="4191000"/>
            <a:ext cx="1524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607127" y="4197927"/>
            <a:ext cx="1524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867891" y="4260272"/>
            <a:ext cx="1524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558145" y="4184072"/>
            <a:ext cx="1524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793673" y="4197927"/>
            <a:ext cx="1524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415" r="4476" b="7011"/>
          <a:stretch/>
        </p:blipFill>
        <p:spPr>
          <a:xfrm>
            <a:off x="5105400" y="1600200"/>
            <a:ext cx="3865419" cy="448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97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en-US" dirty="0" smtClean="0"/>
              <a:t>Full Adder using NAND gate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/>
              <a:t>Full Adder using NAND Gate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 smtClean="0"/>
              <a:t>S = </a:t>
            </a:r>
            <a:r>
              <a:rPr lang="en-US" sz="2800" b="1" dirty="0"/>
              <a:t>ABC</a:t>
            </a:r>
            <a:r>
              <a:rPr lang="en-US" sz="2000" b="1" dirty="0"/>
              <a:t>i</a:t>
            </a:r>
            <a:r>
              <a:rPr lang="en-US" sz="2800" b="1" dirty="0"/>
              <a:t> + ABC</a:t>
            </a:r>
            <a:r>
              <a:rPr lang="en-US" sz="2000" b="1" dirty="0"/>
              <a:t>i</a:t>
            </a:r>
            <a:r>
              <a:rPr lang="en-US" sz="2800" b="1" dirty="0"/>
              <a:t> + ABC</a:t>
            </a:r>
            <a:r>
              <a:rPr lang="en-US" sz="2000" b="1" dirty="0"/>
              <a:t>i</a:t>
            </a:r>
            <a:r>
              <a:rPr lang="en-US" sz="2800" b="1" dirty="0"/>
              <a:t> + ABC</a:t>
            </a:r>
            <a:r>
              <a:rPr lang="en-US" sz="2000" b="1" dirty="0"/>
              <a:t>i</a:t>
            </a:r>
            <a:r>
              <a:rPr lang="en-US" sz="2800" b="1" dirty="0"/>
              <a:t> </a:t>
            </a:r>
            <a:endParaRPr lang="en-US" sz="2800" b="1" dirty="0" smtClean="0"/>
          </a:p>
          <a:p>
            <a:pPr marL="0" indent="0">
              <a:buNone/>
            </a:pPr>
            <a:endParaRPr lang="en-US" sz="2800" b="1" dirty="0" smtClean="0"/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    </a:t>
            </a:r>
            <a:r>
              <a:rPr lang="en-US" sz="2800" b="1" dirty="0" smtClean="0"/>
              <a:t>=  </a:t>
            </a:r>
            <a:r>
              <a:rPr lang="en-US" sz="2800" b="1" dirty="0"/>
              <a:t>ABC</a:t>
            </a:r>
            <a:r>
              <a:rPr lang="en-US" sz="2000" b="1" dirty="0"/>
              <a:t>i</a:t>
            </a:r>
            <a:r>
              <a:rPr lang="en-US" sz="2800" b="1" dirty="0"/>
              <a:t> + ABC</a:t>
            </a:r>
            <a:r>
              <a:rPr lang="en-US" sz="2000" b="1" dirty="0"/>
              <a:t>i</a:t>
            </a:r>
            <a:r>
              <a:rPr lang="en-US" sz="2800" b="1" dirty="0"/>
              <a:t> + ABC</a:t>
            </a:r>
            <a:r>
              <a:rPr lang="en-US" sz="2000" b="1" dirty="0"/>
              <a:t>i</a:t>
            </a:r>
            <a:r>
              <a:rPr lang="en-US" sz="2800" b="1" dirty="0"/>
              <a:t> + ABC</a:t>
            </a:r>
            <a:r>
              <a:rPr lang="en-US" sz="2000" b="1" dirty="0"/>
              <a:t>i</a:t>
            </a:r>
            <a:r>
              <a:rPr lang="en-US" sz="2800" b="1" dirty="0"/>
              <a:t> </a:t>
            </a:r>
            <a:endParaRPr lang="en-US" sz="2800" b="1" dirty="0" smtClean="0"/>
          </a:p>
          <a:p>
            <a:pPr marL="0" indent="0">
              <a:buNone/>
            </a:pPr>
            <a:endParaRPr lang="en-US" sz="2800" b="1" dirty="0" smtClean="0"/>
          </a:p>
          <a:p>
            <a:pPr marL="0" indent="0">
              <a:buNone/>
            </a:pPr>
            <a:r>
              <a:rPr lang="en-US" sz="2800" b="1" dirty="0"/>
              <a:t> </a:t>
            </a:r>
            <a:r>
              <a:rPr lang="en-US" sz="2800" b="1" dirty="0" smtClean="0"/>
              <a:t>      = ( </a:t>
            </a:r>
            <a:r>
              <a:rPr lang="en-US" sz="2800" b="1" dirty="0"/>
              <a:t>ABC</a:t>
            </a:r>
            <a:r>
              <a:rPr lang="en-US" sz="2000" b="1" dirty="0"/>
              <a:t>i</a:t>
            </a:r>
            <a:r>
              <a:rPr lang="en-US" sz="2800" b="1" dirty="0"/>
              <a:t> </a:t>
            </a:r>
            <a:r>
              <a:rPr lang="en-US" sz="2800" b="1" dirty="0" smtClean="0"/>
              <a:t>).( </a:t>
            </a:r>
            <a:r>
              <a:rPr lang="en-US" sz="2800" b="1" dirty="0"/>
              <a:t>ABC</a:t>
            </a:r>
            <a:r>
              <a:rPr lang="en-US" sz="2000" b="1" dirty="0"/>
              <a:t>i</a:t>
            </a:r>
            <a:r>
              <a:rPr lang="en-US" sz="2800" b="1" dirty="0"/>
              <a:t> </a:t>
            </a:r>
            <a:r>
              <a:rPr lang="en-US" sz="2800" b="1" dirty="0" smtClean="0"/>
              <a:t>).( </a:t>
            </a:r>
            <a:r>
              <a:rPr lang="en-US" sz="2800" b="1" dirty="0"/>
              <a:t>ABC</a:t>
            </a:r>
            <a:r>
              <a:rPr lang="en-US" sz="2000" b="1" dirty="0"/>
              <a:t>i</a:t>
            </a:r>
            <a:r>
              <a:rPr lang="en-US" sz="2800" b="1" dirty="0"/>
              <a:t> </a:t>
            </a:r>
            <a:r>
              <a:rPr lang="en-US" sz="2800" b="1" dirty="0" smtClean="0"/>
              <a:t>).( </a:t>
            </a:r>
            <a:r>
              <a:rPr lang="en-US" sz="2800" b="1" dirty="0"/>
              <a:t>ABC</a:t>
            </a:r>
            <a:r>
              <a:rPr lang="en-US" sz="2000" b="1" dirty="0"/>
              <a:t>i </a:t>
            </a:r>
            <a:r>
              <a:rPr lang="en-US" sz="2800" b="1" dirty="0" smtClean="0"/>
              <a:t>)</a:t>
            </a:r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800" b="1" dirty="0" smtClean="0"/>
              <a:t>    C </a:t>
            </a:r>
            <a:r>
              <a:rPr lang="en-US" sz="2800" b="1" dirty="0"/>
              <a:t>= AC</a:t>
            </a:r>
            <a:r>
              <a:rPr lang="en-US" sz="2000" b="1" dirty="0"/>
              <a:t>i</a:t>
            </a:r>
            <a:r>
              <a:rPr lang="en-US" sz="2800" b="1" dirty="0"/>
              <a:t> + BC</a:t>
            </a:r>
            <a:r>
              <a:rPr lang="en-US" sz="2000" b="1" dirty="0"/>
              <a:t>i</a:t>
            </a:r>
            <a:r>
              <a:rPr lang="en-US" sz="2800" b="1" dirty="0"/>
              <a:t> + </a:t>
            </a:r>
            <a:r>
              <a:rPr lang="en-US" sz="2800" b="1" dirty="0" smtClean="0"/>
              <a:t>AB</a:t>
            </a:r>
          </a:p>
          <a:p>
            <a:pPr marL="0" indent="0">
              <a:buNone/>
            </a:pPr>
            <a:r>
              <a:rPr lang="en-US" sz="2800" b="1" dirty="0"/>
              <a:t> </a:t>
            </a:r>
            <a:r>
              <a:rPr lang="en-US" sz="2800" b="1" dirty="0" smtClean="0"/>
              <a:t>      = AC</a:t>
            </a:r>
            <a:r>
              <a:rPr lang="en-US" sz="2000" b="1" dirty="0" smtClean="0"/>
              <a:t>i</a:t>
            </a:r>
            <a:r>
              <a:rPr lang="en-US" sz="2800" b="1" dirty="0" smtClean="0"/>
              <a:t> + BC</a:t>
            </a:r>
            <a:r>
              <a:rPr lang="en-US" sz="2000" b="1" dirty="0" smtClean="0"/>
              <a:t>i</a:t>
            </a:r>
            <a:r>
              <a:rPr lang="en-US" sz="2800" b="1" dirty="0" smtClean="0"/>
              <a:t> + AB</a:t>
            </a:r>
            <a:endParaRPr lang="en-US" sz="2400" b="1" dirty="0" smtClean="0"/>
          </a:p>
          <a:p>
            <a:pPr marL="0" indent="0">
              <a:buNone/>
            </a:pPr>
            <a:r>
              <a:rPr lang="en-US" sz="2800" b="1" dirty="0" smtClean="0"/>
              <a:t>       = (AC</a:t>
            </a:r>
            <a:r>
              <a:rPr lang="en-US" sz="2000" b="1" dirty="0" smtClean="0"/>
              <a:t>i</a:t>
            </a:r>
            <a:r>
              <a:rPr lang="en-US" sz="2800" b="1" dirty="0" smtClean="0"/>
              <a:t> ).( </a:t>
            </a:r>
            <a:r>
              <a:rPr lang="en-US" sz="2800" b="1" dirty="0"/>
              <a:t>BC</a:t>
            </a:r>
            <a:r>
              <a:rPr lang="en-US" sz="2000" b="1" dirty="0"/>
              <a:t>i</a:t>
            </a:r>
            <a:r>
              <a:rPr lang="en-US" sz="2800" b="1" dirty="0"/>
              <a:t> </a:t>
            </a:r>
            <a:r>
              <a:rPr lang="en-US" sz="2800" b="1" dirty="0" smtClean="0"/>
              <a:t>).( AB )</a:t>
            </a:r>
            <a:endParaRPr lang="en-US" sz="2000" b="1" dirty="0"/>
          </a:p>
          <a:p>
            <a:pPr marL="0" indent="0">
              <a:buNone/>
            </a:pPr>
            <a:endParaRPr lang="en-US" sz="2800" b="1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524000" y="2286000"/>
            <a:ext cx="1524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56063" y="2286000"/>
            <a:ext cx="14893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514600" y="2286000"/>
            <a:ext cx="1524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971800" y="2286000"/>
            <a:ext cx="1524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724400" y="2265218"/>
            <a:ext cx="1524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029200" y="2286000"/>
            <a:ext cx="1524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524000" y="3276600"/>
            <a:ext cx="1524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731818" y="3276600"/>
            <a:ext cx="1524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043053" y="3290455"/>
            <a:ext cx="1524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507673" y="3269673"/>
            <a:ext cx="1524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978727" y="3297382"/>
            <a:ext cx="1524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800599" y="3269673"/>
            <a:ext cx="1524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475509" y="2971800"/>
            <a:ext cx="370609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489362" y="3124200"/>
            <a:ext cx="370609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07127" y="4267200"/>
            <a:ext cx="1524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835726" y="4267200"/>
            <a:ext cx="1524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743200" y="4267200"/>
            <a:ext cx="1524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252354" y="4267200"/>
            <a:ext cx="1524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257800" y="4267200"/>
            <a:ext cx="1524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486400" y="4267200"/>
            <a:ext cx="1524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475509" y="3962400"/>
            <a:ext cx="427412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489362" y="4114800"/>
            <a:ext cx="87283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618508" y="4114800"/>
            <a:ext cx="87283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733800" y="4114800"/>
            <a:ext cx="87283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876800" y="4114800"/>
            <a:ext cx="87283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354281" y="5715000"/>
            <a:ext cx="205047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354281" y="5569527"/>
            <a:ext cx="206779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440873" y="6096000"/>
            <a:ext cx="25215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593273" y="6248400"/>
            <a:ext cx="3325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493819" y="6248400"/>
            <a:ext cx="3325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422071" y="6248400"/>
            <a:ext cx="3325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63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en-US" dirty="0"/>
              <a:t>Full Adder using NAND gate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469"/>
          <a:stretch/>
        </p:blipFill>
        <p:spPr>
          <a:xfrm>
            <a:off x="2209800" y="1524000"/>
            <a:ext cx="5081134" cy="508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82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en-US" dirty="0" smtClean="0"/>
              <a:t>Half Adder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/>
              <a:t>A </a:t>
            </a:r>
            <a:r>
              <a:rPr lang="en-US" sz="2800" b="1" dirty="0" smtClean="0"/>
              <a:t>Combinational circuit</a:t>
            </a:r>
            <a:r>
              <a:rPr lang="en-US" sz="2800" dirty="0" smtClean="0"/>
              <a:t> that performs the addition of </a:t>
            </a:r>
            <a:r>
              <a:rPr lang="en-US" sz="2800" b="1" dirty="0" smtClean="0"/>
              <a:t>two bits</a:t>
            </a:r>
            <a:r>
              <a:rPr lang="en-US" sz="2800" dirty="0" smtClean="0"/>
              <a:t> is called a </a:t>
            </a:r>
            <a:r>
              <a:rPr lang="en-US" sz="2800" b="1" dirty="0" smtClean="0"/>
              <a:t>Half Adder 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/>
              <a:t>There are </a:t>
            </a:r>
            <a:r>
              <a:rPr lang="en-US" b="1" dirty="0"/>
              <a:t>two input </a:t>
            </a:r>
            <a:r>
              <a:rPr lang="en-US" dirty="0" smtClean="0"/>
              <a:t>terminals </a:t>
            </a:r>
            <a:r>
              <a:rPr lang="en-US" b="1" dirty="0" smtClean="0"/>
              <a:t>A</a:t>
            </a:r>
            <a:r>
              <a:rPr lang="en-US" dirty="0" smtClean="0"/>
              <a:t> and </a:t>
            </a:r>
            <a:r>
              <a:rPr lang="en-US" b="1" dirty="0" smtClean="0"/>
              <a:t>B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There are </a:t>
            </a:r>
            <a:r>
              <a:rPr lang="en-US" b="1" dirty="0" smtClean="0"/>
              <a:t>two output </a:t>
            </a:r>
            <a:r>
              <a:rPr lang="en-US" dirty="0" smtClean="0"/>
              <a:t>terminal one is </a:t>
            </a:r>
            <a:r>
              <a:rPr lang="en-US" b="1" dirty="0" smtClean="0"/>
              <a:t>sum</a:t>
            </a:r>
            <a:r>
              <a:rPr lang="en-US" dirty="0" smtClean="0"/>
              <a:t> and another is </a:t>
            </a:r>
            <a:r>
              <a:rPr lang="en-US" b="1" dirty="0" smtClean="0"/>
              <a:t>carry .</a:t>
            </a:r>
            <a:endParaRPr lang="en-US" b="1" dirty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88" b="34942"/>
          <a:stretch/>
        </p:blipFill>
        <p:spPr bwMode="auto">
          <a:xfrm>
            <a:off x="2362200" y="2667000"/>
            <a:ext cx="3905500" cy="163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1600200" y="3222808"/>
            <a:ext cx="14580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Input</a:t>
            </a:r>
          </a:p>
        </p:txBody>
      </p:sp>
      <p:sp>
        <p:nvSpPr>
          <p:cNvPr id="9" name="Rectangle 8"/>
          <p:cNvSpPr/>
          <p:nvPr/>
        </p:nvSpPr>
        <p:spPr>
          <a:xfrm>
            <a:off x="5867400" y="3222808"/>
            <a:ext cx="12041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output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7529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4000" dirty="0" smtClean="0"/>
              <a:t>Circuit Diagram and truth table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3000" dirty="0"/>
              <a:t>The </a:t>
            </a:r>
            <a:r>
              <a:rPr lang="en-US" sz="3000" dirty="0" smtClean="0"/>
              <a:t>Circuit shows </a:t>
            </a:r>
            <a:r>
              <a:rPr lang="en-US" sz="3000" dirty="0"/>
              <a:t>that </a:t>
            </a:r>
            <a:r>
              <a:rPr lang="en-US" sz="3000" b="1" dirty="0"/>
              <a:t>sum</a:t>
            </a:r>
            <a:r>
              <a:rPr lang="en-US" sz="3000" dirty="0"/>
              <a:t> can be realized by </a:t>
            </a:r>
            <a:r>
              <a:rPr lang="en-US" sz="3000" b="1" dirty="0" smtClean="0"/>
              <a:t>EX-OR</a:t>
            </a:r>
            <a:r>
              <a:rPr lang="en-US" sz="3000" dirty="0" smtClean="0"/>
              <a:t> </a:t>
            </a:r>
            <a:r>
              <a:rPr lang="en-US" sz="3000" b="1" dirty="0"/>
              <a:t>gate</a:t>
            </a:r>
            <a:r>
              <a:rPr lang="en-US" sz="3000" dirty="0"/>
              <a:t> and </a:t>
            </a:r>
            <a:r>
              <a:rPr lang="en-US" sz="3000" b="1" dirty="0"/>
              <a:t>carry</a:t>
            </a:r>
            <a:r>
              <a:rPr lang="en-US" sz="3000" dirty="0"/>
              <a:t> can be realized by an </a:t>
            </a:r>
            <a:r>
              <a:rPr lang="en-US" sz="3000" b="1" dirty="0"/>
              <a:t>AND gate</a:t>
            </a:r>
            <a:r>
              <a:rPr lang="en-US" sz="3000" dirty="0"/>
              <a:t>.</a:t>
            </a:r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  <a:p>
            <a:pPr>
              <a:buFont typeface="Wingdings" pitchFamily="2" charset="2"/>
              <a:buChar char="Ø"/>
            </a:pPr>
            <a:endParaRPr lang="en-US" sz="2800" dirty="0"/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  <a:p>
            <a:pPr>
              <a:buFont typeface="Wingdings" pitchFamily="2" charset="2"/>
              <a:buChar char="Ø"/>
            </a:pPr>
            <a:endParaRPr lang="en-US" sz="2800" dirty="0"/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3000" b="1" dirty="0" smtClean="0"/>
              <a:t>Boolean Expression</a:t>
            </a:r>
            <a:r>
              <a:rPr lang="en-US" sz="3000" dirty="0" smtClean="0"/>
              <a:t> for </a:t>
            </a:r>
            <a:r>
              <a:rPr lang="en-US" sz="3000" b="1" dirty="0" smtClean="0"/>
              <a:t>sum</a:t>
            </a:r>
            <a:r>
              <a:rPr lang="en-US" sz="3000" dirty="0" smtClean="0"/>
              <a:t> and </a:t>
            </a:r>
            <a:r>
              <a:rPr lang="en-US" sz="3000" b="1" dirty="0" smtClean="0"/>
              <a:t>carry</a:t>
            </a:r>
          </a:p>
          <a:p>
            <a:pPr marL="0" indent="0">
              <a:buNone/>
            </a:pPr>
            <a:r>
              <a:rPr lang="en-US" sz="3000" dirty="0"/>
              <a:t> </a:t>
            </a:r>
            <a:r>
              <a:rPr lang="en-US" sz="3000" dirty="0" smtClean="0"/>
              <a:t>   </a:t>
            </a:r>
            <a:r>
              <a:rPr lang="en-US" sz="3000" b="1" dirty="0" smtClean="0"/>
              <a:t>sum = </a:t>
            </a:r>
            <a:r>
              <a:rPr lang="en-US" sz="3000" b="1" dirty="0" smtClean="0"/>
              <a:t>AB </a:t>
            </a:r>
            <a:r>
              <a:rPr lang="en-US" sz="3000" b="1" dirty="0" smtClean="0"/>
              <a:t>+ </a:t>
            </a:r>
            <a:r>
              <a:rPr lang="en-US" sz="3000" b="1" dirty="0" smtClean="0"/>
              <a:t>AB</a:t>
            </a:r>
            <a:endParaRPr lang="en-US" sz="3000" b="1" dirty="0" smtClean="0"/>
          </a:p>
          <a:p>
            <a:pPr marL="0" indent="0">
              <a:buNone/>
            </a:pPr>
            <a:r>
              <a:rPr lang="en-US" sz="3000" b="1" dirty="0"/>
              <a:t> </a:t>
            </a:r>
            <a:r>
              <a:rPr lang="en-US" sz="3000" b="1" dirty="0" smtClean="0"/>
              <a:t>   carry = AB</a:t>
            </a:r>
          </a:p>
          <a:p>
            <a:pPr marL="0" indent="0">
              <a:buNone/>
            </a:pPr>
            <a:endParaRPr lang="en-US" sz="2800" dirty="0"/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  <a:p>
            <a:pPr>
              <a:buFont typeface="Wingdings" pitchFamily="2" charset="2"/>
              <a:buChar char="Ø"/>
            </a:pPr>
            <a:endParaRPr lang="en-US" sz="2800" dirty="0"/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  <a:p>
            <a:pPr>
              <a:buFont typeface="Wingdings" pitchFamily="2" charset="2"/>
              <a:buChar char="Ø"/>
            </a:pP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743200"/>
            <a:ext cx="3913909" cy="21754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345" y="2546626"/>
            <a:ext cx="4039164" cy="2372056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1828800" y="5562600"/>
            <a:ext cx="1524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19400" y="5562600"/>
            <a:ext cx="1524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70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en-US" dirty="0" smtClean="0"/>
              <a:t> </a:t>
            </a:r>
            <a:r>
              <a:rPr lang="en-US" sz="3200" dirty="0" smtClean="0"/>
              <a:t>Expression of Half Adder from K-Map</a:t>
            </a:r>
            <a:r>
              <a:rPr lang="en-US" sz="3600" dirty="0" smtClean="0"/>
              <a:t> </a:t>
            </a:r>
            <a:endParaRPr lang="en-US" sz="3600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3000" b="1" dirty="0" smtClean="0"/>
              <a:t>K-map</a:t>
            </a:r>
            <a:r>
              <a:rPr lang="en-US" sz="3000" dirty="0" smtClean="0"/>
              <a:t> of </a:t>
            </a:r>
            <a:r>
              <a:rPr lang="en-US" sz="3000" dirty="0"/>
              <a:t>H</a:t>
            </a:r>
            <a:r>
              <a:rPr lang="en-US" sz="3000" dirty="0" smtClean="0"/>
              <a:t>alf </a:t>
            </a:r>
            <a:r>
              <a:rPr lang="en-US" sz="3000" dirty="0" smtClean="0"/>
              <a:t>Adder</a:t>
            </a:r>
          </a:p>
          <a:p>
            <a:pPr>
              <a:buFont typeface="Wingdings" pitchFamily="2" charset="2"/>
              <a:buChar char="Ø"/>
            </a:pPr>
            <a:endParaRPr lang="en-US" sz="3000" dirty="0" smtClean="0"/>
          </a:p>
          <a:p>
            <a:pPr>
              <a:buFont typeface="Wingdings" pitchFamily="2" charset="2"/>
              <a:buChar char="Ø"/>
            </a:pPr>
            <a:endParaRPr lang="en-US" sz="2800" dirty="0"/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  <a:p>
            <a:pPr>
              <a:buFont typeface="Wingdings" pitchFamily="2" charset="2"/>
              <a:buChar char="Ø"/>
            </a:pPr>
            <a:endParaRPr lang="en-US" sz="2800" dirty="0"/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3000" b="1" dirty="0" smtClean="0"/>
              <a:t>Boolean Expression </a:t>
            </a:r>
            <a:r>
              <a:rPr lang="en-US" sz="3000" dirty="0" smtClean="0"/>
              <a:t>of sum from </a:t>
            </a:r>
            <a:r>
              <a:rPr lang="en-US" sz="3000" b="1" dirty="0"/>
              <a:t>K</a:t>
            </a:r>
            <a:r>
              <a:rPr lang="en-US" sz="3000" b="1" dirty="0" smtClean="0"/>
              <a:t> map</a:t>
            </a:r>
          </a:p>
          <a:p>
            <a:pPr marL="0" indent="0">
              <a:buNone/>
            </a:pPr>
            <a:r>
              <a:rPr lang="en-US" sz="3000" b="1" dirty="0" smtClean="0"/>
              <a:t>     S = </a:t>
            </a:r>
            <a:r>
              <a:rPr lang="en-US" sz="3000" b="1" dirty="0" smtClean="0"/>
              <a:t>AB </a:t>
            </a:r>
            <a:r>
              <a:rPr lang="en-US" sz="3000" b="1" dirty="0" smtClean="0"/>
              <a:t>+ </a:t>
            </a:r>
            <a:r>
              <a:rPr lang="en-US" sz="3000" b="1" dirty="0" smtClean="0"/>
              <a:t>AB</a:t>
            </a:r>
            <a:endParaRPr lang="en-US" sz="3000" b="1" dirty="0" smtClean="0"/>
          </a:p>
          <a:p>
            <a:pPr>
              <a:buFont typeface="Wingdings" pitchFamily="2" charset="2"/>
              <a:buChar char="Ø"/>
            </a:pPr>
            <a:r>
              <a:rPr lang="en-US" sz="3000" b="1" dirty="0"/>
              <a:t>Boolean </a:t>
            </a:r>
            <a:r>
              <a:rPr lang="en-US" sz="3000" b="1" dirty="0" smtClean="0"/>
              <a:t>Expression </a:t>
            </a:r>
            <a:r>
              <a:rPr lang="en-US" sz="3000" dirty="0" smtClean="0"/>
              <a:t>of carry from </a:t>
            </a:r>
            <a:r>
              <a:rPr lang="en-US" sz="3000" b="1" dirty="0" smtClean="0"/>
              <a:t>K map</a:t>
            </a:r>
          </a:p>
          <a:p>
            <a:pPr marL="0" indent="0">
              <a:buNone/>
            </a:pPr>
            <a:r>
              <a:rPr lang="en-US" sz="3000" dirty="0"/>
              <a:t> </a:t>
            </a:r>
            <a:r>
              <a:rPr lang="en-US" sz="3000" dirty="0" smtClean="0"/>
              <a:t>    </a:t>
            </a:r>
            <a:r>
              <a:rPr lang="en-US" sz="3000" b="1" dirty="0" smtClean="0"/>
              <a:t>C = AB</a:t>
            </a:r>
            <a:endParaRPr lang="en-US" sz="3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057400"/>
            <a:ext cx="5257800" cy="211557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38400" y="4172978"/>
            <a:ext cx="914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/>
              <a:t>SUM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5334000" y="4172978"/>
            <a:ext cx="1066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/>
              <a:t>Carry</a:t>
            </a:r>
            <a:endParaRPr lang="en-US" sz="2800" b="1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524000" y="5257800"/>
            <a:ext cx="1524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438400" y="5257800"/>
            <a:ext cx="1524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21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en-US" dirty="0" smtClean="0"/>
              <a:t>Different circuit of Half Adder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/>
              <a:t>Half Adder circuit can also made with help of different gates they are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800" dirty="0" smtClean="0"/>
              <a:t>Using AND,OR,NOT gates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800" dirty="0" smtClean="0"/>
              <a:t>Using only NAND gate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800" dirty="0" smtClean="0"/>
              <a:t>Using only NOR gate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507057"/>
            <a:ext cx="3429000" cy="19918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207524"/>
            <a:ext cx="3398410" cy="20347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4507057"/>
            <a:ext cx="3352800" cy="222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0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en-US" dirty="0" smtClean="0"/>
              <a:t>Full Adder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/>
              <a:t>A </a:t>
            </a:r>
            <a:r>
              <a:rPr lang="en-US" sz="2800" b="1" dirty="0" smtClean="0"/>
              <a:t>combination circuit </a:t>
            </a:r>
            <a:r>
              <a:rPr lang="en-US" sz="2800" dirty="0" smtClean="0"/>
              <a:t>which perform addition of </a:t>
            </a:r>
            <a:r>
              <a:rPr lang="en-US" sz="2800" b="1" dirty="0" smtClean="0"/>
              <a:t>three bits </a:t>
            </a:r>
            <a:r>
              <a:rPr lang="en-US" sz="2800" dirty="0" smtClean="0"/>
              <a:t>is called </a:t>
            </a:r>
            <a:r>
              <a:rPr lang="en-US" sz="2800" b="1" dirty="0" smtClean="0"/>
              <a:t>Fuller Adder .</a:t>
            </a:r>
          </a:p>
          <a:p>
            <a:pPr>
              <a:buFont typeface="Wingdings" pitchFamily="2" charset="2"/>
              <a:buChar char="Ø"/>
            </a:pPr>
            <a:endParaRPr lang="en-US" sz="2800" b="1" dirty="0"/>
          </a:p>
          <a:p>
            <a:pPr>
              <a:buFont typeface="Wingdings" pitchFamily="2" charset="2"/>
              <a:buChar char="Ø"/>
            </a:pPr>
            <a:endParaRPr lang="en-US" sz="2800" b="1" dirty="0" smtClean="0"/>
          </a:p>
          <a:p>
            <a:pPr>
              <a:buFont typeface="Wingdings" pitchFamily="2" charset="2"/>
              <a:buChar char="Ø"/>
            </a:pPr>
            <a:endParaRPr lang="en-US" sz="2800" b="1" dirty="0"/>
          </a:p>
          <a:p>
            <a:pPr>
              <a:buFont typeface="Wingdings" pitchFamily="2" charset="2"/>
              <a:buChar char="Ø"/>
            </a:pPr>
            <a:endParaRPr lang="en-US" sz="2800" b="1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There are </a:t>
            </a:r>
            <a:r>
              <a:rPr lang="en-US" sz="2800" b="1" dirty="0" smtClean="0"/>
              <a:t>three input </a:t>
            </a:r>
            <a:r>
              <a:rPr lang="en-US" sz="2800" dirty="0" smtClean="0"/>
              <a:t>terminal they are </a:t>
            </a:r>
            <a:r>
              <a:rPr lang="en-US" sz="2800" b="1" dirty="0" smtClean="0"/>
              <a:t>two</a:t>
            </a:r>
            <a:r>
              <a:rPr lang="en-US" sz="2800" dirty="0" smtClean="0"/>
              <a:t> </a:t>
            </a:r>
            <a:r>
              <a:rPr lang="en-US" sz="2800" b="1" dirty="0"/>
              <a:t>operands</a:t>
            </a:r>
            <a:r>
              <a:rPr lang="en-US" sz="2800" dirty="0"/>
              <a:t> and </a:t>
            </a:r>
            <a:r>
              <a:rPr lang="en-US" sz="2800" dirty="0" smtClean="0"/>
              <a:t>a </a:t>
            </a:r>
            <a:r>
              <a:rPr lang="en-US" sz="2800" b="1" dirty="0" smtClean="0"/>
              <a:t>previous </a:t>
            </a:r>
            <a:r>
              <a:rPr lang="en-US" sz="2800" b="1" dirty="0"/>
              <a:t>carry bit</a:t>
            </a:r>
            <a:r>
              <a:rPr lang="en-US" sz="28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There are </a:t>
            </a:r>
            <a:r>
              <a:rPr lang="en-US" sz="2800" b="1" dirty="0" smtClean="0"/>
              <a:t>two output </a:t>
            </a:r>
            <a:r>
              <a:rPr lang="en-US" sz="2800" dirty="0" smtClean="0"/>
              <a:t>terminal they are </a:t>
            </a:r>
            <a:r>
              <a:rPr lang="en-US" sz="2800" b="1" dirty="0" smtClean="0"/>
              <a:t>sum</a:t>
            </a:r>
            <a:r>
              <a:rPr lang="en-US" sz="2800" dirty="0" smtClean="0"/>
              <a:t> and </a:t>
            </a:r>
            <a:r>
              <a:rPr lang="en-US" sz="2800" b="1" dirty="0" smtClean="0"/>
              <a:t>carry.</a:t>
            </a:r>
            <a:endParaRPr lang="en-US" sz="28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673" y="2623810"/>
            <a:ext cx="4245061" cy="18478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71600" y="3286125"/>
            <a:ext cx="1143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Input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787370" y="3286125"/>
            <a:ext cx="12041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output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6708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en-US" dirty="0" smtClean="0"/>
              <a:t>Block diagram of Full Adder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/>
              <a:t>Here </a:t>
            </a:r>
            <a:r>
              <a:rPr lang="en-US" sz="2800" b="1" dirty="0" smtClean="0"/>
              <a:t>Two half Adder </a:t>
            </a:r>
            <a:r>
              <a:rPr lang="en-US" sz="2800" dirty="0" smtClean="0"/>
              <a:t>and </a:t>
            </a:r>
            <a:r>
              <a:rPr lang="en-US" sz="2800" b="1" dirty="0" smtClean="0"/>
              <a:t>OR gate </a:t>
            </a:r>
            <a:r>
              <a:rPr lang="en-US" sz="2800" dirty="0" smtClean="0"/>
              <a:t>is use.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One </a:t>
            </a:r>
            <a:r>
              <a:rPr lang="en-US" sz="2800" b="1" dirty="0" smtClean="0"/>
              <a:t>Half Adder </a:t>
            </a:r>
            <a:r>
              <a:rPr lang="en-US" sz="2800" dirty="0" smtClean="0"/>
              <a:t>makes the </a:t>
            </a:r>
            <a:r>
              <a:rPr lang="en-US" sz="2800" b="1" dirty="0" smtClean="0"/>
              <a:t>sum</a:t>
            </a:r>
            <a:r>
              <a:rPr lang="en-US" sz="2800" dirty="0" smtClean="0"/>
              <a:t> of </a:t>
            </a:r>
            <a:r>
              <a:rPr lang="en-US" sz="2800" b="1" dirty="0" smtClean="0"/>
              <a:t>A</a:t>
            </a:r>
            <a:r>
              <a:rPr lang="en-US" sz="2800" dirty="0" smtClean="0"/>
              <a:t> and </a:t>
            </a:r>
            <a:r>
              <a:rPr lang="en-US" sz="2800" b="1" dirty="0" smtClean="0"/>
              <a:t>B</a:t>
            </a:r>
            <a:r>
              <a:rPr lang="en-US" sz="2800" dirty="0" smtClean="0"/>
              <a:t> and another </a:t>
            </a:r>
            <a:r>
              <a:rPr lang="en-US" sz="2800" b="1" dirty="0" smtClean="0"/>
              <a:t>half adder</a:t>
            </a:r>
            <a:r>
              <a:rPr lang="en-US" sz="2800" dirty="0" smtClean="0"/>
              <a:t> makes the </a:t>
            </a:r>
            <a:r>
              <a:rPr lang="en-US" sz="2800" b="1" dirty="0" smtClean="0"/>
              <a:t>sum</a:t>
            </a:r>
            <a:r>
              <a:rPr lang="en-US" sz="2800" dirty="0" smtClean="0"/>
              <a:t> of </a:t>
            </a:r>
            <a:r>
              <a:rPr lang="en-US" sz="2800" b="1" dirty="0"/>
              <a:t>C</a:t>
            </a:r>
            <a:r>
              <a:rPr lang="en-US" sz="2000" b="1" dirty="0" smtClean="0"/>
              <a:t>in</a:t>
            </a:r>
            <a:r>
              <a:rPr lang="en-US" sz="2000" dirty="0" smtClean="0"/>
              <a:t> </a:t>
            </a:r>
            <a:r>
              <a:rPr lang="en-US" sz="2800" dirty="0" smtClean="0"/>
              <a:t> and the </a:t>
            </a:r>
            <a:r>
              <a:rPr lang="en-US" sz="2800" b="1" dirty="0" smtClean="0"/>
              <a:t>sum</a:t>
            </a:r>
            <a:r>
              <a:rPr lang="en-US" sz="2800" dirty="0" smtClean="0"/>
              <a:t> of the previous </a:t>
            </a:r>
            <a:r>
              <a:rPr lang="en-US" sz="2800" b="1" dirty="0" smtClean="0"/>
              <a:t>half adder </a:t>
            </a:r>
            <a:r>
              <a:rPr lang="en-US" sz="2800" dirty="0" smtClean="0"/>
              <a:t>this makes the </a:t>
            </a:r>
            <a:r>
              <a:rPr lang="en-US" sz="2800" b="1" dirty="0" smtClean="0"/>
              <a:t>final sum.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The two output </a:t>
            </a:r>
            <a:r>
              <a:rPr lang="en-US" sz="2800" b="1" dirty="0" smtClean="0"/>
              <a:t>carry </a:t>
            </a:r>
            <a:r>
              <a:rPr lang="en-US" sz="2800" dirty="0" smtClean="0"/>
              <a:t>from both </a:t>
            </a:r>
            <a:r>
              <a:rPr lang="en-US" sz="2800" b="1" dirty="0" smtClean="0"/>
              <a:t>Half adder </a:t>
            </a:r>
            <a:r>
              <a:rPr lang="en-US" sz="2800" dirty="0" smtClean="0"/>
              <a:t>is given Input in </a:t>
            </a:r>
            <a:r>
              <a:rPr lang="en-US" sz="2800" b="1" dirty="0" smtClean="0"/>
              <a:t>OR gate </a:t>
            </a:r>
            <a:r>
              <a:rPr lang="en-US" sz="2800" dirty="0" smtClean="0"/>
              <a:t>and the output of it </a:t>
            </a:r>
            <a:r>
              <a:rPr lang="en-US" sz="2800" b="1" dirty="0" smtClean="0"/>
              <a:t>final carry </a:t>
            </a:r>
            <a:r>
              <a:rPr lang="en-US" sz="2800" dirty="0" smtClean="0"/>
              <a:t>signal.</a:t>
            </a:r>
            <a:endParaRPr lang="en-US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09799"/>
            <a:ext cx="6324600" cy="181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04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en-US" sz="4000" dirty="0" smtClean="0"/>
              <a:t>Circuit diagram of Full Adder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/>
              <a:t>There </a:t>
            </a:r>
            <a:r>
              <a:rPr lang="en-US" sz="2800" b="1" dirty="0" smtClean="0"/>
              <a:t>are three input EX-OR</a:t>
            </a:r>
            <a:r>
              <a:rPr lang="en-US" sz="2800" dirty="0" smtClean="0"/>
              <a:t> gate is used to realize the </a:t>
            </a:r>
            <a:r>
              <a:rPr lang="en-US" sz="2800" b="1" dirty="0" smtClean="0"/>
              <a:t>sum</a:t>
            </a:r>
            <a:r>
              <a:rPr lang="en-US" sz="2800" dirty="0" smtClean="0"/>
              <a:t> 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To realize </a:t>
            </a:r>
            <a:r>
              <a:rPr lang="en-US" sz="2800" b="1" dirty="0" smtClean="0"/>
              <a:t>carry three 2 input AND </a:t>
            </a:r>
            <a:r>
              <a:rPr lang="en-US" sz="2800" dirty="0" smtClean="0"/>
              <a:t>gate and </a:t>
            </a:r>
            <a:r>
              <a:rPr lang="en-US" sz="2800" b="1" dirty="0" smtClean="0"/>
              <a:t>one 3 input OR</a:t>
            </a:r>
            <a:r>
              <a:rPr lang="en-US" sz="2800" dirty="0" smtClean="0"/>
              <a:t> gate is used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038600"/>
            <a:ext cx="412321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58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en-US" dirty="0" smtClean="0"/>
              <a:t>Truth table of full Adder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sz="2800" dirty="0" smtClean="0"/>
          </a:p>
          <a:p>
            <a:pPr>
              <a:buFont typeface="Wingdings" pitchFamily="2" charset="2"/>
              <a:buChar char="Ø"/>
            </a:pPr>
            <a:endParaRPr lang="en-US" sz="2800" dirty="0"/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  <a:p>
            <a:pPr>
              <a:buFont typeface="Wingdings" pitchFamily="2" charset="2"/>
              <a:buChar char="Ø"/>
            </a:pPr>
            <a:endParaRPr lang="en-US" sz="2800" dirty="0"/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  <a:p>
            <a:pPr>
              <a:buFont typeface="Wingdings" pitchFamily="2" charset="2"/>
              <a:buChar char="Ø"/>
            </a:pPr>
            <a:endParaRPr lang="en-US" sz="2800" dirty="0"/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  <a:p>
            <a:pPr>
              <a:buFont typeface="Wingdings" pitchFamily="2" charset="2"/>
              <a:buChar char="Ø"/>
            </a:pPr>
            <a:endParaRPr lang="en-US" sz="2800" b="1" dirty="0" smtClean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76400"/>
            <a:ext cx="7111348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727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2872</TotalTime>
  <Words>668</Words>
  <Application>Microsoft Office PowerPoint</Application>
  <PresentationFormat>On-screen Show (4:3)</PresentationFormat>
  <Paragraphs>147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Half Adder</vt:lpstr>
      <vt:lpstr>Circuit Diagram and truth table</vt:lpstr>
      <vt:lpstr> Expression of Half Adder from K-Map </vt:lpstr>
      <vt:lpstr>Different circuit of Half Adder</vt:lpstr>
      <vt:lpstr>Full Adder</vt:lpstr>
      <vt:lpstr>Block diagram of Full Adder</vt:lpstr>
      <vt:lpstr>Circuit diagram of Full Adder</vt:lpstr>
      <vt:lpstr>Truth table of full Adder</vt:lpstr>
      <vt:lpstr>Boolean expression of Full adder</vt:lpstr>
      <vt:lpstr>Expression of Full Adder from K-Map</vt:lpstr>
      <vt:lpstr>Simplification of Boolean expression </vt:lpstr>
      <vt:lpstr>Simplification of Boolean expression </vt:lpstr>
      <vt:lpstr>Full adder using different gates</vt:lpstr>
      <vt:lpstr>Full Adder using NAND gate</vt:lpstr>
      <vt:lpstr>Full Adder using NAND gate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veer</dc:creator>
  <cp:lastModifiedBy>veer</cp:lastModifiedBy>
  <cp:revision>71</cp:revision>
  <dcterms:created xsi:type="dcterms:W3CDTF">2006-08-16T00:00:00Z</dcterms:created>
  <dcterms:modified xsi:type="dcterms:W3CDTF">2022-06-02T17:05:08Z</dcterms:modified>
</cp:coreProperties>
</file>