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99" r:id="rId4"/>
    <p:sldId id="259" r:id="rId5"/>
    <p:sldId id="260" r:id="rId6"/>
    <p:sldId id="261" r:id="rId7"/>
    <p:sldId id="262" r:id="rId8"/>
    <p:sldId id="300" r:id="rId9"/>
    <p:sldId id="276" r:id="rId10"/>
    <p:sldId id="275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93" r:id="rId21"/>
    <p:sldId id="294" r:id="rId22"/>
    <p:sldId id="295" r:id="rId23"/>
    <p:sldId id="297" r:id="rId24"/>
    <p:sldId id="296" r:id="rId25"/>
    <p:sldId id="29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30"/>
    <p:restoredTop sz="95807"/>
  </p:normalViewPr>
  <p:slideViewPr>
    <p:cSldViewPr snapToGrid="0" snapToObjects="1">
      <p:cViewPr varScale="1">
        <p:scale>
          <a:sx n="108" d="100"/>
          <a:sy n="108" d="100"/>
        </p:scale>
        <p:origin x="22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F55E-62B5-1F91-EFC7-F17B5CCE7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A8EBB-BC68-7C38-9CCB-A9F95D731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10C75-D412-A6DE-D3E7-0E829C18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AB21B-50A8-4192-7CEF-03A81873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CE2DA-2C1E-082E-9EFB-57981783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8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AB36-B675-732A-EF89-0E888E3F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C822F-299A-A0EF-49D0-898E82FED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D45CF-E853-D7C4-1127-519AC179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60068-697C-B1C5-F886-64BF6C15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41476-37D5-EDB7-0A3D-6D89DB74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9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25688-98AB-B5E3-A52B-C6F951486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BCBD6-F334-3056-5CE4-A5B0CE96F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5F85F-24E4-3CA9-63A4-703CAD47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901D2-9FDF-FB23-00B2-44901EF7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00A81-C392-B625-8E46-FF755222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6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C8EC-809E-B2E4-D12C-040CDF7D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C5032-6DAA-2F6E-89C5-B0C25D982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02EF8-1A24-C52B-1089-6EE1C667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A2738-E84D-F200-B693-96029F8E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FE638-589B-980C-99AA-D3AD549D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2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4822-2984-07E9-1477-551C8D5E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70B16-79E4-5903-B9C7-A18B70897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0DED4-5987-9050-845E-059E56DC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FAA60-25AE-292A-2601-AF661C45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C75FD-6075-317F-74AA-AFDF5561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5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C7F2-2CD4-33B8-119C-2CE295A7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AB524-D61C-8EDC-3CCD-567C62284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E26D5-527C-EA6A-4529-13BE93500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4754C-BA64-A45A-382F-6EA661CF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C3443-4F6E-8394-C66A-C428F829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BC14A-8C6B-EF21-3DEE-FF669BE2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4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ACD8-6156-E729-E4AA-08BF07C9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6CF99-C71B-3B7E-2F27-3BFDDDE6C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5BEB7-670B-5D45-8675-11D180C91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D3E8D-AD5C-8BF7-F0B7-5BD6227F3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80B3B-2589-0E87-FCBA-BE127DC86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7D61E-8F01-1C76-5095-FDD01490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B00C2-EDBF-6B2D-9FDE-62D2D1E5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B520D-ADAF-57D9-F296-FCBF9677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8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346F-CAFF-D47B-1A27-828B7D43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294A9-11F5-4B0D-1358-39D0AE9C1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7B7B9-2D83-A4CF-B6CB-E890510B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9BE2C-E31F-1473-9EDC-ECD99A75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62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07B52-1DDE-133D-7643-90127976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5681B-616F-9F1B-28E8-2E95C12F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68B16-6F0D-0180-B190-3B15B7B0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7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5F86-C036-7A3C-8B68-EC2C1C82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CE017-5468-ABCB-6D1C-56D14B28B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5BE59-AA1A-B4A4-26A6-157615E56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20B11-5AA1-62C5-7BBF-214DACAA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BE588-A1CB-7D05-C72A-94AA0805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1AF61-F520-9E92-D12D-CCA98CE7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9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CBCB2-3C2F-45EC-4062-F75F0035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87D9-6851-DD80-E2A6-492398EAD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A02EB-11E4-FE89-0B2C-7E8650617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205AF-AD30-3595-EC73-C061ADCA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ADF06-CD51-38F7-FC68-E1209BAFF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1B8C1-BB81-A00C-B07F-C3BFBB9D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8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872BA-E38F-1FAE-C3A3-12B5C0D7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2882D-D66C-A888-F0FE-4EC8EBAF0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A3724-78BC-BD10-0606-076E0341F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2B41B-F571-6E36-668A-46213D0D5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E1BC7-B3C6-6054-373E-444D54C29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8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2905-30C9-34C6-277D-5C98F436F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24628"/>
            <a:ext cx="7766936" cy="170437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Student Information Management System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9E342-02F1-2ABF-6E27-3744E00B0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180944" cy="1562889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IN" sz="4400" dirty="0">
                <a:solidFill>
                  <a:schemeClr val="tx1"/>
                </a:solidFill>
              </a:rPr>
              <a:t>Group-1</a:t>
            </a:r>
          </a:p>
          <a:p>
            <a:pPr lvl="0"/>
            <a:r>
              <a:rPr lang="en-IN" sz="4400" dirty="0">
                <a:solidFill>
                  <a:schemeClr val="tx1"/>
                </a:solidFill>
              </a:rPr>
              <a:t>Sathya Cheeti</a:t>
            </a:r>
            <a:endParaRPr lang="en-US" sz="4400" dirty="0">
              <a:solidFill>
                <a:schemeClr val="tx1"/>
              </a:solidFill>
            </a:endParaRPr>
          </a:p>
          <a:p>
            <a:pPr lvl="0"/>
            <a:r>
              <a:rPr lang="en-IN" sz="4400" dirty="0">
                <a:solidFill>
                  <a:schemeClr val="tx1"/>
                </a:solidFill>
              </a:rPr>
              <a:t>Bhanu Prasad Namburi</a:t>
            </a:r>
            <a:endParaRPr lang="en-US" sz="4400" dirty="0">
              <a:solidFill>
                <a:schemeClr val="tx1"/>
              </a:solidFill>
            </a:endParaRPr>
          </a:p>
          <a:p>
            <a:pPr lvl="0"/>
            <a:r>
              <a:rPr lang="en-IN" sz="4400" dirty="0">
                <a:solidFill>
                  <a:schemeClr val="tx1"/>
                </a:solidFill>
              </a:rPr>
              <a:t>Veerraju  Palacharla</a:t>
            </a:r>
            <a:endParaRPr lang="en-US" sz="4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8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CF67-0552-08D5-C43C-F1EB43A7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payment </a:t>
            </a:r>
            <a:r>
              <a:rPr lang="en-US" dirty="0" err="1"/>
              <a:t>detalis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00790F-6DB0-742A-FD94-4B8959E7D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065155"/>
              </p:ext>
            </p:extLst>
          </p:nvPr>
        </p:nvGraphicFramePr>
        <p:xfrm>
          <a:off x="755374" y="1404730"/>
          <a:ext cx="10879504" cy="432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44">
                  <a:extLst>
                    <a:ext uri="{9D8B030D-6E8A-4147-A177-3AD203B41FA5}">
                      <a16:colId xmlns:a16="http://schemas.microsoft.com/office/drawing/2014/main" val="2662591745"/>
                    </a:ext>
                  </a:extLst>
                </a:gridCol>
                <a:gridCol w="1358348">
                  <a:extLst>
                    <a:ext uri="{9D8B030D-6E8A-4147-A177-3AD203B41FA5}">
                      <a16:colId xmlns:a16="http://schemas.microsoft.com/office/drawing/2014/main" val="1328627236"/>
                    </a:ext>
                  </a:extLst>
                </a:gridCol>
                <a:gridCol w="1358348">
                  <a:extLst>
                    <a:ext uri="{9D8B030D-6E8A-4147-A177-3AD203B41FA5}">
                      <a16:colId xmlns:a16="http://schemas.microsoft.com/office/drawing/2014/main" val="4171843778"/>
                    </a:ext>
                  </a:extLst>
                </a:gridCol>
                <a:gridCol w="1397572">
                  <a:extLst>
                    <a:ext uri="{9D8B030D-6E8A-4147-A177-3AD203B41FA5}">
                      <a16:colId xmlns:a16="http://schemas.microsoft.com/office/drawing/2014/main" val="807293865"/>
                    </a:ext>
                  </a:extLst>
                </a:gridCol>
                <a:gridCol w="1285460">
                  <a:extLst>
                    <a:ext uri="{9D8B030D-6E8A-4147-A177-3AD203B41FA5}">
                      <a16:colId xmlns:a16="http://schemas.microsoft.com/office/drawing/2014/main" val="2640811424"/>
                    </a:ext>
                  </a:extLst>
                </a:gridCol>
                <a:gridCol w="1431236">
                  <a:extLst>
                    <a:ext uri="{9D8B030D-6E8A-4147-A177-3AD203B41FA5}">
                      <a16:colId xmlns:a16="http://schemas.microsoft.com/office/drawing/2014/main" val="927517873"/>
                    </a:ext>
                  </a:extLst>
                </a:gridCol>
                <a:gridCol w="1358348">
                  <a:extLst>
                    <a:ext uri="{9D8B030D-6E8A-4147-A177-3AD203B41FA5}">
                      <a16:colId xmlns:a16="http://schemas.microsoft.com/office/drawing/2014/main" val="2336743202"/>
                    </a:ext>
                  </a:extLst>
                </a:gridCol>
                <a:gridCol w="1358348">
                  <a:extLst>
                    <a:ext uri="{9D8B030D-6E8A-4147-A177-3AD203B41FA5}">
                      <a16:colId xmlns:a16="http://schemas.microsoft.com/office/drawing/2014/main" val="1953860330"/>
                    </a:ext>
                  </a:extLst>
                </a:gridCol>
              </a:tblGrid>
              <a:tr h="597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Attribute Name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Required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Pk or </a:t>
                      </a:r>
                      <a:r>
                        <a:rPr lang="en-US" sz="1200" dirty="0" err="1"/>
                        <a:t>fk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Fk</a:t>
                      </a:r>
                      <a:r>
                        <a:rPr lang="en-US" sz="1200" dirty="0"/>
                        <a:t> required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312206"/>
                  </a:ext>
                </a:extLst>
              </a:tr>
              <a:tr h="537136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</a:rPr>
                        <a:t>student_id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01" marR="32601" marT="21734" marB="2173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A unique Id assigned to each student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01" marR="32601" marT="21734" marB="2173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INT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01" marR="32601" marT="21734" marB="21734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0-99999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PK,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35359"/>
                  </a:ext>
                </a:extLst>
              </a:tr>
              <a:tr h="36660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</a:rPr>
                        <a:t>account_holder_name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01" marR="32601" marT="21734" marB="2173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Name of the Account holder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01" marR="32601" marT="21734" marB="2173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VARCHAR(30)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01" marR="32601" marT="21734" marB="21734" anchor="b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Xxxxxxxxx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87681"/>
                  </a:ext>
                </a:extLst>
              </a:tr>
              <a:tr h="36660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</a:rPr>
                        <a:t>payment_type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01" marR="32601" marT="21734" marB="2173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Payment type (credit or debit)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01" marR="32601" marT="21734" marB="2173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VARCHAR(10)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01" marR="32601" marT="21734" marB="21734" anchor="b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Xxxxxxxxx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19525"/>
                  </a:ext>
                </a:extLst>
              </a:tr>
              <a:tr h="36660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</a:rPr>
                        <a:t>card_number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01" marR="32601" marT="21734" marB="2173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Card number for payment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01" marR="32601" marT="21734" marB="2173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VARCHAR(30)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01" marR="32601" marT="21734" marB="21734" anchor="b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Xxxxxxxxx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74967"/>
                  </a:ext>
                </a:extLst>
              </a:tr>
              <a:tr h="36660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</a:rPr>
                        <a:t>expiry_date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01" marR="32601" marT="21734" marB="2173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Date of expiry of the card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01" marR="32601" marT="21734" marB="2173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DATE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01" marR="32601" marT="21734" marB="21734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-mm-dd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819697"/>
                  </a:ext>
                </a:extLst>
              </a:tr>
              <a:tr h="36660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</a:rPr>
                        <a:t>cvv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01" marR="32601" marT="21734" marB="2173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</a:rPr>
                        <a:t>Cvv</a:t>
                      </a:r>
                      <a:r>
                        <a:rPr lang="en-IN" sz="1200" dirty="0">
                          <a:effectLst/>
                        </a:rPr>
                        <a:t> number of the card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01" marR="32601" marT="21734" marB="2173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INT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01" marR="32601" marT="21734" marB="21734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111-999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70696"/>
                  </a:ext>
                </a:extLst>
              </a:tr>
              <a:tr h="537136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</a:rPr>
                        <a:t>inserted_date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01" marR="32601" marT="21734" marB="2173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Inserted date of the payment detail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01" marR="32601" marT="21734" marB="2173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DATE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01" marR="32601" marT="21734" marB="21734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-mm-dd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488450"/>
                  </a:ext>
                </a:extLst>
              </a:tr>
              <a:tr h="537136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</a:rPr>
                        <a:t>updated_date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01" marR="32601" marT="21734" marB="2173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Updated date of the payment detail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01" marR="32601" marT="21734" marB="2173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DATE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01" marR="32601" marT="21734" marB="21734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-mm-dd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729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89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BCA0-C3C9-9104-88C8-5BB9E4DC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535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: student Address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857A3D-7F22-6107-8143-4814FEF016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177545"/>
              </p:ext>
            </p:extLst>
          </p:nvPr>
        </p:nvGraphicFramePr>
        <p:xfrm>
          <a:off x="838200" y="1113184"/>
          <a:ext cx="10515600" cy="5031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8572565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27358578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00411543"/>
                    </a:ext>
                  </a:extLst>
                </a:gridCol>
                <a:gridCol w="1307965">
                  <a:extLst>
                    <a:ext uri="{9D8B030D-6E8A-4147-A177-3AD203B41FA5}">
                      <a16:colId xmlns:a16="http://schemas.microsoft.com/office/drawing/2014/main" val="2434194987"/>
                    </a:ext>
                  </a:extLst>
                </a:gridCol>
                <a:gridCol w="1102117">
                  <a:extLst>
                    <a:ext uri="{9D8B030D-6E8A-4147-A177-3AD203B41FA5}">
                      <a16:colId xmlns:a16="http://schemas.microsoft.com/office/drawing/2014/main" val="1149531253"/>
                    </a:ext>
                  </a:extLst>
                </a:gridCol>
                <a:gridCol w="1533268">
                  <a:extLst>
                    <a:ext uri="{9D8B030D-6E8A-4147-A177-3AD203B41FA5}">
                      <a16:colId xmlns:a16="http://schemas.microsoft.com/office/drawing/2014/main" val="6163553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67780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66160609"/>
                    </a:ext>
                  </a:extLst>
                </a:gridCol>
              </a:tblGrid>
              <a:tr h="405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Attribute Name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Required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Pk or </a:t>
                      </a:r>
                      <a:r>
                        <a:rPr lang="en-US" sz="1400" dirty="0" err="1"/>
                        <a:t>fk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Fk</a:t>
                      </a:r>
                      <a:r>
                        <a:rPr lang="en-US" sz="1400" dirty="0"/>
                        <a:t> required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082114"/>
                  </a:ext>
                </a:extLst>
              </a:tr>
              <a:tr h="558677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</a:rPr>
                        <a:t>student_id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A unique Id assigned to each student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INT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0-99999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PK,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Stduent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51762"/>
                  </a:ext>
                </a:extLst>
              </a:tr>
              <a:tr h="381864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address1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Address line1 of the student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VARCHAR(30)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93673"/>
                  </a:ext>
                </a:extLst>
              </a:tr>
              <a:tr h="381864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Address2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Address line2 of the student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VARCHAR(30)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663500"/>
                  </a:ext>
                </a:extLst>
              </a:tr>
              <a:tr h="381864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city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City of the student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VARCHAR(30)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77933"/>
                  </a:ext>
                </a:extLst>
              </a:tr>
              <a:tr h="381864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state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State of the student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VARCHAR(30)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98568"/>
                  </a:ext>
                </a:extLst>
              </a:tr>
              <a:tr h="381864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zip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Zip code of the student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0-99999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9259"/>
                  </a:ext>
                </a:extLst>
              </a:tr>
              <a:tr h="381864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</a:rPr>
                        <a:t>phone_number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Phone number of the student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VARCHAR(10)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31049"/>
                  </a:ext>
                </a:extLst>
              </a:tr>
              <a:tr h="714794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</a:rPr>
                        <a:t>inserted_date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Inserted date of the student detail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DATE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-mm-dd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35979"/>
                  </a:ext>
                </a:extLst>
              </a:tr>
              <a:tr h="714794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</a:rPr>
                        <a:t>updated_date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Updated date of the student detail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DATE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286" marR="34286" marT="22857" marB="22857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-mm-dd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730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354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975C-9587-301D-E218-F420B792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024"/>
          </a:xfrm>
        </p:spPr>
        <p:txBody>
          <a:bodyPr/>
          <a:lstStyle/>
          <a:p>
            <a:r>
              <a:rPr lang="en-US" dirty="0"/>
              <a:t>Table : faculty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D77A7F-0A5F-D045-AFCB-0073B395C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226700"/>
              </p:ext>
            </p:extLst>
          </p:nvPr>
        </p:nvGraphicFramePr>
        <p:xfrm>
          <a:off x="838200" y="1459150"/>
          <a:ext cx="10690656" cy="488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332">
                  <a:extLst>
                    <a:ext uri="{9D8B030D-6E8A-4147-A177-3AD203B41FA5}">
                      <a16:colId xmlns:a16="http://schemas.microsoft.com/office/drawing/2014/main" val="1267893336"/>
                    </a:ext>
                  </a:extLst>
                </a:gridCol>
                <a:gridCol w="1336332">
                  <a:extLst>
                    <a:ext uri="{9D8B030D-6E8A-4147-A177-3AD203B41FA5}">
                      <a16:colId xmlns:a16="http://schemas.microsoft.com/office/drawing/2014/main" val="2286278600"/>
                    </a:ext>
                  </a:extLst>
                </a:gridCol>
                <a:gridCol w="1336332">
                  <a:extLst>
                    <a:ext uri="{9D8B030D-6E8A-4147-A177-3AD203B41FA5}">
                      <a16:colId xmlns:a16="http://schemas.microsoft.com/office/drawing/2014/main" val="2493046937"/>
                    </a:ext>
                  </a:extLst>
                </a:gridCol>
                <a:gridCol w="1336332">
                  <a:extLst>
                    <a:ext uri="{9D8B030D-6E8A-4147-A177-3AD203B41FA5}">
                      <a16:colId xmlns:a16="http://schemas.microsoft.com/office/drawing/2014/main" val="3042034509"/>
                    </a:ext>
                  </a:extLst>
                </a:gridCol>
                <a:gridCol w="1336332">
                  <a:extLst>
                    <a:ext uri="{9D8B030D-6E8A-4147-A177-3AD203B41FA5}">
                      <a16:colId xmlns:a16="http://schemas.microsoft.com/office/drawing/2014/main" val="3276185676"/>
                    </a:ext>
                  </a:extLst>
                </a:gridCol>
                <a:gridCol w="1336332">
                  <a:extLst>
                    <a:ext uri="{9D8B030D-6E8A-4147-A177-3AD203B41FA5}">
                      <a16:colId xmlns:a16="http://schemas.microsoft.com/office/drawing/2014/main" val="2011773928"/>
                    </a:ext>
                  </a:extLst>
                </a:gridCol>
                <a:gridCol w="1336332">
                  <a:extLst>
                    <a:ext uri="{9D8B030D-6E8A-4147-A177-3AD203B41FA5}">
                      <a16:colId xmlns:a16="http://schemas.microsoft.com/office/drawing/2014/main" val="3893484716"/>
                    </a:ext>
                  </a:extLst>
                </a:gridCol>
                <a:gridCol w="1336332">
                  <a:extLst>
                    <a:ext uri="{9D8B030D-6E8A-4147-A177-3AD203B41FA5}">
                      <a16:colId xmlns:a16="http://schemas.microsoft.com/office/drawing/2014/main" val="632905846"/>
                    </a:ext>
                  </a:extLst>
                </a:gridCol>
              </a:tblGrid>
              <a:tr h="495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Attribute Name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Required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Pk or </a:t>
                      </a:r>
                      <a:r>
                        <a:rPr lang="en-US" sz="1200" dirty="0" err="1"/>
                        <a:t>fk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Fk</a:t>
                      </a:r>
                      <a:r>
                        <a:rPr lang="en-US" sz="1200" dirty="0"/>
                        <a:t> required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041553"/>
                  </a:ext>
                </a:extLst>
              </a:tr>
              <a:tr h="687308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</a:rPr>
                        <a:t>faculty_id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A unique Id assigned to each faculty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INT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0-99999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122218"/>
                  </a:ext>
                </a:extLst>
              </a:tr>
              <a:tr h="471047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</a:rPr>
                        <a:t>first_name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First name of the faculty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VARCHAR(30)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23736"/>
                  </a:ext>
                </a:extLst>
              </a:tr>
              <a:tr h="471047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</a:rPr>
                        <a:t>last_name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Last name of the faculty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VARCHAR(30)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Xxxxxxxxx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164470"/>
                  </a:ext>
                </a:extLst>
              </a:tr>
              <a:tr h="471047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email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Email of the faculty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VARCHAR(30)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24722"/>
                  </a:ext>
                </a:extLst>
              </a:tr>
              <a:tr h="874271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</a:rPr>
                        <a:t>birth_date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Date of birth of the faculty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DATE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-mm-dd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669745"/>
                  </a:ext>
                </a:extLst>
              </a:tr>
              <a:tr h="471047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gender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Gender of the faculty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VARCHAR(6)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012590"/>
                  </a:ext>
                </a:extLst>
              </a:tr>
              <a:tr h="471047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</a:rPr>
                        <a:t>phone_number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Phone number of the faculty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VARCHAR(10)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Xxxxxxxxx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508447"/>
                  </a:ext>
                </a:extLst>
              </a:tr>
              <a:tr h="471047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</a:rPr>
                        <a:t>department_id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Department ID of the faculty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INT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11" marR="37411" marT="24941" marB="24941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0-99999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147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656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8442-FB7A-2CC3-9F24-25918FA7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Table:Department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13855E-A0A8-1A5A-D7F2-6A05B5F52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245249"/>
              </p:ext>
            </p:extLst>
          </p:nvPr>
        </p:nvGraphicFramePr>
        <p:xfrm>
          <a:off x="838200" y="1825625"/>
          <a:ext cx="10515600" cy="2027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9632609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9049818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5416659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7370467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4166632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0034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4013116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188648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Attribute Name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Required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Pk or </a:t>
                      </a:r>
                      <a:r>
                        <a:rPr lang="en-US" sz="1400" dirty="0" err="1"/>
                        <a:t>fk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Fk</a:t>
                      </a:r>
                      <a:r>
                        <a:rPr lang="en-US" sz="1400" dirty="0"/>
                        <a:t> required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63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</a:rPr>
                        <a:t>department_id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2" marR="64192" marT="42795" marB="4279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A unique Id assigned to each Department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2" marR="64192" marT="42795" marB="4279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INT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2" marR="64192" marT="42795" marB="42795" anchor="b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5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</a:rPr>
                        <a:t>department_name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2" marR="64192" marT="42795" marB="4279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Name of the department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2" marR="64192" marT="42795" marB="4279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VARCHAR(150)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2" marR="64192" marT="42795" marB="42795" anchor="b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xxxxxxxx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517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21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424F-E4C6-3365-0F74-205977F0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Table: Term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69637C-C2AF-763B-7769-006D81AB8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262839"/>
              </p:ext>
            </p:extLst>
          </p:nvPr>
        </p:nvGraphicFramePr>
        <p:xfrm>
          <a:off x="838200" y="1825625"/>
          <a:ext cx="10515600" cy="2548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96650029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187556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6702419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698344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3675492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439964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5504452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98525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Attribute Name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Required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Pk or </a:t>
                      </a:r>
                      <a:r>
                        <a:rPr lang="en-US" sz="1400" dirty="0" err="1"/>
                        <a:t>fk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Fk</a:t>
                      </a:r>
                      <a:r>
                        <a:rPr lang="en-US" sz="1400" dirty="0"/>
                        <a:t> required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7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</a:rPr>
                        <a:t>term_id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A unique Id assigned to each Term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INT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89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term_name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Name of the term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VARCHAR(30)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xxxxxxx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47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</a:rPr>
                        <a:t>start_date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Term Start date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DATE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yyyy</a:t>
                      </a:r>
                      <a:r>
                        <a:rPr lang="en-US" sz="1400" dirty="0"/>
                        <a:t>-mm-dd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97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</a:rPr>
                        <a:t>end_date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Term End date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DATE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05" marR="66205" marT="44137" marB="44137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-mm-dd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743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205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419C-7C5A-0126-0BC4-79043E74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Table: Course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9AEE29-CA4C-CAA6-CFB9-19E995F9D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590602"/>
              </p:ext>
            </p:extLst>
          </p:nvPr>
        </p:nvGraphicFramePr>
        <p:xfrm>
          <a:off x="774700" y="1486959"/>
          <a:ext cx="10642600" cy="473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325">
                  <a:extLst>
                    <a:ext uri="{9D8B030D-6E8A-4147-A177-3AD203B41FA5}">
                      <a16:colId xmlns:a16="http://schemas.microsoft.com/office/drawing/2014/main" val="2526756896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1805412825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479638925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19891061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3574275941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1545563883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1827419949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4269411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Attribute Name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Required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Pk or </a:t>
                      </a:r>
                      <a:r>
                        <a:rPr lang="en-US" sz="1400" dirty="0" err="1"/>
                        <a:t>fk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Fk</a:t>
                      </a:r>
                      <a:r>
                        <a:rPr lang="en-US" sz="1400" dirty="0"/>
                        <a:t> required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62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</a:rPr>
                        <a:t>course_id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A unique Id assigned to each Course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INT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04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</a:rPr>
                        <a:t>course_name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Name of the Course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VARCHAR(150)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Xxxxxxx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60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</a:rPr>
                        <a:t>course_code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Course code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INT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</a:rPr>
                        <a:t>course_credit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Course credit hours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INT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135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</a:rPr>
                        <a:t>department_id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Department to which course belongs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INT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1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</a:rPr>
                        <a:t>term_id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Term id of the course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INT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3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</a:rPr>
                        <a:t>start_date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Course start date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DATE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-mm-dd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00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</a:rPr>
                        <a:t>end_date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Course end date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DATE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83" marR="45883" marT="30589" marB="30589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-mm-dd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078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104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730C-6E94-904D-3D0E-B9117B8B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Table: section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EFEAC5-80C0-811D-79B6-E9E58A775D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312651"/>
              </p:ext>
            </p:extLst>
          </p:nvPr>
        </p:nvGraphicFramePr>
        <p:xfrm>
          <a:off x="838200" y="1825625"/>
          <a:ext cx="10515600" cy="329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436025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4674726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0879694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5245368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9946678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015062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0548766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87646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Attribute Name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Required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Pk or </a:t>
                      </a:r>
                      <a:r>
                        <a:rPr lang="en-US" sz="1400" dirty="0" err="1"/>
                        <a:t>fk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Fk</a:t>
                      </a:r>
                      <a:r>
                        <a:rPr lang="en-US" sz="1400" dirty="0"/>
                        <a:t> required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42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</a:rPr>
                        <a:t>section_id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A unique Id assigned to each section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INT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section_name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Name of the section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VARCHAR(30)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Xxxxxx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36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</a:rPr>
                        <a:t>total_seats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Total number of seats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INT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1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</a:rPr>
                        <a:t>course_id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Course id of the section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INT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80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</a:rPr>
                        <a:t>faculty_id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Faculty id assign to the section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INT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33723" marB="33723" anchor="b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Faculty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854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180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8FAE-63E7-5DD0-178D-0C100981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Table: student enrollment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33E2CD-7E92-C624-8038-25DD3797AB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222974"/>
              </p:ext>
            </p:extLst>
          </p:nvPr>
        </p:nvGraphicFramePr>
        <p:xfrm>
          <a:off x="838200" y="1825625"/>
          <a:ext cx="10515600" cy="3381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89241854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7819734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530617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4482717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667601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1011742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3147428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230695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Attribute Name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Required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Pk or </a:t>
                      </a:r>
                      <a:r>
                        <a:rPr lang="en-US" sz="1400" dirty="0" err="1"/>
                        <a:t>fk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Fk</a:t>
                      </a:r>
                      <a:r>
                        <a:rPr lang="en-US" sz="1400" dirty="0"/>
                        <a:t> required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56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</a:rPr>
                        <a:t>enrollment_id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A unique Id assigned for each </a:t>
                      </a:r>
                      <a:r>
                        <a:rPr lang="en-IN" sz="1400" dirty="0" err="1">
                          <a:effectLst/>
                        </a:rPr>
                        <a:t>enrollment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INT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68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</a:rPr>
                        <a:t>student_id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Student Id of the </a:t>
                      </a:r>
                      <a:r>
                        <a:rPr lang="en-IN" sz="1400" dirty="0" err="1">
                          <a:effectLst/>
                        </a:rPr>
                        <a:t>enrollment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INT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96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</a:rPr>
                        <a:t>section_id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Section Id of the enrollment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INT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1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</a:rPr>
                        <a:t>enrolled_date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Enrollment date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DATE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-mm-dd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29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grade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Grade of the student for the course enrolled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INT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22" marR="50422" marT="33615" marB="33615" anchor="b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60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51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F0B5-26BC-959B-9E7D-24F75E96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in </a:t>
            </a:r>
            <a:r>
              <a:rPr lang="en-US" dirty="0" err="1"/>
              <a:t>Dbms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CDEBF8-CE1A-7143-B4FD-CDCC9A0E6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801" y="1825625"/>
            <a:ext cx="85183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5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B5A97-5247-AC37-89D1-3EA7AFE6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Retrieval and sample records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7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729D6-782D-1594-E1B5-3475889A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Objectives:</a:t>
            </a:r>
            <a:br>
              <a:rPr lang="en-IN" b="1">
                <a:solidFill>
                  <a:srgbClr val="FFFFFF"/>
                </a:solidFill>
              </a:rPr>
            </a:br>
            <a:br>
              <a:rPr lang="en-IN" b="1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DA9F2-3EDB-4A70-F3AB-92F94AC9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 sz="2400" dirty="0"/>
              <a:t>The </a:t>
            </a:r>
            <a:r>
              <a:rPr lang="en-US" sz="2400" dirty="0"/>
              <a:t>main objective </a:t>
            </a:r>
            <a:r>
              <a:rPr lang="en-IN" sz="2400" dirty="0"/>
              <a:t>of this project is to </a:t>
            </a:r>
            <a:r>
              <a:rPr lang="en-US" sz="2400" dirty="0"/>
              <a:t>create </a:t>
            </a:r>
            <a:r>
              <a:rPr lang="en-IN" sz="2400" dirty="0"/>
              <a:t>an efficient database for </a:t>
            </a:r>
            <a:r>
              <a:rPr lang="en-US" sz="2400" dirty="0"/>
              <a:t>tracking student performance by storing student results, student course enrollments and few other student details</a:t>
            </a:r>
            <a:r>
              <a:rPr lang="en-IN" sz="2400" dirty="0"/>
              <a:t>. </a:t>
            </a:r>
          </a:p>
          <a:p>
            <a:r>
              <a:rPr lang="en-IN" sz="2400" dirty="0"/>
              <a:t>It can be used to </a:t>
            </a:r>
            <a:r>
              <a:rPr lang="en-US" sz="2400" dirty="0"/>
              <a:t>manage the details of profiles, courses, logins, exams, fees, assignments</a:t>
            </a:r>
            <a:r>
              <a:rPr lang="en-IN" sz="2400" dirty="0"/>
              <a:t>.</a:t>
            </a:r>
            <a:endParaRPr lang="en-US" sz="2400" dirty="0"/>
          </a:p>
          <a:p>
            <a:r>
              <a:rPr lang="en-IN" sz="2400" dirty="0"/>
              <a:t>It can also be used to generate a </a:t>
            </a:r>
            <a:r>
              <a:rPr lang="en-US" sz="2400" dirty="0"/>
              <a:t>term-wise students’ performance reports</a:t>
            </a:r>
            <a:r>
              <a:rPr lang="en-IN" sz="2400" dirty="0"/>
              <a:t>. </a:t>
            </a:r>
          </a:p>
          <a:p>
            <a:r>
              <a:rPr lang="en-US" sz="2400" dirty="0"/>
              <a:t>Using our system we add or edit courses, terms, and new student enrollments</a:t>
            </a:r>
            <a:r>
              <a:rPr lang="en-IN" sz="2400" dirty="0"/>
              <a:t>.</a:t>
            </a:r>
            <a:r>
              <a:rPr lang="en-US" sz="2400" dirty="0"/>
              <a:t> </a:t>
            </a:r>
          </a:p>
          <a:p>
            <a:r>
              <a:rPr lang="en-US" sz="2400" dirty="0"/>
              <a:t>This project is useful for administrative purposes for getting and storing the results in a simple manner. </a:t>
            </a:r>
          </a:p>
        </p:txBody>
      </p:sp>
    </p:spTree>
    <p:extLst>
      <p:ext uri="{BB962C8B-B14F-4D97-AF65-F5344CB8AC3E}">
        <p14:creationId xmlns:p14="http://schemas.microsoft.com/office/powerpoint/2010/main" val="1719300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7E68-5F89-AAAC-59A3-36765674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597"/>
          </a:xfrm>
        </p:spPr>
        <p:txBody>
          <a:bodyPr>
            <a:normAutofit/>
          </a:bodyPr>
          <a:lstStyle/>
          <a:p>
            <a:r>
              <a:rPr lang="en-US" sz="3200" dirty="0"/>
              <a:t>Display all the course details sorted by their </a:t>
            </a:r>
            <a:r>
              <a:rPr lang="en-US" sz="3200" dirty="0" err="1"/>
              <a:t>startdate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D23C1-99E2-8519-FA6B-87A6A8F19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7252"/>
            <a:ext cx="10515600" cy="8481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sms</a:t>
            </a:r>
            <a:r>
              <a:rPr lang="en-US" dirty="0"/>
              <a:t>; SELECT * FROM </a:t>
            </a:r>
            <a:r>
              <a:rPr lang="en-US" dirty="0" err="1"/>
              <a:t>sms.course</a:t>
            </a:r>
            <a:r>
              <a:rPr lang="en-US" dirty="0"/>
              <a:t> order by </a:t>
            </a:r>
            <a:r>
              <a:rPr lang="en-US" dirty="0" err="1"/>
              <a:t>start_date</a:t>
            </a:r>
            <a:r>
              <a:rPr lang="en-US" dirty="0"/>
              <a:t> desc;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5B1710-6948-C5DF-C781-DA300C578C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09075" y="2878111"/>
            <a:ext cx="7615004" cy="32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77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0B6C-FF6A-C905-C2C3-A200B0B8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108"/>
          </a:xfrm>
        </p:spPr>
        <p:txBody>
          <a:bodyPr>
            <a:noAutofit/>
          </a:bodyPr>
          <a:lstStyle/>
          <a:p>
            <a:r>
              <a:rPr lang="en-US" sz="2800" dirty="0"/>
              <a:t>Display  all the student enrollment details with the student first name , enrolled course and the section name.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8F17-BEFE-7C8B-F05F-79CD592A1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69038"/>
            <a:ext cx="10515599" cy="1340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student.first_name</a:t>
            </a:r>
            <a:r>
              <a:rPr lang="en-US" sz="1800" dirty="0"/>
              <a:t>, </a:t>
            </a:r>
            <a:r>
              <a:rPr lang="en-US" sz="1800" dirty="0" err="1"/>
              <a:t>studentenrollment.enrollment_id</a:t>
            </a:r>
            <a:r>
              <a:rPr lang="en-US" sz="1800" dirty="0"/>
              <a:t>, </a:t>
            </a:r>
            <a:r>
              <a:rPr lang="en-US" sz="1800" dirty="0" err="1"/>
              <a:t>sms.section.section_name</a:t>
            </a:r>
            <a:r>
              <a:rPr lang="en-US" sz="1800" dirty="0"/>
              <a:t>, </a:t>
            </a:r>
            <a:r>
              <a:rPr lang="en-US" sz="1800" dirty="0" err="1"/>
              <a:t>sms.course.course_name</a:t>
            </a:r>
            <a:r>
              <a:rPr lang="en-US" sz="1800" dirty="0"/>
              <a:t>   from </a:t>
            </a:r>
            <a:r>
              <a:rPr lang="en-US" sz="1800" dirty="0" err="1"/>
              <a:t>studentdatabase.studentenrollment</a:t>
            </a:r>
            <a:r>
              <a:rPr lang="en-US" sz="1800" dirty="0"/>
              <a:t> join </a:t>
            </a:r>
            <a:r>
              <a:rPr lang="en-US" sz="1800" dirty="0" err="1"/>
              <a:t>sms.student</a:t>
            </a:r>
            <a:r>
              <a:rPr lang="en-US" sz="1800" dirty="0"/>
              <a:t> on </a:t>
            </a:r>
            <a:r>
              <a:rPr lang="en-US" sz="1800" dirty="0" err="1"/>
              <a:t>sms.student.student_id</a:t>
            </a:r>
            <a:r>
              <a:rPr lang="en-US" sz="1800" dirty="0"/>
              <a:t> = </a:t>
            </a:r>
            <a:r>
              <a:rPr lang="en-US" sz="1800" dirty="0" err="1"/>
              <a:t>sms.studentenrollment.student_id</a:t>
            </a:r>
            <a:r>
              <a:rPr lang="en-US" sz="1800" dirty="0"/>
              <a:t> join </a:t>
            </a:r>
            <a:r>
              <a:rPr lang="en-US" sz="1800" dirty="0" err="1"/>
              <a:t>sms.section</a:t>
            </a:r>
            <a:r>
              <a:rPr lang="en-US" sz="1800" dirty="0"/>
              <a:t> on </a:t>
            </a:r>
            <a:r>
              <a:rPr lang="en-US" sz="1800" dirty="0" err="1"/>
              <a:t>sms.section.section_id</a:t>
            </a:r>
            <a:r>
              <a:rPr lang="en-US" sz="1800" dirty="0"/>
              <a:t> = </a:t>
            </a:r>
            <a:r>
              <a:rPr lang="en-US" sz="1800" dirty="0" err="1"/>
              <a:t>sms.studentenrollment.section_id</a:t>
            </a:r>
            <a:r>
              <a:rPr lang="en-US" sz="1800" dirty="0"/>
              <a:t> Join </a:t>
            </a:r>
            <a:r>
              <a:rPr lang="en-US" sz="1800" dirty="0" err="1"/>
              <a:t>sms.course</a:t>
            </a:r>
            <a:r>
              <a:rPr lang="en-US" sz="1800" dirty="0"/>
              <a:t> on </a:t>
            </a:r>
            <a:r>
              <a:rPr lang="en-US" sz="1800" dirty="0" err="1"/>
              <a:t>sms.course.course_id</a:t>
            </a:r>
            <a:r>
              <a:rPr lang="en-US" sz="1800" dirty="0"/>
              <a:t> = </a:t>
            </a:r>
            <a:r>
              <a:rPr lang="en-US" sz="1800" dirty="0" err="1"/>
              <a:t>sms.section.course_id</a:t>
            </a:r>
            <a:r>
              <a:rPr lang="en-US" sz="1800" dirty="0"/>
              <a:t>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75F701-A84E-4E14-70F6-2784635FBF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24263" y="3252865"/>
            <a:ext cx="7895674" cy="278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96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C77F-12D7-0670-FAF2-53404B07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059"/>
          </a:xfrm>
        </p:spPr>
        <p:txBody>
          <a:bodyPr>
            <a:noAutofit/>
          </a:bodyPr>
          <a:lstStyle/>
          <a:p>
            <a:r>
              <a:rPr lang="en-US" sz="3200" dirty="0"/>
              <a:t>Show all the section details including faculty name and course name sort by course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CBF72-14F7-BD37-5370-388CE54FE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75881"/>
            <a:ext cx="10374443" cy="1317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</a:t>
            </a:r>
            <a:r>
              <a:rPr lang="en-US" sz="2000" dirty="0" err="1"/>
              <a:t>course.course_name</a:t>
            </a:r>
            <a:r>
              <a:rPr lang="en-US" sz="2000" dirty="0"/>
              <a:t>, </a:t>
            </a:r>
            <a:r>
              <a:rPr lang="en-US" sz="2000" dirty="0" err="1"/>
              <a:t>section.section_name</a:t>
            </a:r>
            <a:r>
              <a:rPr lang="en-US" sz="2000" dirty="0"/>
              <a:t>, </a:t>
            </a:r>
            <a:r>
              <a:rPr lang="en-US" sz="2000" dirty="0" err="1"/>
              <a:t>faculty.first_name</a:t>
            </a:r>
            <a:r>
              <a:rPr lang="en-US" sz="2000" dirty="0"/>
              <a:t> from section</a:t>
            </a:r>
          </a:p>
          <a:p>
            <a:pPr marL="0" indent="0">
              <a:buNone/>
            </a:pPr>
            <a:r>
              <a:rPr lang="en-US" sz="2000" dirty="0"/>
              <a:t>join faculty on </a:t>
            </a:r>
            <a:r>
              <a:rPr lang="en-US" sz="2000" dirty="0" err="1"/>
              <a:t>faculty.faculty_id</a:t>
            </a:r>
            <a:r>
              <a:rPr lang="en-US" sz="2000" dirty="0"/>
              <a:t> = </a:t>
            </a:r>
            <a:r>
              <a:rPr lang="en-US" sz="2000" dirty="0" err="1"/>
              <a:t>section.section_id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JOIN course on </a:t>
            </a:r>
            <a:r>
              <a:rPr lang="en-US" sz="2000" dirty="0" err="1"/>
              <a:t>course.course_id</a:t>
            </a:r>
            <a:r>
              <a:rPr lang="en-US" sz="2000" dirty="0"/>
              <a:t> = </a:t>
            </a:r>
            <a:r>
              <a:rPr lang="en-US" sz="2000" dirty="0" err="1"/>
              <a:t>section.course_id</a:t>
            </a:r>
            <a:r>
              <a:rPr lang="en-US" sz="2000" dirty="0"/>
              <a:t> order by </a:t>
            </a:r>
            <a:r>
              <a:rPr lang="en-US" sz="2000" dirty="0" err="1"/>
              <a:t>course.course_name</a:t>
            </a:r>
            <a:r>
              <a:rPr lang="en-US" sz="2000" dirty="0"/>
              <a:t>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0A66C5-03EF-15CF-BFF7-4ABF5B1199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198" y="3429000"/>
            <a:ext cx="9415073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4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AEA5-7415-CE6F-3DA3-DC66D273C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9571"/>
          </a:xfrm>
        </p:spPr>
        <p:txBody>
          <a:bodyPr>
            <a:normAutofit/>
          </a:bodyPr>
          <a:lstStyle/>
          <a:p>
            <a:r>
              <a:rPr lang="en-US" sz="2800" dirty="0"/>
              <a:t>Display all the student details including student name, address, payment details, and section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293E5-4F51-EAAE-428E-B22F6B5A7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63758"/>
            <a:ext cx="10515599" cy="1113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select * from student join </a:t>
            </a:r>
            <a:r>
              <a:rPr lang="en-US" sz="2400" dirty="0" err="1"/>
              <a:t>studentaddress</a:t>
            </a:r>
            <a:r>
              <a:rPr lang="en-US" sz="2400" dirty="0"/>
              <a:t> on </a:t>
            </a:r>
            <a:r>
              <a:rPr lang="en-US" sz="2400" dirty="0" err="1"/>
              <a:t>studentaddress.student_id</a:t>
            </a:r>
            <a:r>
              <a:rPr lang="en-US" sz="2400" dirty="0"/>
              <a:t> = </a:t>
            </a:r>
            <a:r>
              <a:rPr lang="en-US" sz="2400" dirty="0" err="1"/>
              <a:t>student.student_id</a:t>
            </a:r>
            <a:r>
              <a:rPr lang="en-US" sz="2400" dirty="0"/>
              <a:t> join </a:t>
            </a:r>
            <a:r>
              <a:rPr lang="en-US" sz="2400" dirty="0" err="1"/>
              <a:t>studentpaymentdetails</a:t>
            </a:r>
            <a:r>
              <a:rPr lang="en-US" sz="2400" dirty="0"/>
              <a:t> on </a:t>
            </a:r>
            <a:r>
              <a:rPr lang="en-US" sz="2400" dirty="0" err="1"/>
              <a:t>studentpaymentdetails.student_id</a:t>
            </a:r>
            <a:r>
              <a:rPr lang="en-US" sz="2400" dirty="0"/>
              <a:t> = </a:t>
            </a:r>
            <a:r>
              <a:rPr lang="en-US" sz="2400" dirty="0" err="1"/>
              <a:t>student.student_id</a:t>
            </a:r>
            <a:r>
              <a:rPr lang="en-US" sz="2400" dirty="0"/>
              <a:t>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63E732-E7B3-E1D8-A5DC-1EB2E86ACA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199" y="3429000"/>
            <a:ext cx="9418984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29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C6A6-63FC-8A2E-8472-904D93392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9534"/>
          </a:xfrm>
        </p:spPr>
        <p:txBody>
          <a:bodyPr>
            <a:noAutofit/>
          </a:bodyPr>
          <a:lstStyle/>
          <a:p>
            <a:r>
              <a:rPr lang="en-US" sz="3200" dirty="0"/>
              <a:t>Show all courses details along with the department name and term sort by course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1156F-5321-B450-FA22-0D9C8EC9B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77009"/>
            <a:ext cx="10515599" cy="1497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</a:t>
            </a:r>
            <a:r>
              <a:rPr lang="en-US" sz="2000" dirty="0" err="1"/>
              <a:t>course.course_name</a:t>
            </a:r>
            <a:r>
              <a:rPr lang="en-US" sz="2000" dirty="0"/>
              <a:t>, </a:t>
            </a:r>
            <a:r>
              <a:rPr lang="en-US" sz="2000" dirty="0" err="1"/>
              <a:t>department.departmentName</a:t>
            </a:r>
            <a:r>
              <a:rPr lang="en-US" sz="2000" dirty="0"/>
              <a:t>, </a:t>
            </a:r>
            <a:r>
              <a:rPr lang="en-US" sz="2000" dirty="0" err="1"/>
              <a:t>term.term_name</a:t>
            </a:r>
            <a:r>
              <a:rPr lang="en-US" sz="2000" dirty="0"/>
              <a:t> from course join department on </a:t>
            </a:r>
            <a:r>
              <a:rPr lang="en-US" sz="2000" dirty="0" err="1"/>
              <a:t>department.department_id</a:t>
            </a:r>
            <a:r>
              <a:rPr lang="en-US" sz="2000" dirty="0"/>
              <a:t> = </a:t>
            </a:r>
            <a:r>
              <a:rPr lang="en-US" sz="2000" dirty="0" err="1"/>
              <a:t>course.department_id</a:t>
            </a:r>
            <a:r>
              <a:rPr lang="en-US" sz="2000" dirty="0"/>
              <a:t> join section on </a:t>
            </a:r>
            <a:r>
              <a:rPr lang="en-US" sz="2000" dirty="0" err="1"/>
              <a:t>section.course_id</a:t>
            </a:r>
            <a:r>
              <a:rPr lang="en-US" sz="2000" dirty="0"/>
              <a:t> = </a:t>
            </a:r>
            <a:r>
              <a:rPr lang="en-US" sz="2000" dirty="0" err="1"/>
              <a:t>course.course_id</a:t>
            </a:r>
            <a:r>
              <a:rPr lang="en-US" sz="2000" dirty="0"/>
              <a:t> join term on </a:t>
            </a:r>
            <a:r>
              <a:rPr lang="en-US" sz="2000" dirty="0" err="1"/>
              <a:t>term.term_id</a:t>
            </a:r>
            <a:r>
              <a:rPr lang="en-US" sz="2000" dirty="0"/>
              <a:t> = </a:t>
            </a:r>
            <a:r>
              <a:rPr lang="en-US" sz="2000" dirty="0" err="1"/>
              <a:t>section.term_id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ORDER by </a:t>
            </a:r>
            <a:r>
              <a:rPr lang="en-US" sz="2000" dirty="0" err="1"/>
              <a:t>course.course_name</a:t>
            </a:r>
            <a:r>
              <a:rPr lang="en-US" sz="2000" dirty="0"/>
              <a:t>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72190E-B27D-7AAA-43FD-B578CA5960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0174" y="3650106"/>
            <a:ext cx="8713413" cy="252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81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CF82-D317-1DCA-897B-91169979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8217"/>
            <a:ext cx="10515600" cy="280156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0582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26D6F-5275-3A71-E14C-2F14D04A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Scope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D772-B981-9935-C7E2-89D2C484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IN" sz="2200"/>
              <a:t>Our database </a:t>
            </a:r>
            <a:r>
              <a:rPr lang="en-US" sz="2200"/>
              <a:t>mainly consists of the following tables: Student</a:t>
            </a:r>
            <a:r>
              <a:rPr lang="en-IN" sz="2200"/>
              <a:t>, student address, Student enrolment, Department,</a:t>
            </a:r>
            <a:r>
              <a:rPr lang="en-US" sz="2200"/>
              <a:t>Faculty</a:t>
            </a:r>
            <a:r>
              <a:rPr lang="en-IN" sz="2200"/>
              <a:t>, </a:t>
            </a:r>
            <a:r>
              <a:rPr lang="en-US" sz="2200"/>
              <a:t>Courses</a:t>
            </a:r>
            <a:r>
              <a:rPr lang="en-IN" sz="2200"/>
              <a:t>, </a:t>
            </a:r>
            <a:r>
              <a:rPr lang="en-US" sz="2200"/>
              <a:t>Terms</a:t>
            </a:r>
            <a:r>
              <a:rPr lang="en-IN" sz="2200"/>
              <a:t>, sections,</a:t>
            </a:r>
            <a:r>
              <a:rPr lang="en-US" sz="2200"/>
              <a:t> and Student Financials details</a:t>
            </a:r>
            <a:r>
              <a:rPr lang="en-IN" sz="2200"/>
              <a:t>. </a:t>
            </a:r>
          </a:p>
          <a:p>
            <a:r>
              <a:rPr lang="en-IN" sz="2200"/>
              <a:t>Our database provides an easy-to-use interface for the students to retrieve information in a timely and reliable manner.</a:t>
            </a:r>
          </a:p>
          <a:p>
            <a:r>
              <a:rPr lang="en-IN" sz="2200"/>
              <a:t>This complete database was built to make administrative tasks easier and more efficient. </a:t>
            </a:r>
          </a:p>
          <a:p>
            <a:r>
              <a:rPr lang="en-IN" sz="2200"/>
              <a:t>The project provides facilities like online registration and profile creation of students thus reducing paperwork and automating the record generation process in an educational institution.</a:t>
            </a:r>
            <a:r>
              <a:rPr lang="en-US" sz="2200"/>
              <a:t> 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16882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EBB2E-E305-90B2-01A9-EE6DFA3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User Requirements: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645B-EE65-C38C-7DB6-FAF9BC385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lvl="0"/>
            <a:r>
              <a:rPr lang="en-IN" sz="1800"/>
              <a:t>The database must be </a:t>
            </a:r>
            <a:r>
              <a:rPr lang="en-US" sz="1800"/>
              <a:t>able to register new students</a:t>
            </a:r>
            <a:r>
              <a:rPr lang="en-IN" sz="1800"/>
              <a:t>.</a:t>
            </a:r>
            <a:endParaRPr lang="en-US" sz="1800"/>
          </a:p>
          <a:p>
            <a:pPr lvl="0"/>
            <a:r>
              <a:rPr lang="en-US" sz="1800"/>
              <a:t>M</a:t>
            </a:r>
            <a:r>
              <a:rPr lang="en-IN" sz="1800"/>
              <a:t>ake changes to the student information</a:t>
            </a:r>
            <a:r>
              <a:rPr lang="en-US" sz="1800"/>
              <a:t>.</a:t>
            </a:r>
          </a:p>
          <a:p>
            <a:pPr lvl="0"/>
            <a:r>
              <a:rPr lang="en-IN" sz="1800"/>
              <a:t>Look for a specific student or a group of students</a:t>
            </a:r>
            <a:r>
              <a:rPr lang="en-US" sz="1800"/>
              <a:t> based on Student ID, department, courses enrolled</a:t>
            </a:r>
            <a:r>
              <a:rPr lang="en-IN" sz="1800"/>
              <a:t>.</a:t>
            </a:r>
            <a:endParaRPr lang="en-US" sz="1800"/>
          </a:p>
          <a:p>
            <a:pPr lvl="0"/>
            <a:r>
              <a:rPr lang="en-US" sz="1800"/>
              <a:t>It should add and modify the Term details.</a:t>
            </a:r>
          </a:p>
          <a:p>
            <a:pPr lvl="0"/>
            <a:r>
              <a:rPr lang="en-IN" sz="1800"/>
              <a:t>Record the course details and subject information.</a:t>
            </a:r>
            <a:endParaRPr lang="en-US" sz="1800"/>
          </a:p>
          <a:p>
            <a:pPr lvl="0"/>
            <a:r>
              <a:rPr lang="en-US" sz="1800"/>
              <a:t>Make changes to the </a:t>
            </a:r>
            <a:r>
              <a:rPr lang="en-IN" sz="1800"/>
              <a:t>course details</a:t>
            </a:r>
            <a:r>
              <a:rPr lang="en-US" sz="1800"/>
              <a:t>.</a:t>
            </a:r>
          </a:p>
          <a:p>
            <a:pPr lvl="0"/>
            <a:r>
              <a:rPr lang="en-IN" sz="1800"/>
              <a:t>Keep track </a:t>
            </a:r>
            <a:r>
              <a:rPr lang="en-US" sz="1800"/>
              <a:t>or modify the</a:t>
            </a:r>
            <a:r>
              <a:rPr lang="en-IN" sz="1800"/>
              <a:t> student internal grades.</a:t>
            </a:r>
            <a:endParaRPr lang="en-US" sz="1800"/>
          </a:p>
          <a:p>
            <a:pPr lvl="0"/>
            <a:r>
              <a:rPr lang="en-IN" sz="1800"/>
              <a:t>Register a  employee or teacher.</a:t>
            </a:r>
            <a:endParaRPr lang="en-US" sz="1800"/>
          </a:p>
          <a:p>
            <a:pPr lvl="0"/>
            <a:r>
              <a:rPr lang="en-US" sz="1800"/>
              <a:t>It should maintain details student Payments.</a:t>
            </a:r>
          </a:p>
          <a:p>
            <a:endParaRPr lang="en-US" sz="18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2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88BBB-359C-BA1F-6B7A-7775D221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68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Choice of DBMS: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2F1C3-214F-3D7C-0B64-78F4B31E1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8329"/>
            <a:ext cx="8596668" cy="4363033"/>
          </a:xfrm>
        </p:spPr>
        <p:txBody>
          <a:bodyPr>
            <a:normAutofit/>
          </a:bodyPr>
          <a:lstStyle/>
          <a:p>
            <a:r>
              <a:rPr lang="en-IN" sz="2800" b="1" dirty="0"/>
              <a:t> </a:t>
            </a:r>
            <a:r>
              <a:rPr lang="en-IN" sz="2800" dirty="0"/>
              <a:t>MySQL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4322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3C879-A153-A361-802A-9A491575B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Business Rules: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0E5D3-9CDC-CF44-6200-2C25E625F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 sz="2600"/>
              <a:t>A Student can enroll in multiple Sections.</a:t>
            </a:r>
            <a:endParaRPr lang="en-US" sz="2600"/>
          </a:p>
          <a:p>
            <a:r>
              <a:rPr lang="en-IN" sz="2600"/>
              <a:t>Each Section can have multiple Students enroll.</a:t>
            </a:r>
            <a:endParaRPr lang="en-US" sz="2600"/>
          </a:p>
          <a:p>
            <a:r>
              <a:rPr lang="en-IN" sz="2600"/>
              <a:t>Each Faculty is assigned to multiple Sections.</a:t>
            </a:r>
            <a:endParaRPr lang="en-US" sz="2600"/>
          </a:p>
          <a:p>
            <a:r>
              <a:rPr lang="en-IN" sz="2600"/>
              <a:t>Each Section is assigned to exactly one Faculty person.</a:t>
            </a:r>
            <a:endParaRPr lang="en-US" sz="2600"/>
          </a:p>
          <a:p>
            <a:r>
              <a:rPr lang="en-IN" sz="2600"/>
              <a:t>A Term can have multiple Courses.</a:t>
            </a:r>
            <a:endParaRPr lang="en-US" sz="2600"/>
          </a:p>
          <a:p>
            <a:r>
              <a:rPr lang="en-IN" sz="2600"/>
              <a:t>Each Course is belonging to particular Term.</a:t>
            </a:r>
            <a:endParaRPr lang="en-US" sz="2600"/>
          </a:p>
          <a:p>
            <a:r>
              <a:rPr lang="en-IN" sz="2600"/>
              <a:t>A Student must have one Student Payment Details record.</a:t>
            </a:r>
            <a:endParaRPr lang="en-US" sz="2600"/>
          </a:p>
          <a:p>
            <a:r>
              <a:rPr lang="en-IN" sz="2600"/>
              <a:t>Each Student Payment Details record belongs to exactly one student.</a:t>
            </a:r>
            <a:endParaRPr lang="en-US" sz="2600"/>
          </a:p>
          <a:p>
            <a:r>
              <a:rPr lang="en-IN" sz="2600"/>
              <a:t>A Student have one Student Address.</a:t>
            </a:r>
            <a:endParaRPr lang="en-US" sz="2600"/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71055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4EA80-3A81-9B3A-6C74-86A462F4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8830-16E0-98AC-64C7-8C03DCA33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 sz="2600"/>
              <a:t>Each Student Address belongs to exactly one record.</a:t>
            </a:r>
            <a:endParaRPr lang="en-US" sz="2600"/>
          </a:p>
          <a:p>
            <a:r>
              <a:rPr lang="en-IN" sz="2600"/>
              <a:t>A Department can have one or more Faculties.</a:t>
            </a:r>
            <a:endParaRPr lang="en-US" sz="2600"/>
          </a:p>
          <a:p>
            <a:r>
              <a:rPr lang="en-IN" sz="2600"/>
              <a:t>Each Faculty belongs to only one Department.</a:t>
            </a:r>
            <a:endParaRPr lang="en-US" sz="2600"/>
          </a:p>
          <a:p>
            <a:r>
              <a:rPr lang="en-IN" sz="2600"/>
              <a:t>Every department can have one or more Students.</a:t>
            </a:r>
            <a:endParaRPr lang="en-US" sz="2600"/>
          </a:p>
          <a:p>
            <a:r>
              <a:rPr lang="en-IN" sz="2600"/>
              <a:t>Each student belongs to only one Department.</a:t>
            </a:r>
            <a:endParaRPr lang="en-US" sz="2600"/>
          </a:p>
          <a:p>
            <a:r>
              <a:rPr lang="en-IN" sz="2600"/>
              <a:t>Each Course can have one or more Sections.</a:t>
            </a:r>
            <a:endParaRPr lang="en-US" sz="2600"/>
          </a:p>
          <a:p>
            <a:r>
              <a:rPr lang="en-IN" sz="2600"/>
              <a:t>Every Section have only one Course.</a:t>
            </a:r>
            <a:endParaRPr lang="en-US" sz="2600"/>
          </a:p>
          <a:p>
            <a:r>
              <a:rPr lang="en-IN" sz="2600"/>
              <a:t>A Department can offer multiple Courses.</a:t>
            </a:r>
            <a:endParaRPr lang="en-US" sz="2600"/>
          </a:p>
          <a:p>
            <a:r>
              <a:rPr lang="en-IN" sz="2600"/>
              <a:t>Each Course should belong to exactly one Department</a:t>
            </a:r>
            <a:endParaRPr lang="en-US" sz="2600"/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9246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A154C-3F6E-A5D8-BABC-130FFEE0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ERD Diagram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403543-01EE-C926-BF45-6D5E888DF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9280" y="640080"/>
            <a:ext cx="4965123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3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518C-7441-1AE6-CB44-D499DC88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67" y="481858"/>
            <a:ext cx="10515600" cy="529820"/>
          </a:xfrm>
        </p:spPr>
        <p:txBody>
          <a:bodyPr>
            <a:normAutofit fontScale="90000"/>
          </a:bodyPr>
          <a:lstStyle/>
          <a:p>
            <a:r>
              <a:rPr lang="en-US" dirty="0"/>
              <a:t>Table: Student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6E5CC1-BB15-708E-722A-6F48296DA8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837752"/>
              </p:ext>
            </p:extLst>
          </p:nvPr>
        </p:nvGraphicFramePr>
        <p:xfrm>
          <a:off x="838199" y="1162756"/>
          <a:ext cx="10766368" cy="555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796">
                  <a:extLst>
                    <a:ext uri="{9D8B030D-6E8A-4147-A177-3AD203B41FA5}">
                      <a16:colId xmlns:a16="http://schemas.microsoft.com/office/drawing/2014/main" val="1124141190"/>
                    </a:ext>
                  </a:extLst>
                </a:gridCol>
                <a:gridCol w="1345796">
                  <a:extLst>
                    <a:ext uri="{9D8B030D-6E8A-4147-A177-3AD203B41FA5}">
                      <a16:colId xmlns:a16="http://schemas.microsoft.com/office/drawing/2014/main" val="2770172138"/>
                    </a:ext>
                  </a:extLst>
                </a:gridCol>
                <a:gridCol w="1345796">
                  <a:extLst>
                    <a:ext uri="{9D8B030D-6E8A-4147-A177-3AD203B41FA5}">
                      <a16:colId xmlns:a16="http://schemas.microsoft.com/office/drawing/2014/main" val="4111999074"/>
                    </a:ext>
                  </a:extLst>
                </a:gridCol>
                <a:gridCol w="1458711">
                  <a:extLst>
                    <a:ext uri="{9D8B030D-6E8A-4147-A177-3AD203B41FA5}">
                      <a16:colId xmlns:a16="http://schemas.microsoft.com/office/drawing/2014/main" val="1318161315"/>
                    </a:ext>
                  </a:extLst>
                </a:gridCol>
                <a:gridCol w="1232881">
                  <a:extLst>
                    <a:ext uri="{9D8B030D-6E8A-4147-A177-3AD203B41FA5}">
                      <a16:colId xmlns:a16="http://schemas.microsoft.com/office/drawing/2014/main" val="1620281119"/>
                    </a:ext>
                  </a:extLst>
                </a:gridCol>
                <a:gridCol w="1345796">
                  <a:extLst>
                    <a:ext uri="{9D8B030D-6E8A-4147-A177-3AD203B41FA5}">
                      <a16:colId xmlns:a16="http://schemas.microsoft.com/office/drawing/2014/main" val="849403922"/>
                    </a:ext>
                  </a:extLst>
                </a:gridCol>
                <a:gridCol w="1345796">
                  <a:extLst>
                    <a:ext uri="{9D8B030D-6E8A-4147-A177-3AD203B41FA5}">
                      <a16:colId xmlns:a16="http://schemas.microsoft.com/office/drawing/2014/main" val="930349970"/>
                    </a:ext>
                  </a:extLst>
                </a:gridCol>
                <a:gridCol w="1345796">
                  <a:extLst>
                    <a:ext uri="{9D8B030D-6E8A-4147-A177-3AD203B41FA5}">
                      <a16:colId xmlns:a16="http://schemas.microsoft.com/office/drawing/2014/main" val="3376044635"/>
                    </a:ext>
                  </a:extLst>
                </a:gridCol>
              </a:tblGrid>
              <a:tr h="7447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Attribute Name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Required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Pk or </a:t>
                      </a:r>
                      <a:r>
                        <a:rPr lang="en-US" sz="1200" dirty="0" err="1"/>
                        <a:t>fk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Fk</a:t>
                      </a:r>
                      <a:r>
                        <a:rPr lang="en-US" sz="1200" dirty="0"/>
                        <a:t> required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951416"/>
                  </a:ext>
                </a:extLst>
              </a:tr>
              <a:tr h="728834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</a:rPr>
                        <a:t>student_id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2" marR="35332" marT="23554" marB="2355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A unique Id assigned to each student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2" marR="35332" marT="23554" marB="2355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INT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2" marR="35332" marT="23554" marB="23554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0-99999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98237"/>
                  </a:ext>
                </a:extLst>
              </a:tr>
              <a:tr h="498619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</a:rPr>
                        <a:t>first_name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2" marR="35332" marT="23554" marB="2355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First name of the student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2" marR="35332" marT="23554" marB="2355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VARCHAR(30)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2" marR="35332" marT="23554" marB="23554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945307"/>
                  </a:ext>
                </a:extLst>
              </a:tr>
              <a:tr h="498619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</a:rPr>
                        <a:t>last_name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2" marR="35332" marT="23554" marB="2355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Last name of the student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2" marR="35332" marT="23554" marB="2355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VARCHAR(30)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2" marR="35332" marT="23554" marB="23554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5126"/>
                  </a:ext>
                </a:extLst>
              </a:tr>
              <a:tr h="498619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email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2" marR="35332" marT="23554" marB="2355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Email of the student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2" marR="35332" marT="23554" marB="2355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VARCHAR(30)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2" marR="35332" marT="23554" marB="23554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67664"/>
                  </a:ext>
                </a:extLst>
              </a:tr>
              <a:tr h="662429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</a:rPr>
                        <a:t>birth_date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2" marR="35332" marT="23554" marB="2355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Date of birth of the student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2" marR="35332" marT="23554" marB="2355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DATE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2" marR="35332" marT="23554" marB="23554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-mm-dd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94621"/>
                  </a:ext>
                </a:extLst>
              </a:tr>
              <a:tr h="498619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gender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2" marR="35332" marT="23554" marB="2355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Gender of the student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2" marR="35332" marT="23554" marB="2355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VARCHAR(6)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2" marR="35332" marT="23554" marB="23554" anchor="b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5091"/>
                  </a:ext>
                </a:extLst>
              </a:tr>
              <a:tr h="498619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</a:rPr>
                        <a:t>total_grade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2" marR="35332" marT="23554" marB="2355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Total grade of the student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2" marR="35332" marT="23554" marB="2355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INT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2" marR="35332" marT="23554" marB="23554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762810"/>
                  </a:ext>
                </a:extLst>
              </a:tr>
              <a:tr h="93068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</a:rPr>
                        <a:t>department_id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2" marR="35332" marT="23554" marB="2355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Department ID of the student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2" marR="35332" marT="23554" marB="2355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INT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2" marR="35332" marT="23554" marB="23554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552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862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1686</Words>
  <Application>Microsoft Macintosh PowerPoint</Application>
  <PresentationFormat>Widescreen</PresentationFormat>
  <Paragraphs>473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Student Information Management System </vt:lpstr>
      <vt:lpstr>Objectives:   </vt:lpstr>
      <vt:lpstr>Scope</vt:lpstr>
      <vt:lpstr>User Requirements: </vt:lpstr>
      <vt:lpstr>Choice of DBMS: </vt:lpstr>
      <vt:lpstr>Business Rules: </vt:lpstr>
      <vt:lpstr>PowerPoint Presentation</vt:lpstr>
      <vt:lpstr>ERD Diagram</vt:lpstr>
      <vt:lpstr>Table: Student</vt:lpstr>
      <vt:lpstr>Student payment detalis</vt:lpstr>
      <vt:lpstr>Table : student Address</vt:lpstr>
      <vt:lpstr>Table : faculty</vt:lpstr>
      <vt:lpstr>Table:Department</vt:lpstr>
      <vt:lpstr>Table: Term</vt:lpstr>
      <vt:lpstr>Table: Course</vt:lpstr>
      <vt:lpstr>Table: section</vt:lpstr>
      <vt:lpstr>Table: student enrollment</vt:lpstr>
      <vt:lpstr>Database in Dbms</vt:lpstr>
      <vt:lpstr>Data Retrieval and sample records</vt:lpstr>
      <vt:lpstr>Display all the course details sorted by their startdate</vt:lpstr>
      <vt:lpstr>Display  all the student enrollment details with the student first name , enrolled course and the section name.</vt:lpstr>
      <vt:lpstr>Show all the section details including faculty name and course name sort by course name</vt:lpstr>
      <vt:lpstr>Display all the student details including student name, address, payment details, and section details</vt:lpstr>
      <vt:lpstr>Show all courses details along with the department name and term sort by course name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Information Management System </dc:title>
  <dc:creator>Palacharla, Veerraju</dc:creator>
  <cp:lastModifiedBy>Palacharla, Veerraju</cp:lastModifiedBy>
  <cp:revision>51</cp:revision>
  <dcterms:created xsi:type="dcterms:W3CDTF">2022-05-09T14:53:44Z</dcterms:created>
  <dcterms:modified xsi:type="dcterms:W3CDTF">2022-05-11T21:45:59Z</dcterms:modified>
</cp:coreProperties>
</file>