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905-30C9-34C6-277D-5C98F436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4628"/>
            <a:ext cx="7766936" cy="1704372"/>
          </a:xfrm>
        </p:spPr>
        <p:txBody>
          <a:bodyPr/>
          <a:lstStyle/>
          <a:p>
            <a:r>
              <a:rPr lang="en-IN" b="1" dirty="0"/>
              <a:t>Student Information Management System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E342-02F1-2ABF-6E27-3744E00B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80944" cy="1562889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sz="4400" dirty="0">
                <a:solidFill>
                  <a:schemeClr val="tx1"/>
                </a:solidFill>
              </a:rPr>
              <a:t>Group-1</a:t>
            </a: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Sathya Cheeti</a:t>
            </a:r>
            <a:endParaRPr lang="en-US" sz="4400" dirty="0">
              <a:solidFill>
                <a:schemeClr val="tx1"/>
              </a:solidFill>
            </a:endParaRP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Bhanu Prasad Namburi</a:t>
            </a:r>
            <a:endParaRPr lang="en-US" sz="4400" dirty="0">
              <a:solidFill>
                <a:schemeClr val="tx1"/>
              </a:solidFill>
            </a:endParaRP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Veerraju  Palacharla</a:t>
            </a:r>
            <a:endParaRPr lang="en-US" sz="4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8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2CD61-6A06-BBD4-C365-46EB6A8C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4315214" cy="3395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200" dirty="0">
                <a:solidFill>
                  <a:schemeClr val="tx1"/>
                </a:solidFill>
              </a:rPr>
              <a:t>Table: Student Payment Details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37B6B-3BFA-2F92-FFEF-D1D9AF4E8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71925"/>
              </p:ext>
            </p:extLst>
          </p:nvPr>
        </p:nvGraphicFramePr>
        <p:xfrm>
          <a:off x="842597" y="1041722"/>
          <a:ext cx="10900670" cy="545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4143">
                  <a:extLst>
                    <a:ext uri="{9D8B030D-6E8A-4147-A177-3AD203B41FA5}">
                      <a16:colId xmlns:a16="http://schemas.microsoft.com/office/drawing/2014/main" val="2797849533"/>
                    </a:ext>
                  </a:extLst>
                </a:gridCol>
                <a:gridCol w="2229670">
                  <a:extLst>
                    <a:ext uri="{9D8B030D-6E8A-4147-A177-3AD203B41FA5}">
                      <a16:colId xmlns:a16="http://schemas.microsoft.com/office/drawing/2014/main" val="1531090745"/>
                    </a:ext>
                  </a:extLst>
                </a:gridCol>
                <a:gridCol w="1532719">
                  <a:extLst>
                    <a:ext uri="{9D8B030D-6E8A-4147-A177-3AD203B41FA5}">
                      <a16:colId xmlns:a16="http://schemas.microsoft.com/office/drawing/2014/main" val="1240048594"/>
                    </a:ext>
                  </a:extLst>
                </a:gridCol>
                <a:gridCol w="781046">
                  <a:extLst>
                    <a:ext uri="{9D8B030D-6E8A-4147-A177-3AD203B41FA5}">
                      <a16:colId xmlns:a16="http://schemas.microsoft.com/office/drawing/2014/main" val="684127356"/>
                    </a:ext>
                  </a:extLst>
                </a:gridCol>
                <a:gridCol w="3563092">
                  <a:extLst>
                    <a:ext uri="{9D8B030D-6E8A-4147-A177-3AD203B41FA5}">
                      <a16:colId xmlns:a16="http://schemas.microsoft.com/office/drawing/2014/main" val="3235550403"/>
                    </a:ext>
                  </a:extLst>
                </a:gridCol>
              </a:tblGrid>
              <a:tr h="43889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Constraint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2717398796"/>
                  </a:ext>
                </a:extLst>
              </a:tr>
              <a:tr h="75877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student_id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Primary Key,Foreign Key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 unique Id assigned to each student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062206501"/>
                  </a:ext>
                </a:extLst>
              </a:tr>
              <a:tr h="71154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account_holder_name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Name of the Account holder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462706001"/>
                  </a:ext>
                </a:extLst>
              </a:tr>
              <a:tr h="71154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payment_type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Not Null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Payment type (credit or debit)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782008544"/>
                  </a:ext>
                </a:extLst>
              </a:tr>
              <a:tr h="43889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card_number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Card number for payment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1161085123"/>
                  </a:ext>
                </a:extLst>
              </a:tr>
              <a:tr h="43889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expiry_date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 of expiry of the card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561279218"/>
                  </a:ext>
                </a:extLst>
              </a:tr>
              <a:tr h="43889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Cvv number of the card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2624372384"/>
                  </a:ext>
                </a:extLst>
              </a:tr>
              <a:tr h="75877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inserted_date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Inserted date of the payment detail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102729911"/>
                  </a:ext>
                </a:extLst>
              </a:tr>
              <a:tr h="75877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updated_date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Updated date of the payment detail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4" marR="42894" marT="28596" marB="28596" anchor="b"/>
                </a:tc>
                <a:extLst>
                  <a:ext uri="{0D108BD9-81ED-4DB2-BD59-A6C34878D82A}">
                    <a16:rowId xmlns:a16="http://schemas.microsoft.com/office/drawing/2014/main" val="3950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A8DF-2B37-3575-760B-83FCD82F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44680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/>
                </a:solidFill>
              </a:rPr>
              <a:t>Table: Student Address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0E5C8-F6E2-FF20-06F5-4C82A1241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89214"/>
              </p:ext>
            </p:extLst>
          </p:nvPr>
        </p:nvGraphicFramePr>
        <p:xfrm>
          <a:off x="707573" y="1191846"/>
          <a:ext cx="10879590" cy="5324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2810">
                  <a:extLst>
                    <a:ext uri="{9D8B030D-6E8A-4147-A177-3AD203B41FA5}">
                      <a16:colId xmlns:a16="http://schemas.microsoft.com/office/drawing/2014/main" val="3127612352"/>
                    </a:ext>
                  </a:extLst>
                </a:gridCol>
                <a:gridCol w="1900147">
                  <a:extLst>
                    <a:ext uri="{9D8B030D-6E8A-4147-A177-3AD203B41FA5}">
                      <a16:colId xmlns:a16="http://schemas.microsoft.com/office/drawing/2014/main" val="3351488217"/>
                    </a:ext>
                  </a:extLst>
                </a:gridCol>
                <a:gridCol w="2330347">
                  <a:extLst>
                    <a:ext uri="{9D8B030D-6E8A-4147-A177-3AD203B41FA5}">
                      <a16:colId xmlns:a16="http://schemas.microsoft.com/office/drawing/2014/main" val="2168926104"/>
                    </a:ext>
                  </a:extLst>
                </a:gridCol>
                <a:gridCol w="1366762">
                  <a:extLst>
                    <a:ext uri="{9D8B030D-6E8A-4147-A177-3AD203B41FA5}">
                      <a16:colId xmlns:a16="http://schemas.microsoft.com/office/drawing/2014/main" val="1265062142"/>
                    </a:ext>
                  </a:extLst>
                </a:gridCol>
                <a:gridCol w="2499524">
                  <a:extLst>
                    <a:ext uri="{9D8B030D-6E8A-4147-A177-3AD203B41FA5}">
                      <a16:colId xmlns:a16="http://schemas.microsoft.com/office/drawing/2014/main" val="1615187200"/>
                    </a:ext>
                  </a:extLst>
                </a:gridCol>
              </a:tblGrid>
              <a:tr h="36142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1077593290"/>
                  </a:ext>
                </a:extLst>
              </a:tr>
              <a:tr h="77547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student_id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Key,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 unique Id assigned to each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1350456990"/>
                  </a:ext>
                </a:extLst>
              </a:tr>
              <a:tr h="6145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address1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Address line1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350770895"/>
                  </a:ext>
                </a:extLst>
              </a:tr>
              <a:tr h="6145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Address2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Address line2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1067191039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VARCHAR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City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3683023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state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State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332733368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zip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Zip code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175713785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phone_number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Phone number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3452210140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inserted_date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Inserted date of the student detail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2935412188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updated_date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Updated date of the student detail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extLst>
                  <a:ext uri="{0D108BD9-81ED-4DB2-BD59-A6C34878D82A}">
                    <a16:rowId xmlns:a16="http://schemas.microsoft.com/office/drawing/2014/main" val="6191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5C4B0-BFBE-FE2D-C5BA-3B9F26FF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4758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/>
                </a:solidFill>
              </a:rPr>
              <a:t>Table: Faculty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BC4800-7F86-39D7-7582-CF73CD6FE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92488"/>
              </p:ext>
            </p:extLst>
          </p:nvPr>
        </p:nvGraphicFramePr>
        <p:xfrm>
          <a:off x="707573" y="1203767"/>
          <a:ext cx="10776854" cy="5407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1020">
                  <a:extLst>
                    <a:ext uri="{9D8B030D-6E8A-4147-A177-3AD203B41FA5}">
                      <a16:colId xmlns:a16="http://schemas.microsoft.com/office/drawing/2014/main" val="2217404144"/>
                    </a:ext>
                  </a:extLst>
                </a:gridCol>
                <a:gridCol w="1789094">
                  <a:extLst>
                    <a:ext uri="{9D8B030D-6E8A-4147-A177-3AD203B41FA5}">
                      <a16:colId xmlns:a16="http://schemas.microsoft.com/office/drawing/2014/main" val="2558108120"/>
                    </a:ext>
                  </a:extLst>
                </a:gridCol>
                <a:gridCol w="2568092">
                  <a:extLst>
                    <a:ext uri="{9D8B030D-6E8A-4147-A177-3AD203B41FA5}">
                      <a16:colId xmlns:a16="http://schemas.microsoft.com/office/drawing/2014/main" val="2660936202"/>
                    </a:ext>
                  </a:extLst>
                </a:gridCol>
                <a:gridCol w="1372256">
                  <a:extLst>
                    <a:ext uri="{9D8B030D-6E8A-4147-A177-3AD203B41FA5}">
                      <a16:colId xmlns:a16="http://schemas.microsoft.com/office/drawing/2014/main" val="3521904411"/>
                    </a:ext>
                  </a:extLst>
                </a:gridCol>
                <a:gridCol w="2796392">
                  <a:extLst>
                    <a:ext uri="{9D8B030D-6E8A-4147-A177-3AD203B41FA5}">
                      <a16:colId xmlns:a16="http://schemas.microsoft.com/office/drawing/2014/main" val="2627296186"/>
                    </a:ext>
                  </a:extLst>
                </a:gridCol>
              </a:tblGrid>
              <a:tr h="5283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3524001454"/>
                  </a:ext>
                </a:extLst>
              </a:tr>
              <a:tr h="91346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faculty_id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 unique Id assigned to each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4171818821"/>
                  </a:ext>
                </a:extLst>
              </a:tr>
              <a:tr h="5283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first_name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First name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2815319710"/>
                  </a:ext>
                </a:extLst>
              </a:tr>
              <a:tr h="5283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last_name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Last name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1381926982"/>
                  </a:ext>
                </a:extLst>
              </a:tr>
              <a:tr h="5283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Email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1054063129"/>
                  </a:ext>
                </a:extLst>
              </a:tr>
              <a:tr h="5935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birth_date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Date of birth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96563328"/>
                  </a:ext>
                </a:extLst>
              </a:tr>
              <a:tr h="5283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Gender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3528575935"/>
                  </a:ext>
                </a:extLst>
              </a:tr>
              <a:tr h="5935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phone_number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Phone number of the faculty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3843261273"/>
                  </a:ext>
                </a:extLst>
              </a:tr>
              <a:tr h="5935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department_id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Department ID of the faculty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extLst>
                  <a:ext uri="{0D108BD9-81ED-4DB2-BD59-A6C34878D82A}">
                    <a16:rowId xmlns:a16="http://schemas.microsoft.com/office/drawing/2014/main" val="24835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4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B65D-00D0-845E-7971-2D9AD28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 Department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C2C51E-21A3-0896-E08E-59B5AF07D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688763"/>
              </p:ext>
            </p:extLst>
          </p:nvPr>
        </p:nvGraphicFramePr>
        <p:xfrm>
          <a:off x="1286933" y="2375571"/>
          <a:ext cx="9618136" cy="3239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6496">
                  <a:extLst>
                    <a:ext uri="{9D8B030D-6E8A-4147-A177-3AD203B41FA5}">
                      <a16:colId xmlns:a16="http://schemas.microsoft.com/office/drawing/2014/main" val="654389863"/>
                    </a:ext>
                  </a:extLst>
                </a:gridCol>
                <a:gridCol w="1783831">
                  <a:extLst>
                    <a:ext uri="{9D8B030D-6E8A-4147-A177-3AD203B41FA5}">
                      <a16:colId xmlns:a16="http://schemas.microsoft.com/office/drawing/2014/main" val="3965767443"/>
                    </a:ext>
                  </a:extLst>
                </a:gridCol>
                <a:gridCol w="1897951">
                  <a:extLst>
                    <a:ext uri="{9D8B030D-6E8A-4147-A177-3AD203B41FA5}">
                      <a16:colId xmlns:a16="http://schemas.microsoft.com/office/drawing/2014/main" val="125602766"/>
                    </a:ext>
                  </a:extLst>
                </a:gridCol>
                <a:gridCol w="967163">
                  <a:extLst>
                    <a:ext uri="{9D8B030D-6E8A-4147-A177-3AD203B41FA5}">
                      <a16:colId xmlns:a16="http://schemas.microsoft.com/office/drawing/2014/main" val="2858778029"/>
                    </a:ext>
                  </a:extLst>
                </a:gridCol>
                <a:gridCol w="2072695">
                  <a:extLst>
                    <a:ext uri="{9D8B030D-6E8A-4147-A177-3AD203B41FA5}">
                      <a16:colId xmlns:a16="http://schemas.microsoft.com/office/drawing/2014/main" val="200805619"/>
                    </a:ext>
                  </a:extLst>
                </a:gridCol>
              </a:tblGrid>
              <a:tr h="54763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Name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Constraint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Data Type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Size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Description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extLst>
                  <a:ext uri="{0D108BD9-81ED-4DB2-BD59-A6C34878D82A}">
                    <a16:rowId xmlns:a16="http://schemas.microsoft.com/office/drawing/2014/main" val="477146327"/>
                  </a:ext>
                </a:extLst>
              </a:tr>
              <a:tr h="174503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department_id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 dirty="0">
                          <a:effectLst/>
                        </a:rPr>
                        <a:t>Primary Key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INT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11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A unique Id assigned to each Department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extLst>
                  <a:ext uri="{0D108BD9-81ED-4DB2-BD59-A6C34878D82A}">
                    <a16:rowId xmlns:a16="http://schemas.microsoft.com/office/drawing/2014/main" val="2555894260"/>
                  </a:ext>
                </a:extLst>
              </a:tr>
              <a:tr h="94676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department_name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Not Null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VARCHAR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50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 dirty="0">
                          <a:effectLst/>
                        </a:rPr>
                        <a:t>Name of the department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extLst>
                  <a:ext uri="{0D108BD9-81ED-4DB2-BD59-A6C34878D82A}">
                    <a16:rowId xmlns:a16="http://schemas.microsoft.com/office/drawing/2014/main" val="87956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50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6B72E-BB11-91C3-D3A8-3F5CAB39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 Term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31A23-85FB-C7AD-B4F3-7647ABF4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83122"/>
              </p:ext>
            </p:extLst>
          </p:nvPr>
        </p:nvGraphicFramePr>
        <p:xfrm>
          <a:off x="1286933" y="2171625"/>
          <a:ext cx="9618136" cy="364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923">
                  <a:extLst>
                    <a:ext uri="{9D8B030D-6E8A-4147-A177-3AD203B41FA5}">
                      <a16:colId xmlns:a16="http://schemas.microsoft.com/office/drawing/2014/main" val="3865863384"/>
                    </a:ext>
                  </a:extLst>
                </a:gridCol>
                <a:gridCol w="1839768">
                  <a:extLst>
                    <a:ext uri="{9D8B030D-6E8A-4147-A177-3AD203B41FA5}">
                      <a16:colId xmlns:a16="http://schemas.microsoft.com/office/drawing/2014/main" val="938035589"/>
                    </a:ext>
                  </a:extLst>
                </a:gridCol>
                <a:gridCol w="1957466">
                  <a:extLst>
                    <a:ext uri="{9D8B030D-6E8A-4147-A177-3AD203B41FA5}">
                      <a16:colId xmlns:a16="http://schemas.microsoft.com/office/drawing/2014/main" val="2845591211"/>
                    </a:ext>
                  </a:extLst>
                </a:gridCol>
                <a:gridCol w="997491">
                  <a:extLst>
                    <a:ext uri="{9D8B030D-6E8A-4147-A177-3AD203B41FA5}">
                      <a16:colId xmlns:a16="http://schemas.microsoft.com/office/drawing/2014/main" val="2348431439"/>
                    </a:ext>
                  </a:extLst>
                </a:gridCol>
                <a:gridCol w="2825488">
                  <a:extLst>
                    <a:ext uri="{9D8B030D-6E8A-4147-A177-3AD203B41FA5}">
                      <a16:colId xmlns:a16="http://schemas.microsoft.com/office/drawing/2014/main" val="2210072996"/>
                    </a:ext>
                  </a:extLst>
                </a:gridCol>
              </a:tblGrid>
              <a:tr h="56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Name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Constraint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Data Type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Size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Description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extLst>
                  <a:ext uri="{0D108BD9-81ED-4DB2-BD59-A6C34878D82A}">
                    <a16:rowId xmlns:a16="http://schemas.microsoft.com/office/drawing/2014/main" val="3639954905"/>
                  </a:ext>
                </a:extLst>
              </a:tr>
              <a:tr h="138810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term_id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Primary Key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INT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11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A unique Id assigned to each Term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extLst>
                  <a:ext uri="{0D108BD9-81ED-4DB2-BD59-A6C34878D82A}">
                    <a16:rowId xmlns:a16="http://schemas.microsoft.com/office/drawing/2014/main" val="3309848650"/>
                  </a:ext>
                </a:extLst>
              </a:tr>
              <a:tr h="56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term_name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Not Null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VARCHAR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50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Name of the term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extLst>
                  <a:ext uri="{0D108BD9-81ED-4DB2-BD59-A6C34878D82A}">
                    <a16:rowId xmlns:a16="http://schemas.microsoft.com/office/drawing/2014/main" val="4070389451"/>
                  </a:ext>
                </a:extLst>
              </a:tr>
              <a:tr h="56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start_date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Not Null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10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Term Start 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extLst>
                  <a:ext uri="{0D108BD9-81ED-4DB2-BD59-A6C34878D82A}">
                    <a16:rowId xmlns:a16="http://schemas.microsoft.com/office/drawing/2014/main" val="2586346474"/>
                  </a:ext>
                </a:extLst>
              </a:tr>
              <a:tr h="56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end_date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Not Null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10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500">
                          <a:effectLst/>
                        </a:rPr>
                        <a:t>Term End date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extLst>
                  <a:ext uri="{0D108BD9-81ED-4DB2-BD59-A6C34878D82A}">
                    <a16:rowId xmlns:a16="http://schemas.microsoft.com/office/drawing/2014/main" val="242781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5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C551-4236-C553-83EA-C2B6E0B0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 Course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0E8B9-C2C3-8E20-B6B9-A91AD7713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30519"/>
              </p:ext>
            </p:extLst>
          </p:nvPr>
        </p:nvGraphicFramePr>
        <p:xfrm>
          <a:off x="842595" y="1191846"/>
          <a:ext cx="10641830" cy="508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484">
                  <a:extLst>
                    <a:ext uri="{9D8B030D-6E8A-4147-A177-3AD203B41FA5}">
                      <a16:colId xmlns:a16="http://schemas.microsoft.com/office/drawing/2014/main" val="1841111031"/>
                    </a:ext>
                  </a:extLst>
                </a:gridCol>
                <a:gridCol w="1758111">
                  <a:extLst>
                    <a:ext uri="{9D8B030D-6E8A-4147-A177-3AD203B41FA5}">
                      <a16:colId xmlns:a16="http://schemas.microsoft.com/office/drawing/2014/main" val="349682346"/>
                    </a:ext>
                  </a:extLst>
                </a:gridCol>
                <a:gridCol w="2561253">
                  <a:extLst>
                    <a:ext uri="{9D8B030D-6E8A-4147-A177-3AD203B41FA5}">
                      <a16:colId xmlns:a16="http://schemas.microsoft.com/office/drawing/2014/main" val="423414293"/>
                    </a:ext>
                  </a:extLst>
                </a:gridCol>
                <a:gridCol w="1328352">
                  <a:extLst>
                    <a:ext uri="{9D8B030D-6E8A-4147-A177-3AD203B41FA5}">
                      <a16:colId xmlns:a16="http://schemas.microsoft.com/office/drawing/2014/main" val="1791518753"/>
                    </a:ext>
                  </a:extLst>
                </a:gridCol>
                <a:gridCol w="2796630">
                  <a:extLst>
                    <a:ext uri="{9D8B030D-6E8A-4147-A177-3AD203B41FA5}">
                      <a16:colId xmlns:a16="http://schemas.microsoft.com/office/drawing/2014/main" val="90792489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Constraint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1603470268"/>
                  </a:ext>
                </a:extLst>
              </a:tr>
              <a:tr h="84045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course_id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 unique Id assigned to each Course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120660431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course_name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Name of the Course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4052860827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course_code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 code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2306553491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course_credit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 credit hours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3067278401"/>
                  </a:ext>
                </a:extLst>
              </a:tr>
              <a:tr h="84045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department_id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Department to which course belongs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2580812963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term_id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Term id of the course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1886871981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start_date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Not Null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Course start 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4122399906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end_date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Course end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extLst>
                  <a:ext uri="{0D108BD9-81ED-4DB2-BD59-A6C34878D82A}">
                    <a16:rowId xmlns:a16="http://schemas.microsoft.com/office/drawing/2014/main" val="143895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3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200D4-0177-A85C-EBDD-4EEA20F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 Section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C09893-87F8-FF18-03CE-084410605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31809"/>
              </p:ext>
            </p:extLst>
          </p:nvPr>
        </p:nvGraphicFramePr>
        <p:xfrm>
          <a:off x="1286933" y="1709057"/>
          <a:ext cx="9618135" cy="405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669">
                  <a:extLst>
                    <a:ext uri="{9D8B030D-6E8A-4147-A177-3AD203B41FA5}">
                      <a16:colId xmlns:a16="http://schemas.microsoft.com/office/drawing/2014/main" val="804771088"/>
                    </a:ext>
                  </a:extLst>
                </a:gridCol>
                <a:gridCol w="1608024">
                  <a:extLst>
                    <a:ext uri="{9D8B030D-6E8A-4147-A177-3AD203B41FA5}">
                      <a16:colId xmlns:a16="http://schemas.microsoft.com/office/drawing/2014/main" val="2385549346"/>
                    </a:ext>
                  </a:extLst>
                </a:gridCol>
                <a:gridCol w="2342603">
                  <a:extLst>
                    <a:ext uri="{9D8B030D-6E8A-4147-A177-3AD203B41FA5}">
                      <a16:colId xmlns:a16="http://schemas.microsoft.com/office/drawing/2014/main" val="992864314"/>
                    </a:ext>
                  </a:extLst>
                </a:gridCol>
                <a:gridCol w="1214953">
                  <a:extLst>
                    <a:ext uri="{9D8B030D-6E8A-4147-A177-3AD203B41FA5}">
                      <a16:colId xmlns:a16="http://schemas.microsoft.com/office/drawing/2014/main" val="4188270981"/>
                    </a:ext>
                  </a:extLst>
                </a:gridCol>
                <a:gridCol w="2557886">
                  <a:extLst>
                    <a:ext uri="{9D8B030D-6E8A-4147-A177-3AD203B41FA5}">
                      <a16:colId xmlns:a16="http://schemas.microsoft.com/office/drawing/2014/main" val="629150959"/>
                    </a:ext>
                  </a:extLst>
                </a:gridCol>
              </a:tblGrid>
              <a:tr h="4950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1392791826"/>
                  </a:ext>
                </a:extLst>
              </a:tr>
              <a:tr h="855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section_id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 unique Id assigned to each section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3389752222"/>
                  </a:ext>
                </a:extLst>
              </a:tr>
              <a:tr h="4950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section_name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VARCHAR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Name of the section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2046426307"/>
                  </a:ext>
                </a:extLst>
              </a:tr>
              <a:tr h="4950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total_seats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Total number of seats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737951396"/>
                  </a:ext>
                </a:extLst>
              </a:tr>
              <a:tr h="855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course_id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Course id of the section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2300437624"/>
                  </a:ext>
                </a:extLst>
              </a:tr>
              <a:tr h="855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faculty_id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Faculty id assign to the section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extLst>
                  <a:ext uri="{0D108BD9-81ED-4DB2-BD59-A6C34878D82A}">
                    <a16:rowId xmlns:a16="http://schemas.microsoft.com/office/drawing/2014/main" val="39897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5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3009A-3CF4-3806-7C2F-5F33582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54786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 Student Enrollment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BEBF3E-CFD8-3555-999F-D8917964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231863"/>
              </p:ext>
            </p:extLst>
          </p:nvPr>
        </p:nvGraphicFramePr>
        <p:xfrm>
          <a:off x="1286933" y="1319515"/>
          <a:ext cx="9618134" cy="4822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412">
                  <a:extLst>
                    <a:ext uri="{9D8B030D-6E8A-4147-A177-3AD203B41FA5}">
                      <a16:colId xmlns:a16="http://schemas.microsoft.com/office/drawing/2014/main" val="1934281965"/>
                    </a:ext>
                  </a:extLst>
                </a:gridCol>
                <a:gridCol w="1602872">
                  <a:extLst>
                    <a:ext uri="{9D8B030D-6E8A-4147-A177-3AD203B41FA5}">
                      <a16:colId xmlns:a16="http://schemas.microsoft.com/office/drawing/2014/main" val="2833720464"/>
                    </a:ext>
                  </a:extLst>
                </a:gridCol>
                <a:gridCol w="2335098">
                  <a:extLst>
                    <a:ext uri="{9D8B030D-6E8A-4147-A177-3AD203B41FA5}">
                      <a16:colId xmlns:a16="http://schemas.microsoft.com/office/drawing/2014/main" val="161400536"/>
                    </a:ext>
                  </a:extLst>
                </a:gridCol>
                <a:gridCol w="1211060">
                  <a:extLst>
                    <a:ext uri="{9D8B030D-6E8A-4147-A177-3AD203B41FA5}">
                      <a16:colId xmlns:a16="http://schemas.microsoft.com/office/drawing/2014/main" val="1731777065"/>
                    </a:ext>
                  </a:extLst>
                </a:gridCol>
                <a:gridCol w="2549692">
                  <a:extLst>
                    <a:ext uri="{9D8B030D-6E8A-4147-A177-3AD203B41FA5}">
                      <a16:colId xmlns:a16="http://schemas.microsoft.com/office/drawing/2014/main" val="3894165685"/>
                    </a:ext>
                  </a:extLst>
                </a:gridCol>
              </a:tblGrid>
              <a:tr h="51040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Name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Constraint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Data Type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Size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Description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1945069629"/>
                  </a:ext>
                </a:extLst>
              </a:tr>
              <a:tr h="88240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enrollment_id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Primary Key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INT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A unique Id assigned for each enrollment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1171594957"/>
                  </a:ext>
                </a:extLst>
              </a:tr>
              <a:tr h="88240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student_id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30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Student Id of the enrollment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2067684531"/>
                  </a:ext>
                </a:extLst>
              </a:tr>
              <a:tr h="88240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section_id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Section Id of the enrollment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3338046076"/>
                  </a:ext>
                </a:extLst>
              </a:tr>
              <a:tr h="51040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enrolled_date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DATE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Enrollment date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2102069856"/>
                  </a:ext>
                </a:extLst>
              </a:tr>
              <a:tr h="115488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grade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Grade of the student for the course enrolled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extLst>
                  <a:ext uri="{0D108BD9-81ED-4DB2-BD59-A6C34878D82A}">
                    <a16:rowId xmlns:a16="http://schemas.microsoft.com/office/drawing/2014/main" val="408251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8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9D6-782D-1594-E1B5-347588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5621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Objectives:</a:t>
            </a:r>
            <a:br>
              <a:rPr lang="en-IN" b="1" dirty="0"/>
            </a:br>
            <a:br>
              <a:rPr lang="en-IN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9F2-3EDB-4A70-F3AB-92F94AC9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813"/>
            <a:ext cx="8596668" cy="4675549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 </a:t>
            </a:r>
            <a:r>
              <a:rPr lang="en-US" sz="2000" dirty="0"/>
              <a:t>main objective </a:t>
            </a:r>
            <a:r>
              <a:rPr lang="en-IN" sz="2000" dirty="0"/>
              <a:t>of this project is to </a:t>
            </a:r>
            <a:r>
              <a:rPr lang="en-US" sz="2000" dirty="0"/>
              <a:t>create </a:t>
            </a:r>
            <a:r>
              <a:rPr lang="en-IN" sz="2000" dirty="0"/>
              <a:t>an efficient database for </a:t>
            </a:r>
            <a:r>
              <a:rPr lang="en-US" sz="2000" dirty="0"/>
              <a:t>tracking student performance by storing student results, student course enrollments and few other student details</a:t>
            </a:r>
            <a:r>
              <a:rPr lang="en-IN" sz="2000" dirty="0"/>
              <a:t>. </a:t>
            </a:r>
          </a:p>
          <a:p>
            <a:pPr algn="just"/>
            <a:r>
              <a:rPr lang="en-IN" sz="2000" dirty="0"/>
              <a:t>It can be used to </a:t>
            </a:r>
            <a:r>
              <a:rPr lang="en-US" sz="2000" dirty="0"/>
              <a:t>manage the details of profiles, courses, logins, exams, fees, assignments</a:t>
            </a:r>
            <a:r>
              <a:rPr lang="en-IN" sz="2000" dirty="0"/>
              <a:t>.</a:t>
            </a:r>
            <a:endParaRPr lang="en-US" sz="2000" dirty="0"/>
          </a:p>
          <a:p>
            <a:pPr algn="just"/>
            <a:r>
              <a:rPr lang="en-IN" sz="2000" dirty="0"/>
              <a:t>It can also be used to generate a </a:t>
            </a:r>
            <a:r>
              <a:rPr lang="en-US" sz="2000" dirty="0"/>
              <a:t>term-wise students’ performance reports</a:t>
            </a:r>
            <a:r>
              <a:rPr lang="en-IN" sz="2000" dirty="0"/>
              <a:t>. </a:t>
            </a:r>
          </a:p>
          <a:p>
            <a:pPr algn="just"/>
            <a:r>
              <a:rPr lang="en-US" sz="2000" dirty="0"/>
              <a:t>Using our system we add or edit courses, terms, and new student enrollments</a:t>
            </a:r>
            <a:r>
              <a:rPr lang="en-IN" sz="2000" dirty="0"/>
              <a:t>.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This project is useful for administrative purposes for getting and storing the results in a simple manner. </a:t>
            </a:r>
          </a:p>
        </p:txBody>
      </p:sp>
    </p:spTree>
    <p:extLst>
      <p:ext uri="{BB962C8B-B14F-4D97-AF65-F5344CB8AC3E}">
        <p14:creationId xmlns:p14="http://schemas.microsoft.com/office/powerpoint/2010/main" val="17193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E4A8-FA2A-881F-DA15-A9F887E2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81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Scope: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E296-65E4-E3AE-B419-DEA94667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411"/>
            <a:ext cx="8596668" cy="4582952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Our database </a:t>
            </a:r>
            <a:r>
              <a:rPr lang="en-US" sz="2000" dirty="0"/>
              <a:t>mainly consists of the following tables: Student</a:t>
            </a:r>
            <a:r>
              <a:rPr lang="en-IN" sz="2000" dirty="0"/>
              <a:t>, student address, Student enrolment, Department,</a:t>
            </a:r>
            <a:r>
              <a:rPr lang="en-US" sz="2000" dirty="0"/>
              <a:t>Faculty</a:t>
            </a:r>
            <a:r>
              <a:rPr lang="en-IN" sz="2000" dirty="0"/>
              <a:t>, </a:t>
            </a:r>
            <a:r>
              <a:rPr lang="en-US" sz="2000" dirty="0"/>
              <a:t>Courses</a:t>
            </a:r>
            <a:r>
              <a:rPr lang="en-IN" sz="2000" dirty="0"/>
              <a:t>, </a:t>
            </a:r>
            <a:r>
              <a:rPr lang="en-US" sz="2000" dirty="0"/>
              <a:t>Terms</a:t>
            </a:r>
            <a:r>
              <a:rPr lang="en-IN" sz="2000" dirty="0"/>
              <a:t>, sections,</a:t>
            </a:r>
            <a:r>
              <a:rPr lang="en-US" sz="2000" dirty="0"/>
              <a:t> and Student Financials details</a:t>
            </a:r>
            <a:r>
              <a:rPr lang="en-IN" sz="2000" dirty="0"/>
              <a:t>. </a:t>
            </a:r>
          </a:p>
          <a:p>
            <a:pPr algn="just"/>
            <a:r>
              <a:rPr lang="en-IN" sz="2000" dirty="0"/>
              <a:t>Our database provides an easy-to-use interface for the students to retrieve information in a timely and reliable manner.</a:t>
            </a:r>
          </a:p>
          <a:p>
            <a:pPr algn="just"/>
            <a:r>
              <a:rPr lang="en-IN" sz="2000" dirty="0"/>
              <a:t>This complete database was built to make administrative tasks easier and more efficient. </a:t>
            </a:r>
          </a:p>
          <a:p>
            <a:pPr algn="just"/>
            <a:r>
              <a:rPr lang="en-IN" sz="2000" dirty="0"/>
              <a:t>The project provides facilities like online registration and profile creation of students thus reducing paperwork and automating the record generation process in an educational institution.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44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BB2E-E305-90B2-01A9-EE6DFA3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48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User Requirements: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45B-EE65-C38C-7DB6-FAF9BC38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089"/>
            <a:ext cx="8596668" cy="4710273"/>
          </a:xfrm>
        </p:spPr>
        <p:txBody>
          <a:bodyPr/>
          <a:lstStyle/>
          <a:p>
            <a:pPr lvl="0" algn="just"/>
            <a:r>
              <a:rPr lang="en-IN" sz="2000" dirty="0"/>
              <a:t>The database must be </a:t>
            </a:r>
            <a:r>
              <a:rPr lang="en-US" sz="2000" dirty="0"/>
              <a:t>able to register new students</a:t>
            </a:r>
            <a:r>
              <a:rPr lang="en-IN" sz="2000" dirty="0"/>
              <a:t>.</a:t>
            </a:r>
            <a:endParaRPr lang="en-US" sz="2000" dirty="0"/>
          </a:p>
          <a:p>
            <a:pPr lvl="0" algn="just"/>
            <a:r>
              <a:rPr lang="en-US" sz="2000" dirty="0"/>
              <a:t>M</a:t>
            </a:r>
            <a:r>
              <a:rPr lang="en-IN" sz="2000" dirty="0"/>
              <a:t>ake changes to the student information</a:t>
            </a:r>
            <a:r>
              <a:rPr lang="en-US" sz="2000" dirty="0"/>
              <a:t>.</a:t>
            </a:r>
          </a:p>
          <a:p>
            <a:pPr lvl="0" algn="just"/>
            <a:r>
              <a:rPr lang="en-IN" sz="2000" dirty="0"/>
              <a:t>Look for a specific student or a group of students</a:t>
            </a:r>
            <a:r>
              <a:rPr lang="en-US" sz="2000" dirty="0"/>
              <a:t> based on Student ID, department, courses enrolled</a:t>
            </a:r>
            <a:r>
              <a:rPr lang="en-IN" sz="2000" dirty="0"/>
              <a:t>.</a:t>
            </a:r>
            <a:endParaRPr lang="en-US" sz="2000" dirty="0"/>
          </a:p>
          <a:p>
            <a:pPr lvl="0" algn="just"/>
            <a:r>
              <a:rPr lang="en-US" sz="2000" dirty="0"/>
              <a:t>It should add and modify the Term details.</a:t>
            </a:r>
          </a:p>
          <a:p>
            <a:pPr lvl="0" algn="just"/>
            <a:r>
              <a:rPr lang="en-IN" sz="2000" dirty="0"/>
              <a:t>Record the course details and subject information.</a:t>
            </a:r>
            <a:endParaRPr lang="en-US" sz="2000" dirty="0"/>
          </a:p>
          <a:p>
            <a:pPr lvl="0" algn="just"/>
            <a:r>
              <a:rPr lang="en-US" sz="2000" dirty="0"/>
              <a:t>Make changes to the </a:t>
            </a:r>
            <a:r>
              <a:rPr lang="en-IN" sz="2000" dirty="0"/>
              <a:t>course details</a:t>
            </a:r>
            <a:r>
              <a:rPr lang="en-US" sz="2000" dirty="0"/>
              <a:t>.</a:t>
            </a:r>
          </a:p>
          <a:p>
            <a:pPr lvl="0" algn="just"/>
            <a:r>
              <a:rPr lang="en-IN" sz="2000" dirty="0"/>
              <a:t>Keep track </a:t>
            </a:r>
            <a:r>
              <a:rPr lang="en-US" sz="2000" dirty="0"/>
              <a:t>or modify the</a:t>
            </a:r>
            <a:r>
              <a:rPr lang="en-IN" sz="2000" dirty="0"/>
              <a:t> student internal grades.</a:t>
            </a:r>
            <a:endParaRPr lang="en-US" sz="2000" dirty="0"/>
          </a:p>
          <a:p>
            <a:pPr lvl="0" algn="just"/>
            <a:r>
              <a:rPr lang="en-IN" sz="2000" dirty="0"/>
              <a:t>Register a  employee or teacher.</a:t>
            </a:r>
            <a:endParaRPr lang="en-US" sz="2000" dirty="0"/>
          </a:p>
          <a:p>
            <a:pPr lvl="0" algn="just"/>
            <a:r>
              <a:rPr lang="en-US" sz="2000" dirty="0"/>
              <a:t>It should maintain details student Payments.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BBB-359C-BA1F-6B7A-7775D221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68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Choice of DBMS: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F1C3-214F-3D7C-0B64-78F4B31E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329"/>
            <a:ext cx="8596668" cy="4363033"/>
          </a:xfrm>
        </p:spPr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dirty="0"/>
              <a:t>MySQL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322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879-A153-A361-802A-9A491575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51"/>
            <a:ext cx="8596668" cy="9066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Business Rules: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5D3-9CDC-CF44-6200-2C25E625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067"/>
            <a:ext cx="8596668" cy="4791296"/>
          </a:xfrm>
        </p:spPr>
        <p:txBody>
          <a:bodyPr/>
          <a:lstStyle/>
          <a:p>
            <a:pPr algn="just"/>
            <a:r>
              <a:rPr lang="en-IN" sz="2000" dirty="0"/>
              <a:t>A Student can enroll in multiple Sections.</a:t>
            </a:r>
            <a:endParaRPr lang="en-US" sz="2000" dirty="0"/>
          </a:p>
          <a:p>
            <a:pPr algn="just"/>
            <a:r>
              <a:rPr lang="en-IN" sz="2000" dirty="0"/>
              <a:t>Each Section can have multiple Students enroll.</a:t>
            </a:r>
            <a:endParaRPr lang="en-US" sz="2000" dirty="0"/>
          </a:p>
          <a:p>
            <a:pPr algn="just"/>
            <a:r>
              <a:rPr lang="en-IN" sz="2000" dirty="0"/>
              <a:t>Each Faculty is assigned to multiple Sections.</a:t>
            </a:r>
            <a:endParaRPr lang="en-US" sz="2000" dirty="0"/>
          </a:p>
          <a:p>
            <a:pPr algn="just"/>
            <a:r>
              <a:rPr lang="en-IN" sz="2000" dirty="0"/>
              <a:t>Each Section is assigned to exactly one Faculty person.</a:t>
            </a:r>
            <a:endParaRPr lang="en-US" sz="2000" dirty="0"/>
          </a:p>
          <a:p>
            <a:pPr algn="just"/>
            <a:r>
              <a:rPr lang="en-IN" sz="2000" dirty="0"/>
              <a:t>A Term can have multiple Courses.</a:t>
            </a:r>
            <a:endParaRPr lang="en-US" sz="2000" dirty="0"/>
          </a:p>
          <a:p>
            <a:pPr algn="just"/>
            <a:r>
              <a:rPr lang="en-IN" sz="2000" dirty="0"/>
              <a:t>Each Course is belonging to particular Term.</a:t>
            </a:r>
            <a:endParaRPr lang="en-US" sz="2000" dirty="0"/>
          </a:p>
          <a:p>
            <a:pPr algn="just"/>
            <a:r>
              <a:rPr lang="en-IN" sz="2000" dirty="0"/>
              <a:t>A Student must have one Student Payment Details record.</a:t>
            </a:r>
            <a:endParaRPr lang="en-US" sz="2000" dirty="0"/>
          </a:p>
          <a:p>
            <a:pPr algn="just"/>
            <a:r>
              <a:rPr lang="en-IN" sz="2000" dirty="0"/>
              <a:t>Each Student Payment Details record belongs to exactly one student.</a:t>
            </a:r>
            <a:endParaRPr lang="en-US" sz="2000" dirty="0"/>
          </a:p>
          <a:p>
            <a:pPr algn="just"/>
            <a:r>
              <a:rPr lang="en-IN" sz="2000"/>
              <a:t>A </a:t>
            </a:r>
            <a:r>
              <a:rPr lang="en-IN" sz="2000" dirty="0"/>
              <a:t>Student have one Student Address.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EA80-3A81-9B3A-6C74-86A462F4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0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8830-16E0-98AC-64C7-8C03DCA3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112"/>
            <a:ext cx="8596668" cy="4166264"/>
          </a:xfrm>
        </p:spPr>
        <p:txBody>
          <a:bodyPr/>
          <a:lstStyle/>
          <a:p>
            <a:pPr algn="just"/>
            <a:r>
              <a:rPr lang="en-IN" dirty="0"/>
              <a:t>Each Student Address belongs to exactly one record.</a:t>
            </a:r>
            <a:endParaRPr lang="en-US" dirty="0"/>
          </a:p>
          <a:p>
            <a:pPr algn="just"/>
            <a:r>
              <a:rPr lang="en-IN" dirty="0"/>
              <a:t>A Department can have one or more Faculties.</a:t>
            </a:r>
            <a:endParaRPr lang="en-US" dirty="0"/>
          </a:p>
          <a:p>
            <a:pPr algn="just"/>
            <a:r>
              <a:rPr lang="en-IN" dirty="0"/>
              <a:t>Each Faculty belongs to only one Department.</a:t>
            </a:r>
            <a:endParaRPr lang="en-US" dirty="0"/>
          </a:p>
          <a:p>
            <a:pPr algn="just"/>
            <a:r>
              <a:rPr lang="en-IN" dirty="0"/>
              <a:t>Every department can have one or more Students.</a:t>
            </a:r>
            <a:endParaRPr lang="en-US" dirty="0"/>
          </a:p>
          <a:p>
            <a:pPr algn="just"/>
            <a:r>
              <a:rPr lang="en-IN" dirty="0"/>
              <a:t>Each student belongs to only one Department.</a:t>
            </a:r>
            <a:endParaRPr lang="en-US" dirty="0"/>
          </a:p>
          <a:p>
            <a:pPr algn="just"/>
            <a:r>
              <a:rPr lang="en-IN" dirty="0"/>
              <a:t>Each Course can have one or more Sections.</a:t>
            </a:r>
            <a:endParaRPr lang="en-US" dirty="0"/>
          </a:p>
          <a:p>
            <a:pPr algn="just"/>
            <a:r>
              <a:rPr lang="en-IN" dirty="0"/>
              <a:t>Every Section have only one Course.</a:t>
            </a:r>
            <a:endParaRPr lang="en-US" dirty="0"/>
          </a:p>
          <a:p>
            <a:pPr algn="just"/>
            <a:r>
              <a:rPr lang="en-IN" dirty="0"/>
              <a:t>A Department can offer multiple Courses.</a:t>
            </a:r>
            <a:endParaRPr lang="en-US" dirty="0"/>
          </a:p>
          <a:p>
            <a:pPr algn="just"/>
            <a:r>
              <a:rPr lang="en-IN" dirty="0"/>
              <a:t>Each Course should belong to exactly one Department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A774-461C-2BB8-DEE9-961E282C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316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FF0000"/>
                </a:solidFill>
              </a:rPr>
              <a:t>ERD Diagram:</a:t>
            </a:r>
            <a:br>
              <a:rPr lang="en-US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final_erd">
            <a:extLst>
              <a:ext uri="{FF2B5EF4-FFF2-40B4-BE49-F238E27FC236}">
                <a16:creationId xmlns:a16="http://schemas.microsoft.com/office/drawing/2014/main" id="{61A6D0F7-86AB-9D13-8495-4972D69A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31899"/>
            <a:ext cx="10638366" cy="52689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6930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5B303-1905-0874-FC49-1C4C40D2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92" y="609601"/>
            <a:ext cx="10292235" cy="52297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</a:rPr>
              <a:t>Data Directory:</a:t>
            </a:r>
            <a:br>
              <a:rPr lang="en-US" b="1">
                <a:solidFill>
                  <a:srgbClr val="FF0000"/>
                </a:solidFill>
              </a:rPr>
            </a:br>
            <a:br>
              <a:rPr lang="en-US" b="1"/>
            </a:br>
            <a:r>
              <a:rPr lang="en-US" sz="2200">
                <a:solidFill>
                  <a:schemeClr val="tx1"/>
                </a:solidFill>
              </a:rPr>
              <a:t>Table: Student</a:t>
            </a:r>
            <a:br>
              <a:rPr lang="en-US"/>
            </a:br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643D49-1A26-8DB5-F8A1-720B44B5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52810"/>
              </p:ext>
            </p:extLst>
          </p:nvPr>
        </p:nvGraphicFramePr>
        <p:xfrm>
          <a:off x="612832" y="1851949"/>
          <a:ext cx="10973425" cy="4595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180">
                  <a:extLst>
                    <a:ext uri="{9D8B030D-6E8A-4147-A177-3AD203B41FA5}">
                      <a16:colId xmlns:a16="http://schemas.microsoft.com/office/drawing/2014/main" val="278824978"/>
                    </a:ext>
                  </a:extLst>
                </a:gridCol>
                <a:gridCol w="1827765">
                  <a:extLst>
                    <a:ext uri="{9D8B030D-6E8A-4147-A177-3AD203B41FA5}">
                      <a16:colId xmlns:a16="http://schemas.microsoft.com/office/drawing/2014/main" val="750886259"/>
                    </a:ext>
                  </a:extLst>
                </a:gridCol>
                <a:gridCol w="2623673">
                  <a:extLst>
                    <a:ext uri="{9D8B030D-6E8A-4147-A177-3AD203B41FA5}">
                      <a16:colId xmlns:a16="http://schemas.microsoft.com/office/drawing/2014/main" val="4269668166"/>
                    </a:ext>
                  </a:extLst>
                </a:gridCol>
                <a:gridCol w="1401879">
                  <a:extLst>
                    <a:ext uri="{9D8B030D-6E8A-4147-A177-3AD203B41FA5}">
                      <a16:colId xmlns:a16="http://schemas.microsoft.com/office/drawing/2014/main" val="3758027799"/>
                    </a:ext>
                  </a:extLst>
                </a:gridCol>
                <a:gridCol w="2856928">
                  <a:extLst>
                    <a:ext uri="{9D8B030D-6E8A-4147-A177-3AD203B41FA5}">
                      <a16:colId xmlns:a16="http://schemas.microsoft.com/office/drawing/2014/main" val="1635767390"/>
                    </a:ext>
                  </a:extLst>
                </a:gridCol>
              </a:tblGrid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1410331610"/>
                  </a:ext>
                </a:extLst>
              </a:tr>
              <a:tr h="75170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student_id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 unique Id assigned to each student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3743798629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first_name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First name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3633043413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last_name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Last name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2424534312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Email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17684543"/>
                  </a:ext>
                </a:extLst>
              </a:tr>
              <a:tr h="59415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birth_date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Date of birth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2164213582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Gender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3509383672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total_grade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Total grade of the 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3656760758"/>
                  </a:ext>
                </a:extLst>
              </a:tr>
              <a:tr h="59415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department_id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Department ID of the student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6" marR="37466" marT="24977" marB="24977" anchor="b"/>
                </a:tc>
                <a:extLst>
                  <a:ext uri="{0D108BD9-81ED-4DB2-BD59-A6C34878D82A}">
                    <a16:rowId xmlns:a16="http://schemas.microsoft.com/office/drawing/2014/main" val="277570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774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1221</Words>
  <Application>Microsoft Macintosh PowerPoint</Application>
  <PresentationFormat>Widescreen</PresentationFormat>
  <Paragraphs>388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Student Information Management System </vt:lpstr>
      <vt:lpstr>Objectives:   </vt:lpstr>
      <vt:lpstr>Scope:</vt:lpstr>
      <vt:lpstr>User Requirements: </vt:lpstr>
      <vt:lpstr>Choice of DBMS: </vt:lpstr>
      <vt:lpstr>Business Rules: </vt:lpstr>
      <vt:lpstr>PowerPoint Presentation</vt:lpstr>
      <vt:lpstr>ERD Diagram: </vt:lpstr>
      <vt:lpstr>Data Directory:  Table: Student </vt:lpstr>
      <vt:lpstr>Table: Student Payment Details </vt:lpstr>
      <vt:lpstr>Table: Student Address </vt:lpstr>
      <vt:lpstr>Table: Faculty </vt:lpstr>
      <vt:lpstr>Table: Department</vt:lpstr>
      <vt:lpstr>Table: Term</vt:lpstr>
      <vt:lpstr>Table: Course</vt:lpstr>
      <vt:lpstr>Table: Section</vt:lpstr>
      <vt:lpstr>Table: Student Enrollment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Management System </dc:title>
  <dc:creator>Palacharla, Veerraju</dc:creator>
  <cp:lastModifiedBy>Palacharla, Veerraju</cp:lastModifiedBy>
  <cp:revision>17</cp:revision>
  <dcterms:created xsi:type="dcterms:W3CDTF">2022-05-09T14:53:44Z</dcterms:created>
  <dcterms:modified xsi:type="dcterms:W3CDTF">2022-05-09T16:14:17Z</dcterms:modified>
</cp:coreProperties>
</file>