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3151"/>
            <a:ext cx="9142095" cy="640080"/>
          </a:xfrm>
          <a:custGeom>
            <a:avLst/>
            <a:gdLst/>
            <a:ahLst/>
            <a:cxnLst/>
            <a:rect l="l" t="t" r="r" b="b"/>
            <a:pathLst>
              <a:path w="9142095" h="640080">
                <a:moveTo>
                  <a:pt x="9141587" y="0"/>
                </a:moveTo>
                <a:lnTo>
                  <a:pt x="0" y="0"/>
                </a:lnTo>
                <a:lnTo>
                  <a:pt x="0" y="640080"/>
                </a:lnTo>
                <a:lnTo>
                  <a:pt x="9141587" y="640080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2095" cy="201295"/>
          </a:xfrm>
          <a:custGeom>
            <a:avLst/>
            <a:gdLst/>
            <a:ahLst/>
            <a:cxnLst/>
            <a:rect l="l" t="t" r="r" b="b"/>
            <a:pathLst>
              <a:path w="9142095" h="201295">
                <a:moveTo>
                  <a:pt x="9141587" y="0"/>
                </a:moveTo>
                <a:lnTo>
                  <a:pt x="0" y="0"/>
                </a:lnTo>
                <a:lnTo>
                  <a:pt x="0" y="201168"/>
                </a:lnTo>
                <a:lnTo>
                  <a:pt x="9141587" y="201168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864" y="0"/>
            <a:ext cx="480059" cy="6858000"/>
          </a:xfrm>
          <a:custGeom>
            <a:avLst/>
            <a:gdLst/>
            <a:ahLst/>
            <a:cxnLst/>
            <a:rect l="l" t="t" r="r" b="b"/>
            <a:pathLst>
              <a:path w="480059" h="6858000">
                <a:moveTo>
                  <a:pt x="480059" y="0"/>
                </a:moveTo>
                <a:lnTo>
                  <a:pt x="0" y="0"/>
                </a:lnTo>
                <a:lnTo>
                  <a:pt x="0" y="6858000"/>
                </a:lnTo>
                <a:lnTo>
                  <a:pt x="480059" y="6858000"/>
                </a:lnTo>
                <a:lnTo>
                  <a:pt x="480059" y="0"/>
                </a:lnTo>
                <a:close/>
              </a:path>
            </a:pathLst>
          </a:custGeom>
          <a:solidFill>
            <a:srgbClr val="00AFEA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044" y="0"/>
                </a:moveTo>
                <a:lnTo>
                  <a:pt x="0" y="0"/>
                </a:lnTo>
                <a:lnTo>
                  <a:pt x="0" y="6858000"/>
                </a:lnTo>
                <a:lnTo>
                  <a:pt x="152044" y="6858000"/>
                </a:lnTo>
                <a:lnTo>
                  <a:pt x="152044" y="0"/>
                </a:lnTo>
                <a:close/>
              </a:path>
            </a:pathLst>
          </a:custGeom>
          <a:solidFill>
            <a:srgbClr val="00AFEA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9076" y="0"/>
            <a:ext cx="480059" cy="6858000"/>
          </a:xfrm>
          <a:custGeom>
            <a:avLst/>
            <a:gdLst/>
            <a:ahLst/>
            <a:cxnLst/>
            <a:rect l="l" t="t" r="r" b="b"/>
            <a:pathLst>
              <a:path w="480059" h="6858000">
                <a:moveTo>
                  <a:pt x="480059" y="0"/>
                </a:moveTo>
                <a:lnTo>
                  <a:pt x="0" y="0"/>
                </a:lnTo>
                <a:lnTo>
                  <a:pt x="0" y="6858000"/>
                </a:lnTo>
                <a:lnTo>
                  <a:pt x="480059" y="6858000"/>
                </a:lnTo>
                <a:lnTo>
                  <a:pt x="480059" y="0"/>
                </a:lnTo>
                <a:close/>
              </a:path>
            </a:pathLst>
          </a:custGeom>
          <a:solidFill>
            <a:srgbClr val="00AFEA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91981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044" y="0"/>
                </a:moveTo>
                <a:lnTo>
                  <a:pt x="0" y="0"/>
                </a:lnTo>
                <a:lnTo>
                  <a:pt x="0" y="6858000"/>
                </a:lnTo>
                <a:lnTo>
                  <a:pt x="152044" y="6858000"/>
                </a:lnTo>
                <a:lnTo>
                  <a:pt x="152044" y="0"/>
                </a:lnTo>
                <a:close/>
              </a:path>
            </a:pathLst>
          </a:custGeom>
          <a:solidFill>
            <a:srgbClr val="00AFEA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144766"/>
            <a:ext cx="9142095" cy="640080"/>
          </a:xfrm>
          <a:custGeom>
            <a:avLst/>
            <a:gdLst/>
            <a:ahLst/>
            <a:cxnLst/>
            <a:rect l="l" t="t" r="r" b="b"/>
            <a:pathLst>
              <a:path w="9142095" h="640079">
                <a:moveTo>
                  <a:pt x="9141587" y="0"/>
                </a:moveTo>
                <a:lnTo>
                  <a:pt x="0" y="0"/>
                </a:lnTo>
                <a:lnTo>
                  <a:pt x="0" y="640080"/>
                </a:lnTo>
                <a:lnTo>
                  <a:pt x="9141587" y="640080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656831"/>
            <a:ext cx="9142095" cy="201295"/>
          </a:xfrm>
          <a:custGeom>
            <a:avLst/>
            <a:gdLst/>
            <a:ahLst/>
            <a:cxnLst/>
            <a:rect l="l" t="t" r="r" b="b"/>
            <a:pathLst>
              <a:path w="9142095" h="201295">
                <a:moveTo>
                  <a:pt x="9141587" y="0"/>
                </a:moveTo>
                <a:lnTo>
                  <a:pt x="0" y="0"/>
                </a:lnTo>
                <a:lnTo>
                  <a:pt x="0" y="201168"/>
                </a:lnTo>
                <a:lnTo>
                  <a:pt x="9141587" y="201168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09359"/>
            <a:ext cx="9142095" cy="502920"/>
          </a:xfrm>
          <a:custGeom>
            <a:avLst/>
            <a:gdLst/>
            <a:ahLst/>
            <a:cxnLst/>
            <a:rect l="l" t="t" r="r" b="b"/>
            <a:pathLst>
              <a:path w="9142095" h="502920">
                <a:moveTo>
                  <a:pt x="9141587" y="0"/>
                </a:moveTo>
                <a:lnTo>
                  <a:pt x="0" y="0"/>
                </a:lnTo>
                <a:lnTo>
                  <a:pt x="0" y="502919"/>
                </a:lnTo>
                <a:lnTo>
                  <a:pt x="9141587" y="502919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03251"/>
            <a:ext cx="9142095" cy="154940"/>
          </a:xfrm>
          <a:custGeom>
            <a:avLst/>
            <a:gdLst/>
            <a:ahLst/>
            <a:cxnLst/>
            <a:rect l="l" t="t" r="r" b="b"/>
            <a:pathLst>
              <a:path w="9142095" h="154940">
                <a:moveTo>
                  <a:pt x="9141587" y="0"/>
                </a:moveTo>
                <a:lnTo>
                  <a:pt x="0" y="0"/>
                </a:lnTo>
                <a:lnTo>
                  <a:pt x="0" y="154749"/>
                </a:lnTo>
                <a:lnTo>
                  <a:pt x="9141587" y="154749"/>
                </a:lnTo>
                <a:lnTo>
                  <a:pt x="9141587" y="0"/>
                </a:lnTo>
                <a:close/>
              </a:path>
            </a:pathLst>
          </a:custGeom>
          <a:solidFill>
            <a:srgbClr val="00AFEA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555" y="308609"/>
            <a:ext cx="810005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582" y="1277493"/>
            <a:ext cx="8515350" cy="248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635" cy="6858000"/>
            <a:chOff x="0" y="0"/>
            <a:chExt cx="91446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73151"/>
              <a:ext cx="9142095" cy="640080"/>
            </a:xfrm>
            <a:custGeom>
              <a:avLst/>
              <a:gdLst/>
              <a:ahLst/>
              <a:cxnLst/>
              <a:rect l="l" t="t" r="r" b="b"/>
              <a:pathLst>
                <a:path w="9142095" h="640080">
                  <a:moveTo>
                    <a:pt x="9141587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9141587" y="640080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2095" cy="201295"/>
            </a:xfrm>
            <a:custGeom>
              <a:avLst/>
              <a:gdLst/>
              <a:ahLst/>
              <a:cxnLst/>
              <a:rect l="l" t="t" r="r" b="b"/>
              <a:pathLst>
                <a:path w="9142095" h="201295">
                  <a:moveTo>
                    <a:pt x="9141587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9141587" y="201168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" y="0"/>
              <a:ext cx="480059" cy="6858000"/>
            </a:xfrm>
            <a:custGeom>
              <a:avLst/>
              <a:gdLst/>
              <a:ahLst/>
              <a:cxnLst/>
              <a:rect l="l" t="t" r="r" b="b"/>
              <a:pathLst>
                <a:path w="480059" h="6858000">
                  <a:moveTo>
                    <a:pt x="4800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0059" y="6858000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00AF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044" y="6858000"/>
                  </a:lnTo>
                  <a:lnTo>
                    <a:pt x="152044" y="0"/>
                  </a:lnTo>
                  <a:close/>
                </a:path>
              </a:pathLst>
            </a:custGeom>
            <a:solidFill>
              <a:srgbClr val="00AFEA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9076" y="0"/>
              <a:ext cx="480059" cy="6858000"/>
            </a:xfrm>
            <a:custGeom>
              <a:avLst/>
              <a:gdLst/>
              <a:ahLst/>
              <a:cxnLst/>
              <a:rect l="l" t="t" r="r" b="b"/>
              <a:pathLst>
                <a:path w="480059" h="6858000">
                  <a:moveTo>
                    <a:pt x="4800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0059" y="6858000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00AF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1981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044" y="6858000"/>
                  </a:lnTo>
                  <a:lnTo>
                    <a:pt x="152044" y="0"/>
                  </a:lnTo>
                  <a:close/>
                </a:path>
              </a:pathLst>
            </a:custGeom>
            <a:solidFill>
              <a:srgbClr val="00AFEA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144766"/>
              <a:ext cx="9142095" cy="640080"/>
            </a:xfrm>
            <a:custGeom>
              <a:avLst/>
              <a:gdLst/>
              <a:ahLst/>
              <a:cxnLst/>
              <a:rect l="l" t="t" r="r" b="b"/>
              <a:pathLst>
                <a:path w="9142095" h="640079">
                  <a:moveTo>
                    <a:pt x="9141587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9141587" y="640080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656831"/>
              <a:ext cx="9142095" cy="201295"/>
            </a:xfrm>
            <a:custGeom>
              <a:avLst/>
              <a:gdLst/>
              <a:ahLst/>
              <a:cxnLst/>
              <a:rect l="l" t="t" r="r" b="b"/>
              <a:pathLst>
                <a:path w="9142095" h="201295">
                  <a:moveTo>
                    <a:pt x="9141587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9141587" y="201168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0940" y="1296111"/>
            <a:ext cx="7602855" cy="12839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03505" marR="5080" indent="-91440">
              <a:lnSpc>
                <a:spcPts val="4620"/>
              </a:lnSpc>
              <a:spcBef>
                <a:spcPts val="810"/>
              </a:spcBef>
            </a:pPr>
            <a:r>
              <a:rPr sz="4400" dirty="0">
                <a:latin typeface="Arial"/>
                <a:cs typeface="Arial"/>
              </a:rPr>
              <a:t>Peer-to-Peer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Computing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</a:t>
            </a:r>
            <a:r>
              <a:rPr sz="4400" spc="-12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Structured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Overlay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Network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95191" y="4402328"/>
            <a:ext cx="4832985" cy="687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ts val="2735"/>
              </a:lnSpc>
              <a:spcBef>
                <a:spcPts val="100"/>
              </a:spcBef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Dhruvi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Mehta – 19125010</a:t>
            </a:r>
          </a:p>
          <a:p>
            <a:pPr marL="12700" algn="r">
              <a:lnSpc>
                <a:spcPts val="2735"/>
              </a:lnSpc>
              <a:spcBef>
                <a:spcPts val="100"/>
              </a:spcBef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Veer Shah - 19125052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2236089"/>
            <a:ext cx="6547484" cy="1329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 indent="496570">
              <a:lnSpc>
                <a:spcPts val="4860"/>
              </a:lnSpc>
              <a:spcBef>
                <a:spcPts val="710"/>
              </a:spcBef>
            </a:pPr>
            <a:r>
              <a:rPr sz="4500" spc="-10" dirty="0">
                <a:latin typeface="Constantia"/>
                <a:cs typeface="Constantia"/>
              </a:rPr>
              <a:t>Structured </a:t>
            </a:r>
            <a:r>
              <a:rPr sz="4500" spc="-35" dirty="0">
                <a:latin typeface="Constantia"/>
                <a:cs typeface="Constantia"/>
              </a:rPr>
              <a:t>Overlays: </a:t>
            </a:r>
            <a:r>
              <a:rPr sz="4500" spc="-30" dirty="0">
                <a:latin typeface="Constantia"/>
                <a:cs typeface="Constantia"/>
              </a:rPr>
              <a:t> </a:t>
            </a:r>
            <a:r>
              <a:rPr sz="4500" spc="-10" dirty="0">
                <a:latin typeface="Constantia"/>
                <a:cs typeface="Constantia"/>
              </a:rPr>
              <a:t>Distributed</a:t>
            </a:r>
            <a:r>
              <a:rPr sz="4500" spc="-45" dirty="0">
                <a:latin typeface="Constantia"/>
                <a:cs typeface="Constantia"/>
              </a:rPr>
              <a:t> </a:t>
            </a:r>
            <a:r>
              <a:rPr sz="4500" spc="-15" dirty="0">
                <a:latin typeface="Constantia"/>
                <a:cs typeface="Constantia"/>
              </a:rPr>
              <a:t>Hash</a:t>
            </a:r>
            <a:r>
              <a:rPr sz="4500" spc="-210" dirty="0">
                <a:latin typeface="Constantia"/>
                <a:cs typeface="Constantia"/>
              </a:rPr>
              <a:t> </a:t>
            </a:r>
            <a:r>
              <a:rPr sz="4500" spc="-50" dirty="0">
                <a:latin typeface="Constantia"/>
                <a:cs typeface="Constantia"/>
              </a:rPr>
              <a:t>Tables</a:t>
            </a:r>
            <a:endParaRPr sz="4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0302" y="1100327"/>
            <a:ext cx="6186805" cy="3238500"/>
            <a:chOff x="1100302" y="1100327"/>
            <a:chExt cx="6186805" cy="3238500"/>
          </a:xfrm>
        </p:grpSpPr>
        <p:sp>
          <p:nvSpPr>
            <p:cNvPr id="3" name="object 3"/>
            <p:cNvSpPr/>
            <p:nvPr/>
          </p:nvSpPr>
          <p:spPr>
            <a:xfrm>
              <a:off x="1119352" y="1119377"/>
              <a:ext cx="6148705" cy="3200400"/>
            </a:xfrm>
            <a:custGeom>
              <a:avLst/>
              <a:gdLst/>
              <a:ahLst/>
              <a:cxnLst/>
              <a:rect l="l" t="t" r="r" b="b"/>
              <a:pathLst>
                <a:path w="6148705" h="3200400">
                  <a:moveTo>
                    <a:pt x="6148578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6148578" y="3200400"/>
                  </a:lnTo>
                  <a:lnTo>
                    <a:pt x="6148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9352" y="1119377"/>
              <a:ext cx="6148705" cy="3200400"/>
            </a:xfrm>
            <a:custGeom>
              <a:avLst/>
              <a:gdLst/>
              <a:ahLst/>
              <a:cxnLst/>
              <a:rect l="l" t="t" r="r" b="b"/>
              <a:pathLst>
                <a:path w="6148705" h="3200400">
                  <a:moveTo>
                    <a:pt x="0" y="3200400"/>
                  </a:moveTo>
                  <a:lnTo>
                    <a:pt x="6148578" y="3200400"/>
                  </a:lnTo>
                  <a:lnTo>
                    <a:pt x="6148578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408" y="1148206"/>
              <a:ext cx="5959347" cy="304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7669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Constantia"/>
                <a:cs typeface="Constantia"/>
              </a:rPr>
              <a:t>Simpl</a:t>
            </a:r>
            <a:r>
              <a:rPr sz="3300" dirty="0">
                <a:latin typeface="Constantia"/>
                <a:cs typeface="Constantia"/>
              </a:rPr>
              <a:t>e</a:t>
            </a:r>
            <a:r>
              <a:rPr sz="3300" spc="-85" dirty="0">
                <a:latin typeface="Constantia"/>
                <a:cs typeface="Constantia"/>
              </a:rPr>
              <a:t> </a:t>
            </a:r>
            <a:r>
              <a:rPr sz="3300" spc="-15" dirty="0">
                <a:latin typeface="Constantia"/>
                <a:cs typeface="Constantia"/>
              </a:rPr>
              <a:t>D</a:t>
            </a:r>
            <a:r>
              <a:rPr sz="3300" dirty="0">
                <a:latin typeface="Constantia"/>
                <a:cs typeface="Constantia"/>
              </a:rPr>
              <a:t>istr</a:t>
            </a:r>
            <a:r>
              <a:rPr sz="3300" spc="-10" dirty="0">
                <a:latin typeface="Constantia"/>
                <a:cs typeface="Constantia"/>
              </a:rPr>
              <a:t>i</a:t>
            </a:r>
            <a:r>
              <a:rPr sz="3300" dirty="0">
                <a:latin typeface="Constantia"/>
                <a:cs typeface="Constantia"/>
              </a:rPr>
              <a:t>b</a:t>
            </a:r>
            <a:r>
              <a:rPr sz="3300" spc="-10" dirty="0">
                <a:latin typeface="Constantia"/>
                <a:cs typeface="Constantia"/>
              </a:rPr>
              <a:t>u</a:t>
            </a:r>
            <a:r>
              <a:rPr sz="3300" spc="-50" dirty="0">
                <a:latin typeface="Constantia"/>
                <a:cs typeface="Constantia"/>
              </a:rPr>
              <a:t>t</a:t>
            </a:r>
            <a:r>
              <a:rPr sz="3300" dirty="0">
                <a:latin typeface="Constantia"/>
                <a:cs typeface="Constantia"/>
              </a:rPr>
              <a:t>ed</a:t>
            </a:r>
            <a:r>
              <a:rPr sz="3300" spc="40" dirty="0">
                <a:latin typeface="Constantia"/>
                <a:cs typeface="Constantia"/>
              </a:rPr>
              <a:t> </a:t>
            </a:r>
            <a:r>
              <a:rPr sz="3300" spc="-20" dirty="0">
                <a:latin typeface="Constantia"/>
                <a:cs typeface="Constantia"/>
              </a:rPr>
              <a:t>H</a:t>
            </a:r>
            <a:r>
              <a:rPr sz="3300" dirty="0">
                <a:latin typeface="Constantia"/>
                <a:cs typeface="Constantia"/>
              </a:rPr>
              <a:t>ash</a:t>
            </a:r>
            <a:r>
              <a:rPr sz="3300" spc="-130" dirty="0">
                <a:latin typeface="Constantia"/>
                <a:cs typeface="Constantia"/>
              </a:rPr>
              <a:t> </a:t>
            </a:r>
            <a:r>
              <a:rPr sz="3300" spc="-225" dirty="0">
                <a:latin typeface="Constantia"/>
                <a:cs typeface="Constantia"/>
              </a:rPr>
              <a:t>T</a:t>
            </a:r>
            <a:r>
              <a:rPr sz="3300" dirty="0">
                <a:latin typeface="Constantia"/>
                <a:cs typeface="Constantia"/>
              </a:rPr>
              <a:t>a</a:t>
            </a:r>
            <a:r>
              <a:rPr sz="3300" spc="-10" dirty="0">
                <a:latin typeface="Constantia"/>
                <a:cs typeface="Constantia"/>
              </a:rPr>
              <a:t>b</a:t>
            </a:r>
            <a:r>
              <a:rPr sz="3300" spc="-5" dirty="0">
                <a:latin typeface="Constantia"/>
                <a:cs typeface="Constantia"/>
              </a:rPr>
              <a:t>l</a:t>
            </a:r>
            <a:r>
              <a:rPr sz="3300" dirty="0">
                <a:latin typeface="Constantia"/>
                <a:cs typeface="Constantia"/>
              </a:rPr>
              <a:t>e</a:t>
            </a:r>
            <a:r>
              <a:rPr sz="3300" spc="-135" dirty="0">
                <a:latin typeface="Constantia"/>
                <a:cs typeface="Constantia"/>
              </a:rPr>
              <a:t> </a:t>
            </a:r>
            <a:r>
              <a:rPr sz="3300" dirty="0">
                <a:latin typeface="Constantia"/>
                <a:cs typeface="Constantia"/>
              </a:rPr>
              <a:t>scheme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253" y="4417314"/>
            <a:ext cx="8155305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7145" indent="-2533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9166"/>
              <a:buFont typeface="Arial"/>
              <a:buChar char="•"/>
              <a:tabLst>
                <a:tab pos="265430" algn="l"/>
                <a:tab pos="266065" algn="l"/>
                <a:tab pos="1009015" algn="l"/>
                <a:tab pos="1306195" algn="l"/>
              </a:tabLst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Mappings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simple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DHT.	</a:t>
            </a:r>
            <a:r>
              <a:rPr sz="2400" spc="-15" dirty="0">
                <a:latin typeface="Calibri"/>
                <a:cs typeface="Calibri"/>
              </a:rPr>
              <a:t>Highly </a:t>
            </a:r>
            <a:r>
              <a:rPr sz="2400" spc="-20" dirty="0">
                <a:latin typeface="Calibri"/>
                <a:cs typeface="Calibri"/>
              </a:rPr>
              <a:t>deterministic </a:t>
            </a:r>
            <a:r>
              <a:rPr sz="2400" spc="-25" dirty="0">
                <a:latin typeface="Calibri"/>
                <a:cs typeface="Calibri"/>
              </a:rPr>
              <a:t>placement </a:t>
            </a:r>
            <a:r>
              <a:rPr sz="2400" spc="-1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files/data </a:t>
            </a:r>
            <a:r>
              <a:rPr sz="2400" spc="-40" dirty="0">
                <a:latin typeface="Calibri"/>
                <a:cs typeface="Calibri"/>
              </a:rPr>
              <a:t>allows </a:t>
            </a:r>
            <a:r>
              <a:rPr sz="2400" spc="-30" dirty="0">
                <a:latin typeface="Calibri"/>
                <a:cs typeface="Calibri"/>
              </a:rPr>
              <a:t>fast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lookup.	</a:t>
            </a:r>
            <a:r>
              <a:rPr sz="2400" spc="20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file insertions/deletions </a:t>
            </a:r>
            <a:r>
              <a:rPr sz="2400" spc="-30" dirty="0">
                <a:latin typeface="Calibri"/>
                <a:cs typeface="Calibri"/>
              </a:rPr>
              <a:t>under </a:t>
            </a:r>
            <a:r>
              <a:rPr sz="2400" spc="-20" dirty="0">
                <a:latin typeface="Calibri"/>
                <a:cs typeface="Calibri"/>
              </a:rPr>
              <a:t>churn </a:t>
            </a:r>
            <a:r>
              <a:rPr sz="2400" spc="-30" dirty="0">
                <a:latin typeface="Calibri"/>
                <a:cs typeface="Calibri"/>
              </a:rPr>
              <a:t>incurs </a:t>
            </a:r>
            <a:r>
              <a:rPr sz="2400" spc="-40" dirty="0">
                <a:latin typeface="Calibri"/>
                <a:cs typeface="Calibri"/>
              </a:rPr>
              <a:t>some </a:t>
            </a:r>
            <a:r>
              <a:rPr sz="2400" spc="-35" dirty="0">
                <a:latin typeface="Calibri"/>
                <a:cs typeface="Calibri"/>
              </a:rPr>
              <a:t> cost.</a:t>
            </a:r>
            <a:endParaRPr sz="2400">
              <a:latin typeface="Calibri"/>
              <a:cs typeface="Calibri"/>
            </a:endParaRPr>
          </a:p>
          <a:p>
            <a:pPr marL="265430" lvl="1" indent="-171450">
              <a:lnSpc>
                <a:spcPct val="100000"/>
              </a:lnSpc>
              <a:spcBef>
                <a:spcPts val="409"/>
              </a:spcBef>
              <a:buSzPct val="79166"/>
              <a:buFont typeface="Arial"/>
              <a:buChar char="•"/>
              <a:tabLst>
                <a:tab pos="266065" algn="l"/>
                <a:tab pos="6522720" algn="l"/>
                <a:tab pos="7078980" algn="l"/>
              </a:tabLst>
            </a:pP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ea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ea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ea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oss</a:t>
            </a:r>
            <a:r>
              <a:rPr sz="2400" spc="-25" dirty="0">
                <a:latin typeface="Calibri"/>
                <a:cs typeface="Calibri"/>
              </a:rPr>
              <a:t>ibl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321309"/>
            <a:ext cx="80410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latin typeface="Constantia"/>
                <a:cs typeface="Constantia"/>
              </a:rPr>
              <a:t>Chord</a:t>
            </a:r>
            <a:r>
              <a:rPr sz="3300" spc="-5" dirty="0">
                <a:latin typeface="Constantia"/>
                <a:cs typeface="Constantia"/>
              </a:rPr>
              <a:t> </a:t>
            </a:r>
            <a:r>
              <a:rPr sz="3300" spc="-10" dirty="0">
                <a:latin typeface="Constantia"/>
                <a:cs typeface="Constantia"/>
              </a:rPr>
              <a:t>Distributed</a:t>
            </a:r>
            <a:r>
              <a:rPr sz="3300" spc="40" dirty="0">
                <a:latin typeface="Constantia"/>
                <a:cs typeface="Constantia"/>
              </a:rPr>
              <a:t> </a:t>
            </a:r>
            <a:r>
              <a:rPr sz="3300" spc="-5" dirty="0">
                <a:latin typeface="Constantia"/>
                <a:cs typeface="Constantia"/>
              </a:rPr>
              <a:t>Hash</a:t>
            </a:r>
            <a:r>
              <a:rPr sz="3300" spc="-130" dirty="0">
                <a:latin typeface="Constantia"/>
                <a:cs typeface="Constantia"/>
              </a:rPr>
              <a:t> </a:t>
            </a:r>
            <a:r>
              <a:rPr sz="3300" spc="-45" dirty="0">
                <a:latin typeface="Constantia"/>
                <a:cs typeface="Constantia"/>
              </a:rPr>
              <a:t>Table:</a:t>
            </a:r>
            <a:r>
              <a:rPr sz="3300" spc="5" dirty="0">
                <a:latin typeface="Constantia"/>
                <a:cs typeface="Constantia"/>
              </a:rPr>
              <a:t> </a:t>
            </a:r>
            <a:r>
              <a:rPr sz="3300" spc="-10" dirty="0">
                <a:latin typeface="Constantia"/>
                <a:cs typeface="Constantia"/>
              </a:rPr>
              <a:t>Overview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507" y="1241552"/>
            <a:ext cx="8510270" cy="508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4450">
              <a:lnSpc>
                <a:spcPct val="100000"/>
              </a:lnSpc>
              <a:spcBef>
                <a:spcPts val="100"/>
              </a:spcBef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spc="-15" dirty="0">
                <a:latin typeface="Calibri"/>
                <a:cs typeface="Calibri"/>
              </a:rPr>
              <a:t>The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Chord protocol, proposed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Stoica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et al.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(2003), </a:t>
            </a:r>
            <a:r>
              <a:rPr sz="2100" spc="-15" dirty="0">
                <a:latin typeface="Calibri"/>
                <a:cs typeface="Calibri"/>
              </a:rPr>
              <a:t>uses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20" dirty="0">
                <a:latin typeface="Calibri"/>
                <a:cs typeface="Calibri"/>
              </a:rPr>
              <a:t>flat </a:t>
            </a:r>
            <a:r>
              <a:rPr sz="2100" spc="-35" dirty="0">
                <a:latin typeface="Calibri"/>
                <a:cs typeface="Calibri"/>
              </a:rPr>
              <a:t>key </a:t>
            </a:r>
            <a:r>
              <a:rPr sz="2100" spc="-15" dirty="0">
                <a:latin typeface="Calibri"/>
                <a:cs typeface="Calibri"/>
              </a:rPr>
              <a:t>space </a:t>
            </a:r>
            <a:r>
              <a:rPr sz="2100" spc="-20" dirty="0">
                <a:latin typeface="Calibri"/>
                <a:cs typeface="Calibri"/>
              </a:rPr>
              <a:t>to 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associate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mapping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between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network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nodes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and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data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objects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files</a:t>
            </a:r>
            <a:r>
              <a:rPr sz="2100" spc="-20" dirty="0">
                <a:latin typeface="Calibri"/>
                <a:cs typeface="Calibri"/>
              </a:rPr>
              <a:t> /values.</a:t>
            </a:r>
            <a:endParaRPr sz="2100">
              <a:latin typeface="Calibri"/>
              <a:cs typeface="Calibri"/>
            </a:endParaRPr>
          </a:p>
          <a:p>
            <a:pPr marL="50800" marR="232410">
              <a:lnSpc>
                <a:spcPct val="100000"/>
              </a:lnSpc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spc="-15" dirty="0">
                <a:latin typeface="Calibri"/>
                <a:cs typeface="Calibri"/>
              </a:rPr>
              <a:t>The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node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address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as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well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as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object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value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is</a:t>
            </a:r>
            <a:r>
              <a:rPr sz="2100" spc="434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mapped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logical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identifier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c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mm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-10" dirty="0">
                <a:latin typeface="Calibri"/>
                <a:cs typeface="Calibri"/>
              </a:rPr>
              <a:t>l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5" dirty="0">
                <a:latin typeface="Calibri"/>
                <a:cs typeface="Calibri"/>
              </a:rPr>
              <a:t>k</a:t>
            </a:r>
            <a:r>
              <a:rPr sz="2100" spc="-5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s</a:t>
            </a:r>
            <a:r>
              <a:rPr sz="2100" spc="-35" dirty="0">
                <a:latin typeface="Calibri"/>
                <a:cs typeface="Calibri"/>
              </a:rPr>
              <a:t>pa</a:t>
            </a:r>
            <a:r>
              <a:rPr sz="2100" spc="-40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u</a:t>
            </a:r>
            <a:r>
              <a:rPr sz="2100" spc="-30" dirty="0">
                <a:latin typeface="Calibri"/>
                <a:cs typeface="Calibri"/>
              </a:rPr>
              <a:t>si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c</a:t>
            </a:r>
            <a:r>
              <a:rPr sz="2100" spc="-30" dirty="0">
                <a:latin typeface="Calibri"/>
                <a:cs typeface="Calibri"/>
              </a:rPr>
              <a:t>o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si</a:t>
            </a:r>
            <a:r>
              <a:rPr sz="2100" spc="-55" dirty="0">
                <a:latin typeface="Calibri"/>
                <a:cs typeface="Calibri"/>
              </a:rPr>
              <a:t>s</a:t>
            </a:r>
            <a:r>
              <a:rPr sz="2100" spc="-45" dirty="0">
                <a:latin typeface="Calibri"/>
                <a:cs typeface="Calibri"/>
              </a:rPr>
              <a:t>t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50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35" dirty="0">
                <a:latin typeface="Calibri"/>
                <a:cs typeface="Calibri"/>
              </a:rPr>
              <a:t> ha</a:t>
            </a:r>
            <a:r>
              <a:rPr sz="2100" spc="-4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20" dirty="0">
                <a:latin typeface="Calibri"/>
                <a:cs typeface="Calibri"/>
              </a:rPr>
              <a:t> f</a:t>
            </a:r>
            <a:r>
              <a:rPr sz="2100" spc="-15" dirty="0">
                <a:latin typeface="Calibri"/>
                <a:cs typeface="Calibri"/>
              </a:rPr>
              <a:t>unc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0800" marR="195580">
              <a:lnSpc>
                <a:spcPct val="100000"/>
              </a:lnSpc>
              <a:spcBef>
                <a:spcPts val="395"/>
              </a:spcBef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1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joins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leaves</a:t>
            </a:r>
            <a:r>
              <a:rPr sz="21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b="1" spc="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nodes,</a:t>
            </a:r>
            <a:r>
              <a:rPr sz="21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100" b="1" spc="4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O(1</a:t>
            </a:r>
            <a:r>
              <a:rPr sz="2100" b="1" i="1" spc="-10" dirty="0">
                <a:solidFill>
                  <a:srgbClr val="FF0000"/>
                </a:solidFill>
                <a:latin typeface="Calibri"/>
                <a:cs typeface="Calibri"/>
              </a:rPr>
              <a:t>/n)</a:t>
            </a:r>
            <a:r>
              <a:rPr sz="21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keys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100" b="1" spc="-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5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2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44780" indent="-94615">
              <a:lnSpc>
                <a:spcPct val="100000"/>
              </a:lnSpc>
              <a:spcBef>
                <a:spcPts val="400"/>
              </a:spcBef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spc="-40" dirty="0">
                <a:latin typeface="Calibri"/>
                <a:cs typeface="Calibri"/>
              </a:rPr>
              <a:t>Two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steps </a:t>
            </a:r>
            <a:r>
              <a:rPr sz="2100" spc="-35" dirty="0">
                <a:latin typeface="Calibri"/>
                <a:cs typeface="Calibri"/>
              </a:rPr>
              <a:t>involved:</a:t>
            </a:r>
            <a:endParaRPr sz="2100">
              <a:latin typeface="Calibri"/>
              <a:cs typeface="Calibri"/>
            </a:endParaRPr>
          </a:p>
          <a:p>
            <a:pPr marL="103251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031875" algn="l"/>
                <a:tab pos="1033144" algn="l"/>
              </a:tabLst>
            </a:pPr>
            <a:r>
              <a:rPr sz="2100" spc="15" dirty="0">
                <a:latin typeface="Calibri"/>
                <a:cs typeface="Calibri"/>
              </a:rPr>
              <a:t>Map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object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value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its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key</a:t>
            </a:r>
            <a:endParaRPr sz="2100">
              <a:latin typeface="Calibri"/>
              <a:cs typeface="Calibri"/>
            </a:endParaRPr>
          </a:p>
          <a:p>
            <a:pPr marL="1032510" lvl="1" indent="-457834">
              <a:lnSpc>
                <a:spcPct val="100000"/>
              </a:lnSpc>
              <a:buAutoNum type="arabicPeriod"/>
              <a:tabLst>
                <a:tab pos="1031875" algn="l"/>
                <a:tab pos="1033144" algn="l"/>
              </a:tabLst>
            </a:pPr>
            <a:r>
              <a:rPr sz="2100" spc="15" dirty="0">
                <a:latin typeface="Calibri"/>
                <a:cs typeface="Calibri"/>
              </a:rPr>
              <a:t>Map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key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node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the</a:t>
            </a:r>
            <a:r>
              <a:rPr sz="2100" spc="42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native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address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space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using</a:t>
            </a:r>
            <a:r>
              <a:rPr sz="2100" spc="130" dirty="0">
                <a:latin typeface="Calibri"/>
                <a:cs typeface="Calibri"/>
              </a:rPr>
              <a:t> </a:t>
            </a:r>
            <a:r>
              <a:rPr sz="2100" i="1" spc="-20" dirty="0">
                <a:latin typeface="Calibri"/>
                <a:cs typeface="Calibri"/>
              </a:rPr>
              <a:t>lookup</a:t>
            </a:r>
            <a:endParaRPr sz="2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50800" marR="177800">
              <a:lnSpc>
                <a:spcPct val="100000"/>
              </a:lnSpc>
              <a:spcBef>
                <a:spcPts val="5"/>
              </a:spcBef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b="1" spc="-25" dirty="0">
                <a:solidFill>
                  <a:srgbClr val="FF0000"/>
                </a:solidFill>
                <a:latin typeface="Calibri"/>
                <a:cs typeface="Calibri"/>
              </a:rPr>
              <a:t>Common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21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-bit</a:t>
            </a:r>
            <a:r>
              <a:rPr sz="2100" b="1" spc="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identifier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(2</a:t>
            </a:r>
            <a:r>
              <a:rPr sz="2100" b="1" i="1" spc="-15" baseline="3174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i="1" spc="-37" baseline="3174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addresses),</a:t>
            </a:r>
            <a:r>
              <a:rPr sz="21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and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this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space</a:t>
            </a:r>
            <a:r>
              <a:rPr sz="2100" spc="39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is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spc="-85" dirty="0">
                <a:latin typeface="Calibri"/>
                <a:cs typeface="Calibri"/>
              </a:rPr>
              <a:t>r</a:t>
            </a:r>
            <a:r>
              <a:rPr sz="2100" spc="-35" dirty="0">
                <a:latin typeface="Calibri"/>
                <a:cs typeface="Calibri"/>
              </a:rPr>
              <a:t>an</a:t>
            </a:r>
            <a:r>
              <a:rPr sz="2100" spc="-55" dirty="0">
                <a:latin typeface="Calibri"/>
                <a:cs typeface="Calibri"/>
              </a:rPr>
              <a:t>g</a:t>
            </a:r>
            <a:r>
              <a:rPr sz="2100" spc="-4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logi</a:t>
            </a:r>
            <a:r>
              <a:rPr sz="2100" b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rin</a:t>
            </a: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i="1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i="1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(2</a:t>
            </a:r>
            <a:r>
              <a:rPr sz="2100" b="1" i="1" baseline="3174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i="1" spc="-44" baseline="3174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  <a:spcBef>
                <a:spcPts val="395"/>
              </a:spcBef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2100" dirty="0">
                <a:latin typeface="Calibri"/>
                <a:cs typeface="Calibri"/>
              </a:rPr>
              <a:t>A</a:t>
            </a:r>
            <a:r>
              <a:rPr sz="2100" spc="470" dirty="0">
                <a:latin typeface="Calibri"/>
                <a:cs typeface="Calibri"/>
              </a:rPr>
              <a:t> 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100" b="1" i="1" dirty="0">
                <a:solidFill>
                  <a:srgbClr val="FF0000"/>
                </a:solidFill>
                <a:latin typeface="Calibri"/>
                <a:cs typeface="Calibri"/>
              </a:rPr>
              <a:t>k </a:t>
            </a:r>
            <a:r>
              <a:rPr sz="2100" spc="-35" dirty="0">
                <a:latin typeface="Calibri"/>
                <a:cs typeface="Calibri"/>
              </a:rPr>
              <a:t>gets </a:t>
            </a:r>
            <a:r>
              <a:rPr sz="2100" spc="-40" dirty="0">
                <a:latin typeface="Calibri"/>
                <a:cs typeface="Calibri"/>
              </a:rPr>
              <a:t>assigned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15" dirty="0">
                <a:latin typeface="Calibri"/>
                <a:cs typeface="Calibri"/>
              </a:rPr>
              <a:t>the </a:t>
            </a:r>
            <a:r>
              <a:rPr sz="2100" spc="-20" dirty="0">
                <a:latin typeface="Calibri"/>
                <a:cs typeface="Calibri"/>
              </a:rPr>
              <a:t>first </a:t>
            </a:r>
            <a:r>
              <a:rPr sz="2100" spc="-30" dirty="0">
                <a:latin typeface="Calibri"/>
                <a:cs typeface="Calibri"/>
              </a:rPr>
              <a:t>node</a:t>
            </a:r>
            <a:r>
              <a:rPr sz="2100" spc="41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such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15" dirty="0">
                <a:latin typeface="Calibri"/>
                <a:cs typeface="Calibri"/>
              </a:rPr>
              <a:t>the </a:t>
            </a:r>
            <a:r>
              <a:rPr sz="2100" spc="-30" dirty="0">
                <a:latin typeface="Calibri"/>
                <a:cs typeface="Calibri"/>
              </a:rPr>
              <a:t>node </a:t>
            </a:r>
            <a:r>
              <a:rPr sz="2100" spc="-20" dirty="0">
                <a:latin typeface="Calibri"/>
                <a:cs typeface="Calibri"/>
              </a:rPr>
              <a:t>identifier </a:t>
            </a:r>
            <a:r>
              <a:rPr sz="2100" spc="-35" dirty="0">
                <a:latin typeface="Calibri"/>
                <a:cs typeface="Calibri"/>
              </a:rPr>
              <a:t>equals </a:t>
            </a:r>
            <a:r>
              <a:rPr sz="2100" spc="-20" dirty="0">
                <a:latin typeface="Calibri"/>
                <a:cs typeface="Calibri"/>
              </a:rPr>
              <a:t>or </a:t>
            </a:r>
            <a:r>
              <a:rPr sz="2100" spc="-15" dirty="0">
                <a:latin typeface="Calibri"/>
                <a:cs typeface="Calibri"/>
              </a:rPr>
              <a:t> is </a:t>
            </a:r>
            <a:r>
              <a:rPr sz="2100" spc="-45" dirty="0">
                <a:latin typeface="Calibri"/>
                <a:cs typeface="Calibri"/>
              </a:rPr>
              <a:t>greater </a:t>
            </a:r>
            <a:r>
              <a:rPr sz="2100" spc="-10" dirty="0">
                <a:latin typeface="Calibri"/>
                <a:cs typeface="Calibri"/>
              </a:rPr>
              <a:t>than </a:t>
            </a:r>
            <a:r>
              <a:rPr sz="2100" spc="-15" dirty="0">
                <a:latin typeface="Calibri"/>
                <a:cs typeface="Calibri"/>
              </a:rPr>
              <a:t>the </a:t>
            </a:r>
            <a:r>
              <a:rPr sz="2100" spc="-55" dirty="0">
                <a:latin typeface="Calibri"/>
                <a:cs typeface="Calibri"/>
              </a:rPr>
              <a:t>key </a:t>
            </a:r>
            <a:r>
              <a:rPr sz="2100" spc="-20" dirty="0">
                <a:latin typeface="Calibri"/>
                <a:cs typeface="Calibri"/>
              </a:rPr>
              <a:t>identifier </a:t>
            </a:r>
            <a:r>
              <a:rPr sz="2100" spc="-10" dirty="0">
                <a:latin typeface="Calibri"/>
                <a:cs typeface="Calibri"/>
              </a:rPr>
              <a:t>of </a:t>
            </a:r>
            <a:r>
              <a:rPr sz="2100" i="1" dirty="0">
                <a:latin typeface="Calibri"/>
                <a:cs typeface="Calibri"/>
              </a:rPr>
              <a:t>k </a:t>
            </a:r>
            <a:r>
              <a:rPr sz="2100" spc="-1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the </a:t>
            </a:r>
            <a:r>
              <a:rPr sz="2100" spc="-20" dirty="0">
                <a:latin typeface="Calibri"/>
                <a:cs typeface="Calibri"/>
              </a:rPr>
              <a:t>common </a:t>
            </a:r>
            <a:r>
              <a:rPr sz="2100" spc="-15" dirty="0">
                <a:latin typeface="Calibri"/>
                <a:cs typeface="Calibri"/>
              </a:rPr>
              <a:t>identifier space. </a:t>
            </a:r>
            <a:r>
              <a:rPr sz="2100" spc="-10" dirty="0">
                <a:latin typeface="Calibri"/>
                <a:cs typeface="Calibri"/>
              </a:rPr>
              <a:t>The node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successor 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k,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 denoted</a:t>
            </a:r>
            <a:r>
              <a:rPr sz="2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i="1" spc="-20" dirty="0">
                <a:solidFill>
                  <a:srgbClr val="FF0000"/>
                </a:solidFill>
                <a:latin typeface="Calibri"/>
                <a:cs typeface="Calibri"/>
              </a:rPr>
              <a:t>succ(k).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20519" y="611631"/>
            <a:ext cx="6486525" cy="4295140"/>
            <a:chOff x="1620519" y="611631"/>
            <a:chExt cx="6486525" cy="4295140"/>
          </a:xfrm>
        </p:grpSpPr>
        <p:sp>
          <p:nvSpPr>
            <p:cNvPr id="4" name="object 4"/>
            <p:cNvSpPr/>
            <p:nvPr/>
          </p:nvSpPr>
          <p:spPr>
            <a:xfrm>
              <a:off x="1639569" y="630681"/>
              <a:ext cx="6448425" cy="4257040"/>
            </a:xfrm>
            <a:custGeom>
              <a:avLst/>
              <a:gdLst/>
              <a:ahLst/>
              <a:cxnLst/>
              <a:rect l="l" t="t" r="r" b="b"/>
              <a:pathLst>
                <a:path w="6448425" h="4257040">
                  <a:moveTo>
                    <a:pt x="6448044" y="0"/>
                  </a:moveTo>
                  <a:lnTo>
                    <a:pt x="0" y="0"/>
                  </a:lnTo>
                  <a:lnTo>
                    <a:pt x="0" y="4256659"/>
                  </a:lnTo>
                  <a:lnTo>
                    <a:pt x="6448044" y="4256659"/>
                  </a:lnTo>
                  <a:lnTo>
                    <a:pt x="6448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569" y="630681"/>
              <a:ext cx="6448425" cy="4257040"/>
            </a:xfrm>
            <a:custGeom>
              <a:avLst/>
              <a:gdLst/>
              <a:ahLst/>
              <a:cxnLst/>
              <a:rect l="l" t="t" r="r" b="b"/>
              <a:pathLst>
                <a:path w="6448425" h="4257040">
                  <a:moveTo>
                    <a:pt x="0" y="4256659"/>
                  </a:moveTo>
                  <a:lnTo>
                    <a:pt x="6448044" y="4256659"/>
                  </a:lnTo>
                  <a:lnTo>
                    <a:pt x="6448044" y="0"/>
                  </a:lnTo>
                  <a:lnTo>
                    <a:pt x="0" y="0"/>
                  </a:lnTo>
                  <a:lnTo>
                    <a:pt x="0" y="42566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916" y="100710"/>
            <a:ext cx="1734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Constantia"/>
                <a:cs typeface="Constantia"/>
              </a:rPr>
              <a:t>Example</a:t>
            </a:r>
            <a:endParaRPr sz="3300">
              <a:latin typeface="Constantia"/>
              <a:cs typeface="Constant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1192" y="646430"/>
            <a:ext cx="6337681" cy="42251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6252171"/>
            <a:ext cx="9144000" cy="606425"/>
          </a:xfrm>
          <a:custGeom>
            <a:avLst/>
            <a:gdLst/>
            <a:ahLst/>
            <a:cxnLst/>
            <a:rect l="l" t="t" r="r" b="b"/>
            <a:pathLst>
              <a:path w="9144000" h="606425">
                <a:moveTo>
                  <a:pt x="9143999" y="605826"/>
                </a:moveTo>
                <a:lnTo>
                  <a:pt x="9143999" y="0"/>
                </a:lnTo>
                <a:lnTo>
                  <a:pt x="0" y="0"/>
                </a:lnTo>
                <a:lnTo>
                  <a:pt x="0" y="605826"/>
                </a:lnTo>
                <a:lnTo>
                  <a:pt x="9143999" y="6058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5000625"/>
            <a:ext cx="8562340" cy="181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58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Chord </a:t>
            </a:r>
            <a:r>
              <a:rPr sz="2000" spc="-5" dirty="0">
                <a:latin typeface="Calibri"/>
                <a:cs typeface="Calibri"/>
              </a:rPr>
              <a:t>ring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m = 7 is </a:t>
            </a:r>
            <a:r>
              <a:rPr sz="2000" spc="-5" dirty="0">
                <a:latin typeface="Calibri"/>
                <a:cs typeface="Calibri"/>
              </a:rPr>
              <a:t>depicted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figure. </a:t>
            </a:r>
            <a:r>
              <a:rPr sz="2000" dirty="0">
                <a:latin typeface="Calibri"/>
                <a:cs typeface="Calibri"/>
              </a:rPr>
              <a:t>Nodes N5, N18, N23, N28, N63, N73,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N99, N104, N115, and N119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shown. Six </a:t>
            </a:r>
            <a:r>
              <a:rPr sz="2000" spc="-20" dirty="0">
                <a:latin typeface="Calibri"/>
                <a:cs typeface="Calibri"/>
              </a:rPr>
              <a:t>keys, </a:t>
            </a:r>
            <a:r>
              <a:rPr sz="2000" dirty="0">
                <a:latin typeface="Calibri"/>
                <a:cs typeface="Calibri"/>
              </a:rPr>
              <a:t>K8, K15, K28, K53, K87,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K121,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succ(k)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succ8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succ15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18,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succ28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28,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succ53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63,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succ87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99,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succ121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5.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b="1" spc="-55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sz="17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FF0000"/>
                </a:solidFill>
                <a:latin typeface="Calibri"/>
                <a:cs typeface="Calibri"/>
              </a:rPr>
              <a:t>k </a:t>
            </a:r>
            <a:r>
              <a:rPr sz="1700" spc="-35" dirty="0">
                <a:latin typeface="Calibri"/>
                <a:cs typeface="Calibri"/>
              </a:rPr>
              <a:t>gets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assigned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15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first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node</a:t>
            </a:r>
            <a:r>
              <a:rPr sz="1700" spc="29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such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node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identifier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equals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or</a:t>
            </a:r>
            <a:r>
              <a:rPr sz="1700" spc="2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greater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key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15" dirty="0">
                <a:latin typeface="Calibri"/>
                <a:cs typeface="Calibri"/>
              </a:rPr>
              <a:t>identifier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36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the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common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identifier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space.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successor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k,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denoted</a:t>
            </a:r>
            <a:r>
              <a:rPr sz="17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i="1" spc="-20" dirty="0">
                <a:solidFill>
                  <a:srgbClr val="FF0000"/>
                </a:solidFill>
                <a:latin typeface="Calibri"/>
                <a:cs typeface="Calibri"/>
              </a:rPr>
              <a:t>succ(k).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8714"/>
            <a:ext cx="9142095" cy="4039870"/>
            <a:chOff x="0" y="2818714"/>
            <a:chExt cx="9142095" cy="4039870"/>
          </a:xfrm>
        </p:grpSpPr>
        <p:sp>
          <p:nvSpPr>
            <p:cNvPr id="3" name="object 3"/>
            <p:cNvSpPr/>
            <p:nvPr/>
          </p:nvSpPr>
          <p:spPr>
            <a:xfrm>
              <a:off x="3941318" y="2837764"/>
              <a:ext cx="4966335" cy="3515995"/>
            </a:xfrm>
            <a:custGeom>
              <a:avLst/>
              <a:gdLst/>
              <a:ahLst/>
              <a:cxnLst/>
              <a:rect l="l" t="t" r="r" b="b"/>
              <a:pathLst>
                <a:path w="4966334" h="3515995">
                  <a:moveTo>
                    <a:pt x="4966080" y="0"/>
                  </a:moveTo>
                  <a:lnTo>
                    <a:pt x="0" y="0"/>
                  </a:lnTo>
                  <a:lnTo>
                    <a:pt x="0" y="3515741"/>
                  </a:lnTo>
                  <a:lnTo>
                    <a:pt x="4966080" y="3515741"/>
                  </a:lnTo>
                  <a:lnTo>
                    <a:pt x="4966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1318" y="2837764"/>
              <a:ext cx="4966335" cy="3515995"/>
            </a:xfrm>
            <a:custGeom>
              <a:avLst/>
              <a:gdLst/>
              <a:ahLst/>
              <a:cxnLst/>
              <a:rect l="l" t="t" r="r" b="b"/>
              <a:pathLst>
                <a:path w="4966334" h="3515995">
                  <a:moveTo>
                    <a:pt x="0" y="3515741"/>
                  </a:moveTo>
                  <a:lnTo>
                    <a:pt x="4966080" y="3515741"/>
                  </a:lnTo>
                  <a:lnTo>
                    <a:pt x="4966080" y="0"/>
                  </a:lnTo>
                  <a:lnTo>
                    <a:pt x="0" y="0"/>
                  </a:lnTo>
                  <a:lnTo>
                    <a:pt x="0" y="351574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194894"/>
            <a:ext cx="45364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3300" spc="-15" dirty="0">
                <a:latin typeface="Constantia"/>
                <a:cs typeface="Constantia"/>
              </a:rPr>
              <a:t>Chord:	</a:t>
            </a:r>
            <a:r>
              <a:rPr sz="3300" i="1" spc="-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3300" i="1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300" spc="5" dirty="0">
                <a:latin typeface="Constantia"/>
                <a:cs typeface="Constantia"/>
              </a:rPr>
              <a:t>Lookup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79" y="941908"/>
            <a:ext cx="3898265" cy="334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indent="-86360" algn="just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137160" algn="l"/>
              </a:tabLst>
            </a:pPr>
            <a:r>
              <a:rPr sz="2400" spc="-35" dirty="0">
                <a:latin typeface="Calibri"/>
                <a:cs typeface="Calibri"/>
              </a:rPr>
              <a:t>Each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node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tracks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its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successor</a:t>
            </a:r>
            <a:endParaRPr sz="24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110"/>
              </a:spcBef>
              <a:buSzPct val="75000"/>
              <a:buFont typeface="Arial"/>
              <a:buChar char="•"/>
              <a:tabLst>
                <a:tab pos="137160" algn="l"/>
              </a:tabLst>
            </a:pPr>
            <a:r>
              <a:rPr sz="2400" spc="-30" dirty="0">
                <a:latin typeface="Calibri"/>
                <a:cs typeface="Calibri"/>
              </a:rPr>
              <a:t>Query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key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20" dirty="0">
                <a:latin typeface="Calibri"/>
                <a:cs typeface="Calibri"/>
              </a:rPr>
              <a:t>is </a:t>
            </a:r>
            <a:r>
              <a:rPr sz="2400" spc="-45" dirty="0">
                <a:latin typeface="Calibri"/>
                <a:cs typeface="Calibri"/>
              </a:rPr>
              <a:t>forwarded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the ring </a:t>
            </a:r>
            <a:r>
              <a:rPr sz="2400" spc="-40" dirty="0">
                <a:latin typeface="Calibri"/>
                <a:cs typeface="Calibri"/>
              </a:rPr>
              <a:t>until </a:t>
            </a:r>
            <a:r>
              <a:rPr sz="2400" b="1" spc="-40" dirty="0">
                <a:latin typeface="Calibri"/>
                <a:cs typeface="Calibri"/>
              </a:rPr>
              <a:t>reaches </a:t>
            </a:r>
            <a:r>
              <a:rPr sz="2400" b="1" spc="-45" dirty="0">
                <a:latin typeface="Calibri"/>
                <a:cs typeface="Calibri"/>
              </a:rPr>
              <a:t>first 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node whose </a:t>
            </a:r>
            <a:r>
              <a:rPr sz="2400" b="1" spc="-40" dirty="0">
                <a:latin typeface="Calibri"/>
                <a:cs typeface="Calibri"/>
              </a:rPr>
              <a:t>identifier 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≥ </a:t>
            </a:r>
            <a:r>
              <a:rPr sz="2400" b="1" spc="-55" dirty="0">
                <a:latin typeface="Calibri"/>
                <a:cs typeface="Calibri"/>
              </a:rPr>
              <a:t>key 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(x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mod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(2</a:t>
            </a:r>
            <a:r>
              <a:rPr sz="2400" b="1" i="1" spc="-44" baseline="31250" dirty="0">
                <a:latin typeface="Calibri"/>
                <a:cs typeface="Calibri"/>
              </a:rPr>
              <a:t>m</a:t>
            </a:r>
            <a:r>
              <a:rPr sz="2400" b="1" spc="-30" dirty="0">
                <a:latin typeface="Calibri"/>
                <a:cs typeface="Calibri"/>
              </a:rPr>
              <a:t>))</a:t>
            </a:r>
            <a:r>
              <a:rPr sz="2400" spc="-3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0800" marR="44450" algn="just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137160" algn="l"/>
              </a:tabLst>
            </a:pPr>
            <a:r>
              <a:rPr sz="2400" spc="-30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result,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node with </a:t>
            </a:r>
            <a:r>
              <a:rPr sz="2400" b="1" spc="-55" dirty="0">
                <a:latin typeface="Calibri"/>
                <a:cs typeface="Calibri"/>
              </a:rPr>
              <a:t>key </a:t>
            </a:r>
            <a:r>
              <a:rPr sz="2400" b="1" spc="-2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, </a:t>
            </a:r>
            <a:r>
              <a:rPr sz="2400" spc="-35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returned </a:t>
            </a:r>
            <a:r>
              <a:rPr sz="2400" spc="-35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querying </a:t>
            </a:r>
            <a:r>
              <a:rPr sz="2400" spc="-30" dirty="0">
                <a:latin typeface="Calibri"/>
                <a:cs typeface="Calibri"/>
              </a:rPr>
              <a:t>node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(along</a:t>
            </a:r>
            <a:r>
              <a:rPr sz="2400" i="1" spc="32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the</a:t>
            </a:r>
            <a:r>
              <a:rPr sz="2400" i="1" spc="325" dirty="0">
                <a:latin typeface="Calibri"/>
                <a:cs typeface="Calibri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reverse</a:t>
            </a:r>
            <a:r>
              <a:rPr sz="2400" i="1" spc="32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of</a:t>
            </a:r>
            <a:r>
              <a:rPr sz="2400" i="1" spc="32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the</a:t>
            </a:r>
            <a:r>
              <a:rPr sz="2400" i="1" spc="320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" y="4260595"/>
            <a:ext cx="382016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547495" algn="l"/>
                <a:tab pos="2852420" algn="l"/>
                <a:tab pos="3411220" algn="l"/>
              </a:tabLst>
            </a:pP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ha</a:t>
            </a:r>
            <a:r>
              <a:rPr sz="2400" i="1" dirty="0">
                <a:latin typeface="Calibri"/>
                <a:cs typeface="Calibri"/>
              </a:rPr>
              <a:t>t	</a:t>
            </a:r>
            <a:r>
              <a:rPr sz="2400" i="1" spc="-40" dirty="0">
                <a:latin typeface="Calibri"/>
                <a:cs typeface="Calibri"/>
              </a:rPr>
              <a:t>w</a:t>
            </a:r>
            <a:r>
              <a:rPr sz="2400" i="1" spc="-3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s	</a:t>
            </a:r>
            <a:r>
              <a:rPr sz="2400" i="1" spc="-65" dirty="0">
                <a:latin typeface="Calibri"/>
                <a:cs typeface="Calibri"/>
              </a:rPr>
              <a:t>f</a:t>
            </a:r>
            <a:r>
              <a:rPr sz="2400" i="1" spc="-35" dirty="0">
                <a:latin typeface="Calibri"/>
                <a:cs typeface="Calibri"/>
              </a:rPr>
              <a:t>oll</a:t>
            </a:r>
            <a:r>
              <a:rPr sz="2400" i="1" spc="-45" dirty="0">
                <a:latin typeface="Calibri"/>
                <a:cs typeface="Calibri"/>
              </a:rPr>
              <a:t>o</a:t>
            </a:r>
            <a:r>
              <a:rPr sz="2400" i="1" spc="-40" dirty="0">
                <a:latin typeface="Calibri"/>
                <a:cs typeface="Calibri"/>
              </a:rPr>
              <a:t>w</a:t>
            </a:r>
            <a:r>
              <a:rPr sz="2400" i="1" spc="-3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d	</a:t>
            </a:r>
            <a:r>
              <a:rPr sz="2400" i="1" spc="-50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y	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h</a:t>
            </a:r>
            <a:r>
              <a:rPr sz="2400" i="1" dirty="0">
                <a:latin typeface="Calibri"/>
                <a:cs typeface="Calibri"/>
              </a:rPr>
              <a:t>e  </a:t>
            </a:r>
            <a:r>
              <a:rPr sz="2400" i="1" spc="-50" dirty="0">
                <a:latin typeface="Calibri"/>
                <a:cs typeface="Calibri"/>
              </a:rPr>
              <a:t>query.)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SzPct val="75000"/>
              <a:buFont typeface="Arial"/>
              <a:buChar char="•"/>
              <a:tabLst>
                <a:tab pos="99060" algn="l"/>
              </a:tabLst>
            </a:pPr>
            <a:r>
              <a:rPr sz="2400" spc="-30" dirty="0">
                <a:latin typeface="Calibri"/>
                <a:cs typeface="Calibri"/>
              </a:rPr>
              <a:t>This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mechanism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requires</a:t>
            </a:r>
            <a:r>
              <a:rPr sz="2400" b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O(1)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i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821" y="741044"/>
            <a:ext cx="5187315" cy="198691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4"/>
              </a:spcBef>
            </a:pPr>
            <a:r>
              <a:rPr sz="2000" spc="-20" dirty="0">
                <a:latin typeface="Calibri"/>
                <a:cs typeface="Calibri"/>
              </a:rPr>
              <a:t>(variables)</a:t>
            </a:r>
            <a:endParaRPr sz="20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2000" b="1" spc="-35" dirty="0">
                <a:latin typeface="Calibri"/>
                <a:cs typeface="Calibri"/>
              </a:rPr>
              <a:t>integer</a:t>
            </a:r>
            <a:r>
              <a:rPr sz="2000" spc="-35" dirty="0">
                <a:latin typeface="Calibri"/>
                <a:cs typeface="Calibri"/>
              </a:rPr>
              <a:t>: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successor</a:t>
            </a:r>
            <a:r>
              <a:rPr sz="2000" i="1" spc="30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←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initial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value;</a:t>
            </a:r>
            <a:endParaRPr sz="2000">
              <a:latin typeface="Calibri"/>
              <a:cs typeface="Calibri"/>
            </a:endParaRPr>
          </a:p>
          <a:p>
            <a:pPr marL="82550" marR="630555">
              <a:lnSpc>
                <a:spcPts val="2410"/>
              </a:lnSpc>
              <a:spcBef>
                <a:spcPts val="70"/>
              </a:spcBef>
              <a:tabLst>
                <a:tab pos="539750" algn="l"/>
              </a:tabLst>
            </a:pPr>
            <a:r>
              <a:rPr sz="2000" i="1" dirty="0">
                <a:latin typeface="Calibri"/>
                <a:cs typeface="Calibri"/>
              </a:rPr>
              <a:t>(1)	</a:t>
            </a:r>
            <a:r>
              <a:rPr sz="2000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i.Locate_Successor</a:t>
            </a:r>
            <a:r>
              <a:rPr sz="2000" i="1" u="heavy" spc="-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2000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000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),</a:t>
            </a:r>
            <a:r>
              <a:rPr sz="2000" u="heavy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where </a:t>
            </a:r>
            <a:r>
              <a:rPr sz="2000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 </a:t>
            </a:r>
            <a:r>
              <a:rPr sz="2000" i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ƒ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2000" u="heavy" spc="-25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(1a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i="1" spc="-110" dirty="0">
                <a:latin typeface="Calibri"/>
                <a:cs typeface="Calibri"/>
              </a:rPr>
              <a:t>k</a:t>
            </a:r>
            <a:r>
              <a:rPr sz="2000" i="1" spc="-5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y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100" i="1" spc="-60" dirty="0">
                <a:latin typeface="Cambria Math"/>
                <a:cs typeface="Cambria Math"/>
              </a:rPr>
              <a:t>∈</a:t>
            </a:r>
            <a:r>
              <a:rPr sz="2100" i="1" spc="195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libri"/>
                <a:cs typeface="Calibri"/>
              </a:rPr>
              <a:t>(</a:t>
            </a:r>
            <a:r>
              <a:rPr sz="2000" i="1" spc="3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75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su</a:t>
            </a:r>
            <a:r>
              <a:rPr sz="2000" i="1" spc="-70" dirty="0">
                <a:latin typeface="Calibri"/>
                <a:cs typeface="Calibri"/>
              </a:rPr>
              <a:t>cc</a:t>
            </a:r>
            <a:r>
              <a:rPr sz="2000" i="1" spc="-50" dirty="0">
                <a:latin typeface="Calibri"/>
                <a:cs typeface="Calibri"/>
              </a:rPr>
              <a:t>ess</a:t>
            </a:r>
            <a:r>
              <a:rPr sz="2000" i="1" spc="-4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r</a:t>
            </a:r>
            <a:r>
              <a:rPr sz="2000" i="1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h</a:t>
            </a:r>
            <a:r>
              <a:rPr sz="2000" b="1" spc="-2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82550">
              <a:lnSpc>
                <a:spcPts val="2310"/>
              </a:lnSpc>
              <a:tabLst>
                <a:tab pos="730250" algn="l"/>
              </a:tabLst>
            </a:pPr>
            <a:r>
              <a:rPr sz="2000" spc="25" dirty="0">
                <a:latin typeface="Calibri"/>
                <a:cs typeface="Calibri"/>
              </a:rPr>
              <a:t>(</a:t>
            </a:r>
            <a:r>
              <a:rPr sz="2000" spc="20" dirty="0">
                <a:latin typeface="Calibri"/>
                <a:cs typeface="Calibri"/>
              </a:rPr>
              <a:t>1b</a:t>
            </a:r>
            <a:r>
              <a:rPr sz="2000" dirty="0">
                <a:latin typeface="Calibri"/>
                <a:cs typeface="Calibri"/>
              </a:rPr>
              <a:t>)	</a:t>
            </a:r>
            <a:r>
              <a:rPr sz="2000" b="1" spc="-70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t</a:t>
            </a:r>
            <a:r>
              <a:rPr sz="2000" b="1" spc="-35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(</a:t>
            </a:r>
            <a:r>
              <a:rPr sz="2000" i="1" spc="-40" dirty="0">
                <a:latin typeface="Calibri"/>
                <a:cs typeface="Calibri"/>
              </a:rPr>
              <a:t>su</a:t>
            </a:r>
            <a:r>
              <a:rPr sz="2000" i="1" spc="-55" dirty="0">
                <a:latin typeface="Calibri"/>
                <a:cs typeface="Calibri"/>
              </a:rPr>
              <a:t>cc</a:t>
            </a:r>
            <a:r>
              <a:rPr sz="2000" i="1" spc="-35" dirty="0">
                <a:latin typeface="Calibri"/>
                <a:cs typeface="Calibri"/>
              </a:rPr>
              <a:t>e</a:t>
            </a:r>
            <a:r>
              <a:rPr sz="2000" i="1" spc="-40" dirty="0">
                <a:latin typeface="Calibri"/>
                <a:cs typeface="Calibri"/>
              </a:rPr>
              <a:t>ss</a:t>
            </a:r>
            <a:r>
              <a:rPr sz="2000" i="1" spc="-2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r</a:t>
            </a:r>
            <a:r>
              <a:rPr sz="2000" i="1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(1c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65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ls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su</a:t>
            </a:r>
            <a:r>
              <a:rPr sz="2000" i="1" spc="-45" dirty="0">
                <a:latin typeface="Calibri"/>
                <a:cs typeface="Calibri"/>
              </a:rPr>
              <a:t>cc</a:t>
            </a:r>
            <a:r>
              <a:rPr sz="2000" i="1" spc="-25" dirty="0">
                <a:latin typeface="Calibri"/>
                <a:cs typeface="Calibri"/>
              </a:rPr>
              <a:t>esso</a:t>
            </a:r>
            <a:r>
              <a:rPr sz="2000" i="1" spc="-195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.L</a:t>
            </a:r>
            <a:r>
              <a:rPr sz="2000" i="1" spc="-25" dirty="0">
                <a:latin typeface="Calibri"/>
                <a:cs typeface="Calibri"/>
              </a:rPr>
              <a:t>o</a:t>
            </a:r>
            <a:r>
              <a:rPr sz="2000" i="1" spc="-45" dirty="0">
                <a:latin typeface="Calibri"/>
                <a:cs typeface="Calibri"/>
              </a:rPr>
              <a:t>c</a:t>
            </a:r>
            <a:r>
              <a:rPr sz="2000" i="1" spc="-25" dirty="0">
                <a:latin typeface="Calibri"/>
                <a:cs typeface="Calibri"/>
              </a:rPr>
              <a:t>a</a:t>
            </a:r>
            <a:r>
              <a:rPr sz="2000" i="1" spc="-5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_</a:t>
            </a:r>
            <a:r>
              <a:rPr sz="2000" i="1" spc="-45" dirty="0">
                <a:latin typeface="Calibri"/>
                <a:cs typeface="Calibri"/>
              </a:rPr>
              <a:t>S</a:t>
            </a:r>
            <a:r>
              <a:rPr sz="2000" i="1" spc="-50" dirty="0">
                <a:latin typeface="Calibri"/>
                <a:cs typeface="Calibri"/>
              </a:rPr>
              <a:t>u</a:t>
            </a:r>
            <a:r>
              <a:rPr sz="2000" i="1" spc="-70" dirty="0">
                <a:latin typeface="Calibri"/>
                <a:cs typeface="Calibri"/>
              </a:rPr>
              <a:t>cc</a:t>
            </a:r>
            <a:r>
              <a:rPr sz="2000" i="1" spc="-50" dirty="0">
                <a:latin typeface="Calibri"/>
                <a:cs typeface="Calibri"/>
              </a:rPr>
              <a:t>ess</a:t>
            </a:r>
            <a:r>
              <a:rPr sz="2000" i="1" spc="-45" dirty="0">
                <a:latin typeface="Calibri"/>
                <a:cs typeface="Calibri"/>
              </a:rPr>
              <a:t>o</a:t>
            </a:r>
            <a:r>
              <a:rPr sz="2000" i="1" spc="-5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i="1" spc="-85" dirty="0">
                <a:latin typeface="Calibri"/>
                <a:cs typeface="Calibri"/>
              </a:rPr>
              <a:t>k</a:t>
            </a:r>
            <a:r>
              <a:rPr sz="2000" i="1" spc="-2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y</a:t>
            </a:r>
            <a:r>
              <a:rPr sz="2000" i="1" spc="-1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282" y="2853537"/>
            <a:ext cx="4540504" cy="3405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4839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3300" spc="-10" dirty="0">
                <a:latin typeface="Constantia"/>
                <a:cs typeface="Constantia"/>
              </a:rPr>
              <a:t>Chord:	</a:t>
            </a:r>
            <a:r>
              <a:rPr sz="3300" i="1" spc="-5" dirty="0">
                <a:solidFill>
                  <a:srgbClr val="001F5F"/>
                </a:solidFill>
                <a:latin typeface="Constantia"/>
                <a:cs typeface="Constantia"/>
              </a:rPr>
              <a:t>Scalable</a:t>
            </a:r>
            <a:r>
              <a:rPr sz="3300" i="1" spc="-45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3300" spc="5" dirty="0">
                <a:latin typeface="Constantia"/>
                <a:cs typeface="Constantia"/>
              </a:rPr>
              <a:t>Lookup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153" y="1129664"/>
            <a:ext cx="836866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17780" indent="-12700" algn="just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210820" algn="l"/>
              </a:tabLst>
            </a:pPr>
            <a:r>
              <a:rPr sz="2600" spc="-15" dirty="0">
                <a:latin typeface="Calibri"/>
                <a:cs typeface="Calibri"/>
              </a:rPr>
              <a:t>Each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node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 </a:t>
            </a:r>
            <a:r>
              <a:rPr sz="2600" spc="-20" dirty="0">
                <a:latin typeface="Calibri"/>
                <a:cs typeface="Calibri"/>
              </a:rPr>
              <a:t>maintains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routing table, </a:t>
            </a:r>
            <a:r>
              <a:rPr sz="2600" spc="-25" dirty="0">
                <a:latin typeface="Calibri"/>
                <a:cs typeface="Calibri"/>
              </a:rPr>
              <a:t>called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b="1" i="1" spc="-20" dirty="0">
                <a:solidFill>
                  <a:srgbClr val="FF0000"/>
                </a:solidFill>
                <a:latin typeface="Calibri"/>
                <a:cs typeface="Calibri"/>
              </a:rPr>
              <a:t>finger </a:t>
            </a:r>
            <a:r>
              <a:rPr sz="2600" b="1" i="1" spc="-2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600" spc="-25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log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entries</a:t>
            </a:r>
            <a:r>
              <a:rPr sz="2600" spc="-35" dirty="0">
                <a:latin typeface="Calibri"/>
                <a:cs typeface="Calibri"/>
              </a:rPr>
              <a:t>,</a:t>
            </a:r>
            <a:r>
              <a:rPr sz="2600" spc="5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such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th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entry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(1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≤ x ≤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de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ti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i="1" spc="-9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i="1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550" b="1" i="1" spc="44" baseline="3104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550" b="1" i="1" spc="52" baseline="31045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  <a:r>
              <a:rPr sz="2550" b="1" spc="44" baseline="3104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600" b="1" spc="2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061" y="2318766"/>
            <a:ext cx="1679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185420" algn="l"/>
              </a:tabLst>
            </a:pPr>
            <a:r>
              <a:rPr sz="2600" spc="-35" dirty="0">
                <a:latin typeface="Calibri"/>
                <a:cs typeface="Calibri"/>
              </a:rPr>
              <a:t>d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by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3970" y="2317483"/>
            <a:ext cx="4036060" cy="4997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15"/>
              </a:spcBef>
            </a:pP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600" b="1" i="1" spc="-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i="1" spc="-3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00" b="1" i="1" spc="-20" dirty="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00" b="1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2600" b="1" spc="-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600" b="1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i="1" spc="-9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600" b="1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550" b="1" i="1" spc="44" baseline="3104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550" b="1" i="1" spc="52" baseline="31045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  <a:r>
              <a:rPr sz="2550" b="1" spc="44" baseline="3104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600" b="1" spc="2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061" y="2714955"/>
            <a:ext cx="49022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18542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3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is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node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whose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key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0567" y="2714955"/>
            <a:ext cx="32080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" dirty="0">
                <a:latin typeface="Calibri"/>
                <a:cs typeface="Calibri"/>
              </a:rPr>
              <a:t>greater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than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</a:t>
            </a:r>
            <a:r>
              <a:rPr sz="2600" spc="31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453" y="3086201"/>
            <a:ext cx="8272780" cy="20834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00"/>
              </a:spcBef>
              <a:tabLst>
                <a:tab pos="3776345" algn="l"/>
              </a:tabLst>
            </a:pP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lea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550" b="1" i="1" spc="44" baseline="3104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550" b="1" i="1" spc="52" baseline="31045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  <a:r>
              <a:rPr sz="2550" b="1" spc="15" baseline="3104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550" b="1" spc="52" baseline="310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30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550" b="1" i="1" spc="30" baseline="3104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550" b="1" i="1" spc="-75" baseline="310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63500" marR="203835" indent="-127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SzPct val="78846"/>
              <a:buFont typeface="Arial"/>
              <a:buChar char="•"/>
              <a:tabLst>
                <a:tab pos="223520" algn="l"/>
                <a:tab pos="2488565" algn="l"/>
              </a:tabLst>
            </a:pP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Complexity:</a:t>
            </a:r>
            <a:r>
              <a:rPr sz="26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2600" b="1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6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sz="26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hops</a:t>
            </a:r>
            <a:r>
              <a:rPr sz="26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cost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of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2600" b="1" i="1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2600" b="1" spc="-5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6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local	</a:t>
            </a:r>
            <a:r>
              <a:rPr sz="2600" spc="-20" dirty="0">
                <a:latin typeface="Calibri"/>
                <a:cs typeface="Calibri"/>
              </a:rPr>
              <a:t>routing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tables</a:t>
            </a:r>
            <a:endParaRPr sz="2600">
              <a:latin typeface="Calibri"/>
              <a:cs typeface="Calibri"/>
            </a:endParaRPr>
          </a:p>
          <a:p>
            <a:pPr marL="63500" marR="17780" indent="-12700">
              <a:lnSpc>
                <a:spcPct val="100000"/>
              </a:lnSpc>
              <a:spcBef>
                <a:spcPts val="195"/>
              </a:spcBef>
              <a:buSzPct val="78846"/>
              <a:buFont typeface="Arial"/>
              <a:buChar char="•"/>
              <a:tabLst>
                <a:tab pos="223520" algn="l"/>
                <a:tab pos="3274695" algn="l"/>
              </a:tabLst>
            </a:pPr>
            <a:r>
              <a:rPr sz="2600" spc="-15" dirty="0">
                <a:latin typeface="Calibri"/>
                <a:cs typeface="Calibri"/>
              </a:rPr>
              <a:t>Due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2600" b="1" i="1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sz="2600" b="1" spc="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of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finger</a:t>
            </a:r>
            <a:r>
              <a:rPr sz="2600" spc="3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table,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there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is</a:t>
            </a:r>
            <a:r>
              <a:rPr sz="2600" spc="3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info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about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nodes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closer	</a:t>
            </a:r>
            <a:r>
              <a:rPr sz="2600" spc="-25" dirty="0">
                <a:latin typeface="Calibri"/>
                <a:cs typeface="Calibri"/>
              </a:rPr>
              <a:t>by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about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nodes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further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105" dirty="0">
                <a:latin typeface="Calibri"/>
                <a:cs typeface="Calibri"/>
              </a:rPr>
              <a:t>away.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1548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latin typeface="Constantia"/>
                <a:cs typeface="Constantia"/>
              </a:rPr>
              <a:t>C</a:t>
            </a:r>
            <a:r>
              <a:rPr sz="3300" dirty="0">
                <a:latin typeface="Constantia"/>
                <a:cs typeface="Constantia"/>
              </a:rPr>
              <a:t>on</a:t>
            </a:r>
            <a:r>
              <a:rPr sz="3300" spc="-45" dirty="0">
                <a:latin typeface="Constantia"/>
                <a:cs typeface="Constantia"/>
              </a:rPr>
              <a:t>t</a:t>
            </a:r>
            <a:r>
              <a:rPr sz="3300" spc="-5" dirty="0">
                <a:latin typeface="Constantia"/>
                <a:cs typeface="Constantia"/>
              </a:rPr>
              <a:t>d…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104" y="1287526"/>
            <a:ext cx="8448675" cy="475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nside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qu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30" dirty="0">
                <a:latin typeface="Calibri"/>
                <a:cs typeface="Calibri"/>
              </a:rPr>
              <a:t>k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i="1" spc="-1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600" b="1" i="1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51155" marR="121920" indent="-351155" algn="just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51155" algn="l"/>
              </a:tabLst>
            </a:pPr>
            <a:r>
              <a:rPr sz="2050" spc="5" dirty="0">
                <a:latin typeface="Calibri"/>
                <a:cs typeface="Calibri"/>
              </a:rPr>
              <a:t>.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lies </a:t>
            </a:r>
            <a:r>
              <a:rPr sz="2600" spc="-50" dirty="0">
                <a:latin typeface="Calibri"/>
                <a:cs typeface="Calibri"/>
              </a:rPr>
              <a:t>between </a:t>
            </a:r>
            <a:r>
              <a:rPr sz="2600" spc="-40" dirty="0">
                <a:latin typeface="Calibri"/>
                <a:cs typeface="Calibri"/>
              </a:rPr>
              <a:t>node </a:t>
            </a:r>
            <a:r>
              <a:rPr sz="2600" b="1" i="1" dirty="0">
                <a:latin typeface="Calibri"/>
                <a:cs typeface="Calibri"/>
              </a:rPr>
              <a:t>i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i="1" dirty="0">
                <a:latin typeface="Calibri"/>
                <a:cs typeface="Calibri"/>
              </a:rPr>
              <a:t>its </a:t>
            </a:r>
            <a:r>
              <a:rPr sz="2600" i="1" spc="-40" dirty="0">
                <a:latin typeface="Calibri"/>
                <a:cs typeface="Calibri"/>
              </a:rPr>
              <a:t>successor</a:t>
            </a:r>
            <a:r>
              <a:rPr sz="2600" spc="-40" dirty="0">
                <a:latin typeface="Calibri"/>
                <a:cs typeface="Calibri"/>
              </a:rPr>
              <a:t>,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600" spc="-30" dirty="0">
                <a:latin typeface="Calibri"/>
                <a:cs typeface="Calibri"/>
              </a:rPr>
              <a:t>would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sid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succ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ss</a:t>
            </a:r>
            <a:r>
              <a:rPr sz="2600" spc="-4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dd</a:t>
            </a:r>
            <a:r>
              <a:rPr sz="2600" spc="-7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tu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ned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1155" marR="5080" indent="-351155" algn="just">
              <a:lnSpc>
                <a:spcPct val="100000"/>
              </a:lnSpc>
              <a:spcBef>
                <a:spcPts val="1405"/>
              </a:spcBef>
              <a:buAutoNum type="arabicPlain"/>
              <a:tabLst>
                <a:tab pos="351155" algn="l"/>
              </a:tabLst>
            </a:pPr>
            <a:r>
              <a:rPr sz="2050" spc="5" dirty="0">
                <a:latin typeface="Calibri"/>
                <a:cs typeface="Calibri"/>
              </a:rPr>
              <a:t>.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If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sz="2600" b="1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lies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beyond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successor,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searches 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through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m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entries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its </a:t>
            </a:r>
            <a:r>
              <a:rPr sz="2600" spc="-30" dirty="0">
                <a:latin typeface="Calibri"/>
                <a:cs typeface="Calibri"/>
              </a:rPr>
              <a:t>finger </a:t>
            </a:r>
            <a:r>
              <a:rPr sz="2600" spc="-20" dirty="0">
                <a:latin typeface="Calibri"/>
                <a:cs typeface="Calibri"/>
              </a:rPr>
              <a:t>table to </a:t>
            </a:r>
            <a:r>
              <a:rPr sz="2600" spc="-15" dirty="0">
                <a:latin typeface="Calibri"/>
                <a:cs typeface="Calibri"/>
              </a:rPr>
              <a:t>identify the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node </a:t>
            </a:r>
            <a:r>
              <a:rPr sz="2600" b="1" i="1" dirty="0">
                <a:latin typeface="Calibri"/>
                <a:cs typeface="Calibri"/>
              </a:rPr>
              <a:t>j </a:t>
            </a:r>
            <a:r>
              <a:rPr sz="2600" spc="-25" dirty="0">
                <a:latin typeface="Calibri"/>
                <a:cs typeface="Calibri"/>
              </a:rPr>
              <a:t>such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i="1" dirty="0">
                <a:latin typeface="Calibri"/>
                <a:cs typeface="Calibri"/>
              </a:rPr>
              <a:t>j </a:t>
            </a:r>
            <a:r>
              <a:rPr sz="2600" spc="-30" dirty="0">
                <a:latin typeface="Calibri"/>
                <a:cs typeface="Calibri"/>
              </a:rPr>
              <a:t>most </a:t>
            </a:r>
            <a:r>
              <a:rPr sz="2600" spc="-25" dirty="0">
                <a:latin typeface="Calibri"/>
                <a:cs typeface="Calibri"/>
              </a:rPr>
              <a:t>immediately </a:t>
            </a:r>
            <a:r>
              <a:rPr sz="2600" spc="-50" dirty="0">
                <a:latin typeface="Calibri"/>
                <a:cs typeface="Calibri"/>
              </a:rPr>
              <a:t>precedes </a:t>
            </a:r>
            <a:r>
              <a:rPr sz="2600" b="1" i="1" spc="-7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30" dirty="0">
                <a:latin typeface="Calibri"/>
                <a:cs typeface="Calibri"/>
              </a:rPr>
              <a:t>among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entries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finger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351155" marR="47625" indent="-351155" algn="just">
              <a:lnSpc>
                <a:spcPct val="100000"/>
              </a:lnSpc>
              <a:spcBef>
                <a:spcPts val="1405"/>
              </a:spcBef>
              <a:buAutoNum type="arabicPlain"/>
              <a:tabLst>
                <a:tab pos="351155" algn="l"/>
              </a:tabLst>
            </a:pPr>
            <a:r>
              <a:rPr sz="2050" spc="5" dirty="0">
                <a:latin typeface="Calibri"/>
                <a:cs typeface="Calibri"/>
              </a:rPr>
              <a:t>.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node </a:t>
            </a:r>
            <a:r>
              <a:rPr sz="2600" i="1" dirty="0">
                <a:latin typeface="Calibri"/>
                <a:cs typeface="Calibri"/>
              </a:rPr>
              <a:t>j </a:t>
            </a:r>
            <a:r>
              <a:rPr sz="2600" spc="-2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spc="-40" dirty="0">
                <a:latin typeface="Calibri"/>
                <a:cs typeface="Calibri"/>
              </a:rPr>
              <a:t>closest </a:t>
            </a:r>
            <a:r>
              <a:rPr sz="2600" spc="-30" dirty="0">
                <a:latin typeface="Calibri"/>
                <a:cs typeface="Calibri"/>
              </a:rPr>
              <a:t>known </a:t>
            </a:r>
            <a:r>
              <a:rPr sz="2600" spc="-25" dirty="0">
                <a:latin typeface="Calibri"/>
                <a:cs typeface="Calibri"/>
              </a:rPr>
              <a:t>node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0" dirty="0">
                <a:latin typeface="Calibri"/>
                <a:cs typeface="Calibri"/>
              </a:rPr>
              <a:t>precedes 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j </a:t>
            </a:r>
            <a:r>
              <a:rPr sz="2600" spc="-35" dirty="0">
                <a:latin typeface="Calibri"/>
                <a:cs typeface="Calibri"/>
              </a:rPr>
              <a:t>is </a:t>
            </a:r>
            <a:r>
              <a:rPr sz="2600" spc="-30" dirty="0">
                <a:latin typeface="Calibri"/>
                <a:cs typeface="Calibri"/>
              </a:rPr>
              <a:t> most </a:t>
            </a:r>
            <a:r>
              <a:rPr sz="2600" spc="-25" dirty="0">
                <a:latin typeface="Calibri"/>
                <a:cs typeface="Calibri"/>
              </a:rPr>
              <a:t>likely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0" dirty="0">
                <a:latin typeface="Calibri"/>
                <a:cs typeface="Calibri"/>
              </a:rPr>
              <a:t>have </a:t>
            </a:r>
            <a:r>
              <a:rPr sz="2600" spc="-2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most </a:t>
            </a:r>
            <a:r>
              <a:rPr sz="2600" spc="-25" dirty="0">
                <a:latin typeface="Calibri"/>
                <a:cs typeface="Calibri"/>
              </a:rPr>
              <a:t>information </a:t>
            </a:r>
            <a:r>
              <a:rPr sz="2600" spc="-20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locating </a:t>
            </a:r>
            <a:r>
              <a:rPr sz="2600" i="1" spc="-7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i.e., </a:t>
            </a:r>
            <a:r>
              <a:rPr sz="2600" spc="-15" dirty="0">
                <a:latin typeface="Calibri"/>
                <a:cs typeface="Calibri"/>
              </a:rPr>
              <a:t>locating the </a:t>
            </a:r>
            <a:r>
              <a:rPr sz="2600" spc="-30" dirty="0">
                <a:latin typeface="Calibri"/>
                <a:cs typeface="Calibri"/>
              </a:rPr>
              <a:t>immediate </a:t>
            </a:r>
            <a:r>
              <a:rPr sz="2600" spc="-35" dirty="0">
                <a:latin typeface="Calibri"/>
                <a:cs typeface="Calibri"/>
              </a:rPr>
              <a:t>successor </a:t>
            </a:r>
            <a:r>
              <a:rPr sz="2600" spc="-30" dirty="0">
                <a:latin typeface="Calibri"/>
                <a:cs typeface="Calibri"/>
              </a:rPr>
              <a:t>node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which 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600" b="1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has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been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mapped.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6546"/>
            <a:ext cx="9142095" cy="6042025"/>
            <a:chOff x="0" y="816546"/>
            <a:chExt cx="9142095" cy="6042025"/>
          </a:xfrm>
        </p:grpSpPr>
        <p:sp>
          <p:nvSpPr>
            <p:cNvPr id="3" name="object 3"/>
            <p:cNvSpPr/>
            <p:nvPr/>
          </p:nvSpPr>
          <p:spPr>
            <a:xfrm>
              <a:off x="315315" y="835596"/>
              <a:ext cx="6684645" cy="5628640"/>
            </a:xfrm>
            <a:custGeom>
              <a:avLst/>
              <a:gdLst/>
              <a:ahLst/>
              <a:cxnLst/>
              <a:rect l="l" t="t" r="r" b="b"/>
              <a:pathLst>
                <a:path w="6684645" h="5628640">
                  <a:moveTo>
                    <a:pt x="6684518" y="0"/>
                  </a:moveTo>
                  <a:lnTo>
                    <a:pt x="0" y="0"/>
                  </a:lnTo>
                  <a:lnTo>
                    <a:pt x="0" y="5628259"/>
                  </a:lnTo>
                  <a:lnTo>
                    <a:pt x="6684518" y="5628259"/>
                  </a:lnTo>
                  <a:lnTo>
                    <a:pt x="6684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5315" y="835596"/>
              <a:ext cx="6684645" cy="5628640"/>
            </a:xfrm>
            <a:custGeom>
              <a:avLst/>
              <a:gdLst/>
              <a:ahLst/>
              <a:cxnLst/>
              <a:rect l="l" t="t" r="r" b="b"/>
              <a:pathLst>
                <a:path w="6684645" h="5628640">
                  <a:moveTo>
                    <a:pt x="0" y="5628259"/>
                  </a:moveTo>
                  <a:lnTo>
                    <a:pt x="6684518" y="5628259"/>
                  </a:lnTo>
                  <a:lnTo>
                    <a:pt x="6684518" y="0"/>
                  </a:lnTo>
                  <a:lnTo>
                    <a:pt x="0" y="0"/>
                  </a:lnTo>
                  <a:lnTo>
                    <a:pt x="0" y="56282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6511" y="132029"/>
            <a:ext cx="69481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3300" spc="-15" dirty="0">
                <a:latin typeface="Constantia"/>
                <a:cs typeface="Constantia"/>
              </a:rPr>
              <a:t>Chord:	</a:t>
            </a:r>
            <a:r>
              <a:rPr sz="3300" spc="-10" dirty="0">
                <a:solidFill>
                  <a:srgbClr val="001F5F"/>
                </a:solidFill>
                <a:latin typeface="Constantia"/>
                <a:cs typeface="Constantia"/>
              </a:rPr>
              <a:t>Scalable</a:t>
            </a:r>
            <a:r>
              <a:rPr sz="3300" spc="-95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3300" spc="5" dirty="0">
                <a:latin typeface="Constantia"/>
                <a:cs typeface="Constantia"/>
              </a:rPr>
              <a:t>Lookup</a:t>
            </a:r>
            <a:r>
              <a:rPr sz="3300" spc="-105" dirty="0">
                <a:latin typeface="Constantia"/>
                <a:cs typeface="Constantia"/>
              </a:rPr>
              <a:t> </a:t>
            </a:r>
            <a:r>
              <a:rPr sz="3300" spc="-20" dirty="0">
                <a:latin typeface="Constantia"/>
                <a:cs typeface="Constantia"/>
              </a:rPr>
              <a:t>Procedure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00" y="813942"/>
            <a:ext cx="5514340" cy="453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(variables)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60" dirty="0">
                <a:latin typeface="Calibri"/>
                <a:cs typeface="Calibri"/>
              </a:rPr>
              <a:t>s</a:t>
            </a:r>
            <a:r>
              <a:rPr sz="2200" i="1" spc="-55" dirty="0">
                <a:latin typeface="Calibri"/>
                <a:cs typeface="Calibri"/>
              </a:rPr>
              <a:t>u</a:t>
            </a:r>
            <a:r>
              <a:rPr sz="2200" i="1" spc="-80" dirty="0">
                <a:latin typeface="Calibri"/>
                <a:cs typeface="Calibri"/>
              </a:rPr>
              <a:t>c</a:t>
            </a:r>
            <a:r>
              <a:rPr sz="2200" i="1" spc="-70" dirty="0">
                <a:latin typeface="Calibri"/>
                <a:cs typeface="Calibri"/>
              </a:rPr>
              <a:t>c</a:t>
            </a:r>
            <a:r>
              <a:rPr sz="2200" i="1" spc="-60" dirty="0">
                <a:latin typeface="Calibri"/>
                <a:cs typeface="Calibri"/>
              </a:rPr>
              <a:t>ess</a:t>
            </a:r>
            <a:r>
              <a:rPr sz="2200" i="1" spc="-55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8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initi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65" dirty="0">
                <a:latin typeface="Calibri"/>
                <a:cs typeface="Calibri"/>
              </a:rPr>
              <a:t>v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lu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45" dirty="0">
                <a:latin typeface="Calibri"/>
                <a:cs typeface="Calibri"/>
              </a:rPr>
              <a:t>p</a:t>
            </a:r>
            <a:r>
              <a:rPr sz="2200" i="1" spc="-40" dirty="0">
                <a:latin typeface="Calibri"/>
                <a:cs typeface="Calibri"/>
              </a:rPr>
              <a:t>r</a:t>
            </a:r>
            <a:r>
              <a:rPr sz="2200" i="1" spc="-50" dirty="0">
                <a:latin typeface="Calibri"/>
                <a:cs typeface="Calibri"/>
              </a:rPr>
              <a:t>e</a:t>
            </a:r>
            <a:r>
              <a:rPr sz="2200" i="1" spc="-45" dirty="0">
                <a:latin typeface="Calibri"/>
                <a:cs typeface="Calibri"/>
              </a:rPr>
              <a:t>d</a:t>
            </a:r>
            <a:r>
              <a:rPr sz="2200" i="1" spc="-50" dirty="0">
                <a:latin typeface="Calibri"/>
                <a:cs typeface="Calibri"/>
              </a:rPr>
              <a:t>e</a:t>
            </a:r>
            <a:r>
              <a:rPr sz="2200" i="1" spc="-60" dirty="0">
                <a:latin typeface="Calibri"/>
                <a:cs typeface="Calibri"/>
              </a:rPr>
              <a:t>c</a:t>
            </a:r>
            <a:r>
              <a:rPr sz="2200" i="1" spc="-50" dirty="0">
                <a:latin typeface="Calibri"/>
                <a:cs typeface="Calibri"/>
              </a:rPr>
              <a:t>e</a:t>
            </a:r>
            <a:r>
              <a:rPr sz="2200" i="1" spc="-45" dirty="0">
                <a:latin typeface="Calibri"/>
                <a:cs typeface="Calibri"/>
              </a:rPr>
              <a:t>sso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9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-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initi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65" dirty="0">
                <a:latin typeface="Calibri"/>
                <a:cs typeface="Calibri"/>
              </a:rPr>
              <a:t>v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lu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55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integer</a:t>
            </a:r>
            <a:r>
              <a:rPr sz="22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finger</a:t>
            </a:r>
            <a:r>
              <a:rPr sz="2200" i="1" spc="-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[1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-2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-20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-21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log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];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 marR="875030">
              <a:lnSpc>
                <a:spcPct val="100800"/>
              </a:lnSpc>
              <a:buAutoNum type="arabicParenBoth"/>
              <a:tabLst>
                <a:tab pos="355600" algn="l"/>
              </a:tabLst>
            </a:pP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</a:t>
            </a:r>
            <a:r>
              <a:rPr sz="22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</a:t>
            </a:r>
            <a:r>
              <a:rPr sz="2200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2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200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i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200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2200" i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200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200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ess</a:t>
            </a:r>
            <a:r>
              <a:rPr sz="2200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200" i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2200" i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2200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 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sz="2200" u="heavy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i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2200" i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2200" i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2200" u="heavy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i="1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(1a)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5" dirty="0">
                <a:latin typeface="Calibri"/>
                <a:cs typeface="Calibri"/>
              </a:rPr>
              <a:t>key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300" i="1" spc="-65" dirty="0">
                <a:latin typeface="Cambria Math"/>
                <a:cs typeface="Cambria Math"/>
              </a:rPr>
              <a:t>∈</a:t>
            </a:r>
            <a:r>
              <a:rPr sz="2300" i="1" spc="250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libri"/>
                <a:cs typeface="Calibri"/>
              </a:rPr>
              <a:t>(</a:t>
            </a:r>
            <a:r>
              <a:rPr sz="2200" i="1" spc="20" dirty="0">
                <a:latin typeface="Calibri"/>
                <a:cs typeface="Calibri"/>
              </a:rPr>
              <a:t>i,</a:t>
            </a:r>
            <a:r>
              <a:rPr sz="2200" i="1" spc="70" dirty="0">
                <a:latin typeface="Calibri"/>
                <a:cs typeface="Calibri"/>
              </a:rPr>
              <a:t> </a:t>
            </a:r>
            <a:r>
              <a:rPr sz="2200" i="1" spc="-55" dirty="0">
                <a:latin typeface="Calibri"/>
                <a:cs typeface="Calibri"/>
              </a:rPr>
              <a:t>successor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686435" algn="l"/>
              </a:tabLst>
            </a:pPr>
            <a:r>
              <a:rPr sz="2200" spc="5" dirty="0">
                <a:latin typeface="Calibri"/>
                <a:cs typeface="Calibri"/>
              </a:rPr>
              <a:t>(</a:t>
            </a:r>
            <a:r>
              <a:rPr sz="2200" spc="15" dirty="0">
                <a:latin typeface="Calibri"/>
                <a:cs typeface="Calibri"/>
              </a:rPr>
              <a:t>1</a:t>
            </a:r>
            <a:r>
              <a:rPr sz="2200" spc="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urn</a:t>
            </a:r>
            <a:r>
              <a:rPr sz="2200" spc="-40" dirty="0">
                <a:latin typeface="Calibri"/>
                <a:cs typeface="Calibri"/>
              </a:rPr>
              <a:t>(</a:t>
            </a:r>
            <a:r>
              <a:rPr sz="2200" i="1" spc="-35" dirty="0">
                <a:latin typeface="Calibri"/>
                <a:cs typeface="Calibri"/>
              </a:rPr>
              <a:t>su</a:t>
            </a:r>
            <a:r>
              <a:rPr sz="2200" i="1" spc="-60" dirty="0">
                <a:latin typeface="Calibri"/>
                <a:cs typeface="Calibri"/>
              </a:rPr>
              <a:t>c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45" dirty="0">
                <a:latin typeface="Calibri"/>
                <a:cs typeface="Calibri"/>
              </a:rPr>
              <a:t>ss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25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Calibri"/>
                <a:cs typeface="Calibri"/>
              </a:rPr>
              <a:t>(1c)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b="1" spc="-70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2200">
              <a:latin typeface="Calibri"/>
              <a:cs typeface="Calibri"/>
            </a:endParaRPr>
          </a:p>
          <a:p>
            <a:pPr marL="12700" marR="607695">
              <a:lnSpc>
                <a:spcPct val="103600"/>
              </a:lnSpc>
              <a:spcBef>
                <a:spcPts val="10"/>
              </a:spcBef>
              <a:tabLst>
                <a:tab pos="946785" algn="l"/>
              </a:tabLst>
            </a:pPr>
            <a:r>
              <a:rPr sz="2200" spc="-75" dirty="0">
                <a:latin typeface="Calibri"/>
                <a:cs typeface="Calibri"/>
              </a:rPr>
              <a:t>(</a:t>
            </a:r>
            <a:r>
              <a:rPr sz="2200" spc="-65" dirty="0">
                <a:latin typeface="Calibri"/>
                <a:cs typeface="Calibri"/>
              </a:rPr>
              <a:t>1</a:t>
            </a:r>
            <a:r>
              <a:rPr sz="2200" spc="-7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-90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30" dirty="0">
                <a:latin typeface="Calibri"/>
                <a:cs typeface="Calibri"/>
              </a:rPr>
              <a:t>lo</a:t>
            </a:r>
            <a:r>
              <a:rPr sz="2200" i="1" spc="-35" dirty="0">
                <a:latin typeface="Calibri"/>
                <a:cs typeface="Calibri"/>
              </a:rPr>
              <a:t>se</a:t>
            </a:r>
            <a:r>
              <a:rPr sz="2200" i="1" spc="-6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t</a:t>
            </a:r>
            <a:r>
              <a:rPr sz="2200" i="1" spc="-95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_</a:t>
            </a:r>
            <a:r>
              <a:rPr sz="2200" i="1" spc="-25" dirty="0">
                <a:latin typeface="Calibri"/>
                <a:cs typeface="Calibri"/>
              </a:rPr>
              <a:t>P</a:t>
            </a:r>
            <a:r>
              <a:rPr sz="2200" i="1" spc="-30" dirty="0">
                <a:latin typeface="Calibri"/>
                <a:cs typeface="Calibri"/>
              </a:rPr>
              <a:t>r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din</a:t>
            </a:r>
            <a:r>
              <a:rPr sz="2200" i="1" spc="-5" dirty="0">
                <a:latin typeface="Calibri"/>
                <a:cs typeface="Calibri"/>
              </a:rPr>
              <a:t>g</a:t>
            </a:r>
            <a:r>
              <a:rPr sz="2200" i="1" spc="-7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_</a:t>
            </a:r>
            <a:r>
              <a:rPr sz="2200" i="1" spc="-5" dirty="0">
                <a:latin typeface="Calibri"/>
                <a:cs typeface="Calibri"/>
              </a:rPr>
              <a:t>Nod</a:t>
            </a:r>
            <a:r>
              <a:rPr sz="2200" i="1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i="1" spc="-80" dirty="0">
                <a:latin typeface="Calibri"/>
                <a:cs typeface="Calibri"/>
              </a:rPr>
              <a:t>k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-18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);  </a:t>
            </a:r>
            <a:r>
              <a:rPr sz="2200" spc="-10" dirty="0">
                <a:latin typeface="Calibri"/>
                <a:cs typeface="Calibri"/>
              </a:rPr>
              <a:t>(1e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tur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-10" dirty="0">
                <a:latin typeface="Calibri"/>
                <a:cs typeface="Calibri"/>
              </a:rPr>
              <a:t>.Lo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_</a:t>
            </a:r>
            <a:r>
              <a:rPr sz="2200" i="1" spc="-50" dirty="0">
                <a:latin typeface="Calibri"/>
                <a:cs typeface="Calibri"/>
              </a:rPr>
              <a:t>S</a:t>
            </a:r>
            <a:r>
              <a:rPr sz="2200" i="1" spc="-55" dirty="0">
                <a:latin typeface="Calibri"/>
                <a:cs typeface="Calibri"/>
              </a:rPr>
              <a:t>u</a:t>
            </a:r>
            <a:r>
              <a:rPr sz="2200" i="1" spc="-80" dirty="0">
                <a:latin typeface="Calibri"/>
                <a:cs typeface="Calibri"/>
              </a:rPr>
              <a:t>c</a:t>
            </a:r>
            <a:r>
              <a:rPr sz="2200" i="1" spc="-70" dirty="0">
                <a:latin typeface="Calibri"/>
                <a:cs typeface="Calibri"/>
              </a:rPr>
              <a:t>c</a:t>
            </a:r>
            <a:r>
              <a:rPr sz="2200" i="1" spc="-60" dirty="0">
                <a:latin typeface="Calibri"/>
                <a:cs typeface="Calibri"/>
              </a:rPr>
              <a:t>ess</a:t>
            </a:r>
            <a:r>
              <a:rPr sz="2200" i="1" spc="-55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</a:t>
            </a:r>
            <a:r>
              <a:rPr sz="2200" i="1" spc="-95" dirty="0">
                <a:latin typeface="Calibri"/>
                <a:cs typeface="Calibri"/>
              </a:rPr>
              <a:t>k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-15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750"/>
              </a:lnSpc>
              <a:spcBef>
                <a:spcPts val="85"/>
              </a:spcBef>
              <a:buFont typeface="Calibri"/>
              <a:buAutoNum type="arabicParenBoth" startAt="2"/>
              <a:tabLst>
                <a:tab pos="400050" algn="l"/>
              </a:tabLst>
            </a:pPr>
            <a:r>
              <a:rPr sz="2200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i.Closest_Preceding_Node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2200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200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),</a:t>
            </a:r>
            <a:r>
              <a:rPr sz="2200" u="heavy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where</a:t>
            </a:r>
            <a:r>
              <a:rPr sz="2200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200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2200" u="heavy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2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(2a)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count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down</a:t>
            </a:r>
            <a:r>
              <a:rPr sz="2200" b="1" spc="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00" y="5339588"/>
            <a:ext cx="490220" cy="70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Calibri"/>
                <a:cs typeface="Calibri"/>
              </a:rPr>
              <a:t>(</a:t>
            </a:r>
            <a:r>
              <a:rPr sz="2200" spc="15" dirty="0">
                <a:latin typeface="Calibri"/>
                <a:cs typeface="Calibri"/>
              </a:rPr>
              <a:t>2b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10" dirty="0">
                <a:latin typeface="Calibri"/>
                <a:cs typeface="Calibri"/>
              </a:rPr>
              <a:t>(2c)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613" y="5324504"/>
            <a:ext cx="3429635" cy="7219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finge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1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[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u</a:t>
            </a:r>
            <a:r>
              <a:rPr sz="2200" i="1" spc="-20" dirty="0">
                <a:latin typeface="Calibri"/>
                <a:cs typeface="Calibri"/>
              </a:rPr>
              <a:t>n</a:t>
            </a:r>
            <a:r>
              <a:rPr sz="2200" i="1" spc="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300" i="1" spc="-65" dirty="0">
                <a:latin typeface="Cambria Math"/>
                <a:cs typeface="Cambria Math"/>
              </a:rPr>
              <a:t>∈</a:t>
            </a:r>
            <a:r>
              <a:rPr sz="2300" i="1" spc="-125" dirty="0">
                <a:latin typeface="Cambria Math"/>
                <a:cs typeface="Cambria Math"/>
              </a:rPr>
              <a:t> </a:t>
            </a:r>
            <a:r>
              <a:rPr sz="2200" spc="25" dirty="0">
                <a:latin typeface="Calibri"/>
                <a:cs typeface="Calibri"/>
              </a:rPr>
              <a:t>(</a:t>
            </a:r>
            <a:r>
              <a:rPr sz="2200" i="1" spc="30" dirty="0">
                <a:latin typeface="Calibri"/>
                <a:cs typeface="Calibri"/>
              </a:rPr>
              <a:t>i</a:t>
            </a:r>
            <a:r>
              <a:rPr sz="2200" i="1" spc="-5" dirty="0">
                <a:latin typeface="Calibri"/>
                <a:cs typeface="Calibri"/>
              </a:rPr>
              <a:t>,</a:t>
            </a:r>
            <a:r>
              <a:rPr sz="2200" i="1" spc="-110" dirty="0">
                <a:latin typeface="Calibri"/>
                <a:cs typeface="Calibri"/>
              </a:rPr>
              <a:t> </a:t>
            </a:r>
            <a:r>
              <a:rPr sz="2200" i="1" spc="-105" dirty="0">
                <a:latin typeface="Calibri"/>
                <a:cs typeface="Calibri"/>
              </a:rPr>
              <a:t>k</a:t>
            </a:r>
            <a:r>
              <a:rPr sz="2200" i="1" spc="-5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-17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22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737870">
              <a:lnSpc>
                <a:spcPct val="100000"/>
              </a:lnSpc>
              <a:spcBef>
                <a:spcPts val="65"/>
              </a:spcBef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break();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4400" y="2643377"/>
            <a:ext cx="951230" cy="2306955"/>
          </a:xfrm>
          <a:custGeom>
            <a:avLst/>
            <a:gdLst/>
            <a:ahLst/>
            <a:cxnLst/>
            <a:rect l="l" t="t" r="r" b="b"/>
            <a:pathLst>
              <a:path w="951229" h="2306954">
                <a:moveTo>
                  <a:pt x="951229" y="2102104"/>
                </a:moveTo>
                <a:lnTo>
                  <a:pt x="872363" y="2306955"/>
                </a:lnTo>
              </a:path>
              <a:path w="951229" h="2306954">
                <a:moveTo>
                  <a:pt x="78866" y="0"/>
                </a:moveTo>
                <a:lnTo>
                  <a:pt x="0" y="20497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700" y="5900032"/>
            <a:ext cx="6497320" cy="8807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5" dirty="0">
                <a:latin typeface="Calibri"/>
                <a:cs typeface="Calibri"/>
              </a:rPr>
              <a:t>(</a:t>
            </a:r>
            <a:r>
              <a:rPr sz="2200" spc="15" dirty="0">
                <a:latin typeface="Calibri"/>
                <a:cs typeface="Calibri"/>
              </a:rPr>
              <a:t>2d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i="1" spc="-10" dirty="0">
                <a:latin typeface="Calibri"/>
                <a:cs typeface="Calibri"/>
              </a:rPr>
              <a:t>finge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[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15" dirty="0">
                <a:latin typeface="Calibri"/>
                <a:cs typeface="Calibri"/>
              </a:rPr>
              <a:t>ou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15" dirty="0">
                <a:latin typeface="Calibri"/>
                <a:cs typeface="Calibri"/>
              </a:rPr>
              <a:t>t</a:t>
            </a:r>
            <a:r>
              <a:rPr sz="2200" spc="15" dirty="0">
                <a:latin typeface="Calibri"/>
                <a:cs typeface="Calibri"/>
              </a:rPr>
              <a:t>]</a:t>
            </a:r>
            <a:r>
              <a:rPr sz="2200" spc="5" dirty="0">
                <a:latin typeface="Calibri"/>
                <a:cs typeface="Calibri"/>
              </a:rPr>
              <a:t>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87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Algorithm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sz="1800" b="1" spc="3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scalable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location algorithm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Chord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872780"/>
            <a:ext cx="9142095" cy="4985385"/>
            <a:chOff x="0" y="1872780"/>
            <a:chExt cx="9142095" cy="4985385"/>
          </a:xfrm>
        </p:grpSpPr>
        <p:sp>
          <p:nvSpPr>
            <p:cNvPr id="4" name="object 4"/>
            <p:cNvSpPr/>
            <p:nvPr/>
          </p:nvSpPr>
          <p:spPr>
            <a:xfrm>
              <a:off x="0" y="6309360"/>
              <a:ext cx="9142095" cy="502920"/>
            </a:xfrm>
            <a:custGeom>
              <a:avLst/>
              <a:gdLst/>
              <a:ahLst/>
              <a:cxnLst/>
              <a:rect l="l" t="t" r="r" b="b"/>
              <a:pathLst>
                <a:path w="9142095" h="502920">
                  <a:moveTo>
                    <a:pt x="9141587" y="0"/>
                  </a:moveTo>
                  <a:lnTo>
                    <a:pt x="0" y="0"/>
                  </a:lnTo>
                  <a:lnTo>
                    <a:pt x="0" y="502919"/>
                  </a:lnTo>
                  <a:lnTo>
                    <a:pt x="9141587" y="502919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703251"/>
              <a:ext cx="9142095" cy="154940"/>
            </a:xfrm>
            <a:custGeom>
              <a:avLst/>
              <a:gdLst/>
              <a:ahLst/>
              <a:cxnLst/>
              <a:rect l="l" t="t" r="r" b="b"/>
              <a:pathLst>
                <a:path w="9142095" h="154940">
                  <a:moveTo>
                    <a:pt x="9141587" y="0"/>
                  </a:moveTo>
                  <a:lnTo>
                    <a:pt x="0" y="0"/>
                  </a:lnTo>
                  <a:lnTo>
                    <a:pt x="0" y="154749"/>
                  </a:lnTo>
                  <a:lnTo>
                    <a:pt x="9141587" y="154749"/>
                  </a:lnTo>
                  <a:lnTo>
                    <a:pt x="9141587" y="0"/>
                  </a:lnTo>
                  <a:close/>
                </a:path>
              </a:pathLst>
            </a:custGeom>
            <a:solidFill>
              <a:srgbClr val="00AFEA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028" y="1891830"/>
              <a:ext cx="8277225" cy="4525010"/>
            </a:xfrm>
            <a:custGeom>
              <a:avLst/>
              <a:gdLst/>
              <a:ahLst/>
              <a:cxnLst/>
              <a:rect l="l" t="t" r="r" b="b"/>
              <a:pathLst>
                <a:path w="8277225" h="4525010">
                  <a:moveTo>
                    <a:pt x="8276844" y="0"/>
                  </a:moveTo>
                  <a:lnTo>
                    <a:pt x="0" y="0"/>
                  </a:lnTo>
                  <a:lnTo>
                    <a:pt x="0" y="4524756"/>
                  </a:lnTo>
                  <a:lnTo>
                    <a:pt x="8276844" y="4524756"/>
                  </a:lnTo>
                  <a:lnTo>
                    <a:pt x="8276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028" y="1891830"/>
              <a:ext cx="8277225" cy="4525010"/>
            </a:xfrm>
            <a:custGeom>
              <a:avLst/>
              <a:gdLst/>
              <a:ahLst/>
              <a:cxnLst/>
              <a:rect l="l" t="t" r="r" b="b"/>
              <a:pathLst>
                <a:path w="8277225" h="4525010">
                  <a:moveTo>
                    <a:pt x="0" y="4524756"/>
                  </a:moveTo>
                  <a:lnTo>
                    <a:pt x="8276844" y="4524756"/>
                  </a:lnTo>
                  <a:lnTo>
                    <a:pt x="8276844" y="0"/>
                  </a:lnTo>
                  <a:lnTo>
                    <a:pt x="0" y="0"/>
                  </a:lnTo>
                  <a:lnTo>
                    <a:pt x="0" y="45247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778" y="2017966"/>
              <a:ext cx="8233409" cy="431977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927" y="80632"/>
            <a:ext cx="8521065" cy="177736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250"/>
              </a:spcBef>
              <a:tabLst>
                <a:tab pos="2044064" algn="l"/>
              </a:tabLst>
            </a:pPr>
            <a:r>
              <a:rPr sz="3300" spc="-10" dirty="0">
                <a:latin typeface="Constantia"/>
                <a:cs typeface="Constantia"/>
              </a:rPr>
              <a:t>Chord:	</a:t>
            </a:r>
            <a:r>
              <a:rPr sz="3300" spc="-5" dirty="0">
                <a:solidFill>
                  <a:srgbClr val="001F5F"/>
                </a:solidFill>
                <a:latin typeface="Constantia"/>
                <a:cs typeface="Constantia"/>
              </a:rPr>
              <a:t>Scalable</a:t>
            </a:r>
            <a:r>
              <a:rPr sz="3300" spc="-90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3300" spc="5" dirty="0">
                <a:latin typeface="Constantia"/>
                <a:cs typeface="Constantia"/>
              </a:rPr>
              <a:t>Lookup</a:t>
            </a:r>
            <a:r>
              <a:rPr sz="3300" spc="-100" dirty="0">
                <a:latin typeface="Constantia"/>
                <a:cs typeface="Constantia"/>
              </a:rPr>
              <a:t> </a:t>
            </a:r>
            <a:r>
              <a:rPr sz="3300" spc="-5" dirty="0">
                <a:latin typeface="Constantia"/>
                <a:cs typeface="Constantia"/>
              </a:rPr>
              <a:t>Example</a:t>
            </a:r>
            <a:endParaRPr sz="33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760"/>
              </a:spcBef>
            </a:pPr>
            <a:r>
              <a:rPr sz="2200" spc="-10" dirty="0">
                <a:solidFill>
                  <a:srgbClr val="FF0000"/>
                </a:solidFill>
              </a:rPr>
              <a:t>Example: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The use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the finger tables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answering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</a:rPr>
              <a:t>query </a:t>
            </a:r>
            <a:r>
              <a:rPr sz="2200" spc="-10" dirty="0">
                <a:solidFill>
                  <a:srgbClr val="FF0000"/>
                </a:solidFill>
              </a:rPr>
              <a:t>lookup(K8)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at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node N28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sz="2200" b="0" spc="-15" dirty="0">
                <a:solidFill>
                  <a:srgbClr val="000000"/>
                </a:solidFill>
                <a:latin typeface="Calibri"/>
                <a:cs typeface="Calibri"/>
              </a:rPr>
              <a:t>illustrated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figure. The finger tables </a:t>
            </a:r>
            <a:r>
              <a:rPr sz="2200" b="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FF0000"/>
                </a:solidFill>
              </a:rPr>
              <a:t>N28, N99, </a:t>
            </a:r>
            <a:r>
              <a:rPr sz="2200" spc="-10" dirty="0">
                <a:solidFill>
                  <a:srgbClr val="FF0000"/>
                </a:solidFill>
              </a:rPr>
              <a:t>and </a:t>
            </a:r>
            <a:r>
              <a:rPr sz="2200" spc="-5" dirty="0">
                <a:solidFill>
                  <a:srgbClr val="FF0000"/>
                </a:solidFill>
              </a:rPr>
              <a:t>N5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that </a:t>
            </a:r>
            <a:r>
              <a:rPr sz="2200" b="0" spc="-48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2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22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2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shown.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69037"/>
            <a:ext cx="56889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Constantia"/>
                <a:cs typeface="Constantia"/>
              </a:rPr>
              <a:t>Managing</a:t>
            </a:r>
            <a:r>
              <a:rPr sz="3300" spc="-15" dirty="0">
                <a:latin typeface="Constantia"/>
                <a:cs typeface="Constantia"/>
              </a:rPr>
              <a:t> </a:t>
            </a:r>
            <a:r>
              <a:rPr sz="3300" spc="-10" dirty="0">
                <a:latin typeface="Constantia"/>
                <a:cs typeface="Constantia"/>
              </a:rPr>
              <a:t>Churn:</a:t>
            </a:r>
            <a:r>
              <a:rPr sz="3300" dirty="0">
                <a:latin typeface="Constantia"/>
                <a:cs typeface="Constantia"/>
              </a:rPr>
              <a:t> </a:t>
            </a:r>
            <a:r>
              <a:rPr sz="3300" spc="-15" dirty="0">
                <a:latin typeface="Constantia"/>
                <a:cs typeface="Constantia"/>
              </a:rPr>
              <a:t>Node</a:t>
            </a:r>
            <a:r>
              <a:rPr sz="3300" spc="-85" dirty="0">
                <a:latin typeface="Constantia"/>
                <a:cs typeface="Constantia"/>
              </a:rPr>
              <a:t> </a:t>
            </a:r>
            <a:r>
              <a:rPr sz="3300" spc="-5" dirty="0">
                <a:latin typeface="Constantia"/>
                <a:cs typeface="Constantia"/>
              </a:rPr>
              <a:t>joins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60" y="724026"/>
            <a:ext cx="8332470" cy="571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marR="299085" algn="just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code </a:t>
            </a:r>
            <a:r>
              <a:rPr sz="2300" spc="-15" dirty="0">
                <a:latin typeface="Calibri"/>
                <a:cs typeface="Calibri"/>
              </a:rPr>
              <a:t>to </a:t>
            </a:r>
            <a:r>
              <a:rPr sz="2300" spc="-5" dirty="0">
                <a:latin typeface="Calibri"/>
                <a:cs typeface="Calibri"/>
              </a:rPr>
              <a:t>manage dynamic node joins, </a:t>
            </a:r>
            <a:r>
              <a:rPr sz="2300" spc="-10" dirty="0">
                <a:latin typeface="Calibri"/>
                <a:cs typeface="Calibri"/>
              </a:rPr>
              <a:t>departures,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failures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given</a:t>
            </a:r>
            <a:r>
              <a:rPr sz="2300" dirty="0">
                <a:latin typeface="Calibri"/>
                <a:cs typeface="Calibri"/>
              </a:rPr>
              <a:t> 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 3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managing churn</a:t>
            </a:r>
            <a:endParaRPr sz="2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joins:</a:t>
            </a:r>
            <a:endParaRPr sz="2600">
              <a:latin typeface="Calibri"/>
              <a:cs typeface="Calibri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220"/>
              </a:spcBef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executes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Create_New_Ring</a:t>
            </a:r>
            <a:r>
              <a:rPr sz="2200" b="1" i="1" spc="4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creates </a:t>
            </a:r>
            <a:r>
              <a:rPr sz="2200" spc="-5" dirty="0">
                <a:latin typeface="Calibri"/>
                <a:cs typeface="Calibri"/>
              </a:rPr>
              <a:t>a ring with the </a:t>
            </a:r>
            <a:r>
              <a:rPr sz="2200" spc="-10" dirty="0">
                <a:latin typeface="Calibri"/>
                <a:cs typeface="Calibri"/>
              </a:rPr>
              <a:t>singleton </a:t>
            </a:r>
            <a:r>
              <a:rPr sz="2200" spc="-5" dirty="0">
                <a:latin typeface="Calibri"/>
                <a:cs typeface="Calibri"/>
              </a:rPr>
              <a:t>node. </a:t>
            </a:r>
            <a:r>
              <a:rPr sz="2200" spc="-1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join a ring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15" dirty="0">
                <a:latin typeface="Calibri"/>
                <a:cs typeface="Calibri"/>
              </a:rPr>
              <a:t>contains </a:t>
            </a:r>
            <a:r>
              <a:rPr sz="2200" dirty="0">
                <a:latin typeface="Calibri"/>
                <a:cs typeface="Calibri"/>
              </a:rPr>
              <a:t>some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25" dirty="0">
                <a:latin typeface="Calibri"/>
                <a:cs typeface="Calibri"/>
              </a:rPr>
              <a:t>invokes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Join_Ring(j)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i’s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logical</a:t>
            </a:r>
            <a:r>
              <a:rPr sz="2200" spc="-5" dirty="0">
                <a:latin typeface="Calibri"/>
                <a:cs typeface="Calibri"/>
              </a:rPr>
              <a:t> 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successor. </a:t>
            </a:r>
            <a:r>
              <a:rPr sz="2200" spc="-20" dirty="0">
                <a:latin typeface="Calibri"/>
                <a:cs typeface="Calibri"/>
              </a:rPr>
              <a:t>Before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participate </a:t>
            </a:r>
            <a:r>
              <a:rPr sz="2200" spc="-5" dirty="0">
                <a:latin typeface="Calibri"/>
                <a:cs typeface="Calibri"/>
              </a:rPr>
              <a:t>in the P2P </a:t>
            </a:r>
            <a:r>
              <a:rPr sz="2200" spc="-15" dirty="0">
                <a:latin typeface="Calibri"/>
                <a:cs typeface="Calibri"/>
              </a:rPr>
              <a:t>exchanges, several </a:t>
            </a:r>
            <a:r>
              <a:rPr sz="2200" spc="-5" dirty="0">
                <a:latin typeface="Calibri"/>
                <a:cs typeface="Calibri"/>
              </a:rPr>
              <a:t>actions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happen: </a:t>
            </a:r>
            <a:r>
              <a:rPr sz="2200" i="1" spc="-35" dirty="0">
                <a:latin typeface="Calibri"/>
                <a:cs typeface="Calibri"/>
              </a:rPr>
              <a:t>i’s </a:t>
            </a:r>
            <a:r>
              <a:rPr sz="2200" spc="-5" dirty="0">
                <a:latin typeface="Calibri"/>
                <a:cs typeface="Calibri"/>
              </a:rPr>
              <a:t>successor needs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update </a:t>
            </a:r>
            <a:r>
              <a:rPr sz="2200" spc="-5" dirty="0">
                <a:latin typeface="Calibri"/>
                <a:cs typeface="Calibri"/>
              </a:rPr>
              <a:t>its predecessor entry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i’s </a:t>
            </a:r>
            <a:r>
              <a:rPr sz="2200" spc="-5" dirty="0">
                <a:latin typeface="Calibri"/>
                <a:cs typeface="Calibri"/>
              </a:rPr>
              <a:t>predecessor needs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revise </a:t>
            </a:r>
            <a:r>
              <a:rPr sz="2200" spc="-5" dirty="0">
                <a:latin typeface="Calibri"/>
                <a:cs typeface="Calibri"/>
              </a:rPr>
              <a:t>its successor </a:t>
            </a:r>
            <a:r>
              <a:rPr sz="2200" spc="-10" dirty="0">
                <a:latin typeface="Calibri"/>
                <a:cs typeface="Calibri"/>
              </a:rPr>
              <a:t>field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spc="-5" dirty="0">
                <a:latin typeface="Calibri"/>
                <a:cs typeface="Calibri"/>
              </a:rPr>
              <a:t>i, i </a:t>
            </a:r>
            <a:r>
              <a:rPr sz="2200" spc="-5" dirty="0">
                <a:latin typeface="Calibri"/>
                <a:cs typeface="Calibri"/>
              </a:rPr>
              <a:t>needs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identify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20" dirty="0">
                <a:latin typeface="Calibri"/>
                <a:cs typeface="Calibri"/>
              </a:rPr>
              <a:t>predecessor,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finger table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5" dirty="0">
                <a:latin typeface="Calibri"/>
                <a:cs typeface="Calibri"/>
              </a:rPr>
              <a:t>needs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built, and the </a:t>
            </a:r>
            <a:r>
              <a:rPr sz="2200" spc="-10" dirty="0">
                <a:latin typeface="Calibri"/>
                <a:cs typeface="Calibri"/>
              </a:rPr>
              <a:t>finger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updated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i’s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presence.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achieved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procedures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Stabilize(),</a:t>
            </a:r>
            <a:r>
              <a:rPr sz="22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Fix_Fingers()</a:t>
            </a:r>
            <a:r>
              <a:rPr sz="2200" i="1" spc="-5" dirty="0">
                <a:latin typeface="Calibri"/>
                <a:cs typeface="Calibri"/>
              </a:rPr>
              <a:t>,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Check_Predecessor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periodically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invoked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194894"/>
            <a:ext cx="25946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Constantia"/>
                <a:cs typeface="Constantia"/>
              </a:rPr>
              <a:t>Introduction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316" y="774573"/>
            <a:ext cx="816673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9545"/>
              <a:buFont typeface="Arial"/>
              <a:buChar char="•"/>
              <a:tabLst>
                <a:tab pos="183515" algn="l"/>
              </a:tabLst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Peer-to-peer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(P2P)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network: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application-level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overlay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flexibility</a:t>
            </a:r>
            <a:r>
              <a:rPr sz="2200" spc="-5" dirty="0">
                <a:latin typeface="Calibri"/>
                <a:cs typeface="Calibri"/>
              </a:rPr>
              <a:t> sharing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multimedia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documents)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across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network-wide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316" y="1957577"/>
            <a:ext cx="81667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SzPct val="79545"/>
              <a:buFont typeface="Arial"/>
              <a:buChar char="•"/>
              <a:tabLst>
                <a:tab pos="183515" algn="l"/>
                <a:tab pos="638810" algn="l"/>
                <a:tab pos="1492250" algn="l"/>
                <a:tab pos="2405380" algn="l"/>
                <a:tab pos="3293745" algn="l"/>
                <a:tab pos="3827779" algn="l"/>
                <a:tab pos="4621530" algn="l"/>
                <a:tab pos="5132070" algn="l"/>
                <a:tab pos="5918835" algn="l"/>
                <a:tab pos="6330315" algn="l"/>
                <a:tab pos="6959600" algn="l"/>
                <a:tab pos="7368540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alled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equal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.e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cl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ell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er;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316" y="2114194"/>
            <a:ext cx="7868920" cy="105283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505"/>
              </a:spcBef>
            </a:pP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peers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client-server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400"/>
              </a:spcBef>
              <a:buSzPct val="79545"/>
              <a:buFont typeface="Arial"/>
              <a:buChar char="•"/>
              <a:tabLst>
                <a:tab pos="183515" algn="l"/>
              </a:tabLst>
            </a:pP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arbitrary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objects;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DNS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servers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316" y="3320288"/>
            <a:ext cx="8167370" cy="154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7620" indent="-170815">
              <a:lnSpc>
                <a:spcPct val="100000"/>
              </a:lnSpc>
              <a:spcBef>
                <a:spcPts val="95"/>
              </a:spcBef>
              <a:buSzPct val="79545"/>
              <a:buFont typeface="Arial"/>
              <a:buChar char="•"/>
              <a:tabLst>
                <a:tab pos="183515" algn="l"/>
                <a:tab pos="1173480" algn="l"/>
                <a:tab pos="1550035" algn="l"/>
                <a:tab pos="2317115" algn="l"/>
                <a:tab pos="2374900" algn="l"/>
                <a:tab pos="3612515" algn="l"/>
                <a:tab pos="4683760" algn="l"/>
                <a:tab pos="5299710" algn="l"/>
                <a:tab pos="6219190" algn="l"/>
                <a:tab pos="6985634" algn="l"/>
              </a:tabLst>
            </a:pPr>
            <a:r>
              <a:rPr sz="2200" spc="-10" dirty="0">
                <a:latin typeface="Calibri"/>
                <a:cs typeface="Calibri"/>
              </a:rPr>
              <a:t>Sharin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combi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	CP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po</a:t>
            </a:r>
            <a:r>
              <a:rPr sz="2200" spc="-25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0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ces,  without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scalability		</a:t>
            </a:r>
            <a:r>
              <a:rPr sz="2200" spc="-15" dirty="0"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  <a:p>
            <a:pPr marL="182880" marR="5080" indent="-170815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SzPct val="79545"/>
              <a:buFont typeface="Arial"/>
              <a:buChar char="•"/>
              <a:tabLst>
                <a:tab pos="183515" algn="l"/>
              </a:tabLst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Dynamic</a:t>
            </a:r>
            <a:r>
              <a:rPr sz="2200" b="1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insertion</a:t>
            </a:r>
            <a:r>
              <a:rPr sz="2200" b="1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00" b="1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deletion</a:t>
            </a:r>
            <a:r>
              <a:rPr sz="2200" b="1" spc="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b="1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sz="2200" b="1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churn,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well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316" y="4983607"/>
            <a:ext cx="81667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9545"/>
              <a:buFont typeface="Arial"/>
              <a:buChar char="•"/>
              <a:tabLst>
                <a:tab pos="183515" algn="l"/>
                <a:tab pos="1240790" algn="l"/>
                <a:tab pos="2569845" algn="l"/>
                <a:tab pos="3600450" algn="l"/>
                <a:tab pos="4819650" algn="l"/>
                <a:tab pos="5533390" algn="l"/>
                <a:tab pos="5937250" algn="l"/>
                <a:tab pos="7156450" algn="l"/>
                <a:tab pos="7785734" algn="l"/>
              </a:tabLst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erl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net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316" y="5139994"/>
            <a:ext cx="8166100" cy="12877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2200" spc="-15" dirty="0">
                <a:latin typeface="Calibri"/>
                <a:cs typeface="Calibri"/>
              </a:rPr>
              <a:t>constructed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IP).</a:t>
            </a:r>
            <a:endParaRPr sz="2200" dirty="0">
              <a:latin typeface="Calibri"/>
              <a:cs typeface="Calibri"/>
            </a:endParaRPr>
          </a:p>
          <a:p>
            <a:pPr marL="182880" marR="5080" indent="-170815">
              <a:lnSpc>
                <a:spcPts val="2380"/>
              </a:lnSpc>
              <a:spcBef>
                <a:spcPts val="1435"/>
              </a:spcBef>
              <a:buClr>
                <a:srgbClr val="000000"/>
              </a:buClr>
              <a:buSzPct val="79545"/>
              <a:buFont typeface="Arial"/>
              <a:buChar char="•"/>
              <a:tabLst>
                <a:tab pos="183515" algn="l"/>
                <a:tab pos="2814955" algn="l"/>
              </a:tabLst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P2P</a:t>
            </a:r>
            <a:r>
              <a:rPr sz="22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overlay</a:t>
            </a:r>
            <a:r>
              <a:rPr sz="2200" b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network:	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overlay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constructed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Internet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layer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676" y="1935848"/>
            <a:ext cx="8756650" cy="3900804"/>
            <a:chOff x="201676" y="1935848"/>
            <a:chExt cx="8756650" cy="3900804"/>
          </a:xfrm>
        </p:grpSpPr>
        <p:sp>
          <p:nvSpPr>
            <p:cNvPr id="3" name="object 3"/>
            <p:cNvSpPr/>
            <p:nvPr/>
          </p:nvSpPr>
          <p:spPr>
            <a:xfrm>
              <a:off x="220726" y="1954898"/>
              <a:ext cx="8718550" cy="3862704"/>
            </a:xfrm>
            <a:custGeom>
              <a:avLst/>
              <a:gdLst/>
              <a:ahLst/>
              <a:cxnLst/>
              <a:rect l="l" t="t" r="r" b="b"/>
              <a:pathLst>
                <a:path w="8718550" h="3862704">
                  <a:moveTo>
                    <a:pt x="8718296" y="0"/>
                  </a:moveTo>
                  <a:lnTo>
                    <a:pt x="0" y="0"/>
                  </a:lnTo>
                  <a:lnTo>
                    <a:pt x="0" y="3862578"/>
                  </a:lnTo>
                  <a:lnTo>
                    <a:pt x="8718296" y="3862578"/>
                  </a:lnTo>
                  <a:lnTo>
                    <a:pt x="8718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726" y="1954898"/>
              <a:ext cx="8718550" cy="3862704"/>
            </a:xfrm>
            <a:custGeom>
              <a:avLst/>
              <a:gdLst/>
              <a:ahLst/>
              <a:cxnLst/>
              <a:rect l="l" t="t" r="r" b="b"/>
              <a:pathLst>
                <a:path w="8718550" h="3862704">
                  <a:moveTo>
                    <a:pt x="0" y="3862578"/>
                  </a:moveTo>
                  <a:lnTo>
                    <a:pt x="8718296" y="3862578"/>
                  </a:lnTo>
                  <a:lnTo>
                    <a:pt x="8718296" y="0"/>
                  </a:lnTo>
                  <a:lnTo>
                    <a:pt x="0" y="0"/>
                  </a:lnTo>
                  <a:lnTo>
                    <a:pt x="0" y="38625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08" y="2121471"/>
              <a:ext cx="8592185" cy="364871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4208" y="5851956"/>
            <a:ext cx="74936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Figure: </a:t>
            </a:r>
            <a:r>
              <a:rPr sz="2200" spc="-15" dirty="0">
                <a:latin typeface="Calibri"/>
                <a:cs typeface="Calibri"/>
              </a:rPr>
              <a:t>Steps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integration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ring,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&gt; i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&gt;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931" y="31729"/>
            <a:ext cx="8973820" cy="17278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15"/>
              </a:spcBef>
            </a:pPr>
            <a:r>
              <a:rPr sz="3300" spc="-20" dirty="0">
                <a:latin typeface="Constantia"/>
                <a:cs typeface="Constantia"/>
              </a:rPr>
              <a:t>Contd…</a:t>
            </a:r>
            <a:endParaRPr sz="33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</a:pP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The Given Figure: </a:t>
            </a:r>
            <a:r>
              <a:rPr sz="2200" b="0" spc="-15" dirty="0">
                <a:solidFill>
                  <a:srgbClr val="000000"/>
                </a:solidFill>
                <a:latin typeface="Calibri"/>
                <a:cs typeface="Calibri"/>
              </a:rPr>
              <a:t>Illustrates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the main </a:t>
            </a:r>
            <a:r>
              <a:rPr sz="2200" b="0" spc="-15" dirty="0">
                <a:solidFill>
                  <a:srgbClr val="000000"/>
                </a:solidFill>
                <a:latin typeface="Calibri"/>
                <a:cs typeface="Calibri"/>
              </a:rPr>
              <a:t>steps </a:t>
            </a:r>
            <a:r>
              <a:rPr sz="2200" b="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the joining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process.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recent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 joiner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node </a:t>
            </a:r>
            <a:r>
              <a:rPr sz="2200" b="0" i="1" spc="-5" dirty="0">
                <a:solidFill>
                  <a:srgbClr val="000000"/>
                </a:solidFill>
                <a:latin typeface="Calibri"/>
                <a:cs typeface="Calibri"/>
              </a:rPr>
              <a:t>i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that has </a:t>
            </a:r>
            <a:r>
              <a:rPr sz="2200" b="0" spc="-20" dirty="0">
                <a:solidFill>
                  <a:srgbClr val="000000"/>
                </a:solidFill>
                <a:latin typeface="Calibri"/>
                <a:cs typeface="Calibri"/>
              </a:rPr>
              <a:t>executed </a:t>
            </a:r>
            <a:r>
              <a:rPr sz="2200" b="0" i="1" spc="-5" dirty="0">
                <a:solidFill>
                  <a:srgbClr val="000000"/>
                </a:solidFill>
                <a:latin typeface="Calibri"/>
                <a:cs typeface="Calibri"/>
              </a:rPr>
              <a:t>Join_Ring(·)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gets </a:t>
            </a:r>
            <a:r>
              <a:rPr sz="2200" b="0" spc="-20" dirty="0">
                <a:solidFill>
                  <a:srgbClr val="000000"/>
                </a:solidFill>
                <a:latin typeface="Calibri"/>
                <a:cs typeface="Calibri"/>
              </a:rPr>
              <a:t>integrated into 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the ring by </a:t>
            </a:r>
            <a:r>
              <a:rPr sz="2200" b="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2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/>
                <a:cs typeface="Calibri"/>
              </a:rPr>
              <a:t>sequence: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163829"/>
            <a:ext cx="1548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latin typeface="Constantia"/>
                <a:cs typeface="Constantia"/>
              </a:rPr>
              <a:t>C</a:t>
            </a:r>
            <a:r>
              <a:rPr sz="3300" dirty="0">
                <a:latin typeface="Constantia"/>
                <a:cs typeface="Constantia"/>
              </a:rPr>
              <a:t>on</a:t>
            </a:r>
            <a:r>
              <a:rPr sz="3300" spc="-45" dirty="0">
                <a:latin typeface="Constantia"/>
                <a:cs typeface="Constantia"/>
              </a:rPr>
              <a:t>t</a:t>
            </a:r>
            <a:r>
              <a:rPr sz="3300" spc="-5" dirty="0">
                <a:latin typeface="Constantia"/>
                <a:cs typeface="Constantia"/>
              </a:rPr>
              <a:t>d…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263" y="1206500"/>
            <a:ext cx="8298815" cy="29178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3515" marR="5080" indent="-171450" algn="just">
              <a:lnSpc>
                <a:spcPct val="90000"/>
              </a:lnSpc>
              <a:spcBef>
                <a:spcPts val="415"/>
              </a:spcBef>
              <a:buSzPct val="78846"/>
              <a:buFont typeface="Arial"/>
              <a:buChar char="•"/>
              <a:tabLst>
                <a:tab pos="184150" algn="l"/>
              </a:tabLst>
            </a:pPr>
            <a:r>
              <a:rPr sz="2600" dirty="0">
                <a:latin typeface="Calibri"/>
                <a:cs typeface="Calibri"/>
              </a:rPr>
              <a:t>Once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successor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variables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finger</a:t>
            </a:r>
            <a:r>
              <a:rPr sz="2600" spc="-5" dirty="0">
                <a:latin typeface="Calibri"/>
                <a:cs typeface="Calibri"/>
              </a:rPr>
              <a:t> tables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 stabilized,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Locate_Successor(·)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reflect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new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joiner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i.</a:t>
            </a:r>
            <a:endParaRPr sz="2600">
              <a:latin typeface="Calibri"/>
              <a:cs typeface="Calibri"/>
            </a:endParaRPr>
          </a:p>
          <a:p>
            <a:pPr marL="183515" indent="-171450" algn="just">
              <a:lnSpc>
                <a:spcPts val="2965"/>
              </a:lnSpc>
              <a:spcBef>
                <a:spcPts val="1090"/>
              </a:spcBef>
              <a:buSzPct val="78846"/>
              <a:buFont typeface="Arial"/>
              <a:buChar char="•"/>
              <a:tabLst>
                <a:tab pos="184150" algn="l"/>
              </a:tabLst>
            </a:pPr>
            <a:r>
              <a:rPr sz="2600" spc="-5" dirty="0">
                <a:latin typeface="Calibri"/>
                <a:cs typeface="Calibri"/>
              </a:rPr>
              <a:t>Until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then,</a:t>
            </a:r>
            <a:r>
              <a:rPr sz="2600" spc="4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Locate_Successor(·)</a:t>
            </a:r>
            <a:r>
              <a:rPr sz="2600" b="1" i="1" spc="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spc="4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183515" algn="just">
              <a:lnSpc>
                <a:spcPts val="2965"/>
              </a:lnSpc>
            </a:pP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Locate_Successor(·)</a:t>
            </a:r>
            <a:r>
              <a:rPr sz="26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performing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conservative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scan.</a:t>
            </a:r>
            <a:endParaRPr sz="2600">
              <a:latin typeface="Calibri"/>
              <a:cs typeface="Calibri"/>
            </a:endParaRPr>
          </a:p>
          <a:p>
            <a:pPr marL="183515" marR="5080" indent="-171450" algn="just">
              <a:lnSpc>
                <a:spcPts val="2810"/>
              </a:lnSpc>
              <a:spcBef>
                <a:spcPts val="1435"/>
              </a:spcBef>
              <a:buSzPct val="78846"/>
              <a:buFont typeface="Arial"/>
              <a:buChar char="•"/>
              <a:tabLst>
                <a:tab pos="18415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loop in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Closest_Preceding_Node </a:t>
            </a:r>
            <a:r>
              <a:rPr sz="2600" spc="-5" dirty="0">
                <a:latin typeface="Calibri"/>
                <a:cs typeface="Calibri"/>
              </a:rPr>
              <a:t>that scans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finger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traversal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smaller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hops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56" y="4058539"/>
            <a:ext cx="81267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924050" algn="l"/>
                <a:tab pos="2783205" algn="l"/>
                <a:tab pos="4531360" algn="l"/>
                <a:tab pos="5496560" algn="l"/>
                <a:tab pos="6898640" algn="l"/>
                <a:tab pos="7381875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ther	than	tr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ly	lo</a:t>
            </a:r>
            <a:r>
              <a:rPr sz="2600" spc="-5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ari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hmi</a:t>
            </a:r>
            <a:r>
              <a:rPr sz="2600" dirty="0">
                <a:latin typeface="Calibri"/>
                <a:cs typeface="Calibri"/>
              </a:rPr>
              <a:t>c	</a:t>
            </a:r>
            <a:r>
              <a:rPr sz="2600" spc="-5" dirty="0">
                <a:latin typeface="Calibri"/>
                <a:cs typeface="Calibri"/>
              </a:rPr>
              <a:t>hops</a:t>
            </a:r>
            <a:r>
              <a:rPr sz="2600" dirty="0">
                <a:latin typeface="Calibri"/>
                <a:cs typeface="Calibri"/>
              </a:rPr>
              <a:t>,	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sultin</a:t>
            </a:r>
            <a:r>
              <a:rPr sz="2600" dirty="0">
                <a:latin typeface="Calibri"/>
                <a:cs typeface="Calibri"/>
              </a:rPr>
              <a:t>g	in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263" y="4276963"/>
            <a:ext cx="7634605" cy="109601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195"/>
              </a:spcBef>
            </a:pPr>
            <a:r>
              <a:rPr sz="2600" spc="-20" dirty="0">
                <a:latin typeface="Calibri"/>
                <a:cs typeface="Calibri"/>
              </a:rPr>
              <a:t>inefficiency.</a:t>
            </a:r>
            <a:endParaRPr sz="26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090"/>
              </a:spcBef>
              <a:buSzPct val="78846"/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600" dirty="0">
                <a:latin typeface="Calibri"/>
                <a:cs typeface="Calibri"/>
              </a:rPr>
              <a:t>Still,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node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although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hops.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249173"/>
            <a:ext cx="87395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latin typeface="Constantia"/>
                <a:cs typeface="Constantia"/>
              </a:rPr>
              <a:t>Managing</a:t>
            </a:r>
            <a:r>
              <a:rPr sz="3100" spc="-5" dirty="0">
                <a:latin typeface="Constantia"/>
                <a:cs typeface="Constantia"/>
              </a:rPr>
              <a:t> Churn:</a:t>
            </a:r>
            <a:r>
              <a:rPr sz="3100" spc="20" dirty="0">
                <a:latin typeface="Constantia"/>
                <a:cs typeface="Constantia"/>
              </a:rPr>
              <a:t> </a:t>
            </a:r>
            <a:r>
              <a:rPr sz="3100" spc="-15" dirty="0">
                <a:latin typeface="Constantia"/>
                <a:cs typeface="Constantia"/>
              </a:rPr>
              <a:t>Node</a:t>
            </a:r>
            <a:r>
              <a:rPr sz="3100" spc="-95" dirty="0">
                <a:latin typeface="Constantia"/>
                <a:cs typeface="Constantia"/>
              </a:rPr>
              <a:t> </a:t>
            </a:r>
            <a:r>
              <a:rPr sz="3100" spc="-10" dirty="0">
                <a:latin typeface="Constantia"/>
                <a:cs typeface="Constantia"/>
              </a:rPr>
              <a:t>failures</a:t>
            </a:r>
            <a:r>
              <a:rPr sz="3100" spc="-145" dirty="0">
                <a:latin typeface="Constantia"/>
                <a:cs typeface="Constantia"/>
              </a:rPr>
              <a:t> </a:t>
            </a:r>
            <a:r>
              <a:rPr sz="3100" spc="-5" dirty="0">
                <a:latin typeface="Constantia"/>
                <a:cs typeface="Constantia"/>
              </a:rPr>
              <a:t>and</a:t>
            </a:r>
            <a:r>
              <a:rPr sz="3100" spc="-65" dirty="0">
                <a:latin typeface="Constantia"/>
                <a:cs typeface="Constantia"/>
              </a:rPr>
              <a:t> </a:t>
            </a:r>
            <a:r>
              <a:rPr sz="3100" spc="-10" dirty="0">
                <a:latin typeface="Constantia"/>
                <a:cs typeface="Constantia"/>
              </a:rPr>
              <a:t>departures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061" y="1200403"/>
            <a:ext cx="8332470" cy="490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failures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departures: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247015" indent="-234950" algn="just">
              <a:lnSpc>
                <a:spcPct val="100000"/>
              </a:lnSpc>
              <a:spcBef>
                <a:spcPts val="5"/>
              </a:spcBef>
              <a:buSzPct val="79545"/>
              <a:buFont typeface="Arial"/>
              <a:buChar char="•"/>
              <a:tabLst>
                <a:tab pos="24765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fails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abruptly,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successor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discover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failure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successor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25" dirty="0">
                <a:latin typeface="Calibri"/>
                <a:cs typeface="Calibri"/>
              </a:rPr>
              <a:t>executes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Check_Predecessor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periodically.</a:t>
            </a:r>
            <a:endParaRPr sz="220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spcBef>
                <a:spcPts val="204"/>
              </a:spcBef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10" dirty="0">
                <a:latin typeface="Calibri"/>
                <a:cs typeface="Calibri"/>
              </a:rPr>
              <a:t>gets </a:t>
            </a:r>
            <a:r>
              <a:rPr sz="2200" spc="-5" dirty="0">
                <a:latin typeface="Calibri"/>
                <a:cs typeface="Calibri"/>
              </a:rPr>
              <a:t>a chance </a:t>
            </a:r>
            <a:r>
              <a:rPr sz="2200" spc="-15" dirty="0">
                <a:latin typeface="Calibri"/>
                <a:cs typeface="Calibri"/>
              </a:rPr>
              <a:t>to update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i="1" spc="-10" dirty="0">
                <a:latin typeface="Calibri"/>
                <a:cs typeface="Calibri"/>
              </a:rPr>
              <a:t>predecessor </a:t>
            </a:r>
            <a:r>
              <a:rPr sz="2200" spc="-10" dirty="0">
                <a:latin typeface="Calibri"/>
                <a:cs typeface="Calibri"/>
              </a:rPr>
              <a:t>field </a:t>
            </a:r>
            <a:r>
              <a:rPr sz="2200" spc="-5" dirty="0">
                <a:latin typeface="Calibri"/>
                <a:cs typeface="Calibri"/>
              </a:rPr>
              <a:t>when another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 </a:t>
            </a:r>
            <a:r>
              <a:rPr sz="2200" i="1" spc="-5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causes </a:t>
            </a:r>
            <a:r>
              <a:rPr sz="2200" i="1" spc="-5" dirty="0">
                <a:latin typeface="Calibri"/>
                <a:cs typeface="Calibri"/>
              </a:rPr>
              <a:t>i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Notify(k)</a:t>
            </a:r>
            <a:r>
              <a:rPr sz="2200" i="1" spc="-5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that can happen </a:t>
            </a:r>
            <a:r>
              <a:rPr sz="2200" spc="-5" dirty="0">
                <a:latin typeface="Calibri"/>
                <a:cs typeface="Calibri"/>
              </a:rPr>
              <a:t>only if </a:t>
            </a:r>
            <a:r>
              <a:rPr sz="2200" i="1" spc="-45" dirty="0">
                <a:latin typeface="Calibri"/>
                <a:cs typeface="Calibri"/>
              </a:rPr>
              <a:t>k’s 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FF0000"/>
                </a:solidFill>
                <a:latin typeface="Calibri"/>
                <a:cs typeface="Calibri"/>
              </a:rPr>
              <a:t>successor</a:t>
            </a:r>
            <a:r>
              <a:rPr sz="2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i.</a:t>
            </a:r>
            <a:endParaRPr sz="220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spcBef>
                <a:spcPts val="195"/>
              </a:spcBef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This requires </a:t>
            </a:r>
            <a:r>
              <a:rPr sz="2200" spc="-5" dirty="0">
                <a:latin typeface="Calibri"/>
                <a:cs typeface="Calibri"/>
              </a:rPr>
              <a:t>the predecessor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failed node </a:t>
            </a:r>
            <a:r>
              <a:rPr sz="2200" spc="-15" dirty="0">
                <a:latin typeface="Calibri"/>
                <a:cs typeface="Calibri"/>
              </a:rPr>
              <a:t>to recognize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successor 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failed,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successor.</a:t>
            </a:r>
            <a:endParaRPr sz="220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spcBef>
                <a:spcPts val="204"/>
              </a:spcBef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successor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pointers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required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search;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predecessor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accommodate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joiners.</a:t>
            </a:r>
            <a:endParaRPr sz="2200">
              <a:latin typeface="Calibri"/>
              <a:cs typeface="Calibri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204"/>
              </a:spcBef>
              <a:buSzPct val="79545"/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Note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Algorithm 3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knowing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 successor is functional,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nodes </a:t>
            </a:r>
            <a:r>
              <a:rPr sz="2200" spc="-15" dirty="0">
                <a:latin typeface="Calibri"/>
                <a:cs typeface="Calibri"/>
              </a:rPr>
              <a:t>pointed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finger </a:t>
            </a:r>
            <a:r>
              <a:rPr sz="2200" spc="-15" dirty="0">
                <a:latin typeface="Calibri"/>
                <a:cs typeface="Calibri"/>
              </a:rPr>
              <a:t>pointers </a:t>
            </a:r>
            <a:r>
              <a:rPr sz="2200" spc="-10" dirty="0">
                <a:latin typeface="Calibri"/>
                <a:cs typeface="Calibri"/>
              </a:rPr>
              <a:t>are functional,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essential.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58" y="706221"/>
            <a:ext cx="8188959" cy="5572125"/>
            <a:chOff x="248958" y="706221"/>
            <a:chExt cx="8188959" cy="5572125"/>
          </a:xfrm>
        </p:grpSpPr>
        <p:sp>
          <p:nvSpPr>
            <p:cNvPr id="3" name="object 3"/>
            <p:cNvSpPr/>
            <p:nvPr/>
          </p:nvSpPr>
          <p:spPr>
            <a:xfrm>
              <a:off x="268008" y="725271"/>
              <a:ext cx="8150859" cy="5534025"/>
            </a:xfrm>
            <a:custGeom>
              <a:avLst/>
              <a:gdLst/>
              <a:ahLst/>
              <a:cxnLst/>
              <a:rect l="l" t="t" r="r" b="b"/>
              <a:pathLst>
                <a:path w="8150859" h="5534025">
                  <a:moveTo>
                    <a:pt x="8150733" y="0"/>
                  </a:moveTo>
                  <a:lnTo>
                    <a:pt x="0" y="0"/>
                  </a:lnTo>
                  <a:lnTo>
                    <a:pt x="0" y="5533644"/>
                  </a:lnTo>
                  <a:lnTo>
                    <a:pt x="8150733" y="5533644"/>
                  </a:lnTo>
                  <a:lnTo>
                    <a:pt x="8150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008" y="725271"/>
              <a:ext cx="8150859" cy="5534025"/>
            </a:xfrm>
            <a:custGeom>
              <a:avLst/>
              <a:gdLst/>
              <a:ahLst/>
              <a:cxnLst/>
              <a:rect l="l" t="t" r="r" b="b"/>
              <a:pathLst>
                <a:path w="8150859" h="5534025">
                  <a:moveTo>
                    <a:pt x="0" y="5533644"/>
                  </a:moveTo>
                  <a:lnTo>
                    <a:pt x="8150733" y="5533644"/>
                  </a:lnTo>
                  <a:lnTo>
                    <a:pt x="8150733" y="0"/>
                  </a:lnTo>
                  <a:lnTo>
                    <a:pt x="0" y="0"/>
                  </a:lnTo>
                  <a:lnTo>
                    <a:pt x="0" y="55336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35" dirty="0"/>
              <a:t> </a:t>
            </a:r>
            <a:r>
              <a:rPr dirty="0"/>
              <a:t>3:</a:t>
            </a:r>
            <a:r>
              <a:rPr spc="-10" dirty="0"/>
              <a:t> </a:t>
            </a:r>
            <a:r>
              <a:rPr spc="-5" dirty="0"/>
              <a:t>Managing</a:t>
            </a:r>
            <a:r>
              <a:rPr spc="-10" dirty="0"/>
              <a:t> churn</a:t>
            </a:r>
            <a:r>
              <a:rPr spc="-5" dirty="0"/>
              <a:t> in </a:t>
            </a:r>
            <a:r>
              <a:rPr spc="-10" dirty="0"/>
              <a:t>Chord.</a:t>
            </a:r>
            <a:r>
              <a:rPr spc="-25" dirty="0"/>
              <a:t> </a:t>
            </a:r>
            <a:r>
              <a:rPr spc="-5" dirty="0"/>
              <a:t>Code </a:t>
            </a:r>
            <a:r>
              <a:rPr dirty="0"/>
              <a:t>shown</a:t>
            </a:r>
            <a:r>
              <a:rPr spc="-20" dirty="0"/>
              <a:t> </a:t>
            </a:r>
            <a:r>
              <a:rPr dirty="0"/>
              <a:t>is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dirty="0"/>
              <a:t>node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456" y="685037"/>
            <a:ext cx="8040370" cy="551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(variables)</a:t>
            </a:r>
            <a:endParaRPr sz="2200">
              <a:latin typeface="Calibri"/>
              <a:cs typeface="Calibri"/>
            </a:endParaRPr>
          </a:p>
          <a:p>
            <a:pPr marL="12700" marR="3948429">
              <a:lnSpc>
                <a:spcPct val="100000"/>
              </a:lnSpc>
            </a:pP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30" dirty="0">
                <a:latin typeface="Calibri"/>
                <a:cs typeface="Calibri"/>
              </a:rPr>
              <a:t>u</a:t>
            </a:r>
            <a:r>
              <a:rPr sz="2200" i="1" spc="-60" dirty="0">
                <a:latin typeface="Calibri"/>
                <a:cs typeface="Calibri"/>
              </a:rPr>
              <a:t>c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ess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1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initi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lue</a:t>
            </a:r>
            <a:r>
              <a:rPr sz="2200" spc="-5" dirty="0">
                <a:latin typeface="Calibri"/>
                <a:cs typeface="Calibri"/>
              </a:rPr>
              <a:t>; 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integer: </a:t>
            </a:r>
            <a:r>
              <a:rPr sz="2200" i="1" spc="-30" dirty="0">
                <a:latin typeface="Calibri"/>
                <a:cs typeface="Calibri"/>
              </a:rPr>
              <a:t>predecessor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initial </a:t>
            </a:r>
            <a:r>
              <a:rPr sz="2200" spc="-20" dirty="0">
                <a:latin typeface="Calibri"/>
                <a:cs typeface="Calibri"/>
              </a:rPr>
              <a:t>value;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integer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finger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15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17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spc="1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log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];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integer: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next </a:t>
            </a:r>
            <a:r>
              <a:rPr sz="2200" i="1" spc="-10" dirty="0">
                <a:latin typeface="Calibri"/>
                <a:cs typeface="Calibri"/>
              </a:rPr>
              <a:t>finger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i="1" spc="30" dirty="0">
                <a:latin typeface="Calibri"/>
                <a:cs typeface="Calibri"/>
              </a:rPr>
              <a:t>←</a:t>
            </a:r>
            <a:r>
              <a:rPr sz="2200" spc="30" dirty="0">
                <a:latin typeface="Calibri"/>
                <a:cs typeface="Calibri"/>
              </a:rPr>
              <a:t>1; 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(1)i.Create_New_Ring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():</a:t>
            </a:r>
            <a:endParaRPr sz="2200">
              <a:latin typeface="Calibri"/>
              <a:cs typeface="Calibri"/>
            </a:endParaRPr>
          </a:p>
          <a:p>
            <a:pPr marL="12700" marR="5600700">
              <a:lnSpc>
                <a:spcPts val="263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(1a)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predecessor</a:t>
            </a:r>
            <a:r>
              <a:rPr sz="2200" i="1" spc="-90" dirty="0">
                <a:latin typeface="Calibri"/>
                <a:cs typeface="Calibri"/>
              </a:rPr>
              <a:t> </a:t>
            </a:r>
            <a:r>
              <a:rPr sz="2200" i="1" spc="25" dirty="0">
                <a:latin typeface="Calibri"/>
                <a:cs typeface="Calibri"/>
              </a:rPr>
              <a:t>←</a:t>
            </a:r>
            <a:r>
              <a:rPr sz="2300" i="1" spc="25" dirty="0">
                <a:latin typeface="Cambria Math"/>
                <a:cs typeface="Cambria Math"/>
              </a:rPr>
              <a:t>⊥</a:t>
            </a:r>
            <a:r>
              <a:rPr sz="2200" spc="25" dirty="0">
                <a:latin typeface="Calibri"/>
                <a:cs typeface="Calibri"/>
              </a:rPr>
              <a:t>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(1b)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successor</a:t>
            </a:r>
            <a:r>
              <a:rPr sz="2200" i="1" spc="35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9"/>
              </a:spcBef>
              <a:buAutoNum type="arabicParenBoth" startAt="2"/>
              <a:tabLst>
                <a:tab pos="393700" algn="l"/>
              </a:tabLst>
            </a:pPr>
            <a:r>
              <a:rPr sz="2200" i="1" spc="5" dirty="0">
                <a:latin typeface="Calibri"/>
                <a:cs typeface="Calibri"/>
              </a:rPr>
              <a:t>i.Join_Ring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(</a:t>
            </a:r>
            <a:r>
              <a:rPr sz="2200" i="1" spc="20" dirty="0">
                <a:latin typeface="Calibri"/>
                <a:cs typeface="Calibri"/>
              </a:rPr>
              <a:t>j</a:t>
            </a:r>
            <a:r>
              <a:rPr sz="2200" spc="20" dirty="0">
                <a:latin typeface="Calibri"/>
                <a:cs typeface="Calibri"/>
              </a:rPr>
              <a:t>),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is </a:t>
            </a:r>
            <a:r>
              <a:rPr sz="2200" spc="-25" dirty="0">
                <a:latin typeface="Calibri"/>
                <a:cs typeface="Calibri"/>
              </a:rPr>
              <a:t>any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node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ring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joined: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  <a:spcBef>
                <a:spcPts val="415"/>
              </a:spcBef>
            </a:pPr>
            <a:r>
              <a:rPr sz="2200" dirty="0">
                <a:latin typeface="Calibri"/>
                <a:cs typeface="Calibri"/>
              </a:rPr>
              <a:t>(2a)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predecessor</a:t>
            </a:r>
            <a:r>
              <a:rPr sz="2200" i="1" spc="25" dirty="0">
                <a:latin typeface="Calibri"/>
                <a:cs typeface="Calibri"/>
              </a:rPr>
              <a:t> ←</a:t>
            </a:r>
            <a:r>
              <a:rPr sz="2300" i="1" spc="25" dirty="0">
                <a:latin typeface="Cambria Math"/>
                <a:cs typeface="Cambria Math"/>
              </a:rPr>
              <a:t>⊥</a:t>
            </a:r>
            <a:r>
              <a:rPr sz="2200" spc="25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25"/>
              </a:lnSpc>
            </a:pPr>
            <a:r>
              <a:rPr sz="2200" dirty="0">
                <a:latin typeface="Calibri"/>
                <a:cs typeface="Calibri"/>
              </a:rPr>
              <a:t>(2b)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successor</a:t>
            </a:r>
            <a:r>
              <a:rPr sz="2200" i="1" spc="35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←j.Locate_Successor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</a:t>
            </a:r>
            <a:r>
              <a:rPr sz="2200" i="1" spc="5" dirty="0">
                <a:latin typeface="Calibri"/>
                <a:cs typeface="Calibri"/>
              </a:rPr>
              <a:t>i</a:t>
            </a:r>
            <a:r>
              <a:rPr sz="2200" i="1" spc="-9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buAutoNum type="arabicParenBoth" startAt="3"/>
              <a:tabLst>
                <a:tab pos="384810" algn="l"/>
                <a:tab pos="1821180" algn="l"/>
                <a:tab pos="6932930" algn="l"/>
              </a:tabLst>
            </a:pPr>
            <a:r>
              <a:rPr sz="2200" spc="-15" dirty="0">
                <a:latin typeface="Calibri"/>
                <a:cs typeface="Calibri"/>
              </a:rPr>
              <a:t>i.</a:t>
            </a:r>
            <a:r>
              <a:rPr sz="2200" i="1" spc="-15" dirty="0">
                <a:latin typeface="Calibri"/>
                <a:cs typeface="Calibri"/>
              </a:rPr>
              <a:t>Stabilize</a:t>
            </a:r>
            <a:r>
              <a:rPr sz="2200" spc="-15" dirty="0">
                <a:latin typeface="Calibri"/>
                <a:cs typeface="Calibri"/>
              </a:rPr>
              <a:t>():	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executed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periodically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verify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	</a:t>
            </a:r>
            <a:r>
              <a:rPr sz="2200" spc="-5" dirty="0">
                <a:latin typeface="Calibri"/>
                <a:cs typeface="Calibri"/>
              </a:rPr>
              <a:t>successor</a:t>
            </a:r>
            <a:endParaRPr sz="2200">
              <a:latin typeface="Calibri"/>
              <a:cs typeface="Calibri"/>
            </a:endParaRPr>
          </a:p>
          <a:p>
            <a:pPr marL="71755" marR="4441825" indent="-59690">
              <a:lnSpc>
                <a:spcPct val="97800"/>
              </a:lnSpc>
              <a:spcBef>
                <a:spcPts val="60"/>
              </a:spcBef>
              <a:tabLst>
                <a:tab pos="893444" algn="l"/>
              </a:tabLst>
            </a:pPr>
            <a:r>
              <a:rPr sz="2200" dirty="0">
                <a:latin typeface="Calibri"/>
                <a:cs typeface="Calibri"/>
              </a:rPr>
              <a:t>(3a)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75" dirty="0">
                <a:latin typeface="Calibri"/>
                <a:cs typeface="Calibri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successor.predecessor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300" i="1" spc="-65" dirty="0">
                <a:latin typeface="Cambria Math"/>
                <a:cs typeface="Cambria Math"/>
              </a:rPr>
              <a:t>∈</a:t>
            </a:r>
            <a:r>
              <a:rPr sz="2300" i="1" spc="125" dirty="0">
                <a:latin typeface="Cambria Math"/>
                <a:cs typeface="Cambria Math"/>
              </a:rPr>
              <a:t> </a:t>
            </a:r>
            <a:r>
              <a:rPr sz="2200" spc="45" dirty="0">
                <a:latin typeface="Calibri"/>
                <a:cs typeface="Calibri"/>
              </a:rPr>
              <a:t>(</a:t>
            </a:r>
            <a:r>
              <a:rPr sz="2200" i="1" spc="50" dirty="0">
                <a:latin typeface="Calibri"/>
                <a:cs typeface="Calibri"/>
              </a:rPr>
              <a:t>i</a:t>
            </a:r>
            <a:r>
              <a:rPr sz="2200" i="1" spc="-5" dirty="0">
                <a:latin typeface="Calibri"/>
                <a:cs typeface="Calibri"/>
              </a:rPr>
              <a:t>,</a:t>
            </a:r>
            <a:r>
              <a:rPr sz="2200" i="1" spc="13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30" dirty="0">
                <a:latin typeface="Calibri"/>
                <a:cs typeface="Calibri"/>
              </a:rPr>
              <a:t>u</a:t>
            </a:r>
            <a:r>
              <a:rPr sz="2200" i="1" spc="-60" dirty="0">
                <a:latin typeface="Calibri"/>
                <a:cs typeface="Calibri"/>
              </a:rPr>
              <a:t>c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ess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  </a:t>
            </a:r>
            <a:r>
              <a:rPr sz="2200" dirty="0">
                <a:latin typeface="Calibri"/>
                <a:cs typeface="Calibri"/>
              </a:rPr>
              <a:t>(3c)	</a:t>
            </a:r>
            <a:r>
              <a:rPr sz="2200" i="1" spc="-35" dirty="0">
                <a:latin typeface="Calibri"/>
                <a:cs typeface="Calibri"/>
              </a:rPr>
              <a:t>successor</a:t>
            </a:r>
            <a:r>
              <a:rPr sz="2200" i="1" spc="35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(3d)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successor.Notify</a:t>
            </a:r>
            <a:r>
              <a:rPr sz="2200" i="1" spc="-1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</a:t>
            </a:r>
            <a:r>
              <a:rPr sz="2200" i="1" spc="5" dirty="0">
                <a:latin typeface="Calibri"/>
                <a:cs typeface="Calibri"/>
              </a:rPr>
              <a:t>i</a:t>
            </a:r>
            <a:r>
              <a:rPr sz="2200" i="1" spc="-7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58" y="1116088"/>
            <a:ext cx="8331200" cy="5083175"/>
            <a:chOff x="248958" y="1116088"/>
            <a:chExt cx="8331200" cy="5083175"/>
          </a:xfrm>
        </p:grpSpPr>
        <p:sp>
          <p:nvSpPr>
            <p:cNvPr id="3" name="object 3"/>
            <p:cNvSpPr/>
            <p:nvPr/>
          </p:nvSpPr>
          <p:spPr>
            <a:xfrm>
              <a:off x="268008" y="1135138"/>
              <a:ext cx="8293100" cy="5045075"/>
            </a:xfrm>
            <a:custGeom>
              <a:avLst/>
              <a:gdLst/>
              <a:ahLst/>
              <a:cxnLst/>
              <a:rect l="l" t="t" r="r" b="b"/>
              <a:pathLst>
                <a:path w="8293100" h="5045075">
                  <a:moveTo>
                    <a:pt x="8292719" y="0"/>
                  </a:moveTo>
                  <a:lnTo>
                    <a:pt x="0" y="0"/>
                  </a:lnTo>
                  <a:lnTo>
                    <a:pt x="0" y="5044948"/>
                  </a:lnTo>
                  <a:lnTo>
                    <a:pt x="8292719" y="5044948"/>
                  </a:lnTo>
                  <a:lnTo>
                    <a:pt x="8292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008" y="1135138"/>
              <a:ext cx="8293100" cy="5045075"/>
            </a:xfrm>
            <a:custGeom>
              <a:avLst/>
              <a:gdLst/>
              <a:ahLst/>
              <a:cxnLst/>
              <a:rect l="l" t="t" r="r" b="b"/>
              <a:pathLst>
                <a:path w="8293100" h="5045075">
                  <a:moveTo>
                    <a:pt x="0" y="5044948"/>
                  </a:moveTo>
                  <a:lnTo>
                    <a:pt x="8292719" y="5044948"/>
                  </a:lnTo>
                  <a:lnTo>
                    <a:pt x="8292719" y="0"/>
                  </a:lnTo>
                  <a:lnTo>
                    <a:pt x="0" y="0"/>
                  </a:lnTo>
                  <a:lnTo>
                    <a:pt x="0" y="504494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6511" y="163829"/>
            <a:ext cx="1548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latin typeface="Constantia"/>
                <a:cs typeface="Constantia"/>
              </a:rPr>
              <a:t>C</a:t>
            </a:r>
            <a:r>
              <a:rPr sz="3300" dirty="0">
                <a:latin typeface="Constantia"/>
                <a:cs typeface="Constantia"/>
              </a:rPr>
              <a:t>on</a:t>
            </a:r>
            <a:r>
              <a:rPr sz="3300" spc="-45" dirty="0">
                <a:latin typeface="Constantia"/>
                <a:cs typeface="Constantia"/>
              </a:rPr>
              <a:t>t</a:t>
            </a:r>
            <a:r>
              <a:rPr sz="3300" spc="-5" dirty="0">
                <a:latin typeface="Constantia"/>
                <a:cs typeface="Constantia"/>
              </a:rPr>
              <a:t>d…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1173861"/>
            <a:ext cx="5775325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  <a:tabLst>
                <a:tab pos="2058035" algn="l"/>
              </a:tabLst>
            </a:pPr>
            <a:r>
              <a:rPr sz="2200" i="1" spc="15" dirty="0">
                <a:latin typeface="Calibri"/>
                <a:cs typeface="Calibri"/>
              </a:rPr>
              <a:t>(4)i.Notify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(</a:t>
            </a:r>
            <a:r>
              <a:rPr sz="2200" i="1" spc="20" dirty="0">
                <a:latin typeface="Calibri"/>
                <a:cs typeface="Calibri"/>
              </a:rPr>
              <a:t>j</a:t>
            </a:r>
            <a:r>
              <a:rPr sz="2200" spc="20" dirty="0">
                <a:latin typeface="Calibri"/>
                <a:cs typeface="Calibri"/>
              </a:rPr>
              <a:t>):	</a:t>
            </a:r>
            <a:r>
              <a:rPr sz="2200" spc="55" dirty="0">
                <a:latin typeface="Calibri"/>
                <a:cs typeface="Calibri"/>
              </a:rPr>
              <a:t>//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4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believes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it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predecessor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10" dirty="0">
                <a:latin typeface="Calibri"/>
                <a:cs typeface="Calibri"/>
              </a:rPr>
              <a:t>4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200" i="1" spc="-35" dirty="0">
                <a:latin typeface="Calibri"/>
                <a:cs typeface="Calibri"/>
              </a:rPr>
              <a:t>p</a:t>
            </a:r>
            <a:r>
              <a:rPr sz="2200" i="1" spc="-30" dirty="0">
                <a:latin typeface="Calibri"/>
                <a:cs typeface="Calibri"/>
              </a:rPr>
              <a:t>r</a:t>
            </a:r>
            <a:r>
              <a:rPr sz="2200" i="1" spc="-35" dirty="0">
                <a:latin typeface="Calibri"/>
                <a:cs typeface="Calibri"/>
              </a:rPr>
              <a:t>ede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es</a:t>
            </a:r>
            <a:r>
              <a:rPr sz="2200" i="1" spc="-45" dirty="0">
                <a:latin typeface="Calibri"/>
                <a:cs typeface="Calibri"/>
              </a:rPr>
              <a:t>s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110" dirty="0">
                <a:latin typeface="Calibri"/>
                <a:cs typeface="Calibri"/>
              </a:rPr>
              <a:t> </a:t>
            </a:r>
            <a:r>
              <a:rPr sz="2200" spc="110" dirty="0">
                <a:latin typeface="Calibri"/>
                <a:cs typeface="Calibri"/>
              </a:rPr>
              <a:t>=</a:t>
            </a:r>
            <a:r>
              <a:rPr sz="2300" i="1" spc="-70" dirty="0">
                <a:latin typeface="Cambria Math"/>
                <a:cs typeface="Cambria Math"/>
              </a:rPr>
              <a:t>⊥</a:t>
            </a:r>
            <a:r>
              <a:rPr sz="2300" i="1" dirty="0">
                <a:latin typeface="Cambria Math"/>
                <a:cs typeface="Cambria Math"/>
              </a:rPr>
              <a:t> </a:t>
            </a:r>
            <a:r>
              <a:rPr sz="2300" i="1" spc="-250" dirty="0">
                <a:latin typeface="Cambria Math"/>
                <a:cs typeface="Cambria Math"/>
              </a:rPr>
              <a:t> 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40" dirty="0">
                <a:latin typeface="Calibri"/>
                <a:cs typeface="Calibri"/>
              </a:rPr>
              <a:t> </a:t>
            </a:r>
            <a:r>
              <a:rPr sz="2300" i="1" spc="-65" dirty="0">
                <a:latin typeface="Cambria Math"/>
                <a:cs typeface="Cambria Math"/>
              </a:rPr>
              <a:t>∈</a:t>
            </a:r>
            <a:r>
              <a:rPr sz="2300" i="1" spc="125" dirty="0">
                <a:latin typeface="Cambria Math"/>
                <a:cs typeface="Cambria Math"/>
              </a:rPr>
              <a:t> </a:t>
            </a:r>
            <a:r>
              <a:rPr sz="2200" spc="-40" dirty="0">
                <a:latin typeface="Calibri"/>
                <a:cs typeface="Calibri"/>
              </a:rPr>
              <a:t>(</a:t>
            </a:r>
            <a:r>
              <a:rPr sz="2200" i="1" spc="-35" dirty="0">
                <a:latin typeface="Calibri"/>
                <a:cs typeface="Calibri"/>
              </a:rPr>
              <a:t>p</a:t>
            </a:r>
            <a:r>
              <a:rPr sz="2200" i="1" spc="-30" dirty="0">
                <a:latin typeface="Calibri"/>
                <a:cs typeface="Calibri"/>
              </a:rPr>
              <a:t>r</a:t>
            </a:r>
            <a:r>
              <a:rPr sz="2200" i="1" spc="-35" dirty="0">
                <a:latin typeface="Calibri"/>
                <a:cs typeface="Calibri"/>
              </a:rPr>
              <a:t>ede</a:t>
            </a:r>
            <a:r>
              <a:rPr sz="2200" i="1" spc="-45" dirty="0">
                <a:latin typeface="Calibri"/>
                <a:cs typeface="Calibri"/>
              </a:rPr>
              <a:t>c</a:t>
            </a:r>
            <a:r>
              <a:rPr sz="2200" i="1" spc="-35" dirty="0">
                <a:latin typeface="Calibri"/>
                <a:cs typeface="Calibri"/>
              </a:rPr>
              <a:t>ess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,</a:t>
            </a:r>
            <a:r>
              <a:rPr sz="2200" i="1" spc="1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1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)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1844801"/>
            <a:ext cx="5194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(4b)</a:t>
            </a:r>
            <a:endParaRPr sz="22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4</a:t>
            </a:r>
            <a:r>
              <a:rPr sz="2200" spc="-5" dirty="0">
                <a:latin typeface="Calibri"/>
                <a:cs typeface="Calibri"/>
              </a:rPr>
              <a:t>c)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813" y="1844801"/>
            <a:ext cx="39522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Calibri"/>
                <a:cs typeface="Calibri"/>
              </a:rPr>
              <a:t>transfer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keys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range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[</a:t>
            </a:r>
            <a:r>
              <a:rPr sz="2200" i="1" spc="5" dirty="0">
                <a:latin typeface="Calibri"/>
                <a:cs typeface="Calibri"/>
              </a:rPr>
              <a:t>j</a:t>
            </a:r>
            <a:r>
              <a:rPr sz="2200" spc="5" dirty="0">
                <a:latin typeface="Calibri"/>
                <a:cs typeface="Calibri"/>
              </a:rPr>
              <a:t>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i]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i="1" spc="15" dirty="0">
                <a:latin typeface="Calibri"/>
                <a:cs typeface="Calibri"/>
              </a:rPr>
              <a:t>j</a:t>
            </a:r>
            <a:r>
              <a:rPr sz="2200" spc="15" dirty="0">
                <a:latin typeface="Calibri"/>
                <a:cs typeface="Calibri"/>
              </a:rPr>
              <a:t>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predecessor</a:t>
            </a:r>
            <a:r>
              <a:rPr sz="2200" i="1" spc="409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70" dirty="0">
                <a:latin typeface="Calibri"/>
                <a:cs typeface="Calibri"/>
              </a:rPr>
              <a:t> </a:t>
            </a:r>
            <a:r>
              <a:rPr sz="2200" i="1" spc="15" dirty="0">
                <a:latin typeface="Calibri"/>
                <a:cs typeface="Calibri"/>
              </a:rPr>
              <a:t>j</a:t>
            </a:r>
            <a:r>
              <a:rPr sz="2200" spc="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94" y="2515361"/>
            <a:ext cx="7872730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 indent="-384175">
              <a:lnSpc>
                <a:spcPct val="100000"/>
              </a:lnSpc>
              <a:spcBef>
                <a:spcPts val="95"/>
              </a:spcBef>
              <a:buAutoNum type="arabicParenBoth" startAt="5"/>
              <a:tabLst>
                <a:tab pos="447675" algn="l"/>
              </a:tabLst>
            </a:pPr>
            <a:r>
              <a:rPr sz="2200" i="1" spc="15" dirty="0">
                <a:latin typeface="Calibri"/>
                <a:cs typeface="Calibri"/>
              </a:rPr>
              <a:t>i.Fix_Fingers</a:t>
            </a:r>
            <a:r>
              <a:rPr sz="2200" spc="15" dirty="0">
                <a:latin typeface="Calibri"/>
                <a:cs typeface="Calibri"/>
              </a:rPr>
              <a:t>()://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executed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periodically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update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finger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5a)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next_finger</a:t>
            </a:r>
            <a:r>
              <a:rPr sz="2200" i="1" spc="459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9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next_finger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(5b)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next_finger</a:t>
            </a:r>
            <a:r>
              <a:rPr sz="2200" i="1" spc="44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&gt;</a:t>
            </a:r>
            <a:r>
              <a:rPr sz="2200" i="1" spc="48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1188085" algn="l"/>
              </a:tabLst>
            </a:pPr>
            <a:r>
              <a:rPr sz="2200" dirty="0">
                <a:latin typeface="Calibri"/>
                <a:cs typeface="Calibri"/>
              </a:rPr>
              <a:t>(5c)	</a:t>
            </a:r>
            <a:r>
              <a:rPr sz="2200" i="1" spc="-10" dirty="0">
                <a:latin typeface="Calibri"/>
                <a:cs typeface="Calibri"/>
              </a:rPr>
              <a:t>next_finger</a:t>
            </a:r>
            <a:r>
              <a:rPr sz="2200" i="1" spc="43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(5d)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finger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[</a:t>
            </a:r>
            <a:r>
              <a:rPr sz="2200" i="1" spc="-10" dirty="0">
                <a:latin typeface="Calibri"/>
                <a:cs typeface="Calibri"/>
              </a:rPr>
              <a:t>next_finger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←</a:t>
            </a:r>
            <a:r>
              <a:rPr sz="2200" i="1" spc="200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Locate_Successor</a:t>
            </a:r>
            <a:r>
              <a:rPr sz="2200" i="1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</a:t>
            </a:r>
            <a:r>
              <a:rPr sz="2200" i="1" spc="5" dirty="0">
                <a:latin typeface="Calibri"/>
                <a:cs typeface="Calibri"/>
              </a:rPr>
              <a:t>i</a:t>
            </a:r>
            <a:r>
              <a:rPr sz="2200" i="1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2</a:t>
            </a:r>
            <a:r>
              <a:rPr sz="2175" i="1" spc="-22" baseline="19157" dirty="0">
                <a:latin typeface="Calibri"/>
                <a:cs typeface="Calibri"/>
              </a:rPr>
              <a:t>next </a:t>
            </a:r>
            <a:r>
              <a:rPr sz="2175" i="1" spc="30" baseline="19157" dirty="0">
                <a:latin typeface="Calibri"/>
                <a:cs typeface="Calibri"/>
              </a:rPr>
              <a:t>_finger−</a:t>
            </a:r>
            <a:r>
              <a:rPr sz="2175" spc="30" baseline="19157" dirty="0">
                <a:latin typeface="Calibri"/>
                <a:cs typeface="Calibri"/>
              </a:rPr>
              <a:t>1</a:t>
            </a:r>
            <a:r>
              <a:rPr sz="2175" spc="-157" baseline="19157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77190" indent="-314325">
              <a:lnSpc>
                <a:spcPct val="100000"/>
              </a:lnSpc>
              <a:spcBef>
                <a:spcPts val="505"/>
              </a:spcBef>
              <a:buAutoNum type="arabicParenBoth" startAt="6"/>
              <a:tabLst>
                <a:tab pos="377825" algn="l"/>
                <a:tab pos="3093720" algn="l"/>
              </a:tabLst>
            </a:pPr>
            <a:r>
              <a:rPr sz="2200" i="1" spc="-10" dirty="0">
                <a:latin typeface="Calibri"/>
                <a:cs typeface="Calibri"/>
              </a:rPr>
              <a:t>i.Check_Predecessor</a:t>
            </a:r>
            <a:r>
              <a:rPr sz="2200" i="1" spc="-1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():	</a:t>
            </a:r>
            <a:r>
              <a:rPr sz="2200" spc="55" dirty="0">
                <a:latin typeface="Calibri"/>
                <a:cs typeface="Calibri"/>
              </a:rPr>
              <a:t>//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executed</a:t>
            </a:r>
            <a:r>
              <a:rPr sz="2200" spc="-10" dirty="0">
                <a:latin typeface="Calibri"/>
                <a:cs typeface="Calibri"/>
              </a:rPr>
              <a:t> periodically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verify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whether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//predecessor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still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exists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605"/>
              </a:lnSpc>
              <a:spcBef>
                <a:spcPts val="490"/>
              </a:spcBef>
            </a:pPr>
            <a:r>
              <a:rPr sz="2200" dirty="0">
                <a:latin typeface="Calibri"/>
                <a:cs typeface="Calibri"/>
              </a:rPr>
              <a:t>(6a)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predecessor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has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failed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725"/>
              </a:lnSpc>
              <a:tabLst>
                <a:tab pos="737235" algn="l"/>
              </a:tabLst>
            </a:pPr>
            <a:r>
              <a:rPr sz="2200" dirty="0">
                <a:latin typeface="Calibri"/>
                <a:cs typeface="Calibri"/>
              </a:rPr>
              <a:t>(6b)	</a:t>
            </a:r>
            <a:r>
              <a:rPr sz="2200" i="1" spc="-30" dirty="0">
                <a:latin typeface="Calibri"/>
                <a:cs typeface="Calibri"/>
              </a:rPr>
              <a:t>predecessor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30" dirty="0">
                <a:latin typeface="Calibri"/>
                <a:cs typeface="Calibri"/>
              </a:rPr>
              <a:t>←</a:t>
            </a:r>
            <a:r>
              <a:rPr sz="2300" i="1" spc="30" dirty="0">
                <a:latin typeface="Cambria Math"/>
                <a:cs typeface="Cambria Math"/>
              </a:rPr>
              <a:t>⊥</a:t>
            </a:r>
            <a:r>
              <a:rPr sz="2200" spc="3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23012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latin typeface="Constantia"/>
                <a:cs typeface="Constantia"/>
              </a:rPr>
              <a:t>C</a:t>
            </a:r>
            <a:r>
              <a:rPr sz="3300" dirty="0">
                <a:latin typeface="Constantia"/>
                <a:cs typeface="Constantia"/>
              </a:rPr>
              <a:t>omplexity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136525" indent="-170815" algn="just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183515" algn="l"/>
              </a:tabLst>
            </a:pPr>
            <a:r>
              <a:rPr spc="-35" dirty="0"/>
              <a:t>For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30" dirty="0"/>
              <a:t>Chord</a:t>
            </a:r>
            <a:r>
              <a:rPr spc="-45" dirty="0"/>
              <a:t> </a:t>
            </a:r>
            <a:r>
              <a:rPr spc="-50" dirty="0"/>
              <a:t>network</a:t>
            </a:r>
            <a:r>
              <a:rPr spc="-65" dirty="0"/>
              <a:t> </a:t>
            </a:r>
            <a:r>
              <a:rPr spc="-20" dirty="0"/>
              <a:t>with</a:t>
            </a:r>
            <a:r>
              <a:rPr spc="-45" dirty="0"/>
              <a:t> 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nodes,</a:t>
            </a:r>
            <a:r>
              <a:rPr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0" dirty="0"/>
              <a:t>each</a:t>
            </a:r>
            <a:r>
              <a:rPr spc="-85" dirty="0"/>
              <a:t> </a:t>
            </a:r>
            <a:r>
              <a:rPr spc="-45" dirty="0"/>
              <a:t>node</a:t>
            </a:r>
            <a:r>
              <a:rPr spc="-65" dirty="0"/>
              <a:t> </a:t>
            </a:r>
            <a:r>
              <a:rPr spc="-20" dirty="0"/>
              <a:t>is</a:t>
            </a:r>
            <a:r>
              <a:rPr spc="-55" dirty="0"/>
              <a:t> </a:t>
            </a:r>
            <a:r>
              <a:rPr spc="-50" dirty="0"/>
              <a:t>responsible</a:t>
            </a:r>
            <a:r>
              <a:rPr spc="-65" dirty="0"/>
              <a:t> </a:t>
            </a:r>
            <a:r>
              <a:rPr spc="-50" dirty="0"/>
              <a:t>for </a:t>
            </a:r>
            <a:r>
              <a:rPr spc="-575" dirty="0"/>
              <a:t>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b="1" spc="5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(1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ϵ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K/n </a:t>
            </a:r>
            <a:r>
              <a:rPr b="1" spc="-65" dirty="0">
                <a:solidFill>
                  <a:srgbClr val="FF0000"/>
                </a:solidFill>
                <a:latin typeface="Calibri"/>
                <a:cs typeface="Calibri"/>
              </a:rPr>
              <a:t>keys</a:t>
            </a:r>
            <a:r>
              <a:rPr spc="-65" dirty="0"/>
              <a:t>, </a:t>
            </a:r>
            <a:r>
              <a:rPr spc="-15" dirty="0"/>
              <a:t>with </a:t>
            </a:r>
            <a:r>
              <a:rPr spc="-10" dirty="0"/>
              <a:t>“high </a:t>
            </a:r>
            <a:r>
              <a:rPr spc="-40" dirty="0"/>
              <a:t>probability”, </a:t>
            </a:r>
            <a:r>
              <a:rPr spc="-55" dirty="0"/>
              <a:t>where </a:t>
            </a:r>
            <a:r>
              <a:rPr i="1" dirty="0">
                <a:latin typeface="Calibri"/>
                <a:cs typeface="Calibri"/>
              </a:rPr>
              <a:t>K</a:t>
            </a:r>
            <a:r>
              <a:rPr i="1" spc="590" dirty="0">
                <a:latin typeface="Calibri"/>
                <a:cs typeface="Calibri"/>
              </a:rPr>
              <a:t> </a:t>
            </a:r>
            <a:r>
              <a:rPr spc="-35" dirty="0"/>
              <a:t>is </a:t>
            </a:r>
            <a:r>
              <a:rPr spc="-30" dirty="0"/>
              <a:t> </a:t>
            </a:r>
            <a:r>
              <a:rPr spc="-25" dirty="0"/>
              <a:t>the</a:t>
            </a:r>
            <a:r>
              <a:rPr spc="-105" dirty="0"/>
              <a:t> </a:t>
            </a:r>
            <a:r>
              <a:rPr spc="-25" dirty="0"/>
              <a:t>total</a:t>
            </a:r>
            <a:r>
              <a:rPr spc="-5" dirty="0"/>
              <a:t> </a:t>
            </a:r>
            <a:r>
              <a:rPr spc="-45" dirty="0"/>
              <a:t>number</a:t>
            </a:r>
            <a:r>
              <a:rPr spc="65" dirty="0"/>
              <a:t> </a:t>
            </a:r>
            <a:r>
              <a:rPr spc="-25" dirty="0"/>
              <a:t>of</a:t>
            </a:r>
            <a:r>
              <a:rPr spc="-65" dirty="0"/>
              <a:t> </a:t>
            </a:r>
            <a:r>
              <a:rPr spc="-75" dirty="0"/>
              <a:t>keys.</a:t>
            </a:r>
          </a:p>
          <a:p>
            <a:pPr marL="182880" indent="-170815" algn="just">
              <a:lnSpc>
                <a:spcPct val="100000"/>
              </a:lnSpc>
              <a:spcBef>
                <a:spcPts val="300"/>
              </a:spcBef>
              <a:buSzPct val="78846"/>
              <a:buFont typeface="Arial"/>
              <a:buChar char="•"/>
              <a:tabLst>
                <a:tab pos="183515" algn="l"/>
              </a:tabLst>
            </a:pPr>
            <a:r>
              <a:rPr spc="-30" dirty="0"/>
              <a:t>Using</a:t>
            </a:r>
            <a:r>
              <a:rPr spc="330" dirty="0"/>
              <a:t> </a:t>
            </a:r>
            <a:r>
              <a:rPr spc="-45" dirty="0"/>
              <a:t>consistent</a:t>
            </a:r>
            <a:r>
              <a:rPr spc="325" dirty="0"/>
              <a:t> </a:t>
            </a:r>
            <a:r>
              <a:rPr spc="-45" dirty="0"/>
              <a:t>hashing,</a:t>
            </a:r>
            <a:r>
              <a:rPr spc="325" dirty="0"/>
              <a:t> </a:t>
            </a:r>
            <a:r>
              <a:rPr i="1" dirty="0">
                <a:latin typeface="Calibri"/>
                <a:cs typeface="Calibri"/>
              </a:rPr>
              <a:t>ϵ</a:t>
            </a:r>
            <a:r>
              <a:rPr i="1" spc="380" dirty="0">
                <a:latin typeface="Calibri"/>
                <a:cs typeface="Calibri"/>
              </a:rPr>
              <a:t> </a:t>
            </a:r>
            <a:r>
              <a:rPr spc="-35" dirty="0"/>
              <a:t>can</a:t>
            </a:r>
            <a:r>
              <a:rPr spc="325" dirty="0"/>
              <a:t> </a:t>
            </a:r>
            <a:r>
              <a:rPr spc="-35" dirty="0"/>
              <a:t>be</a:t>
            </a:r>
            <a:r>
              <a:rPr spc="310" dirty="0"/>
              <a:t> </a:t>
            </a:r>
            <a:r>
              <a:rPr spc="-55" dirty="0"/>
              <a:t>shown</a:t>
            </a:r>
            <a:r>
              <a:rPr spc="320" dirty="0"/>
              <a:t> </a:t>
            </a:r>
            <a:r>
              <a:rPr spc="-20" dirty="0"/>
              <a:t>to</a:t>
            </a:r>
            <a:r>
              <a:rPr spc="355" dirty="0"/>
              <a:t> </a:t>
            </a:r>
            <a:r>
              <a:rPr spc="-35" dirty="0"/>
              <a:t>be</a:t>
            </a:r>
            <a:r>
              <a:rPr spc="325" dirty="0"/>
              <a:t> </a:t>
            </a:r>
            <a:r>
              <a:rPr spc="-45" dirty="0"/>
              <a:t>bounded</a:t>
            </a:r>
            <a:r>
              <a:rPr spc="320" dirty="0"/>
              <a:t> </a:t>
            </a:r>
            <a:r>
              <a:rPr spc="-75" dirty="0"/>
              <a:t>by</a:t>
            </a: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b="1" i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i="1" spc="-15" dirty="0">
                <a:solidFill>
                  <a:srgbClr val="FF0000"/>
                </a:solidFill>
                <a:latin typeface="Calibri"/>
                <a:cs typeface="Calibri"/>
              </a:rPr>
              <a:t>logn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).</a:t>
            </a:r>
          </a:p>
          <a:p>
            <a:pPr marL="182880" indent="-170815">
              <a:lnSpc>
                <a:spcPct val="100000"/>
              </a:lnSpc>
              <a:spcBef>
                <a:spcPts val="295"/>
              </a:spcBef>
              <a:buSzPct val="78846"/>
              <a:buFont typeface="Arial"/>
              <a:buChar char="•"/>
              <a:tabLst>
                <a:tab pos="183515" algn="l"/>
              </a:tabLst>
            </a:pPr>
            <a:r>
              <a:rPr spc="-15" dirty="0"/>
              <a:t>The</a:t>
            </a:r>
            <a:r>
              <a:rPr spc="25" dirty="0"/>
              <a:t> </a:t>
            </a:r>
            <a:r>
              <a:rPr spc="-55" dirty="0"/>
              <a:t>search</a:t>
            </a:r>
            <a:r>
              <a:rPr spc="-20" dirty="0"/>
              <a:t> </a:t>
            </a:r>
            <a:r>
              <a:rPr spc="-50" dirty="0"/>
              <a:t>for</a:t>
            </a:r>
            <a:r>
              <a:rPr spc="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60" dirty="0"/>
              <a:t>successor</a:t>
            </a:r>
            <a:r>
              <a:rPr spc="-15" dirty="0"/>
              <a:t> </a:t>
            </a:r>
            <a:r>
              <a:rPr b="1" i="1" spc="-60" dirty="0">
                <a:solidFill>
                  <a:srgbClr val="FF0000"/>
                </a:solidFill>
                <a:latin typeface="Calibri"/>
                <a:cs typeface="Calibri"/>
              </a:rPr>
              <a:t>Locate_Successor</a:t>
            </a:r>
            <a:r>
              <a:rPr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35" dirty="0"/>
              <a:t>Chord</a:t>
            </a:r>
            <a:r>
              <a:rPr spc="5" dirty="0"/>
              <a:t> </a:t>
            </a:r>
            <a:r>
              <a:rPr spc="-45" dirty="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5563" y="3757447"/>
            <a:ext cx="376301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3020"/>
              </a:lnSpc>
              <a:tabLst>
                <a:tab pos="862965" algn="l"/>
                <a:tab pos="2492375" algn="l"/>
                <a:tab pos="3402329" algn="l"/>
              </a:tabLst>
            </a:pP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time	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complexity	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log	n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731767"/>
            <a:ext cx="834263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0730" algn="l"/>
                <a:tab pos="1091565" algn="l"/>
                <a:tab pos="2048510" algn="l"/>
                <a:tab pos="7017384" algn="l"/>
                <a:tab pos="7764780" algn="l"/>
              </a:tabLst>
            </a:pP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2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h	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5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600" spc="-80" dirty="0">
                <a:latin typeface="Calibri"/>
                <a:cs typeface="Calibri"/>
              </a:rPr>
              <a:t>r</a:t>
            </a:r>
            <a:r>
              <a:rPr sz="2600" spc="-50" dirty="0">
                <a:latin typeface="Calibri"/>
                <a:cs typeface="Calibri"/>
              </a:rPr>
              <a:t>equi</a:t>
            </a:r>
            <a:r>
              <a:rPr sz="2600" spc="-95" dirty="0">
                <a:latin typeface="Calibri"/>
                <a:cs typeface="Calibri"/>
              </a:rPr>
              <a:t>r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2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h	</a:t>
            </a:r>
            <a:r>
              <a:rPr sz="2600" spc="-35" dirty="0">
                <a:latin typeface="Calibri"/>
                <a:cs typeface="Calibri"/>
              </a:rPr>
              <a:t>hi</a:t>
            </a:r>
            <a:r>
              <a:rPr sz="2600" spc="-5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h  </a:t>
            </a:r>
            <a:r>
              <a:rPr sz="2600" spc="-50" dirty="0">
                <a:latin typeface="Calibri"/>
                <a:cs typeface="Calibri"/>
              </a:rPr>
              <a:t>probability.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82" y="4702809"/>
            <a:ext cx="693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SzPct val="78846"/>
              <a:buFont typeface="Arial"/>
              <a:buChar char="•"/>
              <a:tabLst>
                <a:tab pos="183515" algn="l"/>
              </a:tabLst>
            </a:pP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197" y="4755921"/>
            <a:ext cx="476377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805"/>
              </a:lnSpc>
            </a:pP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2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finger</a:t>
            </a:r>
            <a:r>
              <a:rPr sz="2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26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26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600" b="1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582" y="5275884"/>
            <a:ext cx="7620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2600" spc="-1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234" y="5334012"/>
            <a:ext cx="475107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2770"/>
              </a:lnSpc>
            </a:pPr>
            <a:r>
              <a:rPr sz="2600" b="1" spc="-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8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8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600" b="1" i="1" spc="-3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45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i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600" b="1" i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131" y="1749907"/>
            <a:ext cx="3405504" cy="363220"/>
          </a:xfrm>
          <a:custGeom>
            <a:avLst/>
            <a:gdLst/>
            <a:ahLst/>
            <a:cxnLst/>
            <a:rect l="l" t="t" r="r" b="b"/>
            <a:pathLst>
              <a:path w="3405504" h="363219">
                <a:moveTo>
                  <a:pt x="0" y="362610"/>
                </a:moveTo>
                <a:lnTo>
                  <a:pt x="3405378" y="362610"/>
                </a:lnTo>
                <a:lnTo>
                  <a:pt x="3405378" y="0"/>
                </a:lnTo>
                <a:lnTo>
                  <a:pt x="0" y="0"/>
                </a:lnTo>
                <a:lnTo>
                  <a:pt x="0" y="36261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" y="417398"/>
            <a:ext cx="88303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nstantia"/>
                <a:cs typeface="Constantia"/>
              </a:rPr>
              <a:t>Comparison</a:t>
            </a:r>
            <a:r>
              <a:rPr sz="3000" spc="-12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6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Structure</a:t>
            </a:r>
            <a:r>
              <a:rPr sz="3000" spc="-9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P2P</a:t>
            </a:r>
            <a:r>
              <a:rPr sz="3000" spc="-50" dirty="0">
                <a:latin typeface="Constantia"/>
                <a:cs typeface="Constantia"/>
              </a:rPr>
              <a:t> </a:t>
            </a:r>
            <a:r>
              <a:rPr sz="3000" spc="-25" dirty="0">
                <a:latin typeface="Constantia"/>
                <a:cs typeface="Constantia"/>
              </a:rPr>
              <a:t>Overlay</a:t>
            </a:r>
            <a:r>
              <a:rPr sz="3000" spc="-90" dirty="0">
                <a:latin typeface="Constantia"/>
                <a:cs typeface="Constantia"/>
              </a:rPr>
              <a:t> </a:t>
            </a:r>
            <a:r>
              <a:rPr sz="3000" spc="-25" dirty="0">
                <a:latin typeface="Constantia"/>
                <a:cs typeface="Constantia"/>
              </a:rPr>
              <a:t>Network</a:t>
            </a:r>
            <a:r>
              <a:rPr sz="3000" spc="-4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(1)</a:t>
            </a:r>
            <a:endParaRPr sz="3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309359"/>
            <a:ext cx="9142095" cy="394335"/>
          </a:xfrm>
          <a:prstGeom prst="rect">
            <a:avLst/>
          </a:prstGeom>
          <a:solidFill>
            <a:srgbClr val="00AFEA">
              <a:alpha val="3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ts val="139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Source: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80" dirty="0">
                <a:solidFill>
                  <a:srgbClr val="FF0000"/>
                </a:solidFill>
                <a:latin typeface="Calibri"/>
                <a:cs typeface="Calibri"/>
              </a:rPr>
              <a:t>“A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Survey</a:t>
            </a:r>
            <a:r>
              <a:rPr sz="20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Distributed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Hash 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(DHT):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Theory,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Platforms,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06400">
              <a:lnSpc>
                <a:spcPts val="1710"/>
              </a:lnSpc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Applications”,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Hao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Zhang,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Yonggang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Wen,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Haiyong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Xie,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Nenghai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Yu.,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2013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714" y="1239138"/>
          <a:ext cx="8952863" cy="4739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Overlay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Topology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49225" indent="1949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Routing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Chord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One-dimensional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(j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i)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950" i="1" spc="7" baseline="32051" dirty="0">
                          <a:latin typeface="Calibri"/>
                          <a:cs typeface="Calibri"/>
                        </a:rPr>
                        <a:t>m</a:t>
                      </a:r>
                      <a:endParaRPr sz="1950" baseline="32051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O(logN)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i="1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-dimensional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Euclidean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(d/4)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50" i="1" baseline="32051" dirty="0">
                          <a:latin typeface="Calibri"/>
                          <a:cs typeface="Calibri"/>
                        </a:rPr>
                        <a:t>1/d</a:t>
                      </a:r>
                      <a:endParaRPr sz="1950" baseline="32051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GISP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Structureless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objects: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difference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2000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IDs; nodes: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(i,j)/(2</a:t>
                      </a:r>
                      <a:r>
                        <a:rPr sz="1950" i="1" spc="-7" baseline="32051" dirty="0">
                          <a:latin typeface="Calibri"/>
                          <a:cs typeface="Calibri"/>
                        </a:rPr>
                        <a:t>st-1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950" i="1" spc="-7" baseline="32051" dirty="0">
                          <a:latin typeface="Calibri"/>
                          <a:cs typeface="Calibri"/>
                        </a:rPr>
                        <a:t>sj-1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);</a:t>
                      </a:r>
                      <a:r>
                        <a:rPr sz="20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si, sj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“peer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strength”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uncertain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78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Kademila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XOR-tree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Pastry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40" dirty="0">
                          <a:latin typeface="Calibri"/>
                          <a:cs typeface="Calibri"/>
                        </a:rPr>
                        <a:t>Tree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digit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digit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Tapestry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40" dirty="0">
                          <a:latin typeface="Calibri"/>
                          <a:cs typeface="Calibri"/>
                        </a:rPr>
                        <a:t>Tree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Pastry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Viceroy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Butterfly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(j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i) mod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O(logN)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2108"/>
            <a:ext cx="9142095" cy="5986145"/>
            <a:chOff x="0" y="872108"/>
            <a:chExt cx="9142095" cy="5986145"/>
          </a:xfrm>
        </p:grpSpPr>
        <p:sp>
          <p:nvSpPr>
            <p:cNvPr id="3" name="object 3"/>
            <p:cNvSpPr/>
            <p:nvPr/>
          </p:nvSpPr>
          <p:spPr>
            <a:xfrm>
              <a:off x="31521" y="878560"/>
              <a:ext cx="8954770" cy="1062990"/>
            </a:xfrm>
            <a:custGeom>
              <a:avLst/>
              <a:gdLst/>
              <a:ahLst/>
              <a:cxnLst/>
              <a:rect l="l" t="t" r="r" b="b"/>
              <a:pathLst>
                <a:path w="8954770" h="1062989">
                  <a:moveTo>
                    <a:pt x="2443632" y="0"/>
                  </a:moveTo>
                  <a:lnTo>
                    <a:pt x="1245476" y="0"/>
                  </a:lnTo>
                  <a:lnTo>
                    <a:pt x="0" y="0"/>
                  </a:lnTo>
                  <a:lnTo>
                    <a:pt x="0" y="1062380"/>
                  </a:lnTo>
                  <a:lnTo>
                    <a:pt x="1245463" y="1062380"/>
                  </a:lnTo>
                  <a:lnTo>
                    <a:pt x="2443632" y="1062380"/>
                  </a:lnTo>
                  <a:lnTo>
                    <a:pt x="2443632" y="0"/>
                  </a:lnTo>
                  <a:close/>
                </a:path>
                <a:path w="8954770" h="1062989">
                  <a:moveTo>
                    <a:pt x="8954745" y="0"/>
                  </a:moveTo>
                  <a:lnTo>
                    <a:pt x="6621500" y="0"/>
                  </a:lnTo>
                  <a:lnTo>
                    <a:pt x="4193641" y="0"/>
                  </a:lnTo>
                  <a:lnTo>
                    <a:pt x="2443708" y="0"/>
                  </a:lnTo>
                  <a:lnTo>
                    <a:pt x="2443708" y="1062380"/>
                  </a:lnTo>
                  <a:lnTo>
                    <a:pt x="4193641" y="1062380"/>
                  </a:lnTo>
                  <a:lnTo>
                    <a:pt x="6621500" y="1062380"/>
                  </a:lnTo>
                  <a:lnTo>
                    <a:pt x="8954745" y="1062380"/>
                  </a:lnTo>
                  <a:lnTo>
                    <a:pt x="8954745" y="0"/>
                  </a:lnTo>
                  <a:close/>
                </a:path>
              </a:pathLst>
            </a:custGeom>
            <a:solidFill>
              <a:srgbClr val="BA2B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81" y="872108"/>
              <a:ext cx="8968105" cy="5506085"/>
            </a:xfrm>
            <a:custGeom>
              <a:avLst/>
              <a:gdLst/>
              <a:ahLst/>
              <a:cxnLst/>
              <a:rect l="l" t="t" r="r" b="b"/>
              <a:pathLst>
                <a:path w="8968105" h="5506085">
                  <a:moveTo>
                    <a:pt x="0" y="1068831"/>
                  </a:moveTo>
                  <a:lnTo>
                    <a:pt x="8967561" y="1068831"/>
                  </a:lnTo>
                </a:path>
                <a:path w="8968105" h="5506085">
                  <a:moveTo>
                    <a:pt x="6350" y="0"/>
                  </a:moveTo>
                  <a:lnTo>
                    <a:pt x="6350" y="5505831"/>
                  </a:lnTo>
                </a:path>
                <a:path w="8968105" h="5506085">
                  <a:moveTo>
                    <a:pt x="8961211" y="0"/>
                  </a:moveTo>
                  <a:lnTo>
                    <a:pt x="8961211" y="5505831"/>
                  </a:lnTo>
                </a:path>
                <a:path w="8968105" h="5506085">
                  <a:moveTo>
                    <a:pt x="0" y="6350"/>
                  </a:moveTo>
                  <a:lnTo>
                    <a:pt x="8967561" y="6350"/>
                  </a:lnTo>
                </a:path>
                <a:path w="8968105" h="5506085">
                  <a:moveTo>
                    <a:pt x="0" y="5499481"/>
                  </a:moveTo>
                  <a:lnTo>
                    <a:pt x="8967561" y="54994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75590"/>
            <a:ext cx="878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nstantia"/>
                <a:cs typeface="Constantia"/>
              </a:rPr>
              <a:t>Comparison</a:t>
            </a:r>
            <a:r>
              <a:rPr sz="3000" spc="-12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7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Structure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P2P</a:t>
            </a:r>
            <a:r>
              <a:rPr sz="3000" spc="-40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Overlay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20" dirty="0">
                <a:latin typeface="Constantia"/>
                <a:cs typeface="Constantia"/>
              </a:rPr>
              <a:t>Network(2)</a:t>
            </a:r>
            <a:endParaRPr sz="3000">
              <a:latin typeface="Constantia"/>
              <a:cs typeface="Constant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531" y="878458"/>
          <a:ext cx="9109073" cy="6171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116205" indent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outing p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 selection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266065" indent="-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 of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ned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Node’s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1466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Node’s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leaving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BA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Chord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652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O(log2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successor;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construct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finger</a:t>
                      </a:r>
                      <a:r>
                        <a:rPr sz="1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table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Run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stabilization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R="146685" algn="ctr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1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periodically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Generate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neighbor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neighbor</a:t>
                      </a:r>
                      <a:r>
                        <a:rPr sz="1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lists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GISP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6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14984" marR="389255" indent="-1193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7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700" spc="-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possible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Generate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75" marR="446405" indent="-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failing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nodes </a:t>
                      </a:r>
                      <a:r>
                        <a:rPr sz="1700" spc="-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</a:t>
                      </a:r>
                      <a:r>
                        <a:rPr sz="1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Greedy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Algorithm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160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×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k(O(log2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N))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Constructs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k-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buckets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1466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node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R="1466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5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Kademila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14935" marR="108585" indent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Generate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 table,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neighbor-</a:t>
                      </a:r>
                      <a:r>
                        <a:rPr sz="1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hood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700" spc="-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set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34670" marR="314960" indent="-3676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node </a:t>
                      </a:r>
                      <a:r>
                        <a:rPr sz="1700" spc="-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Pastry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O(log2b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Tapestry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O(log2b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1235" marR="266065" indent="-718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Construct</a:t>
                      </a:r>
                      <a:r>
                        <a:rPr sz="17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routing </a:t>
                      </a:r>
                      <a:r>
                        <a:rPr sz="1700" spc="-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table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Heartbreak</a:t>
                      </a:r>
                      <a:r>
                        <a:rPr sz="1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message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Viceroy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065" marR="95250" indent="-800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Construct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three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kinds </a:t>
                      </a:r>
                      <a:r>
                        <a:rPr sz="1700" spc="-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links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7345" marR="492759" indent="127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Repaired by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024" y="431749"/>
            <a:ext cx="22720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latin typeface="Constantia"/>
                <a:cs typeface="Constantia"/>
              </a:rPr>
              <a:t>C</a:t>
            </a:r>
            <a:r>
              <a:rPr sz="3300" dirty="0">
                <a:latin typeface="Constantia"/>
                <a:cs typeface="Constantia"/>
              </a:rPr>
              <a:t>onclusion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135" y="1783791"/>
            <a:ext cx="7617459" cy="355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  <a:spcBef>
                <a:spcPts val="105"/>
              </a:spcBef>
              <a:buSzPct val="78846"/>
              <a:buFont typeface="Arial"/>
              <a:buChar char="•"/>
              <a:tabLst>
                <a:tab pos="185420" algn="l"/>
              </a:tabLst>
            </a:pPr>
            <a:r>
              <a:rPr sz="2600" spc="-20" dirty="0">
                <a:latin typeface="Calibri"/>
                <a:cs typeface="Calibri"/>
              </a:rPr>
              <a:t>Peer-to-peer </a:t>
            </a:r>
            <a:r>
              <a:rPr sz="2600" spc="-10" dirty="0">
                <a:latin typeface="Calibri"/>
                <a:cs typeface="Calibri"/>
              </a:rPr>
              <a:t>(P2P) </a:t>
            </a:r>
            <a:r>
              <a:rPr sz="2600" spc="-20" dirty="0">
                <a:latin typeface="Calibri"/>
                <a:cs typeface="Calibri"/>
              </a:rPr>
              <a:t>networks </a:t>
            </a:r>
            <a:r>
              <a:rPr sz="2600" spc="-10" dirty="0">
                <a:latin typeface="Calibri"/>
                <a:cs typeface="Calibri"/>
              </a:rPr>
              <a:t>allow equal </a:t>
            </a:r>
            <a:r>
              <a:rPr sz="2600" spc="-15" dirty="0">
                <a:latin typeface="Calibri"/>
                <a:cs typeface="Calibri"/>
              </a:rPr>
              <a:t>participation </a:t>
            </a:r>
            <a:r>
              <a:rPr sz="2600" spc="-10" dirty="0">
                <a:latin typeface="Calibri"/>
                <a:cs typeface="Calibri"/>
              </a:rPr>
              <a:t> 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resource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sharing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among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users.</a:t>
            </a:r>
            <a:endParaRPr sz="260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spcBef>
                <a:spcPts val="1395"/>
              </a:spcBef>
              <a:buSzPct val="78846"/>
              <a:buFont typeface="Arial"/>
              <a:buChar char="•"/>
              <a:tabLst>
                <a:tab pos="185420" algn="l"/>
              </a:tabLst>
            </a:pPr>
            <a:r>
              <a:rPr sz="2600" spc="-1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lecture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first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give</a:t>
            </a:r>
            <a:r>
              <a:rPr sz="2600" spc="-1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basic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fundamentals</a:t>
            </a:r>
            <a:r>
              <a:rPr sz="2600" spc="-15" dirty="0">
                <a:latin typeface="Calibri"/>
                <a:cs typeface="Calibri"/>
              </a:rPr>
              <a:t> and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underlying concepts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P2P </a:t>
            </a:r>
            <a:r>
              <a:rPr sz="2600" spc="-20" dirty="0">
                <a:latin typeface="Calibri"/>
                <a:cs typeface="Calibri"/>
              </a:rPr>
              <a:t>networks. </a:t>
            </a:r>
            <a:r>
              <a:rPr sz="2600" i="1" spc="-10" dirty="0">
                <a:latin typeface="Calibri"/>
                <a:cs typeface="Calibri"/>
              </a:rPr>
              <a:t>i.e.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(i)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Structured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 P2P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and  (ii)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Unstructured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P2P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endParaRPr sz="260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spcBef>
                <a:spcPts val="1405"/>
              </a:spcBef>
              <a:buSzPct val="78846"/>
              <a:buFont typeface="Arial"/>
              <a:buChar char="•"/>
              <a:tabLst>
                <a:tab pos="185420" algn="l"/>
              </a:tabLst>
            </a:pPr>
            <a:r>
              <a:rPr sz="2600" spc="-15" dirty="0">
                <a:latin typeface="Calibri"/>
                <a:cs typeface="Calibri"/>
              </a:rPr>
              <a:t>Then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have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discussed</a:t>
            </a:r>
            <a:r>
              <a:rPr sz="2600" spc="-1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concept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‘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Distributed </a:t>
            </a:r>
            <a:r>
              <a:rPr sz="2600" b="1" spc="-5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Hash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Table’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DHT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based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classical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structured</a:t>
            </a:r>
            <a:r>
              <a:rPr sz="2600" spc="-15" dirty="0">
                <a:latin typeface="Calibri"/>
                <a:cs typeface="Calibri"/>
              </a:rPr>
              <a:t> P2P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network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i.e.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Chord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400303"/>
            <a:ext cx="64312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3660" algn="l"/>
              </a:tabLst>
            </a:pPr>
            <a:r>
              <a:rPr sz="3300" spc="-10" dirty="0">
                <a:latin typeface="Constantia"/>
                <a:cs typeface="Constantia"/>
              </a:rPr>
              <a:t>Desirable</a:t>
            </a:r>
            <a:r>
              <a:rPr sz="3300" spc="-65" dirty="0">
                <a:latin typeface="Constantia"/>
                <a:cs typeface="Constantia"/>
              </a:rPr>
              <a:t> </a:t>
            </a:r>
            <a:r>
              <a:rPr sz="3300" spc="-10" dirty="0">
                <a:latin typeface="Constantia"/>
                <a:cs typeface="Constantia"/>
              </a:rPr>
              <a:t>Characteristics	</a:t>
            </a:r>
            <a:r>
              <a:rPr sz="3300" dirty="0">
                <a:latin typeface="Constantia"/>
                <a:cs typeface="Constantia"/>
              </a:rPr>
              <a:t>of</a:t>
            </a:r>
            <a:r>
              <a:rPr sz="3300" spc="-5" dirty="0">
                <a:latin typeface="Constantia"/>
                <a:cs typeface="Constantia"/>
              </a:rPr>
              <a:t> </a:t>
            </a:r>
            <a:r>
              <a:rPr sz="3300" spc="-10" dirty="0">
                <a:latin typeface="Constantia"/>
                <a:cs typeface="Constantia"/>
              </a:rPr>
              <a:t>P</a:t>
            </a:r>
            <a:r>
              <a:rPr sz="3100" spc="-10" dirty="0">
                <a:latin typeface="Arial"/>
                <a:cs typeface="Arial"/>
              </a:rPr>
              <a:t>2</a:t>
            </a:r>
            <a:r>
              <a:rPr sz="3300" spc="-10" dirty="0">
                <a:latin typeface="Constantia"/>
                <a:cs typeface="Constantia"/>
              </a:rPr>
              <a:t>P</a:t>
            </a:r>
            <a:endParaRPr sz="3300">
              <a:latin typeface="Constantia"/>
              <a:cs typeface="Constant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0029" y="1333753"/>
          <a:ext cx="8008620" cy="437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Self-organizing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2725"/>
                        </a:lnSpc>
                      </a:pPr>
                      <a:r>
                        <a:rPr sz="2400" spc="-45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combined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storage,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35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2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power,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255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resources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sz="2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control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730"/>
                        </a:lnSpc>
                      </a:pPr>
                      <a:r>
                        <a:rPr sz="2400" spc="-7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mac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001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objects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81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symmetry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nodes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Scalable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81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Anonymity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churn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Naming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mechanism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ts val="273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Selection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geographically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close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1280" algn="ctr">
                        <a:lnSpc>
                          <a:spcPct val="100000"/>
                        </a:lnSpc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servers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481">
                <a:tc>
                  <a:txBody>
                    <a:bodyPr/>
                    <a:lstStyle/>
                    <a:p>
                      <a:pPr marL="78105" algn="ctr">
                        <a:lnSpc>
                          <a:spcPts val="2735"/>
                        </a:lnSpc>
                      </a:pPr>
                      <a:r>
                        <a:rPr sz="2400" spc="-55" dirty="0">
                          <a:latin typeface="Calibri"/>
                          <a:cs typeface="Calibri"/>
                        </a:rPr>
                        <a:t>Security,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authentication,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trust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Redundancy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paths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8312" y="5880912"/>
            <a:ext cx="8556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2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I:</a:t>
            </a:r>
            <a:r>
              <a:rPr sz="2200" b="1" spc="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Desirable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characteristics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and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performance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50" dirty="0">
                <a:latin typeface="Calibri"/>
                <a:cs typeface="Calibri"/>
              </a:rPr>
              <a:t>features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of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25" dirty="0">
                <a:latin typeface="Calibri"/>
                <a:cs typeface="Calibri"/>
              </a:rPr>
              <a:t>P2P</a:t>
            </a:r>
            <a:r>
              <a:rPr sz="2200" b="1" spc="450" dirty="0">
                <a:latin typeface="Calibri"/>
                <a:cs typeface="Calibri"/>
              </a:rPr>
              <a:t> </a:t>
            </a:r>
            <a:r>
              <a:rPr sz="2200" b="1" spc="-50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258013"/>
            <a:ext cx="53086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Constantia"/>
                <a:cs typeface="Constantia"/>
              </a:rPr>
              <a:t>Application</a:t>
            </a:r>
            <a:r>
              <a:rPr sz="3300" spc="-80" dirty="0">
                <a:latin typeface="Constantia"/>
                <a:cs typeface="Constantia"/>
              </a:rPr>
              <a:t> </a:t>
            </a:r>
            <a:r>
              <a:rPr sz="3300" spc="-20" dirty="0">
                <a:latin typeface="Constantia"/>
                <a:cs typeface="Constantia"/>
              </a:rPr>
              <a:t>Layer</a:t>
            </a:r>
            <a:r>
              <a:rPr sz="3300" spc="-135" dirty="0">
                <a:latin typeface="Constantia"/>
                <a:cs typeface="Constantia"/>
              </a:rPr>
              <a:t> </a:t>
            </a:r>
            <a:r>
              <a:rPr sz="3300" spc="-30" dirty="0">
                <a:latin typeface="Constantia"/>
                <a:cs typeface="Constantia"/>
              </a:rPr>
              <a:t>Overlays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60" y="1036701"/>
            <a:ext cx="7706995" cy="531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715" indent="-12700" algn="just">
              <a:lnSpc>
                <a:spcPct val="100000"/>
              </a:lnSpc>
              <a:spcBef>
                <a:spcPts val="100"/>
              </a:spcBef>
              <a:buSzPct val="79166"/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core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mechanism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P2P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networks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searching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for data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this </a:t>
            </a:r>
            <a:r>
              <a:rPr sz="2400" spc="-5" dirty="0">
                <a:latin typeface="Calibri"/>
                <a:cs typeface="Calibri"/>
              </a:rPr>
              <a:t>mechanism depends on how (i)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(ii)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organized.</a:t>
            </a:r>
            <a:endParaRPr sz="2400">
              <a:latin typeface="Calibri"/>
              <a:cs typeface="Calibri"/>
            </a:endParaRPr>
          </a:p>
          <a:p>
            <a:pPr marL="24765" marR="5715" indent="-12700" algn="just">
              <a:lnSpc>
                <a:spcPct val="100000"/>
              </a:lnSpc>
              <a:spcBef>
                <a:spcPts val="1405"/>
              </a:spcBef>
              <a:buClr>
                <a:srgbClr val="000000"/>
              </a:buClr>
              <a:buSzPct val="79166"/>
              <a:buFont typeface="Arial"/>
              <a:buChar char="•"/>
              <a:tabLst>
                <a:tab pos="18542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Search algorithms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P2P </a:t>
            </a:r>
            <a:r>
              <a:rPr sz="2400" spc="-10" dirty="0">
                <a:latin typeface="Calibri"/>
                <a:cs typeface="Calibri"/>
              </a:rPr>
              <a:t>networks tend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data-centric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opposed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host-centric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traditional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1405"/>
              </a:spcBef>
              <a:buSzPct val="79166"/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P2P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the P2P </a:t>
            </a:r>
            <a:r>
              <a:rPr sz="2400" spc="-35" dirty="0">
                <a:latin typeface="Calibri"/>
                <a:cs typeface="Calibri"/>
              </a:rPr>
              <a:t>overlay, </a:t>
            </a:r>
            <a:r>
              <a:rPr sz="2400" dirty="0">
                <a:latin typeface="Calibri"/>
                <a:cs typeface="Calibri"/>
              </a:rPr>
              <a:t>which is 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logical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graph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among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 peers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1395"/>
              </a:spcBef>
              <a:buSzPct val="79166"/>
              <a:buFont typeface="Arial"/>
              <a:buChar char="•"/>
              <a:tabLst>
                <a:tab pos="254000" algn="l"/>
              </a:tabLst>
            </a:pP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P2P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overlay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overlay,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point-to-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(representing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all-to-all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connectivity)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established.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573" y="2317191"/>
            <a:ext cx="5556885" cy="13290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20065" marR="5080" indent="-508000">
              <a:lnSpc>
                <a:spcPts val="4860"/>
              </a:lnSpc>
              <a:spcBef>
                <a:spcPts val="715"/>
              </a:spcBef>
            </a:pPr>
            <a:r>
              <a:rPr sz="4500" dirty="0">
                <a:latin typeface="Constantia"/>
                <a:cs typeface="Constantia"/>
              </a:rPr>
              <a:t>Classification</a:t>
            </a:r>
            <a:r>
              <a:rPr sz="4500" spc="-229" dirty="0">
                <a:latin typeface="Constantia"/>
                <a:cs typeface="Constantia"/>
              </a:rPr>
              <a:t> </a:t>
            </a:r>
            <a:r>
              <a:rPr sz="4500" dirty="0">
                <a:latin typeface="Constantia"/>
                <a:cs typeface="Constantia"/>
              </a:rPr>
              <a:t>of</a:t>
            </a:r>
            <a:r>
              <a:rPr sz="4500" spc="80" dirty="0">
                <a:latin typeface="Constantia"/>
                <a:cs typeface="Constantia"/>
              </a:rPr>
              <a:t> </a:t>
            </a:r>
            <a:r>
              <a:rPr sz="4500" dirty="0">
                <a:latin typeface="Constantia"/>
                <a:cs typeface="Constantia"/>
              </a:rPr>
              <a:t>P</a:t>
            </a:r>
            <a:r>
              <a:rPr sz="4300" dirty="0">
                <a:latin typeface="Arial"/>
                <a:cs typeface="Arial"/>
              </a:rPr>
              <a:t>2</a:t>
            </a:r>
            <a:r>
              <a:rPr sz="4500" dirty="0">
                <a:latin typeface="Constantia"/>
                <a:cs typeface="Constantia"/>
              </a:rPr>
              <a:t>P </a:t>
            </a:r>
            <a:r>
              <a:rPr sz="4500" spc="-1060" dirty="0">
                <a:latin typeface="Constantia"/>
                <a:cs typeface="Constantia"/>
              </a:rPr>
              <a:t> </a:t>
            </a:r>
            <a:r>
              <a:rPr sz="4500" spc="-40" dirty="0">
                <a:latin typeface="Constantia"/>
                <a:cs typeface="Constantia"/>
              </a:rPr>
              <a:t>Overlay</a:t>
            </a:r>
            <a:r>
              <a:rPr sz="4500" spc="-145" dirty="0">
                <a:latin typeface="Constantia"/>
                <a:cs typeface="Constantia"/>
              </a:rPr>
              <a:t> </a:t>
            </a:r>
            <a:r>
              <a:rPr sz="4500" spc="-35" dirty="0">
                <a:latin typeface="Constantia"/>
                <a:cs typeface="Constantia"/>
              </a:rPr>
              <a:t>Network</a:t>
            </a:r>
            <a:endParaRPr sz="4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836" y="677926"/>
            <a:ext cx="8482330" cy="443230"/>
          </a:xfrm>
          <a:custGeom>
            <a:avLst/>
            <a:gdLst/>
            <a:ahLst/>
            <a:cxnLst/>
            <a:rect l="l" t="t" r="r" b="b"/>
            <a:pathLst>
              <a:path w="8482330" h="443230">
                <a:moveTo>
                  <a:pt x="0" y="73787"/>
                </a:moveTo>
                <a:lnTo>
                  <a:pt x="5798" y="45059"/>
                </a:lnTo>
                <a:lnTo>
                  <a:pt x="21610" y="21605"/>
                </a:lnTo>
                <a:lnTo>
                  <a:pt x="45064" y="5796"/>
                </a:lnTo>
                <a:lnTo>
                  <a:pt x="73786" y="0"/>
                </a:lnTo>
                <a:lnTo>
                  <a:pt x="8408035" y="0"/>
                </a:lnTo>
                <a:lnTo>
                  <a:pt x="8436762" y="5796"/>
                </a:lnTo>
                <a:lnTo>
                  <a:pt x="8460216" y="21605"/>
                </a:lnTo>
                <a:lnTo>
                  <a:pt x="8476025" y="45059"/>
                </a:lnTo>
                <a:lnTo>
                  <a:pt x="8481822" y="73787"/>
                </a:lnTo>
                <a:lnTo>
                  <a:pt x="8481822" y="368935"/>
                </a:lnTo>
                <a:lnTo>
                  <a:pt x="8476025" y="397609"/>
                </a:lnTo>
                <a:lnTo>
                  <a:pt x="8460216" y="421068"/>
                </a:lnTo>
                <a:lnTo>
                  <a:pt x="8436762" y="436907"/>
                </a:lnTo>
                <a:lnTo>
                  <a:pt x="8408035" y="442722"/>
                </a:lnTo>
                <a:lnTo>
                  <a:pt x="73786" y="442722"/>
                </a:lnTo>
                <a:lnTo>
                  <a:pt x="45064" y="436907"/>
                </a:lnTo>
                <a:lnTo>
                  <a:pt x="21610" y="421068"/>
                </a:lnTo>
                <a:lnTo>
                  <a:pt x="5798" y="397609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9586" y="725170"/>
            <a:ext cx="257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P2P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Overlay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9705" y="1094994"/>
            <a:ext cx="6770370" cy="1064260"/>
            <a:chOff x="2219705" y="1094994"/>
            <a:chExt cx="6770370" cy="1064260"/>
          </a:xfrm>
        </p:grpSpPr>
        <p:sp>
          <p:nvSpPr>
            <p:cNvPr id="5" name="object 5"/>
            <p:cNvSpPr/>
            <p:nvPr/>
          </p:nvSpPr>
          <p:spPr>
            <a:xfrm>
              <a:off x="2238755" y="1119378"/>
              <a:ext cx="485140" cy="567690"/>
            </a:xfrm>
            <a:custGeom>
              <a:avLst/>
              <a:gdLst/>
              <a:ahLst/>
              <a:cxnLst/>
              <a:rect l="l" t="t" r="r" b="b"/>
              <a:pathLst>
                <a:path w="485139" h="567689">
                  <a:moveTo>
                    <a:pt x="363474" y="0"/>
                  </a:moveTo>
                  <a:lnTo>
                    <a:pt x="121157" y="0"/>
                  </a:lnTo>
                  <a:lnTo>
                    <a:pt x="121157" y="325247"/>
                  </a:lnTo>
                  <a:lnTo>
                    <a:pt x="0" y="325247"/>
                  </a:lnTo>
                  <a:lnTo>
                    <a:pt x="242316" y="567563"/>
                  </a:lnTo>
                  <a:lnTo>
                    <a:pt x="484631" y="325247"/>
                  </a:lnTo>
                  <a:lnTo>
                    <a:pt x="363474" y="32524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8755" y="1119378"/>
              <a:ext cx="485140" cy="567690"/>
            </a:xfrm>
            <a:custGeom>
              <a:avLst/>
              <a:gdLst/>
              <a:ahLst/>
              <a:cxnLst/>
              <a:rect l="l" t="t" r="r" b="b"/>
              <a:pathLst>
                <a:path w="485139" h="567689">
                  <a:moveTo>
                    <a:pt x="0" y="325247"/>
                  </a:moveTo>
                  <a:lnTo>
                    <a:pt x="121157" y="325247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325247"/>
                  </a:lnTo>
                  <a:lnTo>
                    <a:pt x="484631" y="325247"/>
                  </a:lnTo>
                  <a:lnTo>
                    <a:pt x="242316" y="567563"/>
                  </a:lnTo>
                  <a:lnTo>
                    <a:pt x="0" y="32524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4696" y="1114044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40" h="557530">
                  <a:moveTo>
                    <a:pt x="363474" y="0"/>
                  </a:moveTo>
                  <a:lnTo>
                    <a:pt x="121157" y="0"/>
                  </a:lnTo>
                  <a:lnTo>
                    <a:pt x="121157" y="314832"/>
                  </a:lnTo>
                  <a:lnTo>
                    <a:pt x="0" y="314832"/>
                  </a:lnTo>
                  <a:lnTo>
                    <a:pt x="242315" y="557148"/>
                  </a:lnTo>
                  <a:lnTo>
                    <a:pt x="484631" y="314832"/>
                  </a:lnTo>
                  <a:lnTo>
                    <a:pt x="363474" y="314832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4696" y="1114044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40" h="557530">
                  <a:moveTo>
                    <a:pt x="0" y="314832"/>
                  </a:moveTo>
                  <a:lnTo>
                    <a:pt x="121157" y="314832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314832"/>
                  </a:lnTo>
                  <a:lnTo>
                    <a:pt x="484631" y="314832"/>
                  </a:lnTo>
                  <a:lnTo>
                    <a:pt x="242315" y="557148"/>
                  </a:lnTo>
                  <a:lnTo>
                    <a:pt x="0" y="314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2904" y="1697481"/>
              <a:ext cx="4277995" cy="442595"/>
            </a:xfrm>
            <a:custGeom>
              <a:avLst/>
              <a:gdLst/>
              <a:ahLst/>
              <a:cxnLst/>
              <a:rect l="l" t="t" r="r" b="b"/>
              <a:pathLst>
                <a:path w="4277995" h="442594">
                  <a:moveTo>
                    <a:pt x="0" y="73659"/>
                  </a:moveTo>
                  <a:lnTo>
                    <a:pt x="5796" y="45005"/>
                  </a:lnTo>
                  <a:lnTo>
                    <a:pt x="21605" y="21589"/>
                  </a:lnTo>
                  <a:lnTo>
                    <a:pt x="45059" y="5794"/>
                  </a:lnTo>
                  <a:lnTo>
                    <a:pt x="73787" y="0"/>
                  </a:lnTo>
                  <a:lnTo>
                    <a:pt x="4203827" y="0"/>
                  </a:lnTo>
                  <a:lnTo>
                    <a:pt x="4232554" y="5794"/>
                  </a:lnTo>
                  <a:lnTo>
                    <a:pt x="4256008" y="21589"/>
                  </a:lnTo>
                  <a:lnTo>
                    <a:pt x="4271817" y="45005"/>
                  </a:lnTo>
                  <a:lnTo>
                    <a:pt x="4277614" y="73659"/>
                  </a:lnTo>
                  <a:lnTo>
                    <a:pt x="4277614" y="368807"/>
                  </a:lnTo>
                  <a:lnTo>
                    <a:pt x="4271817" y="397535"/>
                  </a:lnTo>
                  <a:lnTo>
                    <a:pt x="4256008" y="420989"/>
                  </a:lnTo>
                  <a:lnTo>
                    <a:pt x="4232554" y="436798"/>
                  </a:lnTo>
                  <a:lnTo>
                    <a:pt x="4203827" y="442594"/>
                  </a:lnTo>
                  <a:lnTo>
                    <a:pt x="73787" y="442594"/>
                  </a:lnTo>
                  <a:lnTo>
                    <a:pt x="45059" y="436798"/>
                  </a:lnTo>
                  <a:lnTo>
                    <a:pt x="21605" y="420989"/>
                  </a:lnTo>
                  <a:lnTo>
                    <a:pt x="5796" y="397535"/>
                  </a:lnTo>
                  <a:lnTo>
                    <a:pt x="0" y="368807"/>
                  </a:lnTo>
                  <a:lnTo>
                    <a:pt x="0" y="7365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19546" y="1744802"/>
            <a:ext cx="1626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Unstructured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3317" y="2764282"/>
            <a:ext cx="2028825" cy="2442845"/>
          </a:xfrm>
          <a:custGeom>
            <a:avLst/>
            <a:gdLst/>
            <a:ahLst/>
            <a:cxnLst/>
            <a:rect l="l" t="t" r="r" b="b"/>
            <a:pathLst>
              <a:path w="2028825" h="2442845">
                <a:moveTo>
                  <a:pt x="0" y="338073"/>
                </a:moveTo>
                <a:lnTo>
                  <a:pt x="3086" y="292204"/>
                </a:lnTo>
                <a:lnTo>
                  <a:pt x="12078" y="248208"/>
                </a:lnTo>
                <a:lnTo>
                  <a:pt x="26572" y="206490"/>
                </a:lnTo>
                <a:lnTo>
                  <a:pt x="46166" y="167451"/>
                </a:lnTo>
                <a:lnTo>
                  <a:pt x="70458" y="131496"/>
                </a:lnTo>
                <a:lnTo>
                  <a:pt x="99044" y="99028"/>
                </a:lnTo>
                <a:lnTo>
                  <a:pt x="131522" y="70448"/>
                </a:lnTo>
                <a:lnTo>
                  <a:pt x="167489" y="46162"/>
                </a:lnTo>
                <a:lnTo>
                  <a:pt x="206543" y="26570"/>
                </a:lnTo>
                <a:lnTo>
                  <a:pt x="248282" y="12077"/>
                </a:lnTo>
                <a:lnTo>
                  <a:pt x="292302" y="3086"/>
                </a:lnTo>
                <a:lnTo>
                  <a:pt x="338201" y="0"/>
                </a:lnTo>
                <a:lnTo>
                  <a:pt x="1690497" y="0"/>
                </a:lnTo>
                <a:lnTo>
                  <a:pt x="1736366" y="3086"/>
                </a:lnTo>
                <a:lnTo>
                  <a:pt x="1780362" y="12077"/>
                </a:lnTo>
                <a:lnTo>
                  <a:pt x="1822080" y="26570"/>
                </a:lnTo>
                <a:lnTo>
                  <a:pt x="1861119" y="46162"/>
                </a:lnTo>
                <a:lnTo>
                  <a:pt x="1897074" y="70448"/>
                </a:lnTo>
                <a:lnTo>
                  <a:pt x="1929542" y="99028"/>
                </a:lnTo>
                <a:lnTo>
                  <a:pt x="1958122" y="131496"/>
                </a:lnTo>
                <a:lnTo>
                  <a:pt x="1982408" y="167451"/>
                </a:lnTo>
                <a:lnTo>
                  <a:pt x="2002000" y="206490"/>
                </a:lnTo>
                <a:lnTo>
                  <a:pt x="2016493" y="248208"/>
                </a:lnTo>
                <a:lnTo>
                  <a:pt x="2025484" y="292204"/>
                </a:lnTo>
                <a:lnTo>
                  <a:pt x="2028571" y="338073"/>
                </a:lnTo>
                <a:lnTo>
                  <a:pt x="2028571" y="2104135"/>
                </a:lnTo>
                <a:lnTo>
                  <a:pt x="2025484" y="2150034"/>
                </a:lnTo>
                <a:lnTo>
                  <a:pt x="2016493" y="2194054"/>
                </a:lnTo>
                <a:lnTo>
                  <a:pt x="2002000" y="2235793"/>
                </a:lnTo>
                <a:lnTo>
                  <a:pt x="1982408" y="2274847"/>
                </a:lnTo>
                <a:lnTo>
                  <a:pt x="1958122" y="2310814"/>
                </a:lnTo>
                <a:lnTo>
                  <a:pt x="1929542" y="2343292"/>
                </a:lnTo>
                <a:lnTo>
                  <a:pt x="1897074" y="2371878"/>
                </a:lnTo>
                <a:lnTo>
                  <a:pt x="1861119" y="2396170"/>
                </a:lnTo>
                <a:lnTo>
                  <a:pt x="1822080" y="2415764"/>
                </a:lnTo>
                <a:lnTo>
                  <a:pt x="1780362" y="2430258"/>
                </a:lnTo>
                <a:lnTo>
                  <a:pt x="1736366" y="2439250"/>
                </a:lnTo>
                <a:lnTo>
                  <a:pt x="1690497" y="2442336"/>
                </a:lnTo>
                <a:lnTo>
                  <a:pt x="338201" y="2442336"/>
                </a:lnTo>
                <a:lnTo>
                  <a:pt x="292302" y="2439250"/>
                </a:lnTo>
                <a:lnTo>
                  <a:pt x="248282" y="2430258"/>
                </a:lnTo>
                <a:lnTo>
                  <a:pt x="206543" y="2415764"/>
                </a:lnTo>
                <a:lnTo>
                  <a:pt x="167489" y="2396170"/>
                </a:lnTo>
                <a:lnTo>
                  <a:pt x="131522" y="2371878"/>
                </a:lnTo>
                <a:lnTo>
                  <a:pt x="99044" y="2343292"/>
                </a:lnTo>
                <a:lnTo>
                  <a:pt x="70458" y="2310814"/>
                </a:lnTo>
                <a:lnTo>
                  <a:pt x="46166" y="2274847"/>
                </a:lnTo>
                <a:lnTo>
                  <a:pt x="26572" y="2235793"/>
                </a:lnTo>
                <a:lnTo>
                  <a:pt x="12078" y="2194054"/>
                </a:lnTo>
                <a:lnTo>
                  <a:pt x="3086" y="2150034"/>
                </a:lnTo>
                <a:lnTo>
                  <a:pt x="0" y="2104135"/>
                </a:lnTo>
                <a:lnTo>
                  <a:pt x="0" y="33807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9152" y="2889250"/>
            <a:ext cx="16357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75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Non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Determ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nist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08296" y="3615563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5" h="443229">
                <a:moveTo>
                  <a:pt x="0" y="73787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1576324" y="0"/>
                </a:lnTo>
                <a:lnTo>
                  <a:pt x="1605051" y="5796"/>
                </a:lnTo>
                <a:lnTo>
                  <a:pt x="1628505" y="21605"/>
                </a:lnTo>
                <a:lnTo>
                  <a:pt x="1644314" y="45059"/>
                </a:lnTo>
                <a:lnTo>
                  <a:pt x="1650110" y="73787"/>
                </a:lnTo>
                <a:lnTo>
                  <a:pt x="1650110" y="368935"/>
                </a:lnTo>
                <a:lnTo>
                  <a:pt x="1644314" y="397662"/>
                </a:lnTo>
                <a:lnTo>
                  <a:pt x="1628505" y="421116"/>
                </a:lnTo>
                <a:lnTo>
                  <a:pt x="1605051" y="436925"/>
                </a:lnTo>
                <a:lnTo>
                  <a:pt x="1576324" y="442722"/>
                </a:lnTo>
                <a:lnTo>
                  <a:pt x="73787" y="442722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7259" y="3663441"/>
            <a:ext cx="974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Napst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03089" y="4130547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5" h="443229">
                <a:moveTo>
                  <a:pt x="0" y="73787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1576324" y="0"/>
                </a:lnTo>
                <a:lnTo>
                  <a:pt x="1605051" y="5796"/>
                </a:lnTo>
                <a:lnTo>
                  <a:pt x="1628505" y="21605"/>
                </a:lnTo>
                <a:lnTo>
                  <a:pt x="1644314" y="45059"/>
                </a:lnTo>
                <a:lnTo>
                  <a:pt x="1650111" y="73787"/>
                </a:lnTo>
                <a:lnTo>
                  <a:pt x="1650111" y="368934"/>
                </a:lnTo>
                <a:lnTo>
                  <a:pt x="1644314" y="397662"/>
                </a:lnTo>
                <a:lnTo>
                  <a:pt x="1628505" y="421116"/>
                </a:lnTo>
                <a:lnTo>
                  <a:pt x="1605051" y="436925"/>
                </a:lnTo>
                <a:lnTo>
                  <a:pt x="1576324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9209" y="4178553"/>
            <a:ext cx="1237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Bit</a:t>
            </a:r>
            <a:r>
              <a:rPr sz="2000" b="1" spc="-14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orrent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9378" y="4629784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5" h="443229">
                <a:moveTo>
                  <a:pt x="0" y="73787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1576324" y="0"/>
                </a:lnTo>
                <a:lnTo>
                  <a:pt x="1605051" y="5796"/>
                </a:lnTo>
                <a:lnTo>
                  <a:pt x="1628505" y="21605"/>
                </a:lnTo>
                <a:lnTo>
                  <a:pt x="1644314" y="45059"/>
                </a:lnTo>
                <a:lnTo>
                  <a:pt x="1650111" y="73787"/>
                </a:lnTo>
                <a:lnTo>
                  <a:pt x="1650111" y="368934"/>
                </a:lnTo>
                <a:lnTo>
                  <a:pt x="1644314" y="397662"/>
                </a:lnTo>
                <a:lnTo>
                  <a:pt x="1628505" y="421116"/>
                </a:lnTo>
                <a:lnTo>
                  <a:pt x="1605051" y="436925"/>
                </a:lnTo>
                <a:lnTo>
                  <a:pt x="1576324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26709" y="4677867"/>
            <a:ext cx="657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JX</a:t>
            </a:r>
            <a:r>
              <a:rPr sz="2000" b="1" spc="-15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2252" y="2727451"/>
            <a:ext cx="2028825" cy="1804670"/>
          </a:xfrm>
          <a:custGeom>
            <a:avLst/>
            <a:gdLst/>
            <a:ahLst/>
            <a:cxnLst/>
            <a:rect l="l" t="t" r="r" b="b"/>
            <a:pathLst>
              <a:path w="2028825" h="1804670">
                <a:moveTo>
                  <a:pt x="0" y="300736"/>
                </a:moveTo>
                <a:lnTo>
                  <a:pt x="3935" y="251949"/>
                </a:lnTo>
                <a:lnTo>
                  <a:pt x="15329" y="205670"/>
                </a:lnTo>
                <a:lnTo>
                  <a:pt x="33563" y="162519"/>
                </a:lnTo>
                <a:lnTo>
                  <a:pt x="58017" y="123114"/>
                </a:lnTo>
                <a:lnTo>
                  <a:pt x="88074" y="88074"/>
                </a:lnTo>
                <a:lnTo>
                  <a:pt x="123114" y="58017"/>
                </a:lnTo>
                <a:lnTo>
                  <a:pt x="162519" y="33563"/>
                </a:lnTo>
                <a:lnTo>
                  <a:pt x="205670" y="15329"/>
                </a:lnTo>
                <a:lnTo>
                  <a:pt x="251949" y="3935"/>
                </a:lnTo>
                <a:lnTo>
                  <a:pt x="300736" y="0"/>
                </a:lnTo>
                <a:lnTo>
                  <a:pt x="1727707" y="0"/>
                </a:lnTo>
                <a:lnTo>
                  <a:pt x="1776494" y="3935"/>
                </a:lnTo>
                <a:lnTo>
                  <a:pt x="1822773" y="15329"/>
                </a:lnTo>
                <a:lnTo>
                  <a:pt x="1865924" y="33563"/>
                </a:lnTo>
                <a:lnTo>
                  <a:pt x="1905329" y="58017"/>
                </a:lnTo>
                <a:lnTo>
                  <a:pt x="1940369" y="88074"/>
                </a:lnTo>
                <a:lnTo>
                  <a:pt x="1970426" y="123114"/>
                </a:lnTo>
                <a:lnTo>
                  <a:pt x="1994880" y="162519"/>
                </a:lnTo>
                <a:lnTo>
                  <a:pt x="2013114" y="205670"/>
                </a:lnTo>
                <a:lnTo>
                  <a:pt x="2024508" y="251949"/>
                </a:lnTo>
                <a:lnTo>
                  <a:pt x="2028444" y="300736"/>
                </a:lnTo>
                <a:lnTo>
                  <a:pt x="2028444" y="1503934"/>
                </a:lnTo>
                <a:lnTo>
                  <a:pt x="2024508" y="1552720"/>
                </a:lnTo>
                <a:lnTo>
                  <a:pt x="2013114" y="1598999"/>
                </a:lnTo>
                <a:lnTo>
                  <a:pt x="1994880" y="1642150"/>
                </a:lnTo>
                <a:lnTo>
                  <a:pt x="1970426" y="1681555"/>
                </a:lnTo>
                <a:lnTo>
                  <a:pt x="1940369" y="1716595"/>
                </a:lnTo>
                <a:lnTo>
                  <a:pt x="1905329" y="1746652"/>
                </a:lnTo>
                <a:lnTo>
                  <a:pt x="1865924" y="1771106"/>
                </a:lnTo>
                <a:lnTo>
                  <a:pt x="1822773" y="1789340"/>
                </a:lnTo>
                <a:lnTo>
                  <a:pt x="1776494" y="1800734"/>
                </a:lnTo>
                <a:lnTo>
                  <a:pt x="1727707" y="1804670"/>
                </a:lnTo>
                <a:lnTo>
                  <a:pt x="300736" y="1804670"/>
                </a:lnTo>
                <a:lnTo>
                  <a:pt x="251949" y="1800734"/>
                </a:lnTo>
                <a:lnTo>
                  <a:pt x="205670" y="1789340"/>
                </a:lnTo>
                <a:lnTo>
                  <a:pt x="162519" y="1771106"/>
                </a:lnTo>
                <a:lnTo>
                  <a:pt x="123114" y="1746652"/>
                </a:lnTo>
                <a:lnTo>
                  <a:pt x="88074" y="1716595"/>
                </a:lnTo>
                <a:lnTo>
                  <a:pt x="58017" y="1681555"/>
                </a:lnTo>
                <a:lnTo>
                  <a:pt x="33563" y="1642150"/>
                </a:lnTo>
                <a:lnTo>
                  <a:pt x="15329" y="1598999"/>
                </a:lnTo>
                <a:lnTo>
                  <a:pt x="3935" y="1552720"/>
                </a:lnTo>
                <a:lnTo>
                  <a:pt x="0" y="1503934"/>
                </a:lnTo>
                <a:lnTo>
                  <a:pt x="0" y="30073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39482" y="2841751"/>
            <a:ext cx="1635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Deterministic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41895" y="3337052"/>
            <a:ext cx="1650364" cy="442595"/>
          </a:xfrm>
          <a:custGeom>
            <a:avLst/>
            <a:gdLst/>
            <a:ahLst/>
            <a:cxnLst/>
            <a:rect l="l" t="t" r="r" b="b"/>
            <a:pathLst>
              <a:path w="1650365" h="442595">
                <a:moveTo>
                  <a:pt x="0" y="73787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6" y="0"/>
                </a:lnTo>
                <a:lnTo>
                  <a:pt x="1576324" y="0"/>
                </a:lnTo>
                <a:lnTo>
                  <a:pt x="1605051" y="5796"/>
                </a:lnTo>
                <a:lnTo>
                  <a:pt x="1628505" y="21605"/>
                </a:lnTo>
                <a:lnTo>
                  <a:pt x="1644314" y="45059"/>
                </a:lnTo>
                <a:lnTo>
                  <a:pt x="1650110" y="73787"/>
                </a:lnTo>
                <a:lnTo>
                  <a:pt x="1650110" y="368935"/>
                </a:lnTo>
                <a:lnTo>
                  <a:pt x="1644314" y="397589"/>
                </a:lnTo>
                <a:lnTo>
                  <a:pt x="1628505" y="421005"/>
                </a:lnTo>
                <a:lnTo>
                  <a:pt x="1605051" y="436800"/>
                </a:lnTo>
                <a:lnTo>
                  <a:pt x="1576324" y="442595"/>
                </a:lnTo>
                <a:lnTo>
                  <a:pt x="73786" y="442595"/>
                </a:lnTo>
                <a:lnTo>
                  <a:pt x="45059" y="436800"/>
                </a:lnTo>
                <a:lnTo>
                  <a:pt x="21605" y="421005"/>
                </a:lnTo>
                <a:lnTo>
                  <a:pt x="5796" y="397589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6060" y="3384930"/>
            <a:ext cx="1043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Gnutel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52436" y="3867784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5" h="443229">
                <a:moveTo>
                  <a:pt x="0" y="73787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1576324" y="0"/>
                </a:lnTo>
                <a:lnTo>
                  <a:pt x="1605051" y="5796"/>
                </a:lnTo>
                <a:lnTo>
                  <a:pt x="1628505" y="21605"/>
                </a:lnTo>
                <a:lnTo>
                  <a:pt x="1644314" y="45059"/>
                </a:lnTo>
                <a:lnTo>
                  <a:pt x="1650111" y="73787"/>
                </a:lnTo>
                <a:lnTo>
                  <a:pt x="1650111" y="368934"/>
                </a:lnTo>
                <a:lnTo>
                  <a:pt x="1644314" y="397662"/>
                </a:lnTo>
                <a:lnTo>
                  <a:pt x="1628505" y="421116"/>
                </a:lnTo>
                <a:lnTo>
                  <a:pt x="1605051" y="436925"/>
                </a:lnTo>
                <a:lnTo>
                  <a:pt x="1576324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96682" y="3915917"/>
            <a:ext cx="762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Kaz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6615" y="1704720"/>
            <a:ext cx="7701915" cy="1047115"/>
            <a:chOff x="406615" y="1704720"/>
            <a:chExt cx="7701915" cy="1047115"/>
          </a:xfrm>
        </p:grpSpPr>
        <p:sp>
          <p:nvSpPr>
            <p:cNvPr id="26" name="object 26"/>
            <p:cNvSpPr/>
            <p:nvPr/>
          </p:nvSpPr>
          <p:spPr>
            <a:xfrm>
              <a:off x="7604251" y="2165095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40" h="557530">
                  <a:moveTo>
                    <a:pt x="363474" y="0"/>
                  </a:moveTo>
                  <a:lnTo>
                    <a:pt x="121157" y="0"/>
                  </a:lnTo>
                  <a:lnTo>
                    <a:pt x="121157" y="314705"/>
                  </a:lnTo>
                  <a:lnTo>
                    <a:pt x="0" y="314705"/>
                  </a:lnTo>
                  <a:lnTo>
                    <a:pt x="242316" y="557021"/>
                  </a:lnTo>
                  <a:lnTo>
                    <a:pt x="484631" y="314705"/>
                  </a:lnTo>
                  <a:lnTo>
                    <a:pt x="363474" y="314705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04251" y="2165095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40" h="557530">
                  <a:moveTo>
                    <a:pt x="0" y="314705"/>
                  </a:moveTo>
                  <a:lnTo>
                    <a:pt x="121157" y="314705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314705"/>
                  </a:lnTo>
                  <a:lnTo>
                    <a:pt x="484631" y="314705"/>
                  </a:lnTo>
                  <a:lnTo>
                    <a:pt x="242316" y="557021"/>
                  </a:lnTo>
                  <a:lnTo>
                    <a:pt x="0" y="31470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4903" y="2175636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39" h="557530">
                  <a:moveTo>
                    <a:pt x="363474" y="0"/>
                  </a:moveTo>
                  <a:lnTo>
                    <a:pt x="121158" y="0"/>
                  </a:lnTo>
                  <a:lnTo>
                    <a:pt x="121158" y="314705"/>
                  </a:lnTo>
                  <a:lnTo>
                    <a:pt x="0" y="314705"/>
                  </a:lnTo>
                  <a:lnTo>
                    <a:pt x="242316" y="557022"/>
                  </a:lnTo>
                  <a:lnTo>
                    <a:pt x="484632" y="314705"/>
                  </a:lnTo>
                  <a:lnTo>
                    <a:pt x="363474" y="314705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4903" y="2175636"/>
              <a:ext cx="485140" cy="557530"/>
            </a:xfrm>
            <a:custGeom>
              <a:avLst/>
              <a:gdLst/>
              <a:ahLst/>
              <a:cxnLst/>
              <a:rect l="l" t="t" r="r" b="b"/>
              <a:pathLst>
                <a:path w="485139" h="557530">
                  <a:moveTo>
                    <a:pt x="0" y="314705"/>
                  </a:moveTo>
                  <a:lnTo>
                    <a:pt x="121158" y="314705"/>
                  </a:lnTo>
                  <a:lnTo>
                    <a:pt x="121158" y="0"/>
                  </a:lnTo>
                  <a:lnTo>
                    <a:pt x="363474" y="0"/>
                  </a:lnTo>
                  <a:lnTo>
                    <a:pt x="363474" y="314705"/>
                  </a:lnTo>
                  <a:lnTo>
                    <a:pt x="484632" y="314705"/>
                  </a:lnTo>
                  <a:lnTo>
                    <a:pt x="242316" y="557022"/>
                  </a:lnTo>
                  <a:lnTo>
                    <a:pt x="0" y="31470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5665" y="1723770"/>
              <a:ext cx="4020820" cy="442595"/>
            </a:xfrm>
            <a:custGeom>
              <a:avLst/>
              <a:gdLst/>
              <a:ahLst/>
              <a:cxnLst/>
              <a:rect l="l" t="t" r="r" b="b"/>
              <a:pathLst>
                <a:path w="4020820" h="442594">
                  <a:moveTo>
                    <a:pt x="0" y="73787"/>
                  </a:moveTo>
                  <a:lnTo>
                    <a:pt x="5797" y="45059"/>
                  </a:lnTo>
                  <a:lnTo>
                    <a:pt x="21609" y="21605"/>
                  </a:lnTo>
                  <a:lnTo>
                    <a:pt x="45059" y="5796"/>
                  </a:lnTo>
                  <a:lnTo>
                    <a:pt x="73774" y="0"/>
                  </a:lnTo>
                  <a:lnTo>
                    <a:pt x="3946436" y="0"/>
                  </a:lnTo>
                  <a:lnTo>
                    <a:pt x="3975163" y="5796"/>
                  </a:lnTo>
                  <a:lnTo>
                    <a:pt x="3998617" y="21605"/>
                  </a:lnTo>
                  <a:lnTo>
                    <a:pt x="4014426" y="45059"/>
                  </a:lnTo>
                  <a:lnTo>
                    <a:pt x="4020223" y="73787"/>
                  </a:lnTo>
                  <a:lnTo>
                    <a:pt x="4020223" y="368807"/>
                  </a:lnTo>
                  <a:lnTo>
                    <a:pt x="4014426" y="397535"/>
                  </a:lnTo>
                  <a:lnTo>
                    <a:pt x="3998617" y="420989"/>
                  </a:lnTo>
                  <a:lnTo>
                    <a:pt x="3975163" y="436798"/>
                  </a:lnTo>
                  <a:lnTo>
                    <a:pt x="3946436" y="442594"/>
                  </a:lnTo>
                  <a:lnTo>
                    <a:pt x="73774" y="442594"/>
                  </a:lnTo>
                  <a:lnTo>
                    <a:pt x="45059" y="436798"/>
                  </a:lnTo>
                  <a:lnTo>
                    <a:pt x="21609" y="420989"/>
                  </a:lnTo>
                  <a:lnTo>
                    <a:pt x="5797" y="397535"/>
                  </a:lnTo>
                  <a:lnTo>
                    <a:pt x="0" y="368807"/>
                  </a:lnTo>
                  <a:lnTo>
                    <a:pt x="0" y="7378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779270" y="1771269"/>
            <a:ext cx="1313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Structured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4634" y="2674873"/>
            <a:ext cx="2028825" cy="3354070"/>
          </a:xfrm>
          <a:custGeom>
            <a:avLst/>
            <a:gdLst/>
            <a:ahLst/>
            <a:cxnLst/>
            <a:rect l="l" t="t" r="r" b="b"/>
            <a:pathLst>
              <a:path w="2028825" h="3354070">
                <a:moveTo>
                  <a:pt x="0" y="338074"/>
                </a:moveTo>
                <a:lnTo>
                  <a:pt x="3086" y="292204"/>
                </a:lnTo>
                <a:lnTo>
                  <a:pt x="12077" y="248208"/>
                </a:lnTo>
                <a:lnTo>
                  <a:pt x="26569" y="206490"/>
                </a:lnTo>
                <a:lnTo>
                  <a:pt x="46160" y="167451"/>
                </a:lnTo>
                <a:lnTo>
                  <a:pt x="70446" y="131496"/>
                </a:lnTo>
                <a:lnTo>
                  <a:pt x="99026" y="99028"/>
                </a:lnTo>
                <a:lnTo>
                  <a:pt x="131496" y="70448"/>
                </a:lnTo>
                <a:lnTo>
                  <a:pt x="167453" y="46162"/>
                </a:lnTo>
                <a:lnTo>
                  <a:pt x="206495" y="26570"/>
                </a:lnTo>
                <a:lnTo>
                  <a:pt x="248218" y="12077"/>
                </a:lnTo>
                <a:lnTo>
                  <a:pt x="292221" y="3086"/>
                </a:lnTo>
                <a:lnTo>
                  <a:pt x="338099" y="0"/>
                </a:lnTo>
                <a:lnTo>
                  <a:pt x="1690357" y="0"/>
                </a:lnTo>
                <a:lnTo>
                  <a:pt x="1736256" y="3086"/>
                </a:lnTo>
                <a:lnTo>
                  <a:pt x="1780276" y="12077"/>
                </a:lnTo>
                <a:lnTo>
                  <a:pt x="1822014" y="26570"/>
                </a:lnTo>
                <a:lnTo>
                  <a:pt x="1861068" y="46162"/>
                </a:lnTo>
                <a:lnTo>
                  <a:pt x="1897036" y="70448"/>
                </a:lnTo>
                <a:lnTo>
                  <a:pt x="1929514" y="99028"/>
                </a:lnTo>
                <a:lnTo>
                  <a:pt x="1958100" y="131496"/>
                </a:lnTo>
                <a:lnTo>
                  <a:pt x="1982391" y="167451"/>
                </a:lnTo>
                <a:lnTo>
                  <a:pt x="2001985" y="206490"/>
                </a:lnTo>
                <a:lnTo>
                  <a:pt x="2016479" y="248208"/>
                </a:lnTo>
                <a:lnTo>
                  <a:pt x="2025471" y="292204"/>
                </a:lnTo>
                <a:lnTo>
                  <a:pt x="2028558" y="338074"/>
                </a:lnTo>
                <a:lnTo>
                  <a:pt x="2028558" y="3015970"/>
                </a:lnTo>
                <a:lnTo>
                  <a:pt x="2025471" y="3061845"/>
                </a:lnTo>
                <a:lnTo>
                  <a:pt x="2016479" y="3105845"/>
                </a:lnTo>
                <a:lnTo>
                  <a:pt x="2001985" y="3147567"/>
                </a:lnTo>
                <a:lnTo>
                  <a:pt x="1982391" y="3186607"/>
                </a:lnTo>
                <a:lnTo>
                  <a:pt x="1958100" y="3222563"/>
                </a:lnTo>
                <a:lnTo>
                  <a:pt x="1929514" y="3255032"/>
                </a:lnTo>
                <a:lnTo>
                  <a:pt x="1897036" y="3283611"/>
                </a:lnTo>
                <a:lnTo>
                  <a:pt x="1861068" y="3307897"/>
                </a:lnTo>
                <a:lnTo>
                  <a:pt x="1822014" y="3327488"/>
                </a:lnTo>
                <a:lnTo>
                  <a:pt x="1780276" y="3341980"/>
                </a:lnTo>
                <a:lnTo>
                  <a:pt x="1736256" y="3350970"/>
                </a:lnTo>
                <a:lnTo>
                  <a:pt x="1690357" y="3354057"/>
                </a:lnTo>
                <a:lnTo>
                  <a:pt x="338099" y="3354057"/>
                </a:lnTo>
                <a:lnTo>
                  <a:pt x="292221" y="3350970"/>
                </a:lnTo>
                <a:lnTo>
                  <a:pt x="248219" y="3341980"/>
                </a:lnTo>
                <a:lnTo>
                  <a:pt x="206497" y="3327488"/>
                </a:lnTo>
                <a:lnTo>
                  <a:pt x="167457" y="3307897"/>
                </a:lnTo>
                <a:lnTo>
                  <a:pt x="131501" y="3283611"/>
                </a:lnTo>
                <a:lnTo>
                  <a:pt x="99033" y="3255032"/>
                </a:lnTo>
                <a:lnTo>
                  <a:pt x="70454" y="3222563"/>
                </a:lnTo>
                <a:lnTo>
                  <a:pt x="46169" y="3186607"/>
                </a:lnTo>
                <a:lnTo>
                  <a:pt x="26580" y="3147567"/>
                </a:lnTo>
                <a:lnTo>
                  <a:pt x="12088" y="3105845"/>
                </a:lnTo>
                <a:lnTo>
                  <a:pt x="3098" y="3061845"/>
                </a:lnTo>
                <a:lnTo>
                  <a:pt x="12" y="3015970"/>
                </a:lnTo>
                <a:lnTo>
                  <a:pt x="0" y="3380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44016" y="2799969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DHT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8568" y="3300221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4" h="443229">
                <a:moveTo>
                  <a:pt x="0" y="73787"/>
                </a:moveTo>
                <a:lnTo>
                  <a:pt x="5798" y="45059"/>
                </a:lnTo>
                <a:lnTo>
                  <a:pt x="21610" y="21605"/>
                </a:lnTo>
                <a:lnTo>
                  <a:pt x="45064" y="5796"/>
                </a:lnTo>
                <a:lnTo>
                  <a:pt x="73787" y="0"/>
                </a:lnTo>
                <a:lnTo>
                  <a:pt x="1576400" y="0"/>
                </a:lnTo>
                <a:lnTo>
                  <a:pt x="1605074" y="5796"/>
                </a:lnTo>
                <a:lnTo>
                  <a:pt x="1628533" y="21605"/>
                </a:lnTo>
                <a:lnTo>
                  <a:pt x="1644372" y="45059"/>
                </a:lnTo>
                <a:lnTo>
                  <a:pt x="1650187" y="73787"/>
                </a:lnTo>
                <a:lnTo>
                  <a:pt x="1650187" y="368934"/>
                </a:lnTo>
                <a:lnTo>
                  <a:pt x="1644372" y="397662"/>
                </a:lnTo>
                <a:lnTo>
                  <a:pt x="1628533" y="421116"/>
                </a:lnTo>
                <a:lnTo>
                  <a:pt x="1605074" y="436925"/>
                </a:lnTo>
                <a:lnTo>
                  <a:pt x="1576400" y="442721"/>
                </a:lnTo>
                <a:lnTo>
                  <a:pt x="73787" y="442721"/>
                </a:lnTo>
                <a:lnTo>
                  <a:pt x="45064" y="436925"/>
                </a:lnTo>
                <a:lnTo>
                  <a:pt x="21610" y="421116"/>
                </a:lnTo>
                <a:lnTo>
                  <a:pt x="5798" y="397662"/>
                </a:lnTo>
                <a:lnTo>
                  <a:pt x="0" y="368934"/>
                </a:lnTo>
                <a:lnTo>
                  <a:pt x="0" y="737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24813" y="3347973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9084" y="3830954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4" h="443229">
                <a:moveTo>
                  <a:pt x="0" y="73787"/>
                </a:moveTo>
                <a:lnTo>
                  <a:pt x="5797" y="45112"/>
                </a:lnTo>
                <a:lnTo>
                  <a:pt x="21609" y="21653"/>
                </a:lnTo>
                <a:lnTo>
                  <a:pt x="45059" y="5814"/>
                </a:lnTo>
                <a:lnTo>
                  <a:pt x="73774" y="0"/>
                </a:lnTo>
                <a:lnTo>
                  <a:pt x="1576298" y="0"/>
                </a:lnTo>
                <a:lnTo>
                  <a:pt x="1605026" y="5814"/>
                </a:lnTo>
                <a:lnTo>
                  <a:pt x="1628479" y="21653"/>
                </a:lnTo>
                <a:lnTo>
                  <a:pt x="1644289" y="45112"/>
                </a:lnTo>
                <a:lnTo>
                  <a:pt x="1650085" y="73787"/>
                </a:lnTo>
                <a:lnTo>
                  <a:pt x="1650085" y="368935"/>
                </a:lnTo>
                <a:lnTo>
                  <a:pt x="1644289" y="397662"/>
                </a:lnTo>
                <a:lnTo>
                  <a:pt x="1628479" y="421116"/>
                </a:lnTo>
                <a:lnTo>
                  <a:pt x="1605026" y="436925"/>
                </a:lnTo>
                <a:lnTo>
                  <a:pt x="1576298" y="442722"/>
                </a:lnTo>
                <a:lnTo>
                  <a:pt x="73774" y="442722"/>
                </a:lnTo>
                <a:lnTo>
                  <a:pt x="45059" y="436925"/>
                </a:lnTo>
                <a:lnTo>
                  <a:pt x="21609" y="421116"/>
                </a:lnTo>
                <a:lnTo>
                  <a:pt x="5797" y="397662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3152" y="3878960"/>
            <a:ext cx="959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1121" y="4377563"/>
            <a:ext cx="1650364" cy="443230"/>
          </a:xfrm>
          <a:custGeom>
            <a:avLst/>
            <a:gdLst/>
            <a:ahLst/>
            <a:cxnLst/>
            <a:rect l="l" t="t" r="r" b="b"/>
            <a:pathLst>
              <a:path w="1650364" h="443229">
                <a:moveTo>
                  <a:pt x="0" y="73787"/>
                </a:moveTo>
                <a:lnTo>
                  <a:pt x="5798" y="45059"/>
                </a:lnTo>
                <a:lnTo>
                  <a:pt x="21610" y="21605"/>
                </a:lnTo>
                <a:lnTo>
                  <a:pt x="45064" y="5796"/>
                </a:lnTo>
                <a:lnTo>
                  <a:pt x="73787" y="0"/>
                </a:lnTo>
                <a:lnTo>
                  <a:pt x="1576298" y="0"/>
                </a:lnTo>
                <a:lnTo>
                  <a:pt x="1605026" y="5796"/>
                </a:lnTo>
                <a:lnTo>
                  <a:pt x="1628479" y="21605"/>
                </a:lnTo>
                <a:lnTo>
                  <a:pt x="1644289" y="45059"/>
                </a:lnTo>
                <a:lnTo>
                  <a:pt x="1650085" y="73787"/>
                </a:lnTo>
                <a:lnTo>
                  <a:pt x="1650085" y="368935"/>
                </a:lnTo>
                <a:lnTo>
                  <a:pt x="1644289" y="397609"/>
                </a:lnTo>
                <a:lnTo>
                  <a:pt x="1628479" y="421068"/>
                </a:lnTo>
                <a:lnTo>
                  <a:pt x="1605026" y="436907"/>
                </a:lnTo>
                <a:lnTo>
                  <a:pt x="1576298" y="442722"/>
                </a:lnTo>
                <a:lnTo>
                  <a:pt x="73787" y="442722"/>
                </a:lnTo>
                <a:lnTo>
                  <a:pt x="45064" y="436907"/>
                </a:lnTo>
                <a:lnTo>
                  <a:pt x="21610" y="421068"/>
                </a:lnTo>
                <a:lnTo>
                  <a:pt x="5798" y="397609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33399" y="4425822"/>
            <a:ext cx="1069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Tapestry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5360" y="4897754"/>
            <a:ext cx="1676400" cy="1005205"/>
          </a:xfrm>
          <a:custGeom>
            <a:avLst/>
            <a:gdLst/>
            <a:ahLst/>
            <a:cxnLst/>
            <a:rect l="l" t="t" r="r" b="b"/>
            <a:pathLst>
              <a:path w="1676400" h="1005204">
                <a:moveTo>
                  <a:pt x="0" y="73787"/>
                </a:moveTo>
                <a:lnTo>
                  <a:pt x="5797" y="45112"/>
                </a:lnTo>
                <a:lnTo>
                  <a:pt x="21609" y="21653"/>
                </a:lnTo>
                <a:lnTo>
                  <a:pt x="45059" y="5814"/>
                </a:lnTo>
                <a:lnTo>
                  <a:pt x="73774" y="0"/>
                </a:lnTo>
                <a:lnTo>
                  <a:pt x="1576311" y="0"/>
                </a:lnTo>
                <a:lnTo>
                  <a:pt x="1605039" y="5814"/>
                </a:lnTo>
                <a:lnTo>
                  <a:pt x="1628492" y="21653"/>
                </a:lnTo>
                <a:lnTo>
                  <a:pt x="1644301" y="45112"/>
                </a:lnTo>
                <a:lnTo>
                  <a:pt x="1650098" y="73787"/>
                </a:lnTo>
                <a:lnTo>
                  <a:pt x="1650098" y="368935"/>
                </a:lnTo>
                <a:lnTo>
                  <a:pt x="1644301" y="397662"/>
                </a:lnTo>
                <a:lnTo>
                  <a:pt x="1628492" y="421116"/>
                </a:lnTo>
                <a:lnTo>
                  <a:pt x="1605039" y="436925"/>
                </a:lnTo>
                <a:lnTo>
                  <a:pt x="1576311" y="442722"/>
                </a:lnTo>
                <a:lnTo>
                  <a:pt x="73774" y="442722"/>
                </a:lnTo>
                <a:lnTo>
                  <a:pt x="45059" y="436925"/>
                </a:lnTo>
                <a:lnTo>
                  <a:pt x="21609" y="421116"/>
                </a:lnTo>
                <a:lnTo>
                  <a:pt x="5797" y="397662"/>
                </a:lnTo>
                <a:lnTo>
                  <a:pt x="0" y="368935"/>
                </a:lnTo>
                <a:lnTo>
                  <a:pt x="0" y="73787"/>
                </a:lnTo>
                <a:close/>
              </a:path>
              <a:path w="1676400" h="1005204">
                <a:moveTo>
                  <a:pt x="26276" y="636143"/>
                </a:moveTo>
                <a:lnTo>
                  <a:pt x="32074" y="607415"/>
                </a:lnTo>
                <a:lnTo>
                  <a:pt x="47885" y="583961"/>
                </a:lnTo>
                <a:lnTo>
                  <a:pt x="71335" y="568152"/>
                </a:lnTo>
                <a:lnTo>
                  <a:pt x="100050" y="562356"/>
                </a:lnTo>
                <a:lnTo>
                  <a:pt x="1602600" y="562356"/>
                </a:lnTo>
                <a:lnTo>
                  <a:pt x="1631328" y="568152"/>
                </a:lnTo>
                <a:lnTo>
                  <a:pt x="1654781" y="583961"/>
                </a:lnTo>
                <a:lnTo>
                  <a:pt x="1670590" y="607415"/>
                </a:lnTo>
                <a:lnTo>
                  <a:pt x="1676387" y="636143"/>
                </a:lnTo>
                <a:lnTo>
                  <a:pt x="1676387" y="931252"/>
                </a:lnTo>
                <a:lnTo>
                  <a:pt x="1670590" y="959973"/>
                </a:lnTo>
                <a:lnTo>
                  <a:pt x="1654781" y="983422"/>
                </a:lnTo>
                <a:lnTo>
                  <a:pt x="1631328" y="999231"/>
                </a:lnTo>
                <a:lnTo>
                  <a:pt x="1602600" y="1005027"/>
                </a:lnTo>
                <a:lnTo>
                  <a:pt x="100050" y="1005027"/>
                </a:lnTo>
                <a:lnTo>
                  <a:pt x="71335" y="999231"/>
                </a:lnTo>
                <a:lnTo>
                  <a:pt x="47885" y="983422"/>
                </a:lnTo>
                <a:lnTo>
                  <a:pt x="32074" y="959973"/>
                </a:lnTo>
                <a:lnTo>
                  <a:pt x="26276" y="931252"/>
                </a:lnTo>
                <a:lnTo>
                  <a:pt x="26276" y="636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8347" y="4946141"/>
            <a:ext cx="1156335" cy="893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Pastry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Kademila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33014" y="2611882"/>
            <a:ext cx="2028825" cy="1123950"/>
          </a:xfrm>
          <a:custGeom>
            <a:avLst/>
            <a:gdLst/>
            <a:ahLst/>
            <a:cxnLst/>
            <a:rect l="l" t="t" r="r" b="b"/>
            <a:pathLst>
              <a:path w="2028825" h="1123950">
                <a:moveTo>
                  <a:pt x="0" y="187197"/>
                </a:moveTo>
                <a:lnTo>
                  <a:pt x="6688" y="137436"/>
                </a:lnTo>
                <a:lnTo>
                  <a:pt x="25564" y="92719"/>
                </a:lnTo>
                <a:lnTo>
                  <a:pt x="54848" y="54832"/>
                </a:lnTo>
                <a:lnTo>
                  <a:pt x="92757" y="25559"/>
                </a:lnTo>
                <a:lnTo>
                  <a:pt x="137509" y="6687"/>
                </a:lnTo>
                <a:lnTo>
                  <a:pt x="187325" y="0"/>
                </a:lnTo>
                <a:lnTo>
                  <a:pt x="1841246" y="0"/>
                </a:lnTo>
                <a:lnTo>
                  <a:pt x="1891007" y="6687"/>
                </a:lnTo>
                <a:lnTo>
                  <a:pt x="1935724" y="25559"/>
                </a:lnTo>
                <a:lnTo>
                  <a:pt x="1973611" y="54832"/>
                </a:lnTo>
                <a:lnTo>
                  <a:pt x="2002884" y="92719"/>
                </a:lnTo>
                <a:lnTo>
                  <a:pt x="2021756" y="137436"/>
                </a:lnTo>
                <a:lnTo>
                  <a:pt x="2028444" y="187197"/>
                </a:lnTo>
                <a:lnTo>
                  <a:pt x="2028444" y="936370"/>
                </a:lnTo>
                <a:lnTo>
                  <a:pt x="2021756" y="986142"/>
                </a:lnTo>
                <a:lnTo>
                  <a:pt x="2002884" y="1030882"/>
                </a:lnTo>
                <a:lnTo>
                  <a:pt x="1973611" y="1068800"/>
                </a:lnTo>
                <a:lnTo>
                  <a:pt x="1935724" y="1098103"/>
                </a:lnTo>
                <a:lnTo>
                  <a:pt x="1891007" y="1116999"/>
                </a:lnTo>
                <a:lnTo>
                  <a:pt x="1841246" y="1123695"/>
                </a:lnTo>
                <a:lnTo>
                  <a:pt x="187325" y="1123695"/>
                </a:lnTo>
                <a:lnTo>
                  <a:pt x="137509" y="1116999"/>
                </a:lnTo>
                <a:lnTo>
                  <a:pt x="92757" y="1098103"/>
                </a:lnTo>
                <a:lnTo>
                  <a:pt x="54848" y="1068800"/>
                </a:lnTo>
                <a:lnTo>
                  <a:pt x="25564" y="1030882"/>
                </a:lnTo>
                <a:lnTo>
                  <a:pt x="6688" y="986142"/>
                </a:lnTo>
                <a:lnTo>
                  <a:pt x="0" y="936370"/>
                </a:lnTo>
                <a:lnTo>
                  <a:pt x="0" y="18719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990469" y="2692654"/>
            <a:ext cx="1113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Non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32658" y="3221482"/>
            <a:ext cx="1650364" cy="442595"/>
          </a:xfrm>
          <a:custGeom>
            <a:avLst/>
            <a:gdLst/>
            <a:ahLst/>
            <a:cxnLst/>
            <a:rect l="l" t="t" r="r" b="b"/>
            <a:pathLst>
              <a:path w="1650364" h="442595">
                <a:moveTo>
                  <a:pt x="0" y="73659"/>
                </a:moveTo>
                <a:lnTo>
                  <a:pt x="5796" y="45005"/>
                </a:lnTo>
                <a:lnTo>
                  <a:pt x="21605" y="21589"/>
                </a:lnTo>
                <a:lnTo>
                  <a:pt x="45059" y="5794"/>
                </a:lnTo>
                <a:lnTo>
                  <a:pt x="73787" y="0"/>
                </a:lnTo>
                <a:lnTo>
                  <a:pt x="1576324" y="0"/>
                </a:lnTo>
                <a:lnTo>
                  <a:pt x="1605051" y="5794"/>
                </a:lnTo>
                <a:lnTo>
                  <a:pt x="1628505" y="21589"/>
                </a:lnTo>
                <a:lnTo>
                  <a:pt x="1644314" y="45005"/>
                </a:lnTo>
                <a:lnTo>
                  <a:pt x="1650111" y="73659"/>
                </a:lnTo>
                <a:lnTo>
                  <a:pt x="1650111" y="368807"/>
                </a:lnTo>
                <a:lnTo>
                  <a:pt x="1644314" y="397535"/>
                </a:lnTo>
                <a:lnTo>
                  <a:pt x="1628505" y="420989"/>
                </a:lnTo>
                <a:lnTo>
                  <a:pt x="1605051" y="436798"/>
                </a:lnTo>
                <a:lnTo>
                  <a:pt x="1576324" y="442594"/>
                </a:lnTo>
                <a:lnTo>
                  <a:pt x="73787" y="442594"/>
                </a:lnTo>
                <a:lnTo>
                  <a:pt x="45059" y="436798"/>
                </a:lnTo>
                <a:lnTo>
                  <a:pt x="21605" y="420989"/>
                </a:lnTo>
                <a:lnTo>
                  <a:pt x="5796" y="397535"/>
                </a:lnTo>
                <a:lnTo>
                  <a:pt x="0" y="368807"/>
                </a:lnTo>
                <a:lnTo>
                  <a:pt x="0" y="7365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52952" y="3269360"/>
            <a:ext cx="1016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Mercury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74000" y="2156586"/>
            <a:ext cx="2724785" cy="511175"/>
            <a:chOff x="1074000" y="2156586"/>
            <a:chExt cx="2724785" cy="511175"/>
          </a:xfrm>
        </p:grpSpPr>
        <p:sp>
          <p:nvSpPr>
            <p:cNvPr id="47" name="object 47"/>
            <p:cNvSpPr/>
            <p:nvPr/>
          </p:nvSpPr>
          <p:spPr>
            <a:xfrm>
              <a:off x="1093050" y="2180843"/>
              <a:ext cx="485140" cy="467995"/>
            </a:xfrm>
            <a:custGeom>
              <a:avLst/>
              <a:gdLst/>
              <a:ahLst/>
              <a:cxnLst/>
              <a:rect l="l" t="t" r="r" b="b"/>
              <a:pathLst>
                <a:path w="485140" h="467994">
                  <a:moveTo>
                    <a:pt x="363512" y="0"/>
                  </a:moveTo>
                  <a:lnTo>
                    <a:pt x="121158" y="0"/>
                  </a:lnTo>
                  <a:lnTo>
                    <a:pt x="121158" y="233933"/>
                  </a:lnTo>
                  <a:lnTo>
                    <a:pt x="0" y="233933"/>
                  </a:lnTo>
                  <a:lnTo>
                    <a:pt x="242354" y="467740"/>
                  </a:lnTo>
                  <a:lnTo>
                    <a:pt x="484670" y="233933"/>
                  </a:lnTo>
                  <a:lnTo>
                    <a:pt x="363512" y="233933"/>
                  </a:lnTo>
                  <a:lnTo>
                    <a:pt x="363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93050" y="2180843"/>
              <a:ext cx="485140" cy="467995"/>
            </a:xfrm>
            <a:custGeom>
              <a:avLst/>
              <a:gdLst/>
              <a:ahLst/>
              <a:cxnLst/>
              <a:rect l="l" t="t" r="r" b="b"/>
              <a:pathLst>
                <a:path w="485140" h="467994">
                  <a:moveTo>
                    <a:pt x="0" y="233933"/>
                  </a:moveTo>
                  <a:lnTo>
                    <a:pt x="121158" y="233933"/>
                  </a:lnTo>
                  <a:lnTo>
                    <a:pt x="121158" y="0"/>
                  </a:lnTo>
                  <a:lnTo>
                    <a:pt x="363512" y="0"/>
                  </a:lnTo>
                  <a:lnTo>
                    <a:pt x="363512" y="233933"/>
                  </a:lnTo>
                  <a:lnTo>
                    <a:pt x="484670" y="233933"/>
                  </a:lnTo>
                  <a:lnTo>
                    <a:pt x="242354" y="467740"/>
                  </a:lnTo>
                  <a:lnTo>
                    <a:pt x="0" y="233933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95014" y="2175636"/>
              <a:ext cx="485140" cy="467995"/>
            </a:xfrm>
            <a:custGeom>
              <a:avLst/>
              <a:gdLst/>
              <a:ahLst/>
              <a:cxnLst/>
              <a:rect l="l" t="t" r="r" b="b"/>
              <a:pathLst>
                <a:path w="485139" h="467994">
                  <a:moveTo>
                    <a:pt x="363474" y="0"/>
                  </a:moveTo>
                  <a:lnTo>
                    <a:pt x="121158" y="0"/>
                  </a:lnTo>
                  <a:lnTo>
                    <a:pt x="121158" y="233807"/>
                  </a:lnTo>
                  <a:lnTo>
                    <a:pt x="0" y="233807"/>
                  </a:lnTo>
                  <a:lnTo>
                    <a:pt x="242315" y="467740"/>
                  </a:lnTo>
                  <a:lnTo>
                    <a:pt x="484632" y="233807"/>
                  </a:lnTo>
                  <a:lnTo>
                    <a:pt x="363474" y="23380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95014" y="2175636"/>
              <a:ext cx="485140" cy="467995"/>
            </a:xfrm>
            <a:custGeom>
              <a:avLst/>
              <a:gdLst/>
              <a:ahLst/>
              <a:cxnLst/>
              <a:rect l="l" t="t" r="r" b="b"/>
              <a:pathLst>
                <a:path w="485139" h="467994">
                  <a:moveTo>
                    <a:pt x="0" y="233807"/>
                  </a:moveTo>
                  <a:lnTo>
                    <a:pt x="121158" y="233807"/>
                  </a:lnTo>
                  <a:lnTo>
                    <a:pt x="121158" y="0"/>
                  </a:lnTo>
                  <a:lnTo>
                    <a:pt x="363474" y="0"/>
                  </a:lnTo>
                  <a:lnTo>
                    <a:pt x="363474" y="233807"/>
                  </a:lnTo>
                  <a:lnTo>
                    <a:pt x="484632" y="233807"/>
                  </a:lnTo>
                  <a:lnTo>
                    <a:pt x="242315" y="467740"/>
                  </a:lnTo>
                  <a:lnTo>
                    <a:pt x="0" y="23380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0" y="6309359"/>
            <a:ext cx="9142095" cy="394335"/>
          </a:xfrm>
          <a:prstGeom prst="rect">
            <a:avLst/>
          </a:prstGeom>
          <a:solidFill>
            <a:srgbClr val="00AFEA">
              <a:alpha val="3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R="212090" algn="ctr">
              <a:lnSpc>
                <a:spcPts val="242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Figure: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Classification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P2P </a:t>
            </a:r>
            <a:r>
              <a:rPr sz="2400" b="1" spc="-15" dirty="0">
                <a:latin typeface="Calibri"/>
                <a:cs typeface="Calibri"/>
              </a:rPr>
              <a:t>Overlay</a:t>
            </a:r>
            <a:r>
              <a:rPr sz="2400" b="1" spc="-5" dirty="0">
                <a:latin typeface="Calibri"/>
                <a:cs typeface="Calibri"/>
              </a:rPr>
              <a:t> Network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307085"/>
            <a:ext cx="681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nstantia"/>
                <a:cs typeface="Constantia"/>
              </a:rPr>
              <a:t>Classification</a:t>
            </a:r>
            <a:r>
              <a:rPr sz="3000" spc="-10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3000" spc="-5" dirty="0">
                <a:latin typeface="Constantia"/>
                <a:cs typeface="Constantia"/>
              </a:rPr>
              <a:t>P</a:t>
            </a:r>
            <a:r>
              <a:rPr sz="3000" spc="-30" dirty="0">
                <a:latin typeface="Constantia"/>
                <a:cs typeface="Constantia"/>
              </a:rPr>
              <a:t> </a:t>
            </a:r>
            <a:r>
              <a:rPr sz="3000" spc="-25" dirty="0">
                <a:latin typeface="Constantia"/>
                <a:cs typeface="Constantia"/>
              </a:rPr>
              <a:t>Overlay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25" dirty="0">
                <a:latin typeface="Constantia"/>
                <a:cs typeface="Constantia"/>
              </a:rPr>
              <a:t>Network</a:t>
            </a:r>
            <a:endParaRPr sz="3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423" y="1036701"/>
            <a:ext cx="7978775" cy="511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  <a:spcBef>
                <a:spcPts val="105"/>
              </a:spcBef>
              <a:buSzPct val="78260"/>
              <a:buFont typeface="Arial"/>
              <a:buChar char="•"/>
              <a:tabLst>
                <a:tab pos="185420" algn="l"/>
              </a:tabLst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P2P </a:t>
            </a:r>
            <a:r>
              <a:rPr sz="2300" spc="-15" dirty="0">
                <a:latin typeface="Calibri"/>
                <a:cs typeface="Calibri"/>
              </a:rPr>
              <a:t>overlay </a:t>
            </a:r>
            <a:r>
              <a:rPr sz="2300" spc="-10" dirty="0">
                <a:latin typeface="Calibri"/>
                <a:cs typeface="Calibri"/>
              </a:rPr>
              <a:t>can </a:t>
            </a:r>
            <a:r>
              <a:rPr sz="2300" dirty="0">
                <a:latin typeface="Calibri"/>
                <a:cs typeface="Calibri"/>
              </a:rPr>
              <a:t>be (i) </a:t>
            </a: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structured </a:t>
            </a:r>
            <a:r>
              <a:rPr sz="2300" dirty="0">
                <a:latin typeface="Calibri"/>
                <a:cs typeface="Calibri"/>
              </a:rPr>
              <a:t>(e.g., </a:t>
            </a:r>
            <a:r>
              <a:rPr sz="2300" spc="-10" dirty="0">
                <a:latin typeface="Calibri"/>
                <a:cs typeface="Calibri"/>
              </a:rPr>
              <a:t>hypercubes, </a:t>
            </a:r>
            <a:r>
              <a:rPr sz="2300" dirty="0">
                <a:latin typeface="Calibri"/>
                <a:cs typeface="Calibri"/>
              </a:rPr>
              <a:t>meshes,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butterfly networks, </a:t>
            </a:r>
            <a:r>
              <a:rPr sz="2300" dirty="0">
                <a:latin typeface="Calibri"/>
                <a:cs typeface="Calibri"/>
              </a:rPr>
              <a:t>de Bruijn </a:t>
            </a:r>
            <a:r>
              <a:rPr sz="2300" spc="-10" dirty="0">
                <a:latin typeface="Calibri"/>
                <a:cs typeface="Calibri"/>
              </a:rPr>
              <a:t>graphs) </a:t>
            </a:r>
            <a:r>
              <a:rPr sz="2300" spc="-5" dirty="0">
                <a:latin typeface="Calibri"/>
                <a:cs typeface="Calibri"/>
              </a:rPr>
              <a:t>or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(ii)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unstructured</a:t>
            </a:r>
            <a:r>
              <a:rPr sz="2300" spc="-5" dirty="0">
                <a:latin typeface="Calibri"/>
                <a:cs typeface="Calibri"/>
              </a:rPr>
              <a:t>, i.e., </a:t>
            </a:r>
            <a:r>
              <a:rPr sz="2300" dirty="0">
                <a:latin typeface="Calibri"/>
                <a:cs typeface="Calibri"/>
              </a:rPr>
              <a:t>no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particular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graph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structure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used.</a:t>
            </a:r>
            <a:endParaRPr sz="2300">
              <a:latin typeface="Calibri"/>
              <a:cs typeface="Calibri"/>
            </a:endParaRPr>
          </a:p>
          <a:p>
            <a:pPr marL="24765" marR="6350" indent="-12700" algn="just">
              <a:lnSpc>
                <a:spcPct val="100000"/>
              </a:lnSpc>
              <a:spcBef>
                <a:spcPts val="1405"/>
              </a:spcBef>
              <a:buAutoNum type="romanLcParenBoth"/>
              <a:tabLst>
                <a:tab pos="408940" algn="l"/>
              </a:tabLst>
            </a:pP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Structured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-15" dirty="0">
                <a:solidFill>
                  <a:srgbClr val="FF0000"/>
                </a:solidFill>
                <a:latin typeface="Calibri"/>
                <a:cs typeface="Calibri"/>
              </a:rPr>
              <a:t>overlays</a:t>
            </a: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some</a:t>
            </a:r>
            <a:r>
              <a:rPr sz="2300" dirty="0">
                <a:latin typeface="Calibri"/>
                <a:cs typeface="Calibri"/>
              </a:rPr>
              <a:t> rigid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organizational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principles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based on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properties </a:t>
            </a:r>
            <a:r>
              <a:rPr sz="2300" dirty="0">
                <a:latin typeface="Calibri"/>
                <a:cs typeface="Calibri"/>
              </a:rPr>
              <a:t>of the </a:t>
            </a:r>
            <a:r>
              <a:rPr sz="2300" spc="-5" dirty="0">
                <a:latin typeface="Calibri"/>
                <a:cs typeface="Calibri"/>
              </a:rPr>
              <a:t>P2P </a:t>
            </a:r>
            <a:r>
              <a:rPr sz="2300" spc="-15" dirty="0">
                <a:latin typeface="Calibri"/>
                <a:cs typeface="Calibri"/>
              </a:rPr>
              <a:t>overlay </a:t>
            </a:r>
            <a:r>
              <a:rPr sz="2300" spc="-10" dirty="0">
                <a:latin typeface="Calibri"/>
                <a:cs typeface="Calibri"/>
              </a:rPr>
              <a:t>graph structure, </a:t>
            </a:r>
            <a:r>
              <a:rPr sz="2300" spc="-20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object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storage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algorithms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object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search</a:t>
            </a:r>
            <a:r>
              <a:rPr sz="2300" spc="-5" dirty="0">
                <a:latin typeface="Calibri"/>
                <a:cs typeface="Calibri"/>
              </a:rPr>
              <a:t> algorithms.</a:t>
            </a:r>
            <a:endParaRPr sz="2300">
              <a:latin typeface="Calibri"/>
              <a:cs typeface="Calibri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1405"/>
              </a:spcBef>
              <a:buAutoNum type="romanLcParenBoth"/>
              <a:tabLst>
                <a:tab pos="482600" algn="l"/>
              </a:tabLst>
            </a:pP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Unstructured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FF0000"/>
                </a:solidFill>
                <a:latin typeface="Calibri"/>
                <a:cs typeface="Calibri"/>
              </a:rPr>
              <a:t>overlays</a:t>
            </a:r>
            <a:r>
              <a:rPr sz="23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very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loose</a:t>
            </a:r>
            <a:r>
              <a:rPr sz="2300" dirty="0">
                <a:latin typeface="Calibri"/>
                <a:cs typeface="Calibri"/>
              </a:rPr>
              <a:t> guidelines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for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object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storage. </a:t>
            </a:r>
            <a:r>
              <a:rPr sz="2300" spc="-5" dirty="0">
                <a:latin typeface="Calibri"/>
                <a:cs typeface="Calibri"/>
              </a:rPr>
              <a:t>As </a:t>
            </a:r>
            <a:r>
              <a:rPr sz="2300" spc="-10" dirty="0">
                <a:latin typeface="Calibri"/>
                <a:cs typeface="Calibri"/>
              </a:rPr>
              <a:t>there </a:t>
            </a:r>
            <a:r>
              <a:rPr sz="2300" spc="-5" dirty="0">
                <a:latin typeface="Calibri"/>
                <a:cs typeface="Calibri"/>
              </a:rPr>
              <a:t>is </a:t>
            </a:r>
            <a:r>
              <a:rPr sz="2300" dirty="0">
                <a:latin typeface="Calibri"/>
                <a:cs typeface="Calibri"/>
              </a:rPr>
              <a:t>no </a:t>
            </a:r>
            <a:r>
              <a:rPr sz="2300" spc="-10" dirty="0">
                <a:latin typeface="Calibri"/>
                <a:cs typeface="Calibri"/>
              </a:rPr>
              <a:t>definite </a:t>
            </a:r>
            <a:r>
              <a:rPr sz="2300" spc="-5" dirty="0">
                <a:latin typeface="Calibri"/>
                <a:cs typeface="Calibri"/>
              </a:rPr>
              <a:t>structure </a:t>
            </a:r>
            <a:r>
              <a:rPr sz="2300" spc="-1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5" dirty="0">
                <a:latin typeface="Calibri"/>
                <a:cs typeface="Calibri"/>
              </a:rPr>
              <a:t>overlay </a:t>
            </a:r>
            <a:r>
              <a:rPr sz="2300" spc="-10" dirty="0">
                <a:latin typeface="Calibri"/>
                <a:cs typeface="Calibri"/>
              </a:rPr>
              <a:t>graph,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search</a:t>
            </a:r>
            <a:r>
              <a:rPr sz="2300" spc="-5" dirty="0">
                <a:latin typeface="Calibri"/>
                <a:cs typeface="Calibri"/>
              </a:rPr>
              <a:t> mechanisms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are</a:t>
            </a:r>
            <a:r>
              <a:rPr sz="2300" spc="-10" dirty="0">
                <a:latin typeface="Calibri"/>
                <a:cs typeface="Calibri"/>
              </a:rPr>
              <a:t> more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“ad-hoc,”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typically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some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forms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flooding or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random walk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strategies.</a:t>
            </a:r>
            <a:endParaRPr sz="2300">
              <a:latin typeface="Calibri"/>
              <a:cs typeface="Calibri"/>
            </a:endParaRPr>
          </a:p>
          <a:p>
            <a:pPr marL="24765" marR="6350" indent="-12700" algn="just">
              <a:lnSpc>
                <a:spcPct val="100000"/>
              </a:lnSpc>
              <a:spcBef>
                <a:spcPts val="1395"/>
              </a:spcBef>
              <a:buSzPct val="78260"/>
              <a:buFont typeface="Arial"/>
              <a:buChar char="•"/>
              <a:tabLst>
                <a:tab pos="185420" algn="l"/>
              </a:tabLst>
            </a:pPr>
            <a:r>
              <a:rPr sz="2300" spc="-5" dirty="0">
                <a:latin typeface="Calibri"/>
                <a:cs typeface="Calibri"/>
              </a:rPr>
              <a:t>Thus, </a:t>
            </a:r>
            <a:r>
              <a:rPr sz="2300" dirty="0">
                <a:latin typeface="Calibri"/>
                <a:cs typeface="Calibri"/>
              </a:rPr>
              <a:t>object </a:t>
            </a:r>
            <a:r>
              <a:rPr sz="2300" spc="-20" dirty="0">
                <a:latin typeface="Calibri"/>
                <a:cs typeface="Calibri"/>
              </a:rPr>
              <a:t>storage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search </a:t>
            </a:r>
            <a:r>
              <a:rPr sz="2300" spc="-15" dirty="0">
                <a:latin typeface="Calibri"/>
                <a:cs typeface="Calibri"/>
              </a:rPr>
              <a:t>strategies are </a:t>
            </a:r>
            <a:r>
              <a:rPr sz="2300" spc="-10" dirty="0">
                <a:latin typeface="Calibri"/>
                <a:cs typeface="Calibri"/>
              </a:rPr>
              <a:t>intricately </a:t>
            </a:r>
            <a:r>
              <a:rPr sz="2300" spc="-15" dirty="0">
                <a:latin typeface="Calibri"/>
                <a:cs typeface="Calibri"/>
              </a:rPr>
              <a:t>linked </a:t>
            </a:r>
            <a:r>
              <a:rPr sz="2300" spc="-30" dirty="0">
                <a:latin typeface="Calibri"/>
                <a:cs typeface="Calibri"/>
              </a:rPr>
              <a:t>to 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overlay</a:t>
            </a:r>
            <a:r>
              <a:rPr sz="2300" spc="-10" dirty="0">
                <a:latin typeface="Calibri"/>
                <a:cs typeface="Calibri"/>
              </a:rPr>
              <a:t> structure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well</a:t>
            </a:r>
            <a:r>
              <a:rPr sz="2300" dirty="0">
                <a:latin typeface="Calibri"/>
                <a:cs typeface="Calibri"/>
              </a:rPr>
              <a:t> 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data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organization 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mechanisms.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84694"/>
            <a:ext cx="9142095" cy="5873750"/>
            <a:chOff x="0" y="984694"/>
            <a:chExt cx="9142095" cy="5873750"/>
          </a:xfrm>
        </p:grpSpPr>
        <p:sp>
          <p:nvSpPr>
            <p:cNvPr id="3" name="object 3"/>
            <p:cNvSpPr/>
            <p:nvPr/>
          </p:nvSpPr>
          <p:spPr>
            <a:xfrm>
              <a:off x="4582540" y="1003744"/>
              <a:ext cx="4230370" cy="5681345"/>
            </a:xfrm>
            <a:custGeom>
              <a:avLst/>
              <a:gdLst/>
              <a:ahLst/>
              <a:cxnLst/>
              <a:rect l="l" t="t" r="r" b="b"/>
              <a:pathLst>
                <a:path w="4230370" h="5681345">
                  <a:moveTo>
                    <a:pt x="4230370" y="0"/>
                  </a:moveTo>
                  <a:lnTo>
                    <a:pt x="0" y="0"/>
                  </a:lnTo>
                  <a:lnTo>
                    <a:pt x="0" y="5680837"/>
                  </a:lnTo>
                  <a:lnTo>
                    <a:pt x="4230370" y="5680837"/>
                  </a:lnTo>
                  <a:lnTo>
                    <a:pt x="4230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2540" y="1003744"/>
              <a:ext cx="4230370" cy="5681345"/>
            </a:xfrm>
            <a:custGeom>
              <a:avLst/>
              <a:gdLst/>
              <a:ahLst/>
              <a:cxnLst/>
              <a:rect l="l" t="t" r="r" b="b"/>
              <a:pathLst>
                <a:path w="4230370" h="5681345">
                  <a:moveTo>
                    <a:pt x="0" y="5680837"/>
                  </a:moveTo>
                  <a:lnTo>
                    <a:pt x="4230370" y="5680837"/>
                  </a:lnTo>
                  <a:lnTo>
                    <a:pt x="4230370" y="0"/>
                  </a:lnTo>
                  <a:lnTo>
                    <a:pt x="0" y="0"/>
                  </a:lnTo>
                  <a:lnTo>
                    <a:pt x="0" y="5680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05" y="1040549"/>
              <a:ext cx="3862704" cy="5628640"/>
            </a:xfrm>
            <a:custGeom>
              <a:avLst/>
              <a:gdLst/>
              <a:ahLst/>
              <a:cxnLst/>
              <a:rect l="l" t="t" r="r" b="b"/>
              <a:pathLst>
                <a:path w="3862704" h="5628640">
                  <a:moveTo>
                    <a:pt x="3862578" y="0"/>
                  </a:moveTo>
                  <a:lnTo>
                    <a:pt x="0" y="0"/>
                  </a:lnTo>
                  <a:lnTo>
                    <a:pt x="0" y="5628259"/>
                  </a:lnTo>
                  <a:lnTo>
                    <a:pt x="3862578" y="5628259"/>
                  </a:lnTo>
                  <a:lnTo>
                    <a:pt x="3862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905" y="1040549"/>
              <a:ext cx="3862704" cy="5628640"/>
            </a:xfrm>
            <a:custGeom>
              <a:avLst/>
              <a:gdLst/>
              <a:ahLst/>
              <a:cxnLst/>
              <a:rect l="l" t="t" r="r" b="b"/>
              <a:pathLst>
                <a:path w="3862704" h="5628640">
                  <a:moveTo>
                    <a:pt x="0" y="5628259"/>
                  </a:moveTo>
                  <a:lnTo>
                    <a:pt x="3862578" y="5628259"/>
                  </a:lnTo>
                  <a:lnTo>
                    <a:pt x="3862578" y="0"/>
                  </a:lnTo>
                  <a:lnTo>
                    <a:pt x="0" y="0"/>
                  </a:lnTo>
                  <a:lnTo>
                    <a:pt x="0" y="562825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7344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latin typeface="Constantia"/>
                <a:cs typeface="Constantia"/>
              </a:rPr>
              <a:t>Structured</a:t>
            </a:r>
            <a:r>
              <a:rPr sz="3300" spc="-65" dirty="0">
                <a:latin typeface="Constantia"/>
                <a:cs typeface="Constantia"/>
              </a:rPr>
              <a:t> </a:t>
            </a:r>
            <a:r>
              <a:rPr sz="3300" spc="-20" dirty="0">
                <a:latin typeface="Constantia"/>
                <a:cs typeface="Constantia"/>
              </a:rPr>
              <a:t>vs.</a:t>
            </a:r>
            <a:r>
              <a:rPr sz="3300" spc="10" dirty="0">
                <a:latin typeface="Constantia"/>
                <a:cs typeface="Constantia"/>
              </a:rPr>
              <a:t> </a:t>
            </a:r>
            <a:r>
              <a:rPr sz="3300" spc="-15" dirty="0">
                <a:latin typeface="Constantia"/>
                <a:cs typeface="Constantia"/>
              </a:rPr>
              <a:t>Unstructured</a:t>
            </a:r>
            <a:r>
              <a:rPr sz="3300" spc="30" dirty="0">
                <a:latin typeface="Constantia"/>
                <a:cs typeface="Constantia"/>
              </a:rPr>
              <a:t> </a:t>
            </a:r>
            <a:r>
              <a:rPr sz="3300" spc="-30" dirty="0">
                <a:latin typeface="Constantia"/>
                <a:cs typeface="Constantia"/>
              </a:rPr>
              <a:t>Overlays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6234" y="874199"/>
            <a:ext cx="4074795" cy="5853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Unstructured 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Overlays:</a:t>
            </a:r>
            <a:endParaRPr sz="2400">
              <a:latin typeface="Calibri"/>
              <a:cs typeface="Calibri"/>
            </a:endParaRPr>
          </a:p>
          <a:p>
            <a:pPr marL="203200" marR="5080" algn="just">
              <a:lnSpc>
                <a:spcPct val="99400"/>
              </a:lnSpc>
              <a:spcBef>
                <a:spcPts val="340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25" dirty="0">
                <a:latin typeface="Calibri"/>
                <a:cs typeface="Calibri"/>
              </a:rPr>
              <a:t>structure </a:t>
            </a:r>
            <a:r>
              <a:rPr sz="2400" spc="-40" dirty="0">
                <a:latin typeface="Calibri"/>
                <a:cs typeface="Calibri"/>
              </a:rPr>
              <a:t>for overlay </a:t>
            </a:r>
            <a:r>
              <a:rPr sz="2500" i="1" spc="-85" dirty="0">
                <a:latin typeface="Cambria Math"/>
                <a:cs typeface="Cambria Math"/>
              </a:rPr>
              <a:t>⇒ </a:t>
            </a:r>
            <a:r>
              <a:rPr sz="2400" spc="-40" dirty="0">
                <a:latin typeface="Calibri"/>
                <a:cs typeface="Calibri"/>
              </a:rPr>
              <a:t>no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structure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data/file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placement</a:t>
            </a:r>
            <a:endParaRPr sz="2400">
              <a:latin typeface="Calibri"/>
              <a:cs typeface="Calibri"/>
            </a:endParaRPr>
          </a:p>
          <a:p>
            <a:pPr marL="203200" marR="45720" algn="just">
              <a:lnSpc>
                <a:spcPct val="100000"/>
              </a:lnSpc>
              <a:spcBef>
                <a:spcPts val="395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spc="-15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join/departures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are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easy;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overlay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simply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adjusted</a:t>
            </a:r>
            <a:endParaRPr sz="2400">
              <a:latin typeface="Calibri"/>
              <a:cs typeface="Calibri"/>
            </a:endParaRPr>
          </a:p>
          <a:p>
            <a:pPr marL="310515" indent="-107950" algn="just">
              <a:lnSpc>
                <a:spcPct val="100000"/>
              </a:lnSpc>
              <a:spcBef>
                <a:spcPts val="400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indexing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203200" marR="167005" algn="just">
              <a:lnSpc>
                <a:spcPct val="100000"/>
              </a:lnSpc>
              <a:spcBef>
                <a:spcPts val="409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entails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message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overhead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delays</a:t>
            </a:r>
            <a:endParaRPr sz="2400">
              <a:latin typeface="Calibri"/>
              <a:cs typeface="Calibri"/>
            </a:endParaRPr>
          </a:p>
          <a:p>
            <a:pPr marL="203200" marR="95885" algn="just">
              <a:lnSpc>
                <a:spcPct val="100000"/>
              </a:lnSpc>
              <a:spcBef>
                <a:spcPts val="395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spc="-25" dirty="0">
                <a:latin typeface="Calibri"/>
                <a:cs typeface="Calibri"/>
              </a:rPr>
              <a:t>Complex,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keyword,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range,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attribute</a:t>
            </a:r>
            <a:r>
              <a:rPr sz="2400" spc="-35" dirty="0">
                <a:latin typeface="Calibri"/>
                <a:cs typeface="Calibri"/>
              </a:rPr>
              <a:t> queries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supported</a:t>
            </a:r>
            <a:endParaRPr sz="2400">
              <a:latin typeface="Calibri"/>
              <a:cs typeface="Calibri"/>
            </a:endParaRPr>
          </a:p>
          <a:p>
            <a:pPr marL="203200" marR="99060" algn="just">
              <a:lnSpc>
                <a:spcPct val="100000"/>
              </a:lnSpc>
              <a:spcBef>
                <a:spcPts val="395"/>
              </a:spcBef>
              <a:buSzPct val="95833"/>
              <a:buFont typeface="Arial"/>
              <a:buChar char="•"/>
              <a:tabLst>
                <a:tab pos="31115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Examples: </a:t>
            </a:r>
            <a:r>
              <a:rPr sz="2400" spc="-10" dirty="0">
                <a:latin typeface="Calibri"/>
                <a:cs typeface="Calibri"/>
              </a:rPr>
              <a:t>FreeNet, </a:t>
            </a:r>
            <a:r>
              <a:rPr sz="2400" spc="-5" dirty="0">
                <a:latin typeface="Calibri"/>
                <a:cs typeface="Calibri"/>
              </a:rPr>
              <a:t>Gnutella,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KaZaA,</a:t>
            </a:r>
            <a:r>
              <a:rPr sz="2400" spc="-30" dirty="0">
                <a:latin typeface="Calibri"/>
                <a:cs typeface="Calibri"/>
              </a:rPr>
              <a:t> BitTorrent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24" y="952342"/>
            <a:ext cx="3705860" cy="459168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4"/>
              </a:spcBef>
            </a:pP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Structured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Overlays:</a:t>
            </a:r>
            <a:endParaRPr sz="2400">
              <a:latin typeface="Calibri"/>
              <a:cs typeface="Calibri"/>
            </a:endParaRPr>
          </a:p>
          <a:p>
            <a:pPr marL="149225" marR="5080" algn="just">
              <a:lnSpc>
                <a:spcPct val="99500"/>
              </a:lnSpc>
              <a:spcBef>
                <a:spcPts val="235"/>
              </a:spcBef>
              <a:buSzPct val="95833"/>
              <a:buFont typeface="Arial"/>
              <a:buChar char="•"/>
              <a:tabLst>
                <a:tab pos="257810" algn="l"/>
              </a:tabLst>
            </a:pPr>
            <a:r>
              <a:rPr sz="2400" spc="-35" dirty="0">
                <a:latin typeface="Calibri"/>
                <a:cs typeface="Calibri"/>
              </a:rPr>
              <a:t>Structure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500" i="1" spc="-90" dirty="0">
                <a:latin typeface="Cambria Math"/>
                <a:cs typeface="Cambria Math"/>
              </a:rPr>
              <a:t>⇒</a:t>
            </a:r>
            <a:r>
              <a:rPr sz="2500" i="1" spc="-8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placement</a:t>
            </a:r>
            <a:r>
              <a:rPr sz="2400" spc="-45" dirty="0">
                <a:latin typeface="Calibri"/>
                <a:cs typeface="Calibri"/>
              </a:rPr>
              <a:t> of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files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highly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deterministic,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insertions and </a:t>
            </a:r>
            <a:r>
              <a:rPr sz="2400" spc="-40" dirty="0">
                <a:latin typeface="Calibri"/>
                <a:cs typeface="Calibri"/>
              </a:rPr>
              <a:t>deletions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h</a:t>
            </a:r>
            <a:r>
              <a:rPr sz="2400" spc="-95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257175" indent="-108585" algn="just">
              <a:lnSpc>
                <a:spcPct val="100000"/>
              </a:lnSpc>
              <a:spcBef>
                <a:spcPts val="300"/>
              </a:spcBef>
              <a:buSzPct val="95833"/>
              <a:buFont typeface="Arial"/>
              <a:buChar char="•"/>
              <a:tabLst>
                <a:tab pos="257810" algn="l"/>
              </a:tabLst>
            </a:pPr>
            <a:r>
              <a:rPr sz="2400" spc="-8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oo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149225" marR="87630" algn="just">
              <a:lnSpc>
                <a:spcPct val="100000"/>
              </a:lnSpc>
              <a:spcBef>
                <a:spcPts val="305"/>
              </a:spcBef>
              <a:buSzPct val="95833"/>
              <a:buFont typeface="Arial"/>
              <a:buChar char="•"/>
              <a:tabLst>
                <a:tab pos="257810" algn="l"/>
              </a:tabLst>
            </a:pPr>
            <a:r>
              <a:rPr sz="2400" spc="-30" dirty="0">
                <a:latin typeface="Calibri"/>
                <a:cs typeface="Calibri"/>
              </a:rPr>
              <a:t>Hash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mapping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single </a:t>
            </a:r>
            <a:r>
              <a:rPr sz="2400" spc="-40" dirty="0">
                <a:latin typeface="Calibri"/>
                <a:cs typeface="Calibri"/>
              </a:rPr>
              <a:t>characteristic </a:t>
            </a:r>
            <a:r>
              <a:rPr sz="2400" spc="-30" dirty="0">
                <a:latin typeface="Calibri"/>
                <a:cs typeface="Calibri"/>
              </a:rPr>
              <a:t>(e.g., </a:t>
            </a:r>
            <a:r>
              <a:rPr sz="2400" spc="-25" dirty="0">
                <a:latin typeface="Calibri"/>
                <a:cs typeface="Calibri"/>
              </a:rPr>
              <a:t>file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name)</a:t>
            </a:r>
            <a:endParaRPr sz="2400">
              <a:latin typeface="Calibri"/>
              <a:cs typeface="Calibri"/>
            </a:endParaRPr>
          </a:p>
          <a:p>
            <a:pPr marL="149225" marR="321945" algn="just">
              <a:lnSpc>
                <a:spcPct val="100000"/>
              </a:lnSpc>
              <a:spcBef>
                <a:spcPts val="300"/>
              </a:spcBef>
              <a:buSzPct val="95833"/>
              <a:buFont typeface="Arial"/>
              <a:buChar char="•"/>
              <a:tabLst>
                <a:tab pos="257810" algn="l"/>
              </a:tabLst>
            </a:pPr>
            <a:r>
              <a:rPr sz="2400" spc="-45" dirty="0">
                <a:latin typeface="Calibri"/>
                <a:cs typeface="Calibri"/>
              </a:rPr>
              <a:t>Range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queries,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keyword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queries,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attribute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queries 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difficult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support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684" y="5556300"/>
            <a:ext cx="1377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6042" y="5556300"/>
            <a:ext cx="1497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dd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84" y="6288125"/>
            <a:ext cx="267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rk(CA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11" y="321309"/>
            <a:ext cx="2827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latin typeface="Constantia"/>
                <a:cs typeface="Constantia"/>
              </a:rPr>
              <a:t>D</a:t>
            </a:r>
            <a:r>
              <a:rPr sz="3300" dirty="0">
                <a:latin typeface="Constantia"/>
                <a:cs typeface="Constantia"/>
              </a:rPr>
              <a:t>ata</a:t>
            </a:r>
            <a:r>
              <a:rPr sz="3300" spc="-120" dirty="0">
                <a:latin typeface="Constantia"/>
                <a:cs typeface="Constantia"/>
              </a:rPr>
              <a:t> </a:t>
            </a:r>
            <a:r>
              <a:rPr sz="3300" dirty="0">
                <a:latin typeface="Constantia"/>
                <a:cs typeface="Constantia"/>
              </a:rPr>
              <a:t>Indexing</a:t>
            </a:r>
            <a:endParaRPr sz="3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061" y="944956"/>
            <a:ext cx="8102600" cy="537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78571"/>
              <a:buFont typeface="Arial"/>
              <a:buChar char="•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Data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identified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by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indexing,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which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allows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physical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data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independence</a:t>
            </a:r>
            <a:r>
              <a:rPr sz="2100" spc="-11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from</a:t>
            </a:r>
            <a:endParaRPr sz="21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</a:pPr>
            <a:r>
              <a:rPr sz="2100" spc="-45" dirty="0">
                <a:latin typeface="Calibri"/>
                <a:cs typeface="Calibri"/>
              </a:rPr>
              <a:t>apps.</a:t>
            </a:r>
            <a:endParaRPr sz="2100">
              <a:latin typeface="Calibri"/>
              <a:cs typeface="Calibri"/>
            </a:endParaRPr>
          </a:p>
          <a:p>
            <a:pPr marL="277495" lvl="1" indent="-17145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278130" algn="l"/>
              </a:tabLst>
            </a:pPr>
            <a:r>
              <a:rPr sz="2100" b="1" spc="-35" dirty="0">
                <a:solidFill>
                  <a:srgbClr val="FF0000"/>
                </a:solidFill>
                <a:latin typeface="Calibri"/>
                <a:cs typeface="Calibri"/>
              </a:rPr>
              <a:t>Centralized</a:t>
            </a:r>
            <a:r>
              <a:rPr sz="21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indexing:</a:t>
            </a:r>
            <a:r>
              <a:rPr sz="21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e.g.,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versions </a:t>
            </a:r>
            <a:r>
              <a:rPr sz="2100" spc="-2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65" dirty="0">
                <a:latin typeface="Calibri"/>
                <a:cs typeface="Calibri"/>
              </a:rPr>
              <a:t>Napster,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DNS</a:t>
            </a:r>
            <a:endParaRPr sz="2100">
              <a:latin typeface="Calibri"/>
              <a:cs typeface="Calibri"/>
            </a:endParaRPr>
          </a:p>
          <a:p>
            <a:pPr marL="277495" marR="33655" lvl="1" indent="-17081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278130" algn="l"/>
              </a:tabLst>
            </a:pPr>
            <a:r>
              <a:rPr sz="2100" b="1" spc="-30" dirty="0">
                <a:solidFill>
                  <a:srgbClr val="FF0000"/>
                </a:solidFill>
                <a:latin typeface="Calibri"/>
                <a:cs typeface="Calibri"/>
              </a:rPr>
              <a:t>Distributed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indexing: </a:t>
            </a:r>
            <a:r>
              <a:rPr sz="2100" spc="-80" dirty="0">
                <a:latin typeface="Calibri"/>
                <a:cs typeface="Calibri"/>
              </a:rPr>
              <a:t>Indexes </a:t>
            </a:r>
            <a:r>
              <a:rPr sz="2100" spc="-20" dirty="0">
                <a:latin typeface="Calibri"/>
                <a:cs typeface="Calibri"/>
              </a:rPr>
              <a:t>to </a:t>
            </a:r>
            <a:r>
              <a:rPr sz="2100" spc="-40" dirty="0">
                <a:latin typeface="Calibri"/>
                <a:cs typeface="Calibri"/>
              </a:rPr>
              <a:t>data </a:t>
            </a:r>
            <a:r>
              <a:rPr sz="2100" spc="-50" dirty="0">
                <a:latin typeface="Calibri"/>
                <a:cs typeface="Calibri"/>
              </a:rPr>
              <a:t>scattered across peers. </a:t>
            </a:r>
            <a:r>
              <a:rPr sz="2100" spc="-35" dirty="0">
                <a:latin typeface="Calibri"/>
                <a:cs typeface="Calibri"/>
              </a:rPr>
              <a:t>Access </a:t>
            </a:r>
            <a:r>
              <a:rPr sz="2100" spc="-40" dirty="0">
                <a:latin typeface="Calibri"/>
                <a:cs typeface="Calibri"/>
              </a:rPr>
              <a:t>data 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through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mechanisms</a:t>
            </a:r>
            <a:r>
              <a:rPr sz="2100" spc="-114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such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as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Distributed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Hash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65" dirty="0">
                <a:latin typeface="Calibri"/>
                <a:cs typeface="Calibri"/>
              </a:rPr>
              <a:t>Tables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(DHT).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These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differ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in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hash </a:t>
            </a:r>
            <a:r>
              <a:rPr sz="2100" spc="-30" dirty="0">
                <a:latin typeface="Calibri"/>
                <a:cs typeface="Calibri"/>
              </a:rPr>
              <a:t>mapping, </a:t>
            </a:r>
            <a:r>
              <a:rPr sz="2100" spc="-60" dirty="0">
                <a:latin typeface="Calibri"/>
                <a:cs typeface="Calibri"/>
              </a:rPr>
              <a:t>search </a:t>
            </a:r>
            <a:r>
              <a:rPr sz="2100" spc="-40" dirty="0">
                <a:latin typeface="Calibri"/>
                <a:cs typeface="Calibri"/>
              </a:rPr>
              <a:t>algorithms, diameter </a:t>
            </a:r>
            <a:r>
              <a:rPr sz="2100" spc="-45" dirty="0">
                <a:latin typeface="Calibri"/>
                <a:cs typeface="Calibri"/>
              </a:rPr>
              <a:t>for </a:t>
            </a:r>
            <a:r>
              <a:rPr sz="2100" spc="-30" dirty="0">
                <a:latin typeface="Calibri"/>
                <a:cs typeface="Calibri"/>
              </a:rPr>
              <a:t>lookup, fault </a:t>
            </a:r>
            <a:r>
              <a:rPr sz="2100" spc="-45" dirty="0">
                <a:latin typeface="Calibri"/>
                <a:cs typeface="Calibri"/>
              </a:rPr>
              <a:t>tolerance, 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churn</a:t>
            </a:r>
            <a:r>
              <a:rPr sz="2100" spc="34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resilience.</a:t>
            </a:r>
            <a:endParaRPr sz="2100">
              <a:latin typeface="Calibri"/>
              <a:cs typeface="Calibri"/>
            </a:endParaRPr>
          </a:p>
          <a:p>
            <a:pPr marL="277495" marR="5080" lvl="1" indent="-170815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278130" algn="l"/>
              </a:tabLst>
            </a:pPr>
            <a:r>
              <a:rPr sz="2100" b="1" spc="-20" dirty="0">
                <a:solidFill>
                  <a:srgbClr val="FF0000"/>
                </a:solidFill>
                <a:latin typeface="Calibri"/>
                <a:cs typeface="Calibri"/>
              </a:rPr>
              <a:t>Local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indexing: </a:t>
            </a:r>
            <a:r>
              <a:rPr sz="2100" spc="-30" dirty="0">
                <a:latin typeface="Calibri"/>
                <a:cs typeface="Calibri"/>
              </a:rPr>
              <a:t>Each </a:t>
            </a:r>
            <a:r>
              <a:rPr sz="2100" spc="-40" dirty="0">
                <a:latin typeface="Calibri"/>
                <a:cs typeface="Calibri"/>
              </a:rPr>
              <a:t>peer </a:t>
            </a:r>
            <a:r>
              <a:rPr sz="2100" spc="-60" dirty="0">
                <a:latin typeface="Calibri"/>
                <a:cs typeface="Calibri"/>
              </a:rPr>
              <a:t>indexes </a:t>
            </a:r>
            <a:r>
              <a:rPr sz="2100" spc="-30" dirty="0">
                <a:latin typeface="Calibri"/>
                <a:cs typeface="Calibri"/>
              </a:rPr>
              <a:t>only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local </a:t>
            </a:r>
            <a:r>
              <a:rPr sz="2100" spc="-35" dirty="0">
                <a:latin typeface="Calibri"/>
                <a:cs typeface="Calibri"/>
              </a:rPr>
              <a:t>objects. </a:t>
            </a:r>
            <a:r>
              <a:rPr sz="2100" spc="-45" dirty="0">
                <a:latin typeface="Calibri"/>
                <a:cs typeface="Calibri"/>
              </a:rPr>
              <a:t>Remote </a:t>
            </a:r>
            <a:r>
              <a:rPr sz="2100" spc="-35" dirty="0">
                <a:latin typeface="Calibri"/>
                <a:cs typeface="Calibri"/>
              </a:rPr>
              <a:t>objects 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75" dirty="0">
                <a:latin typeface="Calibri"/>
                <a:cs typeface="Calibri"/>
              </a:rPr>
              <a:t>nee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40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b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70" dirty="0">
                <a:latin typeface="Calibri"/>
                <a:cs typeface="Calibri"/>
              </a:rPr>
              <a:t>s</a:t>
            </a:r>
            <a:r>
              <a:rPr sz="2100" spc="-60" dirty="0">
                <a:latin typeface="Calibri"/>
                <a:cs typeface="Calibri"/>
              </a:rPr>
              <a:t>ea</a:t>
            </a:r>
            <a:r>
              <a:rPr sz="2100" spc="-100" dirty="0">
                <a:latin typeface="Calibri"/>
                <a:cs typeface="Calibri"/>
              </a:rPr>
              <a:t>r</a:t>
            </a:r>
            <a:r>
              <a:rPr sz="2100" spc="-65" dirty="0">
                <a:latin typeface="Calibri"/>
                <a:cs typeface="Calibri"/>
              </a:rPr>
              <a:t>c</a:t>
            </a:r>
            <a:r>
              <a:rPr sz="2100" spc="-60" dirty="0">
                <a:latin typeface="Calibri"/>
                <a:cs typeface="Calibri"/>
              </a:rPr>
              <a:t>he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90" dirty="0">
                <a:latin typeface="Calibri"/>
                <a:cs typeface="Calibri"/>
              </a:rPr>
              <a:t>f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spc="-254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25" dirty="0">
                <a:latin typeface="Calibri"/>
                <a:cs typeface="Calibri"/>
              </a:rPr>
              <a:t>T</a:t>
            </a:r>
            <a:r>
              <a:rPr sz="2100" spc="-30" dirty="0">
                <a:latin typeface="Calibri"/>
                <a:cs typeface="Calibri"/>
              </a:rPr>
              <a:t>y</a:t>
            </a:r>
            <a:r>
              <a:rPr sz="2100" spc="-25" dirty="0">
                <a:latin typeface="Calibri"/>
                <a:cs typeface="Calibri"/>
              </a:rPr>
              <a:t>p</a:t>
            </a:r>
            <a:r>
              <a:rPr sz="2100" spc="-30" dirty="0">
                <a:latin typeface="Calibri"/>
                <a:cs typeface="Calibri"/>
              </a:rPr>
              <a:t>i</a:t>
            </a:r>
            <a:r>
              <a:rPr sz="2100" spc="-40" dirty="0">
                <a:latin typeface="Calibri"/>
                <a:cs typeface="Calibri"/>
              </a:rPr>
              <a:t>c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60" dirty="0">
                <a:latin typeface="Calibri"/>
                <a:cs typeface="Calibri"/>
              </a:rPr>
              <a:t>D</a:t>
            </a:r>
            <a:r>
              <a:rPr sz="2100" spc="55" dirty="0">
                <a:latin typeface="Calibri"/>
                <a:cs typeface="Calibri"/>
              </a:rPr>
              <a:t>H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100" dirty="0">
                <a:latin typeface="Calibri"/>
                <a:cs typeface="Calibri"/>
              </a:rPr>
              <a:t> </a:t>
            </a:r>
            <a:r>
              <a:rPr sz="2100" spc="-75" dirty="0">
                <a:latin typeface="Calibri"/>
                <a:cs typeface="Calibri"/>
              </a:rPr>
              <a:t>u</a:t>
            </a:r>
            <a:r>
              <a:rPr sz="2100" spc="-80" dirty="0">
                <a:latin typeface="Calibri"/>
                <a:cs typeface="Calibri"/>
              </a:rPr>
              <a:t>s</a:t>
            </a:r>
            <a:r>
              <a:rPr sz="2100" spc="-7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3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30" dirty="0">
                <a:latin typeface="Calibri"/>
                <a:cs typeface="Calibri"/>
              </a:rPr>
              <a:t>k</a:t>
            </a:r>
            <a:r>
              <a:rPr sz="2100" spc="-7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s</a:t>
            </a:r>
            <a:r>
              <a:rPr sz="2100" spc="-50" dirty="0">
                <a:latin typeface="Calibri"/>
                <a:cs typeface="Calibri"/>
              </a:rPr>
              <a:t>pace</a:t>
            </a:r>
            <a:r>
              <a:rPr sz="2100" dirty="0">
                <a:latin typeface="Calibri"/>
                <a:cs typeface="Calibri"/>
              </a:rPr>
              <a:t>.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Us</a:t>
            </a:r>
            <a:r>
              <a:rPr sz="2100" spc="-5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c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mm</a:t>
            </a:r>
            <a:r>
              <a:rPr sz="2100" spc="-40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n</a:t>
            </a:r>
            <a:r>
              <a:rPr sz="2100" spc="-40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  </a:t>
            </a:r>
            <a:r>
              <a:rPr sz="2100" spc="-40" dirty="0">
                <a:latin typeface="Calibri"/>
                <a:cs typeface="Calibri"/>
              </a:rPr>
              <a:t>unstructured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overlays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(E.g.,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Gnutella)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along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with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flooding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search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or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random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walk</a:t>
            </a:r>
            <a:r>
              <a:rPr sz="2100" spc="-114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search.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185420" algn="l"/>
              </a:tabLst>
            </a:pPr>
            <a:r>
              <a:rPr sz="2100" b="1" spc="-25" dirty="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r>
              <a:rPr sz="21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rgbClr val="FF0000"/>
                </a:solidFill>
                <a:latin typeface="Calibri"/>
                <a:cs typeface="Calibri"/>
              </a:rPr>
              <a:t>classification:</a:t>
            </a:r>
            <a:endParaRPr sz="2100">
              <a:latin typeface="Calibri"/>
              <a:cs typeface="Calibri"/>
            </a:endParaRPr>
          </a:p>
          <a:p>
            <a:pPr marL="277495" marR="78740" lvl="1" indent="-170815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278130" algn="l"/>
              </a:tabLst>
            </a:pP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Semantic</a:t>
            </a:r>
            <a:r>
              <a:rPr sz="21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indexing:</a:t>
            </a:r>
            <a:r>
              <a:rPr sz="21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human</a:t>
            </a:r>
            <a:r>
              <a:rPr sz="2100" spc="-13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readable,</a:t>
            </a:r>
            <a:r>
              <a:rPr sz="2100" spc="-11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e.g.,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filename,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70" dirty="0">
                <a:latin typeface="Calibri"/>
                <a:cs typeface="Calibri"/>
              </a:rPr>
              <a:t>keyword,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database</a:t>
            </a:r>
            <a:r>
              <a:rPr sz="2100" spc="-130" dirty="0">
                <a:latin typeface="Calibri"/>
                <a:cs typeface="Calibri"/>
              </a:rPr>
              <a:t> </a:t>
            </a:r>
            <a:r>
              <a:rPr sz="2100" spc="-114" dirty="0">
                <a:latin typeface="Calibri"/>
                <a:cs typeface="Calibri"/>
              </a:rPr>
              <a:t>key.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Supports</a:t>
            </a:r>
            <a:r>
              <a:rPr sz="2100" spc="-75" dirty="0">
                <a:latin typeface="Calibri"/>
                <a:cs typeface="Calibri"/>
              </a:rPr>
              <a:t> keyword</a:t>
            </a:r>
            <a:r>
              <a:rPr sz="2100" spc="-110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searches, </a:t>
            </a:r>
            <a:r>
              <a:rPr sz="2100" spc="-65" dirty="0">
                <a:latin typeface="Calibri"/>
                <a:cs typeface="Calibri"/>
              </a:rPr>
              <a:t>range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-65" dirty="0">
                <a:latin typeface="Calibri"/>
                <a:cs typeface="Calibri"/>
              </a:rPr>
              <a:t>searches,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approximate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65" dirty="0">
                <a:latin typeface="Calibri"/>
                <a:cs typeface="Calibri"/>
              </a:rPr>
              <a:t>searches.</a:t>
            </a:r>
            <a:endParaRPr sz="2100">
              <a:latin typeface="Calibri"/>
              <a:cs typeface="Calibri"/>
            </a:endParaRPr>
          </a:p>
          <a:p>
            <a:pPr marL="277495" lvl="1" indent="-17145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8571"/>
              <a:buFont typeface="Arial"/>
              <a:buChar char="•"/>
              <a:tabLst>
                <a:tab pos="278130" algn="l"/>
              </a:tabLst>
            </a:pPr>
            <a:r>
              <a:rPr sz="2100" b="1" spc="-45" dirty="0">
                <a:solidFill>
                  <a:srgbClr val="FF0000"/>
                </a:solidFill>
                <a:latin typeface="Calibri"/>
                <a:cs typeface="Calibri"/>
              </a:rPr>
              <a:t>Semantic-free</a:t>
            </a:r>
            <a:r>
              <a:rPr sz="21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0" dirty="0">
                <a:solidFill>
                  <a:srgbClr val="FF0000"/>
                </a:solidFill>
                <a:latin typeface="Calibri"/>
                <a:cs typeface="Calibri"/>
              </a:rPr>
              <a:t>indexing</a:t>
            </a:r>
            <a:r>
              <a:rPr sz="2100" spc="-40" dirty="0">
                <a:latin typeface="Calibri"/>
                <a:cs typeface="Calibri"/>
              </a:rPr>
              <a:t>: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Not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human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readable.</a:t>
            </a:r>
            <a:r>
              <a:rPr sz="2100" spc="-1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Corresponds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to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index</a:t>
            </a:r>
            <a:endParaRPr sz="2100">
              <a:latin typeface="Calibri"/>
              <a:cs typeface="Calibri"/>
            </a:endParaRPr>
          </a:p>
          <a:p>
            <a:pPr marL="277495">
              <a:lnSpc>
                <a:spcPct val="100000"/>
              </a:lnSpc>
            </a:pPr>
            <a:r>
              <a:rPr sz="2100" spc="-45" dirty="0">
                <a:latin typeface="Calibri"/>
                <a:cs typeface="Calibri"/>
              </a:rPr>
              <a:t>o</a:t>
            </a:r>
            <a:r>
              <a:rPr sz="2100" spc="-50" dirty="0">
                <a:latin typeface="Calibri"/>
                <a:cs typeface="Calibri"/>
              </a:rPr>
              <a:t>b</a:t>
            </a:r>
            <a:r>
              <a:rPr sz="2100" spc="-60" dirty="0">
                <a:latin typeface="Calibri"/>
                <a:cs typeface="Calibri"/>
              </a:rPr>
              <a:t>t</a:t>
            </a:r>
            <a:r>
              <a:rPr sz="2100" spc="-40" dirty="0">
                <a:latin typeface="Calibri"/>
                <a:cs typeface="Calibri"/>
              </a:rPr>
              <a:t>aine</a:t>
            </a:r>
            <a:r>
              <a:rPr sz="2100" dirty="0">
                <a:latin typeface="Calibri"/>
                <a:cs typeface="Calibri"/>
              </a:rPr>
              <a:t>d 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75" dirty="0">
                <a:latin typeface="Calibri"/>
                <a:cs typeface="Calibri"/>
              </a:rPr>
              <a:t>b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-75" dirty="0">
                <a:latin typeface="Calibri"/>
                <a:cs typeface="Calibri"/>
              </a:rPr>
              <a:t>u</a:t>
            </a:r>
            <a:r>
              <a:rPr sz="2100" spc="-8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ha</a:t>
            </a:r>
            <a:r>
              <a:rPr sz="2100" spc="-7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f</a:t>
            </a:r>
            <a:r>
              <a:rPr sz="2100" spc="-40" dirty="0">
                <a:latin typeface="Calibri"/>
                <a:cs typeface="Calibri"/>
              </a:rPr>
              <a:t>unc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spc="-40" dirty="0">
                <a:latin typeface="Calibri"/>
                <a:cs typeface="Calibri"/>
              </a:rPr>
              <a:t>i</a:t>
            </a:r>
            <a:r>
              <a:rPr sz="2100" spc="-45" dirty="0">
                <a:latin typeface="Calibri"/>
                <a:cs typeface="Calibri"/>
              </a:rPr>
              <a:t>o</a:t>
            </a:r>
            <a:r>
              <a:rPr sz="2100" spc="-40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0D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</TotalTime>
  <Words>3132</Words>
  <Application>Microsoft Office PowerPoint</Application>
  <PresentationFormat>On-screen Show (4:3)</PresentationFormat>
  <Paragraphs>309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Cascadia Code</vt:lpstr>
      <vt:lpstr>Constantia</vt:lpstr>
      <vt:lpstr>Times New Roman</vt:lpstr>
      <vt:lpstr>Office Theme</vt:lpstr>
      <vt:lpstr>Peer-to-Peer Computing and  Structured Overlay Network</vt:lpstr>
      <vt:lpstr>Introduction</vt:lpstr>
      <vt:lpstr>Desirable Characteristics of P2P</vt:lpstr>
      <vt:lpstr>Application Layer Overlays</vt:lpstr>
      <vt:lpstr>Classification of P2P  Overlay Network</vt:lpstr>
      <vt:lpstr>Unstructured</vt:lpstr>
      <vt:lpstr>Classification of P2P Overlay Network</vt:lpstr>
      <vt:lpstr>Structured vs. Unstructured Overlays</vt:lpstr>
      <vt:lpstr>Data Indexing</vt:lpstr>
      <vt:lpstr>Structured Overlays:  Distributed Hash Tables</vt:lpstr>
      <vt:lpstr>Simple Distributed Hash Table scheme</vt:lpstr>
      <vt:lpstr>Chord Distributed Hash Table: Overview</vt:lpstr>
      <vt:lpstr>Example</vt:lpstr>
      <vt:lpstr>Chord: Simple Lookup</vt:lpstr>
      <vt:lpstr>Chord: Scalable Lookup</vt:lpstr>
      <vt:lpstr>Contd…</vt:lpstr>
      <vt:lpstr>Chord: Scalable Lookup Procedure</vt:lpstr>
      <vt:lpstr>Chord: Scalable Lookup Example Example: The use of the finger tables in answering the query lookup(K8)at  node N28 is illustrated in figure. The finger tables of N28, N99, and N5 that  are used are shown.</vt:lpstr>
      <vt:lpstr>Managing Churn: Node joins</vt:lpstr>
      <vt:lpstr>Contd… The Given Figure: Illustrates the main steps of the joining process. A recent  joiner node i that has executed Join_Ring(·) gets integrated into the ring by the  following sequence:</vt:lpstr>
      <vt:lpstr>Contd…</vt:lpstr>
      <vt:lpstr>Managing Churn: Node failures and departures</vt:lpstr>
      <vt:lpstr>Algorithm 3: Managing churn in Chord. Code shown is for node i</vt:lpstr>
      <vt:lpstr>Contd…</vt:lpstr>
      <vt:lpstr>Complexity</vt:lpstr>
      <vt:lpstr>Comparison of Structure P2P Overlay Network (1)</vt:lpstr>
      <vt:lpstr>Comparison of Structure P2P Overlay Network(2)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Yash</dc:creator>
  <cp:lastModifiedBy>Veer Shah</cp:lastModifiedBy>
  <cp:revision>1</cp:revision>
  <dcterms:created xsi:type="dcterms:W3CDTF">2022-09-12T07:02:37Z</dcterms:created>
  <dcterms:modified xsi:type="dcterms:W3CDTF">2022-09-12T07:21:29Z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2022-09-12T00:00:00Z</vt:filetime>
  </property>
</Properties>
</file>