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9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29A4453-6DE5-17FF-24DB-D26DCA1925E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1" cy="5127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94" tIns="45747" rIns="91494" bIns="4574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3CFCC9A-1F70-BCB9-E6A8-2B9B545BEA4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021138" y="0"/>
            <a:ext cx="3076571" cy="5127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94" tIns="45747" rIns="91494" bIns="45747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D78330-EF6A-641C-8676-B95692EB6C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0596" y="766760"/>
            <a:ext cx="5118097" cy="3838578"/>
          </a:xfrm>
          <a:prstGeom prst="rect">
            <a:avLst/>
          </a:prstGeom>
          <a:noFill/>
          <a:ln w="9528">
            <a:solidFill>
              <a:srgbClr val="000000"/>
            </a:solidFill>
            <a:prstDash val="solid"/>
            <a:miter/>
          </a:ln>
        </p:spPr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652CAE-F639-345F-7845-8810AD585E8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09610" y="4862514"/>
            <a:ext cx="5680079" cy="46053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94" tIns="45747" rIns="91494" bIns="45747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E4A395-CE25-4823-C1B0-3707A1595C0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720264"/>
            <a:ext cx="3076571" cy="5127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94" tIns="45747" rIns="91494" bIns="45747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F74FE19-F758-E9A9-7F61-FB51243D30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021138" y="9720264"/>
            <a:ext cx="3076571" cy="5127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94" tIns="45747" rIns="91494" bIns="45747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31BFE92-FEBA-E949-AF56-B168C3BF6C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7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1pPr>
    <a:lvl2pPr marL="457200" marR="0" lvl="1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2pPr>
    <a:lvl3pPr marL="914400" marR="0" lvl="2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3pPr>
    <a:lvl4pPr marL="1371600" marR="0" lvl="3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4pPr>
    <a:lvl5pPr marL="1828800" marR="0" lvl="4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49729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51633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600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0872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68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9062828E-5E93-4AC6-CC48-1068BD095C17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92978E81-AA32-0572-5650-1B0767D70216}"/>
              </a:ext>
            </a:extLst>
          </p:cNvPr>
          <p:cNvSpPr/>
          <p:nvPr/>
        </p:nvSpPr>
        <p:spPr>
          <a:xfrm>
            <a:off x="7448610" y="3694898"/>
            <a:ext cx="4743450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CD7E2730-19F0-FAB2-2351-A65C4DFEC068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A89A04D1-26C7-5490-BA76-707AE75D65BF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C07FAC94-2FB4-35EE-4CB1-751BC6C488D5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7E9B874F-7122-062E-E185-837BAE8CD59C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CA7B584D-6A96-00A5-097C-1F3AF62C9B66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0CC0DACB-CAD5-9027-9BC0-45143D96AAEE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546DC977-8DBB-D8D2-7BA4-C4B7A27A5767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C9D7925C-6383-0C52-6F1E-E9533FE5F1E6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1A223ECF-EB7A-6559-E43F-DA075CC592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5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endParaRPr lang="en-IN"/>
          </a:p>
        </p:txBody>
      </p:sp>
      <p:sp>
        <p:nvSpPr>
          <p:cNvPr id="13" name="Holder 3">
            <a:extLst>
              <a:ext uri="{FF2B5EF4-FFF2-40B4-BE49-F238E27FC236}">
                <a16:creationId xmlns:a16="http://schemas.microsoft.com/office/drawing/2014/main" id="{BDCC5896-4EC2-E16B-AAF4-FB4E099605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3F755BBE-A390-48EA-209C-979ABA49E9C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145276" y="6377940"/>
            <a:ext cx="390144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sp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5" name="Holder 5">
            <a:extLst>
              <a:ext uri="{FF2B5EF4-FFF2-40B4-BE49-F238E27FC236}">
                <a16:creationId xmlns:a16="http://schemas.microsoft.com/office/drawing/2014/main" id="{5DFFB2F7-1F14-BFA2-C445-B65194E9128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09603" y="6377940"/>
            <a:ext cx="280416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2A59BB1-751A-E344-8ADD-088B461A8BB4}" type="datetime1">
              <a:rPr lang="en-US"/>
              <a:pPr lvl="0"/>
              <a:t>6/25/24</a:t>
            </a:fld>
            <a:endParaRPr lang="en-US"/>
          </a:p>
        </p:txBody>
      </p:sp>
      <p:sp>
        <p:nvSpPr>
          <p:cNvPr id="16" name="Holder 6">
            <a:extLst>
              <a:ext uri="{FF2B5EF4-FFF2-40B4-BE49-F238E27FC236}">
                <a16:creationId xmlns:a16="http://schemas.microsoft.com/office/drawing/2014/main" id="{7102BACD-6F12-8550-9212-C1D20E43D9A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lang="en-IN" sz="1100" b="0" i="0" u="none" strike="noStrike" kern="1200" cap="none" spc="10" baseline="0">
                <a:solidFill>
                  <a:srgbClr val="2D936B"/>
                </a:solidFill>
                <a:uFillTx/>
                <a:latin typeface="Trebuchet MS"/>
                <a:cs typeface="Trebuchet MS"/>
              </a:defRPr>
            </a:lvl1pPr>
          </a:lstStyle>
          <a:p>
            <a:pPr lvl="0"/>
            <a:fld id="{CC281BA6-27CE-4143-A9FC-9B7CC6711ED7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4800" b="1" i="0" u="none" strike="noStrike" kern="0" cap="none" spc="0" baseline="0">
          <a:solidFill>
            <a:srgbClr val="000000"/>
          </a:solidFill>
          <a:uFillTx/>
          <a:latin typeface="Trebuchet MS"/>
          <a:cs typeface="Trebuchet MS"/>
        </a:defRPr>
      </a:lvl1pPr>
    </p:titleStyle>
    <p:body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1800" b="0" i="0" u="none" strike="noStrike" kern="0" cap="none" spc="0" baseline="0">
          <a:solidFill>
            <a:srgbClr val="000000"/>
          </a:solidFill>
          <a:uFillTx/>
          <a:latin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EED95381-752D-F497-53DC-94528B9B1C31}"/>
              </a:ext>
            </a:extLst>
          </p:cNvPr>
          <p:cNvGrpSpPr/>
          <p:nvPr/>
        </p:nvGrpSpPr>
        <p:grpSpPr>
          <a:xfrm>
            <a:off x="742950" y="1104896"/>
            <a:ext cx="1743074" cy="1333507"/>
            <a:chOff x="742950" y="1104896"/>
            <a:chExt cx="1743074" cy="1333507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FC9667ED-4A8B-41C9-EDA4-ECC9E8231469}"/>
                </a:ext>
              </a:extLst>
            </p:cNvPr>
            <p:cNvSpPr/>
            <p:nvPr/>
          </p:nvSpPr>
          <p:spPr>
            <a:xfrm>
              <a:off x="742950" y="1381128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A579C87-CE64-CC0F-F834-8E7D42D56C24}"/>
                </a:ext>
              </a:extLst>
            </p:cNvPr>
            <p:cNvSpPr/>
            <p:nvPr/>
          </p:nvSpPr>
          <p:spPr>
            <a:xfrm>
              <a:off x="1838328" y="1104896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72EE88AB-2F19-E463-4706-C3293A2F91B8}"/>
              </a:ext>
            </a:extLst>
          </p:cNvPr>
          <p:cNvSpPr/>
          <p:nvPr/>
        </p:nvSpPr>
        <p:spPr>
          <a:xfrm>
            <a:off x="3752853" y="1190621"/>
            <a:ext cx="1666878" cy="1438278"/>
          </a:xfrm>
          <a:custGeom>
            <a:avLst/>
            <a:gdLst>
              <a:gd name="f0" fmla="val w"/>
              <a:gd name="f1" fmla="val h"/>
              <a:gd name="f2" fmla="val 0"/>
              <a:gd name="f3" fmla="val 1666875"/>
              <a:gd name="f4" fmla="val 1438275"/>
              <a:gd name="f5" fmla="val 1307338"/>
              <a:gd name="f6" fmla="val 359537"/>
              <a:gd name="f7" fmla="val 719074"/>
              <a:gd name="f8" fmla="*/ f0 1 1666875"/>
              <a:gd name="f9" fmla="*/ f1 1 143827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666875"/>
              <a:gd name="f16" fmla="*/ f13 1 143827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666875" h="143827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D0A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8B977EC-6FB9-9B99-7B01-CC0EE062AF28}"/>
              </a:ext>
            </a:extLst>
          </p:cNvPr>
          <p:cNvSpPr/>
          <p:nvPr/>
        </p:nvSpPr>
        <p:spPr>
          <a:xfrm>
            <a:off x="3800475" y="5229225"/>
            <a:ext cx="723903" cy="619121"/>
          </a:xfrm>
          <a:custGeom>
            <a:avLst/>
            <a:gdLst>
              <a:gd name="f0" fmla="val w"/>
              <a:gd name="f1" fmla="val h"/>
              <a:gd name="f2" fmla="val 0"/>
              <a:gd name="f3" fmla="val 723900"/>
              <a:gd name="f4" fmla="val 619125"/>
              <a:gd name="f5" fmla="val 569087"/>
              <a:gd name="f6" fmla="val 154812"/>
              <a:gd name="f7" fmla="val 309625"/>
              <a:gd name="f8" fmla="*/ f0 1 723900"/>
              <a:gd name="f9" fmla="*/ f1 1 61912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723900"/>
              <a:gd name="f16" fmla="*/ f13 1 61912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723900" h="61912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F029F17-06B9-4E84-2FD1-2285C6CCEF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2176" y="2065255"/>
            <a:ext cx="7315200" cy="509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3213731" lvl="0">
              <a:spcBef>
                <a:spcPts val="130"/>
              </a:spcBef>
            </a:pPr>
            <a:r>
              <a:rPr lang="en-US" sz="3200" b="0" spc="15" dirty="0">
                <a:latin typeface="Times New Roman" pitchFamily="18"/>
                <a:cs typeface="Times New Roman" pitchFamily="18"/>
              </a:rPr>
              <a:t>BANDI VEERENDRA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4052729-335E-8AA9-72D6-EBDD002E2565}"/>
              </a:ext>
            </a:extLst>
          </p:cNvPr>
          <p:cNvSpPr txBox="1"/>
          <p:nvPr/>
        </p:nvSpPr>
        <p:spPr>
          <a:xfrm>
            <a:off x="6476996" y="2628900"/>
            <a:ext cx="1859276" cy="3917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00" b="1" i="0" u="none" strike="noStrike" kern="1200" cap="none" spc="10" baseline="0">
                <a:solidFill>
                  <a:srgbClr val="2D936B"/>
                </a:solidFill>
                <a:uFillTx/>
                <a:latin typeface="Trebuchet MS"/>
                <a:cs typeface="Trebuchet MS"/>
              </a:rPr>
              <a:t>Final</a:t>
            </a:r>
            <a:r>
              <a:rPr lang="en-IN" sz="2400" b="1" i="0" u="none" strike="noStrike" kern="1200" cap="none" spc="-165" baseline="0">
                <a:solidFill>
                  <a:srgbClr val="2D936B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2400" b="1" i="0" u="none" strike="noStrike" kern="1200" cap="none" spc="-5" baseline="0">
                <a:solidFill>
                  <a:srgbClr val="2D936B"/>
                </a:solidFill>
                <a:uFillTx/>
                <a:latin typeface="Trebuchet MS"/>
                <a:cs typeface="Trebuchet MS"/>
              </a:rPr>
              <a:t>Project</a:t>
            </a: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D9B15079-2675-FA7D-A3D8-A048C0FC7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40875092-9CF6-B78D-09A9-531601C8B81F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6/13/202</a:t>
            </a:r>
            <a:r>
              <a:rPr lang="en-IN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33F17EC2-23DA-6416-9199-AA2CB1DFB0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D6A03FCB-7C9D-294C-BC93-BF4A6F9B77AD}" type="slidenum">
              <a:t>1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56C4DA1-0EF7-B933-DBD7-A25910ED1B37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6/13/202</a:t>
            </a:r>
            <a:r>
              <a:rPr lang="en-IN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D3292C6-575A-571C-B20F-362C8C8BF9B2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7201B4E-3B09-AEAB-BC2D-696664B68AEB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561CFCC-EF01-5B32-3660-9405A1B8584B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3A77C0EE-D413-4F37-FFED-BC2A3E4B4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37AF6556-1420-94BC-9DAD-03CFDD0814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4045269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IN"/>
              <a:t>R</a:t>
            </a:r>
            <a:r>
              <a:rPr lang="en-IN" spc="-40"/>
              <a:t>E</a:t>
            </a:r>
            <a:r>
              <a:rPr lang="en-IN" spc="15"/>
              <a:t>S</a:t>
            </a:r>
            <a:r>
              <a:rPr lang="en-IN" spc="-30"/>
              <a:t>U</a:t>
            </a:r>
            <a:r>
              <a:rPr lang="en-IN" spc="-405"/>
              <a:t>L</a:t>
            </a:r>
            <a:r>
              <a:rPr lang="en-IN"/>
              <a:t>TS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1351E65D-B068-A8BA-B249-7E28DE6AA008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2AF729F-A193-B041-B1DC-D899EA078C06}" type="slidenum">
              <a:t>10</a:t>
            </a:fld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E14582C2-5542-D7BC-247E-8D48D8280089}"/>
              </a:ext>
            </a:extLst>
          </p:cNvPr>
          <p:cNvSpPr txBox="1"/>
          <p:nvPr/>
        </p:nvSpPr>
        <p:spPr>
          <a:xfrm>
            <a:off x="752478" y="1261113"/>
            <a:ext cx="9229725" cy="46488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Achievements: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Successfully developed a functioning keylogger.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Captured and logged keystrokes in real-time.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Demonstrated efficient and user-friendly interface.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Metrics: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Accuracy: 100% keystroke capture.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Performance: Real-time logging with no noticeable lag.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User Feedback: Positive initial user testing results indicating ease of use and utility.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48715">
            <a:extLst>
              <a:ext uri="{FF2B5EF4-FFF2-40B4-BE49-F238E27FC236}">
                <a16:creationId xmlns:a16="http://schemas.microsoft.com/office/drawing/2014/main" id="{34E7A87E-77DC-C39D-8B28-41E23ABB9A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5" cy="7239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/>
              <a:t>Project 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76376D-B479-4BEE-3CA4-9B3EA278A980}"/>
              </a:ext>
            </a:extLst>
          </p:cNvPr>
          <p:cNvSpPr txBox="1"/>
          <p:nvPr/>
        </p:nvSpPr>
        <p:spPr>
          <a:xfrm>
            <a:off x="325023" y="1546412"/>
            <a:ext cx="9074469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0" i="0" u="sng" strike="noStrike" kern="1200" cap="none" spc="0" baseline="0" dirty="0">
                <a:solidFill>
                  <a:srgbClr val="4F81BD"/>
                </a:solidFill>
                <a:uFillTx/>
                <a:latin typeface="Calibri"/>
              </a:rPr>
              <a:t>https://</a:t>
            </a:r>
            <a:r>
              <a:rPr lang="en-IN" sz="2000" b="0" i="0" u="sng" strike="noStrike" kern="1200" cap="none" spc="0" baseline="0" dirty="0" err="1">
                <a:solidFill>
                  <a:srgbClr val="4F81BD"/>
                </a:solidFill>
                <a:uFillTx/>
                <a:latin typeface="Calibri"/>
              </a:rPr>
              <a:t>github.com</a:t>
            </a:r>
            <a:r>
              <a:rPr lang="en-IN" sz="2000" b="0" i="0" u="sng" strike="noStrike" kern="1200" cap="none" spc="0" baseline="0" dirty="0">
                <a:solidFill>
                  <a:srgbClr val="4F81BD"/>
                </a:solidFill>
                <a:uFillTx/>
                <a:latin typeface="Calibri"/>
              </a:rPr>
              <a:t>/Veeru7675/</a:t>
            </a:r>
            <a:r>
              <a:rPr lang="en-IN" sz="2000" b="0" i="0" u="sng" strike="noStrike" kern="1200" cap="none" spc="0" baseline="0" dirty="0" err="1">
                <a:solidFill>
                  <a:srgbClr val="4F81BD"/>
                </a:solidFill>
                <a:uFillTx/>
                <a:latin typeface="Calibri"/>
              </a:rPr>
              <a:t>veerendra</a:t>
            </a:r>
            <a:endParaRPr lang="en-IN" sz="2000" b="0" i="0" u="sng" strike="noStrike" kern="1200" cap="none" spc="0" baseline="0" dirty="0">
              <a:solidFill>
                <a:srgbClr val="4F81BD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FBE8782-EA3F-13E7-5A85-FF1DE6011E21}"/>
              </a:ext>
            </a:extLst>
          </p:cNvPr>
          <p:cNvSpPr/>
          <p:nvPr/>
        </p:nvSpPr>
        <p:spPr>
          <a:xfrm>
            <a:off x="0" y="5202"/>
            <a:ext cx="12191996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C3C65563-00F0-1524-38F0-D589B146BD9B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DE75901-7F6C-5982-CD12-694C266308C7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5695B2F-5258-2D8D-6300-38B6AE6F57E3}"/>
                </a:ext>
              </a:extLst>
            </p:cNvPr>
            <p:cNvSpPr/>
            <p:nvPr/>
          </p:nvSpPr>
          <p:spPr>
            <a:xfrm>
              <a:off x="7448610" y="3694898"/>
              <a:ext cx="4743450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948D06A-917A-AC40-5089-D7D3C97E4E73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011AFAF1-E34B-AF9B-EE4F-95D93D270CAA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32850E1D-4EAB-B1AC-D727-F6FA09F93EBC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21D829D1-1366-5B00-4287-045B18D0ED53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0DEF9979-D120-FA49-2757-8FA78546B2AB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54E54918-E859-72D6-D521-225607666312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B05C7215-A520-0E99-EF2F-3ACB753193E3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C4FD5614-9A7E-8CA9-6EC6-9ED0AD2295EB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0A31FB37-3D5D-8244-F96F-7CCD0272BE2E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F3E9A6A3-0E8B-001D-6990-AD450323DCFD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5E74ABE6-C18F-02F8-9F9D-FB365CFD1C5E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F0DBACE7-045D-3F86-1E01-F9BBDA8BA4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24203" y="2621045"/>
            <a:ext cx="7471791" cy="7553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IN"/>
              <a:t>Keylogger Application</a:t>
            </a:r>
          </a:p>
        </p:txBody>
      </p:sp>
      <p:grpSp>
        <p:nvGrpSpPr>
          <p:cNvPr id="18" name="object 18">
            <a:extLst>
              <a:ext uri="{FF2B5EF4-FFF2-40B4-BE49-F238E27FC236}">
                <a16:creationId xmlns:a16="http://schemas.microsoft.com/office/drawing/2014/main" id="{F9F68174-7498-A690-7945-0FC96CF08D97}"/>
              </a:ext>
            </a:extLst>
          </p:cNvPr>
          <p:cNvGrpSpPr/>
          <p:nvPr/>
        </p:nvGrpSpPr>
        <p:grpSpPr>
          <a:xfrm>
            <a:off x="466728" y="6410328"/>
            <a:ext cx="3705221" cy="295278"/>
            <a:chOff x="466728" y="6410328"/>
            <a:chExt cx="3705221" cy="295278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8527CD04-E046-F4FE-E882-85036EFE3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271" y="6467478"/>
              <a:ext cx="2143125" cy="20002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D2463354-25F2-F78D-142A-4E3B54ADC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5D32AB09-F237-CD57-E081-D337C80F0407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6/13/202</a:t>
            </a:r>
            <a:r>
              <a:rPr lang="en-IN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9C5C502-D9DF-306C-8DA1-6D5580B658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D0B5053A-5E5E-DE4B-B20D-5ABCFCAC0DB3}" type="slidenum">
              <a:t>2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1D7D179-DB10-83CC-6C4C-715984D3D0C3}"/>
              </a:ext>
            </a:extLst>
          </p:cNvPr>
          <p:cNvSpPr/>
          <p:nvPr/>
        </p:nvSpPr>
        <p:spPr>
          <a:xfrm>
            <a:off x="0" y="-76544"/>
            <a:ext cx="12191996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05C861F1-FA14-84F4-36FA-084502C1933F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E9AF63E-4450-CE00-5EE1-5928C718277C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EC4ACC0-1885-57BF-FF52-FF82A8101E2A}"/>
                </a:ext>
              </a:extLst>
            </p:cNvPr>
            <p:cNvSpPr/>
            <p:nvPr/>
          </p:nvSpPr>
          <p:spPr>
            <a:xfrm>
              <a:off x="7448610" y="3694898"/>
              <a:ext cx="4743450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AA55FEE9-933F-D24D-826F-3617F6312925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E4C6EBFA-869A-97A7-E56D-0D639CD09F76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9239C803-8D75-3BC5-8EDF-C21E4A1746EC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B65C57E5-186A-8935-5EC9-0B0AEC283B26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0ACDBD7A-3502-FE15-257C-8AFB622D1021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FF10A10F-451E-FF73-5C7E-04CFBB464391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629A431C-A35D-70E4-13EB-5E859D9BF306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CEC89AE2-FFE2-00DF-06C4-88A67D028D51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6C1276D1-23B9-162B-93E6-9C1753204836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IN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8FDAACC2-0CD6-AD2A-B8BD-F31258CBDFE1}"/>
              </a:ext>
            </a:extLst>
          </p:cNvPr>
          <p:cNvSpPr/>
          <p:nvPr/>
        </p:nvSpPr>
        <p:spPr>
          <a:xfrm>
            <a:off x="7362821" y="447671"/>
            <a:ext cx="361946" cy="361946"/>
          </a:xfrm>
          <a:custGeom>
            <a:avLst/>
            <a:gdLst>
              <a:gd name="f0" fmla="val w"/>
              <a:gd name="f1" fmla="val h"/>
              <a:gd name="f2" fmla="val 0"/>
              <a:gd name="f3" fmla="val 361950"/>
              <a:gd name="f4" fmla="val 180975"/>
              <a:gd name="f5" fmla="val 132864"/>
              <a:gd name="f6" fmla="val 6464"/>
              <a:gd name="f7" fmla="val 89633"/>
              <a:gd name="f8" fmla="val 24708"/>
              <a:gd name="f9" fmla="val 53006"/>
              <a:gd name="f10" fmla="val 229085"/>
              <a:gd name="f11" fmla="val 272316"/>
              <a:gd name="f12" fmla="val 308943"/>
              <a:gd name="f13" fmla="val 337241"/>
              <a:gd name="f14" fmla="val 355485"/>
              <a:gd name="f15" fmla="*/ f0 1 361950"/>
              <a:gd name="f16" fmla="*/ f1 1 361950"/>
              <a:gd name="f17" fmla="val f2"/>
              <a:gd name="f18" fmla="val f3"/>
              <a:gd name="f19" fmla="+- f18 0 f17"/>
              <a:gd name="f20" fmla="*/ f19 1 361950"/>
              <a:gd name="f21" fmla="*/ f17 1 f20"/>
              <a:gd name="f22" fmla="*/ f18 1 f20"/>
              <a:gd name="f23" fmla="*/ f21 f15 1"/>
              <a:gd name="f24" fmla="*/ f22 f15 1"/>
              <a:gd name="f25" fmla="*/ f22 f16 1"/>
              <a:gd name="f26" fmla="*/ f2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6" r="f24" b="f25"/>
            <a:pathLst>
              <a:path w="361950" h="36195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9"/>
                </a:lnTo>
                <a:lnTo>
                  <a:pt x="f8" y="f7"/>
                </a:lnTo>
                <a:lnTo>
                  <a:pt x="f6" y="f5"/>
                </a:lnTo>
                <a:lnTo>
                  <a:pt x="f2" y="f4"/>
                </a:lnTo>
                <a:lnTo>
                  <a:pt x="f6" y="f10"/>
                </a:lnTo>
                <a:lnTo>
                  <a:pt x="f8" y="f11"/>
                </a:lnTo>
                <a:lnTo>
                  <a:pt x="f9" y="f12"/>
                </a:lnTo>
                <a:lnTo>
                  <a:pt x="f7" y="f13"/>
                </a:lnTo>
                <a:lnTo>
                  <a:pt x="f5" y="f14"/>
                </a:lnTo>
                <a:lnTo>
                  <a:pt x="f4" y="f3"/>
                </a:lnTo>
                <a:lnTo>
                  <a:pt x="f10" y="f14"/>
                </a:lnTo>
                <a:lnTo>
                  <a:pt x="f11" y="f13"/>
                </a:lnTo>
                <a:lnTo>
                  <a:pt x="f12" y="f12"/>
                </a:lnTo>
                <a:lnTo>
                  <a:pt x="f13" y="f11"/>
                </a:lnTo>
                <a:lnTo>
                  <a:pt x="f14" y="f10"/>
                </a:lnTo>
                <a:lnTo>
                  <a:pt x="f3" y="f4"/>
                </a:lnTo>
                <a:lnTo>
                  <a:pt x="f14" y="f5"/>
                </a:lnTo>
                <a:lnTo>
                  <a:pt x="f13" y="f7"/>
                </a:lnTo>
                <a:lnTo>
                  <a:pt x="f12" y="f9"/>
                </a:lnTo>
                <a:lnTo>
                  <a:pt x="f11" y="f8"/>
                </a:lnTo>
                <a:lnTo>
                  <a:pt x="f10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EBEBE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C44BCD9E-A11E-F6DC-B2CC-B2D3693EA220}"/>
              </a:ext>
            </a:extLst>
          </p:cNvPr>
          <p:cNvSpPr/>
          <p:nvPr/>
        </p:nvSpPr>
        <p:spPr>
          <a:xfrm>
            <a:off x="11010903" y="5610228"/>
            <a:ext cx="647696" cy="647696"/>
          </a:xfrm>
          <a:custGeom>
            <a:avLst/>
            <a:gdLst>
              <a:gd name="f0" fmla="val w"/>
              <a:gd name="f1" fmla="val h"/>
              <a:gd name="f2" fmla="val 0"/>
              <a:gd name="f3" fmla="val 647700"/>
              <a:gd name="f4" fmla="val 323850"/>
              <a:gd name="f5" fmla="val 276003"/>
              <a:gd name="f6" fmla="val 3511"/>
              <a:gd name="f7" fmla="val 230332"/>
              <a:gd name="f8" fmla="val 13711"/>
              <a:gd name="f9" fmla="val 187340"/>
              <a:gd name="f10" fmla="val 30099"/>
              <a:gd name="f11" fmla="val 147528"/>
              <a:gd name="f12" fmla="val 52175"/>
              <a:gd name="f13" fmla="val 111397"/>
              <a:gd name="f14" fmla="val 79436"/>
              <a:gd name="f15" fmla="val 79448"/>
              <a:gd name="f16" fmla="val 111381"/>
              <a:gd name="f17" fmla="val 52184"/>
              <a:gd name="f18" fmla="val 147511"/>
              <a:gd name="f19" fmla="val 30106"/>
              <a:gd name="f20" fmla="val 187324"/>
              <a:gd name="f21" fmla="val 13714"/>
              <a:gd name="f22" fmla="val 230319"/>
              <a:gd name="f23" fmla="val 3512"/>
              <a:gd name="f24" fmla="val 275994"/>
              <a:gd name="f25" fmla="val 371705"/>
              <a:gd name="f26" fmla="val 417380"/>
              <a:gd name="f27" fmla="val 460375"/>
              <a:gd name="f28" fmla="val 500188"/>
              <a:gd name="f29" fmla="val 536318"/>
              <a:gd name="f30" fmla="val 568263"/>
              <a:gd name="f31" fmla="val 595524"/>
              <a:gd name="f32" fmla="val 617600"/>
              <a:gd name="f33" fmla="val 633988"/>
              <a:gd name="f34" fmla="val 644188"/>
              <a:gd name="f35" fmla="val 371696"/>
              <a:gd name="f36" fmla="val 417367"/>
              <a:gd name="f37" fmla="val 460359"/>
              <a:gd name="f38" fmla="val 500171"/>
              <a:gd name="f39" fmla="val 536302"/>
              <a:gd name="f40" fmla="val 568251"/>
              <a:gd name="f41" fmla="val 595515"/>
              <a:gd name="f42" fmla="val 617593"/>
              <a:gd name="f43" fmla="val 633985"/>
              <a:gd name="f44" fmla="val 644187"/>
              <a:gd name="f45" fmla="*/ f0 1 647700"/>
              <a:gd name="f46" fmla="*/ f1 1 647700"/>
              <a:gd name="f47" fmla="val f2"/>
              <a:gd name="f48" fmla="val f3"/>
              <a:gd name="f49" fmla="+- f48 0 f47"/>
              <a:gd name="f50" fmla="*/ f49 1 647700"/>
              <a:gd name="f51" fmla="*/ f47 1 f50"/>
              <a:gd name="f52" fmla="*/ f48 1 f50"/>
              <a:gd name="f53" fmla="*/ f51 f45 1"/>
              <a:gd name="f54" fmla="*/ f52 f45 1"/>
              <a:gd name="f55" fmla="*/ f52 f46 1"/>
              <a:gd name="f56" fmla="*/ f51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6" r="f54" b="f55"/>
            <a:pathLst>
              <a:path w="647700" h="64770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" y="f4"/>
                </a:lnTo>
                <a:lnTo>
                  <a:pt x="f23" y="f25"/>
                </a:lnTo>
                <a:lnTo>
                  <a:pt x="f21" y="f26"/>
                </a:lnTo>
                <a:lnTo>
                  <a:pt x="f19" y="f27"/>
                </a:lnTo>
                <a:lnTo>
                  <a:pt x="f17" y="f28"/>
                </a:lnTo>
                <a:lnTo>
                  <a:pt x="f15" y="f29"/>
                </a:lnTo>
                <a:lnTo>
                  <a:pt x="f13" y="f30"/>
                </a:lnTo>
                <a:lnTo>
                  <a:pt x="f11" y="f31"/>
                </a:lnTo>
                <a:lnTo>
                  <a:pt x="f9" y="f32"/>
                </a:lnTo>
                <a:lnTo>
                  <a:pt x="f7" y="f33"/>
                </a:lnTo>
                <a:lnTo>
                  <a:pt x="f5" y="f34"/>
                </a:lnTo>
                <a:lnTo>
                  <a:pt x="f4" y="f3"/>
                </a:lnTo>
                <a:lnTo>
                  <a:pt x="f35" y="f34"/>
                </a:lnTo>
                <a:lnTo>
                  <a:pt x="f36" y="f33"/>
                </a:lnTo>
                <a:lnTo>
                  <a:pt x="f37" y="f32"/>
                </a:lnTo>
                <a:lnTo>
                  <a:pt x="f38" y="f31"/>
                </a:lnTo>
                <a:lnTo>
                  <a:pt x="f39" y="f30"/>
                </a:lnTo>
                <a:lnTo>
                  <a:pt x="f40" y="f29"/>
                </a:lnTo>
                <a:lnTo>
                  <a:pt x="f41" y="f28"/>
                </a:lnTo>
                <a:lnTo>
                  <a:pt x="f42" y="f27"/>
                </a:lnTo>
                <a:lnTo>
                  <a:pt x="f43" y="f26"/>
                </a:lnTo>
                <a:lnTo>
                  <a:pt x="f44" y="f25"/>
                </a:lnTo>
                <a:lnTo>
                  <a:pt x="f3" y="f4"/>
                </a:lnTo>
                <a:lnTo>
                  <a:pt x="f44" y="f24"/>
                </a:lnTo>
                <a:lnTo>
                  <a:pt x="f43" y="f22"/>
                </a:lnTo>
                <a:lnTo>
                  <a:pt x="f42" y="f20"/>
                </a:lnTo>
                <a:lnTo>
                  <a:pt x="f41" y="f18"/>
                </a:lnTo>
                <a:lnTo>
                  <a:pt x="f40" y="f16"/>
                </a:lnTo>
                <a:lnTo>
                  <a:pt x="f39" y="f14"/>
                </a:lnTo>
                <a:lnTo>
                  <a:pt x="f38" y="f12"/>
                </a:lnTo>
                <a:lnTo>
                  <a:pt x="f37" y="f10"/>
                </a:lnTo>
                <a:lnTo>
                  <a:pt x="f36" y="f8"/>
                </a:lnTo>
                <a:lnTo>
                  <a:pt x="f35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7" name="object 17">
            <a:extLst>
              <a:ext uri="{FF2B5EF4-FFF2-40B4-BE49-F238E27FC236}">
                <a16:creationId xmlns:a16="http://schemas.microsoft.com/office/drawing/2014/main" id="{02BC1529-5E43-BE43-E2F3-79857E0EF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0" y="6134096"/>
            <a:ext cx="247646" cy="247646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18" name="object 18">
            <a:extLst>
              <a:ext uri="{FF2B5EF4-FFF2-40B4-BE49-F238E27FC236}">
                <a16:creationId xmlns:a16="http://schemas.microsoft.com/office/drawing/2014/main" id="{4095EBA1-4E6D-7626-947D-F25C2FA3D228}"/>
              </a:ext>
            </a:extLst>
          </p:cNvPr>
          <p:cNvGrpSpPr/>
          <p:nvPr/>
        </p:nvGrpSpPr>
        <p:grpSpPr>
          <a:xfrm>
            <a:off x="47621" y="3819521"/>
            <a:ext cx="4124328" cy="3009893"/>
            <a:chOff x="47621" y="3819521"/>
            <a:chExt cx="4124328" cy="3009893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8F49D9EC-64EF-CDA0-F794-D70DA2915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25C9007D-7B3C-37CA-07C8-B4FE3F27E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21" y="3819521"/>
              <a:ext cx="1733546" cy="300989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DC446323-CB43-7263-7C11-EB4B5E46DE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3430" y="475113"/>
            <a:ext cx="7448610" cy="61855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lvl="0" algn="l" hangingPunct="0">
              <a:lnSpc>
                <a:spcPct val="150000"/>
              </a:lnSpc>
            </a:pPr>
            <a:r>
              <a:rPr lang="en-IN" spc="25"/>
              <a:t>A</a:t>
            </a:r>
            <a:r>
              <a:rPr lang="en-IN" spc="-5"/>
              <a:t>G</a:t>
            </a:r>
            <a:r>
              <a:rPr lang="en-IN" spc="-35"/>
              <a:t>E</a:t>
            </a:r>
            <a:r>
              <a:rPr lang="en-IN" spc="15"/>
              <a:t>N</a:t>
            </a:r>
            <a:r>
              <a:rPr lang="en-IN"/>
              <a:t>DA</a:t>
            </a:r>
            <a:br>
              <a:rPr lang="en-IN"/>
            </a:br>
            <a:r>
              <a:rPr lang="en-IN" sz="2800" b="0">
                <a:latin typeface="Times New Roman" pitchFamily="18"/>
                <a:cs typeface="Times New Roman" pitchFamily="18"/>
              </a:rPr>
              <a:t>1) Problem Statement</a:t>
            </a:r>
            <a:br>
              <a:rPr lang="en-IN" sz="2800" b="0">
                <a:latin typeface="Times New Roman" pitchFamily="18"/>
                <a:cs typeface="Times New Roman" pitchFamily="18"/>
              </a:rPr>
            </a:br>
            <a:r>
              <a:rPr lang="en-IN" sz="2800" b="0">
                <a:latin typeface="Times New Roman" pitchFamily="18"/>
                <a:cs typeface="Times New Roman" pitchFamily="18"/>
              </a:rPr>
              <a:t>2) Project Overview</a:t>
            </a:r>
            <a:br>
              <a:rPr lang="en-IN" sz="2800" b="0">
                <a:latin typeface="Times New Roman" pitchFamily="18"/>
                <a:cs typeface="Times New Roman" pitchFamily="18"/>
              </a:rPr>
            </a:br>
            <a:r>
              <a:rPr lang="en-IN" sz="2800" b="0">
                <a:latin typeface="Times New Roman" pitchFamily="18"/>
                <a:cs typeface="Times New Roman" pitchFamily="18"/>
              </a:rPr>
              <a:t>3) End Users</a:t>
            </a:r>
            <a:br>
              <a:rPr lang="en-IN" sz="2800" b="0">
                <a:latin typeface="Times New Roman" pitchFamily="18"/>
                <a:cs typeface="Times New Roman" pitchFamily="18"/>
              </a:rPr>
            </a:br>
            <a:r>
              <a:rPr lang="en-IN" sz="2800" b="0">
                <a:latin typeface="Times New Roman" pitchFamily="18"/>
                <a:cs typeface="Times New Roman" pitchFamily="18"/>
              </a:rPr>
              <a:t>4) Solution and Value Proposition</a:t>
            </a:r>
            <a:br>
              <a:rPr lang="en-IN" sz="2800" b="0">
                <a:latin typeface="Times New Roman" pitchFamily="18"/>
                <a:cs typeface="Times New Roman" pitchFamily="18"/>
              </a:rPr>
            </a:br>
            <a:r>
              <a:rPr lang="en-IN" sz="2800" b="0">
                <a:latin typeface="Times New Roman" pitchFamily="18"/>
                <a:cs typeface="Times New Roman" pitchFamily="18"/>
              </a:rPr>
              <a:t>5) The Wow Factor</a:t>
            </a:r>
            <a:br>
              <a:rPr lang="en-IN" sz="2800" b="0">
                <a:latin typeface="Times New Roman" pitchFamily="18"/>
                <a:cs typeface="Times New Roman" pitchFamily="18"/>
              </a:rPr>
            </a:br>
            <a:r>
              <a:rPr lang="en-IN" sz="2800" b="0">
                <a:latin typeface="Times New Roman" pitchFamily="18"/>
                <a:cs typeface="Times New Roman" pitchFamily="18"/>
              </a:rPr>
              <a:t>6) Modelling</a:t>
            </a:r>
            <a:br>
              <a:rPr lang="en-IN" sz="2800" b="0">
                <a:latin typeface="Times New Roman" pitchFamily="18"/>
                <a:cs typeface="Times New Roman" pitchFamily="18"/>
              </a:rPr>
            </a:br>
            <a:r>
              <a:rPr lang="en-IN" sz="2800" b="0">
                <a:latin typeface="Times New Roman" pitchFamily="18"/>
                <a:cs typeface="Times New Roman" pitchFamily="18"/>
              </a:rPr>
              <a:t>7) Results</a:t>
            </a:r>
            <a:br>
              <a:rPr lang="en-IN" sz="2800" b="0">
                <a:latin typeface="Arial" pitchFamily="34"/>
              </a:rPr>
            </a:br>
            <a:endParaRPr lang="en-IN" sz="2800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F81DDAD3-B711-1AE1-FC74-6B0BB326CE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456C412D-352A-E04C-8D73-1B3677AE5ACF}" type="slidenum">
              <a:t>3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5DDFF68C-2AB1-42EE-DD68-7E8AAE006A45}"/>
              </a:ext>
            </a:extLst>
          </p:cNvPr>
          <p:cNvGrpSpPr/>
          <p:nvPr/>
        </p:nvGrpSpPr>
        <p:grpSpPr>
          <a:xfrm>
            <a:off x="8305796" y="2904527"/>
            <a:ext cx="2762246" cy="3257550"/>
            <a:chOff x="8305796" y="2904527"/>
            <a:chExt cx="2762246" cy="325755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F5DECF2-65F4-17BD-D338-60FBA97E6D30}"/>
                </a:ext>
              </a:extLst>
            </p:cNvPr>
            <p:cNvSpPr/>
            <p:nvPr/>
          </p:nvSpPr>
          <p:spPr>
            <a:xfrm>
              <a:off x="9667878" y="5333402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E50AF5C-D940-E777-5DDF-83CE6E97665F}"/>
                </a:ext>
              </a:extLst>
            </p:cNvPr>
            <p:cNvSpPr/>
            <p:nvPr/>
          </p:nvSpPr>
          <p:spPr>
            <a:xfrm>
              <a:off x="9667878" y="586680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82012255-FC93-F098-59F0-1F4A0AFE5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5796" y="2904527"/>
              <a:ext cx="2762246" cy="325755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FB46AD20-31CF-74B7-586D-F64395C94EB8}"/>
              </a:ext>
            </a:extLst>
          </p:cNvPr>
          <p:cNvSpPr/>
          <p:nvPr/>
        </p:nvSpPr>
        <p:spPr>
          <a:xfrm>
            <a:off x="6553203" y="1442539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676D698-FC82-179B-61E8-A8D43CA2EB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5310" y="664805"/>
            <a:ext cx="7300276" cy="141350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 algn="l">
              <a:spcBef>
                <a:spcPts val="130"/>
              </a:spcBef>
              <a:tabLst>
                <a:tab pos="2727956" algn="l"/>
              </a:tabLst>
            </a:pPr>
            <a:r>
              <a:rPr lang="en-IN" sz="4250" spc="-20"/>
              <a:t>P</a:t>
            </a:r>
            <a:r>
              <a:rPr lang="en-IN" sz="4250" spc="15"/>
              <a:t>ROB</a:t>
            </a:r>
            <a:r>
              <a:rPr lang="en-IN" sz="4250" spc="55"/>
              <a:t>L</a:t>
            </a:r>
            <a:r>
              <a:rPr lang="en-IN" sz="4250" spc="-20"/>
              <a:t>E</a:t>
            </a:r>
            <a:r>
              <a:rPr lang="en-IN" sz="4250" spc="20"/>
              <a:t>M</a:t>
            </a:r>
            <a:r>
              <a:rPr lang="en-IN" sz="4250"/>
              <a:t>	</a:t>
            </a:r>
            <a:r>
              <a:rPr lang="en-IN" sz="4250" spc="10"/>
              <a:t>S</a:t>
            </a:r>
            <a:r>
              <a:rPr lang="en-IN" sz="4250" spc="-370"/>
              <a:t>T</a:t>
            </a:r>
            <a:r>
              <a:rPr lang="en-IN" sz="4250" spc="-375"/>
              <a:t>A</a:t>
            </a:r>
            <a:r>
              <a:rPr lang="en-IN" sz="4250" spc="15"/>
              <a:t>T</a:t>
            </a:r>
            <a:r>
              <a:rPr lang="en-IN" sz="4250" spc="-10"/>
              <a:t>E</a:t>
            </a:r>
            <a:r>
              <a:rPr lang="en-IN" sz="4250" spc="-20"/>
              <a:t>ME</a:t>
            </a:r>
            <a:r>
              <a:rPr lang="en-IN" sz="4250" spc="10"/>
              <a:t>NT</a:t>
            </a:r>
            <a:br>
              <a:rPr lang="en-IN" sz="2400" b="0" spc="10"/>
            </a:br>
            <a:br>
              <a:rPr lang="en-IN" sz="2400" b="0" spc="10"/>
            </a:br>
            <a:r>
              <a:rPr lang="en-IN" sz="2800"/>
              <a:t>The Challenge:</a:t>
            </a:r>
            <a:endParaRPr lang="en-IN" sz="2800" b="0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9C7B2AEB-004D-F81B-7FC0-D33C17337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4FCA37F9-056F-4609-57FC-9F4453A5433A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6/13/202</a:t>
            </a:r>
            <a:r>
              <a:rPr lang="en-IN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A27AEACE-7D7F-34F0-9D47-D240E73180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572F9D14-31B5-AC48-A299-2607988A1010}" type="slidenum">
              <a:t>4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AC31AF1D-7A9A-95B5-6923-E0A014CD933C}"/>
              </a:ext>
            </a:extLst>
          </p:cNvPr>
          <p:cNvSpPr txBox="1"/>
          <p:nvPr/>
        </p:nvSpPr>
        <p:spPr>
          <a:xfrm>
            <a:off x="676271" y="2362196"/>
            <a:ext cx="7629525" cy="21120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marR="0" lvl="0" indent="0" algn="just" defTabSz="914400" rtl="0" fontAlgn="auto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56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Tracking keystrokes for security, research, or productivity analysis purposes can be cumbersome and inefficient without the right tools. Existing solutions may lack user-friendliness or detailed logging capabilities.</a:t>
            </a:r>
            <a:endParaRPr lang="en-IN" sz="28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F137A9A5-BD79-40BA-C9F3-A63792E98FA9}"/>
              </a:ext>
            </a:extLst>
          </p:cNvPr>
          <p:cNvGrpSpPr/>
          <p:nvPr/>
        </p:nvGrpSpPr>
        <p:grpSpPr>
          <a:xfrm>
            <a:off x="8658225" y="2647946"/>
            <a:ext cx="3533771" cy="3810003"/>
            <a:chOff x="8658225" y="2647946"/>
            <a:chExt cx="3533771" cy="3810003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29E477C9-0068-8B44-851F-F9954EA0F19A}"/>
                </a:ext>
              </a:extLst>
            </p:cNvPr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AD0CA51-C507-C0BF-5617-69DFB8AE5A2A}"/>
                </a:ext>
              </a:extLst>
            </p:cNvPr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DB386D69-F2F4-E801-E328-4D2F4CF4B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8225" y="2647946"/>
              <a:ext cx="3533771" cy="381000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A8467995-13B1-3E76-9E23-5C36ED840759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EE6E112-0A8D-2D12-EB84-7824948632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6956426" cy="63880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  <a:tabLst>
                <a:tab pos="2642872" algn="l"/>
              </a:tabLst>
            </a:pPr>
            <a:r>
              <a:rPr lang="en-IN" sz="4250" spc="5"/>
              <a:t>PROJECT </a:t>
            </a:r>
            <a:r>
              <a:rPr lang="en-IN" sz="4250" spc="-20"/>
              <a:t>OVERVIEW</a:t>
            </a:r>
            <a:endParaRPr lang="en-IN" sz="4250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62CFA248-2B3D-A7CB-2FD9-FE695BFAA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1917BC3E-5AD2-0258-2333-C2A57BBBE637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6/13/202</a:t>
            </a:r>
            <a:r>
              <a:rPr lang="en-IN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BB59FA80-6657-9BAF-7AC5-8C1EA15D5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B00CCA24-223E-4B47-980D-9B4722AFCCB8}" type="slidenum">
              <a:t>5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C55CBD8A-7423-662F-6EDE-1BFFB9703834}"/>
              </a:ext>
            </a:extLst>
          </p:cNvPr>
          <p:cNvSpPr txBox="1"/>
          <p:nvPr/>
        </p:nvSpPr>
        <p:spPr>
          <a:xfrm>
            <a:off x="739777" y="1904996"/>
            <a:ext cx="8099426" cy="21120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marR="0" lvl="0" indent="0" algn="just" defTabSz="914400" rtl="0" fontAlgn="auto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This project involves developing a keylogger application using Python and </a:t>
            </a:r>
            <a:r>
              <a:rPr lang="en-US" sz="2800" b="0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Tkinter</a:t>
            </a: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. 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The keylogger captures keystrokes, logs them in text and JSON formats, and offers a user-friendly interface to start and stop the logging process.</a:t>
            </a:r>
            <a:endParaRPr lang="en-IN" sz="28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308F18C-FE77-0B64-A33C-4342E5434E49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A306E3C-D9FC-8CEE-CD7E-5D39C1E5FF95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B8E6EB0-2E0C-1395-67B6-427F370F6CA3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F0FB913-75BB-026F-6E57-D6E541B067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71961"/>
            <a:ext cx="6019796" cy="509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IN" sz="3200" spc="25"/>
              <a:t>W</a:t>
            </a:r>
            <a:r>
              <a:rPr lang="en-IN" sz="3200" spc="-20"/>
              <a:t>H</a:t>
            </a:r>
            <a:r>
              <a:rPr lang="en-IN" sz="3200" spc="20"/>
              <a:t>O</a:t>
            </a:r>
            <a:r>
              <a:rPr lang="en-IN" sz="3200" spc="-235"/>
              <a:t> </a:t>
            </a:r>
            <a:r>
              <a:rPr lang="en-IN" sz="3200" spc="-10"/>
              <a:t>AR</a:t>
            </a:r>
            <a:r>
              <a:rPr lang="en-IN" sz="3200" spc="15"/>
              <a:t>E</a:t>
            </a:r>
            <a:r>
              <a:rPr lang="en-IN" sz="3200" spc="-35"/>
              <a:t> </a:t>
            </a:r>
            <a:r>
              <a:rPr lang="en-IN" sz="3200" spc="-10"/>
              <a:t>T</a:t>
            </a:r>
            <a:r>
              <a:rPr lang="en-IN" sz="3200" spc="-15"/>
              <a:t>H</a:t>
            </a:r>
            <a:r>
              <a:rPr lang="en-IN" sz="3200" spc="15"/>
              <a:t>E</a:t>
            </a:r>
            <a:r>
              <a:rPr lang="en-IN" sz="3200" spc="-35"/>
              <a:t> </a:t>
            </a:r>
            <a:r>
              <a:rPr lang="en-IN" sz="3200" spc="-20"/>
              <a:t>E</a:t>
            </a:r>
            <a:r>
              <a:rPr lang="en-IN" sz="3200" spc="30"/>
              <a:t>N</a:t>
            </a:r>
            <a:r>
              <a:rPr lang="en-IN" sz="3200" spc="15"/>
              <a:t>D</a:t>
            </a:r>
            <a:r>
              <a:rPr lang="en-IN" sz="3200" spc="-45"/>
              <a:t> </a:t>
            </a:r>
            <a:r>
              <a:rPr lang="en-IN" sz="3200"/>
              <a:t>U</a:t>
            </a:r>
            <a:r>
              <a:rPr lang="en-IN" sz="3200" spc="10"/>
              <a:t>S</a:t>
            </a:r>
            <a:r>
              <a:rPr lang="en-IN" sz="3200" spc="-25"/>
              <a:t>E</a:t>
            </a:r>
            <a:r>
              <a:rPr lang="en-IN" sz="3200" spc="-10"/>
              <a:t>R</a:t>
            </a:r>
            <a:r>
              <a:rPr lang="en-IN" sz="3200" spc="5"/>
              <a:t>S?</a:t>
            </a:r>
            <a:endParaRPr lang="en-IN" sz="3200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57FFFD05-D615-A8A2-7EDA-0FFC6B76C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3" y="6172200"/>
            <a:ext cx="2181228" cy="48577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E35040E7-A737-5867-660F-F0D426990BD6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6/13/202</a:t>
            </a:r>
            <a:r>
              <a:rPr lang="en-IN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675A1A0-9C3A-8134-5FEB-F417B67CF6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531C8762-F787-0D44-9B49-C85BD6CD18FF}" type="slidenum">
              <a:t>6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AE4F1F3C-1506-D367-B1C8-740AD534DBE8}"/>
              </a:ext>
            </a:extLst>
          </p:cNvPr>
          <p:cNvSpPr txBox="1"/>
          <p:nvPr/>
        </p:nvSpPr>
        <p:spPr>
          <a:xfrm>
            <a:off x="739777" y="1904996"/>
            <a:ext cx="9699626" cy="38265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Security Analysts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To monitor and detect unauthorized activity.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Researchers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For studies requiring data on user interaction.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Productivity Analysts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To assess and improve typing efficiency.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IT Professionals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For troubleshooting and debugging.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2C3FB475-BC82-7167-EACF-B303B175F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371"/>
            <a:ext cx="2695578" cy="32480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35734D67-7CE8-40BD-814F-E321F74E6D3C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862010D-AE87-CE0E-AB10-D92461DC987D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A800192-F038-3E37-035F-9763ABFB2A40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402204A-8CA3-871B-BAAF-EAA16C7F08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8168" y="857880"/>
            <a:ext cx="10490838" cy="5467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IN" sz="3600" spc="-40"/>
              <a:t>Y</a:t>
            </a:r>
            <a:r>
              <a:rPr lang="en-IN" sz="3600" spc="10"/>
              <a:t>O</a:t>
            </a:r>
            <a:r>
              <a:rPr lang="en-IN" sz="3600" spc="25"/>
              <a:t>U</a:t>
            </a:r>
            <a:r>
              <a:rPr lang="en-IN" sz="3600"/>
              <a:t>R</a:t>
            </a:r>
            <a:r>
              <a:rPr lang="en-IN" sz="3600" spc="5"/>
              <a:t> </a:t>
            </a:r>
            <a:r>
              <a:rPr lang="en-IN" sz="3600" spc="25"/>
              <a:t>S</a:t>
            </a:r>
            <a:r>
              <a:rPr lang="en-IN" sz="3600" spc="10"/>
              <a:t>O</a:t>
            </a:r>
            <a:r>
              <a:rPr lang="en-IN" sz="3600" spc="25"/>
              <a:t>LU</a:t>
            </a:r>
            <a:r>
              <a:rPr lang="en-IN" sz="3600" spc="-35"/>
              <a:t>T</a:t>
            </a:r>
            <a:r>
              <a:rPr lang="en-IN" sz="3600" spc="-30"/>
              <a:t>I</a:t>
            </a:r>
            <a:r>
              <a:rPr lang="en-IN" sz="3600" spc="10"/>
              <a:t>O</a:t>
            </a:r>
            <a:r>
              <a:rPr lang="en-IN" sz="3600"/>
              <a:t>N</a:t>
            </a:r>
            <a:r>
              <a:rPr lang="en-IN" sz="3600" spc="-345"/>
              <a:t> </a:t>
            </a:r>
            <a:r>
              <a:rPr lang="en-IN" sz="3600" spc="-35"/>
              <a:t>A</a:t>
            </a:r>
            <a:r>
              <a:rPr lang="en-IN" sz="3600" spc="-5"/>
              <a:t>N</a:t>
            </a:r>
            <a:r>
              <a:rPr lang="en-IN" sz="3600"/>
              <a:t>D</a:t>
            </a:r>
            <a:r>
              <a:rPr lang="en-IN" sz="3600" spc="35"/>
              <a:t> </a:t>
            </a:r>
            <a:r>
              <a:rPr lang="en-IN" sz="3600" spc="-30"/>
              <a:t>I</a:t>
            </a:r>
            <a:r>
              <a:rPr lang="en-IN" sz="3600" spc="-35"/>
              <a:t>T</a:t>
            </a:r>
            <a:r>
              <a:rPr lang="en-IN" sz="3600"/>
              <a:t>S</a:t>
            </a:r>
            <a:r>
              <a:rPr lang="en-IN" sz="3600" spc="60"/>
              <a:t> </a:t>
            </a:r>
            <a:r>
              <a:rPr lang="en-IN" sz="3600" spc="-295"/>
              <a:t>V</a:t>
            </a:r>
            <a:r>
              <a:rPr lang="en-IN" sz="3600" spc="-35"/>
              <a:t>A</a:t>
            </a:r>
            <a:r>
              <a:rPr lang="en-IN" sz="3600" spc="25"/>
              <a:t>LU</a:t>
            </a:r>
            <a:r>
              <a:rPr lang="en-IN" sz="3600"/>
              <a:t>E</a:t>
            </a:r>
            <a:r>
              <a:rPr lang="en-IN" sz="3600" spc="-65"/>
              <a:t> </a:t>
            </a:r>
            <a:r>
              <a:rPr lang="en-IN" sz="3600" spc="-15"/>
              <a:t>P</a:t>
            </a:r>
            <a:r>
              <a:rPr lang="en-IN" sz="3600" spc="-30"/>
              <a:t>R</a:t>
            </a:r>
            <a:r>
              <a:rPr lang="en-IN" sz="3600" spc="10"/>
              <a:t>O</a:t>
            </a:r>
            <a:r>
              <a:rPr lang="en-IN" sz="3600" spc="-15"/>
              <a:t>P</a:t>
            </a:r>
            <a:r>
              <a:rPr lang="en-IN" sz="3600" spc="10"/>
              <a:t>O</a:t>
            </a:r>
            <a:r>
              <a:rPr lang="en-IN" sz="3600" spc="25"/>
              <a:t>S</a:t>
            </a:r>
            <a:r>
              <a:rPr lang="en-IN" sz="3600" spc="-30"/>
              <a:t>I</a:t>
            </a:r>
            <a:r>
              <a:rPr lang="en-IN" sz="3600" spc="-35"/>
              <a:t>T</a:t>
            </a:r>
            <a:r>
              <a:rPr lang="en-IN" sz="3600" spc="-30"/>
              <a:t>I</a:t>
            </a:r>
            <a:r>
              <a:rPr lang="en-IN" sz="3600" spc="10"/>
              <a:t>O</a:t>
            </a:r>
            <a:r>
              <a:rPr lang="en-IN" sz="3600"/>
              <a:t>N</a:t>
            </a: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C77D94DE-DB44-5388-F602-8BDCB5AC2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141EA1EA-8A6E-1C51-C849-D1A0E54A72E1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6/13/202</a:t>
            </a:r>
            <a:r>
              <a:rPr lang="en-IN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AF34045-D7AE-B459-3DC3-71C7B83F63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790CA42B-4A7B-B34F-A92B-51354C437EF6}" type="slidenum">
              <a:t>7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ADC1DB84-1A47-7C18-4E55-A10AD060270B}"/>
              </a:ext>
            </a:extLst>
          </p:cNvPr>
          <p:cNvSpPr txBox="1"/>
          <p:nvPr/>
        </p:nvSpPr>
        <p:spPr>
          <a:xfrm>
            <a:off x="2895603" y="1695453"/>
            <a:ext cx="7425686" cy="53473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Keylogger Solution: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Ease of Use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Simple interface to start and stop logging.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Comprehensive Logging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Captures keystrokes in both text and JSON formats for versatile usage.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Real-Time Monitoring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Immediate feedback on the keylogger's status.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Value Proposition: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Efficiency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Quickly deploy and manage keystroke logging.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Detail-Oriented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Provides thorough and structured logs.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Versatility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Applicable in various professional and research contexts.</a:t>
            </a:r>
            <a:endParaRPr lang="en-US" sz="1050" b="1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46DAA7C-6F4D-00CA-4F8F-FE2935EE28FE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IN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5BACB6B-CB7B-0EFD-297E-BDC574F98790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20216F7-E1DE-4BAF-598A-6EFC8EE2CB22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DEA95E4-1DB5-D31D-D45F-9E49408BD592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F3FFCC43-B76A-F879-F256-2D62A5525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8" y="3381368"/>
            <a:ext cx="2466978" cy="34194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76FFFE34-F7AC-C094-5F2B-3F4B1AAD09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2478" y="343850"/>
            <a:ext cx="7543169" cy="63880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IN" sz="4250" spc="15"/>
              <a:t>THE</a:t>
            </a:r>
            <a:r>
              <a:rPr lang="en-IN" sz="4250" spc="20"/>
              <a:t> </a:t>
            </a:r>
            <a:r>
              <a:rPr lang="en-IN" sz="4250" spc="10"/>
              <a:t>WOW</a:t>
            </a:r>
            <a:r>
              <a:rPr lang="en-IN" sz="4250" spc="85"/>
              <a:t> </a:t>
            </a:r>
            <a:r>
              <a:rPr lang="en-IN" sz="4250" spc="10"/>
              <a:t>IN</a:t>
            </a:r>
            <a:r>
              <a:rPr lang="en-IN" sz="4250" spc="-5"/>
              <a:t> </a:t>
            </a:r>
            <a:r>
              <a:rPr lang="en-IN" sz="4250" spc="15"/>
              <a:t>YOUR</a:t>
            </a:r>
            <a:r>
              <a:rPr lang="en-IN" sz="4250" spc="-10"/>
              <a:t> </a:t>
            </a:r>
            <a:r>
              <a:rPr lang="en-IN" sz="4250" spc="20"/>
              <a:t>SOLUTION</a:t>
            </a:r>
            <a:endParaRPr lang="en-IN" sz="425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AC6E5EB-00DC-7C5B-4BE1-CFA4BE6B5FE3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B2BA17-029E-F547-9C57-9B06FF9A8FCA}" type="slidenum">
              <a:t>8</a:t>
            </a:fld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76C7D259-AFE0-6EE2-BC85-4EF1B1DC3A83}"/>
              </a:ext>
            </a:extLst>
          </p:cNvPr>
          <p:cNvSpPr txBox="1"/>
          <p:nvPr/>
        </p:nvSpPr>
        <p:spPr>
          <a:xfrm>
            <a:off x="752478" y="1215073"/>
            <a:ext cx="7543169" cy="26835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User-Friendly Interface: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Intuitive GUI built with Tkinter.</a:t>
            </a:r>
          </a:p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Detailed Logs: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JSON and text formats for easy analysis.</a:t>
            </a:r>
          </a:p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Real-Time Updates: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Immediate visual feedback on keylogger status.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B54C98D-A909-27EB-1B6B-61FE4C6CD18A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6/13/202</a:t>
            </a:r>
            <a:r>
              <a:rPr lang="en-IN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 </a:t>
            </a:r>
            <a:r>
              <a:rPr lang="en-IN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Ann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u</a:t>
            </a:r>
            <a:r>
              <a:rPr lang="en-IN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A32B31B-E673-B040-C318-5EC110BC3C2D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4E0E443-31BF-E384-D573-5C2D90E1CA0D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A428881-D3A8-5E64-B248-1B64495AD07E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50EB4DCE-8C3A-9FDD-3FAC-F6CD3A071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9">
            <a:extLst>
              <a:ext uri="{FF2B5EF4-FFF2-40B4-BE49-F238E27FC236}">
                <a16:creationId xmlns:a16="http://schemas.microsoft.com/office/drawing/2014/main" id="{EC058847-9378-AB53-CADE-FB6BC8A5DF86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1DDD748-1EB1-7E45-A7F0-3CFFBCD86AA1}" type="slidenum">
              <a:t>9</a:t>
            </a:fld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F1289F2-B698-88EB-3428-4E7132102938}"/>
              </a:ext>
            </a:extLst>
          </p:cNvPr>
          <p:cNvSpPr txBox="1"/>
          <p:nvPr/>
        </p:nvSpPr>
        <p:spPr>
          <a:xfrm>
            <a:off x="748463" y="312715"/>
            <a:ext cx="4661739" cy="7521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800" b="1" i="0" u="none" strike="noStrike" kern="1200" cap="none" spc="1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M</a:t>
            </a:r>
            <a:r>
              <a:rPr lang="en-IN" sz="4800" b="1" i="0" u="none" strike="noStrike" kern="1200" cap="none" spc="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O</a:t>
            </a:r>
            <a:r>
              <a:rPr lang="en-IN" sz="4800" b="1" i="0" u="none" strike="noStrike" kern="1200" cap="none" spc="-1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D</a:t>
            </a:r>
            <a:r>
              <a:rPr lang="en-IN" sz="4800" b="1" i="0" u="none" strike="noStrike" kern="1200" cap="none" spc="-3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4800" b="1" i="0" u="none" strike="noStrike" kern="1200" cap="none" spc="-3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LL</a:t>
            </a:r>
            <a:r>
              <a:rPr lang="en-IN" sz="4800" b="1" i="0" u="none" strike="noStrike" kern="1200" cap="none" spc="-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4800" b="1" i="0" u="none" strike="noStrike" kern="1200" cap="none" spc="3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N</a:t>
            </a:r>
            <a:r>
              <a:rPr lang="en-IN" sz="4800" b="1" i="0" u="none" strike="noStrike" kern="1200" cap="none" spc="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G</a:t>
            </a:r>
            <a:endParaRPr lang="en-IN" sz="48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035648F-528D-6E9B-521C-BEEC0D9285CF}"/>
              </a:ext>
            </a:extLst>
          </p:cNvPr>
          <p:cNvSpPr/>
          <p:nvPr/>
        </p:nvSpPr>
        <p:spPr>
          <a:xfrm>
            <a:off x="748463" y="643929"/>
            <a:ext cx="12877796" cy="583184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1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Technical Implementation: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Languages and Libraries: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Python, Tkinter, pynput, json.</a:t>
            </a:r>
          </a:p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Core Functions: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457200" marR="0" lvl="1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generate_text_log(key)</a:t>
            </a:r>
          </a:p>
          <a:p>
            <a:pPr marL="457200" marR="0" lvl="1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generate_json_file(keys_used)</a:t>
            </a:r>
          </a:p>
          <a:p>
            <a:pPr marL="457200" marR="0" lvl="1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on_press(key)</a:t>
            </a:r>
          </a:p>
          <a:p>
            <a:pPr marL="457200" marR="0" lvl="1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on_release(key)</a:t>
            </a:r>
          </a:p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Key Features: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457200" marR="0" lvl="1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Logging keystrokes in multiple formats.</a:t>
            </a:r>
          </a:p>
          <a:p>
            <a:pPr marL="457200" marR="0" lvl="1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Simple start/stop functionality.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448</Words>
  <Application>Microsoft Macintosh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Office Theme</vt:lpstr>
      <vt:lpstr>BANDI VEERENDRA</vt:lpstr>
      <vt:lpstr>Keylogger Application</vt:lpstr>
      <vt:lpstr>AGENDA 1) Problem Statement 2) Project Overview 3) End Users 4) Solution and Value Proposition 5) The Wow Factor 6) Modelling 7) Results </vt:lpstr>
      <vt:lpstr>PROBLEM STATEMENT  The Challenge: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Dodla Tirumala Teja</dc:title>
  <dc:creator>Midathada Layasri</dc:creator>
  <cp:lastModifiedBy>bnaveenkumar077@gmail.com</cp:lastModifiedBy>
  <cp:revision>4</cp:revision>
  <dcterms:created xsi:type="dcterms:W3CDTF">2024-06-02T18:48:59Z</dcterms:created>
  <dcterms:modified xsi:type="dcterms:W3CDTF">2024-06-24T18:33:08Z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