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sldIdLst>
    <p:sldId id="258" r:id="rId2"/>
    <p:sldId id="259" r:id="rId3"/>
    <p:sldId id="262" r:id="rId4"/>
    <p:sldId id="261" r:id="rId5"/>
    <p:sldId id="260" r:id="rId6"/>
    <p:sldId id="266" r:id="rId7"/>
    <p:sldId id="267"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01000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489060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0303451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8624D31-43A5-475A-80CF-332C9F6DCF35}" type="datetimeFigureOut">
              <a:rPr lang="en-US" smtClean="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1747278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8624D31-43A5-475A-80CF-332C9F6DCF35}" type="datetimeFigureOut">
              <a:rPr lang="en-US" smtClean="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4036004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8624D31-43A5-475A-80CF-332C9F6DCF35}" type="datetimeFigureOut">
              <a:rPr lang="en-US" smtClean="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6602100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86925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69630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814985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54752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33159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8/29/2024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4224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8198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8/29/2024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31076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35657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94653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8624D31-43A5-475A-80CF-332C9F6DCF35}" type="datetimeFigureOut">
              <a:rPr lang="en-US" smtClean="0"/>
              <a:t>8/29/2024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4133306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592025"/>
            <a:ext cx="9579559" cy="1172607"/>
          </a:xfrm>
        </p:spPr>
        <p:txBody>
          <a:bodyPr>
            <a:normAutofit fontScale="90000"/>
          </a:bodyPr>
          <a:lstStyle/>
          <a:p>
            <a:r>
              <a:rPr lang="en-US" sz="4000" b="1" dirty="0">
                <a:latin typeface="Times New Roman" panose="02020603050405020304" pitchFamily="18" charset="0"/>
                <a:cs typeface="Times New Roman" panose="02020603050405020304" pitchFamily="18" charset="0"/>
              </a:rPr>
              <a:t>Sales </a:t>
            </a:r>
            <a:r>
              <a:rPr lang="en-US" sz="4000" b="1" dirty="0" smtClean="0">
                <a:latin typeface="Times New Roman" panose="02020603050405020304" pitchFamily="18" charset="0"/>
                <a:cs typeface="Times New Roman" panose="02020603050405020304" pitchFamily="18" charset="0"/>
              </a:rPr>
              <a:t>Strategy Presentation </a:t>
            </a:r>
            <a:r>
              <a:rPr lang="en-US" sz="4000" b="1" dirty="0">
                <a:latin typeface="Times New Roman" panose="02020603050405020304" pitchFamily="18" charset="0"/>
                <a:cs typeface="Times New Roman" panose="02020603050405020304" pitchFamily="18" charset="0"/>
              </a:rPr>
              <a:t>to the Sales </a:t>
            </a:r>
            <a:r>
              <a:rPr lang="en-US" sz="4000" b="1" dirty="0" smtClean="0">
                <a:latin typeface="Times New Roman" panose="02020603050405020304" pitchFamily="18" charset="0"/>
                <a:cs typeface="Times New Roman" panose="02020603050405020304" pitchFamily="18" charset="0"/>
              </a:rPr>
              <a:t>Team </a:t>
            </a:r>
            <a:r>
              <a:rPr lang="en-US" sz="4000" b="1" dirty="0">
                <a:latin typeface="Times New Roman" panose="02020603050405020304" pitchFamily="18" charset="0"/>
                <a:cs typeface="Times New Roman" panose="02020603050405020304" pitchFamily="18" charset="0"/>
              </a:rPr>
              <a:t>of </a:t>
            </a:r>
            <a:r>
              <a:rPr lang="en-US" sz="4000" b="1" dirty="0" smtClean="0">
                <a:latin typeface="Times New Roman" panose="02020603050405020304" pitchFamily="18" charset="0"/>
                <a:cs typeface="Times New Roman" panose="02020603050405020304" pitchFamily="18" charset="0"/>
              </a:rPr>
              <a:t>Pen </a:t>
            </a:r>
            <a:r>
              <a:rPr lang="en-US" sz="4000" b="1" dirty="0">
                <a:latin typeface="Times New Roman" panose="02020603050405020304" pitchFamily="18" charset="0"/>
                <a:cs typeface="Times New Roman" panose="02020603050405020304" pitchFamily="18" charset="0"/>
              </a:rPr>
              <a:t>and </a:t>
            </a:r>
            <a:r>
              <a:rPr lang="en-US" sz="4000" b="1" dirty="0" smtClean="0">
                <a:latin typeface="Times New Roman" panose="02020603050405020304" pitchFamily="18" charset="0"/>
                <a:cs typeface="Times New Roman" panose="02020603050405020304" pitchFamily="18" charset="0"/>
              </a:rPr>
              <a:t>Printers</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sz="1800" b="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0" y="2502568"/>
            <a:ext cx="9711609" cy="4235116"/>
          </a:xfrm>
        </p:spPr>
        <p:txBody>
          <a:bodyPr>
            <a:noAutofit/>
          </a:bodyPr>
          <a:lstStyle/>
          <a:p>
            <a:pPr marL="0" indent="0">
              <a:buNone/>
            </a:pPr>
            <a:r>
              <a:rPr lang="en-US" sz="2400" b="1"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Business </a:t>
            </a:r>
            <a:r>
              <a:rPr lang="en-US" sz="2800" b="1" dirty="0">
                <a:latin typeface="Times New Roman" panose="02020603050405020304" pitchFamily="18" charset="0"/>
                <a:cs typeface="Times New Roman" panose="02020603050405020304" pitchFamily="18" charset="0"/>
              </a:rPr>
              <a:t>Goals</a:t>
            </a:r>
            <a:r>
              <a:rPr lang="en-US" sz="2800" b="1" dirty="0" smtClean="0">
                <a:latin typeface="Times New Roman" panose="02020603050405020304" pitchFamily="18" charset="0"/>
                <a:cs typeface="Times New Roman" panose="02020603050405020304" pitchFamily="18" charset="0"/>
              </a:rPr>
              <a:t>:</a:t>
            </a:r>
            <a:endParaRPr lang="en-US" sz="2100" b="1" dirty="0" smtClean="0">
              <a:latin typeface="Times New Roman" panose="02020603050405020304" pitchFamily="18" charset="0"/>
              <a:cs typeface="Times New Roman" panose="02020603050405020304" pitchFamily="18" charset="0"/>
            </a:endParaRPr>
          </a:p>
          <a:p>
            <a:pPr>
              <a:spcBef>
                <a:spcPts val="300"/>
              </a:spcBef>
            </a:pPr>
            <a:r>
              <a:rPr lang="en-US" sz="2100" b="1" dirty="0" smtClean="0">
                <a:latin typeface="Times New Roman" panose="02020603050405020304" pitchFamily="18" charset="0"/>
                <a:cs typeface="Times New Roman" panose="02020603050405020304" pitchFamily="18" charset="0"/>
              </a:rPr>
              <a:t>Based </a:t>
            </a:r>
            <a:r>
              <a:rPr lang="en-US" sz="2100" b="1" dirty="0">
                <a:latin typeface="Times New Roman" panose="02020603050405020304" pitchFamily="18" charset="0"/>
                <a:cs typeface="Times New Roman" panose="02020603050405020304" pitchFamily="18" charset="0"/>
              </a:rPr>
              <a:t>on the data, </a:t>
            </a:r>
            <a:r>
              <a:rPr lang="en-US" sz="2100" b="1" dirty="0" smtClean="0">
                <a:latin typeface="Times New Roman" panose="02020603050405020304" pitchFamily="18" charset="0"/>
                <a:cs typeface="Times New Roman" panose="02020603050405020304" pitchFamily="18" charset="0"/>
              </a:rPr>
              <a:t>which sales method is best recommended in other to save time and resources if the results are similar.</a:t>
            </a:r>
          </a:p>
          <a:p>
            <a:pPr>
              <a:spcBef>
                <a:spcPts val="300"/>
              </a:spcBef>
            </a:pPr>
            <a:endParaRPr lang="en-US" sz="2100" b="1" dirty="0">
              <a:latin typeface="Times New Roman" panose="02020603050405020304" pitchFamily="18" charset="0"/>
              <a:cs typeface="Times New Roman" panose="02020603050405020304" pitchFamily="18" charset="0"/>
            </a:endParaRPr>
          </a:p>
          <a:p>
            <a:pPr>
              <a:spcBef>
                <a:spcPts val="300"/>
              </a:spcBef>
            </a:pPr>
            <a:r>
              <a:rPr lang="en-US" sz="2100" b="1" dirty="0" smtClean="0">
                <a:latin typeface="Times New Roman" panose="02020603050405020304" pitchFamily="18" charset="0"/>
                <a:cs typeface="Times New Roman" panose="02020603050405020304" pitchFamily="18" charset="0"/>
              </a:rPr>
              <a:t>Following the launch of a new product line, different sales approaches were used and the sales team requested for the following insights:</a:t>
            </a:r>
          </a:p>
          <a:p>
            <a:pPr lvl="1">
              <a:spcBef>
                <a:spcPts val="300"/>
              </a:spcBef>
              <a:buFont typeface="Wingdings" panose="05000000000000000000" pitchFamily="2" charset="2"/>
              <a:buChar char="§"/>
            </a:pPr>
            <a:r>
              <a:rPr lang="en-US" sz="2100" b="1" dirty="0" smtClean="0">
                <a:latin typeface="Times New Roman" panose="02020603050405020304" pitchFamily="18" charset="0"/>
                <a:cs typeface="Times New Roman" panose="02020603050405020304" pitchFamily="18" charset="0"/>
              </a:rPr>
              <a:t>   How many customers were there for each approach?</a:t>
            </a:r>
          </a:p>
          <a:p>
            <a:pPr lvl="1">
              <a:spcBef>
                <a:spcPts val="300"/>
              </a:spcBef>
              <a:buFont typeface="Wingdings" panose="05000000000000000000" pitchFamily="2" charset="2"/>
              <a:buChar char="§"/>
            </a:pPr>
            <a:r>
              <a:rPr lang="en-US" sz="2100" b="1" dirty="0" smtClean="0">
                <a:latin typeface="Times New Roman" panose="02020603050405020304" pitchFamily="18" charset="0"/>
                <a:cs typeface="Times New Roman" panose="02020603050405020304" pitchFamily="18" charset="0"/>
              </a:rPr>
              <a:t>  What does the spread of the revenue look like overall? And for each method? </a:t>
            </a:r>
          </a:p>
          <a:p>
            <a:pPr lvl="1">
              <a:spcBef>
                <a:spcPts val="300"/>
              </a:spcBef>
              <a:buFont typeface="Wingdings" panose="05000000000000000000" pitchFamily="2" charset="2"/>
              <a:buChar char="§"/>
            </a:pPr>
            <a:r>
              <a:rPr lang="en-US" sz="2100" b="1" dirty="0">
                <a:latin typeface="Times New Roman" panose="02020603050405020304" pitchFamily="18" charset="0"/>
                <a:cs typeface="Times New Roman" panose="02020603050405020304" pitchFamily="18" charset="0"/>
              </a:rPr>
              <a:t> </a:t>
            </a:r>
            <a:r>
              <a:rPr lang="en-US" sz="2100" b="1" dirty="0" smtClean="0">
                <a:latin typeface="Times New Roman" panose="02020603050405020304" pitchFamily="18" charset="0"/>
                <a:cs typeface="Times New Roman" panose="02020603050405020304" pitchFamily="18" charset="0"/>
              </a:rPr>
              <a:t> Was there any difference in revenue over time for each of the methods?</a:t>
            </a:r>
          </a:p>
          <a:p>
            <a:pPr lvl="1">
              <a:spcBef>
                <a:spcPts val="300"/>
              </a:spcBef>
              <a:buFont typeface="Wingdings" panose="05000000000000000000" pitchFamily="2" charset="2"/>
              <a:buChar char="§"/>
            </a:pPr>
            <a:r>
              <a:rPr lang="en-US" sz="2100" b="1" dirty="0">
                <a:latin typeface="Times New Roman" panose="02020603050405020304" pitchFamily="18" charset="0"/>
                <a:cs typeface="Times New Roman" panose="02020603050405020304" pitchFamily="18" charset="0"/>
              </a:rPr>
              <a:t> </a:t>
            </a:r>
            <a:r>
              <a:rPr lang="en-US" sz="2100" b="1" dirty="0" smtClean="0">
                <a:latin typeface="Times New Roman" panose="02020603050405020304" pitchFamily="18" charset="0"/>
                <a:cs typeface="Times New Roman" panose="02020603050405020304" pitchFamily="18" charset="0"/>
              </a:rPr>
              <a:t> Any other differences between the customers in each group for context. </a:t>
            </a:r>
            <a:endParaRPr lang="en-US" sz="21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274885" y="1764632"/>
            <a:ext cx="4828674" cy="923330"/>
          </a:xfrm>
          <a:prstGeom prst="rect">
            <a:avLst/>
          </a:prstGeom>
          <a:noFill/>
        </p:spPr>
        <p:txBody>
          <a:bodyPr wrap="square" rtlCol="0">
            <a:spAutoFit/>
          </a:bodyPr>
          <a:lstStyle/>
          <a:p>
            <a:pPr algn="r"/>
            <a:r>
              <a:rPr lang="en-US" dirty="0">
                <a:latin typeface="Times New Roman" panose="02020603050405020304" pitchFamily="18" charset="0"/>
                <a:cs typeface="Times New Roman" panose="02020603050405020304" pitchFamily="18" charset="0"/>
              </a:rPr>
              <a:t>Presented by Ihesiaba Amarachi A</a:t>
            </a:r>
            <a:r>
              <a:rPr lang="en-US" dirty="0" smtClean="0">
                <a:latin typeface="Times New Roman" panose="02020603050405020304" pitchFamily="18" charset="0"/>
                <a:cs typeface="Times New Roman" panose="02020603050405020304" pitchFamily="18" charset="0"/>
              </a:rPr>
              <a:t>danna-Vivian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Data analytics team</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36703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7283" y="1628274"/>
            <a:ext cx="8911687" cy="417861"/>
          </a:xfrm>
        </p:spPr>
        <p:txBody>
          <a:bodyPr>
            <a:noAutofit/>
          </a:bodyPr>
          <a:lstStyle/>
          <a:p>
            <a:r>
              <a:rPr lang="en-US" sz="2800" dirty="0">
                <a:latin typeface="Times New Roman" panose="02020603050405020304" pitchFamily="18" charset="0"/>
                <a:cs typeface="Times New Roman" panose="02020603050405020304" pitchFamily="18" charset="0"/>
              </a:rPr>
              <a:t>How many customers were there for each approach?</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9539" y="2064423"/>
            <a:ext cx="7525923" cy="4242370"/>
          </a:xfrm>
        </p:spPr>
      </p:pic>
      <p:sp>
        <p:nvSpPr>
          <p:cNvPr id="4" name="Title 1"/>
          <p:cNvSpPr txBox="1">
            <a:spLocks/>
          </p:cNvSpPr>
          <p:nvPr/>
        </p:nvSpPr>
        <p:spPr>
          <a:xfrm>
            <a:off x="2745325" y="792552"/>
            <a:ext cx="8911687" cy="8357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latin typeface="Times New Roman" panose="02020603050405020304" pitchFamily="18" charset="0"/>
                <a:cs typeface="Times New Roman" panose="02020603050405020304" pitchFamily="18" charset="0"/>
              </a:rPr>
              <a:t>Overview</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9224212" y="2046135"/>
            <a:ext cx="2967788" cy="4185761"/>
          </a:xfrm>
          <a:prstGeom prst="rect">
            <a:avLst/>
          </a:prstGeom>
          <a:noFill/>
        </p:spPr>
        <p:txBody>
          <a:bodyPr wrap="square" rtlCol="0">
            <a:spAutoFit/>
          </a:bodyPr>
          <a:lstStyle/>
          <a:p>
            <a:r>
              <a:rPr lang="en-US" sz="1900" dirty="0" smtClean="0">
                <a:latin typeface="Times New Roman" panose="02020603050405020304" pitchFamily="18" charset="0"/>
                <a:cs typeface="Times New Roman" panose="02020603050405020304" pitchFamily="18" charset="0"/>
              </a:rPr>
              <a:t>Approximately, </a:t>
            </a:r>
            <a:r>
              <a:rPr lang="en-US" sz="1900" dirty="0">
                <a:latin typeface="Times New Roman" panose="02020603050405020304" pitchFamily="18" charset="0"/>
                <a:cs typeface="Times New Roman" panose="02020603050405020304" pitchFamily="18" charset="0"/>
              </a:rPr>
              <a:t>half of the customers were approached only by Email with a total count of 7465 customers. The Call only approach made up about 33 percent of the total customer count with a value of 4961 customers and The Email + Call approach has the least customer count of 2572 customers which about 17 percent of the total population.</a:t>
            </a:r>
          </a:p>
        </p:txBody>
      </p:sp>
    </p:spTree>
    <p:extLst>
      <p:ext uri="{BB962C8B-B14F-4D97-AF65-F5344CB8AC3E}">
        <p14:creationId xmlns:p14="http://schemas.microsoft.com/office/powerpoint/2010/main" val="3577951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5325" y="1475874"/>
            <a:ext cx="8911687" cy="570261"/>
          </a:xfrm>
        </p:spPr>
        <p:txBody>
          <a:bodyPr>
            <a:noAutofit/>
          </a:bodyPr>
          <a:lstStyle/>
          <a:p>
            <a:r>
              <a:rPr lang="en-US" sz="2800" dirty="0" smtClean="0">
                <a:latin typeface="Times New Roman" panose="02020603050405020304" pitchFamily="18" charset="0"/>
                <a:cs typeface="Times New Roman" panose="02020603050405020304" pitchFamily="18" charset="0"/>
              </a:rPr>
              <a:t>Overall spread of revenue</a:t>
            </a:r>
            <a:endParaRPr lang="en-US" sz="28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5325" y="2245895"/>
            <a:ext cx="6567116" cy="3778250"/>
          </a:xfrm>
        </p:spPr>
      </p:pic>
      <p:sp>
        <p:nvSpPr>
          <p:cNvPr id="4" name="Title 1"/>
          <p:cNvSpPr txBox="1">
            <a:spLocks/>
          </p:cNvSpPr>
          <p:nvPr/>
        </p:nvSpPr>
        <p:spPr>
          <a:xfrm>
            <a:off x="2745325" y="792552"/>
            <a:ext cx="8911687" cy="8357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latin typeface="Times New Roman" panose="02020603050405020304" pitchFamily="18" charset="0"/>
                <a:cs typeface="Times New Roman" panose="02020603050405020304" pitchFamily="18" charset="0"/>
              </a:rPr>
              <a:t>Overview</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9312441" y="2245895"/>
            <a:ext cx="2695074" cy="255454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Majority of the revenue of the customer is between 106.07 dollars and 53.04 dollars with most it's values being lower than the median revenue of 89.5 dollars</a:t>
            </a:r>
          </a:p>
        </p:txBody>
      </p:sp>
    </p:spTree>
    <p:extLst>
      <p:ext uri="{BB962C8B-B14F-4D97-AF65-F5344CB8AC3E}">
        <p14:creationId xmlns:p14="http://schemas.microsoft.com/office/powerpoint/2010/main" val="41894463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628273"/>
            <a:ext cx="8911687" cy="417861"/>
          </a:xfrm>
        </p:spPr>
        <p:txBody>
          <a:bodyPr>
            <a:noAutofit/>
          </a:bodyPr>
          <a:lstStyle/>
          <a:p>
            <a:r>
              <a:rPr lang="en-US" sz="2800" dirty="0" smtClean="0">
                <a:latin typeface="Times New Roman" panose="02020603050405020304" pitchFamily="18" charset="0"/>
                <a:cs typeface="Times New Roman" panose="02020603050405020304" pitchFamily="18" charset="0"/>
              </a:rPr>
              <a:t>Spread of Revenue for each Sales Method</a:t>
            </a:r>
            <a:endParaRPr lang="en-US" sz="28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0274" y="2390273"/>
            <a:ext cx="7202905" cy="3866147"/>
          </a:xfrm>
        </p:spPr>
      </p:pic>
      <p:sp>
        <p:nvSpPr>
          <p:cNvPr id="4" name="Title 1"/>
          <p:cNvSpPr txBox="1">
            <a:spLocks/>
          </p:cNvSpPr>
          <p:nvPr/>
        </p:nvSpPr>
        <p:spPr>
          <a:xfrm>
            <a:off x="2745325" y="792552"/>
            <a:ext cx="8911687" cy="8357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latin typeface="Times New Roman" panose="02020603050405020304" pitchFamily="18" charset="0"/>
                <a:cs typeface="Times New Roman" panose="02020603050405020304" pitchFamily="18" charset="0"/>
              </a:rPr>
              <a:t>Overview</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9593179" y="2318849"/>
            <a:ext cx="2527066" cy="286232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Email + Call method offers a higher range of revenue outcomes but with more variability, while the Email and Call methods provide more consistent, though generally lower revenues with a few high-revenue results.</a:t>
            </a:r>
          </a:p>
        </p:txBody>
      </p:sp>
    </p:spTree>
    <p:extLst>
      <p:ext uri="{BB962C8B-B14F-4D97-AF65-F5344CB8AC3E}">
        <p14:creationId xmlns:p14="http://schemas.microsoft.com/office/powerpoint/2010/main" val="7659923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008" y="1493656"/>
            <a:ext cx="8911687" cy="417861"/>
          </a:xfrm>
        </p:spPr>
        <p:txBody>
          <a:bodyPr>
            <a:noAutofit/>
          </a:bodyPr>
          <a:lstStyle/>
          <a:p>
            <a:r>
              <a:rPr lang="en-US" sz="2800" dirty="0" smtClean="0">
                <a:latin typeface="Times New Roman" panose="02020603050405020304" pitchFamily="18" charset="0"/>
                <a:cs typeface="Times New Roman" panose="02020603050405020304" pitchFamily="18" charset="0"/>
              </a:rPr>
              <a:t>Difference in Revenue over time for each method</a:t>
            </a:r>
            <a:endParaRPr lang="en-US" sz="28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1008" y="2046134"/>
            <a:ext cx="7738191" cy="4243073"/>
          </a:xfrm>
        </p:spPr>
      </p:pic>
      <p:sp>
        <p:nvSpPr>
          <p:cNvPr id="4" name="Title 1"/>
          <p:cNvSpPr txBox="1">
            <a:spLocks/>
          </p:cNvSpPr>
          <p:nvPr/>
        </p:nvSpPr>
        <p:spPr>
          <a:xfrm>
            <a:off x="2745325" y="792552"/>
            <a:ext cx="8911687" cy="8357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latin typeface="Times New Roman" panose="02020603050405020304" pitchFamily="18" charset="0"/>
                <a:cs typeface="Times New Roman" panose="02020603050405020304" pitchFamily="18" charset="0"/>
              </a:rPr>
              <a:t>Overview</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8839199" y="2046134"/>
            <a:ext cx="3065254" cy="452431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a:t>
            </a:r>
            <a:r>
              <a:rPr lang="en-US" b="1" dirty="0" smtClean="0">
                <a:latin typeface="Times New Roman" panose="02020603050405020304" pitchFamily="18" charset="0"/>
                <a:cs typeface="Times New Roman" panose="02020603050405020304" pitchFamily="18" charset="0"/>
              </a:rPr>
              <a:t>Email</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method started with the highest revenue but declined steadily over time, while the </a:t>
            </a:r>
            <a:r>
              <a:rPr lang="en-US" b="1" dirty="0" smtClean="0">
                <a:latin typeface="Times New Roman" panose="02020603050405020304" pitchFamily="18" charset="0"/>
                <a:cs typeface="Times New Roman" panose="02020603050405020304" pitchFamily="18" charset="0"/>
              </a:rPr>
              <a:t>Email </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Call</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method </a:t>
            </a:r>
            <a:r>
              <a:rPr lang="en-US" dirty="0">
                <a:latin typeface="Times New Roman" panose="02020603050405020304" pitchFamily="18" charset="0"/>
                <a:cs typeface="Times New Roman" panose="02020603050405020304" pitchFamily="18" charset="0"/>
              </a:rPr>
              <a:t>showed significant growth, peaking around week 5 before a slight drop. The </a:t>
            </a:r>
            <a:r>
              <a:rPr lang="en-US" b="1" dirty="0" smtClean="0">
                <a:latin typeface="Times New Roman" panose="02020603050405020304" pitchFamily="18" charset="0"/>
                <a:cs typeface="Times New Roman" panose="02020603050405020304" pitchFamily="18" charset="0"/>
              </a:rPr>
              <a:t>Call</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method maintained steady growth throughout the 6-week period</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suggests that combining emails with calls may be more effective in sustaining higher revenue levels over time compared to relying solely on emails</a:t>
            </a:r>
          </a:p>
        </p:txBody>
      </p:sp>
    </p:spTree>
    <p:extLst>
      <p:ext uri="{BB962C8B-B14F-4D97-AF65-F5344CB8AC3E}">
        <p14:creationId xmlns:p14="http://schemas.microsoft.com/office/powerpoint/2010/main" val="26495073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841" y="1372146"/>
            <a:ext cx="5646822" cy="930442"/>
          </a:xfrm>
        </p:spPr>
        <p:txBody>
          <a:bodyPr>
            <a:normAutofit/>
          </a:bodyPr>
          <a:lstStyle/>
          <a:p>
            <a:r>
              <a:rPr lang="en-US" sz="2400" dirty="0">
                <a:latin typeface="Times New Roman" panose="02020603050405020304" pitchFamily="18" charset="0"/>
                <a:cs typeface="Times New Roman" panose="02020603050405020304" pitchFamily="18" charset="0"/>
              </a:rPr>
              <a:t>Difference between Sales methods using </a:t>
            </a:r>
            <a:r>
              <a:rPr lang="en-US" sz="2400" dirty="0" smtClean="0">
                <a:latin typeface="Times New Roman" panose="02020603050405020304" pitchFamily="18" charset="0"/>
                <a:cs typeface="Times New Roman" panose="02020603050405020304" pitchFamily="18" charset="0"/>
              </a:rPr>
              <a:t>other metrics.</a:t>
            </a:r>
            <a:endParaRPr lang="en-US" sz="2400"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77841" y="2342148"/>
            <a:ext cx="5355890" cy="3175447"/>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33731" y="2137304"/>
            <a:ext cx="5355890" cy="3463751"/>
          </a:xfrm>
        </p:spPr>
      </p:pic>
      <p:sp>
        <p:nvSpPr>
          <p:cNvPr id="7" name="Title 1"/>
          <p:cNvSpPr txBox="1">
            <a:spLocks/>
          </p:cNvSpPr>
          <p:nvPr/>
        </p:nvSpPr>
        <p:spPr>
          <a:xfrm>
            <a:off x="6824663" y="5575840"/>
            <a:ext cx="5183897" cy="105999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smtClean="0">
                <a:latin typeface="Times New Roman" panose="02020603050405020304" pitchFamily="18" charset="0"/>
                <a:cs typeface="Times New Roman" panose="02020603050405020304" pitchFamily="18" charset="0"/>
              </a:rPr>
              <a:t>The Sales performance for all sales method decline for customers with more years in the company.</a:t>
            </a:r>
            <a:endParaRPr lang="en-US" sz="2000" dirty="0"/>
          </a:p>
        </p:txBody>
      </p:sp>
      <p:sp>
        <p:nvSpPr>
          <p:cNvPr id="8" name="TextBox 7"/>
          <p:cNvSpPr txBox="1"/>
          <p:nvPr/>
        </p:nvSpPr>
        <p:spPr>
          <a:xfrm>
            <a:off x="1829388" y="636610"/>
            <a:ext cx="4610267" cy="1261884"/>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Overview</a:t>
            </a:r>
          </a:p>
          <a:p>
            <a:endParaRPr lang="en-US" sz="4000" dirty="0"/>
          </a:p>
        </p:txBody>
      </p:sp>
      <p:sp>
        <p:nvSpPr>
          <p:cNvPr id="9" name="Title 1"/>
          <p:cNvSpPr txBox="1">
            <a:spLocks/>
          </p:cNvSpPr>
          <p:nvPr/>
        </p:nvSpPr>
        <p:spPr>
          <a:xfrm>
            <a:off x="1177841" y="5640615"/>
            <a:ext cx="5646822" cy="930442"/>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latin typeface="Times New Roman" panose="02020603050405020304" pitchFamily="18" charset="0"/>
                <a:cs typeface="Times New Roman" panose="02020603050405020304" pitchFamily="18" charset="0"/>
              </a:rPr>
              <a:t>The </a:t>
            </a:r>
            <a:r>
              <a:rPr lang="en-US" sz="2400" b="1" dirty="0" smtClean="0">
                <a:latin typeface="Times New Roman" panose="02020603050405020304" pitchFamily="18" charset="0"/>
                <a:cs typeface="Times New Roman" panose="02020603050405020304" pitchFamily="18" charset="0"/>
              </a:rPr>
              <a:t>Email </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Call</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method has the highest average revenue per visit, while the </a:t>
            </a:r>
            <a:r>
              <a:rPr lang="en-US" sz="2400" b="1" dirty="0" smtClean="0">
                <a:latin typeface="Times New Roman" panose="02020603050405020304" pitchFamily="18" charset="0"/>
                <a:cs typeface="Times New Roman" panose="02020603050405020304" pitchFamily="18" charset="0"/>
              </a:rPr>
              <a:t>Email</a:t>
            </a:r>
            <a:r>
              <a:rPr lang="en-US" sz="2400" dirty="0" smtClean="0">
                <a:latin typeface="Times New Roman" panose="02020603050405020304" pitchFamily="18" charset="0"/>
                <a:cs typeface="Times New Roman" panose="02020603050405020304" pitchFamily="18" charset="0"/>
              </a:rPr>
              <a:t> method </a:t>
            </a:r>
            <a:r>
              <a:rPr lang="en-US" sz="2400" dirty="0">
                <a:latin typeface="Times New Roman" panose="02020603050405020304" pitchFamily="18" charset="0"/>
                <a:cs typeface="Times New Roman" panose="02020603050405020304" pitchFamily="18" charset="0"/>
              </a:rPr>
              <a:t>achieves the highest average sales per week.</a:t>
            </a:r>
            <a:endParaRPr lang="en-US" sz="2400" dirty="0"/>
          </a:p>
        </p:txBody>
      </p:sp>
      <p:sp>
        <p:nvSpPr>
          <p:cNvPr id="11" name="Title 1"/>
          <p:cNvSpPr txBox="1">
            <a:spLocks/>
          </p:cNvSpPr>
          <p:nvPr/>
        </p:nvSpPr>
        <p:spPr>
          <a:xfrm>
            <a:off x="6824663" y="1372146"/>
            <a:ext cx="5646822" cy="7651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smtClean="0">
                <a:latin typeface="Times New Roman" panose="02020603050405020304" pitchFamily="18" charset="0"/>
                <a:cs typeface="Times New Roman" panose="02020603050405020304" pitchFamily="18" charset="0"/>
              </a:rPr>
              <a:t>Customer Retention by Sales Method</a:t>
            </a:r>
            <a:endParaRPr lang="en-US" sz="2400" dirty="0"/>
          </a:p>
        </p:txBody>
      </p:sp>
    </p:spTree>
    <p:extLst>
      <p:ext uri="{BB962C8B-B14F-4D97-AF65-F5344CB8AC3E}">
        <p14:creationId xmlns:p14="http://schemas.microsoft.com/office/powerpoint/2010/main" val="3475469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1917" y="1628272"/>
            <a:ext cx="3592695" cy="4756485"/>
          </a:xfrm>
        </p:spPr>
        <p:txBody>
          <a:bodyPr>
            <a:noAutofit/>
          </a:bodyPr>
          <a:lstStyle/>
          <a:p>
            <a:r>
              <a:rPr lang="en-US" sz="1800" dirty="0">
                <a:latin typeface="Times New Roman" panose="02020603050405020304" pitchFamily="18" charset="0"/>
                <a:cs typeface="Times New Roman" panose="02020603050405020304" pitchFamily="18" charset="0"/>
              </a:rPr>
              <a:t>Since our goal is to </a:t>
            </a:r>
            <a:r>
              <a:rPr lang="en-US" sz="1800" dirty="0" smtClean="0">
                <a:latin typeface="Times New Roman" panose="02020603050405020304" pitchFamily="18" charset="0"/>
                <a:cs typeface="Times New Roman" panose="02020603050405020304" pitchFamily="18" charset="0"/>
              </a:rPr>
              <a:t>optimize </a:t>
            </a:r>
            <a:r>
              <a:rPr lang="en-US" sz="1800" dirty="0">
                <a:latin typeface="Times New Roman" panose="02020603050405020304" pitchFamily="18" charset="0"/>
                <a:cs typeface="Times New Roman" panose="02020603050405020304" pitchFamily="18" charset="0"/>
              </a:rPr>
              <a:t>our time and </a:t>
            </a:r>
            <a:r>
              <a:rPr lang="en-US" sz="1800" dirty="0" smtClean="0">
                <a:latin typeface="Times New Roman" panose="02020603050405020304" pitchFamily="18" charset="0"/>
                <a:cs typeface="Times New Roman" panose="02020603050405020304" pitchFamily="18" charset="0"/>
              </a:rPr>
              <a:t>resources, leading </a:t>
            </a:r>
            <a:r>
              <a:rPr lang="en-US" sz="1800" dirty="0">
                <a:latin typeface="Times New Roman" panose="02020603050405020304" pitchFamily="18" charset="0"/>
                <a:cs typeface="Times New Roman" panose="02020603050405020304" pitchFamily="18" charset="0"/>
              </a:rPr>
              <a:t>to better allocation of resources and improved overall profitability. I would recommend </a:t>
            </a:r>
            <a:r>
              <a:rPr lang="en-US" sz="1800" b="1" dirty="0">
                <a:latin typeface="Times New Roman" panose="02020603050405020304" pitchFamily="18" charset="0"/>
                <a:cs typeface="Times New Roman" panose="02020603050405020304" pitchFamily="18" charset="0"/>
              </a:rPr>
              <a:t>Revenue Efficiency</a:t>
            </a:r>
            <a:r>
              <a:rPr lang="en-US" sz="1800" dirty="0">
                <a:latin typeface="Times New Roman" panose="02020603050405020304" pitchFamily="18" charset="0"/>
                <a:cs typeface="Times New Roman" panose="02020603050405020304" pitchFamily="18" charset="0"/>
              </a:rPr>
              <a:t> as our metric</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Based </a:t>
            </a:r>
            <a:r>
              <a:rPr lang="en-US" sz="1800" dirty="0">
                <a:latin typeface="Times New Roman" panose="02020603050405020304" pitchFamily="18" charset="0"/>
                <a:cs typeface="Times New Roman" panose="02020603050405020304" pitchFamily="18" charset="0"/>
              </a:rPr>
              <a:t>on my analysis on the data provided for the past 6 weeks, the use of </a:t>
            </a:r>
            <a:r>
              <a:rPr lang="en-US" sz="1800" b="1" dirty="0" smtClean="0">
                <a:latin typeface="Times New Roman" panose="02020603050405020304" pitchFamily="18" charset="0"/>
                <a:cs typeface="Times New Roman" panose="02020603050405020304" pitchFamily="18" charset="0"/>
              </a:rPr>
              <a:t>Email </a:t>
            </a:r>
            <a:r>
              <a:rPr lang="en-US" sz="1800" b="1"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Call </a:t>
            </a:r>
            <a:r>
              <a:rPr lang="en-US" sz="1800" dirty="0">
                <a:latin typeface="Times New Roman" panose="02020603050405020304" pitchFamily="18" charset="0"/>
                <a:cs typeface="Times New Roman" panose="02020603050405020304" pitchFamily="18" charset="0"/>
              </a:rPr>
              <a:t>sales method is the best method, As shown in the "Weekly Revenue Trend by sales method" relying only on Email may not sustain high revenue levels and the Call method is not efficient as it consumes the most time.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5663" y="1628273"/>
            <a:ext cx="6516254" cy="4756485"/>
          </a:xfrm>
        </p:spPr>
      </p:pic>
      <p:sp>
        <p:nvSpPr>
          <p:cNvPr id="4" name="Title 1"/>
          <p:cNvSpPr txBox="1">
            <a:spLocks/>
          </p:cNvSpPr>
          <p:nvPr/>
        </p:nvSpPr>
        <p:spPr>
          <a:xfrm>
            <a:off x="1943220" y="632131"/>
            <a:ext cx="8911687" cy="8357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latin typeface="Times New Roman" panose="02020603050405020304" pitchFamily="18" charset="0"/>
                <a:cs typeface="Times New Roman" panose="02020603050405020304" pitchFamily="18" charset="0"/>
              </a:rPr>
              <a:t>In Summary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88410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14882" y="584005"/>
            <a:ext cx="8911687" cy="8357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latin typeface="Times New Roman" panose="02020603050405020304" pitchFamily="18" charset="0"/>
                <a:cs typeface="Times New Roman" panose="02020603050405020304" pitchFamily="18" charset="0"/>
              </a:rPr>
              <a:t>Recommendation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6295" y="1628273"/>
            <a:ext cx="9868317" cy="4916906"/>
          </a:xfrm>
        </p:spPr>
        <p:txBody>
          <a:bodyPr>
            <a:normAutofit/>
          </a:bodyPr>
          <a:lstStyle/>
          <a:p>
            <a:pPr>
              <a:buFont typeface="Wingdings" panose="05000000000000000000" pitchFamily="2" charset="2"/>
              <a:buChar char="q"/>
            </a:pPr>
            <a:r>
              <a:rPr lang="en-US" sz="1700" dirty="0" smtClean="0">
                <a:latin typeface="Times New Roman" panose="02020603050405020304" pitchFamily="18" charset="0"/>
                <a:cs typeface="Times New Roman" panose="02020603050405020304" pitchFamily="18" charset="0"/>
              </a:rPr>
              <a:t>To </a:t>
            </a:r>
            <a:r>
              <a:rPr lang="en-US" sz="1700" dirty="0">
                <a:latin typeface="Times New Roman" panose="02020603050405020304" pitchFamily="18" charset="0"/>
                <a:cs typeface="Times New Roman" panose="02020603050405020304" pitchFamily="18" charset="0"/>
              </a:rPr>
              <a:t>quickly implement the </a:t>
            </a:r>
            <a:r>
              <a:rPr lang="en-US" sz="1700" dirty="0" smtClean="0">
                <a:latin typeface="Times New Roman" panose="02020603050405020304" pitchFamily="18" charset="0"/>
                <a:cs typeface="Times New Roman" panose="02020603050405020304" pitchFamily="18" charset="0"/>
              </a:rPr>
              <a:t>sales method, </a:t>
            </a:r>
            <a:r>
              <a:rPr lang="en-US" sz="1700" dirty="0">
                <a:latin typeface="Times New Roman" panose="02020603050405020304" pitchFamily="18" charset="0"/>
                <a:cs typeface="Times New Roman" panose="02020603050405020304" pitchFamily="18" charset="0"/>
              </a:rPr>
              <a:t>we should strategically promote the sales methods with the highest revenue efficiency in the market:</a:t>
            </a:r>
          </a:p>
          <a:p>
            <a:pPr lvl="1">
              <a:buFont typeface="Wingdings" panose="05000000000000000000" pitchFamily="2" charset="2"/>
              <a:buChar char="§"/>
            </a:pPr>
            <a:r>
              <a:rPr lang="en-US" sz="1700" dirty="0" smtClean="0">
                <a:latin typeface="Times New Roman" panose="02020603050405020304" pitchFamily="18" charset="0"/>
                <a:cs typeface="Times New Roman" panose="02020603050405020304" pitchFamily="18" charset="0"/>
              </a:rPr>
              <a:t>Emphasize </a:t>
            </a:r>
            <a:r>
              <a:rPr lang="en-US" sz="1700" dirty="0">
                <a:latin typeface="Times New Roman" panose="02020603050405020304" pitchFamily="18" charset="0"/>
                <a:cs typeface="Times New Roman" panose="02020603050405020304" pitchFamily="18" charset="0"/>
              </a:rPr>
              <a:t>on methods like </a:t>
            </a:r>
            <a:r>
              <a:rPr lang="en-US" sz="1700" dirty="0" err="1">
                <a:latin typeface="Times New Roman" panose="02020603050405020304" pitchFamily="18" charset="0"/>
                <a:cs typeface="Times New Roman" panose="02020603050405020304" pitchFamily="18" charset="0"/>
              </a:rPr>
              <a:t>Email+Call</a:t>
            </a:r>
            <a:r>
              <a:rPr lang="en-US" sz="1700" dirty="0">
                <a:latin typeface="Times New Roman" panose="02020603050405020304" pitchFamily="18" charset="0"/>
                <a:cs typeface="Times New Roman" panose="02020603050405020304" pitchFamily="18" charset="0"/>
              </a:rPr>
              <a:t> that deliver high revenue with minimal time investment and </a:t>
            </a:r>
            <a:r>
              <a:rPr lang="en-US" sz="1700" dirty="0" smtClean="0">
                <a:latin typeface="Times New Roman" panose="02020603050405020304" pitchFamily="18" charset="0"/>
                <a:cs typeface="Times New Roman" panose="02020603050405020304" pitchFamily="18" charset="0"/>
              </a:rPr>
              <a:t>appeals </a:t>
            </a:r>
            <a:r>
              <a:rPr lang="en-US" sz="1700" dirty="0">
                <a:latin typeface="Times New Roman" panose="02020603050405020304" pitchFamily="18" charset="0"/>
                <a:cs typeface="Times New Roman" panose="02020603050405020304" pitchFamily="18" charset="0"/>
              </a:rPr>
              <a:t>to both cost-conscious and time-conscious customers.</a:t>
            </a:r>
          </a:p>
          <a:p>
            <a:pPr lvl="1">
              <a:buFont typeface="Wingdings" panose="05000000000000000000" pitchFamily="2" charset="2"/>
              <a:buChar char="§"/>
            </a:pPr>
            <a:r>
              <a:rPr lang="en-US" sz="1700" dirty="0" smtClean="0">
                <a:latin typeface="Times New Roman" panose="02020603050405020304" pitchFamily="18" charset="0"/>
                <a:cs typeface="Times New Roman" panose="02020603050405020304" pitchFamily="18" charset="0"/>
              </a:rPr>
              <a:t>Target </a:t>
            </a:r>
            <a:r>
              <a:rPr lang="en-US" sz="1700" dirty="0">
                <a:latin typeface="Times New Roman" panose="02020603050405020304" pitchFamily="18" charset="0"/>
                <a:cs typeface="Times New Roman" panose="02020603050405020304" pitchFamily="18" charset="0"/>
              </a:rPr>
              <a:t>segment most likely to respond to the efficient methods(customer with less than 10 years)</a:t>
            </a:r>
          </a:p>
          <a:p>
            <a:pPr>
              <a:buFont typeface="Wingdings" panose="05000000000000000000" pitchFamily="2" charset="2"/>
              <a:buChar char="q"/>
            </a:pPr>
            <a:r>
              <a:rPr lang="en-US" sz="1700" dirty="0" smtClean="0">
                <a:latin typeface="Times New Roman" panose="02020603050405020304" pitchFamily="18" charset="0"/>
                <a:cs typeface="Times New Roman" panose="02020603050405020304" pitchFamily="18" charset="0"/>
              </a:rPr>
              <a:t>Use </a:t>
            </a:r>
            <a:r>
              <a:rPr lang="en-US" sz="1700" dirty="0">
                <a:latin typeface="Times New Roman" panose="02020603050405020304" pitchFamily="18" charset="0"/>
                <a:cs typeface="Times New Roman" panose="02020603050405020304" pitchFamily="18" charset="0"/>
              </a:rPr>
              <a:t>key metrics to monitor the if the </a:t>
            </a:r>
            <a:r>
              <a:rPr lang="en-US" sz="1700" dirty="0" err="1">
                <a:latin typeface="Times New Roman" panose="02020603050405020304" pitchFamily="18" charset="0"/>
                <a:cs typeface="Times New Roman" panose="02020603050405020304" pitchFamily="18" charset="0"/>
              </a:rPr>
              <a:t>Email+Call</a:t>
            </a:r>
            <a:r>
              <a:rPr lang="en-US" sz="1700" dirty="0">
                <a:latin typeface="Times New Roman" panose="02020603050405020304" pitchFamily="18" charset="0"/>
                <a:cs typeface="Times New Roman" panose="02020603050405020304" pitchFamily="18" charset="0"/>
              </a:rPr>
              <a:t> method records an increase in total revenue as predicted.</a:t>
            </a:r>
          </a:p>
          <a:p>
            <a:pPr>
              <a:buFont typeface="Wingdings" panose="05000000000000000000" pitchFamily="2" charset="2"/>
              <a:buChar char="q"/>
            </a:pPr>
            <a:r>
              <a:rPr lang="en-US" sz="1700" dirty="0" smtClean="0">
                <a:latin typeface="Times New Roman" panose="02020603050405020304" pitchFamily="18" charset="0"/>
                <a:cs typeface="Times New Roman" panose="02020603050405020304" pitchFamily="18" charset="0"/>
              </a:rPr>
              <a:t>Optimize </a:t>
            </a:r>
            <a:r>
              <a:rPr lang="en-US" sz="1700" dirty="0">
                <a:latin typeface="Times New Roman" panose="02020603050405020304" pitchFamily="18" charset="0"/>
                <a:cs typeface="Times New Roman" panose="02020603050405020304" pitchFamily="18" charset="0"/>
              </a:rPr>
              <a:t>the call duration to reduce the time spent per customer.</a:t>
            </a:r>
          </a:p>
          <a:p>
            <a:pPr>
              <a:buFont typeface="Wingdings" panose="05000000000000000000" pitchFamily="2" charset="2"/>
              <a:buChar char="q"/>
            </a:pPr>
            <a:r>
              <a:rPr lang="en-US" sz="1700" dirty="0" smtClean="0">
                <a:latin typeface="Times New Roman" panose="02020603050405020304" pitchFamily="18" charset="0"/>
                <a:cs typeface="Times New Roman" panose="02020603050405020304" pitchFamily="18" charset="0"/>
              </a:rPr>
              <a:t>Enhance </a:t>
            </a:r>
            <a:r>
              <a:rPr lang="en-US" sz="1700" dirty="0">
                <a:latin typeface="Times New Roman" panose="02020603050405020304" pitchFamily="18" charset="0"/>
                <a:cs typeface="Times New Roman" panose="02020603050405020304" pitchFamily="18" charset="0"/>
              </a:rPr>
              <a:t>customer retention over the years.</a:t>
            </a:r>
          </a:p>
          <a:p>
            <a:pPr>
              <a:buFont typeface="Wingdings" panose="05000000000000000000" pitchFamily="2" charset="2"/>
              <a:buChar char="q"/>
            </a:pPr>
            <a:r>
              <a:rPr lang="en-US" sz="1700" dirty="0" smtClean="0">
                <a:latin typeface="Times New Roman" panose="02020603050405020304" pitchFamily="18" charset="0"/>
                <a:cs typeface="Times New Roman" panose="02020603050405020304" pitchFamily="18" charset="0"/>
              </a:rPr>
              <a:t>Data </a:t>
            </a:r>
            <a:r>
              <a:rPr lang="en-US" sz="1700" dirty="0">
                <a:latin typeface="Times New Roman" panose="02020603050405020304" pitchFamily="18" charset="0"/>
                <a:cs typeface="Times New Roman" panose="02020603050405020304" pitchFamily="18" charset="0"/>
              </a:rPr>
              <a:t>Collection for in-depth analysis</a:t>
            </a:r>
          </a:p>
          <a:p>
            <a:pPr lvl="1">
              <a:buFont typeface="Wingdings" panose="05000000000000000000" pitchFamily="2" charset="2"/>
              <a:buChar char="§"/>
            </a:pPr>
            <a:r>
              <a:rPr lang="en-US" sz="1700" dirty="0" smtClean="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Improve data quality: What other customer demographics and feedback can improve the insights generated? </a:t>
            </a:r>
            <a:r>
              <a:rPr lang="en-US" sz="1700" dirty="0" err="1">
                <a:latin typeface="Times New Roman" panose="02020603050405020304" pitchFamily="18" charset="0"/>
                <a:cs typeface="Times New Roman" panose="02020603050405020304" pitchFamily="18" charset="0"/>
              </a:rPr>
              <a:t>eg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Age,Income</a:t>
            </a:r>
            <a:r>
              <a:rPr lang="en-US" sz="1700" dirty="0">
                <a:latin typeface="Times New Roman" panose="02020603050405020304" pitchFamily="18" charset="0"/>
                <a:cs typeface="Times New Roman" panose="02020603050405020304" pitchFamily="18" charset="0"/>
              </a:rPr>
              <a:t> level.</a:t>
            </a:r>
          </a:p>
          <a:p>
            <a:pPr lvl="1">
              <a:buFont typeface="Wingdings" panose="05000000000000000000" pitchFamily="2" charset="2"/>
              <a:buChar char="§"/>
            </a:pPr>
            <a:r>
              <a:rPr lang="en-US" sz="1700" dirty="0" smtClean="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Balance the data across the various sales methods and increase the data size.</a:t>
            </a:r>
          </a:p>
        </p:txBody>
      </p:sp>
    </p:spTree>
    <p:extLst>
      <p:ext uri="{BB962C8B-B14F-4D97-AF65-F5344CB8AC3E}">
        <p14:creationId xmlns:p14="http://schemas.microsoft.com/office/powerpoint/2010/main" val="15051212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167</TotalTime>
  <Words>575</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Century Gothic</vt:lpstr>
      <vt:lpstr>Times New Roman</vt:lpstr>
      <vt:lpstr>Wingdings</vt:lpstr>
      <vt:lpstr>Wingdings 3</vt:lpstr>
      <vt:lpstr>Wisp</vt:lpstr>
      <vt:lpstr>Sales Strategy Presentation to the Sales Team of Pen and Printers   </vt:lpstr>
      <vt:lpstr>How many customers were there for each approach?</vt:lpstr>
      <vt:lpstr>Overall spread of revenue</vt:lpstr>
      <vt:lpstr>Spread of Revenue for each Sales Method</vt:lpstr>
      <vt:lpstr>Difference in Revenue over time for each method</vt:lpstr>
      <vt:lpstr>Difference between Sales methods using other metrics.</vt:lpstr>
      <vt:lpstr>Since our goal is to optimize our time and resources, leading to better allocation of resources and improved overall profitability. I would recommend Revenue Efficiency as our metric.    Based on my analysis on the data provided for the past 6 weeks, the use of Email + Call sales method is the best method, As shown in the "Weekly Revenue Trend by sales method" relying only on Email may not sustain high revenue levels and the Call method is not efficient as it consumes the most time.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strategy presentation to the Sales team of Pen and Printers</dc:title>
  <dc:creator>HP</dc:creator>
  <cp:lastModifiedBy>HP</cp:lastModifiedBy>
  <cp:revision>12</cp:revision>
  <dcterms:created xsi:type="dcterms:W3CDTF">2024-08-29T14:51:39Z</dcterms:created>
  <dcterms:modified xsi:type="dcterms:W3CDTF">2024-08-29T17:39:36Z</dcterms:modified>
</cp:coreProperties>
</file>