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0"/>
  </p:notesMasterIdLst>
  <p:handoutMasterIdLst>
    <p:handoutMasterId r:id="rId31"/>
  </p:handoutMasterIdLst>
  <p:sldIdLst>
    <p:sldId id="269" r:id="rId3"/>
    <p:sldId id="315" r:id="rId4"/>
    <p:sldId id="271" r:id="rId5"/>
    <p:sldId id="319" r:id="rId6"/>
    <p:sldId id="273" r:id="rId7"/>
    <p:sldId id="275" r:id="rId8"/>
    <p:sldId id="279" r:id="rId9"/>
    <p:sldId id="303" r:id="rId10"/>
    <p:sldId id="280" r:id="rId11"/>
    <p:sldId id="281" r:id="rId12"/>
    <p:sldId id="304" r:id="rId13"/>
    <p:sldId id="308" r:id="rId14"/>
    <p:sldId id="305" r:id="rId15"/>
    <p:sldId id="306" r:id="rId16"/>
    <p:sldId id="307" r:id="rId17"/>
    <p:sldId id="312" r:id="rId18"/>
    <p:sldId id="314" r:id="rId19"/>
    <p:sldId id="313" r:id="rId20"/>
    <p:sldId id="311" r:id="rId21"/>
    <p:sldId id="286" r:id="rId22"/>
    <p:sldId id="283" r:id="rId23"/>
    <p:sldId id="299" r:id="rId24"/>
    <p:sldId id="300" r:id="rId25"/>
    <p:sldId id="316" r:id="rId26"/>
    <p:sldId id="317" r:id="rId27"/>
    <p:sldId id="318" r:id="rId28"/>
    <p:sldId id="298" r:id="rId29"/>
  </p:sldIdLst>
  <p:sldSz cx="9144000" cy="6858000" type="screen4x3"/>
  <p:notesSz cx="6950075" cy="9236075"/>
  <p:custDataLst>
    <p:tags r:id="rId3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84" d="100"/>
          <a:sy n="84" d="100"/>
        </p:scale>
        <p:origin x="102" y="3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1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sz="quarter" idx="1"/>
          </p:nvPr>
        </p:nvSpPr>
        <p:spPr>
          <a:xfrm>
            <a:off x="3936768" y="0"/>
            <a:ext cx="3011699" cy="463408"/>
          </a:xfrm>
          <a:prstGeom prst="rect">
            <a:avLst/>
          </a:prstGeom>
        </p:spPr>
        <p:txBody>
          <a:bodyPr vert="horz" lIns="92492" tIns="46246" rIns="92492" bIns="46246" rtlCol="0"/>
          <a:lstStyle>
            <a:lvl1pPr algn="r">
              <a:defRPr sz="1200"/>
            </a:lvl1pPr>
          </a:lstStyle>
          <a:p>
            <a:fld id="{96ACBA49-2EDF-4F1F-BF34-3F3AB97738FE}" type="datetimeFigureOut">
              <a:rPr lang="en-US" smtClean="0"/>
              <a:t>5/15/2015</a:t>
            </a:fld>
            <a:endParaRPr lang="en-US"/>
          </a:p>
        </p:txBody>
      </p:sp>
      <p:sp>
        <p:nvSpPr>
          <p:cNvPr id="4" name="Footer Placeholder 3"/>
          <p:cNvSpPr>
            <a:spLocks noGrp="1"/>
          </p:cNvSpPr>
          <p:nvPr>
            <p:ph type="ftr" sz="quarter" idx="2"/>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72669"/>
            <a:ext cx="3011699" cy="463407"/>
          </a:xfrm>
          <a:prstGeom prst="rect">
            <a:avLst/>
          </a:prstGeom>
        </p:spPr>
        <p:txBody>
          <a:bodyPr vert="horz" lIns="92492" tIns="46246" rIns="92492" bIns="46246" rtlCol="0" anchor="b"/>
          <a:lstStyle>
            <a:lvl1pPr algn="r">
              <a:defRPr sz="1200"/>
            </a:lvl1pPr>
          </a:lstStyle>
          <a:p>
            <a:fld id="{0D8DC1C3-BC26-48BB-869B-7DFD03106289}" type="slidenum">
              <a:rPr lang="en-US" smtClean="0"/>
              <a:t>‹#›</a:t>
            </a:fld>
            <a:endParaRPr lang="en-US"/>
          </a:p>
        </p:txBody>
      </p:sp>
    </p:spTree>
    <p:extLst>
      <p:ext uri="{BB962C8B-B14F-4D97-AF65-F5344CB8AC3E}">
        <p14:creationId xmlns:p14="http://schemas.microsoft.com/office/powerpoint/2010/main" val="2773885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fontAlgn="auto">
              <a:spcBef>
                <a:spcPts val="0"/>
              </a:spcBef>
              <a:spcAft>
                <a:spcPts val="0"/>
              </a:spcAft>
              <a:defRPr sz="1200">
                <a:latin typeface="+mn-lt"/>
                <a:cs typeface="+mn-cs"/>
              </a:defRPr>
            </a:lvl1pPr>
          </a:lstStyle>
          <a:p>
            <a:pPr>
              <a:defRPr/>
            </a:pPr>
            <a:fld id="{16729651-2E6F-40B9-906E-0E947AFD0739}" type="datetimeFigureOut">
              <a:rPr lang="en-US"/>
              <a:pPr>
                <a:defRPr/>
              </a:pPr>
              <a:t>5/15/2015</a:t>
            </a:fld>
            <a:endParaRPr lang="en-US"/>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pPr lvl="0"/>
            <a:endParaRPr lang="en-US" noProof="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fontAlgn="auto">
              <a:spcBef>
                <a:spcPts val="0"/>
              </a:spcBef>
              <a:spcAft>
                <a:spcPts val="0"/>
              </a:spcAft>
              <a:defRPr sz="1200">
                <a:latin typeface="+mn-lt"/>
                <a:cs typeface="+mn-cs"/>
              </a:defRPr>
            </a:lvl1pPr>
          </a:lstStyle>
          <a:p>
            <a:pPr>
              <a:defRPr/>
            </a:pPr>
            <a:fld id="{AC06C4CE-27B0-4462-8830-055FB502C6D4}" type="slidenum">
              <a:rPr lang="en-US"/>
              <a:pPr>
                <a:defRPr/>
              </a:pPr>
              <a:t>‹#›</a:t>
            </a:fld>
            <a:endParaRPr lang="en-US"/>
          </a:p>
        </p:txBody>
      </p:sp>
    </p:spTree>
    <p:extLst>
      <p:ext uri="{BB962C8B-B14F-4D97-AF65-F5344CB8AC3E}">
        <p14:creationId xmlns:p14="http://schemas.microsoft.com/office/powerpoint/2010/main" val="3074682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B60C36B4-ADB2-4FD7-9A0A-3EF6A25449CD}" type="slidenum">
              <a:rPr lang="en-US" smtClean="0"/>
              <a:pPr/>
              <a:t>1</a:t>
            </a:fld>
            <a:endParaRPr 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730810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5A8DD91-F2B6-4855-A29E-F74ABF821139}" type="slidenum">
              <a:rPr lang="en-US" smtClean="0"/>
              <a:pPr/>
              <a:t>10</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54527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B27753B-D76C-42F9-820E-735794CA0CEC}" type="slidenum">
              <a:rPr lang="en-US" smtClean="0"/>
              <a:pPr/>
              <a:t>11</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01705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B27753B-D76C-42F9-820E-735794CA0CEC}" type="slidenum">
              <a:rPr lang="en-US" smtClean="0"/>
              <a:pPr/>
              <a:t>12</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92086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B27753B-D76C-42F9-820E-735794CA0CEC}" type="slidenum">
              <a:rPr lang="en-US" smtClean="0"/>
              <a:pPr/>
              <a:t>13</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75556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B27753B-D76C-42F9-820E-735794CA0CEC}" type="slidenum">
              <a:rPr lang="en-US" smtClean="0"/>
              <a:pPr/>
              <a:t>14</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09322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B27753B-D76C-42F9-820E-735794CA0CEC}" type="slidenum">
              <a:rPr lang="en-US" smtClean="0"/>
              <a:pPr/>
              <a:t>15</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81832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8F3EBCE1-5C0F-4BD4-8DB3-D3D6F80AC21C}" type="slidenum">
              <a:rPr lang="en-US" smtClean="0"/>
              <a:pPr/>
              <a:t>21</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74010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8F3EBCE1-5C0F-4BD4-8DB3-D3D6F80AC21C}" type="slidenum">
              <a:rPr lang="en-US" smtClean="0">
                <a:solidFill>
                  <a:prstClr val="black"/>
                </a:solidFill>
              </a:rPr>
              <a:pPr/>
              <a:t>22</a:t>
            </a:fld>
            <a:endParaRPr lang="en-US" smtClean="0">
              <a:solidFill>
                <a:prstClr val="black"/>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216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8F3EBCE1-5C0F-4BD4-8DB3-D3D6F80AC21C}" type="slidenum">
              <a:rPr lang="en-US" smtClean="0">
                <a:solidFill>
                  <a:prstClr val="black"/>
                </a:solidFill>
              </a:rPr>
              <a:pPr/>
              <a:t>23</a:t>
            </a:fld>
            <a:endParaRPr lang="en-US" smtClean="0">
              <a:solidFill>
                <a:prstClr val="black"/>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216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884029" y="8684926"/>
            <a:ext cx="2972421" cy="457513"/>
          </a:xfrm>
          <a:prstGeom prst="rect">
            <a:avLst/>
          </a:prstGeom>
          <a:noFill/>
          <a:ln w="9525">
            <a:noFill/>
            <a:miter lim="800000"/>
            <a:headEnd/>
            <a:tailEnd/>
          </a:ln>
        </p:spPr>
        <p:txBody>
          <a:bodyPr lIns="88677" tIns="44341" rIns="88677" bIns="44341" anchor="b"/>
          <a:lstStyle/>
          <a:p>
            <a:pPr algn="r"/>
            <a:fld id="{ADB3C1E9-41EB-4F09-B130-B7EBB9DD369B}" type="slidenum">
              <a:rPr lang="en-US" sz="1200">
                <a:solidFill>
                  <a:prstClr val="black"/>
                </a:solidFill>
              </a:rPr>
              <a:pPr algn="r"/>
              <a:t>24</a:t>
            </a:fld>
            <a:endParaRPr lang="en-US" sz="1200" dirty="0">
              <a:solidFill>
                <a:prstClr val="black"/>
              </a:solidFill>
            </a:endParaRPr>
          </a:p>
        </p:txBody>
      </p:sp>
      <p:sp>
        <p:nvSpPr>
          <p:cNvPr id="117763" name="Rectangle 2"/>
          <p:cNvSpPr>
            <a:spLocks noGrp="1" noRot="1" noChangeAspect="1" noChangeArrowheads="1" noTextEdit="1"/>
          </p:cNvSpPr>
          <p:nvPr>
            <p:ph type="sldImg"/>
          </p:nvPr>
        </p:nvSpPr>
        <p:spPr>
          <a:xfrm>
            <a:off x="1144588" y="687388"/>
            <a:ext cx="4567237" cy="3427412"/>
          </a:xfrm>
          <a:ln/>
        </p:spPr>
      </p:sp>
      <p:sp>
        <p:nvSpPr>
          <p:cNvPr id="117764" name="Rectangle 3"/>
          <p:cNvSpPr>
            <a:spLocks noGrp="1" noChangeArrowheads="1"/>
          </p:cNvSpPr>
          <p:nvPr>
            <p:ph type="body" idx="1"/>
          </p:nvPr>
        </p:nvSpPr>
        <p:spPr>
          <a:xfrm>
            <a:off x="914713" y="4344026"/>
            <a:ext cx="5028579" cy="4112926"/>
          </a:xfrm>
          <a:noFill/>
          <a:ln/>
        </p:spPr>
        <p:txBody>
          <a:bodyPr lIns="91074" tIns="45537" rIns="91074" bIns="45537"/>
          <a:lstStyle/>
          <a:p>
            <a:pPr eaLnBrk="1" hangingPunct="1"/>
            <a:endParaRPr lang="en-US" smtClean="0"/>
          </a:p>
        </p:txBody>
      </p:sp>
    </p:spTree>
    <p:extLst>
      <p:ext uri="{BB962C8B-B14F-4D97-AF65-F5344CB8AC3E}">
        <p14:creationId xmlns:p14="http://schemas.microsoft.com/office/powerpoint/2010/main" val="1169474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B42F7BCC-4229-48BC-9C2E-40BC2DF03A52}" type="slidenum">
              <a:rPr lang="en-US" smtClean="0"/>
              <a:pPr/>
              <a:t>2</a:t>
            </a:fld>
            <a:endParaRPr lang="en-US" dirty="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752166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xfrm>
            <a:off x="1144588" y="687388"/>
            <a:ext cx="4567237" cy="3427412"/>
          </a:xfrm>
          <a:ln/>
        </p:spPr>
      </p:sp>
      <p:sp>
        <p:nvSpPr>
          <p:cNvPr id="171011" name="Rectangle 3"/>
          <p:cNvSpPr>
            <a:spLocks noGrp="1" noChangeArrowheads="1"/>
          </p:cNvSpPr>
          <p:nvPr>
            <p:ph type="body" idx="1"/>
          </p:nvPr>
        </p:nvSpPr>
        <p:spPr>
          <a:xfrm>
            <a:off x="913994" y="4341856"/>
            <a:ext cx="5030017"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03" tIns="45354" rIns="90703" bIns="45354"/>
          <a:lstStyle/>
          <a:p>
            <a:endParaRPr lang="en-US" smtClean="0"/>
          </a:p>
        </p:txBody>
      </p:sp>
    </p:spTree>
    <p:extLst>
      <p:ext uri="{BB962C8B-B14F-4D97-AF65-F5344CB8AC3E}">
        <p14:creationId xmlns:p14="http://schemas.microsoft.com/office/powerpoint/2010/main" val="3607838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p:txBody>
          <a:bodyPr/>
          <a:lstStyle/>
          <a:p>
            <a:pPr>
              <a:defRPr/>
            </a:pPr>
            <a:fld id="{849D1665-2033-44C6-BD07-5FB3F89FE701}" type="slidenum">
              <a:rPr lang="en-US" smtClean="0">
                <a:solidFill>
                  <a:prstClr val="black"/>
                </a:solidFill>
                <a:ea typeface="ＭＳ Ｐゴシック" pitchFamily="34" charset="-128"/>
              </a:rPr>
              <a:pPr>
                <a:defRPr/>
              </a:pPr>
              <a:t>26</a:t>
            </a:fld>
            <a:endParaRPr lang="en-US" smtClean="0">
              <a:solidFill>
                <a:prstClr val="black"/>
              </a:solidFill>
              <a:ea typeface="ＭＳ Ｐゴシック" pitchFamily="34" charset="-128"/>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val="1584283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B60C36B4-ADB2-4FD7-9A0A-3EF6A25449CD}" type="slidenum">
              <a:rPr lang="en-US" smtClean="0"/>
              <a:pPr/>
              <a:t>27</a:t>
            </a:fld>
            <a:endParaRPr 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730810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76A6E37C-8C00-4182-9536-A909E3C57795}" type="slidenum">
              <a:rPr lang="en-US" smtClean="0"/>
              <a:pPr/>
              <a:t>3</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75142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5F2CF90-BA11-415A-ABF1-11E729759E3F}" type="slidenum">
              <a:rPr lang="en-US" altLang="en-US" sz="1200"/>
              <a:pPr eaLnBrk="1" hangingPunct="1"/>
              <a:t>4</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8352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3A00A752-22F7-4649-BFCA-F4469C614863}" type="slidenum">
              <a:rPr lang="en-US" smtClean="0"/>
              <a:pPr/>
              <a:t>5</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74203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AD566CC3-45FA-4ABA-8F4C-444CE3E31085}" type="slidenum">
              <a:rPr lang="en-US" smtClean="0"/>
              <a:pPr/>
              <a:t>6</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62121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E503BA2A-7511-4AAE-BC7D-A69F7E6F3674}" type="slidenum">
              <a:rPr lang="en-US" smtClean="0"/>
              <a:pPr/>
              <a:t>7</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66153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E503BA2A-7511-4AAE-BC7D-A69F7E6F3674}" type="slidenum">
              <a:rPr lang="en-US" smtClean="0"/>
              <a:pPr/>
              <a:t>8</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62478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761C0AD-027A-4E12-8F63-2F819FDCCD07}" type="slidenum">
              <a:rPr lang="en-US" smtClean="0"/>
              <a:pPr/>
              <a:t>9</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2619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105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5105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19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87181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6706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11671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8411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8389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4881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3528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037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62980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38245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105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5105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45270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19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5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2" descr="npo000000"/>
          <p:cNvPicPr>
            <a:picLocks noChangeAspect="1" noChangeArrowheads="1"/>
          </p:cNvPicPr>
          <p:nvPr userDrawn="1"/>
        </p:nvPicPr>
        <p:blipFill>
          <a:blip r:embed="rId14" cstate="print"/>
          <a:srcRect/>
          <a:stretch>
            <a:fillRect/>
          </a:stretch>
        </p:blipFill>
        <p:spPr bwMode="auto">
          <a:xfrm>
            <a:off x="0" y="5905500"/>
            <a:ext cx="9144000" cy="952500"/>
          </a:xfrm>
          <a:prstGeom prst="rect">
            <a:avLst/>
          </a:prstGeom>
          <a:noFill/>
          <a:ln w="9525">
            <a:noFill/>
            <a:miter lim="800000"/>
            <a:headEnd/>
            <a:tailEnd/>
          </a:ln>
        </p:spPr>
      </p:pic>
      <p:sp>
        <p:nvSpPr>
          <p:cNvPr id="2051" name="Rectangle 7"/>
          <p:cNvSpPr>
            <a:spLocks noGrp="1" noChangeArrowheads="1"/>
          </p:cNvSpPr>
          <p:nvPr>
            <p:ph type="title"/>
          </p:nvPr>
        </p:nvSpPr>
        <p:spPr bwMode="auto">
          <a:xfrm>
            <a:off x="457200" y="228600"/>
            <a:ext cx="71628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8"/>
          <p:cNvSpPr>
            <a:spLocks noGrp="1" noChangeArrowheads="1"/>
          </p:cNvSpPr>
          <p:nvPr>
            <p:ph type="body" idx="1"/>
          </p:nvPr>
        </p:nvSpPr>
        <p:spPr bwMode="auto">
          <a:xfrm>
            <a:off x="457200" y="1219200"/>
            <a:ext cx="82296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Line 9"/>
          <p:cNvSpPr>
            <a:spLocks noChangeShapeType="1"/>
          </p:cNvSpPr>
          <p:nvPr userDrawn="1"/>
        </p:nvSpPr>
        <p:spPr bwMode="auto">
          <a:xfrm>
            <a:off x="0" y="990600"/>
            <a:ext cx="9144000" cy="0"/>
          </a:xfrm>
          <a:prstGeom prst="line">
            <a:avLst/>
          </a:prstGeom>
          <a:noFill/>
          <a:ln w="38100">
            <a:solidFill>
              <a:srgbClr val="003399"/>
            </a:solidFill>
            <a:round/>
            <a:headEnd/>
            <a:tailEnd/>
          </a:ln>
        </p:spPr>
        <p:txBody>
          <a:bodyPr/>
          <a:lstStyle/>
          <a:p>
            <a:pPr>
              <a:defRPr/>
            </a:pPr>
            <a:endParaRPr lang="en-US" sz="2400">
              <a:solidFill>
                <a:srgbClr val="000000"/>
              </a:solidFill>
              <a:latin typeface="Times New Roman" pitchFamily="18" charset="0"/>
              <a:cs typeface="+mn-cs"/>
            </a:endParaRPr>
          </a:p>
        </p:txBody>
      </p:sp>
      <p:sp>
        <p:nvSpPr>
          <p:cNvPr id="1031" name="Text Box 13"/>
          <p:cNvSpPr txBox="1">
            <a:spLocks noChangeArrowheads="1"/>
          </p:cNvSpPr>
          <p:nvPr userDrawn="1"/>
        </p:nvSpPr>
        <p:spPr bwMode="auto">
          <a:xfrm>
            <a:off x="8458200" y="6430963"/>
            <a:ext cx="533400" cy="24447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defRPr/>
            </a:pPr>
            <a:fld id="{CFB7D18F-B340-4DE8-A464-E1D0F9D58B88}" type="slidenum">
              <a:rPr lang="en-US" sz="1000" smtClean="0">
                <a:solidFill>
                  <a:srgbClr val="000000"/>
                </a:solidFill>
                <a:latin typeface="Arial Narrow" pitchFamily="34" charset="0"/>
                <a:cs typeface="+mn-cs"/>
              </a:rPr>
              <a:pPr algn="r" eaLnBrk="1" hangingPunct="1">
                <a:spcBef>
                  <a:spcPct val="50000"/>
                </a:spcBef>
                <a:defRPr/>
              </a:pPr>
              <a:t>‹#›</a:t>
            </a:fld>
            <a:endParaRPr lang="en-US" sz="1000" smtClean="0">
              <a:solidFill>
                <a:srgbClr val="000000"/>
              </a:solidFill>
              <a:latin typeface="Arial Narrow" pitchFamily="34" charset="0"/>
              <a:cs typeface="+mn-cs"/>
            </a:endParaRPr>
          </a:p>
        </p:txBody>
      </p:sp>
      <p:sp>
        <p:nvSpPr>
          <p:cNvPr id="1032" name="Text Box 14"/>
          <p:cNvSpPr txBox="1">
            <a:spLocks noChangeArrowheads="1"/>
          </p:cNvSpPr>
          <p:nvPr userDrawn="1"/>
        </p:nvSpPr>
        <p:spPr bwMode="auto">
          <a:xfrm>
            <a:off x="76200" y="6477000"/>
            <a:ext cx="1143000" cy="215900"/>
          </a:xfrm>
          <a:prstGeom prst="rect">
            <a:avLst/>
          </a:prstGeom>
          <a:noFill/>
          <a:ln>
            <a:noFill/>
          </a:ln>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z="800" dirty="0" smtClean="0">
                <a:solidFill>
                  <a:srgbClr val="000000"/>
                </a:solidFill>
                <a:latin typeface="Arial Narrow" pitchFamily="34" charset="0"/>
                <a:cs typeface="+mn-cs"/>
              </a:rPr>
              <a:t>Proprietary &amp; Confidential</a:t>
            </a:r>
          </a:p>
        </p:txBody>
      </p:sp>
      <p:pic>
        <p:nvPicPr>
          <p:cNvPr id="2056" name="Picture 7"/>
          <p:cNvPicPr>
            <a:picLocks noChangeAspect="1" noChangeArrowheads="1"/>
          </p:cNvPicPr>
          <p:nvPr userDrawn="1"/>
        </p:nvPicPr>
        <p:blipFill>
          <a:blip r:embed="rId15" cstate="print"/>
          <a:srcRect/>
          <a:stretch>
            <a:fillRect/>
          </a:stretch>
        </p:blipFill>
        <p:spPr bwMode="auto">
          <a:xfrm>
            <a:off x="7772400" y="136525"/>
            <a:ext cx="1219200" cy="722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0" fontAlgn="base" hangingPunct="0">
        <a:spcBef>
          <a:spcPct val="0"/>
        </a:spcBef>
        <a:spcAft>
          <a:spcPct val="0"/>
        </a:spcAft>
        <a:defRPr sz="2600" i="1">
          <a:solidFill>
            <a:srgbClr val="003399"/>
          </a:solidFill>
          <a:latin typeface="+mj-lt"/>
          <a:ea typeface="+mj-ea"/>
          <a:cs typeface="+mj-cs"/>
        </a:defRPr>
      </a:lvl1pPr>
      <a:lvl2pPr algn="l" rtl="0" eaLnBrk="0" fontAlgn="base" hangingPunct="0">
        <a:spcBef>
          <a:spcPct val="0"/>
        </a:spcBef>
        <a:spcAft>
          <a:spcPct val="0"/>
        </a:spcAft>
        <a:defRPr sz="2600" i="1">
          <a:solidFill>
            <a:srgbClr val="003399"/>
          </a:solidFill>
          <a:latin typeface="Arial Narrow" pitchFamily="34" charset="0"/>
        </a:defRPr>
      </a:lvl2pPr>
      <a:lvl3pPr algn="l" rtl="0" eaLnBrk="0" fontAlgn="base" hangingPunct="0">
        <a:spcBef>
          <a:spcPct val="0"/>
        </a:spcBef>
        <a:spcAft>
          <a:spcPct val="0"/>
        </a:spcAft>
        <a:defRPr sz="2600" i="1">
          <a:solidFill>
            <a:srgbClr val="003399"/>
          </a:solidFill>
          <a:latin typeface="Arial Narrow" pitchFamily="34" charset="0"/>
        </a:defRPr>
      </a:lvl3pPr>
      <a:lvl4pPr algn="l" rtl="0" eaLnBrk="0" fontAlgn="base" hangingPunct="0">
        <a:spcBef>
          <a:spcPct val="0"/>
        </a:spcBef>
        <a:spcAft>
          <a:spcPct val="0"/>
        </a:spcAft>
        <a:defRPr sz="2600" i="1">
          <a:solidFill>
            <a:srgbClr val="003399"/>
          </a:solidFill>
          <a:latin typeface="Arial Narrow" pitchFamily="34" charset="0"/>
        </a:defRPr>
      </a:lvl4pPr>
      <a:lvl5pPr algn="l" rtl="0" eaLnBrk="0" fontAlgn="base" hangingPunct="0">
        <a:spcBef>
          <a:spcPct val="0"/>
        </a:spcBef>
        <a:spcAft>
          <a:spcPct val="0"/>
        </a:spcAft>
        <a:defRPr sz="2600" i="1">
          <a:solidFill>
            <a:srgbClr val="003399"/>
          </a:solidFill>
          <a:latin typeface="Arial Narrow" pitchFamily="34" charset="0"/>
        </a:defRPr>
      </a:lvl5pPr>
      <a:lvl6pPr marL="457200" algn="l" rtl="0" fontAlgn="base">
        <a:spcBef>
          <a:spcPct val="0"/>
        </a:spcBef>
        <a:spcAft>
          <a:spcPct val="0"/>
        </a:spcAft>
        <a:defRPr sz="2600" i="1">
          <a:solidFill>
            <a:srgbClr val="003399"/>
          </a:solidFill>
          <a:latin typeface="Arial Narrow" pitchFamily="34" charset="0"/>
        </a:defRPr>
      </a:lvl6pPr>
      <a:lvl7pPr marL="914400" algn="l" rtl="0" fontAlgn="base">
        <a:spcBef>
          <a:spcPct val="0"/>
        </a:spcBef>
        <a:spcAft>
          <a:spcPct val="0"/>
        </a:spcAft>
        <a:defRPr sz="2600" i="1">
          <a:solidFill>
            <a:srgbClr val="003399"/>
          </a:solidFill>
          <a:latin typeface="Arial Narrow" pitchFamily="34" charset="0"/>
        </a:defRPr>
      </a:lvl7pPr>
      <a:lvl8pPr marL="1371600" algn="l" rtl="0" fontAlgn="base">
        <a:spcBef>
          <a:spcPct val="0"/>
        </a:spcBef>
        <a:spcAft>
          <a:spcPct val="0"/>
        </a:spcAft>
        <a:defRPr sz="2600" i="1">
          <a:solidFill>
            <a:srgbClr val="003399"/>
          </a:solidFill>
          <a:latin typeface="Arial Narrow" pitchFamily="34" charset="0"/>
        </a:defRPr>
      </a:lvl8pPr>
      <a:lvl9pPr marL="1828800" algn="l" rtl="0" fontAlgn="base">
        <a:spcBef>
          <a:spcPct val="0"/>
        </a:spcBef>
        <a:spcAft>
          <a:spcPct val="0"/>
        </a:spcAft>
        <a:defRPr sz="2600" i="1">
          <a:solidFill>
            <a:srgbClr val="003399"/>
          </a:solidFill>
          <a:latin typeface="Arial Narrow"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2" descr="npo000000"/>
          <p:cNvPicPr>
            <a:picLocks noChangeAspect="1" noChangeArrowheads="1"/>
          </p:cNvPicPr>
          <p:nvPr userDrawn="1"/>
        </p:nvPicPr>
        <p:blipFill>
          <a:blip r:embed="rId14" cstate="print"/>
          <a:srcRect/>
          <a:stretch>
            <a:fillRect/>
          </a:stretch>
        </p:blipFill>
        <p:spPr bwMode="auto">
          <a:xfrm>
            <a:off x="0" y="5905500"/>
            <a:ext cx="9144000" cy="952500"/>
          </a:xfrm>
          <a:prstGeom prst="rect">
            <a:avLst/>
          </a:prstGeom>
          <a:noFill/>
          <a:ln w="9525">
            <a:noFill/>
            <a:miter lim="800000"/>
            <a:headEnd/>
            <a:tailEnd/>
          </a:ln>
        </p:spPr>
      </p:pic>
      <p:sp>
        <p:nvSpPr>
          <p:cNvPr id="1027" name="Rectangle 7"/>
          <p:cNvSpPr>
            <a:spLocks noGrp="1" noChangeArrowheads="1"/>
          </p:cNvSpPr>
          <p:nvPr>
            <p:ph type="title"/>
          </p:nvPr>
        </p:nvSpPr>
        <p:spPr bwMode="auto">
          <a:xfrm>
            <a:off x="457200" y="228600"/>
            <a:ext cx="71628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8"/>
          <p:cNvSpPr>
            <a:spLocks noGrp="1" noChangeArrowheads="1"/>
          </p:cNvSpPr>
          <p:nvPr>
            <p:ph type="body" idx="1"/>
          </p:nvPr>
        </p:nvSpPr>
        <p:spPr bwMode="auto">
          <a:xfrm>
            <a:off x="457200" y="1219200"/>
            <a:ext cx="82296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Line 9"/>
          <p:cNvSpPr>
            <a:spLocks noChangeShapeType="1"/>
          </p:cNvSpPr>
          <p:nvPr userDrawn="1"/>
        </p:nvSpPr>
        <p:spPr bwMode="auto">
          <a:xfrm>
            <a:off x="0" y="990600"/>
            <a:ext cx="9144000" cy="0"/>
          </a:xfrm>
          <a:prstGeom prst="line">
            <a:avLst/>
          </a:prstGeom>
          <a:noFill/>
          <a:ln w="38100">
            <a:solidFill>
              <a:srgbClr val="003399"/>
            </a:solidFill>
            <a:round/>
            <a:headEnd/>
            <a:tailEnd/>
          </a:ln>
        </p:spPr>
        <p:txBody>
          <a:bodyPr/>
          <a:lstStyle/>
          <a:p>
            <a:endParaRPr lang="en-US" sz="2400">
              <a:solidFill>
                <a:srgbClr val="000000"/>
              </a:solidFill>
              <a:latin typeface="Times New Roman" pitchFamily="18" charset="0"/>
            </a:endParaRPr>
          </a:p>
        </p:txBody>
      </p:sp>
      <p:sp>
        <p:nvSpPr>
          <p:cNvPr id="1031" name="Text Box 13"/>
          <p:cNvSpPr txBox="1">
            <a:spLocks noChangeArrowheads="1"/>
          </p:cNvSpPr>
          <p:nvPr userDrawn="1"/>
        </p:nvSpPr>
        <p:spPr bwMode="auto">
          <a:xfrm>
            <a:off x="8458200" y="6430963"/>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spcBef>
                <a:spcPct val="50000"/>
              </a:spcBef>
              <a:defRPr/>
            </a:pPr>
            <a:fld id="{77A85169-50AF-4F14-9E11-AFDAF048F9A1}" type="slidenum">
              <a:rPr lang="en-US" sz="1000" smtClean="0">
                <a:solidFill>
                  <a:srgbClr val="000000"/>
                </a:solidFill>
                <a:latin typeface="Arial Narrow" pitchFamily="34" charset="0"/>
              </a:rPr>
              <a:pPr algn="r" eaLnBrk="1" hangingPunct="1">
                <a:spcBef>
                  <a:spcPct val="50000"/>
                </a:spcBef>
                <a:defRPr/>
              </a:pPr>
              <a:t>‹#›</a:t>
            </a:fld>
            <a:endParaRPr lang="en-US" sz="1000" smtClean="0">
              <a:solidFill>
                <a:srgbClr val="000000"/>
              </a:solidFill>
              <a:latin typeface="Arial Narrow" pitchFamily="34" charset="0"/>
            </a:endParaRPr>
          </a:p>
        </p:txBody>
      </p:sp>
      <p:sp>
        <p:nvSpPr>
          <p:cNvPr id="1032" name="Text Box 14"/>
          <p:cNvSpPr txBox="1">
            <a:spLocks noChangeArrowheads="1"/>
          </p:cNvSpPr>
          <p:nvPr userDrawn="1"/>
        </p:nvSpPr>
        <p:spPr bwMode="auto">
          <a:xfrm>
            <a:off x="152400" y="6477000"/>
            <a:ext cx="1143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z="800" dirty="0" smtClean="0">
                <a:solidFill>
                  <a:srgbClr val="000000"/>
                </a:solidFill>
                <a:latin typeface="Arial Narrow" pitchFamily="34" charset="0"/>
              </a:rPr>
              <a:t>Proprietary &amp; Confidential</a:t>
            </a:r>
          </a:p>
        </p:txBody>
      </p:sp>
      <p:pic>
        <p:nvPicPr>
          <p:cNvPr id="2" name="Picture 7"/>
          <p:cNvPicPr>
            <a:picLocks noChangeAspect="1" noChangeArrowheads="1"/>
          </p:cNvPicPr>
          <p:nvPr userDrawn="1"/>
        </p:nvPicPr>
        <p:blipFill>
          <a:blip r:embed="rId15" cstate="print"/>
          <a:srcRect/>
          <a:stretch>
            <a:fillRect/>
          </a:stretch>
        </p:blipFill>
        <p:spPr bwMode="auto">
          <a:xfrm>
            <a:off x="7772400" y="133350"/>
            <a:ext cx="1255713" cy="742950"/>
          </a:xfrm>
          <a:prstGeom prst="rect">
            <a:avLst/>
          </a:prstGeom>
          <a:noFill/>
          <a:ln w="9525">
            <a:noFill/>
            <a:miter lim="800000"/>
            <a:headEnd/>
            <a:tailEnd/>
          </a:ln>
        </p:spPr>
      </p:pic>
    </p:spTree>
    <p:extLst>
      <p:ext uri="{BB962C8B-B14F-4D97-AF65-F5344CB8AC3E}">
        <p14:creationId xmlns:p14="http://schemas.microsoft.com/office/powerpoint/2010/main" val="23807858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sz="2600" i="1">
          <a:solidFill>
            <a:srgbClr val="003399"/>
          </a:solidFill>
          <a:latin typeface="+mj-lt"/>
          <a:ea typeface="+mj-ea"/>
          <a:cs typeface="+mj-cs"/>
        </a:defRPr>
      </a:lvl1pPr>
      <a:lvl2pPr algn="l" rtl="0" eaLnBrk="0" fontAlgn="base" hangingPunct="0">
        <a:spcBef>
          <a:spcPct val="0"/>
        </a:spcBef>
        <a:spcAft>
          <a:spcPct val="0"/>
        </a:spcAft>
        <a:defRPr sz="2600" i="1">
          <a:solidFill>
            <a:srgbClr val="003399"/>
          </a:solidFill>
          <a:latin typeface="Arial Narrow" pitchFamily="34" charset="0"/>
        </a:defRPr>
      </a:lvl2pPr>
      <a:lvl3pPr algn="l" rtl="0" eaLnBrk="0" fontAlgn="base" hangingPunct="0">
        <a:spcBef>
          <a:spcPct val="0"/>
        </a:spcBef>
        <a:spcAft>
          <a:spcPct val="0"/>
        </a:spcAft>
        <a:defRPr sz="2600" i="1">
          <a:solidFill>
            <a:srgbClr val="003399"/>
          </a:solidFill>
          <a:latin typeface="Arial Narrow" pitchFamily="34" charset="0"/>
        </a:defRPr>
      </a:lvl3pPr>
      <a:lvl4pPr algn="l" rtl="0" eaLnBrk="0" fontAlgn="base" hangingPunct="0">
        <a:spcBef>
          <a:spcPct val="0"/>
        </a:spcBef>
        <a:spcAft>
          <a:spcPct val="0"/>
        </a:spcAft>
        <a:defRPr sz="2600" i="1">
          <a:solidFill>
            <a:srgbClr val="003399"/>
          </a:solidFill>
          <a:latin typeface="Arial Narrow" pitchFamily="34" charset="0"/>
        </a:defRPr>
      </a:lvl4pPr>
      <a:lvl5pPr algn="l" rtl="0" eaLnBrk="0" fontAlgn="base" hangingPunct="0">
        <a:spcBef>
          <a:spcPct val="0"/>
        </a:spcBef>
        <a:spcAft>
          <a:spcPct val="0"/>
        </a:spcAft>
        <a:defRPr sz="2600" i="1">
          <a:solidFill>
            <a:srgbClr val="003399"/>
          </a:solidFill>
          <a:latin typeface="Arial Narrow" pitchFamily="34" charset="0"/>
        </a:defRPr>
      </a:lvl5pPr>
      <a:lvl6pPr marL="457200" algn="l" rtl="0" fontAlgn="base">
        <a:spcBef>
          <a:spcPct val="0"/>
        </a:spcBef>
        <a:spcAft>
          <a:spcPct val="0"/>
        </a:spcAft>
        <a:defRPr sz="2600" i="1">
          <a:solidFill>
            <a:srgbClr val="003399"/>
          </a:solidFill>
          <a:latin typeface="Arial Narrow" pitchFamily="34" charset="0"/>
        </a:defRPr>
      </a:lvl6pPr>
      <a:lvl7pPr marL="914400" algn="l" rtl="0" fontAlgn="base">
        <a:spcBef>
          <a:spcPct val="0"/>
        </a:spcBef>
        <a:spcAft>
          <a:spcPct val="0"/>
        </a:spcAft>
        <a:defRPr sz="2600" i="1">
          <a:solidFill>
            <a:srgbClr val="003399"/>
          </a:solidFill>
          <a:latin typeface="Arial Narrow" pitchFamily="34" charset="0"/>
        </a:defRPr>
      </a:lvl7pPr>
      <a:lvl8pPr marL="1371600" algn="l" rtl="0" fontAlgn="base">
        <a:spcBef>
          <a:spcPct val="0"/>
        </a:spcBef>
        <a:spcAft>
          <a:spcPct val="0"/>
        </a:spcAft>
        <a:defRPr sz="2600" i="1">
          <a:solidFill>
            <a:srgbClr val="003399"/>
          </a:solidFill>
          <a:latin typeface="Arial Narrow" pitchFamily="34" charset="0"/>
        </a:defRPr>
      </a:lvl8pPr>
      <a:lvl9pPr marL="1828800" algn="l" rtl="0" fontAlgn="base">
        <a:spcBef>
          <a:spcPct val="0"/>
        </a:spcBef>
        <a:spcAft>
          <a:spcPct val="0"/>
        </a:spcAft>
        <a:defRPr sz="2600" i="1">
          <a:solidFill>
            <a:srgbClr val="003399"/>
          </a:solidFill>
          <a:latin typeface="Arial Narrow" pitchFamily="34" charset="0"/>
        </a:defRPr>
      </a:lvl9pPr>
    </p:titleStyle>
    <p:bodyStyle>
      <a:lvl1pPr marL="342900" indent="-342900" algn="l" rtl="0" eaLnBrk="0" fontAlgn="base" hangingPunct="0">
        <a:spcBef>
          <a:spcPct val="20000"/>
        </a:spcBef>
        <a:spcAft>
          <a:spcPct val="0"/>
        </a:spcAft>
        <a:buClr>
          <a:srgbClr val="003399"/>
        </a:buClr>
        <a:buFont typeface="Wingdings" charset="2"/>
        <a:buChar char="ü"/>
        <a:defRPr sz="1800">
          <a:solidFill>
            <a:schemeClr val="tx1"/>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charset="2"/>
        <a:buChar char="ü"/>
        <a:defRPr sz="1800">
          <a:solidFill>
            <a:schemeClr val="tx1"/>
          </a:solidFill>
          <a:latin typeface="+mn-lt"/>
        </a:defRPr>
      </a:lvl2pPr>
      <a:lvl3pPr marL="1143000" indent="-228600" algn="l" rtl="0" eaLnBrk="0" fontAlgn="base" hangingPunct="0">
        <a:spcBef>
          <a:spcPct val="20000"/>
        </a:spcBef>
        <a:spcAft>
          <a:spcPct val="0"/>
        </a:spcAft>
        <a:buClr>
          <a:srgbClr val="003399"/>
        </a:buClr>
        <a:buChar char="•"/>
        <a:defRPr sz="1800">
          <a:solidFill>
            <a:schemeClr val="tx1"/>
          </a:solidFill>
          <a:latin typeface="+mn-lt"/>
        </a:defRPr>
      </a:lvl3pPr>
      <a:lvl4pPr marL="1600200" indent="-228600" algn="l" rtl="0" eaLnBrk="0" fontAlgn="base" hangingPunct="0">
        <a:spcBef>
          <a:spcPct val="20000"/>
        </a:spcBef>
        <a:spcAft>
          <a:spcPct val="0"/>
        </a:spcAft>
        <a:buClr>
          <a:srgbClr val="003399"/>
        </a:buClr>
        <a:buFont typeface="Arial"/>
        <a:buChar char="•"/>
        <a:defRPr sz="1800">
          <a:solidFill>
            <a:schemeClr val="tx1"/>
          </a:solidFill>
          <a:latin typeface="+mn-lt"/>
        </a:defRPr>
      </a:lvl4pPr>
      <a:lvl5pPr marL="2057400" indent="-228600" algn="l" rtl="0" eaLnBrk="0" fontAlgn="base" hangingPunct="0">
        <a:spcBef>
          <a:spcPct val="20000"/>
        </a:spcBef>
        <a:spcAft>
          <a:spcPct val="0"/>
        </a:spcAft>
        <a:buClr>
          <a:srgbClr val="003399"/>
        </a:buClr>
        <a:buChar char="»"/>
        <a:defRPr sz="18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www.kyprolis.com/" TargetMode="External"/><Relationship Id="rId13" Type="http://schemas.openxmlformats.org/officeDocument/2006/relationships/hyperlink" Target="http://www.quillivantxr.com/" TargetMode="External"/><Relationship Id="rId3" Type="http://schemas.openxmlformats.org/officeDocument/2006/relationships/image" Target="../media/image12.jpeg"/><Relationship Id="rId7" Type="http://schemas.openxmlformats.org/officeDocument/2006/relationships/image" Target="../media/image14.png"/><Relationship Id="rId12" Type="http://schemas.openxmlformats.org/officeDocument/2006/relationships/image" Target="../media/image17.gif"/><Relationship Id="rId2" Type="http://schemas.openxmlformats.org/officeDocument/2006/relationships/hyperlink" Target="http://www.google.com/url?sa=i&amp;rct=j&amp;q=allerject+logo&amp;source=images&amp;cd=&amp;cad=rja&amp;docid=g4fj6LUovM5oiM&amp;tbnid=sWlLfpgBveje_M:&amp;ved=0CAUQjRw&amp;url=http://www.allerject.ca/en/media&amp;ei=iLOKUdjLJtD54APXnYGgBg&amp;bvm=bv.46226182,d.dmg&amp;psig=AFQjCNGs9MVZMDMzKtDT91QntbF-R5n8lw&amp;ust=1368130821006760" TargetMode="External"/><Relationship Id="rId1" Type="http://schemas.openxmlformats.org/officeDocument/2006/relationships/slideLayout" Target="../slideLayouts/slideLayout2.xml"/><Relationship Id="rId6" Type="http://schemas.openxmlformats.org/officeDocument/2006/relationships/hyperlink" Target="http://www.google.com/url?sa=i&amp;rct=j&amp;q=vascepa&amp;source=images&amp;cd=&amp;cad=rja&amp;docid=Z3xkqrEwUnvhnM&amp;tbnid=LXVEfxsVkbXiqM:&amp;ved=0CAUQjRw&amp;url=https://www.vascepa.com/&amp;ei=fbaKUem1Cc-34AOn6IHICA&amp;bvm=bv.46226182,d.dmg&amp;psig=AFQjCNF-cnhK47nPsqNz7U0eyh9Ce3IJHA&amp;ust=1368131578726411" TargetMode="External"/><Relationship Id="rId11" Type="http://schemas.openxmlformats.org/officeDocument/2006/relationships/image" Target="../media/image16.jpeg"/><Relationship Id="rId5" Type="http://schemas.openxmlformats.org/officeDocument/2006/relationships/image" Target="../media/image13.png"/><Relationship Id="rId15" Type="http://schemas.openxmlformats.org/officeDocument/2006/relationships/image" Target="../media/image19.png"/><Relationship Id="rId10" Type="http://schemas.openxmlformats.org/officeDocument/2006/relationships/hyperlink" Target="http://www.google.com/url?sa=i&amp;rct=j&amp;q=DIFICLLIR&amp;source=images&amp;cd=&amp;cad=rja&amp;docid=slf7jlkRinybtM&amp;tbnid=G4wuPBP4W8R8jM:&amp;ved=0CAUQjRw&amp;url=http://www.astellas.at/at/hcp-login/hcp-29/hcp-folders/dificlir/&amp;ei=ibeKUd_ZD9Gl4APn2oHgBg&amp;bvm=bv.46226182,d.dmg&amp;psig=AFQjCNEcc5G6PtjXetkok3hJEouisa8Vpg&amp;ust=1368131834028661" TargetMode="External"/><Relationship Id="rId4" Type="http://schemas.openxmlformats.org/officeDocument/2006/relationships/hyperlink" Target="http://www.google.com/url?sa=i&amp;rct=j&amp;q=xtandi+logo&amp;source=images&amp;cd=&amp;cad=rja&amp;docid=4s8lCHrq0IpspM&amp;tbnid=loIQq87DTS8ExM:&amp;ved=0CAUQjRw&amp;url=http://www.medivation.com/product&amp;ei=_bWKUef8EZW54AOQ94CIBA&amp;bvm=bv.46226182,d.dmg&amp;psig=AFQjCNF377yg2fzXX5jSUs4Srd2Np0ll3w&amp;ust=1368131450510605" TargetMode="External"/><Relationship Id="rId9" Type="http://schemas.openxmlformats.org/officeDocument/2006/relationships/image" Target="../media/image15.png"/><Relationship Id="rId1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81000" y="4343400"/>
            <a:ext cx="8382000" cy="1569660"/>
          </a:xfrm>
          <a:prstGeom prst="rect">
            <a:avLst/>
          </a:prstGeom>
          <a:noFill/>
          <a:ln w="9525">
            <a:noFill/>
            <a:miter lim="800000"/>
            <a:headEnd/>
            <a:tailEnd/>
          </a:ln>
        </p:spPr>
        <p:txBody>
          <a:bodyPr wrap="square">
            <a:spAutoFit/>
          </a:bodyPr>
          <a:lstStyle/>
          <a:p>
            <a:pPr algn="ctr" eaLnBrk="0" hangingPunct="0"/>
            <a:r>
              <a:rPr lang="en-US" sz="2400" b="1" dirty="0" smtClean="0">
                <a:latin typeface="Arial Narrow" pitchFamily="34" charset="0"/>
                <a:ea typeface="ＭＳ Ｐゴシック" pitchFamily="34" charset="-128"/>
              </a:rPr>
              <a:t>Healthcare Nomenclature Workshop</a:t>
            </a:r>
            <a:endParaRPr lang="en-US" sz="2400" dirty="0">
              <a:latin typeface="Arial Narrow" pitchFamily="34" charset="0"/>
              <a:ea typeface="ＭＳ Ｐゴシック" pitchFamily="34" charset="-128"/>
            </a:endParaRPr>
          </a:p>
          <a:p>
            <a:pPr algn="ctr" eaLnBrk="0" hangingPunct="0"/>
            <a:endParaRPr lang="en-US" sz="2400" dirty="0" smtClean="0">
              <a:latin typeface="Arial Narrow" pitchFamily="34" charset="0"/>
              <a:ea typeface="ＭＳ Ｐゴシック" pitchFamily="34" charset="-128"/>
            </a:endParaRPr>
          </a:p>
          <a:p>
            <a:pPr algn="ctr" eaLnBrk="0" hangingPunct="0"/>
            <a:endParaRPr lang="en-US" sz="2400" dirty="0">
              <a:latin typeface="Arial Narrow" pitchFamily="34" charset="0"/>
              <a:ea typeface="ＭＳ Ｐゴシック" pitchFamily="34" charset="-128"/>
            </a:endParaRPr>
          </a:p>
          <a:p>
            <a:pPr algn="ctr" eaLnBrk="0" hangingPunct="0"/>
            <a:r>
              <a:rPr lang="en-US" sz="2400" dirty="0" smtClean="0">
                <a:latin typeface="Arial Narrow" pitchFamily="34" charset="0"/>
                <a:ea typeface="ＭＳ Ｐゴシック" pitchFamily="34" charset="-128"/>
              </a:rPr>
              <a:t>Project </a:t>
            </a:r>
            <a:r>
              <a:rPr lang="en-US" sz="2400" b="1" dirty="0" smtClean="0">
                <a:latin typeface="Arial Narrow" pitchFamily="34" charset="0"/>
              </a:rPr>
              <a:t>ALBUMIN</a:t>
            </a:r>
            <a:endParaRPr lang="en-US" sz="2400" dirty="0">
              <a:latin typeface="Arial Narrow" pitchFamily="34" charset="0"/>
            </a:endParaRPr>
          </a:p>
        </p:txBody>
      </p:sp>
      <p:sp>
        <p:nvSpPr>
          <p:cNvPr id="2057" name="AutoShape 11" descr="http://download.shutterstock.com/gatekeeper/shutterstock_75212461.jpg?token=W3siZSI6MTMxNDc0NjA0NSwiYyI6Il9waG90b19zZXNzaW9uX2lkIiwicCI6InYxfDI2NDIzNjh8NzUyMTI0NjEiLCJrIjoicGhvdG8vNzUyMTI0NjEvc21hbGwuanBnIiwibSI6IjEiLCJkIjoic2h1dHRlcnN0b2NrLW1lZGlhIn0sIlY0VGpXVmhlcjQyUnprWXhzRFU2VS9lMnFzNCJd"/>
          <p:cNvSpPr>
            <a:spLocks noChangeAspect="1" noChangeArrowheads="1"/>
          </p:cNvSpPr>
          <p:nvPr/>
        </p:nvSpPr>
        <p:spPr bwMode="auto">
          <a:xfrm>
            <a:off x="4503738" y="-238125"/>
            <a:ext cx="304800" cy="304800"/>
          </a:xfrm>
          <a:prstGeom prst="rect">
            <a:avLst/>
          </a:prstGeom>
          <a:noFill/>
          <a:ln w="9525">
            <a:noFill/>
            <a:miter lim="800000"/>
            <a:headEnd/>
            <a:tailEnd/>
          </a:ln>
        </p:spPr>
        <p:txBody>
          <a:bodyPr/>
          <a:lstStyle/>
          <a:p>
            <a:endParaRPr lang="en-US"/>
          </a:p>
        </p:txBody>
      </p:sp>
      <p:sp>
        <p:nvSpPr>
          <p:cNvPr id="2058" name="AutoShape 13" descr="http://download.shutterstock.com/gatekeeper/shutterstock_75212461.jpg?token=W3siZSI6MTMxNDc0NjA0NSwiYyI6Il9waG90b19zZXNzaW9uX2lkIiwicCI6InYxfDI2NDIzNjh8NzUyMTI0NjEiLCJrIjoicGhvdG8vNzUyMTI0NjEvc21hbGwuanBnIiwibSI6IjEiLCJkIjoic2h1dHRlcnN0b2NrLW1lZGlhIn0sIlY0VGpXVmhlcjQyUnprWXhzRFU2VS9lMnFzNCJd"/>
          <p:cNvSpPr>
            <a:spLocks noChangeAspect="1" noChangeArrowheads="1"/>
          </p:cNvSpPr>
          <p:nvPr/>
        </p:nvSpPr>
        <p:spPr bwMode="auto">
          <a:xfrm>
            <a:off x="4656138" y="-85725"/>
            <a:ext cx="304800" cy="304800"/>
          </a:xfrm>
          <a:prstGeom prst="rect">
            <a:avLst/>
          </a:prstGeom>
          <a:noFill/>
          <a:ln w="9525">
            <a:noFill/>
            <a:miter lim="800000"/>
            <a:headEnd/>
            <a:tailEnd/>
          </a:ln>
        </p:spPr>
        <p:txBody>
          <a:bodyPr/>
          <a:lstStyle/>
          <a:p>
            <a:endParaRPr lang="en-US"/>
          </a:p>
        </p:txBody>
      </p:sp>
      <p:sp>
        <p:nvSpPr>
          <p:cNvPr id="2059" name="AutoShape 15" descr="http://download.shutterstock.com/gatekeeper/shutterstock_75212461.jpg?token=W3siZSI6MTMxNDc0NjA0NSwiYyI6Il9waG90b19zZXNzaW9uX2lkIiwicCI6InYxfDI2NDIzNjh8NzUyMTI0NjEiLCJrIjoicGhvdG8vNzUyMTI0NjEvc21hbGwuanBnIiwibSI6IjEiLCJkIjoic2h1dHRlcnN0b2NrLW1lZGlhIn0sIlY0VGpXVmhlcjQyUnprWXhzRFU2VS9lMnFzNCJd"/>
          <p:cNvSpPr>
            <a:spLocks noChangeAspect="1" noChangeArrowheads="1"/>
          </p:cNvSpPr>
          <p:nvPr/>
        </p:nvSpPr>
        <p:spPr bwMode="auto">
          <a:xfrm>
            <a:off x="4808538" y="66675"/>
            <a:ext cx="304800" cy="304800"/>
          </a:xfrm>
          <a:prstGeom prst="rect">
            <a:avLst/>
          </a:prstGeom>
          <a:noFill/>
          <a:ln w="9525">
            <a:noFill/>
            <a:miter lim="800000"/>
            <a:headEnd/>
            <a:tailEnd/>
          </a:ln>
        </p:spPr>
        <p:txBody>
          <a:bodyPr/>
          <a:lstStyle/>
          <a:p>
            <a:endParaRPr lang="en-US"/>
          </a:p>
        </p:txBody>
      </p:sp>
      <p:pic>
        <p:nvPicPr>
          <p:cNvPr id="14" name="Picture 3"/>
          <p:cNvPicPr>
            <a:picLocks noChangeAspect="1"/>
          </p:cNvPicPr>
          <p:nvPr/>
        </p:nvPicPr>
        <p:blipFill>
          <a:blip r:embed="rId3" cstate="print"/>
          <a:srcRect/>
          <a:stretch>
            <a:fillRect/>
          </a:stretch>
        </p:blipFill>
        <p:spPr bwMode="auto">
          <a:xfrm>
            <a:off x="0" y="0"/>
            <a:ext cx="9144000" cy="4089400"/>
          </a:xfrm>
          <a:prstGeom prst="rect">
            <a:avLst/>
          </a:prstGeom>
          <a:noFill/>
          <a:ln w="9525">
            <a:noFill/>
            <a:miter lim="800000"/>
            <a:headEnd/>
            <a:tailEnd/>
          </a:ln>
        </p:spPr>
      </p:pic>
      <p:pic>
        <p:nvPicPr>
          <p:cNvPr id="15" name="Picture 14"/>
          <p:cNvPicPr>
            <a:picLocks noChangeAspect="1"/>
          </p:cNvPicPr>
          <p:nvPr/>
        </p:nvPicPr>
        <p:blipFill>
          <a:blip r:embed="rId4" cstate="print"/>
          <a:stretch>
            <a:fillRect/>
          </a:stretch>
        </p:blipFill>
        <p:spPr>
          <a:xfrm>
            <a:off x="3597275" y="246063"/>
            <a:ext cx="1949450" cy="1155700"/>
          </a:xfrm>
          <a:prstGeom prst="rect">
            <a:avLst/>
          </a:prstGeom>
          <a:effectLst>
            <a:outerShdw blurRad="50800" dist="38100" dir="5400000" algn="t" rotWithShape="0">
              <a:prstClr val="black">
                <a:alpha val="40000"/>
              </a:prstClr>
            </a:outerShdw>
          </a:effectLst>
        </p:spPr>
      </p:pic>
      <p:sp>
        <p:nvSpPr>
          <p:cNvPr id="16" name="Rectangle 15"/>
          <p:cNvSpPr/>
          <p:nvPr/>
        </p:nvSpPr>
        <p:spPr>
          <a:xfrm>
            <a:off x="6917298" y="5439228"/>
            <a:ext cx="1747594" cy="461665"/>
          </a:xfrm>
          <a:prstGeom prst="rect">
            <a:avLst/>
          </a:prstGeom>
        </p:spPr>
        <p:txBody>
          <a:bodyPr wrap="none">
            <a:spAutoFit/>
          </a:bodyPr>
          <a:lstStyle/>
          <a:p>
            <a:pPr algn="ctr" eaLnBrk="0" hangingPunct="0"/>
            <a:r>
              <a:rPr lang="en-US" sz="2400" dirty="0" smtClean="0">
                <a:latin typeface="Arial Narrow" pitchFamily="34" charset="0"/>
                <a:ea typeface="ＭＳ Ｐゴシック" pitchFamily="34" charset="-128"/>
              </a:rPr>
              <a:t>April 13, 2015</a:t>
            </a:r>
            <a:endParaRPr lang="en-US" sz="2400" dirty="0">
              <a:latin typeface="Arial Narrow" pitchFamily="34" charset="0"/>
              <a:ea typeface="ＭＳ Ｐゴシック" pitchFamily="34" charset="-128"/>
            </a:endParaRPr>
          </a:p>
        </p:txBody>
      </p:sp>
      <p:sp>
        <p:nvSpPr>
          <p:cNvPr id="11" name="Text Box 27"/>
          <p:cNvSpPr txBox="1">
            <a:spLocks noChangeArrowheads="1"/>
          </p:cNvSpPr>
          <p:nvPr/>
        </p:nvSpPr>
        <p:spPr bwMode="auto">
          <a:xfrm>
            <a:off x="12700" y="6497851"/>
            <a:ext cx="91313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Narrow" charset="0"/>
                <a:ea typeface="MS PGothic" charset="0"/>
                <a:cs typeface="MS PGothic" charset="0"/>
              </a:defRPr>
            </a:lvl1pPr>
            <a:lvl2pPr marL="742950" indent="-285750" eaLnBrk="0" hangingPunct="0">
              <a:defRPr sz="3200">
                <a:solidFill>
                  <a:schemeClr val="tx1"/>
                </a:solidFill>
                <a:latin typeface="Arial Narrow" charset="0"/>
                <a:ea typeface="MS PGothic" charset="0"/>
                <a:cs typeface="MS PGothic" charset="0"/>
              </a:defRPr>
            </a:lvl2pPr>
            <a:lvl3pPr marL="1143000" indent="-228600" eaLnBrk="0" hangingPunct="0">
              <a:defRPr sz="3200">
                <a:solidFill>
                  <a:schemeClr val="tx1"/>
                </a:solidFill>
                <a:latin typeface="Arial Narrow" charset="0"/>
                <a:ea typeface="MS PGothic" charset="0"/>
                <a:cs typeface="MS PGothic" charset="0"/>
              </a:defRPr>
            </a:lvl3pPr>
            <a:lvl4pPr marL="1600200" indent="-228600" eaLnBrk="0" hangingPunct="0">
              <a:defRPr sz="3200">
                <a:solidFill>
                  <a:schemeClr val="tx1"/>
                </a:solidFill>
                <a:latin typeface="Arial Narrow" charset="0"/>
                <a:ea typeface="MS PGothic" charset="0"/>
                <a:cs typeface="MS PGothic" charset="0"/>
              </a:defRPr>
            </a:lvl4pPr>
            <a:lvl5pPr marL="2057400" indent="-228600" eaLnBrk="0" hangingPunct="0">
              <a:defRPr sz="3200">
                <a:solidFill>
                  <a:schemeClr val="tx1"/>
                </a:solidFill>
                <a:latin typeface="Arial Narrow" charset="0"/>
                <a:ea typeface="MS PGothic" charset="0"/>
                <a:cs typeface="MS PGothic" charset="0"/>
              </a:defRPr>
            </a:lvl5pPr>
            <a:lvl6pPr marL="2514600" indent="-228600" eaLnBrk="0" fontAlgn="base" hangingPunct="0">
              <a:spcBef>
                <a:spcPct val="0"/>
              </a:spcBef>
              <a:spcAft>
                <a:spcPct val="0"/>
              </a:spcAft>
              <a:defRPr sz="3200">
                <a:solidFill>
                  <a:schemeClr val="tx1"/>
                </a:solidFill>
                <a:latin typeface="Arial Narrow" charset="0"/>
                <a:ea typeface="MS PGothic" charset="0"/>
                <a:cs typeface="MS PGothic" charset="0"/>
              </a:defRPr>
            </a:lvl6pPr>
            <a:lvl7pPr marL="2971800" indent="-228600" eaLnBrk="0" fontAlgn="base" hangingPunct="0">
              <a:spcBef>
                <a:spcPct val="0"/>
              </a:spcBef>
              <a:spcAft>
                <a:spcPct val="0"/>
              </a:spcAft>
              <a:defRPr sz="3200">
                <a:solidFill>
                  <a:schemeClr val="tx1"/>
                </a:solidFill>
                <a:latin typeface="Arial Narrow" charset="0"/>
                <a:ea typeface="MS PGothic" charset="0"/>
                <a:cs typeface="MS PGothic" charset="0"/>
              </a:defRPr>
            </a:lvl7pPr>
            <a:lvl8pPr marL="3429000" indent="-228600" eaLnBrk="0" fontAlgn="base" hangingPunct="0">
              <a:spcBef>
                <a:spcPct val="0"/>
              </a:spcBef>
              <a:spcAft>
                <a:spcPct val="0"/>
              </a:spcAft>
              <a:defRPr sz="3200">
                <a:solidFill>
                  <a:schemeClr val="tx1"/>
                </a:solidFill>
                <a:latin typeface="Arial Narrow" charset="0"/>
                <a:ea typeface="MS PGothic" charset="0"/>
                <a:cs typeface="MS PGothic" charset="0"/>
              </a:defRPr>
            </a:lvl8pPr>
            <a:lvl9pPr marL="3886200" indent="-228600" eaLnBrk="0" fontAlgn="base" hangingPunct="0">
              <a:spcBef>
                <a:spcPct val="0"/>
              </a:spcBef>
              <a:spcAft>
                <a:spcPct val="0"/>
              </a:spcAft>
              <a:defRPr sz="3200">
                <a:solidFill>
                  <a:schemeClr val="tx1"/>
                </a:solidFill>
                <a:latin typeface="Arial Narrow" charset="0"/>
                <a:ea typeface="MS PGothic" charset="0"/>
                <a:cs typeface="MS PGothic" charset="0"/>
              </a:defRPr>
            </a:lvl9pPr>
          </a:lstStyle>
          <a:p>
            <a:pPr algn="ctr" eaLnBrk="1" hangingPunct="1"/>
            <a:r>
              <a:rPr lang="en-US" sz="800" dirty="0" smtClean="0"/>
              <a:t>BASEL    BOSTON    </a:t>
            </a:r>
            <a:r>
              <a:rPr lang="en-US" sz="800" dirty="0"/>
              <a:t>CHICAGO    </a:t>
            </a:r>
            <a:r>
              <a:rPr lang="en-US" sz="800" dirty="0" smtClean="0"/>
              <a:t>DALLAS    FRANKFURT    LOS </a:t>
            </a:r>
            <a:r>
              <a:rPr lang="en-US" sz="800" dirty="0"/>
              <a:t>ANGELES    </a:t>
            </a:r>
            <a:r>
              <a:rPr lang="en-US" sz="800" dirty="0" smtClean="0"/>
              <a:t>LONDON    </a:t>
            </a:r>
            <a:r>
              <a:rPr lang="en-US" sz="800" dirty="0"/>
              <a:t>MIAMI  </a:t>
            </a:r>
            <a:r>
              <a:rPr lang="en-US" sz="800" dirty="0" smtClean="0"/>
              <a:t>  </a:t>
            </a:r>
            <a:r>
              <a:rPr lang="en-US" sz="800" dirty="0"/>
              <a:t>NEW YORK </a:t>
            </a:r>
            <a:r>
              <a:rPr lang="en-US" sz="800" dirty="0" smtClean="0"/>
              <a:t>   PHILADELPHIA    RALEIGH-DURHAM    </a:t>
            </a:r>
            <a:r>
              <a:rPr lang="en-US" sz="800" dirty="0"/>
              <a:t>ROCKVILLE  </a:t>
            </a:r>
            <a:r>
              <a:rPr lang="en-US" sz="800" dirty="0" smtClean="0"/>
              <a:t>  </a:t>
            </a:r>
            <a:r>
              <a:rPr lang="en-US" sz="800" dirty="0"/>
              <a:t>SAN </a:t>
            </a:r>
            <a:r>
              <a:rPr lang="en-US" sz="800" dirty="0" smtClean="0"/>
              <a:t>FRANCISCO    SEATTLE    SEOUL    TOKYO    TORONTO</a:t>
            </a:r>
            <a:endParaRPr lang="en-US" sz="800" dirty="0"/>
          </a:p>
        </p:txBody>
      </p:sp>
      <p:pic>
        <p:nvPicPr>
          <p:cNvPr id="7170" name="그림 6"/>
          <p:cNvPicPr>
            <a:picLocks noChangeArrowheads="1"/>
          </p:cNvPicPr>
          <p:nvPr/>
        </p:nvPicPr>
        <p:blipFill>
          <a:blip r:embed="rId5">
            <a:extLst>
              <a:ext uri="{28A0092B-C50C-407E-A947-70E740481C1C}">
                <a14:useLocalDpi xmlns:a14="http://schemas.microsoft.com/office/drawing/2010/main" val="0"/>
              </a:ext>
            </a:extLst>
          </a:blip>
          <a:srcRect r="-148" b="-397"/>
          <a:stretch>
            <a:fillRect/>
          </a:stretch>
        </p:blipFill>
        <p:spPr bwMode="auto">
          <a:xfrm>
            <a:off x="228600" y="5192926"/>
            <a:ext cx="21336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0658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i="0" smtClean="0"/>
              <a:t>Mechanism of Action</a:t>
            </a:r>
          </a:p>
        </p:txBody>
      </p:sp>
      <p:sp>
        <p:nvSpPr>
          <p:cNvPr id="14339" name="Rectangle 10"/>
          <p:cNvSpPr>
            <a:spLocks noGrp="1" noChangeArrowheads="1"/>
          </p:cNvSpPr>
          <p:nvPr>
            <p:ph type="body" idx="1"/>
          </p:nvPr>
        </p:nvSpPr>
        <p:spPr/>
        <p:txBody>
          <a:bodyPr/>
          <a:lstStyle/>
          <a:p>
            <a:pPr eaLnBrk="1" hangingPunct="1">
              <a:lnSpc>
                <a:spcPts val="2100"/>
              </a:lnSpc>
              <a:spcBef>
                <a:spcPct val="0"/>
              </a:spcBef>
              <a:buFontTx/>
              <a:buNone/>
              <a:defRPr/>
            </a:pPr>
            <a:r>
              <a:rPr lang="en-US" sz="1600" b="1" dirty="0" smtClean="0">
                <a:cs typeface="Times New Roman" pitchFamily="18" charset="0"/>
              </a:rPr>
              <a:t>Mechanism of Action</a:t>
            </a:r>
            <a:r>
              <a:rPr lang="en-US" sz="1600" dirty="0" smtClean="0">
                <a:cs typeface="Times New Roman" pitchFamily="18" charset="0"/>
              </a:rPr>
              <a:t> </a:t>
            </a:r>
          </a:p>
          <a:p>
            <a:pPr eaLnBrk="1" hangingPunct="1">
              <a:lnSpc>
                <a:spcPts val="2100"/>
              </a:lnSpc>
              <a:spcBef>
                <a:spcPct val="0"/>
              </a:spcBef>
              <a:buFontTx/>
              <a:buNone/>
              <a:defRPr/>
            </a:pPr>
            <a:endParaRPr lang="en-US" sz="1600" dirty="0" smtClean="0"/>
          </a:p>
          <a:p>
            <a:pPr marL="225425" indent="-225425" eaLnBrk="1" hangingPunct="1">
              <a:lnSpc>
                <a:spcPts val="2100"/>
              </a:lnSpc>
              <a:spcBef>
                <a:spcPct val="0"/>
              </a:spcBef>
              <a:buClr>
                <a:srgbClr val="003399"/>
              </a:buClr>
              <a:buFont typeface="Wingdings" charset="2"/>
              <a:buChar char="ü"/>
              <a:defRPr/>
            </a:pPr>
            <a:r>
              <a:rPr lang="en-US" sz="1600" dirty="0"/>
              <a:t>Albumin, a serum protein, regulates and stabilizes circulating blood volume. It is also a transport protein that binds and carries hormones, enzymes, medicinal products, and </a:t>
            </a:r>
            <a:r>
              <a:rPr lang="en-US" sz="1600" dirty="0" smtClean="0"/>
              <a:t>toxins.</a:t>
            </a:r>
            <a:endParaRPr lang="en-US" sz="1600" dirty="0" smtClean="0">
              <a:cs typeface="Times New Roman" pitchFamily="18" charset="0"/>
            </a:endParaRPr>
          </a:p>
        </p:txBody>
      </p:sp>
      <p:pic>
        <p:nvPicPr>
          <p:cNvPr id="14340" name="Object 14" descr="npo00001f"/>
          <p:cNvPicPr>
            <a:picLocks noChangeAspect="1" noChangeArrowheads="1"/>
          </p:cNvPicPr>
          <p:nvPr/>
        </p:nvPicPr>
        <p:blipFill>
          <a:blip r:embed="rId3" cstate="print"/>
          <a:srcRect/>
          <a:stretch>
            <a:fillRect/>
          </a:stretch>
        </p:blipFill>
        <p:spPr bwMode="auto">
          <a:xfrm>
            <a:off x="7447087" y="4038600"/>
            <a:ext cx="1392112" cy="1295400"/>
          </a:xfrm>
          <a:prstGeom prst="rect">
            <a:avLst/>
          </a:prstGeom>
          <a:noFill/>
          <a:ln w="9525">
            <a:noFill/>
            <a:miter lim="800000"/>
            <a:headEnd/>
            <a:tailEnd/>
          </a:ln>
        </p:spPr>
      </p:pic>
    </p:spTree>
    <p:extLst>
      <p:ext uri="{BB962C8B-B14F-4D97-AF65-F5344CB8AC3E}">
        <p14:creationId xmlns:p14="http://schemas.microsoft.com/office/powerpoint/2010/main" val="3905215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996618000"/>
              </p:ext>
            </p:extLst>
          </p:nvPr>
        </p:nvGraphicFramePr>
        <p:xfrm>
          <a:off x="685800" y="1447800"/>
          <a:ext cx="7696200" cy="4050322"/>
        </p:xfrm>
        <a:graphic>
          <a:graphicData uri="http://schemas.openxmlformats.org/drawingml/2006/table">
            <a:tbl>
              <a:tblPr/>
              <a:tblGrid>
                <a:gridCol w="1981200"/>
                <a:gridCol w="2514600"/>
                <a:gridCol w="1447800"/>
                <a:gridCol w="1752600"/>
              </a:tblGrid>
              <a:tr h="762000">
                <a:tc>
                  <a:txBody>
                    <a:bodyPr/>
                    <a:lstStyle/>
                    <a:p>
                      <a:pPr marL="0" marR="0" algn="ctr">
                        <a:spcBef>
                          <a:spcPts val="0"/>
                        </a:spcBef>
                        <a:spcAft>
                          <a:spcPts val="0"/>
                        </a:spcAft>
                        <a:tabLst>
                          <a:tab pos="2743200" algn="ctr"/>
                          <a:tab pos="5486400" algn="r"/>
                          <a:tab pos="0" algn="l"/>
                        </a:tabLst>
                      </a:pPr>
                      <a:r>
                        <a:rPr lang="en-US" sz="1600" dirty="0">
                          <a:solidFill>
                            <a:srgbClr val="091EB7"/>
                          </a:solidFill>
                          <a:effectLst/>
                          <a:latin typeface="Arial Narrow" panose="020B0606020202030204" pitchFamily="34" charset="0"/>
                          <a:ea typeface="Times New Roman" panose="02020603050405020304" pitchFamily="18" charset="0"/>
                          <a:cs typeface="Arial" panose="020B0604020202020204" pitchFamily="34" charset="0"/>
                        </a:rPr>
                        <a:t>Drug Name (CD, GN, BN)</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spcBef>
                          <a:spcPts val="0"/>
                        </a:spcBef>
                        <a:spcAft>
                          <a:spcPts val="0"/>
                        </a:spcAft>
                        <a:tabLst>
                          <a:tab pos="2743200" algn="ctr"/>
                          <a:tab pos="5486400" algn="r"/>
                          <a:tab pos="0" algn="l"/>
                        </a:tabLst>
                      </a:pPr>
                      <a:r>
                        <a:rPr lang="en-US" sz="1600">
                          <a:solidFill>
                            <a:srgbClr val="091EB7"/>
                          </a:solidFill>
                          <a:effectLst/>
                          <a:latin typeface="Arial Narrow" panose="020B0606020202030204" pitchFamily="34" charset="0"/>
                          <a:ea typeface="Times New Roman" panose="02020603050405020304" pitchFamily="18" charset="0"/>
                          <a:cs typeface="Arial" panose="020B0604020202020204" pitchFamily="34" charset="0"/>
                        </a:rPr>
                        <a:t>Organization</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spcBef>
                          <a:spcPts val="0"/>
                        </a:spcBef>
                        <a:spcAft>
                          <a:spcPts val="0"/>
                        </a:spcAft>
                        <a:tabLst>
                          <a:tab pos="2743200" algn="ctr"/>
                          <a:tab pos="5486400" algn="r"/>
                          <a:tab pos="0" algn="l"/>
                        </a:tabLst>
                      </a:pPr>
                      <a:r>
                        <a:rPr lang="en-US" sz="1600">
                          <a:solidFill>
                            <a:srgbClr val="091EB7"/>
                          </a:solidFill>
                          <a:effectLst/>
                          <a:latin typeface="Arial Narrow" panose="020B0606020202030204" pitchFamily="34" charset="0"/>
                          <a:ea typeface="Times New Roman" panose="02020603050405020304" pitchFamily="18" charset="0"/>
                          <a:cs typeface="Arial" panose="020B0604020202020204" pitchFamily="34" charset="0"/>
                        </a:rPr>
                        <a:t>Highest Phase</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spcBef>
                          <a:spcPts val="0"/>
                        </a:spcBef>
                        <a:spcAft>
                          <a:spcPts val="0"/>
                        </a:spcAft>
                        <a:tabLst>
                          <a:tab pos="2743200" algn="ctr"/>
                          <a:tab pos="5486400" algn="r"/>
                          <a:tab pos="0" algn="l"/>
                        </a:tabLst>
                      </a:pPr>
                      <a:r>
                        <a:rPr lang="en-US" sz="1600" dirty="0">
                          <a:solidFill>
                            <a:srgbClr val="091EB7"/>
                          </a:solidFill>
                          <a:effectLst/>
                          <a:latin typeface="Arial Narrow" panose="020B0606020202030204" pitchFamily="34" charset="0"/>
                          <a:ea typeface="Times New Roman" panose="02020603050405020304" pitchFamily="18" charset="0"/>
                          <a:cs typeface="Arial" panose="020B0604020202020204" pitchFamily="34" charset="0"/>
                        </a:rPr>
                        <a:t>Under Active Development?</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1494692">
                <a:tc>
                  <a:txBody>
                    <a:bodyPr/>
                    <a:lstStyle/>
                    <a:p>
                      <a:pPr marL="0" marR="0">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rHA, Recombinant human albumin, Recombumin</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rEVO; Biologics; Novozymes Biopharma UK;</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Launched-2005</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No</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938">
                <a:tc>
                  <a:txBody>
                    <a:bodyPr/>
                    <a:lstStyle/>
                    <a:p>
                      <a:pPr marL="0" marR="0">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Flexbumin</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Baxter </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Launched</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Yes</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94692">
                <a:tc>
                  <a:txBody>
                    <a:bodyPr/>
                    <a:lstStyle/>
                    <a:p>
                      <a:pPr marL="0" marR="0">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Human albumin, Albutein; Human Albumin Grifols</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Grifols </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Launched</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2743200" algn="ctr"/>
                          <a:tab pos="5486400" algn="r"/>
                          <a:tab pos="0" algn="l"/>
                          <a:tab pos="2743200" algn="ctr"/>
                          <a:tab pos="5486400" algn="r"/>
                        </a:tabLst>
                      </a:pPr>
                      <a:r>
                        <a:rPr lang="en-US" sz="1600" dirty="0">
                          <a:effectLst/>
                          <a:latin typeface="Arial Narrow" panose="020B0606020202030204" pitchFamily="34" charset="0"/>
                          <a:ea typeface="Times New Roman" panose="02020603050405020304" pitchFamily="18" charset="0"/>
                          <a:cs typeface="Arial" panose="020B0604020202020204" pitchFamily="34" charset="0"/>
                        </a:rPr>
                        <a:t>Yes</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5362" name="Rectangle 2"/>
          <p:cNvSpPr>
            <a:spLocks noGrp="1" noChangeArrowheads="1"/>
          </p:cNvSpPr>
          <p:nvPr>
            <p:ph type="title"/>
          </p:nvPr>
        </p:nvSpPr>
        <p:spPr/>
        <p:txBody>
          <a:bodyPr/>
          <a:lstStyle/>
          <a:p>
            <a:pPr eaLnBrk="1" hangingPunct="1"/>
            <a:r>
              <a:rPr lang="en-US" i="0" smtClean="0"/>
              <a:t>Competitive Landscape</a:t>
            </a:r>
          </a:p>
        </p:txBody>
      </p:sp>
    </p:spTree>
    <p:extLst>
      <p:ext uri="{BB962C8B-B14F-4D97-AF65-F5344CB8AC3E}">
        <p14:creationId xmlns:p14="http://schemas.microsoft.com/office/powerpoint/2010/main" val="2311451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509085460"/>
              </p:ext>
            </p:extLst>
          </p:nvPr>
        </p:nvGraphicFramePr>
        <p:xfrm>
          <a:off x="685800" y="1447800"/>
          <a:ext cx="7696200" cy="3897086"/>
        </p:xfrm>
        <a:graphic>
          <a:graphicData uri="http://schemas.openxmlformats.org/drawingml/2006/table">
            <a:tbl>
              <a:tblPr/>
              <a:tblGrid>
                <a:gridCol w="1981200"/>
                <a:gridCol w="2514600"/>
                <a:gridCol w="1447800"/>
                <a:gridCol w="1752600"/>
              </a:tblGrid>
              <a:tr h="762000">
                <a:tc>
                  <a:txBody>
                    <a:bodyPr/>
                    <a:lstStyle/>
                    <a:p>
                      <a:pPr marL="0" marR="0" algn="ctr">
                        <a:lnSpc>
                          <a:spcPct val="107000"/>
                        </a:lnSpc>
                        <a:spcBef>
                          <a:spcPts val="0"/>
                        </a:spcBef>
                        <a:spcAft>
                          <a:spcPts val="0"/>
                        </a:spcAft>
                        <a:tabLst>
                          <a:tab pos="2743200" algn="ctr"/>
                          <a:tab pos="5486400" algn="r"/>
                          <a:tab pos="0" algn="l"/>
                        </a:tabLst>
                      </a:pPr>
                      <a:r>
                        <a:rPr lang="en-US" sz="1600" dirty="0">
                          <a:solidFill>
                            <a:srgbClr val="091EB7"/>
                          </a:solidFill>
                          <a:effectLst/>
                          <a:latin typeface="Arial Narrow" panose="020B0606020202030204" pitchFamily="34" charset="0"/>
                          <a:ea typeface="Times New Roman" panose="02020603050405020304" pitchFamily="18" charset="0"/>
                          <a:cs typeface="Arial" panose="020B0604020202020204" pitchFamily="34" charset="0"/>
                        </a:rPr>
                        <a:t>Drug Name (CD, GN, BN)</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07000"/>
                        </a:lnSpc>
                        <a:spcBef>
                          <a:spcPts val="0"/>
                        </a:spcBef>
                        <a:spcAft>
                          <a:spcPts val="0"/>
                        </a:spcAft>
                        <a:tabLst>
                          <a:tab pos="2743200" algn="ctr"/>
                          <a:tab pos="5486400" algn="r"/>
                          <a:tab pos="0" algn="l"/>
                        </a:tabLst>
                      </a:pPr>
                      <a:r>
                        <a:rPr lang="en-US" sz="1600">
                          <a:solidFill>
                            <a:srgbClr val="091EB7"/>
                          </a:solidFill>
                          <a:effectLst/>
                          <a:latin typeface="Arial Narrow" panose="020B0606020202030204" pitchFamily="34" charset="0"/>
                          <a:ea typeface="Times New Roman" panose="02020603050405020304" pitchFamily="18" charset="0"/>
                          <a:cs typeface="Arial" panose="020B0604020202020204" pitchFamily="34" charset="0"/>
                        </a:rPr>
                        <a:t>Organization</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07000"/>
                        </a:lnSpc>
                        <a:spcBef>
                          <a:spcPts val="0"/>
                        </a:spcBef>
                        <a:spcAft>
                          <a:spcPts val="0"/>
                        </a:spcAft>
                        <a:tabLst>
                          <a:tab pos="2743200" algn="ctr"/>
                          <a:tab pos="5486400" algn="r"/>
                          <a:tab pos="0" algn="l"/>
                        </a:tabLst>
                      </a:pPr>
                      <a:r>
                        <a:rPr lang="en-US" sz="1600">
                          <a:solidFill>
                            <a:srgbClr val="091EB7"/>
                          </a:solidFill>
                          <a:effectLst/>
                          <a:latin typeface="Arial Narrow" panose="020B0606020202030204" pitchFamily="34" charset="0"/>
                          <a:ea typeface="Times New Roman" panose="02020603050405020304" pitchFamily="18" charset="0"/>
                          <a:cs typeface="Arial" panose="020B0604020202020204" pitchFamily="34" charset="0"/>
                        </a:rPr>
                        <a:t>Highest Phase</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07000"/>
                        </a:lnSpc>
                        <a:spcBef>
                          <a:spcPts val="0"/>
                        </a:spcBef>
                        <a:spcAft>
                          <a:spcPts val="0"/>
                        </a:spcAft>
                        <a:tabLst>
                          <a:tab pos="2743200" algn="ctr"/>
                          <a:tab pos="5486400" algn="r"/>
                          <a:tab pos="0" algn="l"/>
                        </a:tabLst>
                      </a:pPr>
                      <a:r>
                        <a:rPr lang="en-US" sz="1600" dirty="0">
                          <a:solidFill>
                            <a:srgbClr val="091EB7"/>
                          </a:solidFill>
                          <a:effectLst/>
                          <a:latin typeface="Arial Narrow" panose="020B0606020202030204" pitchFamily="34" charset="0"/>
                          <a:ea typeface="Times New Roman" panose="02020603050405020304" pitchFamily="18" charset="0"/>
                          <a:cs typeface="Arial" panose="020B0604020202020204" pitchFamily="34" charset="0"/>
                        </a:rPr>
                        <a:t>Under Active Development?</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1306286">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Human albumin, Plabumin-20; Plasbumin-25; Plasbumin-5</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Bayer;  Grifols;</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Launched</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dirty="0">
                          <a:effectLst/>
                          <a:latin typeface="Arial Narrow" panose="020B0606020202030204" pitchFamily="34" charset="0"/>
                          <a:ea typeface="Times New Roman" panose="02020603050405020304" pitchFamily="18" charset="0"/>
                          <a:cs typeface="Arial" panose="020B0604020202020204" pitchFamily="34" charset="0"/>
                        </a:rPr>
                        <a:t>No</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514">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Human Albumin</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Bayer </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Launched</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No</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257">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Albumex</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CSL </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Registered</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No</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5029">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r-HSA, Recombinant human serum albumin, Albrec</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Mitsubishi Tanabe Pharma </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Pre-Registered</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dirty="0">
                          <a:effectLst/>
                          <a:latin typeface="Arial Narrow" panose="020B0606020202030204" pitchFamily="34" charset="0"/>
                          <a:ea typeface="Times New Roman" panose="02020603050405020304" pitchFamily="18" charset="0"/>
                          <a:cs typeface="Arial" panose="020B0604020202020204" pitchFamily="34" charset="0"/>
                        </a:rPr>
                        <a:t>No</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5362" name="Rectangle 2"/>
          <p:cNvSpPr>
            <a:spLocks noGrp="1" noChangeArrowheads="1"/>
          </p:cNvSpPr>
          <p:nvPr>
            <p:ph type="title"/>
          </p:nvPr>
        </p:nvSpPr>
        <p:spPr/>
        <p:txBody>
          <a:bodyPr/>
          <a:lstStyle/>
          <a:p>
            <a:pPr eaLnBrk="1" hangingPunct="1"/>
            <a:r>
              <a:rPr lang="en-US" i="0" smtClean="0"/>
              <a:t>Competitive Landscape</a:t>
            </a:r>
          </a:p>
        </p:txBody>
      </p:sp>
    </p:spTree>
    <p:extLst>
      <p:ext uri="{BB962C8B-B14F-4D97-AF65-F5344CB8AC3E}">
        <p14:creationId xmlns:p14="http://schemas.microsoft.com/office/powerpoint/2010/main" val="1785312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44006624"/>
              </p:ext>
            </p:extLst>
          </p:nvPr>
        </p:nvGraphicFramePr>
        <p:xfrm>
          <a:off x="685800" y="1447800"/>
          <a:ext cx="7696200" cy="4254500"/>
        </p:xfrm>
        <a:graphic>
          <a:graphicData uri="http://schemas.openxmlformats.org/drawingml/2006/table">
            <a:tbl>
              <a:tblPr/>
              <a:tblGrid>
                <a:gridCol w="1981200"/>
                <a:gridCol w="2514600"/>
                <a:gridCol w="1447800"/>
                <a:gridCol w="1752600"/>
              </a:tblGrid>
              <a:tr h="762000">
                <a:tc>
                  <a:txBody>
                    <a:bodyPr/>
                    <a:lstStyle/>
                    <a:p>
                      <a:pPr marL="0" marR="0" algn="ctr">
                        <a:lnSpc>
                          <a:spcPct val="107000"/>
                        </a:lnSpc>
                        <a:spcBef>
                          <a:spcPts val="0"/>
                        </a:spcBef>
                        <a:spcAft>
                          <a:spcPts val="0"/>
                        </a:spcAft>
                        <a:tabLst>
                          <a:tab pos="2743200" algn="ctr"/>
                          <a:tab pos="5486400" algn="r"/>
                          <a:tab pos="0" algn="l"/>
                        </a:tabLst>
                      </a:pPr>
                      <a:r>
                        <a:rPr lang="en-US" sz="1600" dirty="0">
                          <a:solidFill>
                            <a:srgbClr val="091EB7"/>
                          </a:solidFill>
                          <a:effectLst/>
                          <a:latin typeface="Arial Narrow" panose="020B0606020202030204" pitchFamily="34" charset="0"/>
                          <a:ea typeface="Times New Roman" panose="02020603050405020304" pitchFamily="18" charset="0"/>
                          <a:cs typeface="Arial" panose="020B0604020202020204" pitchFamily="34" charset="0"/>
                        </a:rPr>
                        <a:t>Drug Name (CD, GN, BN)</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07000"/>
                        </a:lnSpc>
                        <a:spcBef>
                          <a:spcPts val="0"/>
                        </a:spcBef>
                        <a:spcAft>
                          <a:spcPts val="0"/>
                        </a:spcAft>
                        <a:tabLst>
                          <a:tab pos="2743200" algn="ctr"/>
                          <a:tab pos="5486400" algn="r"/>
                          <a:tab pos="0" algn="l"/>
                        </a:tabLst>
                      </a:pPr>
                      <a:r>
                        <a:rPr lang="en-US" sz="1600" dirty="0">
                          <a:solidFill>
                            <a:srgbClr val="091EB7"/>
                          </a:solidFill>
                          <a:effectLst/>
                          <a:latin typeface="Arial Narrow" panose="020B0606020202030204" pitchFamily="34" charset="0"/>
                          <a:ea typeface="Times New Roman" panose="02020603050405020304" pitchFamily="18" charset="0"/>
                          <a:cs typeface="Arial" panose="020B0604020202020204" pitchFamily="34" charset="0"/>
                        </a:rPr>
                        <a:t>Organization</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07000"/>
                        </a:lnSpc>
                        <a:spcBef>
                          <a:spcPts val="0"/>
                        </a:spcBef>
                        <a:spcAft>
                          <a:spcPts val="0"/>
                        </a:spcAft>
                        <a:tabLst>
                          <a:tab pos="2743200" algn="ctr"/>
                          <a:tab pos="5486400" algn="r"/>
                          <a:tab pos="0" algn="l"/>
                        </a:tabLst>
                      </a:pPr>
                      <a:r>
                        <a:rPr lang="en-US" sz="1600">
                          <a:solidFill>
                            <a:srgbClr val="091EB7"/>
                          </a:solidFill>
                          <a:effectLst/>
                          <a:latin typeface="Arial Narrow" panose="020B0606020202030204" pitchFamily="34" charset="0"/>
                          <a:ea typeface="Times New Roman" panose="02020603050405020304" pitchFamily="18" charset="0"/>
                          <a:cs typeface="Arial" panose="020B0604020202020204" pitchFamily="34" charset="0"/>
                        </a:rPr>
                        <a:t>Highest Phase</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07000"/>
                        </a:lnSpc>
                        <a:spcBef>
                          <a:spcPts val="0"/>
                        </a:spcBef>
                        <a:spcAft>
                          <a:spcPts val="0"/>
                        </a:spcAft>
                        <a:tabLst>
                          <a:tab pos="2743200" algn="ctr"/>
                          <a:tab pos="5486400" algn="r"/>
                          <a:tab pos="0" algn="l"/>
                        </a:tabLst>
                      </a:pPr>
                      <a:r>
                        <a:rPr lang="en-US" sz="1600" dirty="0">
                          <a:solidFill>
                            <a:srgbClr val="091EB7"/>
                          </a:solidFill>
                          <a:effectLst/>
                          <a:latin typeface="Arial Narrow" panose="020B0606020202030204" pitchFamily="34" charset="0"/>
                          <a:ea typeface="Times New Roman" panose="02020603050405020304" pitchFamily="18" charset="0"/>
                          <a:cs typeface="Arial" panose="020B0604020202020204" pitchFamily="34" charset="0"/>
                        </a:rPr>
                        <a:t>Under Active Development?</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1397000">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Human Albumin</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University of Miami; Medical University of South Carolina; Grifols; University of Calgary;</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Phase III</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Yes</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0">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AIP-201, Quantison; Quantison Depot; Myomap (depot formulation)</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dirty="0" err="1">
                          <a:effectLst/>
                          <a:latin typeface="Arial Narrow" panose="020B0606020202030204" pitchFamily="34" charset="0"/>
                          <a:ea typeface="Times New Roman" panose="02020603050405020304" pitchFamily="18" charset="0"/>
                          <a:cs typeface="Arial" panose="020B0604020202020204" pitchFamily="34" charset="0"/>
                        </a:rPr>
                        <a:t>Vectura</a:t>
                      </a:r>
                      <a:r>
                        <a:rPr lang="en-US" sz="1600" dirty="0">
                          <a:effectLst/>
                          <a:latin typeface="Arial Narrow" panose="020B0606020202030204" pitchFamily="34" charset="0"/>
                          <a:ea typeface="Times New Roman" panose="02020603050405020304" pitchFamily="18" charset="0"/>
                          <a:cs typeface="Arial" panose="020B0604020202020204" pitchFamily="34" charset="0"/>
                        </a:rPr>
                        <a:t>  AMAG Pharmaceuticals;</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Phase II</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dirty="0">
                          <a:effectLst/>
                          <a:latin typeface="Arial Narrow" panose="020B0606020202030204" pitchFamily="34" charset="0"/>
                          <a:ea typeface="Times New Roman" panose="02020603050405020304" pitchFamily="18" charset="0"/>
                          <a:cs typeface="Arial" panose="020B0604020202020204" pitchFamily="34" charset="0"/>
                        </a:rPr>
                        <a:t>No</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5362" name="Rectangle 2"/>
          <p:cNvSpPr>
            <a:spLocks noGrp="1" noChangeArrowheads="1"/>
          </p:cNvSpPr>
          <p:nvPr>
            <p:ph type="title"/>
          </p:nvPr>
        </p:nvSpPr>
        <p:spPr/>
        <p:txBody>
          <a:bodyPr/>
          <a:lstStyle/>
          <a:p>
            <a:pPr eaLnBrk="1" hangingPunct="1"/>
            <a:r>
              <a:rPr lang="en-US" i="0" smtClean="0"/>
              <a:t>Competitive Landscape</a:t>
            </a:r>
          </a:p>
        </p:txBody>
      </p:sp>
    </p:spTree>
    <p:extLst>
      <p:ext uri="{BB962C8B-B14F-4D97-AF65-F5344CB8AC3E}">
        <p14:creationId xmlns:p14="http://schemas.microsoft.com/office/powerpoint/2010/main" val="2340551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525114957"/>
              </p:ext>
            </p:extLst>
          </p:nvPr>
        </p:nvGraphicFramePr>
        <p:xfrm>
          <a:off x="685800" y="1447800"/>
          <a:ext cx="7696200" cy="4318000"/>
        </p:xfrm>
        <a:graphic>
          <a:graphicData uri="http://schemas.openxmlformats.org/drawingml/2006/table">
            <a:tbl>
              <a:tblPr/>
              <a:tblGrid>
                <a:gridCol w="1981200"/>
                <a:gridCol w="2514600"/>
                <a:gridCol w="1447800"/>
                <a:gridCol w="1752600"/>
              </a:tblGrid>
              <a:tr h="762000">
                <a:tc>
                  <a:txBody>
                    <a:bodyPr/>
                    <a:lstStyle/>
                    <a:p>
                      <a:pPr marL="0" marR="0" algn="ctr">
                        <a:lnSpc>
                          <a:spcPct val="107000"/>
                        </a:lnSpc>
                        <a:spcBef>
                          <a:spcPts val="0"/>
                        </a:spcBef>
                        <a:spcAft>
                          <a:spcPts val="0"/>
                        </a:spcAft>
                        <a:tabLst>
                          <a:tab pos="2743200" algn="ctr"/>
                          <a:tab pos="5486400" algn="r"/>
                          <a:tab pos="0" algn="l"/>
                        </a:tabLst>
                      </a:pPr>
                      <a:r>
                        <a:rPr lang="en-US" sz="1600" dirty="0">
                          <a:solidFill>
                            <a:srgbClr val="091EB7"/>
                          </a:solidFill>
                          <a:effectLst/>
                          <a:latin typeface="Arial Narrow" panose="020B0606020202030204" pitchFamily="34" charset="0"/>
                          <a:ea typeface="Times New Roman" panose="02020603050405020304" pitchFamily="18" charset="0"/>
                          <a:cs typeface="Arial" panose="020B0604020202020204" pitchFamily="34" charset="0"/>
                        </a:rPr>
                        <a:t>Drug Name (CD, GN, BN)</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07000"/>
                        </a:lnSpc>
                        <a:spcBef>
                          <a:spcPts val="0"/>
                        </a:spcBef>
                        <a:spcAft>
                          <a:spcPts val="0"/>
                        </a:spcAft>
                        <a:tabLst>
                          <a:tab pos="2743200" algn="ctr"/>
                          <a:tab pos="5486400" algn="r"/>
                          <a:tab pos="0" algn="l"/>
                        </a:tabLst>
                      </a:pPr>
                      <a:r>
                        <a:rPr lang="en-US" sz="1600">
                          <a:solidFill>
                            <a:srgbClr val="091EB7"/>
                          </a:solidFill>
                          <a:effectLst/>
                          <a:latin typeface="Arial Narrow" panose="020B0606020202030204" pitchFamily="34" charset="0"/>
                          <a:ea typeface="Times New Roman" panose="02020603050405020304" pitchFamily="18" charset="0"/>
                          <a:cs typeface="Arial" panose="020B0604020202020204" pitchFamily="34" charset="0"/>
                        </a:rPr>
                        <a:t>Organization</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07000"/>
                        </a:lnSpc>
                        <a:spcBef>
                          <a:spcPts val="0"/>
                        </a:spcBef>
                        <a:spcAft>
                          <a:spcPts val="0"/>
                        </a:spcAft>
                        <a:tabLst>
                          <a:tab pos="2743200" algn="ctr"/>
                          <a:tab pos="5486400" algn="r"/>
                          <a:tab pos="0" algn="l"/>
                        </a:tabLst>
                      </a:pPr>
                      <a:r>
                        <a:rPr lang="en-US" sz="1600">
                          <a:solidFill>
                            <a:srgbClr val="091EB7"/>
                          </a:solidFill>
                          <a:effectLst/>
                          <a:latin typeface="Arial Narrow" panose="020B0606020202030204" pitchFamily="34" charset="0"/>
                          <a:ea typeface="Times New Roman" panose="02020603050405020304" pitchFamily="18" charset="0"/>
                          <a:cs typeface="Arial" panose="020B0604020202020204" pitchFamily="34" charset="0"/>
                        </a:rPr>
                        <a:t>Highest Phase</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07000"/>
                        </a:lnSpc>
                        <a:spcBef>
                          <a:spcPts val="0"/>
                        </a:spcBef>
                        <a:spcAft>
                          <a:spcPts val="0"/>
                        </a:spcAft>
                        <a:tabLst>
                          <a:tab pos="2743200" algn="ctr"/>
                          <a:tab pos="5486400" algn="r"/>
                          <a:tab pos="0" algn="l"/>
                        </a:tabLst>
                      </a:pPr>
                      <a:r>
                        <a:rPr lang="en-US" sz="1600" dirty="0">
                          <a:solidFill>
                            <a:srgbClr val="091EB7"/>
                          </a:solidFill>
                          <a:effectLst/>
                          <a:latin typeface="Arial Narrow" panose="020B0606020202030204" pitchFamily="34" charset="0"/>
                          <a:ea typeface="Times New Roman" panose="02020603050405020304" pitchFamily="18" charset="0"/>
                          <a:cs typeface="Arial" panose="020B0604020202020204" pitchFamily="34" charset="0"/>
                        </a:rPr>
                        <a:t>Under Active Development?</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1422400">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GB-1057, Recombinant human serum albumin</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Mitsubishi Tanabe Pharma </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Phase I</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Yes</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00">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PESDA</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University of Nebraska </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Clinical</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No</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00">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pS-NO-BSA</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NitroMed </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Preclinical</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No</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2400">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PNA, Polynitroxylated albumin, VACNO</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dirty="0" err="1">
                          <a:effectLst/>
                          <a:latin typeface="Arial Narrow" panose="020B0606020202030204" pitchFamily="34" charset="0"/>
                          <a:ea typeface="Times New Roman" panose="02020603050405020304" pitchFamily="18" charset="0"/>
                          <a:cs typeface="Arial" panose="020B0604020202020204" pitchFamily="34" charset="0"/>
                        </a:rPr>
                        <a:t>SynZyme</a:t>
                      </a:r>
                      <a:r>
                        <a:rPr lang="en-US" sz="1600" dirty="0">
                          <a:effectLst/>
                          <a:latin typeface="Arial Narrow" panose="020B0606020202030204" pitchFamily="34" charset="0"/>
                          <a:ea typeface="Times New Roman" panose="02020603050405020304" pitchFamily="18" charset="0"/>
                          <a:cs typeface="Arial" panose="020B0604020202020204" pitchFamily="34" charset="0"/>
                        </a:rPr>
                        <a:t> </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Preclinical</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dirty="0">
                          <a:effectLst/>
                          <a:latin typeface="Arial Narrow" panose="020B0606020202030204" pitchFamily="34" charset="0"/>
                          <a:ea typeface="Times New Roman" panose="02020603050405020304" pitchFamily="18" charset="0"/>
                          <a:cs typeface="Arial" panose="020B0604020202020204" pitchFamily="34" charset="0"/>
                        </a:rPr>
                        <a:t>No</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5362" name="Rectangle 2"/>
          <p:cNvSpPr>
            <a:spLocks noGrp="1" noChangeArrowheads="1"/>
          </p:cNvSpPr>
          <p:nvPr>
            <p:ph type="title"/>
          </p:nvPr>
        </p:nvSpPr>
        <p:spPr/>
        <p:txBody>
          <a:bodyPr/>
          <a:lstStyle/>
          <a:p>
            <a:pPr eaLnBrk="1" hangingPunct="1"/>
            <a:r>
              <a:rPr lang="en-US" i="0" smtClean="0"/>
              <a:t>Competitive Landscape</a:t>
            </a:r>
          </a:p>
        </p:txBody>
      </p:sp>
    </p:spTree>
    <p:extLst>
      <p:ext uri="{BB962C8B-B14F-4D97-AF65-F5344CB8AC3E}">
        <p14:creationId xmlns:p14="http://schemas.microsoft.com/office/powerpoint/2010/main" val="1920562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44574311"/>
              </p:ext>
            </p:extLst>
          </p:nvPr>
        </p:nvGraphicFramePr>
        <p:xfrm>
          <a:off x="685800" y="1447800"/>
          <a:ext cx="7696200" cy="4372707"/>
        </p:xfrm>
        <a:graphic>
          <a:graphicData uri="http://schemas.openxmlformats.org/drawingml/2006/table">
            <a:tbl>
              <a:tblPr/>
              <a:tblGrid>
                <a:gridCol w="1981200"/>
                <a:gridCol w="2514600"/>
                <a:gridCol w="1447800"/>
                <a:gridCol w="1752600"/>
              </a:tblGrid>
              <a:tr h="762000">
                <a:tc>
                  <a:txBody>
                    <a:bodyPr/>
                    <a:lstStyle/>
                    <a:p>
                      <a:pPr marL="0" marR="0" algn="ctr">
                        <a:lnSpc>
                          <a:spcPct val="107000"/>
                        </a:lnSpc>
                        <a:spcBef>
                          <a:spcPts val="0"/>
                        </a:spcBef>
                        <a:spcAft>
                          <a:spcPts val="0"/>
                        </a:spcAft>
                        <a:tabLst>
                          <a:tab pos="2743200" algn="ctr"/>
                          <a:tab pos="5486400" algn="r"/>
                          <a:tab pos="0" algn="l"/>
                        </a:tabLst>
                      </a:pPr>
                      <a:r>
                        <a:rPr lang="en-US" sz="1600" dirty="0">
                          <a:solidFill>
                            <a:srgbClr val="091EB7"/>
                          </a:solidFill>
                          <a:effectLst/>
                          <a:latin typeface="Arial Narrow" panose="020B0606020202030204" pitchFamily="34" charset="0"/>
                          <a:ea typeface="Times New Roman" panose="02020603050405020304" pitchFamily="18" charset="0"/>
                          <a:cs typeface="Arial" panose="020B0604020202020204" pitchFamily="34" charset="0"/>
                        </a:rPr>
                        <a:t>Drug Name (CD, GN, BN)</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07000"/>
                        </a:lnSpc>
                        <a:spcBef>
                          <a:spcPts val="0"/>
                        </a:spcBef>
                        <a:spcAft>
                          <a:spcPts val="0"/>
                        </a:spcAft>
                        <a:tabLst>
                          <a:tab pos="2743200" algn="ctr"/>
                          <a:tab pos="5486400" algn="r"/>
                          <a:tab pos="0" algn="l"/>
                        </a:tabLst>
                      </a:pPr>
                      <a:r>
                        <a:rPr lang="en-US" sz="1600">
                          <a:solidFill>
                            <a:srgbClr val="091EB7"/>
                          </a:solidFill>
                          <a:effectLst/>
                          <a:latin typeface="Arial Narrow" panose="020B0606020202030204" pitchFamily="34" charset="0"/>
                          <a:ea typeface="Times New Roman" panose="02020603050405020304" pitchFamily="18" charset="0"/>
                          <a:cs typeface="Arial" panose="020B0604020202020204" pitchFamily="34" charset="0"/>
                        </a:rPr>
                        <a:t>Organization</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07000"/>
                        </a:lnSpc>
                        <a:spcBef>
                          <a:spcPts val="0"/>
                        </a:spcBef>
                        <a:spcAft>
                          <a:spcPts val="0"/>
                        </a:spcAft>
                        <a:tabLst>
                          <a:tab pos="2743200" algn="ctr"/>
                          <a:tab pos="5486400" algn="r"/>
                          <a:tab pos="0" algn="l"/>
                        </a:tabLst>
                      </a:pPr>
                      <a:r>
                        <a:rPr lang="en-US" sz="1600">
                          <a:solidFill>
                            <a:srgbClr val="091EB7"/>
                          </a:solidFill>
                          <a:effectLst/>
                          <a:latin typeface="Arial Narrow" panose="020B0606020202030204" pitchFamily="34" charset="0"/>
                          <a:ea typeface="Times New Roman" panose="02020603050405020304" pitchFamily="18" charset="0"/>
                          <a:cs typeface="Arial" panose="020B0604020202020204" pitchFamily="34" charset="0"/>
                        </a:rPr>
                        <a:t>Highest Phase</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07000"/>
                        </a:lnSpc>
                        <a:spcBef>
                          <a:spcPts val="0"/>
                        </a:spcBef>
                        <a:spcAft>
                          <a:spcPts val="0"/>
                        </a:spcAft>
                        <a:tabLst>
                          <a:tab pos="2743200" algn="ctr"/>
                          <a:tab pos="5486400" algn="r"/>
                          <a:tab pos="0" algn="l"/>
                        </a:tabLst>
                      </a:pPr>
                      <a:r>
                        <a:rPr lang="en-US" sz="1600" dirty="0">
                          <a:solidFill>
                            <a:srgbClr val="091EB7"/>
                          </a:solidFill>
                          <a:effectLst/>
                          <a:latin typeface="Arial Narrow" panose="020B0606020202030204" pitchFamily="34" charset="0"/>
                          <a:ea typeface="Times New Roman" panose="02020603050405020304" pitchFamily="18" charset="0"/>
                          <a:cs typeface="Arial" panose="020B0604020202020204" pitchFamily="34" charset="0"/>
                        </a:rPr>
                        <a:t>Under Active Development?</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656492">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PEG-poly SNO-BSA</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Kyoto University </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Preclinical</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No</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1231">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S-NO-HSA-R410C; S-Nitrosylated R410C; SNO-R410C</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Nipro </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Preclinical</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No</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6492">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SNO-AL-Dimer; SNO-HAS-2</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Nipro </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Preclinical</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No</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246">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F-HSA</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Academia Sinica </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Biological Testing</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No</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246">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M-HSA</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Meiji </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a:effectLst/>
                          <a:latin typeface="Arial Narrow" panose="020B0606020202030204" pitchFamily="34" charset="0"/>
                          <a:ea typeface="Times New Roman" panose="02020603050405020304" pitchFamily="18" charset="0"/>
                          <a:cs typeface="Arial" panose="020B0604020202020204" pitchFamily="34" charset="0"/>
                        </a:rPr>
                        <a:t>Biological Testing</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2743200" algn="ctr"/>
                          <a:tab pos="5486400" algn="r"/>
                          <a:tab pos="0" algn="l"/>
                          <a:tab pos="2743200" algn="ctr"/>
                          <a:tab pos="5486400" algn="r"/>
                        </a:tabLst>
                      </a:pPr>
                      <a:r>
                        <a:rPr lang="en-US" sz="1600" dirty="0">
                          <a:effectLst/>
                          <a:latin typeface="Arial Narrow" panose="020B0606020202030204" pitchFamily="34" charset="0"/>
                          <a:ea typeface="Times New Roman" panose="02020603050405020304" pitchFamily="18" charset="0"/>
                          <a:cs typeface="Arial" panose="020B0604020202020204" pitchFamily="34" charset="0"/>
                        </a:rPr>
                        <a:t>No</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5362" name="Rectangle 2"/>
          <p:cNvSpPr>
            <a:spLocks noGrp="1" noChangeArrowheads="1"/>
          </p:cNvSpPr>
          <p:nvPr>
            <p:ph type="title"/>
          </p:nvPr>
        </p:nvSpPr>
        <p:spPr/>
        <p:txBody>
          <a:bodyPr/>
          <a:lstStyle/>
          <a:p>
            <a:pPr eaLnBrk="1" hangingPunct="1"/>
            <a:r>
              <a:rPr lang="en-US" i="0" smtClean="0"/>
              <a:t>Competitive Landscape</a:t>
            </a:r>
          </a:p>
        </p:txBody>
      </p:sp>
    </p:spTree>
    <p:extLst>
      <p:ext uri="{BB962C8B-B14F-4D97-AF65-F5344CB8AC3E}">
        <p14:creationId xmlns:p14="http://schemas.microsoft.com/office/powerpoint/2010/main" val="4128670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228600"/>
            <a:ext cx="7162800" cy="533400"/>
          </a:xfrm>
        </p:spPr>
        <p:txBody>
          <a:bodyPr lIns="0" tIns="0" rIns="0" bIns="0"/>
          <a:lstStyle/>
          <a:p>
            <a:pPr defTabSz="914400" eaLnBrk="1"/>
            <a:r>
              <a:rPr lang="en-US" altLang="en-US" sz="2600" i="0" dirty="0" smtClean="0">
                <a:solidFill>
                  <a:srgbClr val="003399"/>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rPr>
              <a:t>Creative Directions</a:t>
            </a:r>
            <a:endParaRPr lang="en-US" altLang="en-US" i="0" dirty="0" smtClean="0"/>
          </a:p>
        </p:txBody>
      </p:sp>
      <p:sp>
        <p:nvSpPr>
          <p:cNvPr id="9220" name="AutoShape 3"/>
          <p:cNvSpPr>
            <a:spLocks/>
          </p:cNvSpPr>
          <p:nvPr/>
        </p:nvSpPr>
        <p:spPr bwMode="auto">
          <a:xfrm>
            <a:off x="457200" y="1249362"/>
            <a:ext cx="4114800" cy="5075237"/>
          </a:xfrm>
          <a:custGeom>
            <a:avLst/>
            <a:gdLst>
              <a:gd name="T0" fmla="*/ 2286000 w 21600"/>
              <a:gd name="T1" fmla="*/ 1184275 h 21600"/>
              <a:gd name="T2" fmla="*/ 2286000 w 21600"/>
              <a:gd name="T3" fmla="*/ 1184275 h 21600"/>
              <a:gd name="T4" fmla="*/ 2286000 w 21600"/>
              <a:gd name="T5" fmla="*/ 1184275 h 21600"/>
              <a:gd name="T6" fmla="*/ 2286000 w 21600"/>
              <a:gd name="T7" fmla="*/ 11842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1pPr>
            <a:lvl2pPr marL="153988" indent="-153988">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2pPr>
            <a:lvl3pPr marL="1143000" indent="-228600">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3pPr>
            <a:lvl4pPr marL="1600200" indent="-228600">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4pPr>
            <a:lvl5pPr marL="2057400" indent="-228600">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5pPr>
            <a:lvl6pPr marL="25146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6pPr>
            <a:lvl7pPr marL="29718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7pPr>
            <a:lvl8pPr marL="34290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8pPr>
            <a:lvl9pPr marL="38862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9pPr>
          </a:lstStyle>
          <a:p>
            <a:pPr eaLnBrk="1">
              <a:spcBef>
                <a:spcPts val="1800"/>
              </a:spcBef>
              <a:defRPr/>
            </a:pPr>
            <a:r>
              <a:rPr lang="en-US" sz="1600" dirty="0" smtClean="0">
                <a:latin typeface="Arial Narrow Bold" panose="020B0706020202030204" pitchFamily="34" charset="0"/>
                <a:ea typeface="Arial Narrow Bold" panose="020B0706020202030204" pitchFamily="34" charset="0"/>
                <a:cs typeface="Arial Narrow Bold" panose="020B0706020202030204" pitchFamily="34" charset="0"/>
                <a:sym typeface="Arial Narrow Bold" panose="020B0706020202030204" pitchFamily="34" charset="0"/>
              </a:rPr>
              <a:t>Attributes/Benefits</a:t>
            </a:r>
          </a:p>
          <a:p>
            <a:pPr marL="225425" lvl="1" indent="-225425"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rPr>
              <a:t>30+ years of production experience</a:t>
            </a:r>
          </a:p>
          <a:p>
            <a:pPr marL="225425" lvl="1" indent="-225425"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30+ years of market presence in Korea</a:t>
            </a:r>
          </a:p>
          <a:p>
            <a:pPr marL="225425" lvl="1" indent="-225425"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Registered in more than 23 countries worldwide</a:t>
            </a:r>
          </a:p>
          <a:p>
            <a:pPr marL="225425" lvl="1" indent="-225425"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Technology of producing albumin is rigid/safe (ex. Tech transfer to China, Thailand, and Canada)</a:t>
            </a:r>
          </a:p>
          <a:p>
            <a:pPr marL="285750" lvl="1" indent="-285750" eaLnBrk="1" hangingPunct="1">
              <a:lnSpc>
                <a:spcPct val="150000"/>
              </a:lnSpc>
              <a:buClr>
                <a:srgbClr val="003399"/>
              </a:buClr>
              <a:buSzPct val="100000"/>
              <a:buFont typeface="Wingdings" panose="05000000000000000000" pitchFamily="2" charset="2"/>
              <a:buChar char="ü"/>
              <a:tabLst>
                <a:tab pos="1206500" algn="l"/>
              </a:tabLst>
              <a:defRPr/>
            </a:pPr>
            <a:r>
              <a:rPr lang="en-US" sz="1600" dirty="0" smtClean="0">
                <a:solidFill>
                  <a:schemeClr val="tx1"/>
                </a:solidFill>
                <a:ea typeface="+mn-ea"/>
                <a:cs typeface="+mn-cs"/>
                <a:sym typeface="Times New Roman" panose="02020603050405020304" pitchFamily="18" charset="0"/>
              </a:rPr>
              <a:t>No preservative used</a:t>
            </a:r>
          </a:p>
          <a:p>
            <a:pPr marL="285750" lvl="1" indent="-285750" eaLnBrk="1" hangingPunct="1">
              <a:lnSpc>
                <a:spcPct val="150000"/>
              </a:lnSpc>
              <a:buClr>
                <a:srgbClr val="003399"/>
              </a:buClr>
              <a:buSzPct val="100000"/>
              <a:buFont typeface="Wingdings" panose="05000000000000000000" pitchFamily="2" charset="2"/>
              <a:buChar char="ü"/>
              <a:tabLst>
                <a:tab pos="1206500" algn="l"/>
              </a:tabLst>
              <a:defRPr/>
            </a:pPr>
            <a:r>
              <a:rPr lang="en-US" sz="1600" dirty="0" smtClean="0">
                <a:solidFill>
                  <a:schemeClr val="tx1"/>
                </a:solidFill>
                <a:ea typeface="+mn-ea"/>
                <a:cs typeface="+mn-cs"/>
                <a:sym typeface="Times New Roman" panose="02020603050405020304" pitchFamily="18" charset="0"/>
              </a:rPr>
              <a:t>Heat treatment for virus inactivation</a:t>
            </a:r>
          </a:p>
          <a:p>
            <a:pPr marL="285750" lvl="1" indent="-285750" eaLnBrk="1" hangingPunct="1">
              <a:lnSpc>
                <a:spcPct val="150000"/>
              </a:lnSpc>
              <a:buClr>
                <a:srgbClr val="003399"/>
              </a:buClr>
              <a:buSzPct val="100000"/>
              <a:buFont typeface="Wingdings" panose="05000000000000000000" pitchFamily="2" charset="2"/>
              <a:buChar char="ü"/>
              <a:tabLst>
                <a:tab pos="1206500" algn="l"/>
              </a:tabLst>
              <a:defRPr/>
            </a:pPr>
            <a:r>
              <a:rPr lang="en-US" sz="1600" dirty="0" smtClean="0">
                <a:solidFill>
                  <a:schemeClr val="tx1"/>
                </a:solidFill>
                <a:ea typeface="+mn-ea"/>
                <a:cs typeface="+mn-cs"/>
                <a:sym typeface="Times New Roman" panose="02020603050405020304" pitchFamily="18" charset="0"/>
              </a:rPr>
              <a:t>Safe (no known cases of viral disease, which have resulted from the administration of our product)</a:t>
            </a:r>
          </a:p>
          <a:p>
            <a:pPr marL="285750" lvl="1" indent="-285750" eaLnBrk="1" hangingPunct="1">
              <a:lnSpc>
                <a:spcPct val="150000"/>
              </a:lnSpc>
              <a:buClr>
                <a:srgbClr val="003399"/>
              </a:buClr>
              <a:buSzPct val="100000"/>
              <a:buFont typeface="Wingdings" panose="05000000000000000000" pitchFamily="2" charset="2"/>
              <a:buChar char="ü"/>
              <a:tabLst>
                <a:tab pos="1206500" algn="l"/>
              </a:tabLst>
              <a:defRPr/>
            </a:pPr>
            <a:r>
              <a:rPr lang="en-US" sz="1600" dirty="0" smtClean="0">
                <a:solidFill>
                  <a:schemeClr val="tx1"/>
                </a:solidFill>
                <a:ea typeface="+mn-ea"/>
                <a:cs typeface="+mn-cs"/>
                <a:sym typeface="Times New Roman" panose="02020603050405020304" pitchFamily="18" charset="0"/>
              </a:rPr>
              <a:t>Proven technology</a:t>
            </a:r>
          </a:p>
          <a:p>
            <a:pPr marL="285750" lvl="1" indent="-285750" eaLnBrk="1" hangingPunct="1">
              <a:lnSpc>
                <a:spcPct val="150000"/>
              </a:lnSpc>
              <a:buClr>
                <a:srgbClr val="003399"/>
              </a:buClr>
              <a:buSzPct val="100000"/>
              <a:buFont typeface="Wingdings" panose="05000000000000000000" pitchFamily="2" charset="2"/>
              <a:buChar char="ü"/>
              <a:tabLst>
                <a:tab pos="1206500" algn="l"/>
              </a:tabLst>
              <a:defRPr/>
            </a:pPr>
            <a:r>
              <a:rPr lang="en-US" sz="1600" dirty="0" smtClean="0">
                <a:solidFill>
                  <a:schemeClr val="tx1"/>
                </a:solidFill>
                <a:ea typeface="+mn-ea"/>
                <a:cs typeface="+mn-cs"/>
                <a:sym typeface="Times New Roman" panose="02020603050405020304" pitchFamily="18" charset="0"/>
              </a:rPr>
              <a:t>(use of Cohn-</a:t>
            </a:r>
            <a:r>
              <a:rPr lang="en-US" sz="1600" dirty="0" err="1" smtClean="0">
                <a:solidFill>
                  <a:schemeClr val="tx1"/>
                </a:solidFill>
                <a:ea typeface="+mn-ea"/>
                <a:cs typeface="+mn-cs"/>
                <a:sym typeface="Times New Roman" panose="02020603050405020304" pitchFamily="18" charset="0"/>
              </a:rPr>
              <a:t>Oncley</a:t>
            </a:r>
            <a:r>
              <a:rPr lang="en-US" sz="1600" dirty="0" smtClean="0">
                <a:solidFill>
                  <a:schemeClr val="tx1"/>
                </a:solidFill>
                <a:ea typeface="+mn-ea"/>
                <a:cs typeface="+mn-cs"/>
                <a:sym typeface="Times New Roman" panose="02020603050405020304" pitchFamily="18" charset="0"/>
              </a:rPr>
              <a:t> Fractionation—globally recognized as the most safe/effective method of producing albumin)</a:t>
            </a:r>
            <a:endParaRPr lang="en-US" sz="1600" dirty="0">
              <a:solidFill>
                <a:schemeClr val="tx1"/>
              </a:solidFill>
              <a:ea typeface="+mn-ea"/>
              <a:cs typeface="+mn-cs"/>
              <a:sym typeface="Times New Roman" panose="02020603050405020304" pitchFamily="18" charset="0"/>
            </a:endParaRPr>
          </a:p>
        </p:txBody>
      </p:sp>
      <p:sp>
        <p:nvSpPr>
          <p:cNvPr id="6" name="AutoShape 3"/>
          <p:cNvSpPr>
            <a:spLocks/>
          </p:cNvSpPr>
          <p:nvPr/>
        </p:nvSpPr>
        <p:spPr bwMode="auto">
          <a:xfrm>
            <a:off x="4724400" y="1249362"/>
            <a:ext cx="4572000" cy="4389437"/>
          </a:xfrm>
          <a:custGeom>
            <a:avLst/>
            <a:gdLst>
              <a:gd name="T0" fmla="*/ 2286000 w 21600"/>
              <a:gd name="T1" fmla="*/ 1184275 h 21600"/>
              <a:gd name="T2" fmla="*/ 2286000 w 21600"/>
              <a:gd name="T3" fmla="*/ 1184275 h 21600"/>
              <a:gd name="T4" fmla="*/ 2286000 w 21600"/>
              <a:gd name="T5" fmla="*/ 1184275 h 21600"/>
              <a:gd name="T6" fmla="*/ 2286000 w 21600"/>
              <a:gd name="T7" fmla="*/ 11842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1pPr>
            <a:lvl2pPr marL="153988" indent="-153988">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2pPr>
            <a:lvl3pPr marL="1143000" indent="-228600">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3pPr>
            <a:lvl4pPr marL="1600200" indent="-228600">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4pPr>
            <a:lvl5pPr marL="2057400" indent="-228600">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5pPr>
            <a:lvl6pPr marL="25146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6pPr>
            <a:lvl7pPr marL="29718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7pPr>
            <a:lvl8pPr marL="34290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8pPr>
            <a:lvl9pPr marL="38862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9pPr>
          </a:lstStyle>
          <a:p>
            <a:pPr eaLnBrk="1">
              <a:spcBef>
                <a:spcPts val="1800"/>
              </a:spcBef>
              <a:defRPr/>
            </a:pPr>
            <a:r>
              <a:rPr lang="en-US" sz="1600" dirty="0" smtClean="0">
                <a:latin typeface="Arial Narrow Bold" panose="020B0706020202030204" pitchFamily="34" charset="0"/>
                <a:ea typeface="Arial Narrow Bold" panose="020B0706020202030204" pitchFamily="34" charset="0"/>
                <a:cs typeface="Arial Narrow Bold" panose="020B0706020202030204" pitchFamily="34" charset="0"/>
                <a:sym typeface="Arial Narrow Bold" panose="020B0706020202030204" pitchFamily="34" charset="0"/>
              </a:rPr>
              <a:t>Benefits for Patients and Physicians</a:t>
            </a:r>
          </a:p>
          <a:p>
            <a:pPr marL="225425" lvl="1" indent="-225425"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rPr>
              <a:t>Safety</a:t>
            </a:r>
          </a:p>
          <a:p>
            <a:pPr marL="225425" lvl="1" indent="-225425"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GCC’s albumin is globally registered and exported</a:t>
            </a:r>
          </a:p>
          <a:p>
            <a:pPr marL="225425" lvl="1" indent="-225425"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Low adverse event rate</a:t>
            </a:r>
          </a:p>
          <a:p>
            <a:pPr marL="225425" lvl="1" indent="-225425"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More trustworthy product</a:t>
            </a:r>
          </a:p>
          <a:p>
            <a:pPr marL="0" lvl="1" indent="0" eaLnBrk="1" hangingPunct="1">
              <a:lnSpc>
                <a:spcPct val="150000"/>
              </a:lnSpc>
              <a:buClr>
                <a:srgbClr val="003399"/>
              </a:buClr>
              <a:buSzPct val="100000"/>
              <a:tabLst>
                <a:tab pos="1206500" algn="l"/>
              </a:tabLst>
              <a:defRPr/>
            </a:pPr>
            <a:endParaRPr lang="en-US" sz="1600" dirty="0">
              <a:solidFill>
                <a:schemeClr val="tx1"/>
              </a:solidFill>
              <a:ea typeface="+mn-ea"/>
              <a:cs typeface="+mn-cs"/>
              <a:sym typeface="Times New Roman" panose="02020603050405020304" pitchFamily="18" charset="0"/>
            </a:endParaRPr>
          </a:p>
          <a:p>
            <a:pPr marL="0" lvl="1" indent="0" eaLnBrk="1" hangingPunct="1">
              <a:lnSpc>
                <a:spcPct val="150000"/>
              </a:lnSpc>
              <a:buClr>
                <a:srgbClr val="003399"/>
              </a:buClr>
              <a:buSzPct val="100000"/>
              <a:tabLst>
                <a:tab pos="1206500" algn="l"/>
              </a:tabLst>
              <a:defRPr/>
            </a:pPr>
            <a:r>
              <a:rPr lang="en-US" sz="1600" b="1" dirty="0" smtClean="0">
                <a:solidFill>
                  <a:schemeClr val="tx1"/>
                </a:solidFill>
                <a:ea typeface="+mn-ea"/>
                <a:cs typeface="+mn-cs"/>
                <a:sym typeface="Times New Roman" panose="02020603050405020304" pitchFamily="18" charset="0"/>
              </a:rPr>
              <a:t>Tonality</a:t>
            </a:r>
            <a:endParaRPr lang="en-US" sz="1600" dirty="0" smtClean="0">
              <a:solidFill>
                <a:schemeClr val="tx1"/>
              </a:solidFill>
              <a:ea typeface="+mn-ea"/>
              <a:cs typeface="+mn-cs"/>
              <a:sym typeface="Times New Roman" panose="02020603050405020304" pitchFamily="18" charset="0"/>
            </a:endParaRPr>
          </a:p>
          <a:p>
            <a:pPr marL="285750" lvl="1" indent="-285750" eaLnBrk="1" hangingPunct="1">
              <a:lnSpc>
                <a:spcPct val="150000"/>
              </a:lnSpc>
              <a:buClr>
                <a:srgbClr val="003399"/>
              </a:buClr>
              <a:buSzPct val="100000"/>
              <a:buFont typeface="Wingdings" panose="05000000000000000000" pitchFamily="2" charset="2"/>
              <a:buChar char="ü"/>
              <a:tabLst>
                <a:tab pos="1206500" algn="l"/>
              </a:tabLst>
              <a:defRPr/>
            </a:pPr>
            <a:r>
              <a:rPr lang="en-US" sz="1600" dirty="0" smtClean="0">
                <a:solidFill>
                  <a:schemeClr val="tx1"/>
                </a:solidFill>
                <a:ea typeface="+mn-ea"/>
                <a:cs typeface="+mn-cs"/>
                <a:sym typeface="Times New Roman" panose="02020603050405020304" pitchFamily="18" charset="0"/>
              </a:rPr>
              <a:t>Approachable</a:t>
            </a:r>
          </a:p>
          <a:p>
            <a:pPr marL="285750" lvl="1" indent="-285750" eaLnBrk="1" hangingPunct="1">
              <a:lnSpc>
                <a:spcPct val="150000"/>
              </a:lnSpc>
              <a:buClr>
                <a:srgbClr val="003399"/>
              </a:buClr>
              <a:buSzPct val="100000"/>
              <a:buFont typeface="Wingdings" panose="05000000000000000000" pitchFamily="2" charset="2"/>
              <a:buChar char="ü"/>
              <a:tabLst>
                <a:tab pos="1206500" algn="l"/>
              </a:tabLst>
              <a:defRPr/>
            </a:pPr>
            <a:r>
              <a:rPr lang="en-US" sz="1600" dirty="0" smtClean="0">
                <a:solidFill>
                  <a:schemeClr val="tx1"/>
                </a:solidFill>
                <a:ea typeface="+mn-ea"/>
                <a:cs typeface="+mn-cs"/>
                <a:sym typeface="Times New Roman" panose="02020603050405020304" pitchFamily="18" charset="0"/>
              </a:rPr>
              <a:t>Albumin is considered to be an “old drug”</a:t>
            </a:r>
          </a:p>
          <a:p>
            <a:pPr marL="285750" lvl="1" indent="-285750" eaLnBrk="1" hangingPunct="1">
              <a:lnSpc>
                <a:spcPct val="150000"/>
              </a:lnSpc>
              <a:buClr>
                <a:srgbClr val="003399"/>
              </a:buClr>
              <a:buSzPct val="100000"/>
              <a:buFont typeface="Wingdings" panose="05000000000000000000" pitchFamily="2" charset="2"/>
              <a:buChar char="ü"/>
              <a:tabLst>
                <a:tab pos="1206500" algn="l"/>
              </a:tabLst>
              <a:defRPr/>
            </a:pPr>
            <a:r>
              <a:rPr lang="en-US" sz="1600" dirty="0" smtClean="0">
                <a:solidFill>
                  <a:schemeClr val="tx1"/>
                </a:solidFill>
                <a:ea typeface="+mn-ea"/>
                <a:cs typeface="+mn-cs"/>
                <a:sym typeface="Times New Roman" panose="02020603050405020304" pitchFamily="18" charset="0"/>
              </a:rPr>
              <a:t>Gender-neutral (neither masculine nor feminine since it will be administered to both patient populations)</a:t>
            </a:r>
          </a:p>
        </p:txBody>
      </p:sp>
    </p:spTree>
    <p:extLst>
      <p:ext uri="{BB962C8B-B14F-4D97-AF65-F5344CB8AC3E}">
        <p14:creationId xmlns:p14="http://schemas.microsoft.com/office/powerpoint/2010/main" val="120876475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228600"/>
            <a:ext cx="7162800" cy="533400"/>
          </a:xfrm>
        </p:spPr>
        <p:txBody>
          <a:bodyPr lIns="0" tIns="0" rIns="0" bIns="0"/>
          <a:lstStyle/>
          <a:p>
            <a:pPr defTabSz="914400" eaLnBrk="1"/>
            <a:r>
              <a:rPr lang="en-US" altLang="en-US" sz="2600" i="0" dirty="0" smtClean="0">
                <a:solidFill>
                  <a:srgbClr val="003399"/>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rPr>
              <a:t>Creative Directions</a:t>
            </a:r>
            <a:endParaRPr lang="en-US" altLang="en-US" i="0" dirty="0" smtClean="0"/>
          </a:p>
        </p:txBody>
      </p:sp>
      <p:sp>
        <p:nvSpPr>
          <p:cNvPr id="9220" name="AutoShape 3"/>
          <p:cNvSpPr>
            <a:spLocks/>
          </p:cNvSpPr>
          <p:nvPr/>
        </p:nvSpPr>
        <p:spPr bwMode="auto">
          <a:xfrm>
            <a:off x="457200" y="1249363"/>
            <a:ext cx="4114800" cy="2368550"/>
          </a:xfrm>
          <a:custGeom>
            <a:avLst/>
            <a:gdLst>
              <a:gd name="T0" fmla="*/ 2286000 w 21600"/>
              <a:gd name="T1" fmla="*/ 1184275 h 21600"/>
              <a:gd name="T2" fmla="*/ 2286000 w 21600"/>
              <a:gd name="T3" fmla="*/ 1184275 h 21600"/>
              <a:gd name="T4" fmla="*/ 2286000 w 21600"/>
              <a:gd name="T5" fmla="*/ 1184275 h 21600"/>
              <a:gd name="T6" fmla="*/ 2286000 w 21600"/>
              <a:gd name="T7" fmla="*/ 11842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1pPr>
            <a:lvl2pPr marL="153988" indent="-153988">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2pPr>
            <a:lvl3pPr marL="1143000" indent="-228600">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3pPr>
            <a:lvl4pPr marL="1600200" indent="-228600">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4pPr>
            <a:lvl5pPr marL="2057400" indent="-228600">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5pPr>
            <a:lvl6pPr marL="25146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6pPr>
            <a:lvl7pPr marL="29718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7pPr>
            <a:lvl8pPr marL="34290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8pPr>
            <a:lvl9pPr marL="38862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9pPr>
          </a:lstStyle>
          <a:p>
            <a:pPr eaLnBrk="1">
              <a:spcBef>
                <a:spcPts val="1800"/>
              </a:spcBef>
              <a:defRPr/>
            </a:pPr>
            <a:r>
              <a:rPr lang="en-US" sz="1600" dirty="0" smtClean="0">
                <a:latin typeface="Arial Narrow Bold" panose="020B0706020202030204" pitchFamily="34" charset="0"/>
                <a:ea typeface="Arial Narrow Bold" panose="020B0706020202030204" pitchFamily="34" charset="0"/>
                <a:cs typeface="Arial Narrow Bold" panose="020B0706020202030204" pitchFamily="34" charset="0"/>
                <a:sym typeface="Arial Narrow Bold" panose="020B0706020202030204" pitchFamily="34" charset="0"/>
              </a:rPr>
              <a:t>Additional Comments</a:t>
            </a:r>
          </a:p>
          <a:p>
            <a:pPr marL="225425" lvl="1" indent="-225425"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rPr>
              <a:t>Want a brand name that yells out that this product is albumin just by a glance</a:t>
            </a:r>
          </a:p>
          <a:p>
            <a:pPr marL="225425" lvl="1" indent="-225425"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Since albumin is considered an “old product” the difference among other products basically </a:t>
            </a:r>
            <a:r>
              <a:rPr lang="en-US" sz="1600" i="1" dirty="0" smtClean="0">
                <a:solidFill>
                  <a:schemeClr val="tx1"/>
                </a:solidFill>
                <a:ea typeface="+mn-ea"/>
                <a:cs typeface="+mn-cs"/>
                <a:sym typeface="Times New Roman" panose="02020603050405020304" pitchFamily="18" charset="0"/>
              </a:rPr>
              <a:t>does not</a:t>
            </a:r>
            <a:r>
              <a:rPr lang="en-US" sz="1600" dirty="0" smtClean="0">
                <a:solidFill>
                  <a:schemeClr val="tx1"/>
                </a:solidFill>
                <a:ea typeface="+mn-ea"/>
                <a:cs typeface="+mn-cs"/>
                <a:sym typeface="Times New Roman" panose="02020603050405020304" pitchFamily="18" charset="0"/>
              </a:rPr>
              <a:t> exist</a:t>
            </a:r>
          </a:p>
          <a:p>
            <a:pPr marL="225425" lvl="1" indent="-225425"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Would like a straightforward, easy to pronounce, easy to spell brand name</a:t>
            </a:r>
            <a:endParaRPr lang="en-US" sz="1600" dirty="0">
              <a:solidFill>
                <a:schemeClr val="tx1"/>
              </a:solidFill>
              <a:ea typeface="+mn-ea"/>
              <a:cs typeface="+mn-cs"/>
              <a:sym typeface="Times New Roman" panose="02020603050405020304" pitchFamily="18" charset="0"/>
            </a:endParaRPr>
          </a:p>
        </p:txBody>
      </p:sp>
      <p:sp>
        <p:nvSpPr>
          <p:cNvPr id="6" name="AutoShape 3"/>
          <p:cNvSpPr>
            <a:spLocks/>
          </p:cNvSpPr>
          <p:nvPr/>
        </p:nvSpPr>
        <p:spPr bwMode="auto">
          <a:xfrm>
            <a:off x="4724400" y="1249363"/>
            <a:ext cx="4572000" cy="2368550"/>
          </a:xfrm>
          <a:custGeom>
            <a:avLst/>
            <a:gdLst>
              <a:gd name="T0" fmla="*/ 2286000 w 21600"/>
              <a:gd name="T1" fmla="*/ 1184275 h 21600"/>
              <a:gd name="T2" fmla="*/ 2286000 w 21600"/>
              <a:gd name="T3" fmla="*/ 1184275 h 21600"/>
              <a:gd name="T4" fmla="*/ 2286000 w 21600"/>
              <a:gd name="T5" fmla="*/ 1184275 h 21600"/>
              <a:gd name="T6" fmla="*/ 2286000 w 21600"/>
              <a:gd name="T7" fmla="*/ 11842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1pPr>
            <a:lvl2pPr marL="153988" indent="-153988">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2pPr>
            <a:lvl3pPr marL="1143000" indent="-228600">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3pPr>
            <a:lvl4pPr marL="1600200" indent="-228600">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4pPr>
            <a:lvl5pPr marL="2057400" indent="-228600">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5pPr>
            <a:lvl6pPr marL="25146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6pPr>
            <a:lvl7pPr marL="29718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7pPr>
            <a:lvl8pPr marL="34290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8pPr>
            <a:lvl9pPr marL="38862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9pPr>
          </a:lstStyle>
          <a:p>
            <a:pPr eaLnBrk="1">
              <a:spcBef>
                <a:spcPts val="1800"/>
              </a:spcBef>
              <a:defRPr/>
            </a:pPr>
            <a:r>
              <a:rPr lang="en-US" sz="1600" dirty="0" smtClean="0">
                <a:latin typeface="Arial Narrow Bold" panose="020B0706020202030204" pitchFamily="34" charset="0"/>
                <a:ea typeface="Arial Narrow Bold" panose="020B0706020202030204" pitchFamily="34" charset="0"/>
                <a:cs typeface="Arial Narrow Bold" panose="020B0706020202030204" pitchFamily="34" charset="0"/>
                <a:sym typeface="Arial Narrow Bold" panose="020B0706020202030204" pitchFamily="34" charset="0"/>
              </a:rPr>
              <a:t>Concepts to Avoid</a:t>
            </a:r>
          </a:p>
          <a:p>
            <a:pPr marL="225425" lvl="1" indent="-225425"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rPr>
              <a:t>Green color reference</a:t>
            </a:r>
          </a:p>
          <a:p>
            <a:pPr marL="225425" lvl="1" indent="-225425"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“Cross” reference</a:t>
            </a:r>
          </a:p>
        </p:txBody>
      </p:sp>
    </p:spTree>
    <p:extLst>
      <p:ext uri="{BB962C8B-B14F-4D97-AF65-F5344CB8AC3E}">
        <p14:creationId xmlns:p14="http://schemas.microsoft.com/office/powerpoint/2010/main" val="1126353987"/>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228600"/>
            <a:ext cx="7162800" cy="533400"/>
          </a:xfrm>
        </p:spPr>
        <p:txBody>
          <a:bodyPr lIns="0" tIns="0" rIns="0" bIns="0"/>
          <a:lstStyle/>
          <a:p>
            <a:pPr defTabSz="914400" eaLnBrk="1"/>
            <a:r>
              <a:rPr lang="en-US" altLang="en-US" sz="2600" i="0" dirty="0" smtClean="0">
                <a:solidFill>
                  <a:srgbClr val="003399"/>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rPr>
              <a:t>Creative Directions</a:t>
            </a:r>
            <a:endParaRPr lang="en-US" altLang="en-US" i="0" dirty="0" smtClean="0"/>
          </a:p>
        </p:txBody>
      </p:sp>
      <p:sp>
        <p:nvSpPr>
          <p:cNvPr id="9220" name="AutoShape 3"/>
          <p:cNvSpPr>
            <a:spLocks/>
          </p:cNvSpPr>
          <p:nvPr/>
        </p:nvSpPr>
        <p:spPr bwMode="auto">
          <a:xfrm>
            <a:off x="457200" y="1249363"/>
            <a:ext cx="8001000" cy="2368550"/>
          </a:xfrm>
          <a:custGeom>
            <a:avLst/>
            <a:gdLst>
              <a:gd name="T0" fmla="*/ 2286000 w 21600"/>
              <a:gd name="T1" fmla="*/ 1184275 h 21600"/>
              <a:gd name="T2" fmla="*/ 2286000 w 21600"/>
              <a:gd name="T3" fmla="*/ 1184275 h 21600"/>
              <a:gd name="T4" fmla="*/ 2286000 w 21600"/>
              <a:gd name="T5" fmla="*/ 1184275 h 21600"/>
              <a:gd name="T6" fmla="*/ 2286000 w 21600"/>
              <a:gd name="T7" fmla="*/ 11842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1pPr>
            <a:lvl2pPr marL="153988" indent="-153988">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2pPr>
            <a:lvl3pPr marL="1143000" indent="-228600">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3pPr>
            <a:lvl4pPr marL="1600200" indent="-228600">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4pPr>
            <a:lvl5pPr marL="2057400" indent="-228600">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5pPr>
            <a:lvl6pPr marL="25146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6pPr>
            <a:lvl7pPr marL="29718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7pPr>
            <a:lvl8pPr marL="34290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8pPr>
            <a:lvl9pPr marL="38862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9pPr>
          </a:lstStyle>
          <a:p>
            <a:pPr eaLnBrk="1">
              <a:spcBef>
                <a:spcPts val="1800"/>
              </a:spcBef>
              <a:defRPr/>
            </a:pPr>
            <a:r>
              <a:rPr lang="en-US" sz="1600" dirty="0" smtClean="0">
                <a:latin typeface="Arial Narrow Bold" panose="020B0706020202030204" pitchFamily="34" charset="0"/>
                <a:ea typeface="Arial Narrow Bold" panose="020B0706020202030204" pitchFamily="34" charset="0"/>
                <a:cs typeface="Arial Narrow Bold" panose="020B0706020202030204" pitchFamily="34" charset="0"/>
                <a:sym typeface="Arial Narrow Bold" panose="020B0706020202030204" pitchFamily="34" charset="0"/>
              </a:rPr>
              <a:t>How Would You Describe This Product to a 12-Year Old?</a:t>
            </a:r>
          </a:p>
          <a:p>
            <a:pPr marL="225425" lvl="1" indent="-225425"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rPr>
              <a:t>Albumin is made in your liver and travels through the blood to keep your body balanced and get rid of excess toxins</a:t>
            </a:r>
          </a:p>
          <a:p>
            <a:pPr marL="225425" lvl="1" indent="-225425"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If you get hurt or injured, important elements (including albumin) needed for your body will rush out and you will feel weak</a:t>
            </a:r>
          </a:p>
          <a:p>
            <a:pPr marL="225425" lvl="1" indent="-225425"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In the worst case, you could experience shock due to lack of albumin in your body</a:t>
            </a:r>
          </a:p>
          <a:p>
            <a:pPr marL="225425" lvl="1" indent="-225425"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Immediately after injury, doctors will replace the albumin back into your body so that you can regain strength</a:t>
            </a:r>
            <a:endParaRPr lang="en-US" sz="1600" dirty="0">
              <a:solidFill>
                <a:schemeClr val="tx1"/>
              </a:solidFill>
              <a:ea typeface="+mn-ea"/>
              <a:cs typeface="+mn-cs"/>
              <a:sym typeface="Times New Roman" panose="02020603050405020304" pitchFamily="18" charset="0"/>
            </a:endParaRPr>
          </a:p>
        </p:txBody>
      </p:sp>
    </p:spTree>
    <p:extLst>
      <p:ext uri="{BB962C8B-B14F-4D97-AF65-F5344CB8AC3E}">
        <p14:creationId xmlns:p14="http://schemas.microsoft.com/office/powerpoint/2010/main" val="3659592640"/>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228600"/>
            <a:ext cx="7162800" cy="533400"/>
          </a:xfrm>
        </p:spPr>
        <p:txBody>
          <a:bodyPr lIns="0" tIns="0" rIns="0" bIns="0"/>
          <a:lstStyle/>
          <a:p>
            <a:pPr defTabSz="914400" eaLnBrk="1"/>
            <a:r>
              <a:rPr lang="en-US" altLang="en-US" sz="2600" i="0" dirty="0" smtClean="0">
                <a:solidFill>
                  <a:srgbClr val="003399"/>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rPr>
              <a:t>Creative Directions</a:t>
            </a:r>
            <a:endParaRPr lang="en-US" altLang="en-US" i="0" dirty="0" smtClean="0"/>
          </a:p>
        </p:txBody>
      </p:sp>
      <p:sp>
        <p:nvSpPr>
          <p:cNvPr id="9220" name="AutoShape 3"/>
          <p:cNvSpPr>
            <a:spLocks/>
          </p:cNvSpPr>
          <p:nvPr/>
        </p:nvSpPr>
        <p:spPr bwMode="auto">
          <a:xfrm>
            <a:off x="457200" y="1249363"/>
            <a:ext cx="4572000" cy="2368550"/>
          </a:xfrm>
          <a:custGeom>
            <a:avLst/>
            <a:gdLst>
              <a:gd name="T0" fmla="*/ 2286000 w 21600"/>
              <a:gd name="T1" fmla="*/ 1184275 h 21600"/>
              <a:gd name="T2" fmla="*/ 2286000 w 21600"/>
              <a:gd name="T3" fmla="*/ 1184275 h 21600"/>
              <a:gd name="T4" fmla="*/ 2286000 w 21600"/>
              <a:gd name="T5" fmla="*/ 1184275 h 21600"/>
              <a:gd name="T6" fmla="*/ 2286000 w 21600"/>
              <a:gd name="T7" fmla="*/ 11842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1pPr>
            <a:lvl2pPr marL="153988" indent="-153988">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2pPr>
            <a:lvl3pPr marL="1143000" indent="-228600">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3pPr>
            <a:lvl4pPr marL="1600200" indent="-228600">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4pPr>
            <a:lvl5pPr marL="2057400" indent="-228600">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5pPr>
            <a:lvl6pPr marL="25146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6pPr>
            <a:lvl7pPr marL="29718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7pPr>
            <a:lvl8pPr marL="34290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8pPr>
            <a:lvl9pPr marL="38862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9pPr>
          </a:lstStyle>
          <a:p>
            <a:pPr algn="just" eaLnBrk="1">
              <a:spcBef>
                <a:spcPts val="1800"/>
              </a:spcBef>
              <a:defRPr/>
            </a:pPr>
            <a:r>
              <a:rPr lang="en-US" sz="1600" dirty="0" smtClean="0">
                <a:latin typeface="Arial Narrow Bold" panose="020B0706020202030204" pitchFamily="34" charset="0"/>
                <a:ea typeface="Arial Narrow Bold" panose="020B0706020202030204" pitchFamily="34" charset="0"/>
                <a:cs typeface="Arial Narrow Bold" panose="020B0706020202030204" pitchFamily="34" charset="0"/>
                <a:sym typeface="Arial Narrow Bold" panose="020B0706020202030204" pitchFamily="34" charset="0"/>
              </a:rPr>
              <a:t>Concepts to Explore</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rPr>
              <a:t>Multiple functions</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Versatile</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Diversity (in function)</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Universal (in all humans)</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Stabilize</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Sturdy</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Secure</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Trusted</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Reliable</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Regulate</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Transport</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Carry</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Natural</a:t>
            </a:r>
          </a:p>
        </p:txBody>
      </p:sp>
      <p:sp>
        <p:nvSpPr>
          <p:cNvPr id="6" name="AutoShape 3"/>
          <p:cNvSpPr>
            <a:spLocks/>
          </p:cNvSpPr>
          <p:nvPr/>
        </p:nvSpPr>
        <p:spPr bwMode="auto">
          <a:xfrm>
            <a:off x="4724400" y="1249363"/>
            <a:ext cx="4572000" cy="2368550"/>
          </a:xfrm>
          <a:custGeom>
            <a:avLst/>
            <a:gdLst>
              <a:gd name="T0" fmla="*/ 2286000 w 21600"/>
              <a:gd name="T1" fmla="*/ 1184275 h 21600"/>
              <a:gd name="T2" fmla="*/ 2286000 w 21600"/>
              <a:gd name="T3" fmla="*/ 1184275 h 21600"/>
              <a:gd name="T4" fmla="*/ 2286000 w 21600"/>
              <a:gd name="T5" fmla="*/ 1184275 h 21600"/>
              <a:gd name="T6" fmla="*/ 2286000 w 21600"/>
              <a:gd name="T7" fmla="*/ 11842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1pPr>
            <a:lvl2pPr marL="153988" indent="-153988">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2pPr>
            <a:lvl3pPr marL="1143000" indent="-228600">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3pPr>
            <a:lvl4pPr marL="1600200" indent="-228600">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4pPr>
            <a:lvl5pPr marL="2057400" indent="-228600">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5pPr>
            <a:lvl6pPr marL="25146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6pPr>
            <a:lvl7pPr marL="29718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7pPr>
            <a:lvl8pPr marL="34290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8pPr>
            <a:lvl9pPr marL="3886200" indent="-228600" eaLnBrk="0" fontAlgn="base" hangingPunct="0">
              <a:spcBef>
                <a:spcPct val="0"/>
              </a:spcBef>
              <a:spcAft>
                <a:spcPct val="0"/>
              </a:spcAft>
              <a:defRPr sz="2400">
                <a:solidFill>
                  <a:srgbClr val="000000"/>
                </a:solidFill>
                <a:latin typeface="Arial Narrow" panose="020B0606020202030204" pitchFamily="34" charset="0"/>
                <a:ea typeface="Arial Narrow" panose="020B0606020202030204" pitchFamily="34" charset="0"/>
                <a:cs typeface="Arial Narrow" panose="020B0606020202030204" pitchFamily="34" charset="0"/>
                <a:sym typeface="Arial Narrow" panose="020B0606020202030204" pitchFamily="34" charset="0"/>
              </a:defRPr>
            </a:lvl9pPr>
          </a:lstStyle>
          <a:p>
            <a:pPr algn="just" eaLnBrk="1">
              <a:spcBef>
                <a:spcPts val="1800"/>
              </a:spcBef>
              <a:defRPr/>
            </a:pPr>
            <a:endParaRPr lang="en-US" sz="1600" u="sng" dirty="0" smtClean="0">
              <a:latin typeface="Arial Narrow Bold" panose="020B0706020202030204" pitchFamily="34" charset="0"/>
              <a:ea typeface="Arial Narrow Bold" panose="020B0706020202030204" pitchFamily="34" charset="0"/>
              <a:cs typeface="Arial Narrow Bold" panose="020B0706020202030204" pitchFamily="34" charset="0"/>
              <a:sym typeface="Arial Narrow Bold" panose="020B0706020202030204" pitchFamily="34" charset="0"/>
            </a:endParaRP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rPr>
              <a:t>Essential</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rPr>
              <a:t>Fundamental</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rPr>
              <a:t>Strength</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rPr>
              <a:t>Necessary</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rPr>
              <a:t>Crucial</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rPr>
              <a:t>Support</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rPr>
              <a:t>Pillar</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rPr>
              <a:t>Foundation</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rPr>
              <a:t>Building block</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rPr>
              <a:t>Safe</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Available</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Pure</a:t>
            </a:r>
          </a:p>
          <a:p>
            <a:pPr marL="225425" lvl="1" indent="-225425" algn="just" eaLnBrk="1" hangingPunct="1">
              <a:lnSpc>
                <a:spcPct val="150000"/>
              </a:lnSpc>
              <a:buClr>
                <a:srgbClr val="003399"/>
              </a:buClr>
              <a:buSzPct val="100000"/>
              <a:buFont typeface="Wingdings" charset="2"/>
              <a:buChar char="ü"/>
              <a:tabLst>
                <a:tab pos="1206500" algn="l"/>
              </a:tabLst>
              <a:defRPr/>
            </a:pPr>
            <a:r>
              <a:rPr lang="en-US" sz="1600" dirty="0" smtClean="0">
                <a:solidFill>
                  <a:schemeClr val="tx1"/>
                </a:solidFill>
                <a:ea typeface="+mn-ea"/>
                <a:cs typeface="+mn-cs"/>
                <a:sym typeface="Times New Roman" panose="02020603050405020304" pitchFamily="18" charset="0"/>
              </a:rPr>
              <a:t>Clean</a:t>
            </a:r>
          </a:p>
        </p:txBody>
      </p:sp>
    </p:spTree>
    <p:extLst>
      <p:ext uri="{BB962C8B-B14F-4D97-AF65-F5344CB8AC3E}">
        <p14:creationId xmlns:p14="http://schemas.microsoft.com/office/powerpoint/2010/main" val="349378318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i="0" dirty="0" smtClean="0"/>
              <a:t>Contents</a:t>
            </a:r>
          </a:p>
        </p:txBody>
      </p:sp>
      <p:sp>
        <p:nvSpPr>
          <p:cNvPr id="3075" name="Rectangle 3"/>
          <p:cNvSpPr>
            <a:spLocks noGrp="1" noChangeArrowheads="1"/>
          </p:cNvSpPr>
          <p:nvPr>
            <p:ph type="body" idx="1"/>
          </p:nvPr>
        </p:nvSpPr>
        <p:spPr>
          <a:xfrm>
            <a:off x="457200" y="1219200"/>
            <a:ext cx="4343400" cy="4114800"/>
          </a:xfrm>
        </p:spPr>
        <p:txBody>
          <a:bodyPr/>
          <a:lstStyle/>
          <a:p>
            <a:pPr marL="225425" indent="-225425" algn="just" eaLnBrk="1" hangingPunct="1">
              <a:lnSpc>
                <a:spcPts val="2100"/>
              </a:lnSpc>
              <a:spcBef>
                <a:spcPct val="50000"/>
              </a:spcBef>
              <a:buClr>
                <a:srgbClr val="003399"/>
              </a:buClr>
              <a:buFont typeface="Wingdings" charset="2"/>
              <a:buChar char="ü"/>
            </a:pPr>
            <a:r>
              <a:rPr lang="en-US" sz="1600" dirty="0" smtClean="0"/>
              <a:t>Introduction &amp; Meeting Objectives</a:t>
            </a:r>
          </a:p>
          <a:p>
            <a:pPr marL="225425" indent="-225425" algn="just" eaLnBrk="1" hangingPunct="1">
              <a:lnSpc>
                <a:spcPts val="2100"/>
              </a:lnSpc>
              <a:spcBef>
                <a:spcPct val="50000"/>
              </a:spcBef>
              <a:buClr>
                <a:srgbClr val="003399"/>
              </a:buClr>
              <a:buFont typeface="Wingdings" charset="2"/>
              <a:buChar char="ü"/>
            </a:pPr>
            <a:r>
              <a:rPr lang="en-US" sz="1600" dirty="0" smtClean="0"/>
              <a:t>Project Timeline</a:t>
            </a:r>
          </a:p>
          <a:p>
            <a:pPr marL="225425" indent="-225425" algn="just" eaLnBrk="1" hangingPunct="1">
              <a:lnSpc>
                <a:spcPts val="2100"/>
              </a:lnSpc>
              <a:spcBef>
                <a:spcPct val="50000"/>
              </a:spcBef>
              <a:buClr>
                <a:srgbClr val="003399"/>
              </a:buClr>
              <a:buFont typeface="Wingdings" charset="2"/>
              <a:buChar char="ü"/>
            </a:pPr>
            <a:r>
              <a:rPr lang="en-US" sz="1600" dirty="0" smtClean="0"/>
              <a:t>Name Development Process</a:t>
            </a:r>
          </a:p>
          <a:p>
            <a:pPr marL="225425" indent="-225425" algn="just" eaLnBrk="1" hangingPunct="1">
              <a:lnSpc>
                <a:spcPts val="2100"/>
              </a:lnSpc>
              <a:spcBef>
                <a:spcPct val="50000"/>
              </a:spcBef>
              <a:buClr>
                <a:srgbClr val="003399"/>
              </a:buClr>
              <a:buFont typeface="Wingdings" charset="2"/>
              <a:buChar char="ü"/>
            </a:pPr>
            <a:r>
              <a:rPr lang="en-US" sz="1600" dirty="0" smtClean="0"/>
              <a:t>Product Overview</a:t>
            </a:r>
          </a:p>
          <a:p>
            <a:pPr marL="225425" indent="-225425" algn="just" eaLnBrk="1" hangingPunct="1">
              <a:lnSpc>
                <a:spcPts val="2100"/>
              </a:lnSpc>
              <a:spcBef>
                <a:spcPct val="50000"/>
              </a:spcBef>
              <a:buClr>
                <a:srgbClr val="003399"/>
              </a:buClr>
              <a:buFont typeface="Wingdings" charset="2"/>
              <a:buChar char="ü"/>
            </a:pPr>
            <a:r>
              <a:rPr lang="en-US" sz="1600" dirty="0" smtClean="0"/>
              <a:t>Mechanism of Action</a:t>
            </a:r>
          </a:p>
          <a:p>
            <a:pPr marL="225425" indent="-225425" algn="just" eaLnBrk="1" hangingPunct="1">
              <a:lnSpc>
                <a:spcPts val="2100"/>
              </a:lnSpc>
              <a:spcBef>
                <a:spcPct val="50000"/>
              </a:spcBef>
              <a:buClr>
                <a:srgbClr val="003399"/>
              </a:buClr>
              <a:buFont typeface="Wingdings" charset="2"/>
              <a:buChar char="ü"/>
            </a:pPr>
            <a:r>
              <a:rPr lang="en-US" sz="1600" dirty="0" smtClean="0"/>
              <a:t>Competitive Landscape</a:t>
            </a:r>
          </a:p>
          <a:p>
            <a:pPr marL="225425" indent="-225425" algn="just" eaLnBrk="1" hangingPunct="1">
              <a:lnSpc>
                <a:spcPts val="2100"/>
              </a:lnSpc>
              <a:spcBef>
                <a:spcPct val="50000"/>
              </a:spcBef>
              <a:buClr>
                <a:srgbClr val="003399"/>
              </a:buClr>
              <a:buFont typeface="Wingdings" charset="2"/>
              <a:buChar char="ü"/>
            </a:pPr>
            <a:r>
              <a:rPr lang="en-US" sz="1600" dirty="0" smtClean="0"/>
              <a:t>Creative Directions</a:t>
            </a:r>
          </a:p>
          <a:p>
            <a:pPr marL="225425" indent="-225425" algn="just" eaLnBrk="1" hangingPunct="1">
              <a:lnSpc>
                <a:spcPts val="2100"/>
              </a:lnSpc>
              <a:spcBef>
                <a:spcPct val="50000"/>
              </a:spcBef>
              <a:buClr>
                <a:srgbClr val="003399"/>
              </a:buClr>
              <a:buFont typeface="Wingdings" charset="2"/>
              <a:buChar char="ü"/>
            </a:pPr>
            <a:r>
              <a:rPr lang="en-US" sz="1600" dirty="0" smtClean="0"/>
              <a:t>Brand Strategy Options</a:t>
            </a:r>
          </a:p>
          <a:p>
            <a:pPr marL="225425" indent="-225425" algn="just" eaLnBrk="1" hangingPunct="1">
              <a:lnSpc>
                <a:spcPts val="2100"/>
              </a:lnSpc>
              <a:spcBef>
                <a:spcPct val="50000"/>
              </a:spcBef>
              <a:buClr>
                <a:srgbClr val="003399"/>
              </a:buClr>
              <a:buFont typeface="Wingdings" charset="2"/>
              <a:buChar char="ü"/>
            </a:pPr>
            <a:r>
              <a:rPr lang="en-US" sz="1600" dirty="0" smtClean="0"/>
              <a:t>Naming Objectives</a:t>
            </a:r>
          </a:p>
          <a:p>
            <a:pPr marL="225425" indent="-225425" algn="just" eaLnBrk="1" hangingPunct="1">
              <a:lnSpc>
                <a:spcPts val="2100"/>
              </a:lnSpc>
              <a:spcBef>
                <a:spcPct val="50000"/>
              </a:spcBef>
              <a:buClr>
                <a:srgbClr val="003399"/>
              </a:buClr>
              <a:buFont typeface="Wingdings" charset="2"/>
              <a:buChar char="ü"/>
            </a:pPr>
            <a:r>
              <a:rPr lang="en-US" sz="1600" dirty="0" smtClean="0"/>
              <a:t>Name Candidate Evaluation</a:t>
            </a:r>
          </a:p>
          <a:p>
            <a:pPr marL="225425" indent="-225425" algn="just" eaLnBrk="1" hangingPunct="1">
              <a:lnSpc>
                <a:spcPts val="2100"/>
              </a:lnSpc>
              <a:spcBef>
                <a:spcPct val="50000"/>
              </a:spcBef>
              <a:buClr>
                <a:srgbClr val="003399"/>
              </a:buClr>
              <a:buFont typeface="Wingdings" charset="2"/>
              <a:buChar char="ü"/>
            </a:pPr>
            <a:r>
              <a:rPr lang="en-US" sz="1600" dirty="0" smtClean="0"/>
              <a:t>Q &amp; A - Discuss Next Steps</a:t>
            </a:r>
          </a:p>
        </p:txBody>
      </p:sp>
      <p:pic>
        <p:nvPicPr>
          <p:cNvPr id="3076" name="Picture 17" descr="iStock_000007876296XSmall"/>
          <p:cNvPicPr>
            <a:picLocks noChangeAspect="1" noChangeArrowheads="1"/>
          </p:cNvPicPr>
          <p:nvPr/>
        </p:nvPicPr>
        <p:blipFill>
          <a:blip r:embed="rId3" cstate="print"/>
          <a:srcRect r="9091"/>
          <a:stretch>
            <a:fillRect/>
          </a:stretch>
        </p:blipFill>
        <p:spPr bwMode="auto">
          <a:xfrm>
            <a:off x="5334000" y="2895600"/>
            <a:ext cx="3810000" cy="3124200"/>
          </a:xfrm>
          <a:prstGeom prst="rect">
            <a:avLst/>
          </a:prstGeom>
          <a:noFill/>
          <a:ln w="9525">
            <a:noFill/>
            <a:miter lim="800000"/>
            <a:headEnd/>
            <a:tailEnd/>
          </a:ln>
        </p:spPr>
      </p:pic>
    </p:spTree>
    <p:extLst>
      <p:ext uri="{BB962C8B-B14F-4D97-AF65-F5344CB8AC3E}">
        <p14:creationId xmlns:p14="http://schemas.microsoft.com/office/powerpoint/2010/main" val="1991972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i="0" dirty="0" smtClean="0"/>
              <a:t>Brand Strategy Options</a:t>
            </a:r>
          </a:p>
        </p:txBody>
      </p:sp>
      <p:sp>
        <p:nvSpPr>
          <p:cNvPr id="17411" name="Rectangle 3"/>
          <p:cNvSpPr txBox="1">
            <a:spLocks noChangeArrowheads="1"/>
          </p:cNvSpPr>
          <p:nvPr/>
        </p:nvSpPr>
        <p:spPr bwMode="auto">
          <a:xfrm>
            <a:off x="333968" y="1431106"/>
            <a:ext cx="8229600" cy="4114800"/>
          </a:xfrm>
          <a:prstGeom prst="rect">
            <a:avLst/>
          </a:prstGeom>
          <a:noFill/>
          <a:ln w="9525">
            <a:noFill/>
            <a:miter lim="800000"/>
            <a:headEnd/>
            <a:tailEnd/>
          </a:ln>
        </p:spPr>
        <p:txBody>
          <a:bodyPr/>
          <a:lstStyle/>
          <a:p>
            <a:pPr marL="285750" indent="-285750">
              <a:lnSpc>
                <a:spcPct val="90000"/>
              </a:lnSpc>
              <a:spcBef>
                <a:spcPct val="20000"/>
              </a:spcBef>
              <a:buClr>
                <a:srgbClr val="003399"/>
              </a:buClr>
              <a:buFont typeface="Wingdings" charset="2"/>
              <a:buChar char="ü"/>
              <a:tabLst>
                <a:tab pos="171450" algn="l"/>
              </a:tabLst>
            </a:pPr>
            <a:r>
              <a:rPr lang="en-US" sz="1600" b="1" dirty="0">
                <a:latin typeface="Arial Narrow" pitchFamily="34" charset="0"/>
              </a:rPr>
              <a:t>Attribute</a:t>
            </a:r>
            <a:r>
              <a:rPr lang="en-US" sz="1600" dirty="0">
                <a:latin typeface="Arial Narrow" pitchFamily="34" charset="0"/>
              </a:rPr>
              <a:t> </a:t>
            </a:r>
            <a:r>
              <a:rPr lang="en-US" sz="1600" dirty="0">
                <a:latin typeface="Arial Narrow" pitchFamily="34" charset="0"/>
                <a:sym typeface="Wingdings" pitchFamily="2" charset="2"/>
              </a:rPr>
              <a:t></a:t>
            </a:r>
            <a:r>
              <a:rPr lang="en-US" sz="1600" dirty="0">
                <a:latin typeface="Arial Narrow" pitchFamily="34" charset="0"/>
              </a:rPr>
              <a:t> </a:t>
            </a:r>
            <a:r>
              <a:rPr lang="en-US" sz="1600" dirty="0" smtClean="0">
                <a:latin typeface="Arial Narrow" pitchFamily="34" charset="0"/>
              </a:rPr>
              <a:t>Cardiovascular, EPA-only Omega-3</a:t>
            </a:r>
            <a:endParaRPr lang="en-US" sz="1600" dirty="0">
              <a:latin typeface="Arial Narrow" pitchFamily="34" charset="0"/>
            </a:endParaRPr>
          </a:p>
          <a:p>
            <a:pPr marL="285750" indent="-285750">
              <a:lnSpc>
                <a:spcPct val="90000"/>
              </a:lnSpc>
              <a:spcBef>
                <a:spcPct val="20000"/>
              </a:spcBef>
              <a:buClr>
                <a:srgbClr val="003399"/>
              </a:buClr>
              <a:buFont typeface="Wingdings" charset="2"/>
              <a:buChar char="ü"/>
              <a:tabLst>
                <a:tab pos="171450" algn="l"/>
              </a:tabLst>
            </a:pPr>
            <a:endParaRPr lang="en-US" sz="1600" dirty="0">
              <a:latin typeface="Arial Narrow" pitchFamily="34" charset="0"/>
            </a:endParaRPr>
          </a:p>
          <a:p>
            <a:pPr marL="285750" indent="-285750">
              <a:lnSpc>
                <a:spcPct val="90000"/>
              </a:lnSpc>
              <a:spcBef>
                <a:spcPct val="20000"/>
              </a:spcBef>
              <a:buClr>
                <a:srgbClr val="003399"/>
              </a:buClr>
              <a:buFont typeface="Wingdings" charset="2"/>
              <a:buChar char="ü"/>
              <a:tabLst>
                <a:tab pos="171450" algn="l"/>
              </a:tabLst>
            </a:pPr>
            <a:r>
              <a:rPr lang="en-US" sz="1600" b="1" dirty="0">
                <a:latin typeface="Arial Narrow" pitchFamily="34" charset="0"/>
              </a:rPr>
              <a:t>Benefit</a:t>
            </a:r>
            <a:r>
              <a:rPr lang="en-US" sz="1600" dirty="0">
                <a:latin typeface="Arial Narrow" pitchFamily="34" charset="0"/>
              </a:rPr>
              <a:t> </a:t>
            </a:r>
            <a:r>
              <a:rPr lang="en-US" sz="1600" dirty="0">
                <a:latin typeface="Arial Narrow" pitchFamily="34" charset="0"/>
                <a:sym typeface="Wingdings" pitchFamily="2" charset="2"/>
              </a:rPr>
              <a:t></a:t>
            </a:r>
            <a:r>
              <a:rPr lang="en-US" sz="1600" dirty="0">
                <a:solidFill>
                  <a:srgbClr val="003399"/>
                </a:solidFill>
                <a:latin typeface="Arial Narrow" pitchFamily="34" charset="0"/>
                <a:sym typeface="Wingdings" pitchFamily="2" charset="2"/>
              </a:rPr>
              <a:t> </a:t>
            </a:r>
            <a:r>
              <a:rPr lang="en-US" sz="1600" dirty="0" smtClean="0">
                <a:latin typeface="Arial Narrow" pitchFamily="34" charset="0"/>
              </a:rPr>
              <a:t>Tranquility, Advantage</a:t>
            </a:r>
            <a:endParaRPr lang="en-US" sz="1600" dirty="0">
              <a:latin typeface="Arial Narrow" pitchFamily="34" charset="0"/>
            </a:endParaRPr>
          </a:p>
          <a:p>
            <a:pPr marL="285750" indent="-285750">
              <a:lnSpc>
                <a:spcPct val="90000"/>
              </a:lnSpc>
              <a:spcBef>
                <a:spcPct val="20000"/>
              </a:spcBef>
              <a:buClr>
                <a:srgbClr val="003399"/>
              </a:buClr>
              <a:buFont typeface="Wingdings" charset="2"/>
              <a:buChar char="ü"/>
              <a:tabLst>
                <a:tab pos="171450" algn="l"/>
              </a:tabLst>
            </a:pPr>
            <a:endParaRPr lang="en-US" sz="1600" dirty="0">
              <a:latin typeface="Arial Narrow" pitchFamily="34" charset="0"/>
            </a:endParaRPr>
          </a:p>
          <a:p>
            <a:pPr marL="285750" indent="-285750">
              <a:lnSpc>
                <a:spcPct val="90000"/>
              </a:lnSpc>
              <a:spcBef>
                <a:spcPct val="20000"/>
              </a:spcBef>
              <a:buClr>
                <a:srgbClr val="003399"/>
              </a:buClr>
              <a:buFont typeface="Wingdings" charset="2"/>
              <a:buChar char="ü"/>
              <a:tabLst>
                <a:tab pos="171450" algn="l"/>
              </a:tabLst>
            </a:pPr>
            <a:r>
              <a:rPr lang="en-US" sz="1600" b="1" dirty="0">
                <a:latin typeface="Arial Narrow" pitchFamily="34" charset="0"/>
              </a:rPr>
              <a:t>Image</a:t>
            </a:r>
            <a:r>
              <a:rPr lang="en-US" sz="1600" dirty="0">
                <a:latin typeface="Arial Narrow" pitchFamily="34" charset="0"/>
              </a:rPr>
              <a:t> </a:t>
            </a:r>
            <a:r>
              <a:rPr lang="en-US" sz="1600" dirty="0">
                <a:latin typeface="Arial Narrow" pitchFamily="34" charset="0"/>
                <a:sym typeface="Wingdings" pitchFamily="2" charset="2"/>
              </a:rPr>
              <a:t></a:t>
            </a:r>
            <a:r>
              <a:rPr lang="en-US" sz="1600" dirty="0">
                <a:latin typeface="Arial Narrow" pitchFamily="34" charset="0"/>
              </a:rPr>
              <a:t> </a:t>
            </a:r>
            <a:r>
              <a:rPr lang="en-US" sz="1600" dirty="0" smtClean="0">
                <a:latin typeface="Arial Narrow" pitchFamily="34" charset="0"/>
              </a:rPr>
              <a:t>Victory</a:t>
            </a:r>
            <a:endParaRPr lang="en-US" sz="1600" dirty="0">
              <a:latin typeface="Arial Narrow" pitchFamily="34" charset="0"/>
            </a:endParaRPr>
          </a:p>
          <a:p>
            <a:pPr marL="285750" indent="-285750">
              <a:lnSpc>
                <a:spcPct val="90000"/>
              </a:lnSpc>
              <a:spcBef>
                <a:spcPct val="20000"/>
              </a:spcBef>
              <a:buClr>
                <a:srgbClr val="003399"/>
              </a:buClr>
              <a:buFont typeface="Wingdings" charset="2"/>
              <a:buChar char="ü"/>
              <a:tabLst>
                <a:tab pos="171450" algn="l"/>
              </a:tabLst>
            </a:pPr>
            <a:endParaRPr lang="en-US" sz="1600" dirty="0">
              <a:latin typeface="Arial Narrow" pitchFamily="34" charset="0"/>
            </a:endParaRPr>
          </a:p>
          <a:p>
            <a:pPr marL="285750" indent="-285750">
              <a:lnSpc>
                <a:spcPct val="90000"/>
              </a:lnSpc>
              <a:spcBef>
                <a:spcPct val="20000"/>
              </a:spcBef>
              <a:buClr>
                <a:srgbClr val="003399"/>
              </a:buClr>
              <a:buFont typeface="Wingdings" charset="2"/>
              <a:buChar char="ü"/>
              <a:tabLst>
                <a:tab pos="171450" algn="l"/>
              </a:tabLst>
            </a:pPr>
            <a:r>
              <a:rPr lang="en-US" sz="1600" b="1" dirty="0">
                <a:latin typeface="Arial Narrow" pitchFamily="34" charset="0"/>
              </a:rPr>
              <a:t>Indication</a:t>
            </a:r>
            <a:r>
              <a:rPr lang="en-US" sz="1600" dirty="0">
                <a:latin typeface="Arial Narrow" pitchFamily="34" charset="0"/>
              </a:rPr>
              <a:t> </a:t>
            </a:r>
            <a:r>
              <a:rPr lang="en-US" sz="1600" dirty="0">
                <a:latin typeface="Arial Narrow" pitchFamily="34" charset="0"/>
                <a:sym typeface="Wingdings" pitchFamily="2" charset="2"/>
              </a:rPr>
              <a:t></a:t>
            </a:r>
            <a:r>
              <a:rPr lang="en-US" sz="1600" dirty="0">
                <a:latin typeface="Arial Narrow" pitchFamily="34" charset="0"/>
              </a:rPr>
              <a:t> Clears Clostridium </a:t>
            </a:r>
            <a:r>
              <a:rPr lang="en-US" sz="1600" dirty="0" err="1" smtClean="0">
                <a:latin typeface="Arial Narrow" pitchFamily="34" charset="0"/>
              </a:rPr>
              <a:t>difficile</a:t>
            </a:r>
            <a:endParaRPr lang="en-US" sz="1600" dirty="0">
              <a:latin typeface="Arial Narrow" pitchFamily="34" charset="0"/>
            </a:endParaRPr>
          </a:p>
          <a:p>
            <a:pPr marL="285750" indent="-285750">
              <a:lnSpc>
                <a:spcPct val="90000"/>
              </a:lnSpc>
              <a:spcBef>
                <a:spcPct val="20000"/>
              </a:spcBef>
              <a:buClr>
                <a:srgbClr val="003399"/>
              </a:buClr>
              <a:buFont typeface="Wingdings" charset="2"/>
              <a:buChar char="ü"/>
              <a:tabLst>
                <a:tab pos="171450" algn="l"/>
              </a:tabLst>
            </a:pPr>
            <a:endParaRPr lang="en-US" sz="1600" dirty="0">
              <a:latin typeface="Arial Narrow" pitchFamily="34" charset="0"/>
            </a:endParaRPr>
          </a:p>
          <a:p>
            <a:pPr marL="285750" indent="-285750">
              <a:lnSpc>
                <a:spcPct val="90000"/>
              </a:lnSpc>
              <a:spcBef>
                <a:spcPct val="20000"/>
              </a:spcBef>
              <a:buClr>
                <a:srgbClr val="003399"/>
              </a:buClr>
              <a:buFont typeface="Wingdings" charset="2"/>
              <a:buChar char="ü"/>
              <a:tabLst>
                <a:tab pos="171450" algn="l"/>
              </a:tabLst>
            </a:pPr>
            <a:r>
              <a:rPr lang="en-US" sz="1600" b="1" dirty="0">
                <a:latin typeface="Arial Narrow" pitchFamily="34" charset="0"/>
              </a:rPr>
              <a:t>Therapeutic Area</a:t>
            </a:r>
            <a:r>
              <a:rPr lang="en-US" sz="1600" dirty="0">
                <a:latin typeface="Arial Narrow" pitchFamily="34" charset="0"/>
              </a:rPr>
              <a:t> </a:t>
            </a:r>
            <a:r>
              <a:rPr lang="en-US" sz="1600" dirty="0">
                <a:latin typeface="Arial Narrow" pitchFamily="34" charset="0"/>
                <a:sym typeface="Wingdings" pitchFamily="2" charset="2"/>
              </a:rPr>
              <a:t></a:t>
            </a:r>
            <a:r>
              <a:rPr lang="en-US" sz="1600" dirty="0">
                <a:latin typeface="Arial Narrow" pitchFamily="34" charset="0"/>
              </a:rPr>
              <a:t> </a:t>
            </a:r>
            <a:r>
              <a:rPr lang="en-US" sz="1600" dirty="0" smtClean="0">
                <a:latin typeface="Arial Narrow" pitchFamily="34" charset="0"/>
              </a:rPr>
              <a:t>Allergic</a:t>
            </a:r>
            <a:endParaRPr lang="en-US" sz="1600" dirty="0">
              <a:latin typeface="Arial Narrow" pitchFamily="34" charset="0"/>
            </a:endParaRPr>
          </a:p>
          <a:p>
            <a:pPr marL="285750" indent="-285750">
              <a:lnSpc>
                <a:spcPct val="90000"/>
              </a:lnSpc>
              <a:spcBef>
                <a:spcPct val="20000"/>
              </a:spcBef>
              <a:buClr>
                <a:srgbClr val="003399"/>
              </a:buClr>
              <a:buFont typeface="Wingdings" charset="2"/>
              <a:buChar char="ü"/>
              <a:tabLst>
                <a:tab pos="171450" algn="l"/>
              </a:tabLst>
            </a:pPr>
            <a:endParaRPr lang="en-US" sz="1600" dirty="0">
              <a:latin typeface="Arial Narrow" pitchFamily="34" charset="0"/>
            </a:endParaRPr>
          </a:p>
          <a:p>
            <a:pPr marL="285750" indent="-285750">
              <a:lnSpc>
                <a:spcPct val="90000"/>
              </a:lnSpc>
              <a:spcBef>
                <a:spcPct val="20000"/>
              </a:spcBef>
              <a:buClr>
                <a:srgbClr val="003399"/>
              </a:buClr>
              <a:buFont typeface="Wingdings" charset="2"/>
              <a:buChar char="ü"/>
              <a:tabLst>
                <a:tab pos="171450" algn="l"/>
              </a:tabLst>
            </a:pPr>
            <a:r>
              <a:rPr lang="en-US" sz="1600" b="1" dirty="0">
                <a:latin typeface="Arial Narrow" pitchFamily="34" charset="0"/>
              </a:rPr>
              <a:t>MOA</a:t>
            </a:r>
            <a:r>
              <a:rPr lang="en-US" sz="1600" dirty="0">
                <a:latin typeface="Arial Narrow" pitchFamily="34" charset="0"/>
              </a:rPr>
              <a:t> </a:t>
            </a:r>
            <a:r>
              <a:rPr lang="en-US" sz="1600" dirty="0">
                <a:latin typeface="Arial Narrow" pitchFamily="34" charset="0"/>
                <a:sym typeface="Wingdings" pitchFamily="2" charset="2"/>
              </a:rPr>
              <a:t></a:t>
            </a:r>
            <a:r>
              <a:rPr lang="en-US" sz="1600" dirty="0">
                <a:latin typeface="Arial Narrow" pitchFamily="34" charset="0"/>
              </a:rPr>
              <a:t> </a:t>
            </a:r>
            <a:r>
              <a:rPr lang="en-US" sz="1600" dirty="0" smtClean="0">
                <a:latin typeface="Arial Narrow" pitchFamily="34" charset="0"/>
              </a:rPr>
              <a:t>Anti-Androgen (Androgen Receptor Inhibitor)</a:t>
            </a:r>
            <a:endParaRPr lang="en-US" sz="1600" dirty="0">
              <a:latin typeface="Arial Narrow" pitchFamily="34" charset="0"/>
            </a:endParaRPr>
          </a:p>
          <a:p>
            <a:pPr marL="285750" indent="-285750">
              <a:lnSpc>
                <a:spcPct val="90000"/>
              </a:lnSpc>
              <a:spcBef>
                <a:spcPct val="20000"/>
              </a:spcBef>
              <a:buClr>
                <a:srgbClr val="003399"/>
              </a:buClr>
              <a:buFont typeface="Wingdings" charset="2"/>
              <a:buChar char="ü"/>
              <a:tabLst>
                <a:tab pos="171450" algn="l"/>
              </a:tabLst>
            </a:pPr>
            <a:endParaRPr lang="en-US" sz="1600" dirty="0">
              <a:latin typeface="Arial Narrow" pitchFamily="34" charset="0"/>
            </a:endParaRPr>
          </a:p>
          <a:p>
            <a:pPr marL="285750" indent="-285750">
              <a:lnSpc>
                <a:spcPct val="90000"/>
              </a:lnSpc>
              <a:spcBef>
                <a:spcPct val="20000"/>
              </a:spcBef>
              <a:buClr>
                <a:srgbClr val="003399"/>
              </a:buClr>
              <a:buFont typeface="Wingdings" charset="2"/>
              <a:buChar char="ü"/>
              <a:tabLst>
                <a:tab pos="171450" algn="l"/>
              </a:tabLst>
            </a:pPr>
            <a:r>
              <a:rPr lang="en-US" sz="1600" b="1" dirty="0" smtClean="0">
                <a:latin typeface="Arial Narrow" pitchFamily="34" charset="0"/>
              </a:rPr>
              <a:t>Base </a:t>
            </a:r>
            <a:r>
              <a:rPr lang="en-US" sz="1600" b="1" dirty="0">
                <a:latin typeface="Arial Narrow" pitchFamily="34" charset="0"/>
              </a:rPr>
              <a:t>Brand/Family</a:t>
            </a:r>
            <a:r>
              <a:rPr lang="en-US" sz="1600" dirty="0">
                <a:latin typeface="Arial Narrow" pitchFamily="34" charset="0"/>
              </a:rPr>
              <a:t> </a:t>
            </a:r>
            <a:r>
              <a:rPr lang="en-US" sz="1600" dirty="0">
                <a:latin typeface="Arial Narrow" pitchFamily="34" charset="0"/>
                <a:sym typeface="Wingdings" pitchFamily="2" charset="2"/>
              </a:rPr>
              <a:t></a:t>
            </a:r>
            <a:r>
              <a:rPr lang="en-US" sz="1600" dirty="0">
                <a:latin typeface="Arial Narrow" pitchFamily="34" charset="0"/>
              </a:rPr>
              <a:t> </a:t>
            </a:r>
            <a:r>
              <a:rPr lang="en-US" sz="1600" dirty="0" smtClean="0">
                <a:latin typeface="Arial Narrow" pitchFamily="34" charset="0"/>
              </a:rPr>
              <a:t>Amyloid Plaque, Avid (A---VID) Radiopharmaceuticals</a:t>
            </a:r>
            <a:endParaRPr lang="en-US" sz="1600" dirty="0">
              <a:latin typeface="Arial Narrow" pitchFamily="34" charset="0"/>
            </a:endParaRPr>
          </a:p>
          <a:p>
            <a:pPr marL="285750" indent="-285750">
              <a:lnSpc>
                <a:spcPct val="90000"/>
              </a:lnSpc>
              <a:spcBef>
                <a:spcPct val="20000"/>
              </a:spcBef>
              <a:buClr>
                <a:srgbClr val="003399"/>
              </a:buClr>
              <a:buFont typeface="Wingdings" charset="2"/>
              <a:buChar char="ü"/>
              <a:tabLst>
                <a:tab pos="171450" algn="l"/>
              </a:tabLst>
            </a:pPr>
            <a:endParaRPr lang="en-US" sz="1600" dirty="0">
              <a:latin typeface="Arial Narrow" pitchFamily="34" charset="0"/>
            </a:endParaRPr>
          </a:p>
          <a:p>
            <a:pPr marL="285750" indent="-285750">
              <a:lnSpc>
                <a:spcPct val="90000"/>
              </a:lnSpc>
              <a:spcBef>
                <a:spcPct val="20000"/>
              </a:spcBef>
              <a:buClr>
                <a:srgbClr val="003399"/>
              </a:buClr>
              <a:buFont typeface="Wingdings" charset="2"/>
              <a:buChar char="ü"/>
              <a:tabLst>
                <a:tab pos="171450" algn="l"/>
              </a:tabLst>
            </a:pPr>
            <a:r>
              <a:rPr lang="en-US" sz="1600" b="1" dirty="0">
                <a:latin typeface="Arial Narrow" pitchFamily="34" charset="0"/>
              </a:rPr>
              <a:t>Blank Canvas</a:t>
            </a:r>
            <a:r>
              <a:rPr lang="en-US" sz="1600" dirty="0">
                <a:latin typeface="Arial Narrow" pitchFamily="34" charset="0"/>
              </a:rPr>
              <a:t> </a:t>
            </a:r>
            <a:r>
              <a:rPr lang="en-US" sz="1600" dirty="0">
                <a:latin typeface="Arial Narrow" pitchFamily="34" charset="0"/>
                <a:sym typeface="Wingdings" pitchFamily="2" charset="2"/>
              </a:rPr>
              <a:t></a:t>
            </a:r>
            <a:r>
              <a:rPr lang="en-US" sz="1600" dirty="0">
                <a:latin typeface="Arial Narrow" pitchFamily="34" charset="0"/>
              </a:rPr>
              <a:t> Tonality-Driven</a:t>
            </a:r>
          </a:p>
        </p:txBody>
      </p:sp>
      <p:sp>
        <p:nvSpPr>
          <p:cNvPr id="17414" name="Line 30"/>
          <p:cNvSpPr>
            <a:spLocks noChangeShapeType="1"/>
          </p:cNvSpPr>
          <p:nvPr/>
        </p:nvSpPr>
        <p:spPr bwMode="auto">
          <a:xfrm>
            <a:off x="2162768" y="2650306"/>
            <a:ext cx="5105400" cy="0"/>
          </a:xfrm>
          <a:prstGeom prst="line">
            <a:avLst/>
          </a:prstGeom>
          <a:noFill/>
          <a:ln w="9525">
            <a:solidFill>
              <a:schemeClr val="tx1"/>
            </a:solidFill>
            <a:round/>
            <a:headEnd/>
            <a:tailEnd type="triangle" w="sm" len="sm"/>
          </a:ln>
        </p:spPr>
        <p:txBody>
          <a:bodyPr/>
          <a:lstStyle/>
          <a:p>
            <a:endParaRPr lang="en-US"/>
          </a:p>
        </p:txBody>
      </p:sp>
      <p:sp>
        <p:nvSpPr>
          <p:cNvPr id="17416" name="Line 39"/>
          <p:cNvSpPr>
            <a:spLocks noChangeShapeType="1"/>
          </p:cNvSpPr>
          <p:nvPr/>
        </p:nvSpPr>
        <p:spPr bwMode="auto">
          <a:xfrm>
            <a:off x="4905968" y="4250506"/>
            <a:ext cx="2362200" cy="0"/>
          </a:xfrm>
          <a:prstGeom prst="line">
            <a:avLst/>
          </a:prstGeom>
          <a:noFill/>
          <a:ln w="9525">
            <a:solidFill>
              <a:schemeClr val="tx1"/>
            </a:solidFill>
            <a:round/>
            <a:headEnd/>
            <a:tailEnd type="triangle" w="sm" len="sm"/>
          </a:ln>
        </p:spPr>
        <p:txBody>
          <a:bodyPr/>
          <a:lstStyle/>
          <a:p>
            <a:endParaRPr lang="en-US"/>
          </a:p>
        </p:txBody>
      </p:sp>
      <p:sp>
        <p:nvSpPr>
          <p:cNvPr id="17418" name="Line 48"/>
          <p:cNvSpPr>
            <a:spLocks noChangeShapeType="1"/>
          </p:cNvSpPr>
          <p:nvPr/>
        </p:nvSpPr>
        <p:spPr bwMode="auto">
          <a:xfrm>
            <a:off x="3153368" y="3717106"/>
            <a:ext cx="4114800" cy="0"/>
          </a:xfrm>
          <a:prstGeom prst="line">
            <a:avLst/>
          </a:prstGeom>
          <a:noFill/>
          <a:ln w="9525">
            <a:solidFill>
              <a:schemeClr val="tx1"/>
            </a:solidFill>
            <a:round/>
            <a:headEnd/>
            <a:tailEnd type="triangle" w="sm" len="sm"/>
          </a:ln>
        </p:spPr>
        <p:txBody>
          <a:bodyPr/>
          <a:lstStyle/>
          <a:p>
            <a:endParaRPr lang="en-US"/>
          </a:p>
        </p:txBody>
      </p:sp>
      <p:sp>
        <p:nvSpPr>
          <p:cNvPr id="17421" name="Line 54"/>
          <p:cNvSpPr>
            <a:spLocks noChangeShapeType="1"/>
          </p:cNvSpPr>
          <p:nvPr/>
        </p:nvSpPr>
        <p:spPr bwMode="auto">
          <a:xfrm>
            <a:off x="3305768" y="5393506"/>
            <a:ext cx="4038600" cy="0"/>
          </a:xfrm>
          <a:prstGeom prst="line">
            <a:avLst/>
          </a:prstGeom>
          <a:noFill/>
          <a:ln w="9525">
            <a:solidFill>
              <a:schemeClr val="tx1"/>
            </a:solidFill>
            <a:round/>
            <a:headEnd/>
            <a:tailEnd type="triangle" w="sm" len="sm"/>
          </a:ln>
        </p:spPr>
        <p:txBody>
          <a:bodyPr/>
          <a:lstStyle/>
          <a:p>
            <a:endParaRPr lang="en-US"/>
          </a:p>
        </p:txBody>
      </p:sp>
      <p:pic>
        <p:nvPicPr>
          <p:cNvPr id="1028" name="Picture 4" descr="http://www.allerject.ca/Common/docs/Allerject-Logo.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8520" y="3644005"/>
            <a:ext cx="1135224" cy="2878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medivation.rocketscience.is.php53-23.dfw1-1.websitetestlink.com/img/xtandi-logo.pn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85019" y="3947222"/>
            <a:ext cx="1218725" cy="68428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www.vascepa.com/img/vascepa-logo_239x102.png">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65519" y="1360123"/>
            <a:ext cx="1038225" cy="443092"/>
          </a:xfrm>
          <a:prstGeom prst="rect">
            <a:avLst/>
          </a:prstGeom>
          <a:noFill/>
          <a:extLst>
            <a:ext uri="{909E8E84-426E-40DD-AFC4-6F175D3DCCD1}">
              <a14:hiddenFill xmlns:a14="http://schemas.microsoft.com/office/drawing/2010/main">
                <a:solidFill>
                  <a:srgbClr val="FFFFFF"/>
                </a:solidFill>
              </a14:hiddenFill>
            </a:ext>
          </a:extLst>
        </p:spPr>
      </p:pic>
      <p:sp>
        <p:nvSpPr>
          <p:cNvPr id="29" name="Line 30"/>
          <p:cNvSpPr>
            <a:spLocks noChangeShapeType="1"/>
          </p:cNvSpPr>
          <p:nvPr/>
        </p:nvSpPr>
        <p:spPr bwMode="auto">
          <a:xfrm>
            <a:off x="4448768" y="1579060"/>
            <a:ext cx="2819400" cy="4446"/>
          </a:xfrm>
          <a:prstGeom prst="line">
            <a:avLst/>
          </a:prstGeom>
          <a:noFill/>
          <a:ln w="9525">
            <a:solidFill>
              <a:schemeClr val="tx1"/>
            </a:solidFill>
            <a:round/>
            <a:headEnd/>
            <a:tailEnd type="triangle" w="sm" len="sm"/>
          </a:ln>
        </p:spPr>
        <p:txBody>
          <a:bodyPr/>
          <a:lstStyle/>
          <a:p>
            <a:endParaRPr lang="en-US"/>
          </a:p>
        </p:txBody>
      </p:sp>
      <p:pic>
        <p:nvPicPr>
          <p:cNvPr id="1036" name="Picture 12" descr="http://www.kyprolis.com/Content/images/logo-kyprolis.png">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50150" y="5354586"/>
            <a:ext cx="1289050" cy="436614"/>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http://www.astellas.at/media/cms_page_media/64/dificlir.jpg">
            <a:hlinkClick r:id="rId10"/>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665519" y="2955106"/>
            <a:ext cx="1038225"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VICTRELIS (boceprevi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13131" y="2368788"/>
            <a:ext cx="1090613" cy="484717"/>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Home">
            <a:hlinkClick r:id="rId13" tooltip="Quillivant XR™ (methylphenidate HCl)"/>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73431" y="2034871"/>
            <a:ext cx="1242537" cy="31063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503118" y="4742657"/>
            <a:ext cx="1200626" cy="463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Line 30"/>
          <p:cNvSpPr>
            <a:spLocks noChangeShapeType="1"/>
          </p:cNvSpPr>
          <p:nvPr/>
        </p:nvSpPr>
        <p:spPr bwMode="auto">
          <a:xfrm>
            <a:off x="3381968" y="2116906"/>
            <a:ext cx="3886200" cy="0"/>
          </a:xfrm>
          <a:prstGeom prst="line">
            <a:avLst/>
          </a:prstGeom>
          <a:noFill/>
          <a:ln w="9525">
            <a:solidFill>
              <a:schemeClr val="tx1"/>
            </a:solidFill>
            <a:round/>
            <a:headEnd/>
            <a:tailEnd type="triangle" w="sm" len="sm"/>
          </a:ln>
        </p:spPr>
        <p:txBody>
          <a:bodyPr/>
          <a:lstStyle/>
          <a:p>
            <a:endParaRPr lang="en-US"/>
          </a:p>
        </p:txBody>
      </p:sp>
      <p:sp>
        <p:nvSpPr>
          <p:cNvPr id="38" name="Line 39"/>
          <p:cNvSpPr>
            <a:spLocks noChangeShapeType="1"/>
          </p:cNvSpPr>
          <p:nvPr/>
        </p:nvSpPr>
        <p:spPr bwMode="auto">
          <a:xfrm>
            <a:off x="3915368" y="3183706"/>
            <a:ext cx="3352800" cy="0"/>
          </a:xfrm>
          <a:prstGeom prst="line">
            <a:avLst/>
          </a:prstGeom>
          <a:noFill/>
          <a:ln w="9525">
            <a:solidFill>
              <a:schemeClr val="tx1"/>
            </a:solidFill>
            <a:round/>
            <a:headEnd/>
            <a:tailEnd type="triangle" w="sm" len="sm"/>
          </a:ln>
        </p:spPr>
        <p:txBody>
          <a:bodyPr/>
          <a:lstStyle/>
          <a:p>
            <a:endParaRPr lang="en-US"/>
          </a:p>
        </p:txBody>
      </p:sp>
      <p:sp>
        <p:nvSpPr>
          <p:cNvPr id="39" name="Line 47"/>
          <p:cNvSpPr>
            <a:spLocks noChangeShapeType="1"/>
          </p:cNvSpPr>
          <p:nvPr/>
        </p:nvSpPr>
        <p:spPr bwMode="auto">
          <a:xfrm>
            <a:off x="6579193" y="4860106"/>
            <a:ext cx="688975" cy="0"/>
          </a:xfrm>
          <a:prstGeom prst="line">
            <a:avLst/>
          </a:prstGeom>
          <a:noFill/>
          <a:ln w="9525">
            <a:solidFill>
              <a:schemeClr val="tx1"/>
            </a:solidFill>
            <a:round/>
            <a:headEnd/>
            <a:tailEnd type="triangle" w="sm" len="sm"/>
          </a:ln>
        </p:spPr>
        <p:txBody>
          <a:bodyPr/>
          <a:lstStyle/>
          <a:p>
            <a:endParaRPr lang="en-US"/>
          </a:p>
        </p:txBody>
      </p:sp>
      <p:cxnSp>
        <p:nvCxnSpPr>
          <p:cNvPr id="3" name="Straight Connector 2"/>
          <p:cNvCxnSpPr/>
          <p:nvPr/>
        </p:nvCxnSpPr>
        <p:spPr>
          <a:xfrm>
            <a:off x="333968" y="3183706"/>
            <a:ext cx="8505232"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33968" y="3733800"/>
            <a:ext cx="8505232"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222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i="0" dirty="0" smtClean="0"/>
              <a:t>Naming Objectives - Marketing</a:t>
            </a:r>
          </a:p>
        </p:txBody>
      </p:sp>
      <p:sp>
        <p:nvSpPr>
          <p:cNvPr id="4" name="Rectangle 10"/>
          <p:cNvSpPr txBox="1">
            <a:spLocks noChangeArrowheads="1"/>
          </p:cNvSpPr>
          <p:nvPr/>
        </p:nvSpPr>
        <p:spPr bwMode="auto">
          <a:xfrm>
            <a:off x="457200" y="1219200"/>
            <a:ext cx="76200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eaLnBrk="1" hangingPunct="1">
              <a:lnSpc>
                <a:spcPts val="2100"/>
              </a:lnSpc>
              <a:spcBef>
                <a:spcPct val="0"/>
              </a:spcBef>
              <a:buFontTx/>
              <a:buNone/>
              <a:defRPr/>
            </a:pPr>
            <a:r>
              <a:rPr lang="en-US" sz="1600" b="1" dirty="0" smtClean="0">
                <a:cs typeface="Times New Roman" pitchFamily="18" charset="0"/>
              </a:rPr>
              <a:t>Marketing Criteria</a:t>
            </a:r>
            <a:endParaRPr lang="en-US" sz="1600" dirty="0" smtClean="0">
              <a:cs typeface="Times New Roman" pitchFamily="18" charset="0"/>
            </a:endParaRPr>
          </a:p>
          <a:p>
            <a:pPr eaLnBrk="1" hangingPunct="1">
              <a:lnSpc>
                <a:spcPts val="2100"/>
              </a:lnSpc>
              <a:spcBef>
                <a:spcPct val="0"/>
              </a:spcBef>
              <a:buFontTx/>
              <a:buNone/>
              <a:defRPr/>
            </a:pPr>
            <a:endParaRPr lang="en-US" sz="1600" dirty="0" smtClean="0"/>
          </a:p>
          <a:p>
            <a:pPr marL="225425" indent="-225425" eaLnBrk="1" hangingPunct="1">
              <a:lnSpc>
                <a:spcPts val="2100"/>
              </a:lnSpc>
              <a:spcBef>
                <a:spcPct val="0"/>
              </a:spcBef>
              <a:buClr>
                <a:srgbClr val="003399"/>
              </a:buClr>
              <a:buFont typeface="Wingdings" charset="2"/>
              <a:buChar char="ü"/>
              <a:defRPr/>
            </a:pPr>
            <a:r>
              <a:rPr lang="en-US" sz="1600" dirty="0" smtClean="0"/>
              <a:t>Supportive of concept, attributes and benefits</a:t>
            </a:r>
          </a:p>
          <a:p>
            <a:pPr marL="225425" indent="-225425" eaLnBrk="1" hangingPunct="1">
              <a:lnSpc>
                <a:spcPts val="2100"/>
              </a:lnSpc>
              <a:spcBef>
                <a:spcPct val="0"/>
              </a:spcBef>
              <a:buClr>
                <a:srgbClr val="003399"/>
              </a:buClr>
              <a:buFont typeface="Wingdings" charset="2"/>
              <a:buChar char="ü"/>
              <a:defRPr/>
            </a:pPr>
            <a:endParaRPr lang="en-US" sz="1600" dirty="0"/>
          </a:p>
          <a:p>
            <a:pPr marL="225425" indent="-225425" eaLnBrk="1" hangingPunct="1">
              <a:lnSpc>
                <a:spcPts val="2100"/>
              </a:lnSpc>
              <a:spcBef>
                <a:spcPct val="0"/>
              </a:spcBef>
              <a:buClr>
                <a:srgbClr val="003399"/>
              </a:buClr>
              <a:buFont typeface="Wingdings" charset="2"/>
              <a:buChar char="ü"/>
              <a:defRPr/>
            </a:pPr>
            <a:r>
              <a:rPr lang="en-US" sz="1600" dirty="0" smtClean="0"/>
              <a:t>Suggestive, evocative or colorful in some way</a:t>
            </a:r>
          </a:p>
          <a:p>
            <a:pPr marL="225425" indent="-225425" eaLnBrk="1" hangingPunct="1">
              <a:lnSpc>
                <a:spcPts val="2100"/>
              </a:lnSpc>
              <a:spcBef>
                <a:spcPct val="0"/>
              </a:spcBef>
              <a:buClr>
                <a:srgbClr val="003399"/>
              </a:buClr>
              <a:buFont typeface="Wingdings" charset="2"/>
              <a:buChar char="ü"/>
              <a:defRPr/>
            </a:pPr>
            <a:endParaRPr lang="en-US" sz="1600" dirty="0"/>
          </a:p>
          <a:p>
            <a:pPr marL="225425" indent="-225425" eaLnBrk="1" hangingPunct="1">
              <a:lnSpc>
                <a:spcPts val="2100"/>
              </a:lnSpc>
              <a:spcBef>
                <a:spcPct val="0"/>
              </a:spcBef>
              <a:buClr>
                <a:srgbClr val="003399"/>
              </a:buClr>
              <a:buFont typeface="Wingdings" charset="2"/>
              <a:buChar char="ü"/>
              <a:defRPr/>
            </a:pPr>
            <a:r>
              <a:rPr lang="en-US" sz="1600" dirty="0" smtClean="0"/>
              <a:t>Differentiated from the competition</a:t>
            </a:r>
          </a:p>
          <a:p>
            <a:pPr marL="225425" indent="-225425" eaLnBrk="1" hangingPunct="1">
              <a:lnSpc>
                <a:spcPts val="2100"/>
              </a:lnSpc>
              <a:spcBef>
                <a:spcPct val="0"/>
              </a:spcBef>
              <a:buClr>
                <a:srgbClr val="003399"/>
              </a:buClr>
              <a:buFont typeface="Wingdings" charset="2"/>
              <a:buChar char="ü"/>
              <a:defRPr/>
            </a:pPr>
            <a:endParaRPr lang="en-US" sz="1600" dirty="0"/>
          </a:p>
          <a:p>
            <a:pPr marL="225425" indent="-225425" eaLnBrk="1" hangingPunct="1">
              <a:lnSpc>
                <a:spcPts val="2100"/>
              </a:lnSpc>
              <a:spcBef>
                <a:spcPct val="0"/>
              </a:spcBef>
              <a:buClr>
                <a:srgbClr val="003399"/>
              </a:buClr>
              <a:buFont typeface="Wingdings" charset="2"/>
              <a:buChar char="ü"/>
              <a:defRPr/>
            </a:pPr>
            <a:r>
              <a:rPr lang="en-US" sz="1600" dirty="0" err="1" smtClean="0"/>
              <a:t>Trademarkable</a:t>
            </a:r>
            <a:endParaRPr lang="en-US" sz="1600" dirty="0" smtClean="0"/>
          </a:p>
          <a:p>
            <a:pPr marL="225425" indent="-225425" eaLnBrk="1" hangingPunct="1">
              <a:lnSpc>
                <a:spcPts val="2100"/>
              </a:lnSpc>
              <a:spcBef>
                <a:spcPct val="0"/>
              </a:spcBef>
              <a:buClr>
                <a:srgbClr val="003399"/>
              </a:buClr>
              <a:buFont typeface="Wingdings" charset="2"/>
              <a:buChar char="ü"/>
              <a:defRPr/>
            </a:pPr>
            <a:endParaRPr lang="en-US" sz="1600" dirty="0"/>
          </a:p>
          <a:p>
            <a:pPr marL="225425" indent="-225425" eaLnBrk="1" hangingPunct="1">
              <a:lnSpc>
                <a:spcPts val="2100"/>
              </a:lnSpc>
              <a:spcBef>
                <a:spcPct val="0"/>
              </a:spcBef>
              <a:buClr>
                <a:srgbClr val="003399"/>
              </a:buClr>
              <a:buFont typeface="Wingdings" charset="2"/>
              <a:buChar char="ü"/>
              <a:defRPr/>
            </a:pPr>
            <a:r>
              <a:rPr lang="en-US" sz="1600" dirty="0" smtClean="0"/>
              <a:t>Easy or pleasing to read, pronounce and write</a:t>
            </a:r>
          </a:p>
          <a:p>
            <a:pPr eaLnBrk="1" hangingPunct="1">
              <a:lnSpc>
                <a:spcPts val="2100"/>
              </a:lnSpc>
              <a:spcBef>
                <a:spcPct val="0"/>
              </a:spcBef>
              <a:buFontTx/>
              <a:buNone/>
              <a:defRPr/>
            </a:pPr>
            <a:endParaRPr lang="en-US" sz="1600" dirty="0" smtClean="0">
              <a:cs typeface="Times New Roman" pitchFamily="18" charset="0"/>
            </a:endParaRPr>
          </a:p>
        </p:txBody>
      </p:sp>
    </p:spTree>
    <p:extLst>
      <p:ext uri="{BB962C8B-B14F-4D97-AF65-F5344CB8AC3E}">
        <p14:creationId xmlns:p14="http://schemas.microsoft.com/office/powerpoint/2010/main" val="31271516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i="0" dirty="0" smtClean="0"/>
              <a:t>Naming Objectives - Regulatory</a:t>
            </a:r>
          </a:p>
        </p:txBody>
      </p:sp>
      <p:sp>
        <p:nvSpPr>
          <p:cNvPr id="4" name="Rectangle 10"/>
          <p:cNvSpPr txBox="1">
            <a:spLocks noChangeArrowheads="1"/>
          </p:cNvSpPr>
          <p:nvPr/>
        </p:nvSpPr>
        <p:spPr bwMode="auto">
          <a:xfrm>
            <a:off x="457200" y="1219200"/>
            <a:ext cx="8458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eaLnBrk="1" hangingPunct="1">
              <a:spcBef>
                <a:spcPct val="0"/>
              </a:spcBef>
              <a:buFontTx/>
              <a:buNone/>
              <a:defRPr/>
            </a:pPr>
            <a:r>
              <a:rPr lang="en-US" sz="1600" b="1" dirty="0" smtClean="0">
                <a:solidFill>
                  <a:srgbClr val="000000"/>
                </a:solidFill>
                <a:cs typeface="Times New Roman" pitchFamily="18" charset="0"/>
              </a:rPr>
              <a:t>Regulatory Criteria and Suggestions</a:t>
            </a:r>
            <a:endParaRPr lang="en-US" sz="1600" dirty="0">
              <a:solidFill>
                <a:srgbClr val="000000"/>
              </a:solidFill>
              <a:cs typeface="Times New Roman" pitchFamily="18" charset="0"/>
            </a:endParaRPr>
          </a:p>
          <a:p>
            <a:pPr eaLnBrk="1" hangingPunct="1">
              <a:spcBef>
                <a:spcPct val="0"/>
              </a:spcBef>
              <a:buFontTx/>
              <a:buNone/>
              <a:defRPr/>
            </a:pPr>
            <a:endParaRPr lang="en-US" sz="1600" dirty="0" smtClean="0">
              <a:solidFill>
                <a:srgbClr val="000000"/>
              </a:solidFill>
            </a:endParaRPr>
          </a:p>
          <a:p>
            <a:pPr marL="225425" indent="-225425" eaLnBrk="1" hangingPunct="1">
              <a:spcBef>
                <a:spcPct val="0"/>
              </a:spcBef>
              <a:spcAft>
                <a:spcPts val="600"/>
              </a:spcAft>
              <a:buClr>
                <a:srgbClr val="003399"/>
              </a:buClr>
              <a:buFont typeface="Wingdings" charset="2"/>
              <a:buChar char="ü"/>
              <a:defRPr/>
            </a:pPr>
            <a:r>
              <a:rPr lang="en-US" sz="1600" dirty="0">
                <a:solidFill>
                  <a:srgbClr val="000000"/>
                </a:solidFill>
              </a:rPr>
              <a:t>Names should avoid </a:t>
            </a:r>
            <a:r>
              <a:rPr lang="en-US" sz="1600" dirty="0" smtClean="0">
                <a:solidFill>
                  <a:srgbClr val="000000"/>
                </a:solidFill>
              </a:rPr>
              <a:t>being derived from </a:t>
            </a:r>
            <a:r>
              <a:rPr lang="en-US" sz="1600" dirty="0">
                <a:solidFill>
                  <a:srgbClr val="000000"/>
                </a:solidFill>
              </a:rPr>
              <a:t>the </a:t>
            </a:r>
            <a:r>
              <a:rPr lang="en-US" sz="1600" dirty="0" smtClean="0">
                <a:solidFill>
                  <a:srgbClr val="000000"/>
                </a:solidFill>
              </a:rPr>
              <a:t>nonproprietary name</a:t>
            </a:r>
            <a:r>
              <a:rPr lang="en-US" sz="1600" dirty="0">
                <a:solidFill>
                  <a:srgbClr val="000000"/>
                </a:solidFill>
              </a:rPr>
              <a:t>, if being considered for Mexico and Europe</a:t>
            </a:r>
          </a:p>
          <a:p>
            <a:pPr marL="225425" indent="-225425" eaLnBrk="1" hangingPunct="1">
              <a:spcBef>
                <a:spcPct val="0"/>
              </a:spcBef>
              <a:spcAft>
                <a:spcPts val="600"/>
              </a:spcAft>
              <a:buClr>
                <a:srgbClr val="003399"/>
              </a:buClr>
              <a:buFont typeface="Wingdings" charset="2"/>
              <a:buChar char="ü"/>
              <a:defRPr/>
            </a:pPr>
            <a:r>
              <a:rPr lang="en-US" sz="1600" dirty="0">
                <a:solidFill>
                  <a:srgbClr val="000000"/>
                </a:solidFill>
              </a:rPr>
              <a:t>Names should avoid </a:t>
            </a:r>
            <a:r>
              <a:rPr lang="en-US" sz="1600" dirty="0" smtClean="0">
                <a:solidFill>
                  <a:srgbClr val="000000"/>
                </a:solidFill>
              </a:rPr>
              <a:t>USAN/INN stems </a:t>
            </a:r>
            <a:r>
              <a:rPr lang="en-US" sz="1600" dirty="0">
                <a:solidFill>
                  <a:srgbClr val="000000"/>
                </a:solidFill>
              </a:rPr>
              <a:t>within the prescribed position of the </a:t>
            </a:r>
            <a:r>
              <a:rPr lang="en-US" sz="1600" dirty="0" smtClean="0">
                <a:solidFill>
                  <a:srgbClr val="000000"/>
                </a:solidFill>
              </a:rPr>
              <a:t>name, including the following 2-letter stems:</a:t>
            </a:r>
          </a:p>
          <a:p>
            <a:pPr marL="625475" lvl="1" indent="-225425" eaLnBrk="1" hangingPunct="1">
              <a:spcBef>
                <a:spcPct val="0"/>
              </a:spcBef>
              <a:spcAft>
                <a:spcPts val="600"/>
              </a:spcAft>
              <a:buClr>
                <a:srgbClr val="003399"/>
              </a:buClr>
              <a:buFont typeface="Courier New" panose="02070309020205020404" pitchFamily="49" charset="0"/>
              <a:buChar char="o"/>
              <a:defRPr/>
            </a:pPr>
            <a:r>
              <a:rPr lang="en-US" sz="1600" dirty="0" smtClean="0">
                <a:solidFill>
                  <a:srgbClr val="000000"/>
                </a:solidFill>
                <a:cs typeface="Arial" charset="0"/>
              </a:rPr>
              <a:t>-AC (suffix</a:t>
            </a:r>
            <a:r>
              <a:rPr lang="en-US" sz="1600" dirty="0">
                <a:solidFill>
                  <a:srgbClr val="000000"/>
                </a:solidFill>
                <a:cs typeface="Arial" charset="0"/>
              </a:rPr>
              <a:t>) - anti-inflammatory agents</a:t>
            </a:r>
            <a:endParaRPr lang="en-US" sz="1600" dirty="0" smtClean="0">
              <a:solidFill>
                <a:srgbClr val="000000"/>
              </a:solidFill>
              <a:cs typeface="Arial" charset="0"/>
            </a:endParaRPr>
          </a:p>
          <a:p>
            <a:pPr marL="625475" lvl="1" indent="-225425" eaLnBrk="1" hangingPunct="1">
              <a:spcBef>
                <a:spcPct val="0"/>
              </a:spcBef>
              <a:spcAft>
                <a:spcPts val="600"/>
              </a:spcAft>
              <a:buClr>
                <a:srgbClr val="003399"/>
              </a:buClr>
              <a:buFont typeface="Courier New" panose="02070309020205020404" pitchFamily="49" charset="0"/>
              <a:buChar char="o"/>
              <a:defRPr/>
            </a:pPr>
            <a:r>
              <a:rPr lang="en-US" sz="1600" dirty="0" smtClean="0">
                <a:solidFill>
                  <a:srgbClr val="000000"/>
                </a:solidFill>
                <a:cs typeface="Arial" charset="0"/>
              </a:rPr>
              <a:t>-AJ- (infix</a:t>
            </a:r>
            <a:r>
              <a:rPr lang="en-US" sz="1600" dirty="0">
                <a:solidFill>
                  <a:srgbClr val="000000"/>
                </a:solidFill>
                <a:cs typeface="Arial" charset="0"/>
              </a:rPr>
              <a:t>) - </a:t>
            </a:r>
            <a:r>
              <a:rPr lang="en-US" sz="1600" dirty="0" err="1" smtClean="0">
                <a:solidFill>
                  <a:srgbClr val="000000"/>
                </a:solidFill>
                <a:cs typeface="Arial" charset="0"/>
              </a:rPr>
              <a:t>ajmaline</a:t>
            </a:r>
            <a:r>
              <a:rPr lang="en-US" sz="1600" dirty="0" smtClean="0">
                <a:solidFill>
                  <a:srgbClr val="000000"/>
                </a:solidFill>
                <a:cs typeface="Arial" charset="0"/>
              </a:rPr>
              <a:t> derivatives</a:t>
            </a:r>
          </a:p>
          <a:p>
            <a:pPr marL="625475" lvl="1" indent="-225425" eaLnBrk="1" hangingPunct="1">
              <a:spcBef>
                <a:spcPct val="0"/>
              </a:spcBef>
              <a:spcAft>
                <a:spcPts val="600"/>
              </a:spcAft>
              <a:buClr>
                <a:srgbClr val="003399"/>
              </a:buClr>
              <a:buFont typeface="Courier New" panose="02070309020205020404" pitchFamily="49" charset="0"/>
              <a:buChar char="o"/>
              <a:defRPr/>
            </a:pPr>
            <a:r>
              <a:rPr lang="en-US" sz="1600" dirty="0" smtClean="0">
                <a:solidFill>
                  <a:srgbClr val="000000"/>
                </a:solidFill>
                <a:cs typeface="Arial" charset="0"/>
              </a:rPr>
              <a:t>-FO- (infix) - phosphorus derivatives</a:t>
            </a:r>
          </a:p>
          <a:p>
            <a:pPr marL="625475" lvl="1" indent="-225425" eaLnBrk="1" hangingPunct="1">
              <a:spcBef>
                <a:spcPct val="0"/>
              </a:spcBef>
              <a:spcAft>
                <a:spcPts val="600"/>
              </a:spcAft>
              <a:buClr>
                <a:srgbClr val="003399"/>
              </a:buClr>
              <a:buFont typeface="Courier New" panose="02070309020205020404" pitchFamily="49" charset="0"/>
              <a:buChar char="o"/>
              <a:defRPr/>
            </a:pPr>
            <a:r>
              <a:rPr lang="en-US" sz="1600" dirty="0" smtClean="0">
                <a:solidFill>
                  <a:srgbClr val="000000"/>
                </a:solidFill>
                <a:cs typeface="Arial" charset="0"/>
              </a:rPr>
              <a:t>-IO- (prefix/infix</a:t>
            </a:r>
            <a:r>
              <a:rPr lang="en-US" sz="1600" dirty="0">
                <a:solidFill>
                  <a:srgbClr val="000000"/>
                </a:solidFill>
                <a:cs typeface="Arial" charset="0"/>
              </a:rPr>
              <a:t>) - iodine-containing contrast media</a:t>
            </a:r>
            <a:endParaRPr lang="en-US" sz="1600" dirty="0" smtClean="0">
              <a:solidFill>
                <a:srgbClr val="000000"/>
              </a:solidFill>
              <a:cs typeface="Arial" charset="0"/>
            </a:endParaRPr>
          </a:p>
          <a:p>
            <a:pPr marL="625475" lvl="1" indent="-225425" eaLnBrk="1" hangingPunct="1">
              <a:spcBef>
                <a:spcPct val="0"/>
              </a:spcBef>
              <a:spcAft>
                <a:spcPts val="600"/>
              </a:spcAft>
              <a:buClr>
                <a:srgbClr val="003399"/>
              </a:buClr>
              <a:buFont typeface="Courier New" panose="02070309020205020404" pitchFamily="49" charset="0"/>
              <a:buChar char="o"/>
              <a:defRPr/>
            </a:pPr>
            <a:r>
              <a:rPr lang="en-US" sz="1600" dirty="0" smtClean="0">
                <a:solidFill>
                  <a:srgbClr val="000000"/>
                </a:solidFill>
                <a:cs typeface="Arial" charset="0"/>
              </a:rPr>
              <a:t>-NI- (prefix/infix) - NO</a:t>
            </a:r>
            <a:r>
              <a:rPr lang="en-US" sz="1600" baseline="-25000" dirty="0" smtClean="0">
                <a:solidFill>
                  <a:srgbClr val="000000"/>
                </a:solidFill>
                <a:cs typeface="Arial" charset="0"/>
              </a:rPr>
              <a:t>2</a:t>
            </a:r>
            <a:r>
              <a:rPr lang="en-US" sz="1600" dirty="0" smtClean="0">
                <a:solidFill>
                  <a:srgbClr val="000000"/>
                </a:solidFill>
                <a:cs typeface="Arial" charset="0"/>
              </a:rPr>
              <a:t> derivatives</a:t>
            </a:r>
          </a:p>
          <a:p>
            <a:pPr marL="625475" lvl="1" indent="-225425" eaLnBrk="1" hangingPunct="1">
              <a:spcBef>
                <a:spcPct val="0"/>
              </a:spcBef>
              <a:spcAft>
                <a:spcPts val="600"/>
              </a:spcAft>
              <a:buClr>
                <a:srgbClr val="003399"/>
              </a:buClr>
              <a:buFont typeface="Courier New" panose="02070309020205020404" pitchFamily="49" charset="0"/>
              <a:buChar char="o"/>
              <a:defRPr/>
            </a:pPr>
            <a:r>
              <a:rPr lang="en-US" sz="1600" dirty="0" smtClean="0">
                <a:solidFill>
                  <a:srgbClr val="000000"/>
                </a:solidFill>
                <a:cs typeface="Arial" charset="0"/>
              </a:rPr>
              <a:t>-OX (suffix</a:t>
            </a:r>
            <a:r>
              <a:rPr lang="en-US" sz="1600" dirty="0">
                <a:solidFill>
                  <a:srgbClr val="000000"/>
                </a:solidFill>
                <a:cs typeface="Arial" charset="0"/>
              </a:rPr>
              <a:t>) - </a:t>
            </a:r>
            <a:r>
              <a:rPr lang="en-US" sz="1600" dirty="0" err="1">
                <a:solidFill>
                  <a:srgbClr val="000000"/>
                </a:solidFill>
                <a:cs typeface="Arial" charset="0"/>
              </a:rPr>
              <a:t>aluminium</a:t>
            </a:r>
            <a:r>
              <a:rPr lang="en-US" sz="1600" dirty="0">
                <a:solidFill>
                  <a:srgbClr val="000000"/>
                </a:solidFill>
                <a:cs typeface="Arial" charset="0"/>
              </a:rPr>
              <a:t> derivatives</a:t>
            </a:r>
            <a:endParaRPr lang="en-US" sz="1600" dirty="0" smtClean="0">
              <a:solidFill>
                <a:srgbClr val="000000"/>
              </a:solidFill>
              <a:cs typeface="Arial" charset="0"/>
            </a:endParaRPr>
          </a:p>
          <a:p>
            <a:pPr marL="625475" lvl="1" indent="-225425" eaLnBrk="1" hangingPunct="1">
              <a:spcBef>
                <a:spcPct val="0"/>
              </a:spcBef>
              <a:spcAft>
                <a:spcPts val="600"/>
              </a:spcAft>
              <a:buClr>
                <a:srgbClr val="003399"/>
              </a:buClr>
              <a:buFont typeface="Courier New" panose="02070309020205020404" pitchFamily="49" charset="0"/>
              <a:buChar char="o"/>
              <a:defRPr/>
            </a:pPr>
            <a:r>
              <a:rPr lang="en-US" sz="1600" dirty="0" smtClean="0">
                <a:solidFill>
                  <a:srgbClr val="000000"/>
                </a:solidFill>
                <a:cs typeface="Arial" charset="0"/>
              </a:rPr>
              <a:t>-UR (suffix</a:t>
            </a:r>
            <a:r>
              <a:rPr lang="en-US" sz="1600" dirty="0">
                <a:solidFill>
                  <a:srgbClr val="000000"/>
                </a:solidFill>
                <a:cs typeface="Arial" charset="0"/>
              </a:rPr>
              <a:t>) - </a:t>
            </a:r>
            <a:r>
              <a:rPr lang="en-US" sz="1600" dirty="0" err="1">
                <a:solidFill>
                  <a:srgbClr val="000000"/>
                </a:solidFill>
                <a:cs typeface="Arial" charset="0"/>
              </a:rPr>
              <a:t>uridine</a:t>
            </a:r>
            <a:r>
              <a:rPr lang="en-US" sz="1600" dirty="0">
                <a:solidFill>
                  <a:srgbClr val="000000"/>
                </a:solidFill>
                <a:cs typeface="Arial" charset="0"/>
              </a:rPr>
              <a:t> derivatives used as antiviral agents and as </a:t>
            </a:r>
            <a:r>
              <a:rPr lang="en-US" sz="1600" dirty="0" err="1">
                <a:solidFill>
                  <a:srgbClr val="000000"/>
                </a:solidFill>
                <a:cs typeface="Arial" charset="0"/>
              </a:rPr>
              <a:t>antineoplastics</a:t>
            </a:r>
            <a:endParaRPr lang="en-US" sz="1600" dirty="0" smtClean="0">
              <a:solidFill>
                <a:srgbClr val="000000"/>
              </a:solidFill>
              <a:cs typeface="Arial" charset="0"/>
            </a:endParaRPr>
          </a:p>
          <a:p>
            <a:pPr marL="225425" indent="-225425" eaLnBrk="1" hangingPunct="1">
              <a:spcBef>
                <a:spcPct val="0"/>
              </a:spcBef>
              <a:spcAft>
                <a:spcPts val="600"/>
              </a:spcAft>
              <a:buClr>
                <a:srgbClr val="003399"/>
              </a:buClr>
              <a:buFont typeface="Wingdings" charset="2"/>
              <a:buChar char="ü"/>
              <a:defRPr/>
            </a:pPr>
            <a:r>
              <a:rPr lang="en-US" sz="1600" dirty="0" smtClean="0">
                <a:solidFill>
                  <a:srgbClr val="000000"/>
                </a:solidFill>
              </a:rPr>
              <a:t>Names </a:t>
            </a:r>
            <a:r>
              <a:rPr lang="en-US" sz="1600" dirty="0">
                <a:solidFill>
                  <a:srgbClr val="000000"/>
                </a:solidFill>
              </a:rPr>
              <a:t>should avoid having all the same character heights (e.g. Brain versus Crane</a:t>
            </a:r>
            <a:r>
              <a:rPr lang="en-US" sz="1600" dirty="0" smtClean="0">
                <a:solidFill>
                  <a:srgbClr val="000000"/>
                </a:solidFill>
              </a:rPr>
              <a:t>), include </a:t>
            </a:r>
            <a:r>
              <a:rPr lang="en-US" sz="1600" dirty="0" err="1">
                <a:solidFill>
                  <a:srgbClr val="000000"/>
                </a:solidFill>
              </a:rPr>
              <a:t>downstrokes</a:t>
            </a:r>
            <a:r>
              <a:rPr lang="en-US" sz="1600" dirty="0">
                <a:solidFill>
                  <a:srgbClr val="000000"/>
                </a:solidFill>
              </a:rPr>
              <a:t> and upstrokes in the name (e.g</a:t>
            </a:r>
            <a:r>
              <a:rPr lang="en-US" sz="1600" dirty="0" smtClean="0">
                <a:solidFill>
                  <a:srgbClr val="000000"/>
                </a:solidFill>
              </a:rPr>
              <a:t>., </a:t>
            </a:r>
            <a:r>
              <a:rPr lang="en-US" sz="1600" dirty="0" err="1">
                <a:solidFill>
                  <a:srgbClr val="000000"/>
                </a:solidFill>
              </a:rPr>
              <a:t>Bradin</a:t>
            </a:r>
            <a:r>
              <a:rPr lang="en-US" sz="1600" dirty="0">
                <a:solidFill>
                  <a:srgbClr val="000000"/>
                </a:solidFill>
              </a:rPr>
              <a:t>, </a:t>
            </a:r>
            <a:r>
              <a:rPr lang="en-US" sz="1600" dirty="0" err="1">
                <a:solidFill>
                  <a:srgbClr val="000000"/>
                </a:solidFill>
              </a:rPr>
              <a:t>Bradey</a:t>
            </a:r>
            <a:r>
              <a:rPr lang="en-US" sz="1600" dirty="0" smtClean="0">
                <a:solidFill>
                  <a:srgbClr val="000000"/>
                </a:solidFill>
              </a:rPr>
              <a:t>)</a:t>
            </a:r>
            <a:endParaRPr lang="en-US" sz="1600" dirty="0">
              <a:solidFill>
                <a:srgbClr val="000000"/>
              </a:solidFill>
            </a:endParaRPr>
          </a:p>
        </p:txBody>
      </p:sp>
    </p:spTree>
    <p:extLst>
      <p:ext uri="{BB962C8B-B14F-4D97-AF65-F5344CB8AC3E}">
        <p14:creationId xmlns:p14="http://schemas.microsoft.com/office/powerpoint/2010/main" val="643450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i="0" dirty="0" smtClean="0"/>
              <a:t>Naming Objectives - Regulatory</a:t>
            </a:r>
          </a:p>
        </p:txBody>
      </p:sp>
      <p:sp>
        <p:nvSpPr>
          <p:cNvPr id="4" name="Rectangle 10"/>
          <p:cNvSpPr txBox="1">
            <a:spLocks noChangeArrowheads="1"/>
          </p:cNvSpPr>
          <p:nvPr/>
        </p:nvSpPr>
        <p:spPr bwMode="auto">
          <a:xfrm>
            <a:off x="457200" y="1219200"/>
            <a:ext cx="86868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eaLnBrk="1" hangingPunct="1">
              <a:spcBef>
                <a:spcPct val="0"/>
              </a:spcBef>
              <a:buFontTx/>
              <a:buNone/>
              <a:defRPr/>
            </a:pPr>
            <a:r>
              <a:rPr lang="en-US" sz="1600" b="1" dirty="0" smtClean="0">
                <a:solidFill>
                  <a:srgbClr val="000000"/>
                </a:solidFill>
                <a:cs typeface="Times New Roman" pitchFamily="18" charset="0"/>
              </a:rPr>
              <a:t>Regulatory Criteria and Suggestions (continued)</a:t>
            </a:r>
            <a:endParaRPr lang="en-US" sz="1600" dirty="0">
              <a:solidFill>
                <a:srgbClr val="000000"/>
              </a:solidFill>
              <a:cs typeface="Times New Roman" pitchFamily="18" charset="0"/>
            </a:endParaRPr>
          </a:p>
          <a:p>
            <a:pPr eaLnBrk="1" hangingPunct="1">
              <a:spcBef>
                <a:spcPct val="0"/>
              </a:spcBef>
              <a:buFontTx/>
              <a:buNone/>
              <a:defRPr/>
            </a:pPr>
            <a:endParaRPr lang="en-US" sz="1600" dirty="0" smtClean="0">
              <a:solidFill>
                <a:srgbClr val="000000"/>
              </a:solidFill>
            </a:endParaRPr>
          </a:p>
          <a:p>
            <a:pPr marL="225425" indent="-225425" eaLnBrk="1" hangingPunct="1">
              <a:spcBef>
                <a:spcPct val="0"/>
              </a:spcBef>
              <a:spcAft>
                <a:spcPts val="600"/>
              </a:spcAft>
              <a:buClr>
                <a:srgbClr val="003399"/>
              </a:buClr>
              <a:buFont typeface="Wingdings" charset="2"/>
              <a:buChar char="ü"/>
              <a:defRPr/>
            </a:pPr>
            <a:r>
              <a:rPr lang="en-US" sz="1600" dirty="0" smtClean="0">
                <a:solidFill>
                  <a:srgbClr val="000000"/>
                </a:solidFill>
              </a:rPr>
              <a:t>Names should avoid product specific attributes (e.g., </a:t>
            </a:r>
            <a:r>
              <a:rPr lang="en-US" sz="1600" dirty="0" err="1" smtClean="0">
                <a:solidFill>
                  <a:srgbClr val="000000"/>
                </a:solidFill>
              </a:rPr>
              <a:t>NameORAL</a:t>
            </a:r>
            <a:r>
              <a:rPr lang="en-US" sz="1600" dirty="0" smtClean="0">
                <a:solidFill>
                  <a:srgbClr val="000000"/>
                </a:solidFill>
              </a:rPr>
              <a:t>, </a:t>
            </a:r>
            <a:r>
              <a:rPr lang="en-US" sz="1600" dirty="0" err="1" smtClean="0">
                <a:solidFill>
                  <a:srgbClr val="000000"/>
                </a:solidFill>
              </a:rPr>
              <a:t>NameTABS</a:t>
            </a:r>
            <a:r>
              <a:rPr lang="en-US" sz="1600" dirty="0" smtClean="0">
                <a:solidFill>
                  <a:srgbClr val="000000"/>
                </a:solidFill>
              </a:rPr>
              <a:t>, </a:t>
            </a:r>
            <a:r>
              <a:rPr lang="en-US" sz="1600" dirty="0" err="1" smtClean="0">
                <a:solidFill>
                  <a:srgbClr val="000000"/>
                </a:solidFill>
              </a:rPr>
              <a:t>NameLYOPHYLIZED</a:t>
            </a:r>
            <a:r>
              <a:rPr lang="en-US" sz="1600" dirty="0" smtClean="0">
                <a:solidFill>
                  <a:srgbClr val="000000"/>
                </a:solidFill>
              </a:rPr>
              <a:t>)</a:t>
            </a:r>
          </a:p>
          <a:p>
            <a:pPr marL="225425" indent="-225425" eaLnBrk="1" hangingPunct="1">
              <a:spcBef>
                <a:spcPct val="0"/>
              </a:spcBef>
              <a:spcAft>
                <a:spcPts val="600"/>
              </a:spcAft>
              <a:buClr>
                <a:srgbClr val="003399"/>
              </a:buClr>
              <a:buFont typeface="Wingdings" charset="2"/>
              <a:buChar char="ü"/>
              <a:defRPr/>
            </a:pPr>
            <a:r>
              <a:rPr lang="en-US" sz="1600" dirty="0" smtClean="0">
                <a:solidFill>
                  <a:srgbClr val="000000"/>
                </a:solidFill>
              </a:rPr>
              <a:t>Names should avoid placing emphasis on 1 active ingredient of a combination drug product (fair balance)</a:t>
            </a:r>
          </a:p>
          <a:p>
            <a:pPr marL="225425" indent="-225425" eaLnBrk="1" hangingPunct="1">
              <a:spcBef>
                <a:spcPct val="0"/>
              </a:spcBef>
              <a:spcAft>
                <a:spcPts val="600"/>
              </a:spcAft>
              <a:buClr>
                <a:srgbClr val="003399"/>
              </a:buClr>
              <a:buFont typeface="Wingdings" charset="2"/>
              <a:buChar char="ü"/>
              <a:defRPr/>
            </a:pPr>
            <a:r>
              <a:rPr lang="en-US" sz="1600" dirty="0" smtClean="0">
                <a:solidFill>
                  <a:srgbClr val="000000"/>
                </a:solidFill>
              </a:rPr>
              <a:t>Names should avoid placing emphasis on any “inactive” ingredient</a:t>
            </a:r>
          </a:p>
          <a:p>
            <a:pPr marL="225425" indent="-225425" eaLnBrk="1" hangingPunct="1">
              <a:spcBef>
                <a:spcPct val="0"/>
              </a:spcBef>
              <a:spcAft>
                <a:spcPts val="600"/>
              </a:spcAft>
              <a:buClr>
                <a:srgbClr val="003399"/>
              </a:buClr>
              <a:buFont typeface="Wingdings" charset="2"/>
              <a:buChar char="ü"/>
              <a:defRPr/>
            </a:pPr>
            <a:r>
              <a:rPr lang="en-US" sz="1600" dirty="0" smtClean="0">
                <a:solidFill>
                  <a:srgbClr val="000000"/>
                </a:solidFill>
              </a:rPr>
              <a:t>Names should avoid common medical abbreviations or coined abbreviations</a:t>
            </a:r>
          </a:p>
          <a:p>
            <a:pPr marL="225425" indent="-225425" eaLnBrk="1" hangingPunct="1">
              <a:spcBef>
                <a:spcPct val="0"/>
              </a:spcBef>
              <a:spcAft>
                <a:spcPts val="600"/>
              </a:spcAft>
              <a:buClr>
                <a:srgbClr val="003399"/>
              </a:buClr>
              <a:buFont typeface="Wingdings" charset="2"/>
              <a:buChar char="ü"/>
              <a:defRPr/>
            </a:pPr>
            <a:r>
              <a:rPr lang="en-US" sz="1600" dirty="0" smtClean="0">
                <a:solidFill>
                  <a:srgbClr val="000000"/>
                </a:solidFill>
              </a:rPr>
              <a:t>Names should avoid being within one to two letters of another marketed name</a:t>
            </a:r>
          </a:p>
          <a:p>
            <a:pPr marL="225425" indent="-225425" eaLnBrk="1" hangingPunct="1">
              <a:spcBef>
                <a:spcPct val="0"/>
              </a:spcBef>
              <a:spcAft>
                <a:spcPts val="600"/>
              </a:spcAft>
              <a:buClr>
                <a:srgbClr val="003399"/>
              </a:buClr>
              <a:buFont typeface="Wingdings" charset="2"/>
              <a:buChar char="ü"/>
              <a:defRPr/>
            </a:pPr>
            <a:r>
              <a:rPr lang="en-US" sz="1600" dirty="0" smtClean="0">
                <a:solidFill>
                  <a:srgbClr val="000000"/>
                </a:solidFill>
              </a:rPr>
              <a:t>Names for the US should avoid being identical to foreign trademarks that has different active ingredient(s)</a:t>
            </a:r>
          </a:p>
          <a:p>
            <a:pPr marL="225425" indent="-225425" eaLnBrk="1" hangingPunct="1">
              <a:spcBef>
                <a:spcPct val="0"/>
              </a:spcBef>
              <a:spcAft>
                <a:spcPts val="600"/>
              </a:spcAft>
              <a:buClr>
                <a:srgbClr val="003399"/>
              </a:buClr>
              <a:buFont typeface="Wingdings" charset="2"/>
              <a:buChar char="ü"/>
              <a:defRPr/>
            </a:pPr>
            <a:r>
              <a:rPr lang="en-US" sz="1600" dirty="0" smtClean="0">
                <a:solidFill>
                  <a:srgbClr val="000000"/>
                </a:solidFill>
              </a:rPr>
              <a:t>Names should avoid being promotional or misleading</a:t>
            </a:r>
          </a:p>
          <a:p>
            <a:pPr marL="225425" indent="-225425" eaLnBrk="1" hangingPunct="1">
              <a:spcBef>
                <a:spcPct val="0"/>
              </a:spcBef>
              <a:spcAft>
                <a:spcPts val="600"/>
              </a:spcAft>
              <a:buClr>
                <a:srgbClr val="003399"/>
              </a:buClr>
              <a:buFont typeface="Wingdings" charset="2"/>
              <a:buChar char="ü"/>
              <a:defRPr/>
            </a:pPr>
            <a:r>
              <a:rPr lang="en-US" sz="1600" dirty="0" smtClean="0">
                <a:solidFill>
                  <a:srgbClr val="000000"/>
                </a:solidFill>
              </a:rPr>
              <a:t>Names should avoid being confused with other marketed drug names</a:t>
            </a:r>
          </a:p>
          <a:p>
            <a:pPr marL="225425" indent="-225425" eaLnBrk="1" hangingPunct="1">
              <a:spcBef>
                <a:spcPct val="0"/>
              </a:spcBef>
              <a:spcAft>
                <a:spcPts val="600"/>
              </a:spcAft>
              <a:buClr>
                <a:srgbClr val="003399"/>
              </a:buClr>
              <a:buFont typeface="Wingdings" charset="2"/>
              <a:buChar char="ü"/>
              <a:defRPr/>
            </a:pPr>
            <a:r>
              <a:rPr lang="en-US" sz="1600" dirty="0" smtClean="0">
                <a:solidFill>
                  <a:srgbClr val="000000"/>
                </a:solidFill>
              </a:rPr>
              <a:t>Names should avoid being in any language that can be translated in other EU languages</a:t>
            </a:r>
          </a:p>
          <a:p>
            <a:pPr marL="225425" indent="-225425" eaLnBrk="1" hangingPunct="1">
              <a:spcBef>
                <a:spcPct val="0"/>
              </a:spcBef>
              <a:spcAft>
                <a:spcPts val="600"/>
              </a:spcAft>
              <a:buClr>
                <a:srgbClr val="003399"/>
              </a:buClr>
              <a:buFont typeface="Wingdings" charset="2"/>
              <a:buChar char="ü"/>
              <a:defRPr/>
            </a:pPr>
            <a:r>
              <a:rPr lang="en-US" sz="1600" dirty="0" smtClean="0">
                <a:solidFill>
                  <a:srgbClr val="000000"/>
                </a:solidFill>
              </a:rPr>
              <a:t>Names should avoid incorporating the sponsor’s name across multiple products (e.g., ABCname1, ABCname2)</a:t>
            </a:r>
          </a:p>
          <a:p>
            <a:pPr marL="225425" indent="-225425" eaLnBrk="1" hangingPunct="1">
              <a:spcBef>
                <a:spcPct val="0"/>
              </a:spcBef>
              <a:spcAft>
                <a:spcPts val="600"/>
              </a:spcAft>
              <a:buClr>
                <a:srgbClr val="003399"/>
              </a:buClr>
              <a:buFont typeface="Wingdings" charset="2"/>
              <a:buChar char="ü"/>
              <a:defRPr/>
            </a:pPr>
            <a:r>
              <a:rPr lang="en-US" sz="1600" dirty="0" smtClean="0">
                <a:solidFill>
                  <a:srgbClr val="000000"/>
                </a:solidFill>
              </a:rPr>
              <a:t>Names should not be reused from a discontinued product with a different active ingredient</a:t>
            </a:r>
            <a:endParaRPr lang="en-US" sz="1600" dirty="0">
              <a:solidFill>
                <a:srgbClr val="000000"/>
              </a:solidFill>
            </a:endParaRPr>
          </a:p>
        </p:txBody>
      </p:sp>
    </p:spTree>
    <p:extLst>
      <p:ext uri="{BB962C8B-B14F-4D97-AF65-F5344CB8AC3E}">
        <p14:creationId xmlns:p14="http://schemas.microsoft.com/office/powerpoint/2010/main" val="3690812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4"/>
          <p:cNvSpPr txBox="1">
            <a:spLocks noChangeArrowheads="1"/>
          </p:cNvSpPr>
          <p:nvPr/>
        </p:nvSpPr>
        <p:spPr bwMode="auto">
          <a:xfrm>
            <a:off x="508000" y="254000"/>
            <a:ext cx="3556000" cy="488950"/>
          </a:xfrm>
          <a:prstGeom prst="rect">
            <a:avLst/>
          </a:prstGeom>
          <a:noFill/>
          <a:ln w="9525">
            <a:noFill/>
            <a:miter lim="800000"/>
            <a:headEnd/>
            <a:tailEnd/>
          </a:ln>
        </p:spPr>
        <p:txBody>
          <a:bodyPr wrap="none">
            <a:spAutoFit/>
          </a:bodyPr>
          <a:lstStyle/>
          <a:p>
            <a:r>
              <a:rPr lang="en-US" sz="2600" dirty="0">
                <a:solidFill>
                  <a:srgbClr val="003399"/>
                </a:solidFill>
                <a:latin typeface="Arial Narrow" pitchFamily="34" charset="0"/>
              </a:rPr>
              <a:t>Name Candidate Evaluation</a:t>
            </a:r>
          </a:p>
        </p:txBody>
      </p:sp>
      <p:sp>
        <p:nvSpPr>
          <p:cNvPr id="4" name="Rectangle 3"/>
          <p:cNvSpPr txBox="1">
            <a:spLocks noChangeArrowheads="1"/>
          </p:cNvSpPr>
          <p:nvPr/>
        </p:nvSpPr>
        <p:spPr>
          <a:xfrm>
            <a:off x="457200" y="1371600"/>
            <a:ext cx="8229600" cy="4114800"/>
          </a:xfrm>
          <a:prstGeom prst="rect">
            <a:avLst/>
          </a:prstGeom>
        </p:spPr>
        <p:txBody>
          <a:bodyPr/>
          <a:lstStyle/>
          <a:p>
            <a:pPr marL="1588" indent="-1588" algn="just" eaLnBrk="0" hangingPunct="0">
              <a:buClr>
                <a:srgbClr val="000000"/>
              </a:buClr>
              <a:buSzPct val="75000"/>
              <a:buFont typeface="Arial" charset="0"/>
              <a:buNone/>
              <a:tabLst>
                <a:tab pos="3657600" algn="l"/>
                <a:tab pos="6858000" algn="r"/>
              </a:tabLst>
            </a:pPr>
            <a:r>
              <a:rPr lang="en-US" sz="1600" dirty="0" smtClean="0">
                <a:solidFill>
                  <a:srgbClr val="000000"/>
                </a:solidFill>
                <a:latin typeface="Arial Narrow" pitchFamily="34" charset="0"/>
                <a:cs typeface="Times New Roman" pitchFamily="18" charset="0"/>
              </a:rPr>
              <a:t>The following names have been pre-screened for registered identical trademarks in the US, Canada, China, and InterNIC registries.</a:t>
            </a:r>
          </a:p>
          <a:p>
            <a:pPr marL="1588" indent="-1588" algn="just" eaLnBrk="0" hangingPunct="0">
              <a:buClr>
                <a:srgbClr val="000000"/>
              </a:buClr>
              <a:buSzPct val="75000"/>
              <a:tabLst>
                <a:tab pos="3657600" algn="l"/>
                <a:tab pos="6858000" algn="r"/>
              </a:tabLst>
            </a:pPr>
            <a:r>
              <a:rPr lang="en-US" sz="1600" dirty="0" smtClean="0">
                <a:solidFill>
                  <a:srgbClr val="000000"/>
                </a:solidFill>
                <a:latin typeface="Arial Narrow" pitchFamily="34" charset="0"/>
                <a:cs typeface="Times New Roman" pitchFamily="18" charset="0"/>
              </a:rPr>
              <a:t> </a:t>
            </a:r>
            <a:br>
              <a:rPr lang="en-US" sz="1600" dirty="0" smtClean="0">
                <a:solidFill>
                  <a:srgbClr val="000000"/>
                </a:solidFill>
                <a:latin typeface="Arial Narrow" pitchFamily="34" charset="0"/>
                <a:cs typeface="Times New Roman" pitchFamily="18" charset="0"/>
              </a:rPr>
            </a:br>
            <a:r>
              <a:rPr lang="en-US" sz="1600" dirty="0" smtClean="0">
                <a:solidFill>
                  <a:srgbClr val="000000"/>
                </a:solidFill>
                <a:latin typeface="Arial Narrow" pitchFamily="34" charset="0"/>
                <a:cs typeface="Times New Roman" pitchFamily="18" charset="0"/>
              </a:rPr>
              <a:t>These name candidates appear free of prior registrations for identical marks in identical services and products included in classes 5 and 10. This </a:t>
            </a:r>
            <a:r>
              <a:rPr lang="en-US" sz="1600" u="sng" dirty="0" smtClean="0">
                <a:solidFill>
                  <a:srgbClr val="000000"/>
                </a:solidFill>
                <a:latin typeface="Arial Narrow" pitchFamily="34" charset="0"/>
                <a:cs typeface="Times New Roman" pitchFamily="18" charset="0"/>
              </a:rPr>
              <a:t>does not</a:t>
            </a:r>
            <a:r>
              <a:rPr lang="en-US" sz="1600" dirty="0" smtClean="0">
                <a:solidFill>
                  <a:srgbClr val="000000"/>
                </a:solidFill>
                <a:latin typeface="Arial Narrow" pitchFamily="34" charset="0"/>
                <a:cs typeface="Times New Roman" pitchFamily="18" charset="0"/>
              </a:rPr>
              <a:t> constitute Brand Institute’s </a:t>
            </a:r>
            <a:r>
              <a:rPr lang="en-US" sz="1600" dirty="0" err="1" smtClean="0">
                <a:solidFill>
                  <a:srgbClr val="000000"/>
                </a:solidFill>
                <a:latin typeface="Arial Narrow" pitchFamily="34" charset="0"/>
                <a:cs typeface="Times New Roman" pitchFamily="18" charset="0"/>
              </a:rPr>
              <a:t>BrandSearch</a:t>
            </a:r>
            <a:r>
              <a:rPr lang="en-US" sz="1600" dirty="0" smtClean="0">
                <a:solidFill>
                  <a:srgbClr val="000000"/>
                </a:solidFill>
                <a:latin typeface="Arial Narrow" pitchFamily="34" charset="0"/>
                <a:cs typeface="Times New Roman" pitchFamily="18" charset="0"/>
              </a:rPr>
              <a:t>™ Intelligent Search (IQ). </a:t>
            </a:r>
          </a:p>
          <a:p>
            <a:pPr marL="1588" indent="-1588" algn="just" eaLnBrk="0" hangingPunct="0">
              <a:buClr>
                <a:srgbClr val="000000"/>
              </a:buClr>
              <a:buSzPct val="75000"/>
              <a:tabLst>
                <a:tab pos="3657600" algn="l"/>
                <a:tab pos="6858000" algn="r"/>
              </a:tabLst>
            </a:pPr>
            <a:endParaRPr lang="en-US" sz="1600" dirty="0" smtClean="0">
              <a:solidFill>
                <a:srgbClr val="000000"/>
              </a:solidFill>
              <a:latin typeface="Arial Narrow" pitchFamily="34" charset="0"/>
              <a:cs typeface="Times New Roman" pitchFamily="18" charset="0"/>
            </a:endParaRPr>
          </a:p>
          <a:p>
            <a:pPr marL="1588" indent="-1588" algn="just" eaLnBrk="0" hangingPunct="0">
              <a:buClr>
                <a:srgbClr val="000000"/>
              </a:buClr>
              <a:buSzPct val="75000"/>
              <a:tabLst>
                <a:tab pos="3657600" algn="l"/>
                <a:tab pos="6858000" algn="r"/>
              </a:tabLst>
            </a:pPr>
            <a:endParaRPr lang="en-US" sz="1600" dirty="0" smtClean="0">
              <a:solidFill>
                <a:srgbClr val="000000"/>
              </a:solidFill>
              <a:latin typeface="Arial Narrow" pitchFamily="34" charset="0"/>
              <a:cs typeface="Times New Roman" pitchFamily="18" charset="0"/>
            </a:endParaRPr>
          </a:p>
          <a:p>
            <a:pPr marL="1588" indent="-1588" algn="just" eaLnBrk="0" hangingPunct="0">
              <a:buClr>
                <a:srgbClr val="000000"/>
              </a:buClr>
              <a:buSzPct val="75000"/>
              <a:tabLst>
                <a:tab pos="3657600" algn="l"/>
                <a:tab pos="6858000" algn="r"/>
              </a:tabLst>
            </a:pPr>
            <a:r>
              <a:rPr lang="en-US" sz="1600" dirty="0" smtClean="0">
                <a:solidFill>
                  <a:srgbClr val="000000"/>
                </a:solidFill>
                <a:latin typeface="Arial Narrow" pitchFamily="34" charset="0"/>
                <a:cs typeface="Times New Roman" pitchFamily="18" charset="0"/>
              </a:rPr>
              <a:t>(C) Denotes .com registration	(CB) Denotes “built-out” .com website</a:t>
            </a:r>
          </a:p>
          <a:p>
            <a:pPr marL="1588" indent="-1588" algn="just" eaLnBrk="0" hangingPunct="0">
              <a:buClr>
                <a:srgbClr val="000000"/>
              </a:buClr>
              <a:buSzPct val="75000"/>
              <a:tabLst>
                <a:tab pos="3657600" algn="l"/>
                <a:tab pos="6858000" algn="r"/>
              </a:tabLst>
            </a:pPr>
            <a:r>
              <a:rPr lang="en-US" sz="1600" dirty="0" smtClean="0">
                <a:solidFill>
                  <a:srgbClr val="000000"/>
                </a:solidFill>
                <a:latin typeface="Arial Narrow" pitchFamily="34" charset="0"/>
                <a:cs typeface="Times New Roman" pitchFamily="18" charset="0"/>
              </a:rPr>
              <a:t>	</a:t>
            </a:r>
            <a:endParaRPr lang="en-US" sz="1600" dirty="0">
              <a:solidFill>
                <a:srgbClr val="000000"/>
              </a:solidFill>
              <a:latin typeface="Arial Narrow" pitchFamily="34" charset="0"/>
              <a:cs typeface="Times New Roman" pitchFamily="18" charset="0"/>
            </a:endParaRPr>
          </a:p>
          <a:p>
            <a:pPr marL="1588" indent="-1588" algn="just" eaLnBrk="0" hangingPunct="0">
              <a:buClr>
                <a:srgbClr val="000000"/>
              </a:buClr>
              <a:buSzPct val="75000"/>
              <a:tabLst>
                <a:tab pos="3657600" algn="l"/>
                <a:tab pos="6858000" algn="r"/>
              </a:tabLst>
            </a:pPr>
            <a:endParaRPr lang="en-US" sz="1600" dirty="0" smtClean="0">
              <a:solidFill>
                <a:srgbClr val="000000"/>
              </a:solidFill>
              <a:latin typeface="Arial Narrow" pitchFamily="34" charset="0"/>
              <a:cs typeface="Times New Roman" pitchFamily="18" charset="0"/>
            </a:endParaRPr>
          </a:p>
          <a:p>
            <a:pPr marL="1588" indent="-1588" algn="just" eaLnBrk="0" hangingPunct="0">
              <a:buClr>
                <a:srgbClr val="000000"/>
              </a:buClr>
              <a:buSzPct val="75000"/>
              <a:tabLst>
                <a:tab pos="3657600" algn="l"/>
                <a:tab pos="6858000" algn="r"/>
              </a:tabLst>
            </a:pPr>
            <a:endParaRPr lang="en-US" sz="1600" dirty="0" smtClean="0">
              <a:solidFill>
                <a:srgbClr val="000000"/>
              </a:solidFill>
              <a:latin typeface="Arial Narrow" pitchFamily="34" charset="0"/>
              <a:cs typeface="Times New Roman" pitchFamily="18" charset="0"/>
            </a:endParaRPr>
          </a:p>
          <a:p>
            <a:pPr marL="1588" indent="-1588" algn="just" eaLnBrk="0" hangingPunct="0">
              <a:buClr>
                <a:srgbClr val="000000"/>
              </a:buClr>
              <a:buSzPct val="75000"/>
              <a:tabLst>
                <a:tab pos="3657600" algn="l"/>
                <a:tab pos="6858000" algn="r"/>
              </a:tabLst>
            </a:pPr>
            <a:endParaRPr lang="en-US" sz="1600" dirty="0" smtClean="0">
              <a:solidFill>
                <a:srgbClr val="000000"/>
              </a:solidFill>
              <a:latin typeface="Arial Narrow" pitchFamily="34" charset="0"/>
              <a:cs typeface="Times New Roman" pitchFamily="18" charset="0"/>
            </a:endParaRPr>
          </a:p>
          <a:p>
            <a:pPr marL="1588" indent="-1588" algn="just" eaLnBrk="0" hangingPunct="0">
              <a:buClr>
                <a:srgbClr val="000000"/>
              </a:buClr>
              <a:buSzPct val="75000"/>
              <a:tabLst>
                <a:tab pos="3657600" algn="l"/>
                <a:tab pos="6858000" algn="r"/>
              </a:tabLst>
            </a:pPr>
            <a:endParaRPr lang="en-US" sz="1600" dirty="0" smtClean="0">
              <a:solidFill>
                <a:srgbClr val="000000"/>
              </a:solidFill>
              <a:latin typeface="Arial Narrow" pitchFamily="34" charset="0"/>
              <a:cs typeface="Times New Roman" pitchFamily="18" charset="0"/>
            </a:endParaRPr>
          </a:p>
          <a:p>
            <a:pPr marL="1588" indent="-1588" algn="just" eaLnBrk="0" hangingPunct="0">
              <a:buClr>
                <a:srgbClr val="000000"/>
              </a:buClr>
              <a:buSzPct val="75000"/>
              <a:buFont typeface="Arial" charset="0"/>
              <a:buNone/>
              <a:tabLst>
                <a:tab pos="3657600" algn="l"/>
                <a:tab pos="6858000" algn="r"/>
              </a:tabLst>
            </a:pPr>
            <a:endParaRPr lang="en-US" sz="1600" dirty="0" smtClean="0">
              <a:solidFill>
                <a:srgbClr val="000000"/>
              </a:solidFill>
              <a:latin typeface="Arial Narrow" pitchFamily="34" charset="0"/>
              <a:cs typeface="Times New Roman" pitchFamily="18" charset="0"/>
            </a:endParaRPr>
          </a:p>
          <a:p>
            <a:pPr marL="1588" indent="-1588" algn="just" eaLnBrk="0" hangingPunct="0">
              <a:buClr>
                <a:srgbClr val="000000"/>
              </a:buClr>
              <a:buSzPct val="75000"/>
              <a:buFont typeface="Arial" charset="0"/>
              <a:buNone/>
              <a:tabLst>
                <a:tab pos="3657600" algn="l"/>
                <a:tab pos="6858000" algn="r"/>
              </a:tabLst>
            </a:pPr>
            <a:endParaRPr lang="en-US" sz="1600" dirty="0">
              <a:solidFill>
                <a:srgbClr val="000000"/>
              </a:solidFill>
              <a:latin typeface="Arial Narrow" pitchFamily="34" charset="0"/>
              <a:cs typeface="Times New Roman" pitchFamily="18" charset="0"/>
            </a:endParaRPr>
          </a:p>
        </p:txBody>
      </p:sp>
    </p:spTree>
    <p:extLst>
      <p:ext uri="{BB962C8B-B14F-4D97-AF65-F5344CB8AC3E}">
        <p14:creationId xmlns:p14="http://schemas.microsoft.com/office/powerpoint/2010/main" val="849407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76200" y="1295400"/>
            <a:ext cx="8991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457200" indent="-457200" algn="ctr" eaLnBrk="0" hangingPunct="0">
              <a:buClr>
                <a:srgbClr val="000000"/>
              </a:buClr>
              <a:buSzPct val="75000"/>
              <a:buFont typeface="Arial" charset="0"/>
              <a:buNone/>
              <a:tabLst>
                <a:tab pos="6858000" algn="r"/>
              </a:tabLst>
            </a:pPr>
            <a:endParaRPr lang="en-US" sz="3600" dirty="0">
              <a:solidFill>
                <a:srgbClr val="000000"/>
              </a:solidFill>
              <a:latin typeface="Arial Narrow" pitchFamily="34" charset="0"/>
            </a:endParaRPr>
          </a:p>
          <a:p>
            <a:pPr marL="457200" indent="-457200" algn="ctr" eaLnBrk="0" hangingPunct="0">
              <a:buClr>
                <a:srgbClr val="000000"/>
              </a:buClr>
              <a:buSzPct val="75000"/>
              <a:tabLst>
                <a:tab pos="6858000" algn="r"/>
              </a:tabLst>
            </a:pPr>
            <a:r>
              <a:rPr lang="en-US" sz="2400" b="1" i="1" dirty="0" smtClean="0">
                <a:solidFill>
                  <a:srgbClr val="000000"/>
                </a:solidFill>
                <a:latin typeface="Arial Narrow" pitchFamily="34" charset="0"/>
                <a:ea typeface="ＭＳ Ｐゴシック" pitchFamily="34" charset="-128"/>
              </a:rPr>
              <a:t>proposed albumin brand name candidates</a:t>
            </a:r>
          </a:p>
          <a:p>
            <a:pPr marL="457200" indent="-457200" algn="ctr" eaLnBrk="0" hangingPunct="0">
              <a:buClr>
                <a:srgbClr val="000000"/>
              </a:buClr>
              <a:buSzPct val="75000"/>
              <a:buFont typeface="Arial" charset="0"/>
              <a:buNone/>
              <a:tabLst>
                <a:tab pos="6858000" algn="r"/>
              </a:tabLst>
            </a:pPr>
            <a:endParaRPr lang="en-US" b="1" i="1" dirty="0">
              <a:solidFill>
                <a:srgbClr val="000000"/>
              </a:solidFill>
              <a:latin typeface="Arial Narrow" pitchFamily="34" charset="0"/>
              <a:ea typeface="ＭＳ Ｐゴシック" pitchFamily="34" charset="-128"/>
            </a:endParaRPr>
          </a:p>
          <a:p>
            <a:pPr marL="457200" indent="-457200" algn="ctr" eaLnBrk="0" hangingPunct="0">
              <a:buClr>
                <a:srgbClr val="000000"/>
              </a:buClr>
              <a:buSzPct val="75000"/>
              <a:buFont typeface="Arial" charset="0"/>
              <a:buNone/>
              <a:tabLst>
                <a:tab pos="6858000" algn="r"/>
              </a:tabLst>
            </a:pPr>
            <a:endParaRPr lang="en-US" b="1" i="1" dirty="0">
              <a:solidFill>
                <a:srgbClr val="000066"/>
              </a:solidFill>
              <a:latin typeface="Arial Narrow" pitchFamily="34" charset="0"/>
              <a:ea typeface="ＭＳ Ｐゴシック" pitchFamily="34" charset="-128"/>
            </a:endParaRPr>
          </a:p>
          <a:p>
            <a:pPr marL="457200" indent="-457200" algn="ctr" eaLnBrk="0" hangingPunct="0">
              <a:buClr>
                <a:srgbClr val="000000"/>
              </a:buClr>
              <a:buSzPct val="75000"/>
              <a:buFont typeface="Arial" charset="0"/>
              <a:buNone/>
              <a:tabLst>
                <a:tab pos="6858000" algn="r"/>
              </a:tabLst>
            </a:pPr>
            <a:r>
              <a:rPr lang="en-US" sz="3600" b="1" i="1" dirty="0" smtClean="0">
                <a:solidFill>
                  <a:srgbClr val="000066"/>
                </a:solidFill>
                <a:latin typeface="Arial Narrow" pitchFamily="34" charset="0"/>
                <a:ea typeface="ＭＳ Ｐゴシック" pitchFamily="34" charset="-128"/>
              </a:rPr>
              <a:t>Name </a:t>
            </a:r>
            <a:r>
              <a:rPr lang="en-US" sz="3600" b="1" i="1" dirty="0">
                <a:solidFill>
                  <a:srgbClr val="000066"/>
                </a:solidFill>
                <a:latin typeface="Arial Narrow" pitchFamily="34" charset="0"/>
                <a:ea typeface="ＭＳ Ｐゴシック" pitchFamily="34" charset="-128"/>
              </a:rPr>
              <a:t>Candidate Evaluation</a:t>
            </a:r>
          </a:p>
          <a:p>
            <a:pPr marL="1368425" lvl="1" indent="-457200" eaLnBrk="0" hangingPunct="0">
              <a:buClr>
                <a:srgbClr val="000000"/>
              </a:buClr>
              <a:buSzPct val="75000"/>
              <a:buFont typeface="Arial" charset="0"/>
              <a:buAutoNum type="arabicPeriod"/>
              <a:tabLst>
                <a:tab pos="6858000" algn="r"/>
              </a:tabLst>
            </a:pPr>
            <a:endParaRPr lang="en-US" sz="2800" dirty="0">
              <a:solidFill>
                <a:srgbClr val="000000"/>
              </a:solidFill>
            </a:endParaRPr>
          </a:p>
          <a:p>
            <a:pPr marL="1368425" lvl="1" indent="-457200" eaLnBrk="0" hangingPunct="0">
              <a:buClr>
                <a:srgbClr val="000000"/>
              </a:buClr>
              <a:buSzPct val="75000"/>
              <a:buFont typeface="Arial" charset="0"/>
              <a:buNone/>
              <a:tabLst>
                <a:tab pos="6858000" algn="r"/>
              </a:tabLst>
            </a:pPr>
            <a:endParaRPr lang="en-US" dirty="0">
              <a:solidFill>
                <a:srgbClr val="000000"/>
              </a:solidFill>
            </a:endParaRPr>
          </a:p>
          <a:p>
            <a:pPr marL="457200" indent="-457200" eaLnBrk="0" hangingPunct="0">
              <a:buClr>
                <a:srgbClr val="000000"/>
              </a:buClr>
              <a:buSzPct val="75000"/>
              <a:buFont typeface="Arial" charset="0"/>
              <a:buNone/>
              <a:tabLst>
                <a:tab pos="6858000" algn="r"/>
              </a:tabLst>
            </a:pPr>
            <a:endParaRPr lang="en-US" dirty="0">
              <a:solidFill>
                <a:srgbClr val="000000"/>
              </a:solidFill>
            </a:endParaRPr>
          </a:p>
          <a:p>
            <a:pPr marL="457200" indent="-457200" eaLnBrk="0" hangingPunct="0">
              <a:buClr>
                <a:srgbClr val="000000"/>
              </a:buClr>
              <a:buSzPct val="75000"/>
              <a:buFont typeface="Arial" charset="0"/>
              <a:buNone/>
              <a:tabLst>
                <a:tab pos="6858000" algn="r"/>
              </a:tabLst>
            </a:pPr>
            <a:endParaRPr lang="en-US" dirty="0">
              <a:solidFill>
                <a:srgbClr val="000000"/>
              </a:solidFill>
            </a:endParaRPr>
          </a:p>
        </p:txBody>
      </p:sp>
      <p:sp>
        <p:nvSpPr>
          <p:cNvPr id="27651" name="Rectangle 3"/>
          <p:cNvSpPr>
            <a:spLocks noChangeArrowheads="1"/>
          </p:cNvSpPr>
          <p:nvPr/>
        </p:nvSpPr>
        <p:spPr bwMode="auto">
          <a:xfrm>
            <a:off x="457200" y="22860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sz="2600" dirty="0">
                <a:solidFill>
                  <a:srgbClr val="003399"/>
                </a:solidFill>
                <a:latin typeface="Arial Narrow" pitchFamily="34" charset="0"/>
              </a:rPr>
              <a:t>Name Candidate Evaluation</a:t>
            </a:r>
          </a:p>
        </p:txBody>
      </p:sp>
    </p:spTree>
    <p:extLst>
      <p:ext uri="{BB962C8B-B14F-4D97-AF65-F5344CB8AC3E}">
        <p14:creationId xmlns:p14="http://schemas.microsoft.com/office/powerpoint/2010/main" val="4127684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9"/>
          <p:cNvPicPr>
            <a:picLocks noChangeAspect="1" noChangeArrowheads="1"/>
          </p:cNvPicPr>
          <p:nvPr/>
        </p:nvPicPr>
        <p:blipFill>
          <a:blip r:embed="rId3" cstate="print"/>
          <a:srcRect/>
          <a:stretch>
            <a:fillRect/>
          </a:stretch>
        </p:blipFill>
        <p:spPr bwMode="auto">
          <a:xfrm>
            <a:off x="247650" y="1066800"/>
            <a:ext cx="2063750" cy="1547813"/>
          </a:xfrm>
          <a:prstGeom prst="rect">
            <a:avLst/>
          </a:prstGeom>
          <a:noFill/>
          <a:ln w="9525">
            <a:noFill/>
            <a:miter lim="800000"/>
            <a:headEnd/>
            <a:tailEnd/>
          </a:ln>
        </p:spPr>
      </p:pic>
      <p:sp>
        <p:nvSpPr>
          <p:cNvPr id="17411" name="Rectangle 2"/>
          <p:cNvSpPr>
            <a:spLocks noGrp="1" noChangeArrowheads="1"/>
          </p:cNvSpPr>
          <p:nvPr>
            <p:ph type="title"/>
          </p:nvPr>
        </p:nvSpPr>
        <p:spPr/>
        <p:txBody>
          <a:bodyPr/>
          <a:lstStyle/>
          <a:p>
            <a:pPr eaLnBrk="1" hangingPunct="1"/>
            <a:r>
              <a:rPr lang="en-US" i="0" dirty="0" smtClean="0">
                <a:ea typeface="ＭＳ Ｐゴシック" pitchFamily="34" charset="-128"/>
              </a:rPr>
              <a:t>It’s Time to Review and Create!</a:t>
            </a:r>
          </a:p>
        </p:txBody>
      </p:sp>
      <p:sp>
        <p:nvSpPr>
          <p:cNvPr id="17412" name="Rectangle 25"/>
          <p:cNvSpPr>
            <a:spLocks noChangeArrowheads="1"/>
          </p:cNvSpPr>
          <p:nvPr/>
        </p:nvSpPr>
        <p:spPr bwMode="auto">
          <a:xfrm>
            <a:off x="2362200" y="3317875"/>
            <a:ext cx="6096000" cy="646113"/>
          </a:xfrm>
          <a:prstGeom prst="rect">
            <a:avLst/>
          </a:prstGeom>
          <a:noFill/>
          <a:ln w="9525">
            <a:noFill/>
            <a:miter lim="800000"/>
            <a:headEnd/>
            <a:tailEnd/>
          </a:ln>
        </p:spPr>
        <p:txBody>
          <a:bodyPr>
            <a:spAutoFit/>
          </a:bodyPr>
          <a:lstStyle/>
          <a:p>
            <a:pPr>
              <a:tabLst>
                <a:tab pos="914400" algn="l"/>
              </a:tabLst>
            </a:pPr>
            <a:r>
              <a:rPr lang="en-US" b="1" dirty="0">
                <a:solidFill>
                  <a:srgbClr val="000000"/>
                </a:solidFill>
                <a:latin typeface="Arial Narrow" pitchFamily="34" charset="0"/>
              </a:rPr>
              <a:t>Step 2</a:t>
            </a:r>
            <a:r>
              <a:rPr lang="en-US" dirty="0">
                <a:solidFill>
                  <a:srgbClr val="000000"/>
                </a:solidFill>
                <a:latin typeface="Arial Narrow" pitchFamily="34" charset="0"/>
              </a:rPr>
              <a:t>. 	Identify roots that are off target</a:t>
            </a:r>
          </a:p>
          <a:p>
            <a:pPr>
              <a:tabLst>
                <a:tab pos="914400" algn="l"/>
              </a:tabLst>
            </a:pPr>
            <a:r>
              <a:rPr lang="en-US" dirty="0">
                <a:solidFill>
                  <a:srgbClr val="000000"/>
                </a:solidFill>
                <a:latin typeface="Arial Narrow" pitchFamily="34" charset="0"/>
              </a:rPr>
              <a:t>	Eliminate Inappropriate names</a:t>
            </a:r>
          </a:p>
        </p:txBody>
      </p:sp>
      <p:pic>
        <p:nvPicPr>
          <p:cNvPr id="17413" name="Picture 24"/>
          <p:cNvPicPr>
            <a:picLocks noChangeAspect="1" noChangeArrowheads="1"/>
          </p:cNvPicPr>
          <p:nvPr/>
        </p:nvPicPr>
        <p:blipFill>
          <a:blip r:embed="rId4" cstate="print"/>
          <a:srcRect/>
          <a:stretch>
            <a:fillRect/>
          </a:stretch>
        </p:blipFill>
        <p:spPr bwMode="auto">
          <a:xfrm>
            <a:off x="304800" y="2514600"/>
            <a:ext cx="1828800" cy="1717675"/>
          </a:xfrm>
          <a:prstGeom prst="rect">
            <a:avLst/>
          </a:prstGeom>
          <a:noFill/>
          <a:ln w="9525">
            <a:noFill/>
            <a:miter lim="800000"/>
            <a:headEnd/>
            <a:tailEnd/>
          </a:ln>
        </p:spPr>
      </p:pic>
      <p:sp>
        <p:nvSpPr>
          <p:cNvPr id="17414" name="Rectangle 26"/>
          <p:cNvSpPr>
            <a:spLocks noChangeArrowheads="1"/>
          </p:cNvSpPr>
          <p:nvPr/>
        </p:nvSpPr>
        <p:spPr bwMode="auto">
          <a:xfrm>
            <a:off x="2362200" y="1711325"/>
            <a:ext cx="5218113" cy="646113"/>
          </a:xfrm>
          <a:prstGeom prst="rect">
            <a:avLst/>
          </a:prstGeom>
          <a:noFill/>
          <a:ln w="9525">
            <a:noFill/>
            <a:miter lim="800000"/>
            <a:headEnd/>
            <a:tailEnd/>
          </a:ln>
        </p:spPr>
        <p:txBody>
          <a:bodyPr wrap="none">
            <a:spAutoFit/>
          </a:bodyPr>
          <a:lstStyle/>
          <a:p>
            <a:pPr>
              <a:tabLst>
                <a:tab pos="914400" algn="l"/>
              </a:tabLst>
            </a:pPr>
            <a:r>
              <a:rPr lang="en-US" b="1" dirty="0">
                <a:solidFill>
                  <a:srgbClr val="000000"/>
                </a:solidFill>
                <a:latin typeface="Arial Narrow" pitchFamily="34" charset="0"/>
              </a:rPr>
              <a:t>Step 1</a:t>
            </a:r>
            <a:r>
              <a:rPr lang="en-US" dirty="0">
                <a:solidFill>
                  <a:srgbClr val="000000"/>
                </a:solidFill>
                <a:latin typeface="Arial Narrow" pitchFamily="34" charset="0"/>
              </a:rPr>
              <a:t>. 	Identify roots (prefix/infix/suffix) that are on target</a:t>
            </a:r>
          </a:p>
          <a:p>
            <a:pPr>
              <a:tabLst>
                <a:tab pos="914400" algn="l"/>
              </a:tabLst>
            </a:pPr>
            <a:r>
              <a:rPr lang="en-US" dirty="0">
                <a:solidFill>
                  <a:srgbClr val="000000"/>
                </a:solidFill>
                <a:latin typeface="Arial Narrow" pitchFamily="34" charset="0"/>
              </a:rPr>
              <a:t>	Keep Neutral to Positive names</a:t>
            </a:r>
          </a:p>
        </p:txBody>
      </p:sp>
      <p:sp>
        <p:nvSpPr>
          <p:cNvPr id="17415" name="Rectangle 27"/>
          <p:cNvSpPr>
            <a:spLocks noChangeArrowheads="1"/>
          </p:cNvSpPr>
          <p:nvPr/>
        </p:nvSpPr>
        <p:spPr bwMode="auto">
          <a:xfrm>
            <a:off x="2362200" y="5029200"/>
            <a:ext cx="5438775" cy="646113"/>
          </a:xfrm>
          <a:prstGeom prst="rect">
            <a:avLst/>
          </a:prstGeom>
          <a:noFill/>
          <a:ln w="9525">
            <a:noFill/>
            <a:miter lim="800000"/>
            <a:headEnd/>
            <a:tailEnd/>
          </a:ln>
        </p:spPr>
        <p:txBody>
          <a:bodyPr wrap="none">
            <a:spAutoFit/>
          </a:bodyPr>
          <a:lstStyle/>
          <a:p>
            <a:pPr>
              <a:tabLst>
                <a:tab pos="914400" algn="l"/>
              </a:tabLst>
            </a:pPr>
            <a:r>
              <a:rPr lang="en-US" b="1" dirty="0">
                <a:solidFill>
                  <a:srgbClr val="000000"/>
                </a:solidFill>
                <a:latin typeface="Arial Narrow" pitchFamily="34" charset="0"/>
              </a:rPr>
              <a:t>Step 3</a:t>
            </a:r>
            <a:r>
              <a:rPr lang="en-US" dirty="0">
                <a:solidFill>
                  <a:srgbClr val="000000"/>
                </a:solidFill>
                <a:latin typeface="Arial Narrow" pitchFamily="34" charset="0"/>
              </a:rPr>
              <a:t>. 	Create new names based on preferred roots</a:t>
            </a:r>
          </a:p>
          <a:p>
            <a:pPr>
              <a:tabLst>
                <a:tab pos="914400" algn="l"/>
              </a:tabLst>
            </a:pPr>
            <a:r>
              <a:rPr lang="en-US" dirty="0">
                <a:solidFill>
                  <a:srgbClr val="000000"/>
                </a:solidFill>
                <a:latin typeface="Arial Narrow" pitchFamily="34" charset="0"/>
              </a:rPr>
              <a:t>	Project Team creates 2-3 new names per candidate</a:t>
            </a:r>
          </a:p>
        </p:txBody>
      </p:sp>
      <p:pic>
        <p:nvPicPr>
          <p:cNvPr id="17416" name="Picture 26"/>
          <p:cNvPicPr>
            <a:picLocks noChangeAspect="1" noChangeArrowheads="1"/>
          </p:cNvPicPr>
          <p:nvPr/>
        </p:nvPicPr>
        <p:blipFill>
          <a:blip r:embed="rId5" cstate="print"/>
          <a:srcRect/>
          <a:stretch>
            <a:fillRect/>
          </a:stretch>
        </p:blipFill>
        <p:spPr bwMode="auto">
          <a:xfrm>
            <a:off x="369888" y="4267200"/>
            <a:ext cx="1916112" cy="1770063"/>
          </a:xfrm>
          <a:prstGeom prst="rect">
            <a:avLst/>
          </a:prstGeom>
          <a:noFill/>
          <a:ln w="9525">
            <a:noFill/>
            <a:miter lim="800000"/>
            <a:headEnd/>
            <a:tailEnd/>
          </a:ln>
        </p:spPr>
      </p:pic>
    </p:spTree>
    <p:extLst>
      <p:ext uri="{BB962C8B-B14F-4D97-AF65-F5344CB8AC3E}">
        <p14:creationId xmlns:p14="http://schemas.microsoft.com/office/powerpoint/2010/main" val="3004540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81000" y="4343400"/>
            <a:ext cx="8382000" cy="1569660"/>
          </a:xfrm>
          <a:prstGeom prst="rect">
            <a:avLst/>
          </a:prstGeom>
          <a:noFill/>
          <a:ln w="9525">
            <a:noFill/>
            <a:miter lim="800000"/>
            <a:headEnd/>
            <a:tailEnd/>
          </a:ln>
        </p:spPr>
        <p:txBody>
          <a:bodyPr wrap="square">
            <a:spAutoFit/>
          </a:bodyPr>
          <a:lstStyle/>
          <a:p>
            <a:pPr algn="ctr" eaLnBrk="0" hangingPunct="0"/>
            <a:r>
              <a:rPr lang="en-US" sz="2400" b="1" dirty="0" smtClean="0">
                <a:latin typeface="Arial Narrow" pitchFamily="34" charset="0"/>
                <a:ea typeface="ＭＳ Ｐゴシック" pitchFamily="34" charset="-128"/>
              </a:rPr>
              <a:t>Healthcare Nomenclature Workshop</a:t>
            </a:r>
            <a:endParaRPr lang="en-US" sz="2400" dirty="0">
              <a:latin typeface="Arial Narrow" pitchFamily="34" charset="0"/>
              <a:ea typeface="ＭＳ Ｐゴシック" pitchFamily="34" charset="-128"/>
            </a:endParaRPr>
          </a:p>
          <a:p>
            <a:pPr algn="ctr" eaLnBrk="0" hangingPunct="0"/>
            <a:endParaRPr lang="en-US" sz="2400" dirty="0" smtClean="0">
              <a:latin typeface="Arial Narrow" pitchFamily="34" charset="0"/>
              <a:ea typeface="ＭＳ Ｐゴシック" pitchFamily="34" charset="-128"/>
            </a:endParaRPr>
          </a:p>
          <a:p>
            <a:pPr algn="ctr" eaLnBrk="0" hangingPunct="0"/>
            <a:endParaRPr lang="en-US" sz="2400" dirty="0">
              <a:latin typeface="Arial Narrow" pitchFamily="34" charset="0"/>
              <a:ea typeface="ＭＳ Ｐゴシック" pitchFamily="34" charset="-128"/>
            </a:endParaRPr>
          </a:p>
          <a:p>
            <a:pPr algn="ctr" eaLnBrk="0" hangingPunct="0"/>
            <a:r>
              <a:rPr lang="en-US" sz="2400" dirty="0" smtClean="0">
                <a:latin typeface="Arial Narrow" pitchFamily="34" charset="0"/>
                <a:ea typeface="ＭＳ Ｐゴシック" pitchFamily="34" charset="-128"/>
              </a:rPr>
              <a:t>Project </a:t>
            </a:r>
            <a:r>
              <a:rPr lang="en-US" sz="2400" b="1" dirty="0" smtClean="0">
                <a:latin typeface="Arial Narrow" pitchFamily="34" charset="0"/>
              </a:rPr>
              <a:t>ALBUMIN </a:t>
            </a:r>
            <a:r>
              <a:rPr lang="en-US" sz="2400" dirty="0" smtClean="0">
                <a:latin typeface="Arial Narrow" pitchFamily="34" charset="0"/>
                <a:sym typeface="Wingdings" pitchFamily="2" charset="2"/>
              </a:rPr>
              <a:t></a:t>
            </a:r>
            <a:r>
              <a:rPr lang="en-US" sz="2400" b="1" dirty="0" smtClean="0">
                <a:latin typeface="Arial Narrow" pitchFamily="34" charset="0"/>
                <a:sym typeface="Wingdings" pitchFamily="2" charset="2"/>
              </a:rPr>
              <a:t> Q&amp;A</a:t>
            </a:r>
            <a:endParaRPr lang="en-US" sz="2400" dirty="0">
              <a:latin typeface="Arial Narrow" pitchFamily="34" charset="0"/>
            </a:endParaRPr>
          </a:p>
        </p:txBody>
      </p:sp>
      <p:sp>
        <p:nvSpPr>
          <p:cNvPr id="2057" name="AutoShape 11" descr="http://download.shutterstock.com/gatekeeper/shutterstock_75212461.jpg?token=W3siZSI6MTMxNDc0NjA0NSwiYyI6Il9waG90b19zZXNzaW9uX2lkIiwicCI6InYxfDI2NDIzNjh8NzUyMTI0NjEiLCJrIjoicGhvdG8vNzUyMTI0NjEvc21hbGwuanBnIiwibSI6IjEiLCJkIjoic2h1dHRlcnN0b2NrLW1lZGlhIn0sIlY0VGpXVmhlcjQyUnprWXhzRFU2VS9lMnFzNCJd"/>
          <p:cNvSpPr>
            <a:spLocks noChangeAspect="1" noChangeArrowheads="1"/>
          </p:cNvSpPr>
          <p:nvPr/>
        </p:nvSpPr>
        <p:spPr bwMode="auto">
          <a:xfrm>
            <a:off x="4503738" y="-238125"/>
            <a:ext cx="304800" cy="304800"/>
          </a:xfrm>
          <a:prstGeom prst="rect">
            <a:avLst/>
          </a:prstGeom>
          <a:noFill/>
          <a:ln w="9525">
            <a:noFill/>
            <a:miter lim="800000"/>
            <a:headEnd/>
            <a:tailEnd/>
          </a:ln>
        </p:spPr>
        <p:txBody>
          <a:bodyPr/>
          <a:lstStyle/>
          <a:p>
            <a:endParaRPr lang="en-US"/>
          </a:p>
        </p:txBody>
      </p:sp>
      <p:sp>
        <p:nvSpPr>
          <p:cNvPr id="2058" name="AutoShape 13" descr="http://download.shutterstock.com/gatekeeper/shutterstock_75212461.jpg?token=W3siZSI6MTMxNDc0NjA0NSwiYyI6Il9waG90b19zZXNzaW9uX2lkIiwicCI6InYxfDI2NDIzNjh8NzUyMTI0NjEiLCJrIjoicGhvdG8vNzUyMTI0NjEvc21hbGwuanBnIiwibSI6IjEiLCJkIjoic2h1dHRlcnN0b2NrLW1lZGlhIn0sIlY0VGpXVmhlcjQyUnprWXhzRFU2VS9lMnFzNCJd"/>
          <p:cNvSpPr>
            <a:spLocks noChangeAspect="1" noChangeArrowheads="1"/>
          </p:cNvSpPr>
          <p:nvPr/>
        </p:nvSpPr>
        <p:spPr bwMode="auto">
          <a:xfrm>
            <a:off x="4656138" y="-85725"/>
            <a:ext cx="304800" cy="304800"/>
          </a:xfrm>
          <a:prstGeom prst="rect">
            <a:avLst/>
          </a:prstGeom>
          <a:noFill/>
          <a:ln w="9525">
            <a:noFill/>
            <a:miter lim="800000"/>
            <a:headEnd/>
            <a:tailEnd/>
          </a:ln>
        </p:spPr>
        <p:txBody>
          <a:bodyPr/>
          <a:lstStyle/>
          <a:p>
            <a:endParaRPr lang="en-US"/>
          </a:p>
        </p:txBody>
      </p:sp>
      <p:sp>
        <p:nvSpPr>
          <p:cNvPr id="2059" name="AutoShape 15" descr="http://download.shutterstock.com/gatekeeper/shutterstock_75212461.jpg?token=W3siZSI6MTMxNDc0NjA0NSwiYyI6Il9waG90b19zZXNzaW9uX2lkIiwicCI6InYxfDI2NDIzNjh8NzUyMTI0NjEiLCJrIjoicGhvdG8vNzUyMTI0NjEvc21hbGwuanBnIiwibSI6IjEiLCJkIjoic2h1dHRlcnN0b2NrLW1lZGlhIn0sIlY0VGpXVmhlcjQyUnprWXhzRFU2VS9lMnFzNCJd"/>
          <p:cNvSpPr>
            <a:spLocks noChangeAspect="1" noChangeArrowheads="1"/>
          </p:cNvSpPr>
          <p:nvPr/>
        </p:nvSpPr>
        <p:spPr bwMode="auto">
          <a:xfrm>
            <a:off x="4808538" y="66675"/>
            <a:ext cx="304800" cy="304800"/>
          </a:xfrm>
          <a:prstGeom prst="rect">
            <a:avLst/>
          </a:prstGeom>
          <a:noFill/>
          <a:ln w="9525">
            <a:noFill/>
            <a:miter lim="800000"/>
            <a:headEnd/>
            <a:tailEnd/>
          </a:ln>
        </p:spPr>
        <p:txBody>
          <a:bodyPr/>
          <a:lstStyle/>
          <a:p>
            <a:endParaRPr lang="en-US"/>
          </a:p>
        </p:txBody>
      </p:sp>
      <p:pic>
        <p:nvPicPr>
          <p:cNvPr id="14" name="Picture 3"/>
          <p:cNvPicPr>
            <a:picLocks noChangeAspect="1"/>
          </p:cNvPicPr>
          <p:nvPr/>
        </p:nvPicPr>
        <p:blipFill>
          <a:blip r:embed="rId3" cstate="print"/>
          <a:srcRect/>
          <a:stretch>
            <a:fillRect/>
          </a:stretch>
        </p:blipFill>
        <p:spPr bwMode="auto">
          <a:xfrm>
            <a:off x="0" y="0"/>
            <a:ext cx="9144000" cy="4089400"/>
          </a:xfrm>
          <a:prstGeom prst="rect">
            <a:avLst/>
          </a:prstGeom>
          <a:noFill/>
          <a:ln w="9525">
            <a:noFill/>
            <a:miter lim="800000"/>
            <a:headEnd/>
            <a:tailEnd/>
          </a:ln>
        </p:spPr>
      </p:pic>
      <p:pic>
        <p:nvPicPr>
          <p:cNvPr id="15" name="Picture 14"/>
          <p:cNvPicPr>
            <a:picLocks noChangeAspect="1"/>
          </p:cNvPicPr>
          <p:nvPr/>
        </p:nvPicPr>
        <p:blipFill>
          <a:blip r:embed="rId4" cstate="print"/>
          <a:stretch>
            <a:fillRect/>
          </a:stretch>
        </p:blipFill>
        <p:spPr>
          <a:xfrm>
            <a:off x="3597275" y="246063"/>
            <a:ext cx="1949450" cy="1155700"/>
          </a:xfrm>
          <a:prstGeom prst="rect">
            <a:avLst/>
          </a:prstGeom>
          <a:effectLst>
            <a:outerShdw blurRad="50800" dist="38100" dir="5400000" algn="t" rotWithShape="0">
              <a:prstClr val="black">
                <a:alpha val="40000"/>
              </a:prstClr>
            </a:outerShdw>
          </a:effectLst>
        </p:spPr>
      </p:pic>
      <p:sp>
        <p:nvSpPr>
          <p:cNvPr id="16" name="Rectangle 15"/>
          <p:cNvSpPr/>
          <p:nvPr/>
        </p:nvSpPr>
        <p:spPr>
          <a:xfrm>
            <a:off x="6917298" y="5439228"/>
            <a:ext cx="1747594" cy="461665"/>
          </a:xfrm>
          <a:prstGeom prst="rect">
            <a:avLst/>
          </a:prstGeom>
        </p:spPr>
        <p:txBody>
          <a:bodyPr wrap="none">
            <a:spAutoFit/>
          </a:bodyPr>
          <a:lstStyle/>
          <a:p>
            <a:pPr algn="ctr" eaLnBrk="0" hangingPunct="0"/>
            <a:r>
              <a:rPr lang="en-US" sz="2400" dirty="0" smtClean="0">
                <a:latin typeface="Arial Narrow" pitchFamily="34" charset="0"/>
                <a:ea typeface="ＭＳ Ｐゴシック" pitchFamily="34" charset="-128"/>
              </a:rPr>
              <a:t>April 13, 2015</a:t>
            </a:r>
            <a:endParaRPr lang="en-US" sz="2400" dirty="0">
              <a:latin typeface="Arial Narrow" pitchFamily="34" charset="0"/>
              <a:ea typeface="ＭＳ Ｐゴシック" pitchFamily="34" charset="-128"/>
            </a:endParaRPr>
          </a:p>
        </p:txBody>
      </p:sp>
      <p:sp>
        <p:nvSpPr>
          <p:cNvPr id="12" name="Text Box 27"/>
          <p:cNvSpPr txBox="1">
            <a:spLocks noChangeArrowheads="1"/>
          </p:cNvSpPr>
          <p:nvPr/>
        </p:nvSpPr>
        <p:spPr bwMode="auto">
          <a:xfrm>
            <a:off x="12700" y="6497851"/>
            <a:ext cx="91313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Narrow" charset="0"/>
                <a:ea typeface="MS PGothic" charset="0"/>
                <a:cs typeface="MS PGothic" charset="0"/>
              </a:defRPr>
            </a:lvl1pPr>
            <a:lvl2pPr marL="742950" indent="-285750" eaLnBrk="0" hangingPunct="0">
              <a:defRPr sz="3200">
                <a:solidFill>
                  <a:schemeClr val="tx1"/>
                </a:solidFill>
                <a:latin typeface="Arial Narrow" charset="0"/>
                <a:ea typeface="MS PGothic" charset="0"/>
                <a:cs typeface="MS PGothic" charset="0"/>
              </a:defRPr>
            </a:lvl2pPr>
            <a:lvl3pPr marL="1143000" indent="-228600" eaLnBrk="0" hangingPunct="0">
              <a:defRPr sz="3200">
                <a:solidFill>
                  <a:schemeClr val="tx1"/>
                </a:solidFill>
                <a:latin typeface="Arial Narrow" charset="0"/>
                <a:ea typeface="MS PGothic" charset="0"/>
                <a:cs typeface="MS PGothic" charset="0"/>
              </a:defRPr>
            </a:lvl3pPr>
            <a:lvl4pPr marL="1600200" indent="-228600" eaLnBrk="0" hangingPunct="0">
              <a:defRPr sz="3200">
                <a:solidFill>
                  <a:schemeClr val="tx1"/>
                </a:solidFill>
                <a:latin typeface="Arial Narrow" charset="0"/>
                <a:ea typeface="MS PGothic" charset="0"/>
                <a:cs typeface="MS PGothic" charset="0"/>
              </a:defRPr>
            </a:lvl4pPr>
            <a:lvl5pPr marL="2057400" indent="-228600" eaLnBrk="0" hangingPunct="0">
              <a:defRPr sz="3200">
                <a:solidFill>
                  <a:schemeClr val="tx1"/>
                </a:solidFill>
                <a:latin typeface="Arial Narrow" charset="0"/>
                <a:ea typeface="MS PGothic" charset="0"/>
                <a:cs typeface="MS PGothic" charset="0"/>
              </a:defRPr>
            </a:lvl5pPr>
            <a:lvl6pPr marL="2514600" indent="-228600" eaLnBrk="0" fontAlgn="base" hangingPunct="0">
              <a:spcBef>
                <a:spcPct val="0"/>
              </a:spcBef>
              <a:spcAft>
                <a:spcPct val="0"/>
              </a:spcAft>
              <a:defRPr sz="3200">
                <a:solidFill>
                  <a:schemeClr val="tx1"/>
                </a:solidFill>
                <a:latin typeface="Arial Narrow" charset="0"/>
                <a:ea typeface="MS PGothic" charset="0"/>
                <a:cs typeface="MS PGothic" charset="0"/>
              </a:defRPr>
            </a:lvl6pPr>
            <a:lvl7pPr marL="2971800" indent="-228600" eaLnBrk="0" fontAlgn="base" hangingPunct="0">
              <a:spcBef>
                <a:spcPct val="0"/>
              </a:spcBef>
              <a:spcAft>
                <a:spcPct val="0"/>
              </a:spcAft>
              <a:defRPr sz="3200">
                <a:solidFill>
                  <a:schemeClr val="tx1"/>
                </a:solidFill>
                <a:latin typeface="Arial Narrow" charset="0"/>
                <a:ea typeface="MS PGothic" charset="0"/>
                <a:cs typeface="MS PGothic" charset="0"/>
              </a:defRPr>
            </a:lvl7pPr>
            <a:lvl8pPr marL="3429000" indent="-228600" eaLnBrk="0" fontAlgn="base" hangingPunct="0">
              <a:spcBef>
                <a:spcPct val="0"/>
              </a:spcBef>
              <a:spcAft>
                <a:spcPct val="0"/>
              </a:spcAft>
              <a:defRPr sz="3200">
                <a:solidFill>
                  <a:schemeClr val="tx1"/>
                </a:solidFill>
                <a:latin typeface="Arial Narrow" charset="0"/>
                <a:ea typeface="MS PGothic" charset="0"/>
                <a:cs typeface="MS PGothic" charset="0"/>
              </a:defRPr>
            </a:lvl8pPr>
            <a:lvl9pPr marL="3886200" indent="-228600" eaLnBrk="0" fontAlgn="base" hangingPunct="0">
              <a:spcBef>
                <a:spcPct val="0"/>
              </a:spcBef>
              <a:spcAft>
                <a:spcPct val="0"/>
              </a:spcAft>
              <a:defRPr sz="3200">
                <a:solidFill>
                  <a:schemeClr val="tx1"/>
                </a:solidFill>
                <a:latin typeface="Arial Narrow" charset="0"/>
                <a:ea typeface="MS PGothic" charset="0"/>
                <a:cs typeface="MS PGothic" charset="0"/>
              </a:defRPr>
            </a:lvl9pPr>
          </a:lstStyle>
          <a:p>
            <a:pPr algn="ctr" eaLnBrk="1" hangingPunct="1"/>
            <a:r>
              <a:rPr lang="en-US" sz="800" dirty="0" smtClean="0"/>
              <a:t>BASEL    BOSTON    </a:t>
            </a:r>
            <a:r>
              <a:rPr lang="en-US" sz="800" dirty="0"/>
              <a:t>CHICAGO    </a:t>
            </a:r>
            <a:r>
              <a:rPr lang="en-US" sz="800" dirty="0" smtClean="0"/>
              <a:t>DALLAS    FRANKFURT    LOS </a:t>
            </a:r>
            <a:r>
              <a:rPr lang="en-US" sz="800" dirty="0"/>
              <a:t>ANGELES    </a:t>
            </a:r>
            <a:r>
              <a:rPr lang="en-US" sz="800" dirty="0" smtClean="0"/>
              <a:t>LONDON    </a:t>
            </a:r>
            <a:r>
              <a:rPr lang="en-US" sz="800" dirty="0"/>
              <a:t>MIAMI  </a:t>
            </a:r>
            <a:r>
              <a:rPr lang="en-US" sz="800" dirty="0" smtClean="0"/>
              <a:t>  </a:t>
            </a:r>
            <a:r>
              <a:rPr lang="en-US" sz="800" dirty="0"/>
              <a:t>NEW YORK </a:t>
            </a:r>
            <a:r>
              <a:rPr lang="en-US" sz="800" dirty="0" smtClean="0"/>
              <a:t>   PHILADELPHIA    RALEIGH-DURHAM    </a:t>
            </a:r>
            <a:r>
              <a:rPr lang="en-US" sz="800" dirty="0"/>
              <a:t>ROCKVILLE  </a:t>
            </a:r>
            <a:r>
              <a:rPr lang="en-US" sz="800" dirty="0" smtClean="0"/>
              <a:t>  </a:t>
            </a:r>
            <a:r>
              <a:rPr lang="en-US" sz="800" dirty="0"/>
              <a:t>SAN </a:t>
            </a:r>
            <a:r>
              <a:rPr lang="en-US" sz="800" dirty="0" smtClean="0"/>
              <a:t>FRANCISCO    SEATTLE    SEOUL    TOKYO    TORONTO</a:t>
            </a:r>
            <a:endParaRPr lang="en-US" sz="800" dirty="0"/>
          </a:p>
        </p:txBody>
      </p:sp>
      <p:pic>
        <p:nvPicPr>
          <p:cNvPr id="13" name="그림 6"/>
          <p:cNvPicPr>
            <a:picLocks noChangeArrowheads="1"/>
          </p:cNvPicPr>
          <p:nvPr/>
        </p:nvPicPr>
        <p:blipFill>
          <a:blip r:embed="rId5">
            <a:extLst>
              <a:ext uri="{28A0092B-C50C-407E-A947-70E740481C1C}">
                <a14:useLocalDpi xmlns:a14="http://schemas.microsoft.com/office/drawing/2010/main" val="0"/>
              </a:ext>
            </a:extLst>
          </a:blip>
          <a:srcRect r="-148" b="-397"/>
          <a:stretch>
            <a:fillRect/>
          </a:stretch>
        </p:blipFill>
        <p:spPr bwMode="auto">
          <a:xfrm>
            <a:off x="228600" y="5192926"/>
            <a:ext cx="21336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0658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i="0" smtClean="0"/>
              <a:t>Introduction &amp; Meeting Objectives</a:t>
            </a:r>
          </a:p>
        </p:txBody>
      </p:sp>
      <p:sp>
        <p:nvSpPr>
          <p:cNvPr id="6" name="Rectangle 3"/>
          <p:cNvSpPr txBox="1">
            <a:spLocks noChangeArrowheads="1"/>
          </p:cNvSpPr>
          <p:nvPr/>
        </p:nvSpPr>
        <p:spPr bwMode="auto">
          <a:xfrm>
            <a:off x="457200" y="12192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eaLnBrk="1" hangingPunct="1">
              <a:spcBef>
                <a:spcPts val="0"/>
              </a:spcBef>
              <a:spcAft>
                <a:spcPts val="0"/>
              </a:spcAft>
              <a:buFontTx/>
              <a:buNone/>
              <a:defRPr/>
            </a:pPr>
            <a:r>
              <a:rPr lang="en-US" sz="1600" dirty="0" smtClean="0"/>
              <a:t>Brand Institute is pleased to work with Green Cross </a:t>
            </a:r>
            <a:r>
              <a:rPr lang="en-US" sz="1600" dirty="0" err="1" smtClean="0"/>
              <a:t>BioTherapeutics</a:t>
            </a:r>
            <a:r>
              <a:rPr lang="en-US" sz="1600" dirty="0" smtClean="0"/>
              <a:t> on the brand/proprietary name development for your albumin product</a:t>
            </a:r>
            <a:r>
              <a:rPr lang="en-US" sz="1600" dirty="0" smtClean="0">
                <a:solidFill>
                  <a:srgbClr val="FF0000"/>
                </a:solidFill>
              </a:rPr>
              <a:t> </a:t>
            </a:r>
            <a:r>
              <a:rPr lang="en-US" sz="1600" dirty="0" smtClean="0"/>
              <a:t>to be marketed in the U.S., Canada, and China.</a:t>
            </a:r>
          </a:p>
          <a:p>
            <a:pPr marL="0" indent="0" eaLnBrk="1" hangingPunct="1">
              <a:spcBef>
                <a:spcPts val="0"/>
              </a:spcBef>
              <a:spcAft>
                <a:spcPts val="0"/>
              </a:spcAft>
              <a:buFontTx/>
              <a:buNone/>
              <a:defRPr/>
            </a:pPr>
            <a:endParaRPr lang="en-US" sz="1600" dirty="0" smtClean="0"/>
          </a:p>
          <a:p>
            <a:pPr marL="0" indent="0" eaLnBrk="1" hangingPunct="1">
              <a:spcBef>
                <a:spcPts val="0"/>
              </a:spcBef>
              <a:spcAft>
                <a:spcPts val="0"/>
              </a:spcAft>
              <a:buFontTx/>
              <a:buNone/>
              <a:defRPr/>
            </a:pPr>
            <a:r>
              <a:rPr lang="en-US" sz="1600" dirty="0" smtClean="0"/>
              <a:t>Services will include Creative, Trademark Screening, Linguistics, Market &amp; Safety Research.</a:t>
            </a:r>
          </a:p>
          <a:p>
            <a:pPr marL="0" indent="0" eaLnBrk="1" hangingPunct="1">
              <a:spcBef>
                <a:spcPts val="0"/>
              </a:spcBef>
              <a:spcAft>
                <a:spcPts val="0"/>
              </a:spcAft>
              <a:buFontTx/>
              <a:buNone/>
              <a:defRPr/>
            </a:pPr>
            <a:endParaRPr lang="en-US" sz="1600" dirty="0" smtClean="0"/>
          </a:p>
          <a:p>
            <a:pPr marL="0" indent="0" eaLnBrk="1" hangingPunct="1">
              <a:spcBef>
                <a:spcPts val="0"/>
              </a:spcBef>
              <a:spcAft>
                <a:spcPts val="0"/>
              </a:spcAft>
              <a:buFontTx/>
              <a:buNone/>
              <a:defRPr/>
            </a:pPr>
            <a:r>
              <a:rPr lang="en-US" sz="1600" dirty="0" smtClean="0"/>
              <a:t>This name must be acceptable from all perspectives (legal, regulatory, commercial, linguistic, competitive) and should support the product’s point(s) of differentiation through messaging and/or tonality.  The new brand name should be acceptable in all key markets.</a:t>
            </a:r>
          </a:p>
          <a:p>
            <a:pPr marL="0" indent="0" eaLnBrk="1" hangingPunct="1">
              <a:lnSpc>
                <a:spcPts val="1600"/>
              </a:lnSpc>
              <a:buFontTx/>
              <a:buNone/>
              <a:defRPr/>
            </a:pPr>
            <a:endParaRPr lang="en-US" sz="1600" dirty="0" smtClean="0"/>
          </a:p>
          <a:p>
            <a:pPr lvl="0">
              <a:lnSpc>
                <a:spcPct val="90000"/>
              </a:lnSpc>
              <a:buNone/>
              <a:defRPr/>
            </a:pPr>
            <a:r>
              <a:rPr lang="en-US" sz="1600" dirty="0">
                <a:solidFill>
                  <a:srgbClr val="000000"/>
                </a:solidFill>
              </a:rPr>
              <a:t>During this Nomenclature Workshop we will:</a:t>
            </a:r>
          </a:p>
          <a:p>
            <a:pPr marL="682625" lvl="1" indent="-225425" algn="just">
              <a:lnSpc>
                <a:spcPct val="90000"/>
              </a:lnSpc>
              <a:spcBef>
                <a:spcPct val="50000"/>
              </a:spcBef>
              <a:buClr>
                <a:srgbClr val="0000A4"/>
              </a:buClr>
              <a:buSzPct val="100000"/>
              <a:buFont typeface="Wingdings" pitchFamily="2" charset="2"/>
              <a:buChar char="ü"/>
              <a:defRPr/>
            </a:pPr>
            <a:r>
              <a:rPr lang="en-US" sz="1600" dirty="0">
                <a:solidFill>
                  <a:srgbClr val="000000"/>
                </a:solidFill>
              </a:rPr>
              <a:t>Review and discuss potential name candidates</a:t>
            </a:r>
          </a:p>
          <a:p>
            <a:pPr marL="682625" lvl="1" indent="-225425" algn="just">
              <a:lnSpc>
                <a:spcPct val="90000"/>
              </a:lnSpc>
              <a:spcBef>
                <a:spcPct val="50000"/>
              </a:spcBef>
              <a:buClr>
                <a:srgbClr val="0000A4"/>
              </a:buClr>
              <a:buSzPct val="100000"/>
              <a:buFont typeface="Wingdings" pitchFamily="2" charset="2"/>
              <a:buChar char="ü"/>
              <a:defRPr/>
            </a:pPr>
            <a:r>
              <a:rPr lang="en-US" sz="1600" dirty="0">
                <a:solidFill>
                  <a:srgbClr val="000000"/>
                </a:solidFill>
              </a:rPr>
              <a:t>Select name candidates that meet the branding objectives</a:t>
            </a:r>
          </a:p>
          <a:p>
            <a:pPr marL="682625" lvl="1" indent="-225425" algn="just">
              <a:lnSpc>
                <a:spcPct val="90000"/>
              </a:lnSpc>
              <a:spcBef>
                <a:spcPct val="50000"/>
              </a:spcBef>
              <a:buClr>
                <a:srgbClr val="0000A4"/>
              </a:buClr>
              <a:buSzPct val="100000"/>
              <a:buFont typeface="Wingdings" pitchFamily="2" charset="2"/>
              <a:buChar char="ü"/>
              <a:defRPr/>
            </a:pPr>
            <a:r>
              <a:rPr lang="en-US" sz="1600" dirty="0">
                <a:solidFill>
                  <a:srgbClr val="000000"/>
                </a:solidFill>
              </a:rPr>
              <a:t>Identify concepts, key words, imagery and messages to explore/avoid</a:t>
            </a:r>
          </a:p>
          <a:p>
            <a:pPr marL="682625" lvl="1" indent="-225425" algn="just">
              <a:lnSpc>
                <a:spcPct val="90000"/>
              </a:lnSpc>
              <a:spcBef>
                <a:spcPct val="50000"/>
              </a:spcBef>
              <a:buClr>
                <a:srgbClr val="0000A4"/>
              </a:buClr>
              <a:buSzPct val="100000"/>
              <a:buFont typeface="Wingdings" pitchFamily="2" charset="2"/>
              <a:buChar char="ü"/>
              <a:defRPr/>
            </a:pPr>
            <a:r>
              <a:rPr lang="en-US" sz="1600" dirty="0">
                <a:solidFill>
                  <a:srgbClr val="000000"/>
                </a:solidFill>
              </a:rPr>
              <a:t>Create new names based on names/concepts presented</a:t>
            </a:r>
          </a:p>
          <a:p>
            <a:pPr marL="682625" lvl="1" indent="-225425" algn="just">
              <a:lnSpc>
                <a:spcPct val="90000"/>
              </a:lnSpc>
              <a:spcBef>
                <a:spcPct val="50000"/>
              </a:spcBef>
              <a:buClr>
                <a:srgbClr val="0000A4"/>
              </a:buClr>
              <a:buSzPct val="100000"/>
              <a:buFont typeface="Wingdings" pitchFamily="2" charset="2"/>
              <a:buChar char="ü"/>
              <a:defRPr/>
            </a:pPr>
            <a:r>
              <a:rPr lang="en-US" sz="1600" dirty="0">
                <a:solidFill>
                  <a:srgbClr val="000000"/>
                </a:solidFill>
              </a:rPr>
              <a:t>Discuss next steps</a:t>
            </a:r>
            <a:endParaRPr lang="en-US" sz="1600" dirty="0"/>
          </a:p>
          <a:p>
            <a:pPr lvl="1" algn="just" eaLnBrk="1" hangingPunct="1">
              <a:lnSpc>
                <a:spcPts val="1600"/>
              </a:lnSpc>
              <a:spcBef>
                <a:spcPct val="50000"/>
              </a:spcBef>
              <a:buClr>
                <a:srgbClr val="003399"/>
              </a:buClr>
              <a:defRPr/>
            </a:pPr>
            <a:endParaRPr lang="en-US" sz="1600" dirty="0" smtClean="0"/>
          </a:p>
          <a:p>
            <a:pPr marL="0" indent="0" eaLnBrk="1" hangingPunct="1">
              <a:lnSpc>
                <a:spcPts val="1600"/>
              </a:lnSpc>
              <a:buFontTx/>
              <a:buNone/>
              <a:defRPr/>
            </a:pPr>
            <a:endParaRPr lang="en-US" sz="1600" dirty="0" smtClean="0"/>
          </a:p>
        </p:txBody>
      </p:sp>
    </p:spTree>
    <p:extLst>
      <p:ext uri="{BB962C8B-B14F-4D97-AF65-F5344CB8AC3E}">
        <p14:creationId xmlns:p14="http://schemas.microsoft.com/office/powerpoint/2010/main" val="786069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en-US" altLang="en-US" i="0" dirty="0" smtClean="0"/>
              <a:t>Project Timeline</a:t>
            </a:r>
          </a:p>
        </p:txBody>
      </p:sp>
      <p:sp>
        <p:nvSpPr>
          <p:cNvPr id="2051" name="Rectangle 6"/>
          <p:cNvSpPr>
            <a:spLocks noChangeArrowheads="1"/>
          </p:cNvSpPr>
          <p:nvPr/>
        </p:nvSpPr>
        <p:spPr bwMode="auto">
          <a:xfrm>
            <a:off x="6477000" y="6537325"/>
            <a:ext cx="22018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latin typeface="Arial Narrow" panose="020B0606020202030204" pitchFamily="34" charset="0"/>
              </a:rPr>
              <a:t>Bold indicates Project Team involvement</a:t>
            </a:r>
          </a:p>
        </p:txBody>
      </p:sp>
      <p:pic>
        <p:nvPicPr>
          <p:cNvPr id="2052"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1143000"/>
            <a:ext cx="82550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954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7"/>
          <p:cNvPicPr>
            <a:picLocks noChangeAspect="1" noChangeArrowheads="1"/>
          </p:cNvPicPr>
          <p:nvPr/>
        </p:nvPicPr>
        <p:blipFill>
          <a:blip r:embed="rId3" cstate="print"/>
          <a:srcRect t="1300"/>
          <a:stretch>
            <a:fillRect/>
          </a:stretch>
        </p:blipFill>
        <p:spPr bwMode="auto">
          <a:xfrm>
            <a:off x="4800600" y="1524000"/>
            <a:ext cx="4316413" cy="4189413"/>
          </a:xfrm>
          <a:prstGeom prst="rect">
            <a:avLst/>
          </a:prstGeom>
          <a:noFill/>
          <a:ln w="9525">
            <a:noFill/>
            <a:miter lim="800000"/>
            <a:headEnd/>
            <a:tailEnd/>
          </a:ln>
        </p:spPr>
      </p:pic>
      <p:sp>
        <p:nvSpPr>
          <p:cNvPr id="6147" name="Rectangle 2"/>
          <p:cNvSpPr>
            <a:spLocks noGrp="1" noChangeArrowheads="1"/>
          </p:cNvSpPr>
          <p:nvPr>
            <p:ph type="title"/>
          </p:nvPr>
        </p:nvSpPr>
        <p:spPr/>
        <p:txBody>
          <a:bodyPr/>
          <a:lstStyle/>
          <a:p>
            <a:pPr eaLnBrk="1" hangingPunct="1"/>
            <a:r>
              <a:rPr lang="en-US" i="0" smtClean="0"/>
              <a:t>Name Development Process</a:t>
            </a:r>
          </a:p>
        </p:txBody>
      </p:sp>
      <p:sp>
        <p:nvSpPr>
          <p:cNvPr id="6148" name="Rectangle 5"/>
          <p:cNvSpPr>
            <a:spLocks noGrp="1" noChangeArrowheads="1"/>
          </p:cNvSpPr>
          <p:nvPr>
            <p:ph type="body" idx="1"/>
          </p:nvPr>
        </p:nvSpPr>
        <p:spPr>
          <a:xfrm>
            <a:off x="152400" y="1219200"/>
            <a:ext cx="8382000" cy="4114800"/>
          </a:xfrm>
        </p:spPr>
        <p:txBody>
          <a:bodyPr/>
          <a:lstStyle/>
          <a:p>
            <a:pPr marL="228600" indent="-228600" eaLnBrk="1" hangingPunct="1">
              <a:lnSpc>
                <a:spcPts val="2100"/>
              </a:lnSpc>
              <a:buClr>
                <a:srgbClr val="003399"/>
              </a:buClr>
              <a:buFontTx/>
              <a:buNone/>
            </a:pPr>
            <a:r>
              <a:rPr lang="en-US" sz="1600" b="1" dirty="0" smtClean="0"/>
              <a:t>1.	Project Team Brand Strategy Recommendation – Meeting #1 [Previous]</a:t>
            </a:r>
          </a:p>
          <a:p>
            <a:pPr marL="684213" lvl="1" indent="-227013" algn="just" eaLnBrk="1" hangingPunct="1">
              <a:lnSpc>
                <a:spcPts val="2100"/>
              </a:lnSpc>
              <a:spcBef>
                <a:spcPct val="50000"/>
              </a:spcBef>
              <a:buClr>
                <a:srgbClr val="003399"/>
              </a:buClr>
              <a:buFont typeface="Wingdings" charset="2"/>
              <a:buChar char="ü"/>
            </a:pPr>
            <a:r>
              <a:rPr lang="en-US" sz="1600" dirty="0" smtClean="0"/>
              <a:t>Review project timeline, scope and deliverables</a:t>
            </a:r>
          </a:p>
          <a:p>
            <a:pPr marL="684213" lvl="1" indent="-227013" algn="just" eaLnBrk="1" hangingPunct="1">
              <a:lnSpc>
                <a:spcPts val="2100"/>
              </a:lnSpc>
              <a:spcBef>
                <a:spcPct val="50000"/>
              </a:spcBef>
              <a:buClr>
                <a:srgbClr val="003399"/>
              </a:buClr>
              <a:buFont typeface="Wingdings" charset="2"/>
              <a:buChar char="ü"/>
            </a:pPr>
            <a:r>
              <a:rPr lang="en-US" sz="1600" dirty="0" smtClean="0"/>
              <a:t>Discuss the product and competitive environment</a:t>
            </a:r>
          </a:p>
          <a:p>
            <a:pPr marL="684213" lvl="1" indent="-227013" algn="just" eaLnBrk="1" hangingPunct="1">
              <a:lnSpc>
                <a:spcPts val="2100"/>
              </a:lnSpc>
              <a:spcBef>
                <a:spcPct val="50000"/>
              </a:spcBef>
              <a:buClr>
                <a:srgbClr val="003399"/>
              </a:buClr>
              <a:buFont typeface="Wingdings" charset="2"/>
              <a:buChar char="ü"/>
            </a:pPr>
            <a:r>
              <a:rPr lang="en-US" sz="1600" dirty="0" smtClean="0"/>
              <a:t>Identify key attributes, benefits and root words</a:t>
            </a:r>
          </a:p>
          <a:p>
            <a:pPr marL="684213" lvl="1" indent="-227013" algn="just" eaLnBrk="1" hangingPunct="1">
              <a:lnSpc>
                <a:spcPts val="2100"/>
              </a:lnSpc>
              <a:spcBef>
                <a:spcPct val="50000"/>
              </a:spcBef>
              <a:buClr>
                <a:srgbClr val="003399"/>
              </a:buClr>
              <a:buFont typeface="Wingdings" charset="2"/>
              <a:buChar char="ü"/>
            </a:pPr>
            <a:r>
              <a:rPr lang="en-US" sz="1600" dirty="0" smtClean="0"/>
              <a:t>Prioritize key attributes, benefits and root words</a:t>
            </a:r>
          </a:p>
          <a:p>
            <a:pPr marL="684213" lvl="1" indent="-227013" algn="just" eaLnBrk="1" hangingPunct="1">
              <a:lnSpc>
                <a:spcPts val="2100"/>
              </a:lnSpc>
              <a:spcBef>
                <a:spcPct val="50000"/>
              </a:spcBef>
              <a:buClr>
                <a:srgbClr val="003399"/>
              </a:buClr>
              <a:buFont typeface="Wingdings" charset="2"/>
              <a:buChar char="ü"/>
            </a:pPr>
            <a:r>
              <a:rPr lang="en-US" sz="1600" dirty="0" smtClean="0"/>
              <a:t>Project Team creative </a:t>
            </a:r>
            <a:r>
              <a:rPr lang="en-US" sz="1600" dirty="0" err="1" smtClean="0"/>
              <a:t>Brandstorming</a:t>
            </a:r>
            <a:r>
              <a:rPr lang="en-US" sz="1600" dirty="0" smtClean="0"/>
              <a:t> session</a:t>
            </a:r>
          </a:p>
          <a:p>
            <a:pPr marL="228600" indent="-228600" eaLnBrk="1" hangingPunct="1">
              <a:lnSpc>
                <a:spcPts val="2100"/>
              </a:lnSpc>
              <a:buClr>
                <a:srgbClr val="003399"/>
              </a:buClr>
              <a:buFontTx/>
              <a:buNone/>
            </a:pPr>
            <a:endParaRPr lang="en-US" sz="1600" b="1" dirty="0" smtClean="0"/>
          </a:p>
          <a:p>
            <a:pPr marL="228600" indent="-228600" eaLnBrk="1" hangingPunct="1">
              <a:lnSpc>
                <a:spcPts val="2100"/>
              </a:lnSpc>
              <a:buClr>
                <a:srgbClr val="003399"/>
              </a:buClr>
              <a:buFontTx/>
              <a:buNone/>
            </a:pPr>
            <a:r>
              <a:rPr lang="en-US" sz="1600" b="1" dirty="0" smtClean="0"/>
              <a:t>2.	Brand Institute Brand Ideation™ Creative Development		</a:t>
            </a:r>
          </a:p>
          <a:p>
            <a:pPr marL="684213" lvl="1" indent="-227013" algn="just" eaLnBrk="1" hangingPunct="1">
              <a:lnSpc>
                <a:spcPts val="2100"/>
              </a:lnSpc>
              <a:spcBef>
                <a:spcPct val="50000"/>
              </a:spcBef>
              <a:buClr>
                <a:srgbClr val="003399"/>
              </a:buClr>
              <a:buFont typeface="Wingdings" charset="2"/>
              <a:buChar char="ü"/>
            </a:pPr>
            <a:r>
              <a:rPr lang="en-US" sz="1600" dirty="0" smtClean="0"/>
              <a:t>Create additional names based on BSR direction</a:t>
            </a:r>
          </a:p>
          <a:p>
            <a:pPr marL="684213" lvl="1" indent="-227013" algn="just" eaLnBrk="1" hangingPunct="1">
              <a:lnSpc>
                <a:spcPts val="2100"/>
              </a:lnSpc>
              <a:spcBef>
                <a:spcPct val="50000"/>
              </a:spcBef>
              <a:buClr>
                <a:srgbClr val="003399"/>
              </a:buClr>
              <a:buFont typeface="Wingdings" charset="2"/>
              <a:buChar char="ü"/>
            </a:pPr>
            <a:r>
              <a:rPr lang="en-US" sz="1600" dirty="0" err="1" smtClean="0"/>
              <a:t>BrandReality</a:t>
            </a:r>
            <a:r>
              <a:rPr lang="en-US" sz="1600" dirty="0" smtClean="0"/>
              <a:t>™ Trademark Prescreening</a:t>
            </a:r>
          </a:p>
          <a:p>
            <a:pPr marL="1085850" lvl="2" indent="-171450" algn="just" eaLnBrk="1" hangingPunct="1">
              <a:lnSpc>
                <a:spcPts val="2100"/>
              </a:lnSpc>
              <a:spcBef>
                <a:spcPct val="50000"/>
              </a:spcBef>
              <a:buClr>
                <a:srgbClr val="003399"/>
              </a:buClr>
            </a:pPr>
            <a:r>
              <a:rPr lang="en-US" sz="1600" dirty="0" smtClean="0"/>
              <a:t>Trademark classes: 5 and 10</a:t>
            </a:r>
          </a:p>
          <a:p>
            <a:pPr marL="1085850" lvl="2" indent="-171450" algn="just" eaLnBrk="1" hangingPunct="1">
              <a:lnSpc>
                <a:spcPts val="2100"/>
              </a:lnSpc>
              <a:spcBef>
                <a:spcPct val="50000"/>
              </a:spcBef>
              <a:buClr>
                <a:srgbClr val="003399"/>
              </a:buClr>
            </a:pPr>
            <a:r>
              <a:rPr lang="en-US" sz="1600" dirty="0" smtClean="0"/>
              <a:t>Trademark registries: U.S. Federal &amp; State, Canada, &amp; China</a:t>
            </a:r>
            <a:endParaRPr lang="en-US" sz="1600" dirty="0" smtClean="0">
              <a:solidFill>
                <a:srgbClr val="FF0000"/>
              </a:solidFill>
            </a:endParaRPr>
          </a:p>
        </p:txBody>
      </p:sp>
      <p:sp>
        <p:nvSpPr>
          <p:cNvPr id="5" name="Text Box 8"/>
          <p:cNvSpPr txBox="1">
            <a:spLocks noChangeArrowheads="1"/>
          </p:cNvSpPr>
          <p:nvPr/>
        </p:nvSpPr>
        <p:spPr bwMode="auto">
          <a:xfrm>
            <a:off x="6305550" y="2560638"/>
            <a:ext cx="1239838" cy="396875"/>
          </a:xfrm>
          <a:prstGeom prst="rect">
            <a:avLst/>
          </a:prstGeom>
          <a:noFill/>
          <a:ln w="9525">
            <a:noFill/>
            <a:miter lim="800000"/>
            <a:headEnd/>
            <a:tailEnd/>
          </a:ln>
        </p:spPr>
        <p:txBody>
          <a:bodyPr wrap="none">
            <a:spAutoFit/>
          </a:bodyPr>
          <a:lstStyle/>
          <a:p>
            <a:pPr>
              <a:defRPr/>
            </a:pPr>
            <a:r>
              <a:rPr lang="fr-CH" sz="2000" b="1" dirty="0">
                <a:solidFill>
                  <a:schemeClr val="bg1"/>
                </a:solidFill>
                <a:latin typeface="+mj-lt"/>
              </a:rPr>
              <a:t>CREATIVE</a:t>
            </a:r>
            <a:endParaRPr lang="en-US" sz="2000" b="1" dirty="0">
              <a:solidFill>
                <a:schemeClr val="bg1"/>
              </a:solidFill>
              <a:latin typeface="+mj-lt"/>
            </a:endParaRPr>
          </a:p>
        </p:txBody>
      </p:sp>
      <p:sp>
        <p:nvSpPr>
          <p:cNvPr id="6" name="Text Box 9"/>
          <p:cNvSpPr txBox="1">
            <a:spLocks noChangeArrowheads="1"/>
          </p:cNvSpPr>
          <p:nvPr/>
        </p:nvSpPr>
        <p:spPr bwMode="auto">
          <a:xfrm>
            <a:off x="6018213" y="2103438"/>
            <a:ext cx="1760537" cy="396875"/>
          </a:xfrm>
          <a:prstGeom prst="rect">
            <a:avLst/>
          </a:prstGeom>
          <a:noFill/>
          <a:ln w="9525">
            <a:noFill/>
            <a:miter lim="800000"/>
            <a:headEnd/>
            <a:tailEnd/>
          </a:ln>
        </p:spPr>
        <p:txBody>
          <a:bodyPr wrap="none">
            <a:spAutoFit/>
          </a:bodyPr>
          <a:lstStyle/>
          <a:p>
            <a:pPr>
              <a:defRPr/>
            </a:pPr>
            <a:r>
              <a:rPr lang="fr-CH" sz="2000" b="1">
                <a:solidFill>
                  <a:schemeClr val="bg1"/>
                </a:solidFill>
                <a:latin typeface="+mj-lt"/>
              </a:rPr>
              <a:t>200-300 NAMES</a:t>
            </a:r>
            <a:endParaRPr lang="en-US" sz="2000" b="1">
              <a:solidFill>
                <a:schemeClr val="bg1"/>
              </a:solidFill>
              <a:latin typeface="+mj-lt"/>
            </a:endParaRPr>
          </a:p>
        </p:txBody>
      </p:sp>
      <p:sp>
        <p:nvSpPr>
          <p:cNvPr id="7" name="Text Box 10"/>
          <p:cNvSpPr txBox="1">
            <a:spLocks noChangeArrowheads="1"/>
          </p:cNvSpPr>
          <p:nvPr/>
        </p:nvSpPr>
        <p:spPr bwMode="auto">
          <a:xfrm>
            <a:off x="6086475" y="3017838"/>
            <a:ext cx="1782763" cy="396875"/>
          </a:xfrm>
          <a:prstGeom prst="rect">
            <a:avLst/>
          </a:prstGeom>
          <a:noFill/>
          <a:ln w="9525">
            <a:noFill/>
            <a:miter lim="800000"/>
            <a:headEnd/>
            <a:tailEnd/>
          </a:ln>
        </p:spPr>
        <p:txBody>
          <a:bodyPr wrap="none">
            <a:spAutoFit/>
          </a:bodyPr>
          <a:lstStyle/>
          <a:p>
            <a:pPr>
              <a:defRPr/>
            </a:pPr>
            <a:r>
              <a:rPr lang="fr-CH" sz="2000" b="1">
                <a:solidFill>
                  <a:schemeClr val="bg1"/>
                </a:solidFill>
                <a:latin typeface="+mj-lt"/>
              </a:rPr>
              <a:t>TM SCREENING</a:t>
            </a:r>
            <a:endParaRPr lang="en-US" sz="2000" b="1">
              <a:solidFill>
                <a:schemeClr val="bg1"/>
              </a:solidFill>
              <a:latin typeface="+mj-lt"/>
            </a:endParaRPr>
          </a:p>
        </p:txBody>
      </p:sp>
      <p:sp>
        <p:nvSpPr>
          <p:cNvPr id="8" name="Text Box 11"/>
          <p:cNvSpPr txBox="1">
            <a:spLocks noChangeArrowheads="1"/>
          </p:cNvSpPr>
          <p:nvPr/>
        </p:nvSpPr>
        <p:spPr bwMode="auto">
          <a:xfrm>
            <a:off x="6170613" y="3551238"/>
            <a:ext cx="1659429" cy="400110"/>
          </a:xfrm>
          <a:prstGeom prst="rect">
            <a:avLst/>
          </a:prstGeom>
          <a:noFill/>
          <a:ln w="9525">
            <a:noFill/>
            <a:miter lim="800000"/>
            <a:headEnd/>
            <a:tailEnd/>
          </a:ln>
        </p:spPr>
        <p:txBody>
          <a:bodyPr wrap="none">
            <a:spAutoFit/>
          </a:bodyPr>
          <a:lstStyle/>
          <a:p>
            <a:pPr>
              <a:defRPr/>
            </a:pPr>
            <a:r>
              <a:rPr lang="fr-CH" sz="2000" b="1" dirty="0" smtClean="0">
                <a:solidFill>
                  <a:schemeClr val="bg1"/>
                </a:solidFill>
                <a:latin typeface="+mj-lt"/>
              </a:rPr>
              <a:t>75-100 </a:t>
            </a:r>
            <a:r>
              <a:rPr lang="fr-CH" sz="2000" b="1" dirty="0">
                <a:solidFill>
                  <a:schemeClr val="bg1"/>
                </a:solidFill>
                <a:latin typeface="+mj-lt"/>
              </a:rPr>
              <a:t>NAMES</a:t>
            </a:r>
            <a:endParaRPr lang="en-US" sz="2000" b="1" dirty="0">
              <a:solidFill>
                <a:schemeClr val="bg1"/>
              </a:solidFill>
              <a:latin typeface="+mj-lt"/>
            </a:endParaRPr>
          </a:p>
        </p:txBody>
      </p:sp>
      <p:sp>
        <p:nvSpPr>
          <p:cNvPr id="9" name="Text Box 12"/>
          <p:cNvSpPr txBox="1">
            <a:spLocks noChangeArrowheads="1"/>
          </p:cNvSpPr>
          <p:nvPr/>
        </p:nvSpPr>
        <p:spPr bwMode="auto">
          <a:xfrm>
            <a:off x="5984875" y="4008438"/>
            <a:ext cx="1771650" cy="396875"/>
          </a:xfrm>
          <a:prstGeom prst="rect">
            <a:avLst/>
          </a:prstGeom>
          <a:noFill/>
          <a:ln w="9525">
            <a:noFill/>
            <a:miter lim="800000"/>
            <a:headEnd/>
            <a:tailEnd/>
          </a:ln>
        </p:spPr>
        <p:txBody>
          <a:bodyPr wrap="none">
            <a:spAutoFit/>
          </a:bodyPr>
          <a:lstStyle/>
          <a:p>
            <a:pPr>
              <a:defRPr/>
            </a:pPr>
            <a:r>
              <a:rPr lang="fr-CH" sz="2000" b="1" dirty="0">
                <a:solidFill>
                  <a:schemeClr val="bg1"/>
                </a:solidFill>
                <a:latin typeface="+mj-lt"/>
              </a:rPr>
              <a:t>LG SCREENING</a:t>
            </a:r>
            <a:endParaRPr lang="en-US" sz="2000" b="1" dirty="0">
              <a:solidFill>
                <a:schemeClr val="bg1"/>
              </a:solidFill>
              <a:latin typeface="+mj-lt"/>
            </a:endParaRPr>
          </a:p>
        </p:txBody>
      </p:sp>
      <p:sp>
        <p:nvSpPr>
          <p:cNvPr id="10" name="Text Box 13"/>
          <p:cNvSpPr txBox="1">
            <a:spLocks noChangeArrowheads="1"/>
          </p:cNvSpPr>
          <p:nvPr/>
        </p:nvSpPr>
        <p:spPr bwMode="auto">
          <a:xfrm>
            <a:off x="6335713" y="4454525"/>
            <a:ext cx="1363662" cy="708025"/>
          </a:xfrm>
          <a:prstGeom prst="rect">
            <a:avLst/>
          </a:prstGeom>
          <a:noFill/>
          <a:ln w="9525">
            <a:noFill/>
            <a:miter lim="800000"/>
            <a:headEnd/>
            <a:tailEnd/>
          </a:ln>
        </p:spPr>
        <p:txBody>
          <a:bodyPr wrap="none">
            <a:spAutoFit/>
          </a:bodyPr>
          <a:lstStyle/>
          <a:p>
            <a:pPr algn="ctr">
              <a:defRPr/>
            </a:pPr>
            <a:r>
              <a:rPr lang="fr-CH" sz="2000" b="1">
                <a:solidFill>
                  <a:schemeClr val="bg1"/>
                </a:solidFill>
                <a:latin typeface="+mj-lt"/>
              </a:rPr>
              <a:t>MARKET </a:t>
            </a:r>
          </a:p>
          <a:p>
            <a:pPr algn="ctr">
              <a:defRPr/>
            </a:pPr>
            <a:r>
              <a:rPr lang="fr-CH" sz="2000" b="1">
                <a:solidFill>
                  <a:schemeClr val="bg1"/>
                </a:solidFill>
                <a:latin typeface="+mj-lt"/>
              </a:rPr>
              <a:t>RESEARCH</a:t>
            </a:r>
            <a:endParaRPr lang="en-US" sz="2000" b="1">
              <a:solidFill>
                <a:schemeClr val="bg1"/>
              </a:solidFill>
              <a:latin typeface="+mj-lt"/>
            </a:endParaRPr>
          </a:p>
        </p:txBody>
      </p:sp>
      <p:sp>
        <p:nvSpPr>
          <p:cNvPr id="11" name="Text Box 14"/>
          <p:cNvSpPr txBox="1">
            <a:spLocks noChangeArrowheads="1"/>
          </p:cNvSpPr>
          <p:nvPr/>
        </p:nvSpPr>
        <p:spPr bwMode="auto">
          <a:xfrm>
            <a:off x="6153150" y="5227638"/>
            <a:ext cx="1542410" cy="400110"/>
          </a:xfrm>
          <a:prstGeom prst="rect">
            <a:avLst/>
          </a:prstGeom>
          <a:noFill/>
          <a:ln w="9525">
            <a:noFill/>
            <a:miter lim="800000"/>
            <a:headEnd/>
            <a:tailEnd/>
          </a:ln>
        </p:spPr>
        <p:txBody>
          <a:bodyPr wrap="none">
            <a:spAutoFit/>
          </a:bodyPr>
          <a:lstStyle/>
          <a:p>
            <a:pPr>
              <a:defRPr/>
            </a:pPr>
            <a:r>
              <a:rPr lang="fr-CH" sz="2000" b="1" dirty="0" smtClean="0">
                <a:solidFill>
                  <a:schemeClr val="bg1"/>
                </a:solidFill>
                <a:latin typeface="+mj-lt"/>
              </a:rPr>
              <a:t>15-20 </a:t>
            </a:r>
            <a:r>
              <a:rPr lang="fr-CH" sz="2000" b="1" dirty="0">
                <a:solidFill>
                  <a:schemeClr val="bg1"/>
                </a:solidFill>
                <a:latin typeface="+mj-lt"/>
              </a:rPr>
              <a:t>NAMES</a:t>
            </a:r>
            <a:endParaRPr lang="en-US" sz="2000" b="1" dirty="0">
              <a:solidFill>
                <a:schemeClr val="bg1"/>
              </a:solidFill>
              <a:latin typeface="+mj-lt"/>
            </a:endParaRPr>
          </a:p>
        </p:txBody>
      </p:sp>
      <p:sp>
        <p:nvSpPr>
          <p:cNvPr id="12" name="Text Box 15"/>
          <p:cNvSpPr txBox="1">
            <a:spLocks noChangeArrowheads="1"/>
          </p:cNvSpPr>
          <p:nvPr/>
        </p:nvSpPr>
        <p:spPr bwMode="auto">
          <a:xfrm>
            <a:off x="5726113" y="5851525"/>
            <a:ext cx="2579687" cy="396875"/>
          </a:xfrm>
          <a:prstGeom prst="rect">
            <a:avLst/>
          </a:prstGeom>
          <a:noFill/>
          <a:ln w="9525">
            <a:noFill/>
            <a:miter lim="800000"/>
            <a:headEnd/>
            <a:tailEnd/>
          </a:ln>
        </p:spPr>
        <p:txBody>
          <a:bodyPr wrap="none">
            <a:spAutoFit/>
          </a:bodyPr>
          <a:lstStyle/>
          <a:p>
            <a:pPr>
              <a:defRPr/>
            </a:pPr>
            <a:r>
              <a:rPr lang="fr-CH" sz="2000" b="1" dirty="0">
                <a:solidFill>
                  <a:schemeClr val="bg2"/>
                </a:solidFill>
                <a:latin typeface="+mj-lt"/>
              </a:rPr>
              <a:t>SHORT LIST OF NAMES</a:t>
            </a:r>
            <a:endParaRPr lang="en-US" sz="2000" b="1" dirty="0">
              <a:solidFill>
                <a:schemeClr val="bg2"/>
              </a:solidFill>
              <a:latin typeface="+mj-lt"/>
            </a:endParaRPr>
          </a:p>
        </p:txBody>
      </p:sp>
    </p:spTree>
    <p:extLst>
      <p:ext uri="{BB962C8B-B14F-4D97-AF65-F5344CB8AC3E}">
        <p14:creationId xmlns:p14="http://schemas.microsoft.com/office/powerpoint/2010/main" val="2957610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i="0" smtClean="0"/>
              <a:t>Name Development Process</a:t>
            </a:r>
          </a:p>
        </p:txBody>
      </p:sp>
      <p:sp>
        <p:nvSpPr>
          <p:cNvPr id="11267" name="Rectangle 5"/>
          <p:cNvSpPr>
            <a:spLocks noGrp="1" noChangeArrowheads="1"/>
          </p:cNvSpPr>
          <p:nvPr>
            <p:ph type="body" idx="1"/>
          </p:nvPr>
        </p:nvSpPr>
        <p:spPr>
          <a:xfrm>
            <a:off x="152400" y="1219200"/>
            <a:ext cx="8382000" cy="4114800"/>
          </a:xfrm>
        </p:spPr>
        <p:txBody>
          <a:bodyPr/>
          <a:lstStyle/>
          <a:p>
            <a:pPr marL="228600" indent="-228600" eaLnBrk="1" hangingPunct="1">
              <a:lnSpc>
                <a:spcPts val="2100"/>
              </a:lnSpc>
              <a:buClr>
                <a:srgbClr val="003399"/>
              </a:buClr>
              <a:buFontTx/>
              <a:buNone/>
              <a:defRPr/>
            </a:pPr>
            <a:r>
              <a:rPr lang="en-US" sz="1600" b="1" dirty="0" smtClean="0"/>
              <a:t>3.	Project Team Nomenclature Workshop – Meeting #2 [Today]</a:t>
            </a:r>
          </a:p>
          <a:p>
            <a:pPr marL="684213" lvl="1" indent="-227013" algn="just" eaLnBrk="1" hangingPunct="1">
              <a:lnSpc>
                <a:spcPts val="2100"/>
              </a:lnSpc>
              <a:spcBef>
                <a:spcPct val="50000"/>
              </a:spcBef>
              <a:buClr>
                <a:srgbClr val="003399"/>
              </a:buClr>
              <a:buFont typeface="Wingdings" charset="2"/>
              <a:buChar char="ü"/>
              <a:defRPr/>
            </a:pPr>
            <a:r>
              <a:rPr lang="en-US" sz="1600" dirty="0" smtClean="0"/>
              <a:t>Review 100 - 125 name candidates</a:t>
            </a:r>
          </a:p>
          <a:p>
            <a:pPr marL="684213" lvl="1" indent="-227013" algn="just" eaLnBrk="1" hangingPunct="1">
              <a:lnSpc>
                <a:spcPts val="2100"/>
              </a:lnSpc>
              <a:spcBef>
                <a:spcPct val="50000"/>
              </a:spcBef>
              <a:buClr>
                <a:srgbClr val="003399"/>
              </a:buClr>
              <a:buFont typeface="Wingdings" charset="2"/>
              <a:buChar char="ü"/>
              <a:defRPr/>
            </a:pPr>
            <a:r>
              <a:rPr lang="en-US" sz="1600" dirty="0" smtClean="0"/>
              <a:t>Retain favorable name candidates</a:t>
            </a:r>
          </a:p>
          <a:p>
            <a:pPr marL="684213" lvl="1" indent="-227013" algn="just" eaLnBrk="1" hangingPunct="1">
              <a:lnSpc>
                <a:spcPts val="2100"/>
              </a:lnSpc>
              <a:spcBef>
                <a:spcPct val="50000"/>
              </a:spcBef>
              <a:buClr>
                <a:srgbClr val="003399"/>
              </a:buClr>
              <a:buFont typeface="Wingdings" charset="2"/>
              <a:buChar char="ü"/>
              <a:defRPr/>
            </a:pPr>
            <a:r>
              <a:rPr lang="en-US" sz="1600" dirty="0" smtClean="0"/>
              <a:t>Project Team new name creation</a:t>
            </a:r>
          </a:p>
          <a:p>
            <a:pPr marL="684213" lvl="1" indent="-227013" algn="just" eaLnBrk="1" hangingPunct="1">
              <a:lnSpc>
                <a:spcPts val="2100"/>
              </a:lnSpc>
              <a:spcBef>
                <a:spcPct val="50000"/>
              </a:spcBef>
              <a:buClr>
                <a:srgbClr val="003399"/>
              </a:buClr>
              <a:buFont typeface="Wingdings" charset="2"/>
              <a:buChar char="ü"/>
              <a:defRPr/>
            </a:pPr>
            <a:r>
              <a:rPr lang="en-US" sz="1600" dirty="0" smtClean="0"/>
              <a:t>Identify attributes, benefits and root words for refinement</a:t>
            </a:r>
          </a:p>
          <a:p>
            <a:pPr marL="457200" lvl="1" indent="0" algn="just" eaLnBrk="1" hangingPunct="1">
              <a:lnSpc>
                <a:spcPts val="2100"/>
              </a:lnSpc>
              <a:spcBef>
                <a:spcPts val="0"/>
              </a:spcBef>
              <a:buClr>
                <a:srgbClr val="003399"/>
              </a:buClr>
              <a:buFontTx/>
              <a:buNone/>
              <a:defRPr/>
            </a:pPr>
            <a:endParaRPr lang="en-US" sz="1600" dirty="0" smtClean="0"/>
          </a:p>
          <a:p>
            <a:pPr marL="228600" indent="-228600" eaLnBrk="1" hangingPunct="1">
              <a:lnSpc>
                <a:spcPts val="2100"/>
              </a:lnSpc>
              <a:buClr>
                <a:srgbClr val="003399"/>
              </a:buClr>
              <a:buFontTx/>
              <a:buNone/>
              <a:defRPr/>
            </a:pPr>
            <a:r>
              <a:rPr lang="en-US" sz="1600" b="1" dirty="0" smtClean="0"/>
              <a:t>4.	Brand Institute Brand Ideation™ Creative Refinement</a:t>
            </a:r>
          </a:p>
          <a:p>
            <a:pPr marL="684213" lvl="1" indent="-227013" algn="just" eaLnBrk="1" hangingPunct="1">
              <a:lnSpc>
                <a:spcPts val="2100"/>
              </a:lnSpc>
              <a:spcBef>
                <a:spcPct val="50000"/>
              </a:spcBef>
              <a:buClr>
                <a:srgbClr val="003399"/>
              </a:buClr>
              <a:buFont typeface="Wingdings" charset="2"/>
              <a:buChar char="ü"/>
              <a:defRPr/>
            </a:pPr>
            <a:r>
              <a:rPr lang="en-US" sz="1600" dirty="0" smtClean="0"/>
              <a:t>Create additional names based on refined direction</a:t>
            </a:r>
          </a:p>
          <a:p>
            <a:pPr marL="684213" lvl="1" indent="-227013" algn="just" eaLnBrk="1" hangingPunct="1">
              <a:lnSpc>
                <a:spcPts val="2100"/>
              </a:lnSpc>
              <a:spcBef>
                <a:spcPct val="50000"/>
              </a:spcBef>
              <a:buClr>
                <a:srgbClr val="003399"/>
              </a:buClr>
              <a:buFont typeface="Wingdings" charset="2"/>
              <a:buChar char="ü"/>
              <a:defRPr/>
            </a:pPr>
            <a:r>
              <a:rPr lang="en-US" sz="1600" dirty="0" err="1" smtClean="0"/>
              <a:t>BrandReality</a:t>
            </a:r>
            <a:r>
              <a:rPr lang="en-US" sz="1600" dirty="0" smtClean="0"/>
              <a:t>™ Trademark Prescreening</a:t>
            </a:r>
          </a:p>
          <a:p>
            <a:pPr marL="457200" lvl="1" indent="0" algn="just" eaLnBrk="1" hangingPunct="1">
              <a:lnSpc>
                <a:spcPts val="2100"/>
              </a:lnSpc>
              <a:spcBef>
                <a:spcPts val="0"/>
              </a:spcBef>
              <a:buClr>
                <a:srgbClr val="003399"/>
              </a:buClr>
              <a:buFontTx/>
              <a:buNone/>
              <a:defRPr/>
            </a:pPr>
            <a:endParaRPr lang="en-US" sz="1600" dirty="0" smtClean="0"/>
          </a:p>
          <a:p>
            <a:pPr marL="228600" indent="-228600" eaLnBrk="1" hangingPunct="1">
              <a:lnSpc>
                <a:spcPts val="2100"/>
              </a:lnSpc>
              <a:buClr>
                <a:srgbClr val="003399"/>
              </a:buClr>
              <a:buFontTx/>
              <a:buNone/>
              <a:defRPr/>
            </a:pPr>
            <a:r>
              <a:rPr lang="en-US" sz="1600" b="1" dirty="0" smtClean="0"/>
              <a:t>5.	Project Team </a:t>
            </a:r>
            <a:r>
              <a:rPr lang="en-US" sz="1600" b="1" dirty="0" err="1" smtClean="0"/>
              <a:t>BrandMatrix</a:t>
            </a:r>
            <a:r>
              <a:rPr lang="en-US" sz="1600" b="1" dirty="0" smtClean="0"/>
              <a:t>™ Online Name Evaluation Tool</a:t>
            </a:r>
          </a:p>
          <a:p>
            <a:pPr marL="684213" lvl="1" indent="-227013" algn="just" eaLnBrk="1" hangingPunct="1">
              <a:lnSpc>
                <a:spcPts val="2100"/>
              </a:lnSpc>
              <a:spcBef>
                <a:spcPct val="50000"/>
              </a:spcBef>
              <a:buClr>
                <a:srgbClr val="003399"/>
              </a:buClr>
              <a:buFont typeface="Wingdings" charset="2"/>
              <a:buChar char="ü"/>
              <a:defRPr/>
            </a:pPr>
            <a:r>
              <a:rPr lang="en-US" sz="1600" dirty="0" smtClean="0"/>
              <a:t>Project team evaluates 125+ name candidates</a:t>
            </a:r>
          </a:p>
          <a:p>
            <a:pPr marL="684213" lvl="1" indent="-227013" algn="just" eaLnBrk="1" hangingPunct="1">
              <a:lnSpc>
                <a:spcPts val="2100"/>
              </a:lnSpc>
              <a:spcBef>
                <a:spcPct val="50000"/>
              </a:spcBef>
              <a:buClr>
                <a:srgbClr val="003399"/>
              </a:buClr>
              <a:buFont typeface="Wingdings" charset="2"/>
              <a:buChar char="ü"/>
              <a:defRPr/>
            </a:pPr>
            <a:r>
              <a:rPr lang="en-US" sz="1600" dirty="0" smtClean="0"/>
              <a:t>Global project team input</a:t>
            </a:r>
          </a:p>
          <a:p>
            <a:pPr marL="684213" lvl="1" indent="-227013" algn="just" eaLnBrk="1" hangingPunct="1">
              <a:lnSpc>
                <a:spcPts val="2100"/>
              </a:lnSpc>
              <a:spcBef>
                <a:spcPct val="50000"/>
              </a:spcBef>
              <a:buClr>
                <a:srgbClr val="003399"/>
              </a:buClr>
              <a:buFont typeface="Wingdings" charset="2"/>
              <a:buChar char="ü"/>
              <a:defRPr/>
            </a:pPr>
            <a:r>
              <a:rPr lang="en-US" sz="1600" dirty="0" smtClean="0"/>
              <a:t>Identify ~75 names for </a:t>
            </a:r>
            <a:r>
              <a:rPr lang="en-US" sz="1600" dirty="0" err="1" smtClean="0"/>
              <a:t>BrandSearch</a:t>
            </a:r>
            <a:r>
              <a:rPr lang="en-US" sz="1600" dirty="0" smtClean="0"/>
              <a:t>™ trademark screening</a:t>
            </a:r>
          </a:p>
          <a:p>
            <a:pPr lvl="1" algn="just" eaLnBrk="1" hangingPunct="1">
              <a:lnSpc>
                <a:spcPts val="2100"/>
              </a:lnSpc>
              <a:spcBef>
                <a:spcPct val="50000"/>
              </a:spcBef>
              <a:buClr>
                <a:srgbClr val="003399"/>
              </a:buClr>
              <a:defRPr/>
            </a:pPr>
            <a:endParaRPr lang="en-US" sz="1600" dirty="0" smtClean="0"/>
          </a:p>
          <a:p>
            <a:pPr marL="228600" indent="-228600" eaLnBrk="1" hangingPunct="1">
              <a:lnSpc>
                <a:spcPts val="2100"/>
              </a:lnSpc>
              <a:buClr>
                <a:srgbClr val="003399"/>
              </a:buClr>
              <a:buFontTx/>
              <a:buNone/>
              <a:defRPr/>
            </a:pPr>
            <a:endParaRPr lang="en-US" sz="1600" dirty="0" smtClean="0"/>
          </a:p>
        </p:txBody>
      </p:sp>
      <p:pic>
        <p:nvPicPr>
          <p:cNvPr id="8196" name="Picture 5" descr="http://www.theroangroup.com/storage/CreativeDirection.png?__SQUARESPACE_CACHEVERSION=1265379698200"/>
          <p:cNvPicPr>
            <a:picLocks noChangeAspect="1" noChangeArrowheads="1"/>
          </p:cNvPicPr>
          <p:nvPr/>
        </p:nvPicPr>
        <p:blipFill>
          <a:blip r:embed="rId3" cstate="print"/>
          <a:srcRect/>
          <a:stretch>
            <a:fillRect/>
          </a:stretch>
        </p:blipFill>
        <p:spPr bwMode="auto">
          <a:xfrm>
            <a:off x="6096000" y="2996374"/>
            <a:ext cx="2819400" cy="3756851"/>
          </a:xfrm>
          <a:prstGeom prst="rect">
            <a:avLst/>
          </a:prstGeom>
          <a:noFill/>
          <a:ln w="9525">
            <a:noFill/>
            <a:miter lim="800000"/>
            <a:headEnd/>
            <a:tailEnd/>
          </a:ln>
        </p:spPr>
      </p:pic>
    </p:spTree>
    <p:extLst>
      <p:ext uri="{BB962C8B-B14F-4D97-AF65-F5344CB8AC3E}">
        <p14:creationId xmlns:p14="http://schemas.microsoft.com/office/powerpoint/2010/main" val="2953874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pPr eaLnBrk="1" hangingPunct="1"/>
            <a:r>
              <a:rPr lang="en-US" i="0" smtClean="0"/>
              <a:t>Product Overview</a:t>
            </a:r>
          </a:p>
        </p:txBody>
      </p:sp>
      <p:sp>
        <p:nvSpPr>
          <p:cNvPr id="14339" name="Rectangle 1027"/>
          <p:cNvSpPr>
            <a:spLocks noGrp="1" noChangeArrowheads="1"/>
          </p:cNvSpPr>
          <p:nvPr>
            <p:ph type="body" idx="1"/>
          </p:nvPr>
        </p:nvSpPr>
        <p:spPr>
          <a:xfrm>
            <a:off x="457200" y="1249363"/>
            <a:ext cx="8686800" cy="4114800"/>
          </a:xfrm>
        </p:spPr>
        <p:txBody>
          <a:bodyPr/>
          <a:lstStyle/>
          <a:p>
            <a:pPr marL="0" indent="0" eaLnBrk="1" hangingPunct="1">
              <a:lnSpc>
                <a:spcPct val="90000"/>
              </a:lnSpc>
              <a:buFontTx/>
              <a:buNone/>
              <a:tabLst>
                <a:tab pos="1206500" algn="l"/>
              </a:tabLst>
              <a:defRPr/>
            </a:pPr>
            <a:r>
              <a:rPr lang="en-US" sz="1600" b="1" dirty="0" smtClean="0"/>
              <a:t>Product Profile</a:t>
            </a:r>
          </a:p>
          <a:p>
            <a:pPr marL="0" indent="0" eaLnBrk="1" hangingPunct="1">
              <a:lnSpc>
                <a:spcPct val="90000"/>
              </a:lnSpc>
              <a:buFontTx/>
              <a:buNone/>
              <a:tabLst>
                <a:tab pos="1206500" algn="l"/>
              </a:tabLst>
              <a:defRPr/>
            </a:pPr>
            <a:endParaRPr lang="en-US" sz="1600" dirty="0" smtClean="0"/>
          </a:p>
          <a:p>
            <a:pPr marL="225425" indent="-225425" eaLnBrk="1" hangingPunct="1">
              <a:lnSpc>
                <a:spcPct val="90000"/>
              </a:lnSpc>
              <a:buClr>
                <a:srgbClr val="003399"/>
              </a:buClr>
              <a:buFont typeface="Wingdings" charset="2"/>
              <a:buChar char="ü"/>
              <a:tabLst>
                <a:tab pos="1206500" algn="l"/>
              </a:tabLst>
              <a:defRPr/>
            </a:pPr>
            <a:r>
              <a:rPr lang="en-US" sz="1600" dirty="0" smtClean="0"/>
              <a:t>Drug class/classification: blood derivative/biologic</a:t>
            </a:r>
            <a:endParaRPr lang="en-US" sz="1600" dirty="0">
              <a:solidFill>
                <a:srgbClr val="FF0000"/>
              </a:solidFill>
            </a:endParaRPr>
          </a:p>
          <a:p>
            <a:pPr marL="225425" indent="-225425" eaLnBrk="1" hangingPunct="1">
              <a:lnSpc>
                <a:spcPct val="90000"/>
              </a:lnSpc>
              <a:buClr>
                <a:srgbClr val="003399"/>
              </a:buClr>
              <a:buFont typeface="Wingdings" charset="2"/>
              <a:buChar char="ü"/>
              <a:tabLst>
                <a:tab pos="1206500" algn="l"/>
              </a:tabLst>
              <a:defRPr/>
            </a:pPr>
            <a:r>
              <a:rPr lang="en-US" sz="1600" dirty="0" smtClean="0"/>
              <a:t>Nonproprietary/generic name: human serum albumin</a:t>
            </a:r>
            <a:endParaRPr lang="en-US" sz="1600" dirty="0">
              <a:solidFill>
                <a:srgbClr val="FF0000"/>
              </a:solidFill>
            </a:endParaRPr>
          </a:p>
          <a:p>
            <a:pPr marL="225425" indent="-225425" eaLnBrk="1" hangingPunct="1">
              <a:lnSpc>
                <a:spcPct val="90000"/>
              </a:lnSpc>
              <a:buClr>
                <a:srgbClr val="003399"/>
              </a:buClr>
              <a:buFont typeface="Wingdings" charset="2"/>
              <a:buChar char="ü"/>
              <a:tabLst>
                <a:tab pos="1206500" algn="l"/>
              </a:tabLst>
              <a:defRPr/>
            </a:pPr>
            <a:r>
              <a:rPr lang="en-US" sz="1600" dirty="0" smtClean="0"/>
              <a:t>USAN/INN stem: N/A</a:t>
            </a:r>
          </a:p>
          <a:p>
            <a:pPr marL="225425" indent="-225425" eaLnBrk="1" hangingPunct="1">
              <a:lnSpc>
                <a:spcPct val="90000"/>
              </a:lnSpc>
              <a:buClr>
                <a:srgbClr val="003399"/>
              </a:buClr>
              <a:buFont typeface="Wingdings" charset="2"/>
              <a:buChar char="ü"/>
              <a:tabLst>
                <a:tab pos="1206500" algn="l"/>
              </a:tabLst>
              <a:defRPr/>
            </a:pPr>
            <a:r>
              <a:rPr lang="en-US" sz="1600" dirty="0" smtClean="0"/>
              <a:t>Indication(s</a:t>
            </a:r>
            <a:r>
              <a:rPr lang="en-US" sz="1600" dirty="0"/>
              <a:t>): the final indication has not been finalized. For now, working with below is </a:t>
            </a:r>
            <a:r>
              <a:rPr lang="en-US" sz="1600" dirty="0" smtClean="0"/>
              <a:t>fine.</a:t>
            </a:r>
            <a:endParaRPr lang="en-US" sz="1200" dirty="0">
              <a:solidFill>
                <a:srgbClr val="FF0000"/>
              </a:solidFill>
            </a:endParaRPr>
          </a:p>
          <a:p>
            <a:pPr marL="682625" lvl="1" indent="-225425" algn="just">
              <a:lnSpc>
                <a:spcPct val="90000"/>
              </a:lnSpc>
              <a:spcBef>
                <a:spcPct val="50000"/>
              </a:spcBef>
              <a:buClr>
                <a:srgbClr val="0000A4"/>
              </a:buClr>
              <a:buSzPct val="100000"/>
              <a:buFont typeface="Wingdings" pitchFamily="2" charset="2"/>
              <a:buChar char="ü"/>
              <a:defRPr/>
            </a:pPr>
            <a:r>
              <a:rPr lang="en-US" sz="1600" kern="1200" dirty="0">
                <a:solidFill>
                  <a:srgbClr val="000000"/>
                </a:solidFill>
                <a:ea typeface="+mn-ea"/>
                <a:cs typeface="Arial" charset="0"/>
              </a:rPr>
              <a:t>For </a:t>
            </a:r>
            <a:r>
              <a:rPr lang="en-US" sz="1600" kern="1200" dirty="0" err="1">
                <a:solidFill>
                  <a:srgbClr val="000000"/>
                </a:solidFill>
                <a:ea typeface="+mn-ea"/>
                <a:cs typeface="Arial" charset="0"/>
              </a:rPr>
              <a:t>Hypoalbuminemia</a:t>
            </a:r>
            <a:r>
              <a:rPr lang="en-US" sz="1600" kern="1200" dirty="0">
                <a:solidFill>
                  <a:srgbClr val="000000"/>
                </a:solidFill>
                <a:ea typeface="+mn-ea"/>
                <a:cs typeface="Arial" charset="0"/>
              </a:rPr>
              <a:t> and shock in acute hemorrhage by loss of albumin (burns, </a:t>
            </a:r>
            <a:r>
              <a:rPr lang="en-US" sz="1600" kern="1200" dirty="0" err="1">
                <a:solidFill>
                  <a:srgbClr val="000000"/>
                </a:solidFill>
                <a:ea typeface="+mn-ea"/>
                <a:cs typeface="Arial" charset="0"/>
              </a:rPr>
              <a:t>nephrotic</a:t>
            </a:r>
            <a:r>
              <a:rPr lang="en-US" sz="1600" kern="1200" dirty="0">
                <a:solidFill>
                  <a:srgbClr val="000000"/>
                </a:solidFill>
                <a:ea typeface="+mn-ea"/>
                <a:cs typeface="Arial" charset="0"/>
              </a:rPr>
              <a:t> syndromes, etc.) and low synthesis of albumin (hepatic cirrhosis, </a:t>
            </a:r>
            <a:r>
              <a:rPr lang="en-US" sz="1600" kern="1200" dirty="0" err="1">
                <a:solidFill>
                  <a:srgbClr val="000000"/>
                </a:solidFill>
                <a:ea typeface="+mn-ea"/>
                <a:cs typeface="Arial" charset="0"/>
              </a:rPr>
              <a:t>etc</a:t>
            </a:r>
            <a:r>
              <a:rPr lang="en-US" sz="1600" kern="1200" dirty="0" smtClean="0">
                <a:solidFill>
                  <a:srgbClr val="000000"/>
                </a:solidFill>
                <a:ea typeface="+mn-ea"/>
                <a:cs typeface="Arial" charset="0"/>
              </a:rPr>
              <a:t>).</a:t>
            </a:r>
            <a:endParaRPr lang="en-US" sz="1600" dirty="0" smtClean="0"/>
          </a:p>
          <a:p>
            <a:pPr>
              <a:buClr>
                <a:srgbClr val="0000A4"/>
              </a:buClr>
              <a:buFont typeface="Wingdings" panose="05000000000000000000" pitchFamily="2" charset="2"/>
              <a:buChar char="ü"/>
            </a:pPr>
            <a:r>
              <a:rPr lang="en-US" sz="1600" dirty="0" smtClean="0"/>
              <a:t>Competitor’s (CSL) Indications:</a:t>
            </a:r>
            <a:endParaRPr lang="en-US" sz="1200" dirty="0"/>
          </a:p>
          <a:p>
            <a:pPr marL="682625" lvl="1" indent="-225425" algn="just">
              <a:lnSpc>
                <a:spcPct val="90000"/>
              </a:lnSpc>
              <a:spcBef>
                <a:spcPct val="50000"/>
              </a:spcBef>
              <a:buClr>
                <a:srgbClr val="0000A4"/>
              </a:buClr>
              <a:buSzPct val="100000"/>
              <a:buFont typeface="Wingdings" pitchFamily="2" charset="2"/>
              <a:buChar char="ü"/>
              <a:defRPr/>
            </a:pPr>
            <a:r>
              <a:rPr lang="en-US" sz="1600" kern="1200" dirty="0">
                <a:solidFill>
                  <a:srgbClr val="000000"/>
                </a:solidFill>
                <a:ea typeface="+mn-ea"/>
                <a:cs typeface="Arial" charset="0"/>
              </a:rPr>
              <a:t>Treatment of shock where there is an oncotic deficit.</a:t>
            </a:r>
          </a:p>
          <a:p>
            <a:pPr marL="682625" lvl="1" indent="-225425" algn="just">
              <a:lnSpc>
                <a:spcPct val="90000"/>
              </a:lnSpc>
              <a:spcBef>
                <a:spcPct val="50000"/>
              </a:spcBef>
              <a:buClr>
                <a:srgbClr val="0000A4"/>
              </a:buClr>
              <a:buSzPct val="100000"/>
              <a:buFont typeface="Wingdings" pitchFamily="2" charset="2"/>
              <a:buChar char="ü"/>
              <a:defRPr/>
            </a:pPr>
            <a:r>
              <a:rPr lang="en-US" sz="1600" kern="1200" dirty="0">
                <a:solidFill>
                  <a:srgbClr val="000000"/>
                </a:solidFill>
                <a:ea typeface="+mn-ea"/>
                <a:cs typeface="Arial" charset="0"/>
              </a:rPr>
              <a:t>Adult Respiratory Distress Syndrome</a:t>
            </a:r>
          </a:p>
          <a:p>
            <a:pPr marL="682625" lvl="1" indent="-225425" algn="just">
              <a:lnSpc>
                <a:spcPct val="90000"/>
              </a:lnSpc>
              <a:spcBef>
                <a:spcPct val="50000"/>
              </a:spcBef>
              <a:buClr>
                <a:srgbClr val="0000A4"/>
              </a:buClr>
              <a:buSzPct val="100000"/>
              <a:buFont typeface="Wingdings" pitchFamily="2" charset="2"/>
              <a:buChar char="ü"/>
              <a:defRPr/>
            </a:pPr>
            <a:r>
              <a:rPr lang="en-US" sz="1600" kern="1200" dirty="0">
                <a:solidFill>
                  <a:srgbClr val="000000"/>
                </a:solidFill>
                <a:ea typeface="+mn-ea"/>
                <a:cs typeface="Arial" charset="0"/>
              </a:rPr>
              <a:t>Pump prime for cardiopulmonary bypass surgery</a:t>
            </a:r>
          </a:p>
          <a:p>
            <a:pPr marL="682625" lvl="1" indent="-225425" algn="just">
              <a:lnSpc>
                <a:spcPct val="90000"/>
              </a:lnSpc>
              <a:spcBef>
                <a:spcPct val="50000"/>
              </a:spcBef>
              <a:buClr>
                <a:srgbClr val="0000A4"/>
              </a:buClr>
              <a:buSzPct val="100000"/>
              <a:buFont typeface="Wingdings" pitchFamily="2" charset="2"/>
              <a:buChar char="ü"/>
              <a:defRPr/>
            </a:pPr>
            <a:r>
              <a:rPr lang="en-US" sz="1600" kern="1200" dirty="0">
                <a:solidFill>
                  <a:srgbClr val="000000"/>
                </a:solidFill>
                <a:ea typeface="+mn-ea"/>
                <a:cs typeface="Arial" charset="0"/>
              </a:rPr>
              <a:t>Acute </a:t>
            </a:r>
            <a:r>
              <a:rPr lang="en-US" sz="1600" kern="1200" dirty="0" err="1">
                <a:solidFill>
                  <a:srgbClr val="000000"/>
                </a:solidFill>
                <a:ea typeface="+mn-ea"/>
                <a:cs typeface="Arial" charset="0"/>
              </a:rPr>
              <a:t>nephrosis</a:t>
            </a:r>
            <a:r>
              <a:rPr lang="en-US" sz="1600" kern="1200" dirty="0">
                <a:solidFill>
                  <a:srgbClr val="000000"/>
                </a:solidFill>
                <a:ea typeface="+mn-ea"/>
                <a:cs typeface="Arial" charset="0"/>
              </a:rPr>
              <a:t>.</a:t>
            </a:r>
          </a:p>
          <a:p>
            <a:pPr marL="682625" lvl="1" indent="-225425" algn="just">
              <a:lnSpc>
                <a:spcPct val="90000"/>
              </a:lnSpc>
              <a:spcBef>
                <a:spcPct val="50000"/>
              </a:spcBef>
              <a:buClr>
                <a:srgbClr val="0000A4"/>
              </a:buClr>
              <a:buSzPct val="100000"/>
              <a:buFont typeface="Wingdings" pitchFamily="2" charset="2"/>
              <a:buChar char="ü"/>
              <a:defRPr/>
            </a:pPr>
            <a:r>
              <a:rPr lang="en-US" sz="1600" kern="1200" dirty="0">
                <a:solidFill>
                  <a:srgbClr val="000000"/>
                </a:solidFill>
                <a:ea typeface="+mn-ea"/>
                <a:cs typeface="Arial" charset="0"/>
              </a:rPr>
              <a:t>Maintenance of colloidal pressure in extensive burn cases, or acute liver failure.</a:t>
            </a:r>
          </a:p>
          <a:p>
            <a:pPr marL="682625" lvl="1" indent="-225425" algn="just">
              <a:lnSpc>
                <a:spcPct val="90000"/>
              </a:lnSpc>
              <a:spcBef>
                <a:spcPct val="50000"/>
              </a:spcBef>
              <a:buClr>
                <a:srgbClr val="0000A4"/>
              </a:buClr>
              <a:buSzPct val="100000"/>
              <a:buFont typeface="Wingdings" pitchFamily="2" charset="2"/>
              <a:buChar char="ü"/>
              <a:defRPr/>
            </a:pPr>
            <a:r>
              <a:rPr lang="en-US" sz="1600" kern="1200" dirty="0">
                <a:solidFill>
                  <a:srgbClr val="000000"/>
                </a:solidFill>
                <a:ea typeface="+mn-ea"/>
                <a:cs typeface="Arial" charset="0"/>
              </a:rPr>
              <a:t>On a case by case basis, arrangements may be made for reconstitution of certain medications with albumin. These must all be approved by the Transfusion Medicine Medical Director.</a:t>
            </a:r>
          </a:p>
        </p:txBody>
      </p:sp>
    </p:spTree>
    <p:extLst>
      <p:ext uri="{BB962C8B-B14F-4D97-AF65-F5344CB8AC3E}">
        <p14:creationId xmlns:p14="http://schemas.microsoft.com/office/powerpoint/2010/main" val="1388053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pPr eaLnBrk="1" hangingPunct="1"/>
            <a:r>
              <a:rPr lang="en-US" i="0" smtClean="0"/>
              <a:t>Product Overview</a:t>
            </a:r>
          </a:p>
        </p:txBody>
      </p:sp>
      <p:sp>
        <p:nvSpPr>
          <p:cNvPr id="14339" name="Rectangle 1027"/>
          <p:cNvSpPr>
            <a:spLocks noGrp="1" noChangeArrowheads="1"/>
          </p:cNvSpPr>
          <p:nvPr>
            <p:ph type="body" idx="1"/>
          </p:nvPr>
        </p:nvSpPr>
        <p:spPr>
          <a:xfrm>
            <a:off x="457200" y="1249363"/>
            <a:ext cx="8686800" cy="4114800"/>
          </a:xfrm>
        </p:spPr>
        <p:txBody>
          <a:bodyPr/>
          <a:lstStyle/>
          <a:p>
            <a:pPr marL="0" indent="0" eaLnBrk="1" hangingPunct="1">
              <a:lnSpc>
                <a:spcPct val="90000"/>
              </a:lnSpc>
              <a:buFontTx/>
              <a:buNone/>
              <a:tabLst>
                <a:tab pos="1206500" algn="l"/>
              </a:tabLst>
              <a:defRPr/>
            </a:pPr>
            <a:r>
              <a:rPr lang="en-US" sz="1600" b="1" dirty="0" smtClean="0"/>
              <a:t>Product Profile (Continued)</a:t>
            </a:r>
          </a:p>
          <a:p>
            <a:pPr marL="0" indent="0" eaLnBrk="1" hangingPunct="1">
              <a:lnSpc>
                <a:spcPct val="90000"/>
              </a:lnSpc>
              <a:buClr>
                <a:srgbClr val="003399"/>
              </a:buClr>
              <a:buNone/>
              <a:tabLst>
                <a:tab pos="1206500" algn="l"/>
              </a:tabLst>
              <a:defRPr/>
            </a:pPr>
            <a:endParaRPr lang="en-US" sz="1600" dirty="0" smtClean="0"/>
          </a:p>
          <a:p>
            <a:pPr marL="225425" indent="-225425" eaLnBrk="1" hangingPunct="1">
              <a:lnSpc>
                <a:spcPct val="90000"/>
              </a:lnSpc>
              <a:buClr>
                <a:srgbClr val="003399"/>
              </a:buClr>
              <a:buFont typeface="Wingdings" charset="2"/>
              <a:buChar char="ü"/>
              <a:tabLst>
                <a:tab pos="1206500" algn="l"/>
              </a:tabLst>
              <a:defRPr/>
            </a:pPr>
            <a:r>
              <a:rPr lang="en-US" sz="1600" dirty="0" smtClean="0"/>
              <a:t>Standard dose/additional dose(s): the </a:t>
            </a:r>
            <a:r>
              <a:rPr lang="en-US" sz="1600" dirty="0"/>
              <a:t>total dosage will vary with clinical condition and size of the individual</a:t>
            </a:r>
          </a:p>
          <a:p>
            <a:pPr marL="682625" lvl="1" indent="-225425" algn="just">
              <a:lnSpc>
                <a:spcPct val="90000"/>
              </a:lnSpc>
              <a:spcBef>
                <a:spcPct val="50000"/>
              </a:spcBef>
              <a:buClr>
                <a:srgbClr val="0000A4"/>
              </a:buClr>
              <a:buSzPct val="100000"/>
              <a:buFont typeface="Wingdings" pitchFamily="2" charset="2"/>
              <a:buChar char="ü"/>
              <a:defRPr/>
            </a:pPr>
            <a:r>
              <a:rPr lang="en-US" sz="1600" kern="1200" dirty="0">
                <a:solidFill>
                  <a:srgbClr val="000000"/>
                </a:solidFill>
                <a:ea typeface="+mn-ea"/>
                <a:cs typeface="Arial" charset="0"/>
              </a:rPr>
              <a:t>In adults: </a:t>
            </a:r>
          </a:p>
          <a:p>
            <a:pPr lvl="2">
              <a:buClr>
                <a:srgbClr val="0000A4"/>
              </a:buClr>
              <a:buFont typeface="Courier New" panose="02070309020205020404" pitchFamily="49" charset="0"/>
              <a:buChar char="o"/>
            </a:pPr>
            <a:r>
              <a:rPr lang="en-US" sz="1600" dirty="0"/>
              <a:t>An initial dose of 100 mL is suggested</a:t>
            </a:r>
          </a:p>
          <a:p>
            <a:pPr lvl="2">
              <a:buClr>
                <a:srgbClr val="0000A4"/>
              </a:buClr>
              <a:buFont typeface="Courier New" panose="02070309020205020404" pitchFamily="49" charset="0"/>
              <a:buChar char="o"/>
            </a:pPr>
            <a:r>
              <a:rPr lang="en-US" sz="1600" dirty="0"/>
              <a:t>Additional amounts may be injected as clinically indicated</a:t>
            </a:r>
          </a:p>
          <a:p>
            <a:pPr marL="682625" lvl="1" indent="-225425" algn="just">
              <a:lnSpc>
                <a:spcPct val="90000"/>
              </a:lnSpc>
              <a:spcBef>
                <a:spcPct val="50000"/>
              </a:spcBef>
              <a:buClr>
                <a:srgbClr val="0000A4"/>
              </a:buClr>
              <a:buSzPct val="100000"/>
              <a:buFont typeface="Wingdings" pitchFamily="2" charset="2"/>
              <a:buChar char="ü"/>
              <a:defRPr/>
            </a:pPr>
            <a:r>
              <a:rPr lang="en-US" sz="1600" kern="1200" dirty="0" smtClean="0">
                <a:solidFill>
                  <a:srgbClr val="000000"/>
                </a:solidFill>
                <a:ea typeface="+mn-ea"/>
                <a:cs typeface="Arial" charset="0"/>
              </a:rPr>
              <a:t>In children:</a:t>
            </a:r>
          </a:p>
          <a:p>
            <a:pPr lvl="2">
              <a:buClr>
                <a:srgbClr val="0000A4"/>
              </a:buClr>
              <a:buFont typeface="Courier New" panose="02070309020205020404" pitchFamily="49" charset="0"/>
              <a:buChar char="o"/>
            </a:pPr>
            <a:r>
              <a:rPr lang="en-US" sz="1600" dirty="0"/>
              <a:t>A dose one-quarter to one-half of the adult dose</a:t>
            </a:r>
          </a:p>
          <a:p>
            <a:pPr marL="225425" indent="-225425" eaLnBrk="1" hangingPunct="1">
              <a:lnSpc>
                <a:spcPct val="90000"/>
              </a:lnSpc>
              <a:buClr>
                <a:srgbClr val="003399"/>
              </a:buClr>
              <a:buFont typeface="Wingdings" charset="2"/>
              <a:buChar char="ü"/>
              <a:tabLst>
                <a:tab pos="1206500" algn="l"/>
              </a:tabLst>
              <a:defRPr/>
            </a:pPr>
            <a:r>
              <a:rPr lang="en-US" sz="1600" dirty="0" smtClean="0"/>
              <a:t>Formulation: solution for injection</a:t>
            </a:r>
          </a:p>
          <a:p>
            <a:pPr marL="225425" indent="-225425" eaLnBrk="1" hangingPunct="1">
              <a:lnSpc>
                <a:spcPct val="90000"/>
              </a:lnSpc>
              <a:buClr>
                <a:srgbClr val="003399"/>
              </a:buClr>
              <a:buFont typeface="Wingdings" charset="2"/>
              <a:buChar char="ü"/>
              <a:tabLst>
                <a:tab pos="1206500" algn="l"/>
              </a:tabLst>
              <a:defRPr/>
            </a:pPr>
            <a:r>
              <a:rPr lang="en-US" sz="1600" dirty="0" smtClean="0"/>
              <a:t>Route(s) of administration: IV</a:t>
            </a:r>
          </a:p>
          <a:p>
            <a:pPr marL="225425" indent="-225425" eaLnBrk="1" hangingPunct="1">
              <a:lnSpc>
                <a:spcPct val="90000"/>
              </a:lnSpc>
              <a:buClr>
                <a:srgbClr val="003399"/>
              </a:buClr>
              <a:buFont typeface="Wingdings" charset="2"/>
              <a:buChar char="ü"/>
              <a:tabLst>
                <a:tab pos="1206500" algn="l"/>
              </a:tabLst>
              <a:defRPr/>
            </a:pPr>
            <a:r>
              <a:rPr lang="en-US" sz="1600" dirty="0" smtClean="0"/>
              <a:t>Frequency of administration: varies based upon clinical indication</a:t>
            </a:r>
            <a:endParaRPr lang="en-US" sz="1600" i="1" dirty="0" smtClean="0"/>
          </a:p>
        </p:txBody>
      </p:sp>
    </p:spTree>
    <p:extLst>
      <p:ext uri="{BB962C8B-B14F-4D97-AF65-F5344CB8AC3E}">
        <p14:creationId xmlns:p14="http://schemas.microsoft.com/office/powerpoint/2010/main" val="3959132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p:txBody>
          <a:bodyPr/>
          <a:lstStyle/>
          <a:p>
            <a:pPr eaLnBrk="1" hangingPunct="1"/>
            <a:r>
              <a:rPr lang="en-US" i="0" smtClean="0"/>
              <a:t>Product Overview</a:t>
            </a:r>
          </a:p>
        </p:txBody>
      </p:sp>
      <p:sp>
        <p:nvSpPr>
          <p:cNvPr id="13315" name="Rectangle 1027"/>
          <p:cNvSpPr>
            <a:spLocks noGrp="1" noChangeArrowheads="1"/>
          </p:cNvSpPr>
          <p:nvPr>
            <p:ph type="body" idx="1"/>
          </p:nvPr>
        </p:nvSpPr>
        <p:spPr>
          <a:xfrm>
            <a:off x="457200" y="1219200"/>
            <a:ext cx="8382000" cy="4114800"/>
          </a:xfrm>
        </p:spPr>
        <p:txBody>
          <a:bodyPr/>
          <a:lstStyle/>
          <a:p>
            <a:pPr marL="0" indent="0" algn="just" eaLnBrk="1" hangingPunct="1">
              <a:lnSpc>
                <a:spcPts val="2100"/>
              </a:lnSpc>
              <a:spcBef>
                <a:spcPct val="0"/>
              </a:spcBef>
              <a:buFontTx/>
              <a:buNone/>
              <a:tabLst>
                <a:tab pos="1206500" algn="l"/>
              </a:tabLst>
              <a:defRPr/>
            </a:pPr>
            <a:r>
              <a:rPr lang="en-US" sz="1600" b="1" dirty="0" smtClean="0"/>
              <a:t>Product Description</a:t>
            </a:r>
          </a:p>
          <a:p>
            <a:pPr marL="0" indent="0" algn="just" eaLnBrk="1" hangingPunct="1">
              <a:lnSpc>
                <a:spcPts val="2100"/>
              </a:lnSpc>
              <a:spcBef>
                <a:spcPct val="0"/>
              </a:spcBef>
              <a:buFontTx/>
              <a:buNone/>
              <a:tabLst>
                <a:tab pos="1206500" algn="l"/>
              </a:tabLst>
              <a:defRPr/>
            </a:pPr>
            <a:endParaRPr lang="en-US" sz="1600" i="1" dirty="0" smtClean="0"/>
          </a:p>
          <a:p>
            <a:pPr marL="225425" indent="-225425" algn="just" eaLnBrk="1" hangingPunct="1">
              <a:lnSpc>
                <a:spcPts val="2100"/>
              </a:lnSpc>
              <a:spcBef>
                <a:spcPct val="0"/>
              </a:spcBef>
              <a:buClr>
                <a:srgbClr val="003399"/>
              </a:buClr>
              <a:buFont typeface="Wingdings" charset="2"/>
              <a:buChar char="ü"/>
              <a:tabLst>
                <a:tab pos="1206500" algn="l"/>
              </a:tabLst>
              <a:defRPr/>
            </a:pPr>
            <a:r>
              <a:rPr lang="en-US" sz="1600" dirty="0"/>
              <a:t>A </a:t>
            </a:r>
            <a:r>
              <a:rPr lang="en-US" sz="1600" dirty="0" smtClean="0"/>
              <a:t>25% (20% for China) solution </a:t>
            </a:r>
            <a:r>
              <a:rPr lang="en-US" sz="1600" dirty="0"/>
              <a:t>of purified human serum albumin is manufactured from normal plasma by the cold ethanol blood fractionation method. After purification, </a:t>
            </a:r>
            <a:r>
              <a:rPr lang="en-US" sz="1600" dirty="0" smtClean="0"/>
              <a:t>stabilization, </a:t>
            </a:r>
            <a:r>
              <a:rPr lang="en-US" sz="1600" dirty="0"/>
              <a:t>and passage twice through a sterilizing filter, it is heated at 60°C for 10 hours. This heat treatment completely destroys the causative agents such as Hepatitis B Virus (HBV), Hepatitis C Virus (HCV), Human Immunodeficiency Virus (HIV), and so on. There are no known cases of viral diseases which have resulted from the administration. This product contains no preservative and is free from plasma proteins associated with the blood clotting mechanism and blood group antibodies</a:t>
            </a:r>
            <a:r>
              <a:rPr lang="en-US" sz="1600" dirty="0" smtClean="0"/>
              <a:t>.</a:t>
            </a:r>
          </a:p>
          <a:p>
            <a:pPr marL="0" indent="0" algn="just" eaLnBrk="1" hangingPunct="1">
              <a:lnSpc>
                <a:spcPts val="2100"/>
              </a:lnSpc>
              <a:spcBef>
                <a:spcPct val="0"/>
              </a:spcBef>
              <a:buClr>
                <a:srgbClr val="003399"/>
              </a:buClr>
              <a:buNone/>
              <a:tabLst>
                <a:tab pos="1206500" algn="l"/>
              </a:tabLst>
              <a:defRPr/>
            </a:pPr>
            <a:endParaRPr lang="en-US" sz="1600" b="1" u="sng" dirty="0" smtClean="0"/>
          </a:p>
          <a:p>
            <a:pPr marL="0" indent="0" eaLnBrk="1" hangingPunct="1">
              <a:lnSpc>
                <a:spcPts val="2100"/>
              </a:lnSpc>
              <a:spcBef>
                <a:spcPct val="0"/>
              </a:spcBef>
              <a:buFontTx/>
              <a:buNone/>
              <a:tabLst>
                <a:tab pos="1206500" algn="l"/>
              </a:tabLst>
              <a:defRPr/>
            </a:pPr>
            <a:r>
              <a:rPr lang="en-US" sz="1600" b="1" dirty="0" smtClean="0"/>
              <a:t>Concept Statement</a:t>
            </a:r>
          </a:p>
          <a:p>
            <a:pPr marL="0" indent="0" eaLnBrk="1" hangingPunct="1">
              <a:lnSpc>
                <a:spcPts val="2100"/>
              </a:lnSpc>
              <a:spcBef>
                <a:spcPct val="0"/>
              </a:spcBef>
              <a:buFontTx/>
              <a:buNone/>
              <a:tabLst>
                <a:tab pos="1206500" algn="l"/>
              </a:tabLst>
              <a:defRPr/>
            </a:pPr>
            <a:endParaRPr lang="en-US" sz="1600" dirty="0" smtClean="0"/>
          </a:p>
          <a:p>
            <a:pPr marL="225425" indent="-225425" algn="just" eaLnBrk="1" hangingPunct="1">
              <a:lnSpc>
                <a:spcPts val="2100"/>
              </a:lnSpc>
              <a:spcBef>
                <a:spcPct val="0"/>
              </a:spcBef>
              <a:buClr>
                <a:srgbClr val="003399"/>
              </a:buClr>
              <a:buFont typeface="Wingdings" charset="2"/>
              <a:buChar char="ü"/>
              <a:tabLst>
                <a:tab pos="173038" algn="l"/>
                <a:tab pos="1206500" algn="l"/>
              </a:tabLst>
              <a:defRPr/>
            </a:pPr>
            <a:r>
              <a:rPr lang="en-US" sz="1600" dirty="0"/>
              <a:t>Albumin, a serum protein, regulates and stabilizes circulating blood volume. It is also a transport protein that binds and carries hormones, enzymes, medicinal products, and </a:t>
            </a:r>
            <a:r>
              <a:rPr lang="en-US" sz="1600" dirty="0" smtClean="0"/>
              <a:t>toxins.</a:t>
            </a:r>
            <a:r>
              <a:rPr lang="en-US" sz="1600" dirty="0" smtClean="0">
                <a:cs typeface="Times New Roman" pitchFamily="18" charset="0"/>
              </a:rPr>
              <a:t> </a:t>
            </a:r>
            <a:r>
              <a:rPr lang="en-US" sz="1600" dirty="0" smtClean="0"/>
              <a:t>Green Cross </a:t>
            </a:r>
            <a:r>
              <a:rPr lang="en-US" sz="1600" dirty="0" err="1" smtClean="0"/>
              <a:t>BioTherapeutics</a:t>
            </a:r>
            <a:r>
              <a:rPr lang="en-US" sz="1600" dirty="0" smtClean="0"/>
              <a:t> </a:t>
            </a:r>
            <a:r>
              <a:rPr lang="en-US" sz="1600" dirty="0"/>
              <a:t>has developed a </a:t>
            </a:r>
            <a:r>
              <a:rPr lang="en-US" sz="1600" dirty="0" smtClean="0"/>
              <a:t>25% (20% for China) solution of purified human serum albumin, which is manufactured from normal plasma by the cold ethanol blood fractionation method. After the product is purified, stabilized, and passed twice through a sterilizing filter, it is heated to destroy causative agents such as Hepatitis B Virus (HBV), Hepatitis C Virus (HCV), Human Immunodeficiency Virus (HIV), and so on. This product contains no preservative and is free from plasma proteins associated with the blood clotting mechanism and blood group antibodies. (Draft)</a:t>
            </a:r>
            <a:endParaRPr lang="en-US" sz="1600" dirty="0" smtClean="0">
              <a:solidFill>
                <a:srgbClr val="FF0000"/>
              </a:solidFill>
            </a:endParaRPr>
          </a:p>
        </p:txBody>
      </p:sp>
    </p:spTree>
    <p:extLst>
      <p:ext uri="{BB962C8B-B14F-4D97-AF65-F5344CB8AC3E}">
        <p14:creationId xmlns:p14="http://schemas.microsoft.com/office/powerpoint/2010/main" val="25499945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23427d8a725826adad8c81745327cd03b527b30"/>
  <p:tag name="ISPRING_RESOURCE_PATHS_HASH_PRESENTER" val="82296aaf578ffa81eea2fb10a824a978f7e2e3c3"/>
</p:tagLst>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a:defRPr sz="1800" kern="0" dirty="0" smtClean="0">
            <a:latin typeface="+mn-lt"/>
          </a:defRPr>
        </a:defPPr>
      </a:lstStyle>
    </a:sp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a:defRPr sz="1800" kern="0" dirty="0" smtClean="0">
            <a:latin typeface="+mn-lt"/>
          </a:defRPr>
        </a:defPPr>
      </a:lstStyle>
    </a:sp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4018</TotalTime>
  <Words>1837</Words>
  <Application>Microsoft Office PowerPoint</Application>
  <PresentationFormat>On-screen Show (4:3)</PresentationFormat>
  <Paragraphs>378</Paragraphs>
  <Slides>27</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ＭＳ Ｐゴシック</vt:lpstr>
      <vt:lpstr>ＭＳ Ｐゴシック</vt:lpstr>
      <vt:lpstr>Arial</vt:lpstr>
      <vt:lpstr>Arial Narrow</vt:lpstr>
      <vt:lpstr>Arial Narrow Bold</vt:lpstr>
      <vt:lpstr>Calibri</vt:lpstr>
      <vt:lpstr>Courier New</vt:lpstr>
      <vt:lpstr>Times New Roman</vt:lpstr>
      <vt:lpstr>Wingdings</vt:lpstr>
      <vt:lpstr>Default Design</vt:lpstr>
      <vt:lpstr>1_Default Design</vt:lpstr>
      <vt:lpstr>PowerPoint Presentation</vt:lpstr>
      <vt:lpstr>Contents</vt:lpstr>
      <vt:lpstr>Introduction &amp; Meeting Objectives</vt:lpstr>
      <vt:lpstr>Project Timeline</vt:lpstr>
      <vt:lpstr>Name Development Process</vt:lpstr>
      <vt:lpstr>Name Development Process</vt:lpstr>
      <vt:lpstr>Product Overview</vt:lpstr>
      <vt:lpstr>Product Overview</vt:lpstr>
      <vt:lpstr>Product Overview</vt:lpstr>
      <vt:lpstr>Mechanism of Action</vt:lpstr>
      <vt:lpstr>Competitive Landscape</vt:lpstr>
      <vt:lpstr>Competitive Landscape</vt:lpstr>
      <vt:lpstr>Competitive Landscape</vt:lpstr>
      <vt:lpstr>Competitive Landscape</vt:lpstr>
      <vt:lpstr>Competitive Landscape</vt:lpstr>
      <vt:lpstr>Creative Directions</vt:lpstr>
      <vt:lpstr>Creative Directions</vt:lpstr>
      <vt:lpstr>Creative Directions</vt:lpstr>
      <vt:lpstr>Creative Directions</vt:lpstr>
      <vt:lpstr>Brand Strategy Options</vt:lpstr>
      <vt:lpstr>Naming Objectives - Marketing</vt:lpstr>
      <vt:lpstr>Naming Objectives - Regulatory</vt:lpstr>
      <vt:lpstr>Naming Objectives - Regulatory</vt:lpstr>
      <vt:lpstr>PowerPoint Presentation</vt:lpstr>
      <vt:lpstr>PowerPoint Presentation</vt:lpstr>
      <vt:lpstr>It’s Time to Review and Create!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pboothkur</dc:creator>
  <cp:lastModifiedBy>Carlos Gomez</cp:lastModifiedBy>
  <cp:revision>924</cp:revision>
  <cp:lastPrinted>2015-03-30T21:18:28Z</cp:lastPrinted>
  <dcterms:created xsi:type="dcterms:W3CDTF">2013-08-08T20:48:04Z</dcterms:created>
  <dcterms:modified xsi:type="dcterms:W3CDTF">2015-05-15T14:31:57Z</dcterms:modified>
</cp:coreProperties>
</file>