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sldIdLst>
    <p:sldId id="256" r:id="rId2"/>
    <p:sldId id="257" r:id="rId3"/>
    <p:sldId id="258" r:id="rId4"/>
    <p:sldId id="263" r:id="rId5"/>
    <p:sldId id="259" r:id="rId6"/>
    <p:sldId id="260"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286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0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7245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5058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6482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171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482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52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665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84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37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29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6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4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067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324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893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1">
                <a:shade val="88000"/>
                <a:hueMod val="106000"/>
                <a:satMod val="140000"/>
                <a:lumMod val="54000"/>
              </a:schemeClr>
              <a:schemeClr val="bg1">
                <a:tint val="98000"/>
                <a:hueMod val="90000"/>
                <a:satMod val="150000"/>
                <a:lumMod val="160000"/>
              </a:schemeClr>
            </a:duotone>
            <a:extLst/>
          </a:blip>
          <a:srcRect/>
          <a:stretch>
            <a:fillRect/>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11/29/2017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5298022"/>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58B7-6406-48EE-98D0-534B6D399564}"/>
              </a:ext>
            </a:extLst>
          </p:cNvPr>
          <p:cNvSpPr>
            <a:spLocks noGrp="1"/>
          </p:cNvSpPr>
          <p:nvPr>
            <p:ph type="ctrTitle"/>
          </p:nvPr>
        </p:nvSpPr>
        <p:spPr>
          <a:xfrm>
            <a:off x="3108960" y="1122363"/>
            <a:ext cx="7559039" cy="3027360"/>
          </a:xfrm>
        </p:spPr>
        <p:txBody>
          <a:bodyPr>
            <a:normAutofit/>
          </a:bodyPr>
          <a:lstStyle/>
          <a:p>
            <a:r>
              <a:rPr lang="en-US" sz="5400"/>
              <a:t>230 Processor Demonstration</a:t>
            </a:r>
          </a:p>
        </p:txBody>
      </p:sp>
      <p:sp>
        <p:nvSpPr>
          <p:cNvPr id="3" name="Subtitle 2">
            <a:extLst>
              <a:ext uri="{FF2B5EF4-FFF2-40B4-BE49-F238E27FC236}">
                <a16:creationId xmlns:a16="http://schemas.microsoft.com/office/drawing/2014/main" id="{C0FBBDE9-3B8D-4525-A749-4F7C65893FBC}"/>
              </a:ext>
            </a:extLst>
          </p:cNvPr>
          <p:cNvSpPr>
            <a:spLocks noGrp="1"/>
          </p:cNvSpPr>
          <p:nvPr>
            <p:ph type="subTitle" idx="1"/>
          </p:nvPr>
        </p:nvSpPr>
        <p:spPr>
          <a:xfrm>
            <a:off x="3128010" y="4149724"/>
            <a:ext cx="7539989" cy="1108075"/>
          </a:xfrm>
        </p:spPr>
        <p:txBody>
          <a:bodyPr>
            <a:normAutofit/>
          </a:bodyPr>
          <a:lstStyle/>
          <a:p>
            <a:r>
              <a:rPr lang="en-US" sz="2400">
                <a:solidFill>
                  <a:schemeClr val="tx1"/>
                </a:solidFill>
              </a:rPr>
              <a:t>Johnathan Carlson, Tyler Zinsmaster, Jake Ediger</a:t>
            </a:r>
          </a:p>
        </p:txBody>
      </p:sp>
    </p:spTree>
    <p:extLst>
      <p:ext uri="{BB962C8B-B14F-4D97-AF65-F5344CB8AC3E}">
        <p14:creationId xmlns:p14="http://schemas.microsoft.com/office/powerpoint/2010/main" val="2390346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39B6-7257-4D67-8C1F-30E614A6EDAA}"/>
              </a:ext>
            </a:extLst>
          </p:cNvPr>
          <p:cNvSpPr>
            <a:spLocks noGrp="1"/>
          </p:cNvSpPr>
          <p:nvPr>
            <p:ph type="title"/>
          </p:nvPr>
        </p:nvSpPr>
        <p:spPr>
          <a:xfrm>
            <a:off x="1141411" y="748240"/>
            <a:ext cx="9906000" cy="1117073"/>
          </a:xfrm>
        </p:spPr>
        <p:txBody>
          <a:bodyPr>
            <a:normAutofit/>
          </a:bodyPr>
          <a:lstStyle/>
          <a:p>
            <a:pPr algn="ctr"/>
            <a:r>
              <a:rPr lang="en-US" sz="4000"/>
              <a:t>Purpose</a:t>
            </a:r>
          </a:p>
        </p:txBody>
      </p:sp>
      <p:sp>
        <p:nvSpPr>
          <p:cNvPr id="3" name="Content Placeholder 2">
            <a:extLst>
              <a:ext uri="{FF2B5EF4-FFF2-40B4-BE49-F238E27FC236}">
                <a16:creationId xmlns:a16="http://schemas.microsoft.com/office/drawing/2014/main" id="{58924A51-B7A3-443B-9AC5-EC02BB3EC2FE}"/>
              </a:ext>
            </a:extLst>
          </p:cNvPr>
          <p:cNvSpPr>
            <a:spLocks noGrp="1"/>
          </p:cNvSpPr>
          <p:nvPr>
            <p:ph idx="1"/>
          </p:nvPr>
        </p:nvSpPr>
        <p:spPr>
          <a:xfrm>
            <a:off x="1206500" y="2249487"/>
            <a:ext cx="9840911" cy="3541714"/>
          </a:xfrm>
        </p:spPr>
        <p:txBody>
          <a:bodyPr anchor="t">
            <a:normAutofit/>
          </a:bodyPr>
          <a:lstStyle/>
          <a:p>
            <a:r>
              <a:rPr lang="en-US" dirty="0"/>
              <a:t>This presentation details the development and usage of a processor created in VHDL. The design and plans for the processor will be described at a high level, without getting deep into unnecessary details.</a:t>
            </a:r>
          </a:p>
          <a:p>
            <a:r>
              <a:rPr lang="en-US" dirty="0"/>
              <a:t>The Demonstration is a reaction time game, played on the Altera FPGA. The game consists of a user attempting to press a push button when the LED light above the button is lit, with each success resulting in a higher difficulty.</a:t>
            </a:r>
          </a:p>
          <a:p>
            <a:endParaRPr lang="en-US" dirty="0"/>
          </a:p>
        </p:txBody>
      </p:sp>
    </p:spTree>
    <p:extLst>
      <p:ext uri="{BB962C8B-B14F-4D97-AF65-F5344CB8AC3E}">
        <p14:creationId xmlns:p14="http://schemas.microsoft.com/office/powerpoint/2010/main" val="29524138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A1CD-AFF9-45E0-8946-8910F73742B3}"/>
              </a:ext>
            </a:extLst>
          </p:cNvPr>
          <p:cNvSpPr>
            <a:spLocks noGrp="1"/>
          </p:cNvSpPr>
          <p:nvPr>
            <p:ph type="title"/>
          </p:nvPr>
        </p:nvSpPr>
        <p:spPr>
          <a:xfrm>
            <a:off x="1141411" y="422802"/>
            <a:ext cx="9906000" cy="1117073"/>
          </a:xfrm>
        </p:spPr>
        <p:txBody>
          <a:bodyPr>
            <a:normAutofit/>
          </a:bodyPr>
          <a:lstStyle/>
          <a:p>
            <a:pPr algn="ctr"/>
            <a:r>
              <a:rPr lang="en-US" sz="4000" dirty="0"/>
              <a:t>High level description</a:t>
            </a:r>
          </a:p>
        </p:txBody>
      </p:sp>
      <p:sp>
        <p:nvSpPr>
          <p:cNvPr id="3" name="Content Placeholder 2">
            <a:extLst>
              <a:ext uri="{FF2B5EF4-FFF2-40B4-BE49-F238E27FC236}">
                <a16:creationId xmlns:a16="http://schemas.microsoft.com/office/drawing/2014/main" id="{FBA55C5D-5635-44C7-9D3A-4067F81F7E6A}"/>
              </a:ext>
            </a:extLst>
          </p:cNvPr>
          <p:cNvSpPr>
            <a:spLocks noGrp="1"/>
          </p:cNvSpPr>
          <p:nvPr>
            <p:ph idx="1"/>
          </p:nvPr>
        </p:nvSpPr>
        <p:spPr>
          <a:xfrm>
            <a:off x="1206500" y="1801813"/>
            <a:ext cx="9840911" cy="3989388"/>
          </a:xfrm>
        </p:spPr>
        <p:txBody>
          <a:bodyPr anchor="t">
            <a:normAutofit/>
          </a:bodyPr>
          <a:lstStyle/>
          <a:p>
            <a:r>
              <a:rPr lang="en-US" dirty="0"/>
              <a:t>The processor was designed in 5 phases, each phase building on the previous parts. Various parts needed to be updated as different components were added. In Phases I and II, basic instruction capabilities were added to allow a very low functionality. Phase III integrated many more possible instructions, allowing for more complex operations. Phase IV, the final required phase, incorporated I/O on the FPGA board. Phase V built on phase IV I/O, resulting in relatively high functionality. A few extra credit parts were added as well, including a fast adder, and a two-pass assembler. </a:t>
            </a:r>
          </a:p>
        </p:txBody>
      </p:sp>
    </p:spTree>
    <p:extLst>
      <p:ext uri="{BB962C8B-B14F-4D97-AF65-F5344CB8AC3E}">
        <p14:creationId xmlns:p14="http://schemas.microsoft.com/office/powerpoint/2010/main" val="1959055257"/>
      </p:ext>
    </p:extLst>
  </p:cSld>
  <p:clrMapOvr>
    <a:overrideClrMapping bg1="lt1" tx1="dk1" bg2="lt2" tx2="dk2" accent1="accent1" accent2="accent2" accent3="accent3" accent4="accent4" accent5="accent5" accent6="accent6" hlink="hlink" folHlink="folHlink"/>
  </p:clrMapOvr>
  <p:transition spd="slow">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9192-2A0C-4E62-A08D-65D377E72E35}"/>
              </a:ext>
            </a:extLst>
          </p:cNvPr>
          <p:cNvSpPr>
            <a:spLocks noGrp="1"/>
          </p:cNvSpPr>
          <p:nvPr>
            <p:ph type="title"/>
          </p:nvPr>
        </p:nvSpPr>
        <p:spPr>
          <a:xfrm>
            <a:off x="1141413" y="104168"/>
            <a:ext cx="9905998" cy="1478570"/>
          </a:xfrm>
        </p:spPr>
        <p:txBody>
          <a:bodyPr>
            <a:normAutofit/>
          </a:bodyPr>
          <a:lstStyle/>
          <a:p>
            <a:pPr algn="ctr"/>
            <a:r>
              <a:rPr lang="en-US" sz="4000" dirty="0"/>
              <a:t>Instructions</a:t>
            </a:r>
          </a:p>
        </p:txBody>
      </p:sp>
      <p:sp>
        <p:nvSpPr>
          <p:cNvPr id="4" name="Content Placeholder 3">
            <a:extLst>
              <a:ext uri="{FF2B5EF4-FFF2-40B4-BE49-F238E27FC236}">
                <a16:creationId xmlns:a16="http://schemas.microsoft.com/office/drawing/2014/main" id="{C1A72F2A-9CEE-4ED8-BD28-50812DDACB33}"/>
              </a:ext>
            </a:extLst>
          </p:cNvPr>
          <p:cNvSpPr>
            <a:spLocks noGrp="1"/>
          </p:cNvSpPr>
          <p:nvPr>
            <p:ph idx="1"/>
          </p:nvPr>
        </p:nvSpPr>
        <p:spPr>
          <a:xfrm>
            <a:off x="1141412" y="1363662"/>
            <a:ext cx="10117138" cy="4761930"/>
          </a:xfrm>
        </p:spPr>
        <p:txBody>
          <a:bodyPr>
            <a:normAutofit fontScale="92500" lnSpcReduction="20000"/>
          </a:bodyPr>
          <a:lstStyle/>
          <a:p>
            <a:r>
              <a:rPr lang="en-US" dirty="0"/>
              <a:t>The 4 types of instructions in this processor are mundane and commonly known to the audience, so they will not be discussed in detail. </a:t>
            </a:r>
          </a:p>
          <a:p>
            <a:pPr marL="0" indent="0">
              <a:buNone/>
            </a:pPr>
            <a:r>
              <a:rPr lang="en-US" dirty="0"/>
              <a:t>Instruction types are:</a:t>
            </a:r>
          </a:p>
          <a:p>
            <a:r>
              <a:rPr lang="en-US" u="sng" dirty="0"/>
              <a:t>R-type</a:t>
            </a:r>
          </a:p>
          <a:p>
            <a:r>
              <a:rPr lang="en-US" i="1" u="sng" dirty="0"/>
              <a:t>J-type</a:t>
            </a:r>
          </a:p>
          <a:p>
            <a:r>
              <a:rPr lang="en-US" u="sng" dirty="0"/>
              <a:t>D-type</a:t>
            </a:r>
          </a:p>
          <a:p>
            <a:r>
              <a:rPr lang="en-US" u="sng" dirty="0"/>
              <a:t>B-type</a:t>
            </a:r>
          </a:p>
          <a:p>
            <a:r>
              <a:rPr lang="en-US" dirty="0">
                <a:solidFill>
                  <a:schemeClr val="accent4"/>
                </a:solidFill>
              </a:rPr>
              <a:t>Interesting fact: Since R-types do not allow for adding immediates(addi), it was necessary to make r0 =1 in order to be able to test any of the operations. Otherwise, no values could be placed into any registers to begin with. This problem was solved with the implementation of D-Types.</a:t>
            </a:r>
            <a:r>
              <a:rPr lang="en-US" dirty="0"/>
              <a:t>	</a:t>
            </a:r>
          </a:p>
        </p:txBody>
      </p:sp>
    </p:spTree>
    <p:extLst>
      <p:ext uri="{BB962C8B-B14F-4D97-AF65-F5344CB8AC3E}">
        <p14:creationId xmlns:p14="http://schemas.microsoft.com/office/powerpoint/2010/main" val="27421811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BB5DE-C595-405D-81D2-992CCFD78CCE}"/>
              </a:ext>
            </a:extLst>
          </p:cNvPr>
          <p:cNvSpPr>
            <a:spLocks noGrp="1"/>
          </p:cNvSpPr>
          <p:nvPr>
            <p:ph type="title"/>
          </p:nvPr>
        </p:nvSpPr>
        <p:spPr>
          <a:xfrm>
            <a:off x="1151731" y="265640"/>
            <a:ext cx="9906000" cy="1117073"/>
          </a:xfrm>
        </p:spPr>
        <p:txBody>
          <a:bodyPr>
            <a:normAutofit/>
          </a:bodyPr>
          <a:lstStyle/>
          <a:p>
            <a:pPr algn="ctr"/>
            <a:r>
              <a:rPr lang="en-US" sz="4000" dirty="0"/>
              <a:t>Assembler</a:t>
            </a:r>
          </a:p>
        </p:txBody>
      </p:sp>
      <p:sp>
        <p:nvSpPr>
          <p:cNvPr id="3" name="Content Placeholder 2">
            <a:extLst>
              <a:ext uri="{FF2B5EF4-FFF2-40B4-BE49-F238E27FC236}">
                <a16:creationId xmlns:a16="http://schemas.microsoft.com/office/drawing/2014/main" id="{4012FE0A-5A53-4DD6-8B1F-CD756CB84FF0}"/>
              </a:ext>
            </a:extLst>
          </p:cNvPr>
          <p:cNvSpPr>
            <a:spLocks noGrp="1"/>
          </p:cNvSpPr>
          <p:nvPr>
            <p:ph idx="1"/>
          </p:nvPr>
        </p:nvSpPr>
        <p:spPr>
          <a:xfrm>
            <a:off x="1206500" y="1382713"/>
            <a:ext cx="9840911" cy="4760912"/>
          </a:xfrm>
        </p:spPr>
        <p:txBody>
          <a:bodyPr anchor="t">
            <a:normAutofit/>
          </a:bodyPr>
          <a:lstStyle/>
          <a:p>
            <a:r>
              <a:rPr lang="en-US" dirty="0"/>
              <a:t>The two-pass assembler created for use with the processor was written in </a:t>
            </a:r>
            <a:r>
              <a:rPr lang="en-US" dirty="0">
                <a:solidFill>
                  <a:schemeClr val="accent6"/>
                </a:solidFill>
              </a:rPr>
              <a:t>python</a:t>
            </a:r>
            <a:r>
              <a:rPr lang="en-US" dirty="0"/>
              <a:t>. </a:t>
            </a:r>
          </a:p>
          <a:p>
            <a:r>
              <a:rPr lang="en-US" dirty="0"/>
              <a:t>Initially, the assembler was going to have very basic capabilities, only meeting minimal requirements. However, as designing the processor became more difficult in later phases, it was clear that the assembler could be used as a debugging tool as well as assembling. </a:t>
            </a:r>
          </a:p>
          <a:p>
            <a:r>
              <a:rPr lang="en-US" dirty="0"/>
              <a:t>The assembler was improved in many ways, most notably an easy way to change to any input file, and output a clean, easy to read result. The assembler streamlined progress in phases III and IV, proving it worthwhile to invest time into it.</a:t>
            </a:r>
          </a:p>
        </p:txBody>
      </p:sp>
    </p:spTree>
    <p:extLst>
      <p:ext uri="{BB962C8B-B14F-4D97-AF65-F5344CB8AC3E}">
        <p14:creationId xmlns:p14="http://schemas.microsoft.com/office/powerpoint/2010/main" val="24561262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9192-2A0C-4E62-A08D-65D377E72E35}"/>
              </a:ext>
            </a:extLst>
          </p:cNvPr>
          <p:cNvSpPr>
            <a:spLocks noGrp="1"/>
          </p:cNvSpPr>
          <p:nvPr>
            <p:ph type="title"/>
          </p:nvPr>
        </p:nvSpPr>
        <p:spPr>
          <a:xfrm>
            <a:off x="1141411" y="198655"/>
            <a:ext cx="9906000" cy="1117073"/>
          </a:xfrm>
        </p:spPr>
        <p:txBody>
          <a:bodyPr>
            <a:normAutofit/>
          </a:bodyPr>
          <a:lstStyle/>
          <a:p>
            <a:pPr algn="ctr"/>
            <a:r>
              <a:rPr lang="en-US" sz="4000" dirty="0"/>
              <a:t>Example Assembler Outputs</a:t>
            </a:r>
          </a:p>
        </p:txBody>
      </p:sp>
      <p:pic>
        <p:nvPicPr>
          <p:cNvPr id="5" name="Picture 4" descr="A screenshot of a social media post&#10;&#10;Description generated with very high confidence">
            <a:extLst>
              <a:ext uri="{FF2B5EF4-FFF2-40B4-BE49-F238E27FC236}">
                <a16:creationId xmlns:a16="http://schemas.microsoft.com/office/drawing/2014/main" id="{65EBD5B6-25EA-4E05-86CF-843118213E99}"/>
              </a:ext>
            </a:extLst>
          </p:cNvPr>
          <p:cNvPicPr>
            <a:picLocks noChangeAspect="1"/>
          </p:cNvPicPr>
          <p:nvPr/>
        </p:nvPicPr>
        <p:blipFill rotWithShape="1">
          <a:blip r:embed="rId2"/>
          <a:srcRect r="23635"/>
          <a:stretch/>
        </p:blipFill>
        <p:spPr>
          <a:xfrm>
            <a:off x="385763" y="1514383"/>
            <a:ext cx="5641975" cy="4251613"/>
          </a:xfrm>
          <a:prstGeom prst="rect">
            <a:avLst/>
          </a:prstGeom>
        </p:spPr>
      </p:pic>
      <p:pic>
        <p:nvPicPr>
          <p:cNvPr id="7" name="Picture 6" descr="A screenshot of a computer&#10;&#10;Description generated with high confidence">
            <a:extLst>
              <a:ext uri="{FF2B5EF4-FFF2-40B4-BE49-F238E27FC236}">
                <a16:creationId xmlns:a16="http://schemas.microsoft.com/office/drawing/2014/main" id="{70FD8C73-E1C8-4D5C-9E63-2C87F7A4327E}"/>
              </a:ext>
            </a:extLst>
          </p:cNvPr>
          <p:cNvPicPr>
            <a:picLocks noChangeAspect="1"/>
          </p:cNvPicPr>
          <p:nvPr/>
        </p:nvPicPr>
        <p:blipFill>
          <a:blip r:embed="rId3"/>
          <a:stretch>
            <a:fillRect/>
          </a:stretch>
        </p:blipFill>
        <p:spPr>
          <a:xfrm>
            <a:off x="6261100" y="1509941"/>
            <a:ext cx="5442346" cy="4251613"/>
          </a:xfrm>
          <a:prstGeom prst="rect">
            <a:avLst/>
          </a:prstGeom>
        </p:spPr>
      </p:pic>
      <p:sp>
        <p:nvSpPr>
          <p:cNvPr id="9" name="TextBox 8">
            <a:extLst>
              <a:ext uri="{FF2B5EF4-FFF2-40B4-BE49-F238E27FC236}">
                <a16:creationId xmlns:a16="http://schemas.microsoft.com/office/drawing/2014/main" id="{6BF0935A-E2B6-428E-805C-7D22AF3FC597}"/>
              </a:ext>
            </a:extLst>
          </p:cNvPr>
          <p:cNvSpPr txBox="1"/>
          <p:nvPr/>
        </p:nvSpPr>
        <p:spPr>
          <a:xfrm>
            <a:off x="1826576" y="5902087"/>
            <a:ext cx="2264305"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Test for </a:t>
            </a:r>
            <a:r>
              <a:rPr lang="en-US" dirty="0" err="1">
                <a:solidFill>
                  <a:schemeClr val="bg1"/>
                </a:solidFill>
                <a:latin typeface="Times New Roman" panose="02020603050405020304" pitchFamily="18" charset="0"/>
                <a:cs typeface="Times New Roman" panose="02020603050405020304" pitchFamily="18" charset="0"/>
              </a:rPr>
              <a:t>jr</a:t>
            </a:r>
            <a:r>
              <a:rPr lang="en-US" dirty="0">
                <a:solidFill>
                  <a:schemeClr val="bg1"/>
                </a:solidFill>
                <a:latin typeface="Times New Roman" panose="02020603050405020304" pitchFamily="18" charset="0"/>
                <a:cs typeface="Times New Roman" panose="02020603050405020304" pitchFamily="18" charset="0"/>
              </a:rPr>
              <a:t> instruction</a:t>
            </a:r>
          </a:p>
        </p:txBody>
      </p:sp>
      <p:sp>
        <p:nvSpPr>
          <p:cNvPr id="113" name="TextBox 112">
            <a:extLst>
              <a:ext uri="{FF2B5EF4-FFF2-40B4-BE49-F238E27FC236}">
                <a16:creationId xmlns:a16="http://schemas.microsoft.com/office/drawing/2014/main" id="{953B3E0A-C57E-446F-9087-2313E821AB70}"/>
              </a:ext>
            </a:extLst>
          </p:cNvPr>
          <p:cNvSpPr txBox="1"/>
          <p:nvPr/>
        </p:nvSpPr>
        <p:spPr>
          <a:xfrm>
            <a:off x="7364200" y="5859463"/>
            <a:ext cx="3097884" cy="369332"/>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Test for </a:t>
            </a:r>
            <a:r>
              <a:rPr lang="en-US" dirty="0" err="1">
                <a:solidFill>
                  <a:schemeClr val="bg1"/>
                </a:solidFill>
                <a:latin typeface="Times New Roman" panose="02020603050405020304" pitchFamily="18" charset="0"/>
                <a:cs typeface="Times New Roman" panose="02020603050405020304" pitchFamily="18" charset="0"/>
              </a:rPr>
              <a:t>bal</a:t>
            </a:r>
            <a:r>
              <a:rPr lang="en-US" dirty="0">
                <a:solidFill>
                  <a:schemeClr val="bg1"/>
                </a:solidFill>
                <a:latin typeface="Times New Roman" panose="02020603050405020304" pitchFamily="18" charset="0"/>
                <a:cs typeface="Times New Roman" panose="02020603050405020304" pitchFamily="18" charset="0"/>
              </a:rPr>
              <a:t> instruction</a:t>
            </a:r>
          </a:p>
        </p:txBody>
      </p:sp>
    </p:spTree>
    <p:extLst>
      <p:ext uri="{BB962C8B-B14F-4D97-AF65-F5344CB8AC3E}">
        <p14:creationId xmlns:p14="http://schemas.microsoft.com/office/powerpoint/2010/main" val="2840974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5" name="Picture 2" descr="Image result for 433mhz radio module">
            <a:extLst>
              <a:ext uri="{FF2B5EF4-FFF2-40B4-BE49-F238E27FC236}">
                <a16:creationId xmlns:a16="http://schemas.microsoft.com/office/drawing/2014/main" id="{DA1F3604-36FA-45D4-A732-CF163059CB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50" b="-1"/>
          <a:stretch/>
        </p:blipFill>
        <p:spPr bwMode="auto">
          <a:xfrm>
            <a:off x="419101" y="1873774"/>
            <a:ext cx="4216908" cy="428334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67BB5DE-C595-405D-81D2-992CCFD78CCE}"/>
              </a:ext>
            </a:extLst>
          </p:cNvPr>
          <p:cNvSpPr>
            <a:spLocks noGrp="1"/>
          </p:cNvSpPr>
          <p:nvPr>
            <p:ph type="title"/>
          </p:nvPr>
        </p:nvSpPr>
        <p:spPr>
          <a:xfrm>
            <a:off x="1143001" y="199418"/>
            <a:ext cx="9905998" cy="1478570"/>
          </a:xfrm>
        </p:spPr>
        <p:txBody>
          <a:bodyPr>
            <a:normAutofit/>
          </a:bodyPr>
          <a:lstStyle/>
          <a:p>
            <a:pPr algn="ctr"/>
            <a:r>
              <a:rPr lang="en-US" dirty="0"/>
              <a:t>Potential Demonstration Failure</a:t>
            </a:r>
          </a:p>
        </p:txBody>
      </p:sp>
      <p:sp>
        <p:nvSpPr>
          <p:cNvPr id="3" name="Content Placeholder 2">
            <a:extLst>
              <a:ext uri="{FF2B5EF4-FFF2-40B4-BE49-F238E27FC236}">
                <a16:creationId xmlns:a16="http://schemas.microsoft.com/office/drawing/2014/main" id="{4012FE0A-5A53-4DD6-8B1F-CD756CB84FF0}"/>
              </a:ext>
            </a:extLst>
          </p:cNvPr>
          <p:cNvSpPr>
            <a:spLocks noGrp="1"/>
          </p:cNvSpPr>
          <p:nvPr>
            <p:ph idx="1"/>
          </p:nvPr>
        </p:nvSpPr>
        <p:spPr>
          <a:xfrm>
            <a:off x="4962617" y="1865838"/>
            <a:ext cx="6667408" cy="4291276"/>
          </a:xfrm>
        </p:spPr>
        <p:txBody>
          <a:bodyPr>
            <a:normAutofit fontScale="92500"/>
          </a:bodyPr>
          <a:lstStyle/>
          <a:p>
            <a:r>
              <a:rPr lang="en-US" dirty="0"/>
              <a:t>The initial idea for a demonstration was to show that it was possible to transmit data from one FPGA to another, using a </a:t>
            </a:r>
            <a:r>
              <a:rPr lang="en-US" dirty="0">
                <a:solidFill>
                  <a:schemeClr val="accent2"/>
                </a:solidFill>
              </a:rPr>
              <a:t>433mhz radio module</a:t>
            </a:r>
            <a:r>
              <a:rPr lang="en-US" dirty="0"/>
              <a:t>. Interestingly, the problem that made it impossible was not that we couldn’t get the FPGA’s to transmit and receive. The real issue was how much interference there was around the module. Something as small as moving your hand close to the receiver would trigger the LED’s we had attached to the ends to light up. Even after adding a resistor, this demonstration proved infeasible.</a:t>
            </a:r>
          </a:p>
        </p:txBody>
      </p:sp>
      <p:sp>
        <p:nvSpPr>
          <p:cNvPr id="6" name="TextBox 5">
            <a:extLst>
              <a:ext uri="{FF2B5EF4-FFF2-40B4-BE49-F238E27FC236}">
                <a16:creationId xmlns:a16="http://schemas.microsoft.com/office/drawing/2014/main" id="{3184A010-7A74-40E5-9AFD-4B46F06C258D}"/>
              </a:ext>
            </a:extLst>
          </p:cNvPr>
          <p:cNvSpPr txBox="1"/>
          <p:nvPr/>
        </p:nvSpPr>
        <p:spPr>
          <a:xfrm>
            <a:off x="1322257" y="6157114"/>
            <a:ext cx="2410596" cy="369332"/>
          </a:xfrm>
          <a:prstGeom prst="rect">
            <a:avLst/>
          </a:prstGeom>
          <a:noFill/>
        </p:spPr>
        <p:txBody>
          <a:bodyPr wrap="none" rtlCol="0">
            <a:spAutoFit/>
          </a:bodyPr>
          <a:lstStyle/>
          <a:p>
            <a:r>
              <a:rPr lang="en-US" dirty="0">
                <a:solidFill>
                  <a:schemeClr val="accent2"/>
                </a:solidFill>
              </a:rPr>
              <a:t>A 433mhz radio module</a:t>
            </a:r>
            <a:endParaRPr lang="en-US" dirty="0"/>
          </a:p>
        </p:txBody>
      </p:sp>
    </p:spTree>
    <p:extLst>
      <p:ext uri="{BB962C8B-B14F-4D97-AF65-F5344CB8AC3E}">
        <p14:creationId xmlns:p14="http://schemas.microsoft.com/office/powerpoint/2010/main" val="102159173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FEFC-51BB-493F-8388-DBC88BBBF3C1}"/>
              </a:ext>
            </a:extLst>
          </p:cNvPr>
          <p:cNvSpPr>
            <a:spLocks noGrp="1"/>
          </p:cNvSpPr>
          <p:nvPr>
            <p:ph type="title"/>
          </p:nvPr>
        </p:nvSpPr>
        <p:spPr>
          <a:xfrm>
            <a:off x="1141413" y="466118"/>
            <a:ext cx="9905998" cy="1478570"/>
          </a:xfrm>
        </p:spPr>
        <p:txBody>
          <a:bodyPr/>
          <a:lstStyle/>
          <a:p>
            <a:r>
              <a:rPr lang="en-US" dirty="0"/>
              <a:t>Demonstration</a:t>
            </a:r>
          </a:p>
        </p:txBody>
      </p:sp>
      <p:sp>
        <p:nvSpPr>
          <p:cNvPr id="3" name="Content Placeholder 2">
            <a:extLst>
              <a:ext uri="{FF2B5EF4-FFF2-40B4-BE49-F238E27FC236}">
                <a16:creationId xmlns:a16="http://schemas.microsoft.com/office/drawing/2014/main" id="{6154CBE2-8894-4826-B673-3D8A6280D93F}"/>
              </a:ext>
            </a:extLst>
          </p:cNvPr>
          <p:cNvSpPr>
            <a:spLocks noGrp="1"/>
          </p:cNvSpPr>
          <p:nvPr>
            <p:ph idx="1"/>
          </p:nvPr>
        </p:nvSpPr>
        <p:spPr>
          <a:xfrm>
            <a:off x="1141412" y="2078037"/>
            <a:ext cx="9905999" cy="3646488"/>
          </a:xfrm>
        </p:spPr>
        <p:txBody>
          <a:bodyPr>
            <a:normAutofit fontScale="92500" lnSpcReduction="10000"/>
          </a:bodyPr>
          <a:lstStyle/>
          <a:p>
            <a:r>
              <a:rPr lang="en-US" dirty="0"/>
              <a:t>As mentioned previously, our demonstration is a game in which the player must attempt to press a push button at the same time the LED is above the button.</a:t>
            </a:r>
          </a:p>
          <a:p>
            <a:r>
              <a:rPr lang="en-US" dirty="0"/>
              <a:t>Each success by the player increases the score on HEX0 by either 1 or 2 since RNG is a fun mechanic.</a:t>
            </a:r>
          </a:p>
          <a:p>
            <a:r>
              <a:rPr lang="en-US" dirty="0"/>
              <a:t>If the user loses all of their lives,  the FPGA will display “</a:t>
            </a:r>
            <a:r>
              <a:rPr lang="en-US" dirty="0">
                <a:solidFill>
                  <a:srgbClr val="FF0000"/>
                </a:solidFill>
              </a:rPr>
              <a:t>dead</a:t>
            </a:r>
            <a:r>
              <a:rPr lang="en-US" dirty="0"/>
              <a:t>”, and the game is over for that player. </a:t>
            </a:r>
          </a:p>
          <a:p>
            <a:r>
              <a:rPr lang="en-US" dirty="0"/>
              <a:t>The GPIO Output light turns on when you lose. When you get a score of 16 you win and then the game resets to 0 points, but your health stays the same. </a:t>
            </a:r>
            <a:r>
              <a:rPr lang="en-US"/>
              <a:t>New Game +.</a:t>
            </a:r>
            <a:endParaRPr lang="en-US" dirty="0"/>
          </a:p>
        </p:txBody>
      </p:sp>
    </p:spTree>
    <p:extLst>
      <p:ext uri="{BB962C8B-B14F-4D97-AF65-F5344CB8AC3E}">
        <p14:creationId xmlns:p14="http://schemas.microsoft.com/office/powerpoint/2010/main" val="1846970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373</TotalTime>
  <Words>647</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Tw Cen MT</vt:lpstr>
      <vt:lpstr>Circuit</vt:lpstr>
      <vt:lpstr>230 Processor Demonstration</vt:lpstr>
      <vt:lpstr>Purpose</vt:lpstr>
      <vt:lpstr>High level description</vt:lpstr>
      <vt:lpstr>Instructions</vt:lpstr>
      <vt:lpstr>Assembler</vt:lpstr>
      <vt:lpstr>Example Assembler Outputs</vt:lpstr>
      <vt:lpstr>Potential Demonstration Failure</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230 Processor Demonstration</dc:title>
  <dc:creator>Jake</dc:creator>
  <cp:lastModifiedBy>Zed</cp:lastModifiedBy>
  <cp:revision>27</cp:revision>
  <dcterms:created xsi:type="dcterms:W3CDTF">2017-11-28T19:30:55Z</dcterms:created>
  <dcterms:modified xsi:type="dcterms:W3CDTF">2017-11-29T21:20:18Z</dcterms:modified>
</cp:coreProperties>
</file>