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</p:sldIdLst>
  <p:sldSz cx="9144000" cy="5143500" type="screen16x9"/>
  <p:notesSz cx="6858000" cy="9144000"/>
  <p:embeddedFontLst>
    <p:embeddedFont>
      <p:font typeface="Cousin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861B5-273E-4433-AB70-2ED771895074}" v="16" dt="2022-02-15T12:44:05.159"/>
  </p1510:revLst>
</p1510:revInfo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29" autoAdjust="0"/>
  </p:normalViewPr>
  <p:slideViewPr>
    <p:cSldViewPr snapToGrid="0">
      <p:cViewPr>
        <p:scale>
          <a:sx n="125" d="100"/>
          <a:sy n="125" d="100"/>
        </p:scale>
        <p:origin x="119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n Kohl" userId="1e0a9149898a5cd5" providerId="LiveId" clId="{57C861B5-273E-4433-AB70-2ED771895074}"/>
    <pc:docChg chg="custSel modSld">
      <pc:chgData name="Aurélien Kohl" userId="1e0a9149898a5cd5" providerId="LiveId" clId="{57C861B5-273E-4433-AB70-2ED771895074}" dt="2022-02-15T12:44:05.155" v="99" actId="1076"/>
      <pc:docMkLst>
        <pc:docMk/>
      </pc:docMkLst>
      <pc:sldChg chg="addSp modSp mod">
        <pc:chgData name="Aurélien Kohl" userId="1e0a9149898a5cd5" providerId="LiveId" clId="{57C861B5-273E-4433-AB70-2ED771895074}" dt="2022-02-15T12:44:05.155" v="99" actId="1076"/>
        <pc:sldMkLst>
          <pc:docMk/>
          <pc:sldMk cId="3977456894" sldId="308"/>
        </pc:sldMkLst>
        <pc:spChg chg="mod">
          <ac:chgData name="Aurélien Kohl" userId="1e0a9149898a5cd5" providerId="LiveId" clId="{57C861B5-273E-4433-AB70-2ED771895074}" dt="2022-02-15T12:30:28.971" v="0" actId="113"/>
          <ac:spMkLst>
            <pc:docMk/>
            <pc:sldMk cId="3977456894" sldId="308"/>
            <ac:spMk id="70" creationId="{00000000-0000-0000-0000-000000000000}"/>
          </ac:spMkLst>
        </pc:spChg>
        <pc:picChg chg="add mod">
          <ac:chgData name="Aurélien Kohl" userId="1e0a9149898a5cd5" providerId="LiveId" clId="{57C861B5-273E-4433-AB70-2ED771895074}" dt="2022-02-15T12:44:05.155" v="99" actId="1076"/>
          <ac:picMkLst>
            <pc:docMk/>
            <pc:sldMk cId="3977456894" sldId="308"/>
            <ac:picMk id="8" creationId="{3A6E872F-C52F-45B8-ACE3-2412424FC8DB}"/>
          </ac:picMkLst>
        </pc:picChg>
      </pc:sldChg>
      <pc:sldChg chg="addSp modSp mod">
        <pc:chgData name="Aurélien Kohl" userId="1e0a9149898a5cd5" providerId="LiveId" clId="{57C861B5-273E-4433-AB70-2ED771895074}" dt="2022-02-15T12:43:57.983" v="96"/>
        <pc:sldMkLst>
          <pc:docMk/>
          <pc:sldMk cId="2980534711" sldId="309"/>
        </pc:sldMkLst>
        <pc:spChg chg="mod">
          <ac:chgData name="Aurélien Kohl" userId="1e0a9149898a5cd5" providerId="LiveId" clId="{57C861B5-273E-4433-AB70-2ED771895074}" dt="2022-02-15T12:30:34.959" v="1" actId="113"/>
          <ac:spMkLst>
            <pc:docMk/>
            <pc:sldMk cId="2980534711" sldId="309"/>
            <ac:spMk id="70" creationId="{00000000-0000-0000-0000-000000000000}"/>
          </ac:spMkLst>
        </pc:spChg>
        <pc:picChg chg="add mod">
          <ac:chgData name="Aurélien Kohl" userId="1e0a9149898a5cd5" providerId="LiveId" clId="{57C861B5-273E-4433-AB70-2ED771895074}" dt="2022-02-15T12:43:57.983" v="96"/>
          <ac:picMkLst>
            <pc:docMk/>
            <pc:sldMk cId="2980534711" sldId="309"/>
            <ac:picMk id="8" creationId="{B31FC587-AAA0-4BDC-8453-429C8FE7863C}"/>
          </ac:picMkLst>
        </pc:picChg>
      </pc:sldChg>
      <pc:sldChg chg="addSp modSp mod">
        <pc:chgData name="Aurélien Kohl" userId="1e0a9149898a5cd5" providerId="LiveId" clId="{57C861B5-273E-4433-AB70-2ED771895074}" dt="2022-02-15T12:43:56.779" v="95"/>
        <pc:sldMkLst>
          <pc:docMk/>
          <pc:sldMk cId="2355825816" sldId="310"/>
        </pc:sldMkLst>
        <pc:spChg chg="mod">
          <ac:chgData name="Aurélien Kohl" userId="1e0a9149898a5cd5" providerId="LiveId" clId="{57C861B5-273E-4433-AB70-2ED771895074}" dt="2022-02-15T12:30:40.268" v="2" actId="113"/>
          <ac:spMkLst>
            <pc:docMk/>
            <pc:sldMk cId="2355825816" sldId="310"/>
            <ac:spMk id="70" creationId="{00000000-0000-0000-0000-000000000000}"/>
          </ac:spMkLst>
        </pc:spChg>
        <pc:picChg chg="add mod">
          <ac:chgData name="Aurélien Kohl" userId="1e0a9149898a5cd5" providerId="LiveId" clId="{57C861B5-273E-4433-AB70-2ED771895074}" dt="2022-02-15T12:43:56.779" v="95"/>
          <ac:picMkLst>
            <pc:docMk/>
            <pc:sldMk cId="2355825816" sldId="310"/>
            <ac:picMk id="8" creationId="{0CB559B2-587C-4D43-8D4A-FDE9B12A417A}"/>
          </ac:picMkLst>
        </pc:picChg>
      </pc:sldChg>
      <pc:sldChg chg="addSp modSp mod">
        <pc:chgData name="Aurélien Kohl" userId="1e0a9149898a5cd5" providerId="LiveId" clId="{57C861B5-273E-4433-AB70-2ED771895074}" dt="2022-02-15T12:43:55.467" v="94"/>
        <pc:sldMkLst>
          <pc:docMk/>
          <pc:sldMk cId="1262694730" sldId="311"/>
        </pc:sldMkLst>
        <pc:spChg chg="mod">
          <ac:chgData name="Aurélien Kohl" userId="1e0a9149898a5cd5" providerId="LiveId" clId="{57C861B5-273E-4433-AB70-2ED771895074}" dt="2022-02-15T12:30:44.803" v="3" actId="113"/>
          <ac:spMkLst>
            <pc:docMk/>
            <pc:sldMk cId="1262694730" sldId="311"/>
            <ac:spMk id="70" creationId="{00000000-0000-0000-0000-000000000000}"/>
          </ac:spMkLst>
        </pc:spChg>
        <pc:picChg chg="add mod">
          <ac:chgData name="Aurélien Kohl" userId="1e0a9149898a5cd5" providerId="LiveId" clId="{57C861B5-273E-4433-AB70-2ED771895074}" dt="2022-02-15T12:43:55.467" v="94"/>
          <ac:picMkLst>
            <pc:docMk/>
            <pc:sldMk cId="1262694730" sldId="311"/>
            <ac:picMk id="8" creationId="{5FCB177B-7CCF-4A53-B7D1-CA51535F0A8C}"/>
          </ac:picMkLst>
        </pc:picChg>
      </pc:sldChg>
      <pc:sldChg chg="addSp modSp mod">
        <pc:chgData name="Aurélien Kohl" userId="1e0a9149898a5cd5" providerId="LiveId" clId="{57C861B5-273E-4433-AB70-2ED771895074}" dt="2022-02-15T12:43:53.169" v="93" actId="1076"/>
        <pc:sldMkLst>
          <pc:docMk/>
          <pc:sldMk cId="2969865193" sldId="312"/>
        </pc:sldMkLst>
        <pc:spChg chg="mod">
          <ac:chgData name="Aurélien Kohl" userId="1e0a9149898a5cd5" providerId="LiveId" clId="{57C861B5-273E-4433-AB70-2ED771895074}" dt="2022-02-15T12:30:52.594" v="4" actId="113"/>
          <ac:spMkLst>
            <pc:docMk/>
            <pc:sldMk cId="2969865193" sldId="312"/>
            <ac:spMk id="70" creationId="{00000000-0000-0000-0000-000000000000}"/>
          </ac:spMkLst>
        </pc:spChg>
        <pc:picChg chg="add mod">
          <ac:chgData name="Aurélien Kohl" userId="1e0a9149898a5cd5" providerId="LiveId" clId="{57C861B5-273E-4433-AB70-2ED771895074}" dt="2022-02-15T12:43:53.169" v="93" actId="1076"/>
          <ac:picMkLst>
            <pc:docMk/>
            <pc:sldMk cId="2969865193" sldId="312"/>
            <ac:picMk id="13314" creationId="{AED6DD52-F5EC-4AB4-AE98-847C6A69528B}"/>
          </ac:picMkLst>
        </pc:picChg>
      </pc:sldChg>
      <pc:sldChg chg="addSp modSp mod">
        <pc:chgData name="Aurélien Kohl" userId="1e0a9149898a5cd5" providerId="LiveId" clId="{57C861B5-273E-4433-AB70-2ED771895074}" dt="2022-02-15T12:43:13.766" v="90" actId="1076"/>
        <pc:sldMkLst>
          <pc:docMk/>
          <pc:sldMk cId="1257792619" sldId="313"/>
        </pc:sldMkLst>
        <pc:spChg chg="mod">
          <ac:chgData name="Aurélien Kohl" userId="1e0a9149898a5cd5" providerId="LiveId" clId="{57C861B5-273E-4433-AB70-2ED771895074}" dt="2022-02-15T12:31:04.014" v="5" actId="113"/>
          <ac:spMkLst>
            <pc:docMk/>
            <pc:sldMk cId="1257792619" sldId="313"/>
            <ac:spMk id="70" creationId="{00000000-0000-0000-0000-000000000000}"/>
          </ac:spMkLst>
        </pc:spChg>
        <pc:spChg chg="mod">
          <ac:chgData name="Aurélien Kohl" userId="1e0a9149898a5cd5" providerId="LiveId" clId="{57C861B5-273E-4433-AB70-2ED771895074}" dt="2022-02-15T12:31:19.045" v="8" actId="207"/>
          <ac:spMkLst>
            <pc:docMk/>
            <pc:sldMk cId="1257792619" sldId="313"/>
            <ac:spMk id="71" creationId="{00000000-0000-0000-0000-000000000000}"/>
          </ac:spMkLst>
        </pc:spChg>
        <pc:picChg chg="add mod">
          <ac:chgData name="Aurélien Kohl" userId="1e0a9149898a5cd5" providerId="LiveId" clId="{57C861B5-273E-4433-AB70-2ED771895074}" dt="2022-02-15T12:43:13.766" v="90" actId="1076"/>
          <ac:picMkLst>
            <pc:docMk/>
            <pc:sldMk cId="1257792619" sldId="313"/>
            <ac:picMk id="11268" creationId="{BACCED27-59C1-4507-84C1-0432A1C9726B}"/>
          </ac:picMkLst>
        </pc:picChg>
      </pc:sldChg>
      <pc:sldChg chg="addSp modSp mod modNotesTx">
        <pc:chgData name="Aurélien Kohl" userId="1e0a9149898a5cd5" providerId="LiveId" clId="{57C861B5-273E-4433-AB70-2ED771895074}" dt="2022-02-15T12:43:10.329" v="89" actId="1076"/>
        <pc:sldMkLst>
          <pc:docMk/>
          <pc:sldMk cId="3958657677" sldId="314"/>
        </pc:sldMkLst>
        <pc:spChg chg="mod">
          <ac:chgData name="Aurélien Kohl" userId="1e0a9149898a5cd5" providerId="LiveId" clId="{57C861B5-273E-4433-AB70-2ED771895074}" dt="2022-02-15T12:31:10.412" v="6" actId="113"/>
          <ac:spMkLst>
            <pc:docMk/>
            <pc:sldMk cId="3958657677" sldId="314"/>
            <ac:spMk id="70" creationId="{00000000-0000-0000-0000-000000000000}"/>
          </ac:spMkLst>
        </pc:spChg>
        <pc:spChg chg="mod">
          <ac:chgData name="Aurélien Kohl" userId="1e0a9149898a5cd5" providerId="LiveId" clId="{57C861B5-273E-4433-AB70-2ED771895074}" dt="2022-02-15T12:31:14.551" v="7" actId="207"/>
          <ac:spMkLst>
            <pc:docMk/>
            <pc:sldMk cId="3958657677" sldId="314"/>
            <ac:spMk id="71" creationId="{00000000-0000-0000-0000-000000000000}"/>
          </ac:spMkLst>
        </pc:spChg>
        <pc:picChg chg="add mod">
          <ac:chgData name="Aurélien Kohl" userId="1e0a9149898a5cd5" providerId="LiveId" clId="{57C861B5-273E-4433-AB70-2ED771895074}" dt="2022-02-15T12:43:10.329" v="89" actId="1076"/>
          <ac:picMkLst>
            <pc:docMk/>
            <pc:sldMk cId="3958657677" sldId="314"/>
            <ac:picMk id="9" creationId="{39A42E24-DFA1-4ACC-9E8B-EB9BA089E1F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96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617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43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828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80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9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Médiane b en dessous – nuage vert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Médiane a en dessous – nuage rouge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51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65700" y="223402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Lab 4 / Project : Stocks analysis with PySpark</a:t>
            </a:r>
          </a:p>
        </p:txBody>
      </p:sp>
      <p:sp>
        <p:nvSpPr>
          <p:cNvPr id="3" name="Google Shape;65;p11">
            <a:extLst>
              <a:ext uri="{FF2B5EF4-FFF2-40B4-BE49-F238E27FC236}">
                <a16:creationId xmlns:a16="http://schemas.microsoft.com/office/drawing/2014/main" id="{232458A8-72C9-493F-B6C2-FBEA23E1BEFA}"/>
              </a:ext>
            </a:extLst>
          </p:cNvPr>
          <p:cNvSpPr txBox="1">
            <a:spLocks/>
          </p:cNvSpPr>
          <p:nvPr/>
        </p:nvSpPr>
        <p:spPr>
          <a:xfrm>
            <a:off x="965700" y="3393824"/>
            <a:ext cx="7212600" cy="890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usine"/>
              <a:buNone/>
              <a:defRPr sz="4800" b="1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/>
            <a:r>
              <a:rPr lang="fr-FR" sz="1800" dirty="0"/>
              <a:t>Business Analytics &amp; Big Data - </a:t>
            </a:r>
          </a:p>
          <a:p>
            <a:pPr algn="ctr"/>
            <a:r>
              <a:rPr lang="fr-FR" sz="1800" dirty="0"/>
              <a:t>Aurélien KOHL - 20170211</a:t>
            </a:r>
            <a:endParaRPr lang="en-US" dirty="0"/>
          </a:p>
        </p:txBody>
      </p:sp>
      <p:pic>
        <p:nvPicPr>
          <p:cNvPr id="1026" name="Picture 2" descr="Presse Room - Efrei">
            <a:extLst>
              <a:ext uri="{FF2B5EF4-FFF2-40B4-BE49-F238E27FC236}">
                <a16:creationId xmlns:a16="http://schemas.microsoft.com/office/drawing/2014/main" id="{B81268F3-67F6-4EAC-94F0-1000F53D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8" y="158755"/>
            <a:ext cx="1715612" cy="55936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Requested Functions :</a:t>
            </a:r>
            <a:endParaRPr b="1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983608"/>
            <a:ext cx="4186705" cy="37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Show the first and last 40 rows of each stock price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Get the number of observations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Deduce programmatically what is the period you have between the data points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Descriptive statistics for each DataFrame and each column (min, max, standard deviation)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Number of missing values for each DataFrame and column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Correlation between values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What is the average of the opening and closing prices for each stock price and for different time periods (week, month, year)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How do the stock prices change day to day and month to month (may be you can create new columns to save those calculations)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9D671488-E431-4CAC-B908-AA5E6E3E3D15}"/>
              </a:ext>
            </a:extLst>
          </p:cNvPr>
          <p:cNvSpPr txBox="1"/>
          <p:nvPr/>
        </p:nvSpPr>
        <p:spPr>
          <a:xfrm>
            <a:off x="4572000" y="210033"/>
            <a:ext cx="4186705" cy="47234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Show40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NumberObservation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DetectPeriod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Showstatistics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CountMissings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endParaRPr lang="fr-FR" sz="1200" b="0" dirty="0">
              <a:solidFill>
                <a:srgbClr val="DCDCDC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CorrelationBetweenTwoCollumn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coll1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coll2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CorrelationBetweenTwoDataframe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DF2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endParaRPr lang="en-US" sz="12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ChangeSizeSample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period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AddDayChangeCollumn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spcBef>
                <a:spcPts val="600"/>
              </a:spcBef>
            </a:pPr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Add7DayChangeCollumn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dirty="0">
              <a:solidFill>
                <a:srgbClr val="569CD6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Add30DayChangeCollumn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A6E872F-C52F-45B8-ACE3-2412424FC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41" y="287132"/>
            <a:ext cx="795585" cy="41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45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Requested Functions :</a:t>
            </a:r>
            <a:endParaRPr b="1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510070" y="783159"/>
            <a:ext cx="4186705" cy="37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Based on the opening and closing price, calculate the daily return of each stock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What are the stocks with the highest daily return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Calculate the average daily return for different periods (week, month, and year)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Moving Average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Correlation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Return rate in different period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O show best stock return for a </a:t>
            </a:r>
            <a:r>
              <a:rPr lang="en-US" sz="1200" b="1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choosen</a:t>
            </a:r>
            <a:r>
              <a:rPr lang="en-US" sz="12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days/month/year </a:t>
            </a: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9D671488-E431-4CAC-B908-AA5E6E3E3D15}"/>
              </a:ext>
            </a:extLst>
          </p:cNvPr>
          <p:cNvSpPr txBox="1"/>
          <p:nvPr/>
        </p:nvSpPr>
        <p:spPr>
          <a:xfrm>
            <a:off x="4797552" y="936992"/>
            <a:ext cx="4186705" cy="37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" name="Google Shape;71;p12">
            <a:extLst>
              <a:ext uri="{FF2B5EF4-FFF2-40B4-BE49-F238E27FC236}">
                <a16:creationId xmlns:a16="http://schemas.microsoft.com/office/drawing/2014/main" id="{FFCDCCB4-9A39-4259-B82B-4AD258F4A030}"/>
              </a:ext>
            </a:extLst>
          </p:cNvPr>
          <p:cNvSpPr txBox="1"/>
          <p:nvPr/>
        </p:nvSpPr>
        <p:spPr>
          <a:xfrm>
            <a:off x="4745745" y="999393"/>
            <a:ext cx="3777412" cy="378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DailyReturn3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DailyReturnMean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AVGDailyReturnWeek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AVGDailyReturnMonth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AVGDailyReturnYear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MovingAvg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Lag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endParaRPr lang="en-US" sz="1200" b="0" dirty="0">
              <a:solidFill>
                <a:srgbClr val="DCDCDC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Scatter_Matrix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DF2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endParaRPr lang="fr-FR" sz="1200" b="0" dirty="0">
              <a:solidFill>
                <a:srgbClr val="DCDCDC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DaylyRateReturn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WeeklyRateReturn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MonthlyRateReturn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YearlyRateReturn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AVGDailyReturnYearMont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DF1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1FC587-AAA0-4BDC-8453-429C8FE7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17" y="170367"/>
            <a:ext cx="1082040" cy="56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3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 Insights Functions :</a:t>
            </a:r>
            <a:endParaRPr b="1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559040" y="1097279"/>
            <a:ext cx="4186705" cy="346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What is the biggest intraday price swing?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what's was the biggest intraday swing on the stocks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What is the most that the stocks has ever exceeded its 50-day moving average?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when and how much the stock exceed the MA50 at the peak.</a:t>
            </a:r>
          </a:p>
          <a:p>
            <a:pPr>
              <a:spcBef>
                <a:spcPts val="600"/>
              </a:spcBef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Market Cap of traded volume ?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a new column with the market cap of the trading day.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9D671488-E431-4CAC-B908-AA5E6E3E3D15}"/>
              </a:ext>
            </a:extLst>
          </p:cNvPr>
          <p:cNvSpPr txBox="1"/>
          <p:nvPr/>
        </p:nvSpPr>
        <p:spPr>
          <a:xfrm>
            <a:off x="4797552" y="936992"/>
            <a:ext cx="4186705" cy="37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" name="Google Shape;71;p12">
            <a:extLst>
              <a:ext uri="{FF2B5EF4-FFF2-40B4-BE49-F238E27FC236}">
                <a16:creationId xmlns:a16="http://schemas.microsoft.com/office/drawing/2014/main" id="{FFCDCCB4-9A39-4259-B82B-4AD258F4A030}"/>
              </a:ext>
            </a:extLst>
          </p:cNvPr>
          <p:cNvSpPr txBox="1"/>
          <p:nvPr/>
        </p:nvSpPr>
        <p:spPr>
          <a:xfrm>
            <a:off x="4745745" y="1097279"/>
            <a:ext cx="3777412" cy="36855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BiggestSwingIntraday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swing_formula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fr-FR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* 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'High'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- col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'Low'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/ col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df.withColumn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"Swing"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swing_formula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To display </a:t>
            </a:r>
            <a:r>
              <a:rPr lang="fr-FR" sz="12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our</a:t>
            </a:r>
            <a:r>
              <a:rPr lang="fr-F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new </a:t>
            </a:r>
            <a:r>
              <a:rPr lang="fr-FR" sz="12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fr-F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fr-FR" sz="1200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 the inputs...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df.select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fr-FR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High'</a:t>
            </a:r>
            <a:r>
              <a:rPr lang="fr-FR" sz="1200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'Low'</a:t>
            </a:r>
            <a:r>
              <a:rPr lang="fr-FR" sz="1200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fr-FR" sz="1200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'Swing'</a:t>
            </a:r>
            <a:r>
              <a:rPr lang="fr-FR" sz="1200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sz="12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</a:t>
            </a:r>
            <a:r>
              <a:rPr lang="fr-FR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2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df.orderBy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2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"Swing"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fr-FR" sz="12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asDict</a:t>
            </a:r>
            <a:r>
              <a:rPr lang="fr-FR" sz="12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CB559B2-587C-4D43-8D4A-FDE9B12A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17" y="170367"/>
            <a:ext cx="1082040" cy="56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2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 Insights Functions :</a:t>
            </a:r>
            <a:endParaRPr b="1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510070" y="1097279"/>
            <a:ext cx="4186705" cy="346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What is the most active day for trading volumes?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the sorted list of the avg trading volume by trading day</a:t>
            </a:r>
          </a:p>
          <a:p>
            <a:pPr>
              <a:spcBef>
                <a:spcPts val="600"/>
              </a:spcBef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What is the most active week for trading volumes?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the sorted list of the avg trading volume by month</a:t>
            </a:r>
          </a:p>
          <a:p>
            <a:pPr>
              <a:spcBef>
                <a:spcPts val="600"/>
              </a:spcBef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What is the most active month for trading volumes?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the sorted list of the avg trading volume by trading day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9D671488-E431-4CAC-B908-AA5E6E3E3D15}"/>
              </a:ext>
            </a:extLst>
          </p:cNvPr>
          <p:cNvSpPr txBox="1"/>
          <p:nvPr/>
        </p:nvSpPr>
        <p:spPr>
          <a:xfrm>
            <a:off x="4797552" y="936992"/>
            <a:ext cx="4186705" cy="37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" name="Google Shape;71;p12">
            <a:extLst>
              <a:ext uri="{FF2B5EF4-FFF2-40B4-BE49-F238E27FC236}">
                <a16:creationId xmlns:a16="http://schemas.microsoft.com/office/drawing/2014/main" id="{FFCDCCB4-9A39-4259-B82B-4AD258F4A030}"/>
              </a:ext>
            </a:extLst>
          </p:cNvPr>
          <p:cNvSpPr txBox="1"/>
          <p:nvPr/>
        </p:nvSpPr>
        <p:spPr>
          <a:xfrm>
            <a:off x="4745744" y="1097279"/>
            <a:ext cx="4044688" cy="36855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fr-FR" sz="16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MostActiveTradingVolumeWeek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pPr lvl="2"/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lvl="2"/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weekofyear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'Date’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.alias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week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agg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'Volume'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lvl="2"/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orderBy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(Volume)'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FCB177B-7CCF-4A53-B7D1-CA51535F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17" y="170367"/>
            <a:ext cx="1082040" cy="56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9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 Insights Functions :</a:t>
            </a:r>
            <a:endParaRPr b="1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510071" y="1146315"/>
            <a:ext cx="4186705" cy="346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What was the date of the lowest daily return ?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when was the days with the lowest daily return.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What was the date of the highest daily return ?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when was the days with the highest daily return.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9D671488-E431-4CAC-B908-AA5E6E3E3D15}"/>
              </a:ext>
            </a:extLst>
          </p:cNvPr>
          <p:cNvSpPr txBox="1"/>
          <p:nvPr/>
        </p:nvSpPr>
        <p:spPr>
          <a:xfrm>
            <a:off x="4797552" y="936992"/>
            <a:ext cx="4186705" cy="37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" name="Google Shape;71;p12">
            <a:extLst>
              <a:ext uri="{FF2B5EF4-FFF2-40B4-BE49-F238E27FC236}">
                <a16:creationId xmlns:a16="http://schemas.microsoft.com/office/drawing/2014/main" id="{FFCDCCB4-9A39-4259-B82B-4AD258F4A030}"/>
              </a:ext>
            </a:extLst>
          </p:cNvPr>
          <p:cNvSpPr txBox="1"/>
          <p:nvPr/>
        </p:nvSpPr>
        <p:spPr>
          <a:xfrm>
            <a:off x="4745744" y="1097279"/>
            <a:ext cx="3888185" cy="36855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LowestDailyReturn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d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d.withColumn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"Return"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log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"Close"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/d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"Open"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d.orderBy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"return"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.head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asDict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ED6DD52-F5EC-4AB4-AE98-847C6A695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17" y="170367"/>
            <a:ext cx="1082040" cy="56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6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 Insights Functions :</a:t>
            </a:r>
            <a:endParaRPr b="1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510070" y="1161059"/>
            <a:ext cx="4186705" cy="346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Bollinger bands :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Give to the trader a new </a:t>
            </a:r>
            <a:r>
              <a:rPr lang="en-U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dataframe</a:t>
            </a: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with the lowest and upper band.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9D671488-E431-4CAC-B908-AA5E6E3E3D15}"/>
              </a:ext>
            </a:extLst>
          </p:cNvPr>
          <p:cNvSpPr txBox="1"/>
          <p:nvPr/>
        </p:nvSpPr>
        <p:spPr>
          <a:xfrm>
            <a:off x="4797552" y="936992"/>
            <a:ext cx="4186705" cy="37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" name="Google Shape;71;p12">
            <a:extLst>
              <a:ext uri="{FF2B5EF4-FFF2-40B4-BE49-F238E27FC236}">
                <a16:creationId xmlns:a16="http://schemas.microsoft.com/office/drawing/2014/main" id="{FFCDCCB4-9A39-4259-B82B-4AD258F4A030}"/>
              </a:ext>
            </a:extLst>
          </p:cNvPr>
          <p:cNvSpPr txBox="1"/>
          <p:nvPr/>
        </p:nvSpPr>
        <p:spPr>
          <a:xfrm>
            <a:off x="4797552" y="985935"/>
            <a:ext cx="3777412" cy="36855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bollinger_Bands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upper_band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= </a:t>
            </a:r>
          </a:p>
          <a:p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'Close’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rolling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fr-FR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</a:p>
          <a:p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fr-FR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'Close’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rolling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fr-FR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.std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fr-FR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r>
              <a:rPr lang="fr-F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[ middle band and </a:t>
            </a:r>
            <a:r>
              <a:rPr lang="fr-FR" sz="1600" dirty="0" err="1">
                <a:solidFill>
                  <a:srgbClr val="D4D4D4"/>
                </a:solidFill>
                <a:latin typeface="Courier New" panose="02070309020205020404" pitchFamily="49" charset="0"/>
              </a:rPr>
              <a:t>lower</a:t>
            </a:r>
            <a:r>
              <a:rPr lang="fr-FR" sz="1600" dirty="0">
                <a:solidFill>
                  <a:srgbClr val="D4D4D4"/>
                </a:solidFill>
                <a:latin typeface="Courier New" panose="02070309020205020404" pitchFamily="49" charset="0"/>
              </a:rPr>
              <a:t> band]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46E98C1-30FF-4A53-AB96-AE9F97646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00" y="2705068"/>
            <a:ext cx="4186705" cy="20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GitHub - databricks/koalas: Koalas: pandas API on Apache Spark">
            <a:extLst>
              <a:ext uri="{FF2B5EF4-FFF2-40B4-BE49-F238E27FC236}">
                <a16:creationId xmlns:a16="http://schemas.microsoft.com/office/drawing/2014/main" id="{BACCED27-59C1-4507-84C1-0432A1C97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59" y="210033"/>
            <a:ext cx="715010" cy="6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9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8 Insights Functions :</a:t>
            </a:r>
            <a:endParaRPr b="1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510070" y="1161059"/>
            <a:ext cx="4186705" cy="346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Kinjun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 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Tenkan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 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Chikou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 +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Senkou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 Span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= </a:t>
            </a:r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Ichimoku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usine"/>
                <a:ea typeface="Cousine"/>
                <a:cs typeface="Cousine"/>
                <a:sym typeface="Cousine"/>
              </a:rPr>
              <a:t> Cloud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Add in a the </a:t>
            </a:r>
            <a:r>
              <a:rPr lang="en-U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dataframe</a:t>
            </a: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the value of </a:t>
            </a:r>
            <a:r>
              <a:rPr lang="en-U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kinjun</a:t>
            </a: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tankan </a:t>
            </a:r>
            <a:r>
              <a:rPr lang="en-U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chikou</a:t>
            </a: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senkou</a:t>
            </a: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, after that trader is able to plot the </a:t>
            </a:r>
            <a:r>
              <a:rPr lang="en-US" sz="1200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ichimoku</a:t>
            </a:r>
            <a:r>
              <a:rPr lang="en-US" sz="1200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cloud a take trading decisions. </a:t>
            </a: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71;p12">
            <a:extLst>
              <a:ext uri="{FF2B5EF4-FFF2-40B4-BE49-F238E27FC236}">
                <a16:creationId xmlns:a16="http://schemas.microsoft.com/office/drawing/2014/main" id="{9D671488-E431-4CAC-B908-AA5E6E3E3D15}"/>
              </a:ext>
            </a:extLst>
          </p:cNvPr>
          <p:cNvSpPr txBox="1"/>
          <p:nvPr/>
        </p:nvSpPr>
        <p:spPr>
          <a:xfrm>
            <a:off x="4797552" y="936992"/>
            <a:ext cx="4186705" cy="378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6" name="Google Shape;71;p12">
            <a:extLst>
              <a:ext uri="{FF2B5EF4-FFF2-40B4-BE49-F238E27FC236}">
                <a16:creationId xmlns:a16="http://schemas.microsoft.com/office/drawing/2014/main" id="{FFCDCCB4-9A39-4259-B82B-4AD258F4A030}"/>
              </a:ext>
            </a:extLst>
          </p:cNvPr>
          <p:cNvSpPr txBox="1"/>
          <p:nvPr/>
        </p:nvSpPr>
        <p:spPr>
          <a:xfrm>
            <a:off x="510070" y="3133343"/>
            <a:ext cx="2976842" cy="13702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tenkan_sen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kijun_sen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Chikou_span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sz="16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senkou_span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fr-FR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fr-FR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fr-FR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fr-FR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63CBCF3-ED2E-41AE-85B0-D476B74D9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23" y="890985"/>
            <a:ext cx="4697834" cy="36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GitHub - databricks/koalas: Koalas: pandas API on Apache Spark">
            <a:extLst>
              <a:ext uri="{FF2B5EF4-FFF2-40B4-BE49-F238E27FC236}">
                <a16:creationId xmlns:a16="http://schemas.microsoft.com/office/drawing/2014/main" id="{39A42E24-DFA1-4ACC-9E8B-EB9BA089E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25" y="210033"/>
            <a:ext cx="715010" cy="6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5767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Affichage à l'écran (16:9)</PresentationFormat>
  <Paragraphs>146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Cousine</vt:lpstr>
      <vt:lpstr>Valentine template</vt:lpstr>
      <vt:lpstr>Lab 4 / Project : Stocks analysis with PySpark</vt:lpstr>
      <vt:lpstr>Requested Functions :</vt:lpstr>
      <vt:lpstr>Requested Functions :</vt:lpstr>
      <vt:lpstr>8 Insights Functions :</vt:lpstr>
      <vt:lpstr>8 Insights Functions :</vt:lpstr>
      <vt:lpstr>8 Insights Functions :</vt:lpstr>
      <vt:lpstr>8 Insights Functions :</vt:lpstr>
      <vt:lpstr>8 Insights Functions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/ Project : Stocks analysis with PySpark</dc:title>
  <cp:lastModifiedBy>Aurélien Kohl</cp:lastModifiedBy>
  <cp:revision>1</cp:revision>
  <dcterms:modified xsi:type="dcterms:W3CDTF">2022-02-15T12:44:06Z</dcterms:modified>
</cp:coreProperties>
</file>