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64" r:id="rId3"/>
    <p:sldId id="259" r:id="rId4"/>
    <p:sldId id="268" r:id="rId5"/>
    <p:sldId id="295" r:id="rId6"/>
    <p:sldId id="296" r:id="rId7"/>
    <p:sldId id="270" r:id="rId8"/>
    <p:sldId id="297" r:id="rId9"/>
    <p:sldId id="298" r:id="rId10"/>
    <p:sldId id="300" r:id="rId11"/>
    <p:sldId id="301" r:id="rId12"/>
    <p:sldId id="302" r:id="rId13"/>
    <p:sldId id="303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Segoe UI" panose="020B0502040204020203" pitchFamily="34" charset="0"/>
      <p:regular r:id="rId24"/>
      <p:bold r:id="rId25"/>
      <p:italic r:id="rId26"/>
      <p:boldItalic r:id="rId27"/>
    </p:embeddedFont>
    <p:embeddedFont>
      <p:font typeface="Titillium Web" panose="000005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D347E4-8D0D-48F3-AB85-A3CE05522D68}">
  <a:tblStyle styleId="{A8D347E4-8D0D-48F3-AB85-A3CE05522D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209E37-47DD-4D05-A5F4-EA4EC5330A3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3729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4781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1793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958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4417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0534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7168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246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53" name="Google Shape;53;p7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7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56" name="Google Shape;56;p7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3414199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3"/>
          </p:nvPr>
        </p:nvSpPr>
        <p:spPr>
          <a:xfrm>
            <a:off x="5973097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8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65" name="Google Shape;65;p8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8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68" name="Google Shape;68;p8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"/>
              <a:buChar char="⦿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"/>
              <a:buChar char="⌾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"/>
              <a:buChar char="•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"/>
              <a:buChar char="●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●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ctrTitle"/>
          </p:nvPr>
        </p:nvSpPr>
        <p:spPr>
          <a:xfrm>
            <a:off x="1433053" y="1681980"/>
            <a:ext cx="6470400" cy="88977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EBEBEB"/>
                </a:solidFill>
                <a:effectLst/>
                <a:latin typeface="Century Gothic" panose="020B0502020202020204" pitchFamily="34" charset="0"/>
              </a:rPr>
              <a:t>LEI 21-22 </a:t>
            </a:r>
            <a:r>
              <a:rPr lang="en-US" i="0" dirty="0">
                <a:solidFill>
                  <a:srgbClr val="EBEBEB"/>
                </a:solidFill>
                <a:effectLst/>
                <a:latin typeface="Century Gothic" panose="020B0502020202020204" pitchFamily="34" charset="0"/>
              </a:rPr>
              <a:t>S4</a:t>
            </a:r>
            <a:r>
              <a:rPr lang="en-US" b="1" i="0" dirty="0">
                <a:solidFill>
                  <a:srgbClr val="EBEBEB"/>
                </a:solidFill>
                <a:effectLst/>
                <a:latin typeface="Century Gothic" panose="020B0502020202020204" pitchFamily="34" charset="0"/>
              </a:rPr>
              <a:t> 2DC_3</a:t>
            </a:r>
            <a:r>
              <a:rPr lang="en-US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​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211C656-62F1-134B-3993-1B381EC3AC0A}"/>
              </a:ext>
            </a:extLst>
          </p:cNvPr>
          <p:cNvSpPr txBox="1"/>
          <p:nvPr/>
        </p:nvSpPr>
        <p:spPr>
          <a:xfrm>
            <a:off x="3585191" y="2571750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BEBEB"/>
                </a:solidFill>
                <a:latin typeface="Century Gothic" panose="020B0502020202020204" pitchFamily="34" charset="0"/>
              </a:rPr>
              <a:t>PROGRESS</a:t>
            </a:r>
            <a:r>
              <a:rPr lang="en-US" b="1" i="0" strike="noStrike" dirty="0">
                <a:solidFill>
                  <a:srgbClr val="EBEBEB"/>
                </a:solidFill>
                <a:effectLst/>
                <a:latin typeface="Century Gothic" panose="020B0502020202020204" pitchFamily="34" charset="0"/>
              </a:rPr>
              <a:t> – SPRINT B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D08672-4EF2-B81F-BE16-1AFDD9AADF4E}"/>
              </a:ext>
            </a:extLst>
          </p:cNvPr>
          <p:cNvSpPr txBox="1"/>
          <p:nvPr/>
        </p:nvSpPr>
        <p:spPr>
          <a:xfrm>
            <a:off x="4003637" y="2988353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EBEBEB"/>
                </a:solidFill>
                <a:latin typeface="Century Gothic" panose="020B0502020202020204" pitchFamily="34" charset="0"/>
              </a:rPr>
              <a:t>1 MAY 2022</a:t>
            </a:r>
            <a:endParaRPr lang="en-US" sz="11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C85904B-C0DE-0D81-A867-9DD4C959B43B}"/>
              </a:ext>
            </a:extLst>
          </p:cNvPr>
          <p:cNvSpPr txBox="1"/>
          <p:nvPr/>
        </p:nvSpPr>
        <p:spPr>
          <a:xfrm>
            <a:off x="-705111" y="4841827"/>
            <a:ext cx="96240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base"/>
            <a:r>
              <a:rPr lang="pt-PT" sz="1100" b="1" i="0" u="none" strike="noStrike" dirty="0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Bárbara Pinto 1191507 | </a:t>
            </a:r>
            <a:r>
              <a:rPr lang="pt-PT" sz="1100" b="0" i="0" dirty="0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​</a:t>
            </a:r>
            <a:r>
              <a:rPr lang="pt-PT" sz="1100" b="1" i="0" u="none" strike="noStrike" dirty="0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Carlos Dias </a:t>
            </a:r>
            <a:r>
              <a:rPr lang="pt-PT" sz="11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1200991​ | Cristóvão </a:t>
            </a:r>
            <a:r>
              <a:rPr lang="pt-PT" sz="1100" b="1" i="0" u="none" strike="noStrike" dirty="0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Sampaio 1201029 | </a:t>
            </a:r>
            <a:r>
              <a:rPr lang="pt-PT" sz="1100" b="0" i="0" dirty="0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​</a:t>
            </a:r>
            <a:r>
              <a:rPr lang="pt-PT" sz="1100" dirty="0">
                <a:solidFill>
                  <a:schemeClr val="accent4"/>
                </a:solidFill>
                <a:latin typeface="Segoe UI" panose="020B0502040204020203" pitchFamily="34" charset="0"/>
              </a:rPr>
              <a:t> </a:t>
            </a:r>
            <a:r>
              <a:rPr lang="pt-PT" sz="1100" b="1" i="0" u="none" strike="noStrike" dirty="0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Miguel Silva 1201045</a:t>
            </a:r>
            <a:r>
              <a:rPr lang="pt-PT" sz="1100" b="0" i="0" dirty="0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​</a:t>
            </a:r>
            <a:r>
              <a:rPr lang="pt-PT" sz="1100" dirty="0">
                <a:solidFill>
                  <a:schemeClr val="accent4"/>
                </a:solidFill>
                <a:latin typeface="Segoe UI" panose="020B0502040204020203" pitchFamily="34" charset="0"/>
              </a:rPr>
              <a:t> </a:t>
            </a:r>
            <a:r>
              <a:rPr lang="pt-PT" sz="1100" b="1" i="0" u="none" strike="noStrike" dirty="0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|  Martim Maciel 1201154</a:t>
            </a:r>
            <a:endParaRPr lang="pt-PT" sz="1100" b="0" i="0" dirty="0">
              <a:solidFill>
                <a:schemeClr val="accent4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CAAD4DA-7C39-5DC2-B95B-924C15961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1625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Google Shape;164;p20">
            <a:extLst>
              <a:ext uri="{FF2B5EF4-FFF2-40B4-BE49-F238E27FC236}">
                <a16:creationId xmlns:a16="http://schemas.microsoft.com/office/drawing/2014/main" id="{5FC3C8D6-79EA-82ED-CD4E-DFC768D0699E}"/>
              </a:ext>
            </a:extLst>
          </p:cNvPr>
          <p:cNvSpPr txBox="1">
            <a:spLocks/>
          </p:cNvSpPr>
          <p:nvPr/>
        </p:nvSpPr>
        <p:spPr>
          <a:xfrm>
            <a:off x="215465" y="464823"/>
            <a:ext cx="922596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800" b="1" dirty="0">
                <a:solidFill>
                  <a:schemeClr val="dk1"/>
                </a:solidFill>
                <a:latin typeface="Titillium Web"/>
                <a:sym typeface="Titillium Web"/>
              </a:rPr>
              <a:t>SYSTEM AND PRODUCT DELIVERY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C7F724-6D5D-72A4-3588-4CC2A5464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65" y="1358170"/>
            <a:ext cx="10452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2DC92A-313C-4429-AB92-298994C93E45}"/>
              </a:ext>
            </a:extLst>
          </p:cNvPr>
          <p:cNvSpPr txBox="1"/>
          <p:nvPr/>
        </p:nvSpPr>
        <p:spPr>
          <a:xfrm>
            <a:off x="452283" y="1081548"/>
            <a:ext cx="364776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b="1" dirty="0">
                <a:solidFill>
                  <a:schemeClr val="bg1">
                    <a:lumMod val="50000"/>
                  </a:schemeClr>
                </a:solidFill>
                <a:latin typeface="Titillium Web" panose="00000500000000000000" pitchFamily="2" charset="0"/>
              </a:rPr>
              <a:t>SYSTEM OBJECTIVES</a:t>
            </a:r>
          </a:p>
          <a:p>
            <a:pPr algn="l" rtl="0" fontAlgn="base"/>
            <a:endParaRPr lang="pt-PT" sz="1600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algn="l" rtl="0" fontAlgn="base"/>
            <a:r>
              <a:rPr lang="pt-PT" sz="1600" dirty="0" err="1">
                <a:solidFill>
                  <a:schemeClr val="dk2"/>
                </a:solidFill>
                <a:latin typeface="Titillium Web"/>
                <a:sym typeface="Titillium Web"/>
              </a:rPr>
              <a:t>Provide</a:t>
            </a:r>
            <a:r>
              <a:rPr lang="pt-PT" sz="1600" dirty="0">
                <a:solidFill>
                  <a:schemeClr val="dk2"/>
                </a:solidFill>
                <a:latin typeface="Titillium Web"/>
                <a:sym typeface="Titillium Web"/>
              </a:rPr>
              <a:t> </a:t>
            </a:r>
            <a:r>
              <a:rPr lang="pt-PT" sz="1600" b="1" dirty="0" err="1">
                <a:solidFill>
                  <a:schemeClr val="dk2"/>
                </a:solidFill>
                <a:latin typeface="Titillium Web"/>
                <a:sym typeface="Titillium Web"/>
              </a:rPr>
              <a:t>proof</a:t>
            </a:r>
            <a:r>
              <a:rPr lang="pt-PT" sz="1600" b="1" dirty="0">
                <a:solidFill>
                  <a:schemeClr val="dk2"/>
                </a:solidFill>
                <a:latin typeface="Titillium Web"/>
                <a:sym typeface="Titillium Web"/>
              </a:rPr>
              <a:t> </a:t>
            </a:r>
            <a:r>
              <a:rPr lang="pt-PT" sz="1600" b="1" dirty="0" err="1">
                <a:solidFill>
                  <a:schemeClr val="dk2"/>
                </a:solidFill>
                <a:latin typeface="Titillium Web"/>
                <a:sym typeface="Titillium Web"/>
              </a:rPr>
              <a:t>of</a:t>
            </a:r>
            <a:r>
              <a:rPr lang="pt-PT" sz="1600" b="1" dirty="0">
                <a:solidFill>
                  <a:schemeClr val="dk2"/>
                </a:solidFill>
                <a:latin typeface="Titillium Web"/>
                <a:sym typeface="Titillium Web"/>
              </a:rPr>
              <a:t> </a:t>
            </a:r>
            <a:r>
              <a:rPr lang="pt-PT" sz="1600" b="1" dirty="0" err="1">
                <a:solidFill>
                  <a:schemeClr val="dk2"/>
                </a:solidFill>
                <a:latin typeface="Titillium Web"/>
                <a:sym typeface="Titillium Web"/>
              </a:rPr>
              <a:t>concept</a:t>
            </a:r>
            <a:r>
              <a:rPr lang="pt-PT" sz="1600" b="1" dirty="0">
                <a:solidFill>
                  <a:schemeClr val="dk2"/>
                </a:solidFill>
                <a:latin typeface="Titillium Web"/>
                <a:sym typeface="Titillium Web"/>
              </a:rPr>
              <a:t> </a:t>
            </a:r>
            <a:r>
              <a:rPr lang="pt-PT" sz="1600" dirty="0" err="1">
                <a:solidFill>
                  <a:schemeClr val="dk2"/>
                </a:solidFill>
                <a:latin typeface="Titillium Web"/>
                <a:sym typeface="Titillium Web"/>
              </a:rPr>
              <a:t>and</a:t>
            </a:r>
            <a:r>
              <a:rPr lang="pt-PT" sz="1600" dirty="0">
                <a:solidFill>
                  <a:schemeClr val="dk2"/>
                </a:solidFill>
                <a:latin typeface="Titillium Web"/>
                <a:sym typeface="Titillium Web"/>
              </a:rPr>
              <a:t> </a:t>
            </a:r>
            <a:r>
              <a:rPr lang="pt-PT" sz="1600" b="1" dirty="0" err="1">
                <a:solidFill>
                  <a:schemeClr val="dk2"/>
                </a:solidFill>
                <a:latin typeface="Titillium Web"/>
                <a:sym typeface="Titillium Web"/>
              </a:rPr>
              <a:t>minimum</a:t>
            </a:r>
            <a:r>
              <a:rPr lang="pt-PT" sz="1600" b="1" dirty="0">
                <a:solidFill>
                  <a:schemeClr val="dk2"/>
                </a:solidFill>
                <a:latin typeface="Titillium Web"/>
                <a:sym typeface="Titillium Web"/>
              </a:rPr>
              <a:t> </a:t>
            </a:r>
            <a:r>
              <a:rPr lang="pt-PT" sz="1600" b="1" dirty="0" err="1">
                <a:solidFill>
                  <a:schemeClr val="dk2"/>
                </a:solidFill>
                <a:latin typeface="Titillium Web"/>
                <a:sym typeface="Titillium Web"/>
              </a:rPr>
              <a:t>functionality</a:t>
            </a:r>
            <a:r>
              <a:rPr lang="pt-PT" sz="1800" dirty="0">
                <a:solidFill>
                  <a:schemeClr val="dk2"/>
                </a:solidFill>
                <a:latin typeface="Titillium Web"/>
                <a:sym typeface="Titillium Web"/>
              </a:rPr>
              <a:t>​</a:t>
            </a:r>
          </a:p>
          <a:p>
            <a:pPr lvl="3" fontAlgn="base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pt-PT" dirty="0">
                <a:solidFill>
                  <a:schemeClr val="dk2"/>
                </a:solidFill>
                <a:latin typeface="Titillium Web"/>
                <a:sym typeface="Titillium Web"/>
              </a:rPr>
              <a:t>Register a </a:t>
            </a:r>
            <a:r>
              <a:rPr lang="pt-PT" dirty="0" err="1">
                <a:solidFill>
                  <a:schemeClr val="dk2"/>
                </a:solidFill>
                <a:latin typeface="Titillium Web"/>
                <a:sym typeface="Titillium Web"/>
              </a:rPr>
              <a:t>product</a:t>
            </a:r>
            <a:r>
              <a:rPr lang="pt-PT" dirty="0">
                <a:solidFill>
                  <a:schemeClr val="dk2"/>
                </a:solidFill>
                <a:latin typeface="Titillium Web"/>
                <a:sym typeface="Titillium Web"/>
              </a:rPr>
              <a:t> </a:t>
            </a:r>
            <a:r>
              <a:rPr lang="pt-PT" dirty="0" err="1">
                <a:solidFill>
                  <a:schemeClr val="dk2"/>
                </a:solidFill>
                <a:latin typeface="Titillium Web"/>
                <a:sym typeface="Titillium Web"/>
              </a:rPr>
              <a:t>and</a:t>
            </a:r>
            <a:r>
              <a:rPr lang="pt-PT" dirty="0">
                <a:solidFill>
                  <a:schemeClr val="dk2"/>
                </a:solidFill>
                <a:latin typeface="Titillium Web"/>
                <a:sym typeface="Titillium Web"/>
              </a:rPr>
              <a:t> </a:t>
            </a:r>
            <a:r>
              <a:rPr lang="pt-PT" dirty="0" err="1">
                <a:solidFill>
                  <a:schemeClr val="dk2"/>
                </a:solidFill>
                <a:latin typeface="Titillium Web"/>
                <a:sym typeface="Titillium Web"/>
              </a:rPr>
              <a:t>respective</a:t>
            </a:r>
            <a:r>
              <a:rPr lang="pt-PT" dirty="0">
                <a:solidFill>
                  <a:schemeClr val="dk2"/>
                </a:solidFill>
                <a:latin typeface="Titillium Web"/>
                <a:sym typeface="Titillium Web"/>
              </a:rPr>
              <a:t> </a:t>
            </a:r>
            <a:r>
              <a:rPr lang="pt-PT" dirty="0" err="1">
                <a:solidFill>
                  <a:schemeClr val="dk2"/>
                </a:solidFill>
                <a:latin typeface="Titillium Web"/>
                <a:sym typeface="Titillium Web"/>
              </a:rPr>
              <a:t>category</a:t>
            </a:r>
            <a:r>
              <a:rPr lang="pt-PT" dirty="0">
                <a:solidFill>
                  <a:schemeClr val="dk2"/>
                </a:solidFill>
                <a:latin typeface="Titillium Web"/>
                <a:sym typeface="Titillium Web"/>
              </a:rPr>
              <a:t>​</a:t>
            </a:r>
          </a:p>
          <a:p>
            <a:pPr lvl="3" fontAlgn="base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pt-PT" dirty="0">
                <a:solidFill>
                  <a:schemeClr val="dk2"/>
                </a:solidFill>
                <a:latin typeface="Titillium Web"/>
                <a:sym typeface="Titillium Web"/>
              </a:rPr>
              <a:t>Register a customer​</a:t>
            </a:r>
          </a:p>
          <a:p>
            <a:pPr lvl="3" fontAlgn="base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pt-PT" dirty="0">
                <a:solidFill>
                  <a:schemeClr val="dk2"/>
                </a:solidFill>
                <a:latin typeface="Titillium Web"/>
                <a:sym typeface="Titillium Web"/>
              </a:rPr>
              <a:t>Register </a:t>
            </a:r>
            <a:r>
              <a:rPr lang="pt-PT" dirty="0" err="1">
                <a:solidFill>
                  <a:schemeClr val="dk2"/>
                </a:solidFill>
                <a:latin typeface="Titillium Web"/>
                <a:sym typeface="Titillium Web"/>
              </a:rPr>
              <a:t>an</a:t>
            </a:r>
            <a:r>
              <a:rPr lang="pt-PT" dirty="0">
                <a:solidFill>
                  <a:schemeClr val="dk2"/>
                </a:solidFill>
                <a:latin typeface="Titillium Web"/>
                <a:sym typeface="Titillium Web"/>
              </a:rPr>
              <a:t> </a:t>
            </a:r>
            <a:r>
              <a:rPr lang="pt-PT" dirty="0" err="1">
                <a:solidFill>
                  <a:schemeClr val="dk2"/>
                </a:solidFill>
                <a:latin typeface="Titillium Web"/>
                <a:sym typeface="Titillium Web"/>
              </a:rPr>
              <a:t>order</a:t>
            </a:r>
            <a:r>
              <a:rPr lang="pt-PT" dirty="0">
                <a:solidFill>
                  <a:schemeClr val="dk2"/>
                </a:solidFill>
                <a:latin typeface="Titillium Web"/>
                <a:sym typeface="Titillium Web"/>
              </a:rPr>
              <a:t>​</a:t>
            </a:r>
          </a:p>
          <a:p>
            <a:pPr lvl="3" fontAlgn="base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pt-PT" dirty="0" err="1">
                <a:solidFill>
                  <a:schemeClr val="dk2"/>
                </a:solidFill>
                <a:latin typeface="Titillium Web"/>
                <a:sym typeface="Titillium Web"/>
              </a:rPr>
              <a:t>Load</a:t>
            </a:r>
            <a:r>
              <a:rPr lang="pt-PT" dirty="0">
                <a:solidFill>
                  <a:schemeClr val="dk2"/>
                </a:solidFill>
                <a:latin typeface="Titillium Web"/>
                <a:sym typeface="Titillium Web"/>
              </a:rPr>
              <a:t> </a:t>
            </a:r>
            <a:r>
              <a:rPr lang="pt-PT" dirty="0" err="1">
                <a:solidFill>
                  <a:schemeClr val="dk2"/>
                </a:solidFill>
                <a:latin typeface="Titillium Web"/>
                <a:sym typeface="Titillium Web"/>
              </a:rPr>
              <a:t>warehouse</a:t>
            </a:r>
            <a:r>
              <a:rPr lang="pt-PT" dirty="0">
                <a:solidFill>
                  <a:schemeClr val="dk2"/>
                </a:solidFill>
                <a:latin typeface="Titillium Web"/>
                <a:sym typeface="Titillium Web"/>
              </a:rPr>
              <a:t> layout </a:t>
            </a:r>
            <a:r>
              <a:rPr lang="pt-PT" dirty="0" err="1">
                <a:solidFill>
                  <a:schemeClr val="dk2"/>
                </a:solidFill>
                <a:latin typeface="Titillium Web"/>
                <a:sym typeface="Titillium Web"/>
              </a:rPr>
              <a:t>from</a:t>
            </a:r>
            <a:r>
              <a:rPr lang="pt-PT" dirty="0">
                <a:solidFill>
                  <a:schemeClr val="dk2"/>
                </a:solidFill>
                <a:latin typeface="Titillium Web"/>
                <a:sym typeface="Titillium Web"/>
              </a:rPr>
              <a:t> file</a:t>
            </a:r>
            <a:r>
              <a:rPr lang="en-US" dirty="0">
                <a:solidFill>
                  <a:schemeClr val="dk2"/>
                </a:solidFill>
                <a:latin typeface="Titillium Web"/>
                <a:sym typeface="Titillium Web"/>
              </a:rPr>
              <a:t>​</a:t>
            </a:r>
          </a:p>
          <a:p>
            <a:pPr lvl="3" fontAlgn="base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pt-PT" dirty="0">
                <a:solidFill>
                  <a:schemeClr val="dk2"/>
                </a:solidFill>
                <a:latin typeface="Titillium Web"/>
                <a:sym typeface="Titillium Web"/>
              </a:rPr>
              <a:t>Register </a:t>
            </a:r>
            <a:r>
              <a:rPr lang="pt-PT" dirty="0" err="1">
                <a:solidFill>
                  <a:schemeClr val="dk2"/>
                </a:solidFill>
                <a:latin typeface="Titillium Web"/>
                <a:sym typeface="Titillium Web"/>
              </a:rPr>
              <a:t>and</a:t>
            </a:r>
            <a:r>
              <a:rPr lang="pt-PT" dirty="0">
                <a:solidFill>
                  <a:schemeClr val="dk2"/>
                </a:solidFill>
                <a:latin typeface="Titillium Web"/>
                <a:sym typeface="Titillium Web"/>
              </a:rPr>
              <a:t> </a:t>
            </a:r>
            <a:r>
              <a:rPr lang="pt-PT" dirty="0" err="1">
                <a:solidFill>
                  <a:schemeClr val="dk2"/>
                </a:solidFill>
                <a:latin typeface="Titillium Web"/>
                <a:sym typeface="Titillium Web"/>
              </a:rPr>
              <a:t>assign</a:t>
            </a:r>
            <a:r>
              <a:rPr lang="pt-PT" dirty="0">
                <a:solidFill>
                  <a:schemeClr val="dk2"/>
                </a:solidFill>
                <a:latin typeface="Titillium Web"/>
                <a:sym typeface="Titillium Web"/>
              </a:rPr>
              <a:t> </a:t>
            </a:r>
            <a:r>
              <a:rPr lang="pt-PT" dirty="0" err="1">
                <a:solidFill>
                  <a:schemeClr val="dk2"/>
                </a:solidFill>
                <a:latin typeface="Titillium Web"/>
                <a:sym typeface="Titillium Web"/>
              </a:rPr>
              <a:t>AGVs</a:t>
            </a:r>
            <a:r>
              <a:rPr lang="en-US" dirty="0">
                <a:solidFill>
                  <a:schemeClr val="dk2"/>
                </a:solidFill>
                <a:latin typeface="Titillium Web"/>
                <a:sym typeface="Titillium Web"/>
              </a:rPr>
              <a:t>​</a:t>
            </a:r>
          </a:p>
          <a:p>
            <a:pPr algn="l" rtl="0" fontAlgn="base"/>
            <a:endParaRPr lang="pt-PT" sz="1600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algn="l" rtl="0" fontAlgn="base"/>
            <a:r>
              <a:rPr lang="pt-PT" sz="1600" dirty="0" err="1">
                <a:solidFill>
                  <a:schemeClr val="dk2"/>
                </a:solidFill>
                <a:latin typeface="Titillium Web"/>
                <a:sym typeface="Titillium Web"/>
              </a:rPr>
              <a:t>Guarantee</a:t>
            </a:r>
            <a:r>
              <a:rPr lang="pt-PT" sz="1600" dirty="0">
                <a:solidFill>
                  <a:schemeClr val="dk2"/>
                </a:solidFill>
                <a:latin typeface="Titillium Web"/>
                <a:sym typeface="Titillium Web"/>
              </a:rPr>
              <a:t> </a:t>
            </a:r>
            <a:r>
              <a:rPr lang="pt-PT" sz="1600" b="1" dirty="0">
                <a:solidFill>
                  <a:schemeClr val="dk2"/>
                </a:solidFill>
                <a:latin typeface="Titillium Web"/>
                <a:sym typeface="Titillium Web"/>
              </a:rPr>
              <a:t>data </a:t>
            </a:r>
            <a:r>
              <a:rPr lang="pt-PT" sz="1600" b="1" dirty="0" err="1">
                <a:solidFill>
                  <a:schemeClr val="dk2"/>
                </a:solidFill>
                <a:latin typeface="Titillium Web"/>
                <a:sym typeface="Titillium Web"/>
              </a:rPr>
              <a:t>persistence</a:t>
            </a:r>
            <a:r>
              <a:rPr lang="pt-PT" sz="1600" b="1" dirty="0">
                <a:solidFill>
                  <a:schemeClr val="dk2"/>
                </a:solidFill>
                <a:latin typeface="Titillium Web"/>
                <a:sym typeface="Titillium Web"/>
              </a:rPr>
              <a:t> </a:t>
            </a:r>
            <a:r>
              <a:rPr lang="pt-PT" sz="1600" dirty="0">
                <a:solidFill>
                  <a:schemeClr val="dk2"/>
                </a:solidFill>
                <a:latin typeface="Titillium Web"/>
                <a:sym typeface="Titillium Web"/>
              </a:rPr>
              <a:t>(</a:t>
            </a:r>
            <a:r>
              <a:rPr lang="pt-PT" sz="1600" dirty="0" err="1">
                <a:solidFill>
                  <a:schemeClr val="dk2"/>
                </a:solidFill>
                <a:latin typeface="Titillium Web"/>
                <a:sym typeface="Titillium Web"/>
              </a:rPr>
              <a:t>in-memory</a:t>
            </a:r>
            <a:r>
              <a:rPr lang="pt-PT" sz="1600" dirty="0">
                <a:solidFill>
                  <a:schemeClr val="dk2"/>
                </a:solidFill>
                <a:latin typeface="Titillium Web"/>
                <a:sym typeface="Titillium Web"/>
              </a:rPr>
              <a:t> </a:t>
            </a:r>
            <a:r>
              <a:rPr lang="pt-PT" sz="1600" dirty="0" err="1">
                <a:solidFill>
                  <a:schemeClr val="dk2"/>
                </a:solidFill>
                <a:latin typeface="Titillium Web"/>
                <a:sym typeface="Titillium Web"/>
              </a:rPr>
              <a:t>and</a:t>
            </a:r>
            <a:r>
              <a:rPr lang="pt-PT" sz="1600" dirty="0">
                <a:solidFill>
                  <a:schemeClr val="dk2"/>
                </a:solidFill>
                <a:latin typeface="Titillium Web"/>
                <a:sym typeface="Titillium Web"/>
              </a:rPr>
              <a:t> </a:t>
            </a:r>
            <a:r>
              <a:rPr lang="pt-PT" sz="1600" dirty="0" err="1">
                <a:solidFill>
                  <a:schemeClr val="dk2"/>
                </a:solidFill>
                <a:latin typeface="Titillium Web"/>
                <a:sym typeface="Titillium Web"/>
              </a:rPr>
              <a:t>on</a:t>
            </a:r>
            <a:r>
              <a:rPr lang="pt-PT" sz="1600" dirty="0">
                <a:solidFill>
                  <a:schemeClr val="dk2"/>
                </a:solidFill>
                <a:latin typeface="Titillium Web"/>
                <a:sym typeface="Titillium Web"/>
              </a:rPr>
              <a:t> a local </a:t>
            </a:r>
            <a:r>
              <a:rPr lang="pt-PT" sz="1600" dirty="0" err="1">
                <a:solidFill>
                  <a:schemeClr val="dk2"/>
                </a:solidFill>
                <a:latin typeface="Titillium Web"/>
                <a:sym typeface="Titillium Web"/>
              </a:rPr>
              <a:t>database</a:t>
            </a:r>
            <a:r>
              <a:rPr lang="pt-PT" sz="1600" dirty="0">
                <a:solidFill>
                  <a:schemeClr val="dk2"/>
                </a:solidFill>
                <a:latin typeface="Titillium Web"/>
                <a:sym typeface="Titillium Web"/>
              </a:rPr>
              <a:t>)</a:t>
            </a:r>
            <a:r>
              <a:rPr lang="en-US" sz="1600" dirty="0">
                <a:solidFill>
                  <a:schemeClr val="dk2"/>
                </a:solidFill>
                <a:latin typeface="Titillium Web"/>
                <a:sym typeface="Titillium Web"/>
              </a:rPr>
              <a:t>​</a:t>
            </a:r>
          </a:p>
          <a:p>
            <a:pPr algn="l" rtl="0" fontAlgn="base"/>
            <a:endParaRPr lang="pt-PT" sz="1600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algn="l" rtl="0" fontAlgn="base"/>
            <a:r>
              <a:rPr lang="pt-PT" sz="1600" dirty="0" err="1">
                <a:solidFill>
                  <a:schemeClr val="dk2"/>
                </a:solidFill>
                <a:latin typeface="Titillium Web"/>
                <a:sym typeface="Titillium Web"/>
              </a:rPr>
              <a:t>Provide</a:t>
            </a:r>
            <a:r>
              <a:rPr lang="pt-PT" sz="1600" dirty="0">
                <a:solidFill>
                  <a:schemeClr val="dk2"/>
                </a:solidFill>
                <a:latin typeface="Titillium Web"/>
                <a:sym typeface="Titillium Web"/>
              </a:rPr>
              <a:t> </a:t>
            </a:r>
            <a:r>
              <a:rPr lang="pt-PT" sz="1600" b="1" dirty="0" err="1">
                <a:solidFill>
                  <a:schemeClr val="dk2"/>
                </a:solidFill>
                <a:latin typeface="Titillium Web"/>
                <a:sym typeface="Titillium Web"/>
              </a:rPr>
              <a:t>initialization</a:t>
            </a:r>
            <a:r>
              <a:rPr lang="pt-PT" sz="1600" b="1" dirty="0">
                <a:solidFill>
                  <a:schemeClr val="dk2"/>
                </a:solidFill>
                <a:latin typeface="Titillium Web"/>
                <a:sym typeface="Titillium Web"/>
              </a:rPr>
              <a:t> data </a:t>
            </a:r>
            <a:r>
              <a:rPr lang="pt-PT" sz="1600" dirty="0">
                <a:solidFill>
                  <a:schemeClr val="dk2"/>
                </a:solidFill>
                <a:latin typeface="Titillium Web"/>
                <a:sym typeface="Titillium Web"/>
              </a:rPr>
              <a:t>to </a:t>
            </a:r>
            <a:r>
              <a:rPr lang="pt-PT" sz="1600" dirty="0" err="1">
                <a:solidFill>
                  <a:schemeClr val="dk2"/>
                </a:solidFill>
                <a:latin typeface="Titillium Web"/>
                <a:sym typeface="Titillium Web"/>
              </a:rPr>
              <a:t>demonstrate</a:t>
            </a:r>
            <a:r>
              <a:rPr lang="pt-PT" sz="1600" dirty="0">
                <a:solidFill>
                  <a:schemeClr val="dk2"/>
                </a:solidFill>
                <a:latin typeface="Titillium Web"/>
                <a:sym typeface="Titillium Web"/>
              </a:rPr>
              <a:t> </a:t>
            </a:r>
            <a:r>
              <a:rPr lang="pt-PT" sz="1600" dirty="0" err="1">
                <a:solidFill>
                  <a:schemeClr val="dk2"/>
                </a:solidFill>
                <a:latin typeface="Titillium Web"/>
                <a:sym typeface="Titillium Web"/>
              </a:rPr>
              <a:t>system</a:t>
            </a:r>
            <a:r>
              <a:rPr lang="pt-PT" sz="1600" dirty="0">
                <a:solidFill>
                  <a:schemeClr val="dk2"/>
                </a:solidFill>
                <a:latin typeface="Titillium Web"/>
                <a:sym typeface="Titillium Web"/>
              </a:rPr>
              <a:t> </a:t>
            </a:r>
            <a:r>
              <a:rPr lang="pt-PT" sz="1600" dirty="0" err="1">
                <a:solidFill>
                  <a:schemeClr val="dk2"/>
                </a:solidFill>
                <a:latin typeface="Titillium Web"/>
                <a:sym typeface="Titillium Web"/>
              </a:rPr>
              <a:t>functionalities</a:t>
            </a:r>
            <a:r>
              <a:rPr lang="en-US" sz="1800" dirty="0">
                <a:solidFill>
                  <a:schemeClr val="dk2"/>
                </a:solidFill>
                <a:latin typeface="Titillium Web"/>
                <a:sym typeface="Titillium Web"/>
              </a:rPr>
              <a:t>​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19E4017-CEB1-451D-9610-1CD4E58C42CB}"/>
              </a:ext>
            </a:extLst>
          </p:cNvPr>
          <p:cNvSpPr txBox="1"/>
          <p:nvPr/>
        </p:nvSpPr>
        <p:spPr>
          <a:xfrm>
            <a:off x="4832817" y="1081548"/>
            <a:ext cx="38589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b="1" dirty="0">
                <a:solidFill>
                  <a:schemeClr val="bg1">
                    <a:lumMod val="50000"/>
                  </a:schemeClr>
                </a:solidFill>
                <a:latin typeface="Titillium Web" panose="00000500000000000000" pitchFamily="2" charset="0"/>
              </a:rPr>
              <a:t>PRODUCT QUALITY</a:t>
            </a:r>
          </a:p>
          <a:p>
            <a:pPr algn="l" rtl="0" fontAlgn="base"/>
            <a:endParaRPr lang="pt-PT" sz="1600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algn="l" rtl="0" fontAlgn="base"/>
            <a:r>
              <a:rPr lang="en-US" sz="1600" b="1" dirty="0">
                <a:solidFill>
                  <a:schemeClr val="dk2"/>
                </a:solidFill>
                <a:latin typeface="Titillium Web"/>
                <a:sym typeface="Titillium Web"/>
              </a:rPr>
              <a:t>Quality metrics:</a:t>
            </a:r>
            <a:r>
              <a:rPr lang="en-US" sz="1600" dirty="0">
                <a:solidFill>
                  <a:schemeClr val="dk2"/>
                </a:solidFill>
                <a:latin typeface="Titillium Web"/>
                <a:sym typeface="Titillium Web"/>
              </a:rPr>
              <a:t> </a:t>
            </a:r>
          </a:p>
          <a:p>
            <a:pPr algn="l" rtl="0" fontAlgn="base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dirty="0">
                <a:solidFill>
                  <a:schemeClr val="dk2"/>
                </a:solidFill>
                <a:latin typeface="Titillium Web"/>
                <a:sym typeface="Titillium Web"/>
              </a:rPr>
              <a:t>82% Class coverage </a:t>
            </a:r>
            <a:r>
              <a:rPr lang="pt-PT" sz="1400" b="0" i="0" dirty="0">
                <a:solidFill>
                  <a:srgbClr val="000000"/>
                </a:solidFill>
                <a:effectLst/>
              </a:rPr>
              <a:t>✔️</a:t>
            </a:r>
            <a:endParaRPr lang="en-US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algn="l" rtl="0" fontAlgn="base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dirty="0">
                <a:solidFill>
                  <a:schemeClr val="dk2"/>
                </a:solidFill>
                <a:latin typeface="Titillium Web"/>
                <a:sym typeface="Titillium Web"/>
              </a:rPr>
              <a:t>73% Method coverage </a:t>
            </a:r>
            <a:r>
              <a:rPr lang="pt-PT" sz="1400" b="0" i="0" dirty="0">
                <a:solidFill>
                  <a:srgbClr val="000000"/>
                </a:solidFill>
                <a:effectLst/>
              </a:rPr>
              <a:t>✔️</a:t>
            </a:r>
            <a:endParaRPr lang="en-US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algn="l" rtl="0" fontAlgn="base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dirty="0">
                <a:solidFill>
                  <a:schemeClr val="dk2"/>
                </a:solidFill>
                <a:latin typeface="Titillium Web"/>
                <a:sym typeface="Titillium Web"/>
              </a:rPr>
              <a:t>76% Line coverage​ </a:t>
            </a:r>
            <a:r>
              <a:rPr lang="pt-PT" sz="1400" b="0" i="0" dirty="0">
                <a:solidFill>
                  <a:srgbClr val="000000"/>
                </a:solidFill>
                <a:effectLst/>
              </a:rPr>
              <a:t>✔️</a:t>
            </a:r>
            <a:endParaRPr lang="en-US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algn="l" rtl="0" fontAlgn="base"/>
            <a:endParaRPr lang="en-US" sz="1600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algn="l" rtl="0" fontAlgn="base"/>
            <a:r>
              <a:rPr lang="en-US" sz="1600" b="1" dirty="0">
                <a:solidFill>
                  <a:schemeClr val="dk2"/>
                </a:solidFill>
                <a:latin typeface="Titillium Web"/>
                <a:sym typeface="Titillium Web"/>
              </a:rPr>
              <a:t>Stable build: </a:t>
            </a:r>
          </a:p>
          <a:p>
            <a:pPr algn="l" rtl="0" fontAlgn="base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dirty="0">
                <a:solidFill>
                  <a:schemeClr val="dk2"/>
                </a:solidFill>
                <a:latin typeface="Titillium Web"/>
                <a:sym typeface="Titillium Web"/>
              </a:rPr>
              <a:t>runs outside development environment (IDE)</a:t>
            </a:r>
          </a:p>
          <a:p>
            <a:pPr algn="l" rtl="0" fontAlgn="base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dirty="0">
                <a:solidFill>
                  <a:schemeClr val="dk2"/>
                </a:solidFill>
                <a:latin typeface="Titillium Web"/>
                <a:sym typeface="Titillium Web"/>
              </a:rPr>
              <a:t>runs in remote machines and multiple OS​</a:t>
            </a:r>
          </a:p>
          <a:p>
            <a:pPr algn="l" rtl="0" fontAlgn="base"/>
            <a:endParaRPr lang="en-US" sz="1600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algn="l" rtl="0" fontAlgn="base"/>
            <a:r>
              <a:rPr lang="en-US" sz="1600" b="1" dirty="0">
                <a:solidFill>
                  <a:schemeClr val="dk2"/>
                </a:solidFill>
                <a:latin typeface="Titillium Web"/>
                <a:sym typeface="Titillium Web"/>
              </a:rPr>
              <a:t>Achievements: </a:t>
            </a:r>
          </a:p>
          <a:p>
            <a:pPr algn="l" rtl="0" fontAlgn="base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dirty="0">
                <a:solidFill>
                  <a:schemeClr val="dk2"/>
                </a:solidFill>
                <a:latin typeface="Titillium Web"/>
                <a:sym typeface="Titillium Web"/>
              </a:rPr>
              <a:t>Product catalog UI design </a:t>
            </a:r>
          </a:p>
          <a:p>
            <a:pPr algn="l" rtl="0" fontAlgn="base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dirty="0">
                <a:solidFill>
                  <a:schemeClr val="dk2"/>
                </a:solidFill>
                <a:latin typeface="Titillium Web"/>
                <a:sym typeface="Titillium Web"/>
              </a:rPr>
              <a:t>In-memory implementation success​</a:t>
            </a:r>
          </a:p>
          <a:p>
            <a:pPr algn="l" rtl="0" fontAlgn="base"/>
            <a:endParaRPr lang="en-US" sz="1600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algn="l" rtl="0" fontAlgn="base"/>
            <a:r>
              <a:rPr lang="en-US" sz="1600" dirty="0">
                <a:solidFill>
                  <a:schemeClr val="dk2"/>
                </a:solidFill>
                <a:latin typeface="Titillium Web"/>
                <a:sym typeface="Titillium Web"/>
              </a:rPr>
              <a:t>​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52691D25-4FF8-4946-A1BB-F34021E19B21}"/>
              </a:ext>
            </a:extLst>
          </p:cNvPr>
          <p:cNvSpPr/>
          <p:nvPr/>
        </p:nvSpPr>
        <p:spPr>
          <a:xfrm>
            <a:off x="7069393" y="3974691"/>
            <a:ext cx="206478" cy="147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077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CAAD4DA-7C39-5DC2-B95B-924C15961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1625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Google Shape;164;p20">
            <a:extLst>
              <a:ext uri="{FF2B5EF4-FFF2-40B4-BE49-F238E27FC236}">
                <a16:creationId xmlns:a16="http://schemas.microsoft.com/office/drawing/2014/main" id="{5FC3C8D6-79EA-82ED-CD4E-DFC768D0699E}"/>
              </a:ext>
            </a:extLst>
          </p:cNvPr>
          <p:cNvSpPr txBox="1">
            <a:spLocks/>
          </p:cNvSpPr>
          <p:nvPr/>
        </p:nvSpPr>
        <p:spPr>
          <a:xfrm>
            <a:off x="215465" y="464823"/>
            <a:ext cx="922596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800" b="1" dirty="0">
                <a:solidFill>
                  <a:schemeClr val="dk1"/>
                </a:solidFill>
                <a:latin typeface="Titillium Web"/>
                <a:sym typeface="Titillium Web"/>
              </a:rPr>
              <a:t>SYSTEM AND PRODUCT DELIVERY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C7F724-6D5D-72A4-3588-4CC2A5464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65" y="1358170"/>
            <a:ext cx="10452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1399A7-2B68-41D5-74C1-6352D96B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8" y="1358170"/>
            <a:ext cx="8676487" cy="287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904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CAAD4DA-7C39-5DC2-B95B-924C15961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1625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Google Shape;164;p20">
            <a:extLst>
              <a:ext uri="{FF2B5EF4-FFF2-40B4-BE49-F238E27FC236}">
                <a16:creationId xmlns:a16="http://schemas.microsoft.com/office/drawing/2014/main" id="{5FC3C8D6-79EA-82ED-CD4E-DFC768D0699E}"/>
              </a:ext>
            </a:extLst>
          </p:cNvPr>
          <p:cNvSpPr txBox="1">
            <a:spLocks/>
          </p:cNvSpPr>
          <p:nvPr/>
        </p:nvSpPr>
        <p:spPr>
          <a:xfrm>
            <a:off x="215465" y="464823"/>
            <a:ext cx="922596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800" b="1" dirty="0">
                <a:solidFill>
                  <a:schemeClr val="dk1"/>
                </a:solidFill>
                <a:latin typeface="Titillium Web"/>
                <a:sym typeface="Titillium Web"/>
              </a:rPr>
              <a:t>TEAM WORK AND PLANNING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C7F724-6D5D-72A4-3588-4CC2A5464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65" y="1358170"/>
            <a:ext cx="10452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2DC92A-313C-4429-AB92-298994C93E45}"/>
              </a:ext>
            </a:extLst>
          </p:cNvPr>
          <p:cNvSpPr txBox="1"/>
          <p:nvPr/>
        </p:nvSpPr>
        <p:spPr>
          <a:xfrm>
            <a:off x="452283" y="1081548"/>
            <a:ext cx="364776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b="1" dirty="0">
                <a:solidFill>
                  <a:schemeClr val="bg1">
                    <a:lumMod val="50000"/>
                  </a:schemeClr>
                </a:solidFill>
                <a:latin typeface="Titillium Web" panose="00000500000000000000" pitchFamily="2" charset="0"/>
              </a:rPr>
              <a:t>DEVELOPMENT PROCESS AND PLANNING</a:t>
            </a:r>
          </a:p>
          <a:p>
            <a:pPr algn="l" rtl="0" fontAlgn="base"/>
            <a:endParaRPr lang="pt-PT" sz="1600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algn="l" rtl="0" fontAlgn="base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sz="1600" dirty="0">
                <a:solidFill>
                  <a:schemeClr val="dk2"/>
                </a:solidFill>
                <a:latin typeface="Titillium Web"/>
                <a:sym typeface="Titillium Web"/>
              </a:rPr>
              <a:t>Scrum/Agile methodology​</a:t>
            </a:r>
          </a:p>
          <a:p>
            <a:pPr algn="l" rtl="0" fontAlgn="base"/>
            <a:endParaRPr lang="en-US" sz="1600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algn="l" rtl="0" fontAlgn="base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sz="1600" dirty="0">
                <a:solidFill>
                  <a:schemeClr val="dk2"/>
                </a:solidFill>
                <a:latin typeface="Titillium Web"/>
                <a:sym typeface="Titillium Web"/>
              </a:rPr>
              <a:t>JIRA software for task and sprint management​</a:t>
            </a:r>
          </a:p>
          <a:p>
            <a:pPr algn="l" rtl="0" fontAlgn="base"/>
            <a:endParaRPr lang="en-US" sz="1600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algn="l" rtl="0" fontAlgn="base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l" rtl="0" fontAlgn="base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l" rtl="0" fontAlgn="base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l" rtl="0" fontAlgn="base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sz="1600" dirty="0">
                <a:solidFill>
                  <a:schemeClr val="dk2"/>
                </a:solidFill>
                <a:latin typeface="Titillium Web"/>
                <a:sym typeface="Titillium Web"/>
              </a:rPr>
              <a:t>Planning based on priority (for time allocation) and user story complexity (for team member allocation)​</a:t>
            </a:r>
            <a:endParaRPr lang="en-US" sz="1800" dirty="0">
              <a:solidFill>
                <a:schemeClr val="dk2"/>
              </a:solidFill>
              <a:latin typeface="Titillium Web"/>
              <a:sym typeface="Titillium Web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19E4017-CEB1-451D-9610-1CD4E58C42CB}"/>
              </a:ext>
            </a:extLst>
          </p:cNvPr>
          <p:cNvSpPr txBox="1"/>
          <p:nvPr/>
        </p:nvSpPr>
        <p:spPr>
          <a:xfrm>
            <a:off x="4832817" y="1081548"/>
            <a:ext cx="38589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b="1" dirty="0">
                <a:solidFill>
                  <a:schemeClr val="bg1">
                    <a:lumMod val="50000"/>
                  </a:schemeClr>
                </a:solidFill>
                <a:latin typeface="Titillium Web" panose="00000500000000000000" pitchFamily="2" charset="0"/>
              </a:rPr>
              <a:t>TEAM WORK AND CONFLICT SOLVING</a:t>
            </a:r>
          </a:p>
          <a:p>
            <a:pPr algn="l" rtl="0" fontAlgn="base"/>
            <a:endParaRPr lang="pt-PT" sz="1600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algn="l" rtl="0" fontAlgn="base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sz="1600" dirty="0">
                <a:solidFill>
                  <a:schemeClr val="dk2"/>
                </a:solidFill>
                <a:latin typeface="Titillium Web"/>
                <a:sym typeface="Titillium Web"/>
              </a:rPr>
              <a:t>Team daily communication through Discord server and dedicated channels​</a:t>
            </a:r>
          </a:p>
          <a:p>
            <a:pPr algn="l" rtl="0" fontAlgn="base"/>
            <a:endParaRPr lang="en-US" sz="1600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algn="l" rtl="0" fontAlgn="base"/>
            <a:endParaRPr lang="en-US" sz="1600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algn="l" rtl="0" fontAlgn="base"/>
            <a:endParaRPr lang="en-US" sz="1600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algn="l" rtl="0" fontAlgn="base"/>
            <a:r>
              <a:rPr lang="en-US" sz="1600" dirty="0">
                <a:solidFill>
                  <a:schemeClr val="dk2"/>
                </a:solidFill>
                <a:latin typeface="Titillium Web"/>
                <a:sym typeface="Titillium Web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sz="1600" dirty="0">
                <a:solidFill>
                  <a:schemeClr val="dk2"/>
                </a:solidFill>
                <a:latin typeface="Titillium Web"/>
                <a:sym typeface="Titillium Web"/>
              </a:rPr>
              <a:t>Biweekly sprint status reports during EAPLI and LAPR4 PL classes​</a:t>
            </a:r>
          </a:p>
          <a:p>
            <a:pPr algn="l" rtl="0" fontAlgn="base"/>
            <a:endParaRPr lang="en-US" sz="1600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algn="l" rtl="0" fontAlgn="base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sz="1600" dirty="0">
                <a:solidFill>
                  <a:schemeClr val="dk2"/>
                </a:solidFill>
                <a:latin typeface="Titillium Web"/>
                <a:sym typeface="Titillium Web"/>
              </a:rPr>
              <a:t>The team considers the work was balanced and communication effective</a:t>
            </a:r>
            <a:r>
              <a:rPr lang="en-US" sz="1600" b="1" dirty="0">
                <a:solidFill>
                  <a:schemeClr val="dk2"/>
                </a:solidFill>
                <a:latin typeface="Titillium Web"/>
                <a:sym typeface="Titillium Web"/>
              </a:rPr>
              <a:t>​</a:t>
            </a:r>
            <a:endParaRPr lang="en-US" sz="1600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algn="l" rtl="0" fontAlgn="base"/>
            <a:r>
              <a:rPr lang="en-US" sz="1600" dirty="0">
                <a:solidFill>
                  <a:schemeClr val="dk2"/>
                </a:solidFill>
                <a:latin typeface="Titillium Web"/>
                <a:sym typeface="Titillium Web"/>
              </a:rPr>
              <a:t>​</a:t>
            </a:r>
          </a:p>
        </p:txBody>
      </p:sp>
      <p:pic>
        <p:nvPicPr>
          <p:cNvPr id="2050" name="Picture 2" descr="Jira Logo SVG PNG Vector - Designlogovector">
            <a:extLst>
              <a:ext uri="{FF2B5EF4-FFF2-40B4-BE49-F238E27FC236}">
                <a16:creationId xmlns:a16="http://schemas.microsoft.com/office/drawing/2014/main" id="{075275E9-0CD5-4A1A-A8D1-993D4184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5F7F6"/>
              </a:clrFrom>
              <a:clrTo>
                <a:srgbClr val="F5F7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846" y="2752507"/>
            <a:ext cx="1178642" cy="117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scord new 2021 Logo Vector (SVG, PDF, Ai, EPS, CDR) Free Download -  Logowik.com">
            <a:extLst>
              <a:ext uri="{FF2B5EF4-FFF2-40B4-BE49-F238E27FC236}">
                <a16:creationId xmlns:a16="http://schemas.microsoft.com/office/drawing/2014/main" id="{854EB88A-7EC0-4840-9CB4-C4D500F43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91" y="2281123"/>
            <a:ext cx="1256152" cy="94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03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ctrTitle"/>
          </p:nvPr>
        </p:nvSpPr>
        <p:spPr>
          <a:xfrm>
            <a:off x="1433053" y="1681980"/>
            <a:ext cx="6470400" cy="88977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EBEBEB"/>
                </a:solidFill>
                <a:effectLst/>
                <a:latin typeface="Century Gothic" panose="020B0502020202020204" pitchFamily="34" charset="0"/>
              </a:rPr>
              <a:t>LEI 21-22 </a:t>
            </a:r>
            <a:r>
              <a:rPr lang="en-US" i="0" dirty="0">
                <a:solidFill>
                  <a:srgbClr val="EBEBEB"/>
                </a:solidFill>
                <a:effectLst/>
                <a:latin typeface="Century Gothic" panose="020B0502020202020204" pitchFamily="34" charset="0"/>
              </a:rPr>
              <a:t>S4</a:t>
            </a:r>
            <a:r>
              <a:rPr lang="en-US" b="1" i="0" dirty="0">
                <a:solidFill>
                  <a:srgbClr val="EBEBEB"/>
                </a:solidFill>
                <a:effectLst/>
                <a:latin typeface="Century Gothic" panose="020B0502020202020204" pitchFamily="34" charset="0"/>
              </a:rPr>
              <a:t> 2DC_3</a:t>
            </a:r>
            <a:r>
              <a:rPr lang="en-US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​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211C656-62F1-134B-3993-1B381EC3AC0A}"/>
              </a:ext>
            </a:extLst>
          </p:cNvPr>
          <p:cNvSpPr txBox="1"/>
          <p:nvPr/>
        </p:nvSpPr>
        <p:spPr>
          <a:xfrm>
            <a:off x="3585191" y="2571750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BEBEB"/>
                </a:solidFill>
                <a:latin typeface="Century Gothic" panose="020B0502020202020204" pitchFamily="34" charset="0"/>
              </a:rPr>
              <a:t>PROGRESS</a:t>
            </a:r>
            <a:r>
              <a:rPr lang="en-US" b="1" i="0" strike="noStrike" dirty="0">
                <a:solidFill>
                  <a:srgbClr val="EBEBEB"/>
                </a:solidFill>
                <a:effectLst/>
                <a:latin typeface="Century Gothic" panose="020B0502020202020204" pitchFamily="34" charset="0"/>
              </a:rPr>
              <a:t> – SPRINT B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D08672-4EF2-B81F-BE16-1AFDD9AADF4E}"/>
              </a:ext>
            </a:extLst>
          </p:cNvPr>
          <p:cNvSpPr txBox="1"/>
          <p:nvPr/>
        </p:nvSpPr>
        <p:spPr>
          <a:xfrm>
            <a:off x="4003637" y="2988353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EBEBEB"/>
                </a:solidFill>
                <a:latin typeface="Century Gothic" panose="020B0502020202020204" pitchFamily="34" charset="0"/>
              </a:rPr>
              <a:t>1 MAY 2022</a:t>
            </a:r>
            <a:endParaRPr lang="en-US" sz="11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63DFA6F-6C15-57E7-C0BF-AB91266D2F5B}"/>
              </a:ext>
            </a:extLst>
          </p:cNvPr>
          <p:cNvSpPr txBox="1"/>
          <p:nvPr/>
        </p:nvSpPr>
        <p:spPr>
          <a:xfrm>
            <a:off x="-705111" y="4841827"/>
            <a:ext cx="96240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base"/>
            <a:r>
              <a:rPr lang="pt-PT" sz="1100" b="1" i="0" u="none" strike="noStrike" dirty="0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Bárbara Pinto 1191507 | </a:t>
            </a:r>
            <a:r>
              <a:rPr lang="pt-PT" sz="1100" b="0" i="0" dirty="0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​</a:t>
            </a:r>
            <a:r>
              <a:rPr lang="pt-PT" sz="1100" b="1" i="0" u="none" strike="noStrike" dirty="0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Carlos Dias </a:t>
            </a:r>
            <a:r>
              <a:rPr lang="pt-PT" sz="11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1200991​ | Cristóvão </a:t>
            </a:r>
            <a:r>
              <a:rPr lang="pt-PT" sz="1100" b="1" i="0" u="none" strike="noStrike" dirty="0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Sampaio 1201029 | </a:t>
            </a:r>
            <a:r>
              <a:rPr lang="pt-PT" sz="1100" b="0" i="0" dirty="0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​</a:t>
            </a:r>
            <a:r>
              <a:rPr lang="pt-PT" sz="1100" dirty="0">
                <a:solidFill>
                  <a:schemeClr val="accent4"/>
                </a:solidFill>
                <a:latin typeface="Segoe UI" panose="020B0502040204020203" pitchFamily="34" charset="0"/>
              </a:rPr>
              <a:t> </a:t>
            </a:r>
            <a:r>
              <a:rPr lang="pt-PT" sz="1100" b="1" i="0" u="none" strike="noStrike" dirty="0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Miguel Silva 1201045</a:t>
            </a:r>
            <a:r>
              <a:rPr lang="pt-PT" sz="1100" b="0" i="0" dirty="0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​</a:t>
            </a:r>
            <a:r>
              <a:rPr lang="pt-PT" sz="1100" dirty="0">
                <a:solidFill>
                  <a:schemeClr val="accent4"/>
                </a:solidFill>
                <a:latin typeface="Segoe UI" panose="020B0502040204020203" pitchFamily="34" charset="0"/>
              </a:rPr>
              <a:t> </a:t>
            </a:r>
            <a:r>
              <a:rPr lang="pt-PT" sz="1100" b="1" i="0" u="none" strike="noStrike" dirty="0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|  Martim Maciel 1201154</a:t>
            </a:r>
            <a:endParaRPr lang="pt-PT" sz="1100" b="0" i="0" dirty="0">
              <a:solidFill>
                <a:schemeClr val="accent4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– Project Phases</a:t>
            </a:r>
            <a:endParaRPr dirty="0"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WEEK 1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Project Structuring and Domain Class Implementation</a:t>
            </a:r>
            <a:endParaRPr dirty="0"/>
          </a:p>
        </p:txBody>
      </p:sp>
      <p:sp>
        <p:nvSpPr>
          <p:cNvPr id="166" name="Google Shape;166;p20"/>
          <p:cNvSpPr txBox="1">
            <a:spLocks noGrp="1"/>
          </p:cNvSpPr>
          <p:nvPr>
            <p:ph type="body" idx="2"/>
          </p:nvPr>
        </p:nvSpPr>
        <p:spPr>
          <a:xfrm>
            <a:off x="3414199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WEEK 2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>Development of User Stories without dependencies (create categories/products, create customers,  upload warehouse plant)</a:t>
            </a:r>
          </a:p>
        </p:txBody>
      </p:sp>
      <p:sp>
        <p:nvSpPr>
          <p:cNvPr id="167" name="Google Shape;167;p20"/>
          <p:cNvSpPr txBox="1">
            <a:spLocks noGrp="1"/>
          </p:cNvSpPr>
          <p:nvPr>
            <p:ph type="body" idx="3"/>
          </p:nvPr>
        </p:nvSpPr>
        <p:spPr>
          <a:xfrm>
            <a:off x="5973097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WEEK 3</a:t>
            </a:r>
            <a:endParaRPr lang="pt-PT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Realization of the remaining User Stories</a:t>
            </a:r>
            <a:endParaRPr dirty="0"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 - PROJECT</a:t>
            </a:r>
            <a:endParaRPr dirty="0"/>
          </a:p>
        </p:txBody>
      </p:sp>
      <p:sp>
        <p:nvSpPr>
          <p:cNvPr id="119" name="Google Shape;119;p15"/>
          <p:cNvSpPr txBox="1"/>
          <p:nvPr/>
        </p:nvSpPr>
        <p:spPr>
          <a:xfrm>
            <a:off x="739328" y="543375"/>
            <a:ext cx="967200" cy="16305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 b="1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1</a:t>
            </a:r>
            <a:endParaRPr sz="13000" b="1" dirty="0">
              <a:solidFill>
                <a:schemeClr val="accent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7CD1C82-BF7F-AB11-99E4-B91D58F6F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08" y="279350"/>
            <a:ext cx="8326784" cy="4584799"/>
          </a:xfrm>
          <a:prstGeom prst="rect">
            <a:avLst/>
          </a:prstGeom>
          <a:ln w="38100" cap="sq">
            <a:solidFill>
              <a:schemeClr val="accent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626052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 - MEMBERS</a:t>
            </a:r>
            <a:endParaRPr dirty="0"/>
          </a:p>
        </p:txBody>
      </p:sp>
      <p:sp>
        <p:nvSpPr>
          <p:cNvPr id="119" name="Google Shape;119;p15"/>
          <p:cNvSpPr txBox="1"/>
          <p:nvPr/>
        </p:nvSpPr>
        <p:spPr>
          <a:xfrm>
            <a:off x="739328" y="543375"/>
            <a:ext cx="967200" cy="16305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 b="1" dirty="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2</a:t>
            </a:r>
            <a:endParaRPr sz="13000" b="1" dirty="0">
              <a:solidFill>
                <a:schemeClr val="accent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37664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4B1821B-B162-5AA2-CF4C-E56F8CCF22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76"/>
          <a:stretch/>
        </p:blipFill>
        <p:spPr>
          <a:xfrm>
            <a:off x="702501" y="361851"/>
            <a:ext cx="7738998" cy="4584800"/>
          </a:xfrm>
          <a:prstGeom prst="rect">
            <a:avLst/>
          </a:prstGeom>
          <a:ln w="38100" cap="sq">
            <a:solidFill>
              <a:schemeClr val="accent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548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8385007-3148-21DF-B46A-EBB7E680D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211265"/>
              </p:ext>
            </p:extLst>
          </p:nvPr>
        </p:nvGraphicFramePr>
        <p:xfrm>
          <a:off x="262890" y="955090"/>
          <a:ext cx="8618220" cy="3794761"/>
        </p:xfrm>
        <a:graphic>
          <a:graphicData uri="http://schemas.openxmlformats.org/drawingml/2006/table">
            <a:tbl>
              <a:tblPr/>
              <a:tblGrid>
                <a:gridCol w="982609">
                  <a:extLst>
                    <a:ext uri="{9D8B030D-6E8A-4147-A177-3AD203B41FA5}">
                      <a16:colId xmlns:a16="http://schemas.microsoft.com/office/drawing/2014/main" val="729117498"/>
                    </a:ext>
                  </a:extLst>
                </a:gridCol>
                <a:gridCol w="2817378">
                  <a:extLst>
                    <a:ext uri="{9D8B030D-6E8A-4147-A177-3AD203B41FA5}">
                      <a16:colId xmlns:a16="http://schemas.microsoft.com/office/drawing/2014/main" val="3264227394"/>
                    </a:ext>
                  </a:extLst>
                </a:gridCol>
                <a:gridCol w="1640406">
                  <a:extLst>
                    <a:ext uri="{9D8B030D-6E8A-4147-A177-3AD203B41FA5}">
                      <a16:colId xmlns:a16="http://schemas.microsoft.com/office/drawing/2014/main" val="1703594199"/>
                    </a:ext>
                  </a:extLst>
                </a:gridCol>
                <a:gridCol w="1257891">
                  <a:extLst>
                    <a:ext uri="{9D8B030D-6E8A-4147-A177-3AD203B41FA5}">
                      <a16:colId xmlns:a16="http://schemas.microsoft.com/office/drawing/2014/main" val="1121516278"/>
                    </a:ext>
                  </a:extLst>
                </a:gridCol>
                <a:gridCol w="1228465">
                  <a:extLst>
                    <a:ext uri="{9D8B030D-6E8A-4147-A177-3AD203B41FA5}">
                      <a16:colId xmlns:a16="http://schemas.microsoft.com/office/drawing/2014/main" val="2470932081"/>
                    </a:ext>
                  </a:extLst>
                </a:gridCol>
                <a:gridCol w="691471">
                  <a:extLst>
                    <a:ext uri="{9D8B030D-6E8A-4147-A177-3AD203B41FA5}">
                      <a16:colId xmlns:a16="http://schemas.microsoft.com/office/drawing/2014/main" val="2652861780"/>
                    </a:ext>
                  </a:extLst>
                </a:gridCol>
              </a:tblGrid>
              <a:tr h="201854"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US</a:t>
                      </a:r>
                      <a:r>
                        <a:rPr lang="pt-PT" sz="10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pt-PT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Description</a:t>
                      </a:r>
                      <a:r>
                        <a:rPr lang="pt-PT" sz="10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dirty="0"/>
                    </a:p>
                  </a:txBody>
                  <a:tcPr marL="48988" marR="48988" marT="24494" marB="24494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Assignee</a:t>
                      </a:r>
                      <a:r>
                        <a:rPr lang="pt-PT" sz="10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pt-PT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Baseline</a:t>
                      </a:r>
                      <a:r>
                        <a:rPr lang="pt-PT" sz="10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pt-PT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Actual</a:t>
                      </a:r>
                      <a:r>
                        <a:rPr lang="pt-PT" sz="10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pt-PT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Status</a:t>
                      </a:r>
                      <a:r>
                        <a:rPr lang="pt-PT" sz="10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pt-PT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020678"/>
                  </a:ext>
                </a:extLst>
              </a:tr>
              <a:tr h="336425">
                <a:tc gridSpan="6">
                  <a:txBody>
                    <a:bodyPr/>
                    <a:lstStyle/>
                    <a:p>
                      <a:pPr algn="ctr" fontAlgn="base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[USG004] As Project Manager, I want the team to configure the project structure to facilitate / accelerate the development of upcoming user stories.​</a:t>
                      </a:r>
                      <a:endParaRPr lang="en-US" sz="105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44382"/>
                  </a:ext>
                </a:extLst>
              </a:tr>
              <a:tr h="343433"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USG004-1​</a:t>
                      </a:r>
                      <a:endParaRPr lang="pt-PT" sz="105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Configure Warehouse domain classes.​</a:t>
                      </a:r>
                      <a:endParaRPr lang="en-US" sz="105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Miguel Silva​</a:t>
                      </a:r>
                      <a:endParaRPr lang="pt-PT" sz="105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Start: 11-04-2022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End: 17-04-2022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Start: 18-04-2022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End: 23-04-2022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50" b="0" i="0" dirty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670337"/>
                  </a:ext>
                </a:extLst>
              </a:tr>
              <a:tr h="339403"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USG004-2​</a:t>
                      </a:r>
                      <a:endParaRPr lang="pt-PT" sz="105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Configure AGV domain classes.​</a:t>
                      </a:r>
                      <a:endParaRPr lang="pt-PT" sz="105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Cristóvão Sampaio​</a:t>
                      </a:r>
                      <a:endParaRPr lang="pt-PT" sz="105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Start: 11-04-2022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End: 17-04-2022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Start: 19-04-2022</a:t>
                      </a:r>
                      <a:r>
                        <a:rPr lang="en-US" sz="900" b="0" i="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End: 25-04-2022</a:t>
                      </a:r>
                      <a:r>
                        <a:rPr lang="en-US" sz="900" b="0" i="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50" b="0" i="0" dirty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51425"/>
                  </a:ext>
                </a:extLst>
              </a:tr>
              <a:tr h="350442"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USG004-3​</a:t>
                      </a:r>
                      <a:endParaRPr lang="pt-PT" sz="105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Configure Order/Shopping Cart domain classes.​</a:t>
                      </a:r>
                      <a:endParaRPr lang="en-US" sz="105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Bárbara Pinto​</a:t>
                      </a:r>
                      <a:endParaRPr lang="pt-PT" sz="105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Start: 11-04-2022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End: 17-04-2022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Start: 15-04-2022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End: 22-04-2022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50" b="0" i="0" dirty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57388"/>
                  </a:ext>
                </a:extLst>
              </a:tr>
              <a:tr h="350442"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USG004-4​</a:t>
                      </a:r>
                      <a:endParaRPr lang="pt-PT" sz="105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Configure </a:t>
                      </a:r>
                      <a:r>
                        <a:rPr lang="en-US" sz="900" b="0" i="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Product</a:t>
                      </a:r>
                      <a:r>
                        <a:rPr lang="pt-PT" sz="9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domain classes.​</a:t>
                      </a:r>
                      <a:endParaRPr lang="pt-PT" sz="105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Carlos Dias​</a:t>
                      </a:r>
                      <a:endParaRPr lang="pt-PT" sz="105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Start: 11-04-2022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End: 17-04-2022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Start: 17-04-2022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End: 19-04-2022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50" b="0" i="0" dirty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143074"/>
                  </a:ext>
                </a:extLst>
              </a:tr>
              <a:tr h="350442"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USG004-5​</a:t>
                      </a:r>
                      <a:endParaRPr lang="pt-PT" sz="105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Configure Customer domain classes.​</a:t>
                      </a:r>
                      <a:endParaRPr lang="pt-PT" sz="105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Martim Maciel​</a:t>
                      </a:r>
                      <a:endParaRPr lang="pt-PT" sz="105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Start: 11-04-2022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End: 17-04-2022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Start: 18-04-2022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End: 24-04-2022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50" b="0" i="0" dirty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428069"/>
                  </a:ext>
                </a:extLst>
              </a:tr>
              <a:tr h="470994"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[USG005]​</a:t>
                      </a:r>
                      <a:endParaRPr lang="pt-PT" sz="105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As Project Manager, I want the team to review the business model concepts (Domain Model).​</a:t>
                      </a:r>
                      <a:endParaRPr lang="en-US" sz="105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All team members​</a:t>
                      </a:r>
                      <a:endParaRPr lang="en-US" sz="1050" b="0" i="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Start: 11-04-2022</a:t>
                      </a:r>
                      <a:r>
                        <a:rPr lang="en-US" sz="900" b="0" i="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End: 17-04-2022</a:t>
                      </a:r>
                      <a:r>
                        <a:rPr lang="en-US" sz="900" b="0" i="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Start: 14-04-2022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End: 24-04-2022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50" b="0" i="0" dirty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218885"/>
                  </a:ext>
                </a:extLst>
              </a:tr>
              <a:tr h="350442"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[USG006]​</a:t>
                      </a:r>
                      <a:endParaRPr lang="pt-PT" sz="105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As Project Manager, I want the team to prepare a Glossary document.​</a:t>
                      </a:r>
                      <a:endParaRPr lang="en-US" sz="105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Bárbara Pinto​</a:t>
                      </a:r>
                      <a:endParaRPr lang="pt-PT" sz="105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Start: 29-04-2022</a:t>
                      </a:r>
                      <a:r>
                        <a:rPr lang="en-US" sz="900" b="0" i="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End: 01-05-2022</a:t>
                      </a:r>
                      <a:r>
                        <a:rPr lang="en-US" sz="900" b="0" i="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Start: 01-05-2022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End: 01-05-2022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50" b="0" i="0" dirty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125541"/>
                  </a:ext>
                </a:extLst>
              </a:tr>
              <a:tr h="350442"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[USG007]​</a:t>
                      </a:r>
                      <a:endParaRPr lang="pt-PT" sz="105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As Project Manager, I want the team to prepare a Class Diagram document.​</a:t>
                      </a:r>
                      <a:endParaRPr lang="en-US" sz="105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Martim Maciel​</a:t>
                      </a:r>
                      <a:endParaRPr lang="pt-PT" sz="105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Start: 29-04-2022</a:t>
                      </a:r>
                      <a:r>
                        <a:rPr lang="en-US" sz="900" b="0" i="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End: 01-05-2022</a:t>
                      </a:r>
                      <a:r>
                        <a:rPr lang="en-US" sz="900" b="0" i="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Start: 30-04-2022</a:t>
                      </a:r>
                      <a:r>
                        <a:rPr lang="en-US" sz="900" b="0" i="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End: 30-04-2022</a:t>
                      </a:r>
                      <a:r>
                        <a:rPr lang="en-US" sz="900" b="0" i="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50" b="0" i="0" dirty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471193"/>
                  </a:ext>
                </a:extLst>
              </a:tr>
              <a:tr h="350442"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[USG006]​</a:t>
                      </a:r>
                      <a:endParaRPr lang="pt-PT" sz="105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As Project Manager, I want the team to prepare a Glossary document.​</a:t>
                      </a:r>
                      <a:endParaRPr lang="en-US" sz="105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Carlos Dias​</a:t>
                      </a:r>
                      <a:endParaRPr lang="pt-PT" sz="105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Start: 29-04-2022</a:t>
                      </a:r>
                      <a:r>
                        <a:rPr lang="en-US" sz="900" b="0" i="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End: 01-05-2022</a:t>
                      </a:r>
                      <a:r>
                        <a:rPr lang="en-US" sz="900" b="0" i="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Start: 30-04-2022</a:t>
                      </a:r>
                      <a:r>
                        <a:rPr lang="en-US" sz="900" b="0" i="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End: 30-04-2022</a:t>
                      </a:r>
                      <a:r>
                        <a:rPr lang="en-US" sz="900" b="0" i="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1050" b="0" i="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50" b="0" i="0" dirty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05411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DCAAD4DA-7C39-5DC2-B95B-924C15961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1625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Google Shape;164;p20">
            <a:extLst>
              <a:ext uri="{FF2B5EF4-FFF2-40B4-BE49-F238E27FC236}">
                <a16:creationId xmlns:a16="http://schemas.microsoft.com/office/drawing/2014/main" id="{5FC3C8D6-79EA-82ED-CD4E-DFC768D0699E}"/>
              </a:ext>
            </a:extLst>
          </p:cNvPr>
          <p:cNvSpPr txBox="1">
            <a:spLocks/>
          </p:cNvSpPr>
          <p:nvPr/>
        </p:nvSpPr>
        <p:spPr>
          <a:xfrm>
            <a:off x="662940" y="402110"/>
            <a:ext cx="922596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800" b="1" dirty="0">
                <a:solidFill>
                  <a:schemeClr val="dk1"/>
                </a:solidFill>
                <a:latin typeface="Titillium Web"/>
                <a:sym typeface="Titillium Web"/>
              </a:rPr>
              <a:t>CONCLUDED ACTIVITIES – PROJECT  MANAGEMENT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CAAD4DA-7C39-5DC2-B95B-924C15961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1625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Google Shape;164;p20">
            <a:extLst>
              <a:ext uri="{FF2B5EF4-FFF2-40B4-BE49-F238E27FC236}">
                <a16:creationId xmlns:a16="http://schemas.microsoft.com/office/drawing/2014/main" id="{5FC3C8D6-79EA-82ED-CD4E-DFC768D0699E}"/>
              </a:ext>
            </a:extLst>
          </p:cNvPr>
          <p:cNvSpPr txBox="1">
            <a:spLocks/>
          </p:cNvSpPr>
          <p:nvPr/>
        </p:nvSpPr>
        <p:spPr>
          <a:xfrm>
            <a:off x="335280" y="393649"/>
            <a:ext cx="922596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800" b="1" dirty="0">
                <a:solidFill>
                  <a:schemeClr val="dk1"/>
                </a:solidFill>
                <a:latin typeface="Titillium Web"/>
                <a:sym typeface="Titillium Web"/>
              </a:rPr>
              <a:t>CONCLUDED ACTIVITIES – PROJECT  IMPLEMENTATION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82B5524-E6B9-B372-ED2A-39131A2DA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93433"/>
              </p:ext>
            </p:extLst>
          </p:nvPr>
        </p:nvGraphicFramePr>
        <p:xfrm>
          <a:off x="335279" y="1150621"/>
          <a:ext cx="8496303" cy="3528056"/>
        </p:xfrm>
        <a:graphic>
          <a:graphicData uri="http://schemas.openxmlformats.org/drawingml/2006/table">
            <a:tbl>
              <a:tblPr/>
              <a:tblGrid>
                <a:gridCol w="762001">
                  <a:extLst>
                    <a:ext uri="{9D8B030D-6E8A-4147-A177-3AD203B41FA5}">
                      <a16:colId xmlns:a16="http://schemas.microsoft.com/office/drawing/2014/main" val="295275608"/>
                    </a:ext>
                  </a:extLst>
                </a:gridCol>
                <a:gridCol w="3531071">
                  <a:extLst>
                    <a:ext uri="{9D8B030D-6E8A-4147-A177-3AD203B41FA5}">
                      <a16:colId xmlns:a16="http://schemas.microsoft.com/office/drawing/2014/main" val="583947159"/>
                    </a:ext>
                  </a:extLst>
                </a:gridCol>
                <a:gridCol w="1208569">
                  <a:extLst>
                    <a:ext uri="{9D8B030D-6E8A-4147-A177-3AD203B41FA5}">
                      <a16:colId xmlns:a16="http://schemas.microsoft.com/office/drawing/2014/main" val="2449074317"/>
                    </a:ext>
                  </a:extLst>
                </a:gridCol>
                <a:gridCol w="1319788">
                  <a:extLst>
                    <a:ext uri="{9D8B030D-6E8A-4147-A177-3AD203B41FA5}">
                      <a16:colId xmlns:a16="http://schemas.microsoft.com/office/drawing/2014/main" val="1649185734"/>
                    </a:ext>
                  </a:extLst>
                </a:gridCol>
                <a:gridCol w="1071663">
                  <a:extLst>
                    <a:ext uri="{9D8B030D-6E8A-4147-A177-3AD203B41FA5}">
                      <a16:colId xmlns:a16="http://schemas.microsoft.com/office/drawing/2014/main" val="2339578094"/>
                    </a:ext>
                  </a:extLst>
                </a:gridCol>
                <a:gridCol w="603211">
                  <a:extLst>
                    <a:ext uri="{9D8B030D-6E8A-4147-A177-3AD203B41FA5}">
                      <a16:colId xmlns:a16="http://schemas.microsoft.com/office/drawing/2014/main" val="1082950418"/>
                    </a:ext>
                  </a:extLst>
                </a:gridCol>
              </a:tblGrid>
              <a:tr h="221755"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US</a:t>
                      </a:r>
                      <a:r>
                        <a:rPr lang="pt-PT" sz="10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pt-PT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Description</a:t>
                      </a:r>
                      <a:r>
                        <a:rPr lang="pt-PT" sz="10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pt-PT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Assignee</a:t>
                      </a:r>
                      <a:r>
                        <a:rPr lang="pt-PT" sz="10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pt-PT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Baseline</a:t>
                      </a:r>
                      <a:r>
                        <a:rPr lang="pt-PT" sz="10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pt-PT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Actual</a:t>
                      </a:r>
                      <a:r>
                        <a:rPr lang="pt-PT" sz="10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pt-PT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Status</a:t>
                      </a:r>
                      <a:r>
                        <a:rPr lang="pt-PT" sz="10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pt-PT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061348"/>
                  </a:ext>
                </a:extLst>
              </a:tr>
              <a:tr h="377291"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US1001​</a:t>
                      </a:r>
                      <a:endParaRPr lang="pt-PT" sz="9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As Sales Clerk, I want to specify a new product for sale.​</a:t>
                      </a:r>
                      <a:endParaRPr lang="en-US" sz="900" b="0" i="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Carlos Dias​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Start: 21-04-2022</a:t>
                      </a: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End: 26-04-2022</a:t>
                      </a: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Start: 21-04-2022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900" b="0" i="0" noProof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End: 28-04-2022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900" b="0" i="0" noProof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50" b="0" i="0" dirty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51679"/>
                  </a:ext>
                </a:extLst>
              </a:tr>
              <a:tr h="369592"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US1002​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As Sales Clerk, I want to view/search the products catalog.​</a:t>
                      </a:r>
                      <a:endParaRPr lang="en-US" sz="900" b="0" i="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Miguel Silva​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Start: 26-04-2022</a:t>
                      </a: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End: 28-04-2022</a:t>
                      </a: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Start: 27-04-2022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900" b="0" i="0" noProof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End: 29-04-2022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900" b="0" i="0" noProof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50" b="0" i="0" dirty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022696"/>
                  </a:ext>
                </a:extLst>
              </a:tr>
              <a:tr h="384990"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US1003​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As Sales Clerk, I want to register a new customer.​</a:t>
                      </a:r>
                      <a:endParaRPr lang="en-US" sz="900" b="0" i="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Martim Maciel​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Start: 18-04-2022</a:t>
                      </a: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End: 24-04-2022</a:t>
                      </a: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Start: 26-04-2022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900" b="0" i="0" noProof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End: 29-04-2022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900" b="0" i="0" noProof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50" b="0" i="0" dirty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75132"/>
                  </a:ext>
                </a:extLst>
              </a:tr>
              <a:tr h="384990"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US1004​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As Sales Clerk, I want to create a new products order on behalf of a given customer.​</a:t>
                      </a:r>
                      <a:endParaRPr lang="en-US" sz="900" b="0" i="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Bárbara Pinto​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Start: 28-04-2022</a:t>
                      </a: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End: 01-05-2022</a:t>
                      </a: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Start: 29-04-2022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900" b="0" i="0" noProof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End: 01-05-2022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900" b="0" i="0" noProof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50" b="0" i="0" dirty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926715"/>
                  </a:ext>
                </a:extLst>
              </a:tr>
              <a:tr h="384990"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US1005​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7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As Sales Clerk, I want to define a new category of products.​</a:t>
                      </a:r>
                      <a:endParaRPr lang="en-US" sz="900" b="0" i="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7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Carlos Dias​</a:t>
                      </a:r>
                      <a:endParaRPr lang="pt-PT" sz="9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7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Start: 18-04-2022</a:t>
                      </a: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End: 21-04-2022</a:t>
                      </a: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7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Start: 20-04-2022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900" b="0" i="0" noProof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End: 23-04-2022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900" b="0" i="0" noProof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7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50" b="0" i="0" dirty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7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862994"/>
                  </a:ext>
                </a:extLst>
              </a:tr>
              <a:tr h="221755"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US2001​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7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As Warehouse Employee, I want to set up the warehouse plant by uploading a JSON file.​</a:t>
                      </a:r>
                      <a:endParaRPr lang="en-US" sz="900" b="0" i="0" noProof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7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Bárbara Pinto​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31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7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Start: 18-04-2022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900" b="0" i="0" noProof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End: 24-04-2022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900" b="0" i="0" noProof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7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Start: 25-04-2022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900" b="0" i="0" noProof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End: 30-05-2022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900" b="0" i="0" noProof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7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pt-PT" sz="1050" b="0" i="0" dirty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7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195383"/>
                  </a:ext>
                </a:extLst>
              </a:tr>
              <a:tr h="2217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Martim Maciel​</a:t>
                      </a:r>
                      <a:endParaRPr lang="pt-PT" sz="9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31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852036"/>
                  </a:ext>
                </a:extLst>
              </a:tr>
              <a:tr h="221755"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US2002​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7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As Warehouse Employee, I want to configure the AGVs available on the warehouse.​</a:t>
                      </a:r>
                      <a:endParaRPr lang="en-US" sz="900" b="0" i="0" noProof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7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Cristóvão Sampaio​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Start: 25-04-2022</a:t>
                      </a:r>
                      <a:r>
                        <a:rPr lang="en-US" sz="900" b="0" i="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900" b="0" i="0" noProof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End: 01-05-2022</a:t>
                      </a:r>
                      <a:r>
                        <a:rPr lang="en-US" sz="900" b="0" i="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900" b="0" i="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7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Start: 29-04-2022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900" b="0" i="0" noProof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End: 01-05-2022</a:t>
                      </a:r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900" b="0" i="0" noProof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7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pt-PT" sz="1050" b="0" i="0" dirty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7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1127"/>
                  </a:ext>
                </a:extLst>
              </a:tr>
              <a:tr h="2217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Miguel Silva​</a:t>
                      </a:r>
                      <a:endParaRPr lang="pt-PT" sz="9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7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724177"/>
                  </a:ext>
                </a:extLst>
              </a:tr>
              <a:tr h="517428"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US1900​</a:t>
                      </a:r>
                      <a:endParaRPr lang="pt-PT" sz="9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7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As Project Manager, I intend that, for demonstration purposes, the system has the possibility of being initialized (bootstrap) with some information.​</a:t>
                      </a:r>
                      <a:endParaRPr lang="en-US" sz="900" b="0" i="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7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Cristóvão Sampaio​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7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Start: 27-04-2022</a:t>
                      </a: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End: 01-05-2022</a:t>
                      </a: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7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Start: 28-04-2022</a:t>
                      </a:r>
                      <a:r>
                        <a:rPr lang="en-US" sz="900" b="0" i="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900" b="0" i="0" noProof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End: 29-04-2022</a:t>
                      </a:r>
                      <a:r>
                        <a:rPr lang="en-US" sz="900" b="0" i="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sz="900" b="0" i="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7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50" b="0" i="0" dirty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7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86053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1C7F724-6D5D-72A4-3588-4CC2A5464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65" y="1358170"/>
            <a:ext cx="10452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72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CAAD4DA-7C39-5DC2-B95B-924C15961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1625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Google Shape;164;p20">
            <a:extLst>
              <a:ext uri="{FF2B5EF4-FFF2-40B4-BE49-F238E27FC236}">
                <a16:creationId xmlns:a16="http://schemas.microsoft.com/office/drawing/2014/main" id="{5FC3C8D6-79EA-82ED-CD4E-DFC768D0699E}"/>
              </a:ext>
            </a:extLst>
          </p:cNvPr>
          <p:cNvSpPr txBox="1">
            <a:spLocks/>
          </p:cNvSpPr>
          <p:nvPr/>
        </p:nvSpPr>
        <p:spPr>
          <a:xfrm>
            <a:off x="215465" y="464823"/>
            <a:ext cx="922596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800" b="1" dirty="0">
                <a:solidFill>
                  <a:schemeClr val="dk1"/>
                </a:solidFill>
                <a:latin typeface="Titillium Web"/>
                <a:sym typeface="Titillium Web"/>
              </a:rPr>
              <a:t>IN PROGRESS/TO DO ACTIVITIES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C7F724-6D5D-72A4-3588-4CC2A5464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65" y="1358170"/>
            <a:ext cx="10452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69E97626-0EC8-5205-9433-AA9475652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753706"/>
              </p:ext>
            </p:extLst>
          </p:nvPr>
        </p:nvGraphicFramePr>
        <p:xfrm>
          <a:off x="412006" y="1636463"/>
          <a:ext cx="8319987" cy="1585666"/>
        </p:xfrm>
        <a:graphic>
          <a:graphicData uri="http://schemas.openxmlformats.org/drawingml/2006/table">
            <a:tbl>
              <a:tblPr/>
              <a:tblGrid>
                <a:gridCol w="690494">
                  <a:extLst>
                    <a:ext uri="{9D8B030D-6E8A-4147-A177-3AD203B41FA5}">
                      <a16:colId xmlns:a16="http://schemas.microsoft.com/office/drawing/2014/main" val="1912116491"/>
                    </a:ext>
                  </a:extLst>
                </a:gridCol>
                <a:gridCol w="3317397">
                  <a:extLst>
                    <a:ext uri="{9D8B030D-6E8A-4147-A177-3AD203B41FA5}">
                      <a16:colId xmlns:a16="http://schemas.microsoft.com/office/drawing/2014/main" val="3830601758"/>
                    </a:ext>
                  </a:extLst>
                </a:gridCol>
                <a:gridCol w="1335964">
                  <a:extLst>
                    <a:ext uri="{9D8B030D-6E8A-4147-A177-3AD203B41FA5}">
                      <a16:colId xmlns:a16="http://schemas.microsoft.com/office/drawing/2014/main" val="3362114400"/>
                    </a:ext>
                  </a:extLst>
                </a:gridCol>
                <a:gridCol w="1208489">
                  <a:extLst>
                    <a:ext uri="{9D8B030D-6E8A-4147-A177-3AD203B41FA5}">
                      <a16:colId xmlns:a16="http://schemas.microsoft.com/office/drawing/2014/main" val="1621908351"/>
                    </a:ext>
                  </a:extLst>
                </a:gridCol>
                <a:gridCol w="1042163">
                  <a:extLst>
                    <a:ext uri="{9D8B030D-6E8A-4147-A177-3AD203B41FA5}">
                      <a16:colId xmlns:a16="http://schemas.microsoft.com/office/drawing/2014/main" val="1697952331"/>
                    </a:ext>
                  </a:extLst>
                </a:gridCol>
                <a:gridCol w="725480">
                  <a:extLst>
                    <a:ext uri="{9D8B030D-6E8A-4147-A177-3AD203B41FA5}">
                      <a16:colId xmlns:a16="http://schemas.microsoft.com/office/drawing/2014/main" val="85574129"/>
                    </a:ext>
                  </a:extLst>
                </a:gridCol>
              </a:tblGrid>
              <a:tr h="293430"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US</a:t>
                      </a:r>
                      <a:r>
                        <a:rPr lang="pt-PT" sz="10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pt-PT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Description</a:t>
                      </a:r>
                      <a:r>
                        <a:rPr lang="pt-PT" sz="10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pt-PT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Assignee</a:t>
                      </a:r>
                      <a:r>
                        <a:rPr lang="pt-PT" sz="10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pt-PT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Baseline</a:t>
                      </a:r>
                      <a:r>
                        <a:rPr lang="pt-PT" sz="10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pt-PT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Actual</a:t>
                      </a:r>
                      <a:r>
                        <a:rPr lang="pt-PT" sz="10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pt-PT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Status</a:t>
                      </a:r>
                      <a:r>
                        <a:rPr lang="pt-PT" sz="10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pt-PT" sz="1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778"/>
                  </a:ext>
                </a:extLst>
              </a:tr>
              <a:tr h="315844"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pt-PT" sz="9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US1503​</a:t>
                      </a:r>
                      <a:endParaRPr lang="pt-PT" sz="9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As a Customer, I wish to receive e-mail/SMS notifications from the system when I register my account or fulfill an order.​</a:t>
                      </a:r>
                      <a:endParaRPr lang="en-US" sz="9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Bárbara Pinto​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en-US" sz="900" b="0" i="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Start: 02-05-2020​</a:t>
                      </a:r>
                      <a:endParaRPr lang="en-US" sz="900" b="0" i="0" noProof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900" b="0" i="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End: 11-05-2020​</a:t>
                      </a:r>
                      <a:endParaRPr lang="en-US" sz="900" b="0" i="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Start:​</a:t>
                      </a:r>
                      <a:endParaRPr lang="en-US" sz="900" b="0" i="0" noProof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End:​</a:t>
                      </a:r>
                      <a:endParaRPr lang="en-US" sz="900" b="0" i="0" noProof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en-US" sz="1500" b="0" i="0" noProof="0" dirty="0">
                          <a:solidFill>
                            <a:srgbClr val="000000"/>
                          </a:solidFill>
                          <a:effectLst/>
                        </a:rPr>
                        <a:t>🟡</a:t>
                      </a: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34733"/>
                  </a:ext>
                </a:extLst>
              </a:tr>
              <a:tr h="2917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noProof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Martim Maciel​</a:t>
                      </a:r>
                      <a:endParaRPr lang="en-US" sz="900" b="0" i="0" noProof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67153"/>
                  </a:ext>
                </a:extLst>
              </a:tr>
              <a:tr h="684669"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US1903​</a:t>
                      </a:r>
                      <a:endParaRPr lang="pt-PT" sz="9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As Project Manager, I want the Payment and Shipment services associated with the Orders to be mocked for demonstration purposes.​</a:t>
                      </a:r>
                      <a:endParaRPr lang="en-US" sz="9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Bárbara Pinto​</a:t>
                      </a:r>
                      <a:endParaRPr lang="en-US" sz="900" b="0" i="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Start: 02-05-2020​</a:t>
                      </a:r>
                      <a:endParaRPr lang="en-US" sz="900" b="0" i="0" noProof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900" b="0" i="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End: 11-05-2020​</a:t>
                      </a:r>
                      <a:endParaRPr lang="en-US" sz="900" b="0" i="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Start: ​</a:t>
                      </a:r>
                      <a:endParaRPr lang="en-US" sz="900" b="0" i="0" noProof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900" b="0" i="0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End: ​</a:t>
                      </a:r>
                      <a:endParaRPr lang="en-US" sz="900" b="0" i="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i="0" noProof="0" dirty="0">
                          <a:solidFill>
                            <a:srgbClr val="000000"/>
                          </a:solidFill>
                          <a:effectLst/>
                        </a:rPr>
                        <a:t>🟡</a:t>
                      </a: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96159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E560408B-87F1-5605-BE76-E792B0FE6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47" y="2066340"/>
            <a:ext cx="97748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705548"/>
      </p:ext>
    </p:extLst>
  </p:cSld>
  <p:clrMapOvr>
    <a:masterClrMapping/>
  </p:clrMapOvr>
</p:sld>
</file>

<file path=ppt/theme/theme1.xml><?xml version="1.0" encoding="utf-8"?>
<a:theme xmlns:a="http://schemas.openxmlformats.org/drawingml/2006/main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1218</Words>
  <Application>Microsoft Office PowerPoint</Application>
  <PresentationFormat>Apresentação no Ecrã (16:9)</PresentationFormat>
  <Paragraphs>268</Paragraphs>
  <Slides>13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20" baseType="lpstr">
      <vt:lpstr>Century Gothic</vt:lpstr>
      <vt:lpstr>Calibri</vt:lpstr>
      <vt:lpstr>Times New Roman</vt:lpstr>
      <vt:lpstr>Arial</vt:lpstr>
      <vt:lpstr>Segoe UI</vt:lpstr>
      <vt:lpstr>Titillium Web</vt:lpstr>
      <vt:lpstr>Donalbain template</vt:lpstr>
      <vt:lpstr>LEI 21-22 S4 2DC_3​</vt:lpstr>
      <vt:lpstr>SUMMARY – Project Phases</vt:lpstr>
      <vt:lpstr>PLANNING - PROJECT</vt:lpstr>
      <vt:lpstr>Apresentação do PowerPoint</vt:lpstr>
      <vt:lpstr>PLANNING - MEMBERS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LEI 21-22 S4 2DC_3​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 21-22 S4 2DC_3​</dc:title>
  <cp:lastModifiedBy>Miguel Silva (1201045)</cp:lastModifiedBy>
  <cp:revision>8</cp:revision>
  <dcterms:modified xsi:type="dcterms:W3CDTF">2022-05-01T19:33:36Z</dcterms:modified>
</cp:coreProperties>
</file>