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64" r:id="rId3"/>
    <p:sldId id="259" r:id="rId4"/>
    <p:sldId id="268" r:id="rId5"/>
    <p:sldId id="270" r:id="rId6"/>
    <p:sldId id="297" r:id="rId7"/>
    <p:sldId id="300" r:id="rId8"/>
    <p:sldId id="302" r:id="rId9"/>
    <p:sldId id="303"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entury Gothic" panose="020B0502020202020204" pitchFamily="34" charset="0"/>
      <p:regular r:id="rId16"/>
      <p:bold r:id="rId17"/>
      <p:italic r:id="rId18"/>
      <p:boldItalic r:id="rId19"/>
    </p:embeddedFont>
    <p:embeddedFont>
      <p:font typeface="Segoe UI" panose="020B0502040204020203" pitchFamily="34" charset="0"/>
      <p:regular r:id="rId20"/>
      <p:bold r:id="rId21"/>
      <p:italic r:id="rId22"/>
      <p:boldItalic r:id="rId23"/>
    </p:embeddedFont>
    <p:embeddedFont>
      <p:font typeface="Titillium Web"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AE077-B649-4419-AEA2-A6A58919D193}" v="51" dt="2022-05-29T13:46:48.723"/>
    <p1510:client id="{F1EF3986-5782-C14D-C641-1C41A351092C}" v="1251" dt="2022-05-29T20:26:48.842"/>
  </p1510:revLst>
</p1510:revInfo>
</file>

<file path=ppt/tableStyles.xml><?xml version="1.0" encoding="utf-8"?>
<a:tblStyleLst xmlns:a="http://schemas.openxmlformats.org/drawingml/2006/main" def="{A8D347E4-8D0D-48F3-AB85-A3CE05522D68}">
  <a:tblStyle styleId="{A8D347E4-8D0D-48F3-AB85-A3CE05522D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209E37-47DD-4D05-A5F4-EA4EC5330A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16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729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793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5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0" name="Google Shape;60;p7"/>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1" name="Google Shape;61;p7"/>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2" name="Google Shape;62;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 name="Google Shape;70;p8"/>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1" name="Google Shape;7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a:buChar char="⦿"/>
              <a:defRPr sz="2400">
                <a:solidFill>
                  <a:schemeClr val="dk2"/>
                </a:solidFill>
                <a:latin typeface="Titillium Web"/>
                <a:ea typeface="Titillium Web"/>
                <a:cs typeface="Titillium Web"/>
                <a:sym typeface="Titillium Web"/>
              </a:defRPr>
            </a:lvl1pPr>
            <a:lvl2pPr marL="914400" lvl="1" indent="-381000" rtl="0">
              <a:lnSpc>
                <a:spcPct val="115000"/>
              </a:lnSpc>
              <a:spcBef>
                <a:spcPts val="1000"/>
              </a:spcBef>
              <a:spcAft>
                <a:spcPts val="0"/>
              </a:spcAft>
              <a:buClr>
                <a:schemeClr val="accent4"/>
              </a:buClr>
              <a:buSzPts val="2400"/>
              <a:buFont typeface="Titillium Web"/>
              <a:buChar char="⌾"/>
              <a:defRPr sz="2400">
                <a:solidFill>
                  <a:schemeClr val="dk2"/>
                </a:solidFill>
                <a:latin typeface="Titillium Web"/>
                <a:ea typeface="Titillium Web"/>
                <a:cs typeface="Titillium Web"/>
                <a:sym typeface="Titillium Web"/>
              </a:defRPr>
            </a:lvl2pPr>
            <a:lvl3pPr marL="1371600" lvl="2" indent="-381000" rtl="0">
              <a:lnSpc>
                <a:spcPct val="115000"/>
              </a:lnSpc>
              <a:spcBef>
                <a:spcPts val="1000"/>
              </a:spcBef>
              <a:spcAft>
                <a:spcPts val="0"/>
              </a:spcAft>
              <a:buClr>
                <a:schemeClr val="accent5"/>
              </a:buClr>
              <a:buSzPts val="2400"/>
              <a:buFont typeface="Titillium Web"/>
              <a:buChar char="•"/>
              <a:defRPr sz="2400">
                <a:solidFill>
                  <a:schemeClr val="dk2"/>
                </a:solidFill>
                <a:latin typeface="Titillium Web"/>
                <a:ea typeface="Titillium Web"/>
                <a:cs typeface="Titillium Web"/>
                <a:sym typeface="Titillium Web"/>
              </a:defRPr>
            </a:lvl3pPr>
            <a:lvl4pPr marL="1828800" lvl="3" indent="-381000" rtl="0">
              <a:lnSpc>
                <a:spcPct val="115000"/>
              </a:lnSpc>
              <a:spcBef>
                <a:spcPts val="1000"/>
              </a:spcBef>
              <a:spcAft>
                <a:spcPts val="0"/>
              </a:spcAft>
              <a:buClr>
                <a:schemeClr val="accent6"/>
              </a:buClr>
              <a:buSzPts val="2400"/>
              <a:buFont typeface="Titillium Web"/>
              <a:buChar char="●"/>
              <a:defRPr sz="2400">
                <a:solidFill>
                  <a:schemeClr val="dk2"/>
                </a:solidFill>
                <a:latin typeface="Titillium Web"/>
                <a:ea typeface="Titillium Web"/>
                <a:cs typeface="Titillium Web"/>
                <a:sym typeface="Titillium Web"/>
              </a:defRPr>
            </a:lvl4pPr>
            <a:lvl5pPr marL="2286000" lvl="4"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5pPr>
            <a:lvl6pPr marL="2743200" lvl="5"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6pPr>
            <a:lvl7pPr marL="3200400" lvl="6"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7pPr>
            <a:lvl8pPr marL="3657600" lvl="7"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8pPr>
            <a:lvl9pPr marL="4114800" lvl="8" indent="-381000" rtl="0">
              <a:lnSpc>
                <a:spcPct val="115000"/>
              </a:lnSpc>
              <a:spcBef>
                <a:spcPts val="1000"/>
              </a:spcBef>
              <a:spcAft>
                <a:spcPts val="1000"/>
              </a:spcAft>
              <a:buClr>
                <a:schemeClr val="dk2"/>
              </a:buClr>
              <a:buSzPts val="2400"/>
              <a:buFont typeface="Titillium Web"/>
              <a:buChar char="■"/>
              <a:defRPr sz="2400">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1433053" y="1681980"/>
            <a:ext cx="6470400" cy="8897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i="0">
                <a:solidFill>
                  <a:srgbClr val="EBEBEB"/>
                </a:solidFill>
                <a:effectLst/>
                <a:latin typeface="Century Gothic" panose="020B0502020202020204" pitchFamily="34" charset="0"/>
              </a:rPr>
              <a:t>LEI 21-22 </a:t>
            </a:r>
            <a:r>
              <a:rPr lang="en-US" i="0">
                <a:solidFill>
                  <a:srgbClr val="EBEBEB"/>
                </a:solidFill>
                <a:effectLst/>
                <a:latin typeface="Century Gothic" panose="020B0502020202020204" pitchFamily="34" charset="0"/>
              </a:rPr>
              <a:t>S4</a:t>
            </a:r>
            <a:r>
              <a:rPr lang="en-US" b="1" i="0">
                <a:solidFill>
                  <a:srgbClr val="EBEBEB"/>
                </a:solidFill>
                <a:effectLst/>
                <a:latin typeface="Century Gothic" panose="020B0502020202020204" pitchFamily="34" charset="0"/>
              </a:rPr>
              <a:t> 2DC_3</a:t>
            </a:r>
            <a:r>
              <a:rPr lang="en-US" b="0" i="0">
                <a:solidFill>
                  <a:srgbClr val="000000"/>
                </a:solidFill>
                <a:effectLst/>
                <a:latin typeface="Century Gothic" panose="020B0502020202020204" pitchFamily="34" charset="0"/>
              </a:rPr>
              <a:t>​</a:t>
            </a:r>
            <a:endParaRPr/>
          </a:p>
        </p:txBody>
      </p:sp>
      <p:sp>
        <p:nvSpPr>
          <p:cNvPr id="2" name="CaixaDeTexto 1">
            <a:extLst>
              <a:ext uri="{FF2B5EF4-FFF2-40B4-BE49-F238E27FC236}">
                <a16:creationId xmlns:a16="http://schemas.microsoft.com/office/drawing/2014/main" id="{1211C656-62F1-134B-3993-1B381EC3AC0A}"/>
              </a:ext>
            </a:extLst>
          </p:cNvPr>
          <p:cNvSpPr txBox="1"/>
          <p:nvPr/>
        </p:nvSpPr>
        <p:spPr>
          <a:xfrm>
            <a:off x="3585191" y="2571750"/>
            <a:ext cx="2008883" cy="307777"/>
          </a:xfrm>
          <a:prstGeom prst="rect">
            <a:avLst/>
          </a:prstGeom>
          <a:noFill/>
        </p:spPr>
        <p:txBody>
          <a:bodyPr wrap="none" rtlCol="0">
            <a:spAutoFit/>
          </a:bodyPr>
          <a:lstStyle/>
          <a:p>
            <a:r>
              <a:rPr lang="en-US" b="1">
                <a:solidFill>
                  <a:srgbClr val="EBEBEB"/>
                </a:solidFill>
                <a:latin typeface="Century Gothic" panose="020B0502020202020204" pitchFamily="34" charset="0"/>
              </a:rPr>
              <a:t>PROGRESS</a:t>
            </a:r>
            <a:r>
              <a:rPr lang="en-US" b="1" i="0" strike="noStrike">
                <a:solidFill>
                  <a:srgbClr val="EBEBEB"/>
                </a:solidFill>
                <a:effectLst/>
                <a:latin typeface="Century Gothic" panose="020B0502020202020204" pitchFamily="34" charset="0"/>
              </a:rPr>
              <a:t> – SPRINT C</a:t>
            </a:r>
            <a:endParaRPr lang="en-US"/>
          </a:p>
        </p:txBody>
      </p:sp>
      <p:sp>
        <p:nvSpPr>
          <p:cNvPr id="4" name="CaixaDeTexto 3">
            <a:extLst>
              <a:ext uri="{FF2B5EF4-FFF2-40B4-BE49-F238E27FC236}">
                <a16:creationId xmlns:a16="http://schemas.microsoft.com/office/drawing/2014/main" id="{68D08672-4EF2-B81F-BE16-1AFDD9AADF4E}"/>
              </a:ext>
            </a:extLst>
          </p:cNvPr>
          <p:cNvSpPr txBox="1"/>
          <p:nvPr/>
        </p:nvSpPr>
        <p:spPr>
          <a:xfrm>
            <a:off x="3964363" y="2988353"/>
            <a:ext cx="1055097" cy="261610"/>
          </a:xfrm>
          <a:prstGeom prst="rect">
            <a:avLst/>
          </a:prstGeom>
          <a:noFill/>
        </p:spPr>
        <p:txBody>
          <a:bodyPr wrap="none" rtlCol="0">
            <a:spAutoFit/>
          </a:bodyPr>
          <a:lstStyle/>
          <a:p>
            <a:pPr algn="ctr"/>
            <a:r>
              <a:rPr lang="en-US" sz="1100" b="1">
                <a:solidFill>
                  <a:srgbClr val="EBEBEB"/>
                </a:solidFill>
                <a:latin typeface="Century Gothic" panose="020B0502020202020204" pitchFamily="34" charset="0"/>
              </a:rPr>
              <a:t>29 MAY 2022</a:t>
            </a:r>
            <a:endParaRPr lang="en-US" sz="1100"/>
          </a:p>
        </p:txBody>
      </p:sp>
      <p:sp>
        <p:nvSpPr>
          <p:cNvPr id="3" name="CaixaDeTexto 2">
            <a:extLst>
              <a:ext uri="{FF2B5EF4-FFF2-40B4-BE49-F238E27FC236}">
                <a16:creationId xmlns:a16="http://schemas.microsoft.com/office/drawing/2014/main" id="{CC85904B-C0DE-0D81-A867-9DD4C959B43B}"/>
              </a:ext>
            </a:extLst>
          </p:cNvPr>
          <p:cNvSpPr txBox="1"/>
          <p:nvPr/>
        </p:nvSpPr>
        <p:spPr>
          <a:xfrm>
            <a:off x="-705111" y="4841827"/>
            <a:ext cx="9624021" cy="492443"/>
          </a:xfrm>
          <a:prstGeom prst="rect">
            <a:avLst/>
          </a:prstGeom>
          <a:noFill/>
        </p:spPr>
        <p:txBody>
          <a:bodyPr wrap="square" rtlCol="0">
            <a:spAutoFit/>
          </a:bodyPr>
          <a:lstStyle/>
          <a:p>
            <a:pPr algn="r" rtl="0" fontAlgn="base"/>
            <a:r>
              <a:rPr lang="pt-PT" sz="1100" b="1" i="0" u="none" strike="noStrike">
                <a:solidFill>
                  <a:schemeClr val="accent4"/>
                </a:solidFill>
                <a:effectLst/>
                <a:latin typeface="Century Gothic" panose="020B0502020202020204" pitchFamily="34" charset="0"/>
              </a:rPr>
              <a:t>Bárbara Pinto 1191507 | </a:t>
            </a:r>
            <a:r>
              <a:rPr lang="pt-PT" sz="1100" b="0" i="0">
                <a:solidFill>
                  <a:schemeClr val="accent4"/>
                </a:solidFill>
                <a:effectLst/>
                <a:latin typeface="Century Gothic" panose="020B0502020202020204" pitchFamily="34" charset="0"/>
              </a:rPr>
              <a:t>​</a:t>
            </a:r>
            <a:r>
              <a:rPr lang="pt-PT" sz="1100" b="1" i="0" u="none" strike="noStrike">
                <a:solidFill>
                  <a:schemeClr val="accent4"/>
                </a:solidFill>
                <a:effectLst/>
                <a:latin typeface="Century Gothic" panose="020B0502020202020204" pitchFamily="34" charset="0"/>
              </a:rPr>
              <a:t>Carlos Dias </a:t>
            </a:r>
            <a:r>
              <a:rPr lang="pt-PT" sz="1100" b="1">
                <a:solidFill>
                  <a:schemeClr val="accent4"/>
                </a:solidFill>
                <a:latin typeface="Century Gothic" panose="020B0502020202020204" pitchFamily="34" charset="0"/>
              </a:rPr>
              <a:t>1200991​ | Cristóvão </a:t>
            </a:r>
            <a:r>
              <a:rPr lang="pt-PT" sz="1100" b="1" i="0" u="none" strike="noStrike">
                <a:solidFill>
                  <a:schemeClr val="accent4"/>
                </a:solidFill>
                <a:effectLst/>
                <a:latin typeface="Century Gothic" panose="020B0502020202020204" pitchFamily="34" charset="0"/>
              </a:rPr>
              <a:t>Sampaio 1201029 | </a:t>
            </a:r>
            <a:r>
              <a:rPr lang="pt-PT" sz="1100" b="0" i="0">
                <a:solidFill>
                  <a:schemeClr val="accent4"/>
                </a:solidFill>
                <a:effectLst/>
                <a:latin typeface="Century Gothic" panose="020B0502020202020204" pitchFamily="34" charset="0"/>
              </a:rPr>
              <a:t>​</a:t>
            </a:r>
            <a:r>
              <a:rPr lang="pt-PT" sz="1100">
                <a:solidFill>
                  <a:schemeClr val="accent4"/>
                </a:solidFill>
                <a:latin typeface="Segoe UI" panose="020B0502040204020203" pitchFamily="34" charset="0"/>
              </a:rPr>
              <a:t> </a:t>
            </a:r>
            <a:r>
              <a:rPr lang="pt-PT" sz="1100" b="1" i="0" u="none" strike="noStrike">
                <a:solidFill>
                  <a:schemeClr val="accent4"/>
                </a:solidFill>
                <a:effectLst/>
                <a:latin typeface="Century Gothic" panose="020B0502020202020204" pitchFamily="34" charset="0"/>
              </a:rPr>
              <a:t>Miguel Silva 1201045</a:t>
            </a:r>
            <a:r>
              <a:rPr lang="pt-PT" sz="1100" b="0" i="0">
                <a:solidFill>
                  <a:schemeClr val="accent4"/>
                </a:solidFill>
                <a:effectLst/>
                <a:latin typeface="Century Gothic" panose="020B0502020202020204" pitchFamily="34" charset="0"/>
              </a:rPr>
              <a:t>​</a:t>
            </a:r>
            <a:r>
              <a:rPr lang="pt-PT" sz="1100">
                <a:solidFill>
                  <a:schemeClr val="accent4"/>
                </a:solidFill>
                <a:latin typeface="Segoe UI" panose="020B0502040204020203" pitchFamily="34" charset="0"/>
              </a:rPr>
              <a:t> </a:t>
            </a:r>
            <a:r>
              <a:rPr lang="pt-PT" sz="1100" b="1" i="0" u="none" strike="noStrike">
                <a:solidFill>
                  <a:schemeClr val="accent4"/>
                </a:solidFill>
                <a:effectLst/>
                <a:latin typeface="Century Gothic" panose="020B0502020202020204" pitchFamily="34" charset="0"/>
              </a:rPr>
              <a:t>|  Martim Maciel 1201154</a:t>
            </a:r>
            <a:endParaRPr lang="pt-PT" sz="1100" b="0" i="0">
              <a:solidFill>
                <a:schemeClr val="accent4"/>
              </a:solidFill>
              <a:effectLst/>
              <a:latin typeface="Segoe UI" panose="020B0502040204020203" pitchFamily="34" charset="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SUMMARY – Project Phases</a:t>
            </a:r>
            <a:endParaRPr/>
          </a:p>
        </p:txBody>
      </p:sp>
      <p:sp>
        <p:nvSpPr>
          <p:cNvPr id="165" name="Google Shape;165;p20"/>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WEEK 1</a:t>
            </a:r>
            <a:endParaRPr b="1"/>
          </a:p>
          <a:p>
            <a:pPr marL="0" indent="0">
              <a:lnSpc>
                <a:spcPct val="114999"/>
              </a:lnSpc>
              <a:spcBef>
                <a:spcPts val="1000"/>
              </a:spcBef>
              <a:spcAft>
                <a:spcPts val="1000"/>
              </a:spcAft>
              <a:buNone/>
            </a:pPr>
            <a:r>
              <a:rPr lang="en"/>
              <a:t>Technical Review Implementation</a:t>
            </a:r>
          </a:p>
          <a:p>
            <a:pPr marL="0" indent="0">
              <a:lnSpc>
                <a:spcPct val="114999"/>
              </a:lnSpc>
              <a:spcBef>
                <a:spcPts val="1000"/>
              </a:spcBef>
              <a:spcAft>
                <a:spcPts val="1000"/>
              </a:spcAft>
              <a:buNone/>
            </a:pPr>
            <a:r>
              <a:rPr lang="en"/>
              <a:t>Project Review</a:t>
            </a:r>
          </a:p>
        </p:txBody>
      </p:sp>
      <p:sp>
        <p:nvSpPr>
          <p:cNvPr id="166" name="Google Shape;166;p20"/>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WEEK 2</a:t>
            </a:r>
            <a:endParaRPr b="1"/>
          </a:p>
          <a:p>
            <a:pPr marL="0" indent="0">
              <a:lnSpc>
                <a:spcPct val="114999"/>
              </a:lnSpc>
              <a:spcBef>
                <a:spcPts val="1000"/>
              </a:spcBef>
              <a:spcAft>
                <a:spcPts val="1000"/>
              </a:spcAft>
              <a:buNone/>
            </a:pPr>
            <a:r>
              <a:rPr lang="en-US"/>
              <a:t>Development of Server communications and respective protocol</a:t>
            </a:r>
          </a:p>
          <a:p>
            <a:pPr marL="0" indent="0">
              <a:lnSpc>
                <a:spcPct val="114999"/>
              </a:lnSpc>
              <a:spcBef>
                <a:spcPts val="1000"/>
              </a:spcBef>
              <a:spcAft>
                <a:spcPts val="1000"/>
              </a:spcAft>
              <a:buNone/>
            </a:pPr>
            <a:r>
              <a:rPr lang="en-US"/>
              <a:t>Development of grammar for validating Questionnaires</a:t>
            </a:r>
          </a:p>
        </p:txBody>
      </p:sp>
      <p:sp>
        <p:nvSpPr>
          <p:cNvPr id="167" name="Google Shape;167;p20"/>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WEEK 3</a:t>
            </a:r>
            <a:endParaRPr lang="pt-PT" b="1"/>
          </a:p>
          <a:p>
            <a:pPr marL="0" indent="0">
              <a:lnSpc>
                <a:spcPct val="114999"/>
              </a:lnSpc>
              <a:spcBef>
                <a:spcPts val="1000"/>
              </a:spcBef>
              <a:buNone/>
            </a:pPr>
            <a:r>
              <a:rPr lang="en"/>
              <a:t>Development of remaining functionalities</a:t>
            </a:r>
            <a:endParaRPr/>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PLANNING - PROJECT</a:t>
            </a:r>
            <a:endParaRPr/>
          </a:p>
        </p:txBody>
      </p:sp>
      <p:sp>
        <p:nvSpPr>
          <p:cNvPr id="119" name="Google Shape;119;p15"/>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a:solidFill>
                  <a:schemeClr val="accent4"/>
                </a:solidFill>
                <a:latin typeface="Titillium Web"/>
                <a:ea typeface="Titillium Web"/>
                <a:cs typeface="Titillium Web"/>
                <a:sym typeface="Titillium Web"/>
              </a:rPr>
              <a:t>1</a:t>
            </a:r>
            <a:endParaRPr sz="13000" b="1">
              <a:solidFill>
                <a:schemeClr val="accent4"/>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5" name="Google Shape;22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2">
            <a:extLst>
              <a:ext uri="{FF2B5EF4-FFF2-40B4-BE49-F238E27FC236}">
                <a16:creationId xmlns:a16="http://schemas.microsoft.com/office/drawing/2014/main" id="{C065D5F1-D491-423A-F083-1BD0BBBB86A5}"/>
              </a:ext>
            </a:extLst>
          </p:cNvPr>
          <p:cNvPicPr>
            <a:picLocks noChangeAspect="1"/>
          </p:cNvPicPr>
          <p:nvPr/>
        </p:nvPicPr>
        <p:blipFill>
          <a:blip r:embed="rId3"/>
          <a:stretch>
            <a:fillRect/>
          </a:stretch>
        </p:blipFill>
        <p:spPr>
          <a:xfrm>
            <a:off x="224288" y="520879"/>
            <a:ext cx="8706208" cy="4101742"/>
          </a:xfrm>
          <a:prstGeom prst="rect">
            <a:avLst/>
          </a:prstGeom>
          <a:solidFill>
            <a:srgbClr val="FFFFFF">
              <a:shade val="85000"/>
            </a:srgbClr>
          </a:solidFill>
          <a:ln w="88900" cap="sq">
            <a:solidFill>
              <a:schemeClr val="accent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2" name="Tabela 1">
            <a:extLst>
              <a:ext uri="{FF2B5EF4-FFF2-40B4-BE49-F238E27FC236}">
                <a16:creationId xmlns:a16="http://schemas.microsoft.com/office/drawing/2014/main" id="{B8385007-3148-21DF-B46A-EBB7E680D8FB}"/>
              </a:ext>
            </a:extLst>
          </p:cNvPr>
          <p:cNvGraphicFramePr>
            <a:graphicFrameLocks noGrp="1"/>
          </p:cNvGraphicFramePr>
          <p:nvPr>
            <p:extLst>
              <p:ext uri="{D42A27DB-BD31-4B8C-83A1-F6EECF244321}">
                <p14:modId xmlns:p14="http://schemas.microsoft.com/office/powerpoint/2010/main" val="3197772848"/>
              </p:ext>
            </p:extLst>
          </p:nvPr>
        </p:nvGraphicFramePr>
        <p:xfrm>
          <a:off x="262890" y="955090"/>
          <a:ext cx="8618215" cy="3836608"/>
        </p:xfrm>
        <a:graphic>
          <a:graphicData uri="http://schemas.openxmlformats.org/drawingml/2006/table">
            <a:tbl>
              <a:tblPr/>
              <a:tblGrid>
                <a:gridCol w="982608">
                  <a:extLst>
                    <a:ext uri="{9D8B030D-6E8A-4147-A177-3AD203B41FA5}">
                      <a16:colId xmlns:a16="http://schemas.microsoft.com/office/drawing/2014/main" val="729117498"/>
                    </a:ext>
                  </a:extLst>
                </a:gridCol>
                <a:gridCol w="3261121">
                  <a:extLst>
                    <a:ext uri="{9D8B030D-6E8A-4147-A177-3AD203B41FA5}">
                      <a16:colId xmlns:a16="http://schemas.microsoft.com/office/drawing/2014/main" val="3264227394"/>
                    </a:ext>
                  </a:extLst>
                </a:gridCol>
                <a:gridCol w="1196660">
                  <a:extLst>
                    <a:ext uri="{9D8B030D-6E8A-4147-A177-3AD203B41FA5}">
                      <a16:colId xmlns:a16="http://schemas.microsoft.com/office/drawing/2014/main" val="1703594199"/>
                    </a:ext>
                  </a:extLst>
                </a:gridCol>
                <a:gridCol w="1257891">
                  <a:extLst>
                    <a:ext uri="{9D8B030D-6E8A-4147-A177-3AD203B41FA5}">
                      <a16:colId xmlns:a16="http://schemas.microsoft.com/office/drawing/2014/main" val="1121516278"/>
                    </a:ext>
                  </a:extLst>
                </a:gridCol>
                <a:gridCol w="1228465">
                  <a:extLst>
                    <a:ext uri="{9D8B030D-6E8A-4147-A177-3AD203B41FA5}">
                      <a16:colId xmlns:a16="http://schemas.microsoft.com/office/drawing/2014/main" val="2470932081"/>
                    </a:ext>
                  </a:extLst>
                </a:gridCol>
                <a:gridCol w="691470">
                  <a:extLst>
                    <a:ext uri="{9D8B030D-6E8A-4147-A177-3AD203B41FA5}">
                      <a16:colId xmlns:a16="http://schemas.microsoft.com/office/drawing/2014/main" val="2652861780"/>
                    </a:ext>
                  </a:extLst>
                </a:gridCol>
              </a:tblGrid>
              <a:tr h="201854">
                <a:tc>
                  <a:txBody>
                    <a:bodyPr/>
                    <a:lstStyle/>
                    <a:p>
                      <a:pPr algn="ctr" fontAlgn="base"/>
                      <a:r>
                        <a:rPr lang="pt-PT" sz="1000" b="1" i="0" u="none" strike="noStrike">
                          <a:solidFill>
                            <a:srgbClr val="FFFFFF"/>
                          </a:solidFill>
                          <a:effectLst/>
                          <a:latin typeface="Century Gothic" panose="020B0502020202020204" pitchFamily="34" charset="0"/>
                        </a:rPr>
                        <a:t>US</a:t>
                      </a:r>
                      <a:r>
                        <a:rPr lang="pt-PT" sz="1000" b="0" i="0">
                          <a:solidFill>
                            <a:srgbClr val="000000"/>
                          </a:solidFill>
                          <a:effectLst/>
                          <a:latin typeface="Century Gothic" panose="020B0502020202020204" pitchFamily="34" charset="0"/>
                        </a:rPr>
                        <a:t>​</a:t>
                      </a:r>
                      <a:endParaRPr lang="pt-PT" sz="1100" b="0" i="0">
                        <a:solidFill>
                          <a:srgbClr val="000000"/>
                        </a:solidFill>
                        <a:effectLst/>
                      </a:endParaRPr>
                    </a:p>
                  </a:txBody>
                  <a:tcPr marL="48988" marR="48988" marT="24494" marB="24494">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0099AB"/>
                    </a:solidFill>
                  </a:tcPr>
                </a:tc>
                <a:tc>
                  <a:txBody>
                    <a:bodyPr/>
                    <a:lstStyle/>
                    <a:p>
                      <a:pPr algn="ctr"/>
                      <a:r>
                        <a:rPr lang="pt-PT" sz="1000" b="1" i="0" u="none" strike="noStrike">
                          <a:solidFill>
                            <a:srgbClr val="FFFFFF"/>
                          </a:solidFill>
                          <a:effectLst/>
                          <a:latin typeface="Century Gothic" panose="020B0502020202020204" pitchFamily="34" charset="0"/>
                        </a:rPr>
                        <a:t>Description</a:t>
                      </a:r>
                      <a:r>
                        <a:rPr lang="pt-PT" sz="1000" b="0" i="0">
                          <a:solidFill>
                            <a:srgbClr val="000000"/>
                          </a:solidFill>
                          <a:effectLst/>
                          <a:latin typeface="Century Gothic" panose="020B0502020202020204" pitchFamily="34" charset="0"/>
                        </a:rPr>
                        <a:t>​</a:t>
                      </a:r>
                      <a:endParaRPr lang="en-US"/>
                    </a:p>
                  </a:txBody>
                  <a:tcPr marL="48988" marR="48988" marT="24494" marB="24494">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Assignee</a:t>
                      </a:r>
                      <a:r>
                        <a:rPr lang="pt-PT" sz="1000" b="0" i="0">
                          <a:solidFill>
                            <a:srgbClr val="000000"/>
                          </a:solidFill>
                          <a:effectLst/>
                          <a:latin typeface="Century Gothic" panose="020B0502020202020204" pitchFamily="34" charset="0"/>
                        </a:rPr>
                        <a:t>​</a:t>
                      </a:r>
                      <a:endParaRPr lang="pt-PT" sz="1100" b="0" i="0">
                        <a:solidFill>
                          <a:srgbClr val="000000"/>
                        </a:solidFill>
                        <a:effectLst/>
                      </a:endParaRPr>
                    </a:p>
                  </a:txBody>
                  <a:tcPr marL="48988" marR="48988" marT="24494" marB="24494">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Baseline</a:t>
                      </a:r>
                      <a:r>
                        <a:rPr lang="pt-PT" sz="1000" b="0" i="0">
                          <a:solidFill>
                            <a:srgbClr val="000000"/>
                          </a:solidFill>
                          <a:effectLst/>
                          <a:latin typeface="Century Gothic" panose="020B0502020202020204" pitchFamily="34" charset="0"/>
                        </a:rPr>
                        <a:t>​</a:t>
                      </a:r>
                      <a:endParaRPr lang="pt-PT" sz="1100" b="0" i="0">
                        <a:solidFill>
                          <a:srgbClr val="000000"/>
                        </a:solidFill>
                        <a:effectLst/>
                      </a:endParaRPr>
                    </a:p>
                  </a:txBody>
                  <a:tcPr marL="48988" marR="48988" marT="24494" marB="24494">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Actual</a:t>
                      </a:r>
                      <a:r>
                        <a:rPr lang="pt-PT" sz="1000" b="0" i="0">
                          <a:solidFill>
                            <a:srgbClr val="000000"/>
                          </a:solidFill>
                          <a:effectLst/>
                          <a:latin typeface="Century Gothic" panose="020B0502020202020204" pitchFamily="34" charset="0"/>
                        </a:rPr>
                        <a:t>​</a:t>
                      </a:r>
                      <a:endParaRPr lang="pt-PT" sz="1100" b="0" i="0">
                        <a:solidFill>
                          <a:srgbClr val="000000"/>
                        </a:solidFill>
                        <a:effectLst/>
                      </a:endParaRPr>
                    </a:p>
                  </a:txBody>
                  <a:tcPr marL="48988" marR="48988" marT="24494" marB="24494">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Status</a:t>
                      </a:r>
                      <a:r>
                        <a:rPr lang="pt-PT" sz="1000" b="0" i="0">
                          <a:solidFill>
                            <a:srgbClr val="000000"/>
                          </a:solidFill>
                          <a:effectLst/>
                          <a:latin typeface="Century Gothic" panose="020B0502020202020204" pitchFamily="34" charset="0"/>
                        </a:rPr>
                        <a:t>​</a:t>
                      </a:r>
                      <a:endParaRPr lang="pt-PT" sz="1100" b="0" i="0">
                        <a:solidFill>
                          <a:srgbClr val="000000"/>
                        </a:solidFill>
                        <a:effectLst/>
                      </a:endParaRPr>
                    </a:p>
                  </a:txBody>
                  <a:tcPr marL="48988" marR="48988" marT="24494" marB="24494">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0099AB"/>
                    </a:solidFill>
                  </a:tcPr>
                </a:tc>
                <a:extLst>
                  <a:ext uri="{0D108BD9-81ED-4DB2-BD59-A6C34878D82A}">
                    <a16:rowId xmlns:a16="http://schemas.microsoft.com/office/drawing/2014/main" val="1404020678"/>
                  </a:ext>
                </a:extLst>
              </a:tr>
              <a:tr h="350442">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USG009</a:t>
                      </a:r>
                    </a:p>
                  </a:txBody>
                  <a:tcPr marL="48987" marR="48987" marT="24493" marB="24493">
                    <a:lnL w="12848">
                      <a:solidFill>
                        <a:srgbClr val="000000"/>
                      </a:solidFill>
                    </a:lnL>
                    <a:lnR w="12848">
                      <a:solidFill>
                        <a:srgbClr val="000000"/>
                      </a:solidFill>
                    </a:lnR>
                    <a:lnT w="12849" cap="flat" cmpd="sng" algn="ctr">
                      <a:solidFill>
                        <a:srgbClr val="000000"/>
                      </a:solidFill>
                      <a:prstDash val="solid"/>
                      <a:round/>
                      <a:headEnd type="none" w="med" len="med"/>
                      <a:tailEnd type="none" w="med" len="med"/>
                    </a:lnT>
                    <a:lnB w="12848">
                      <a:solidFill>
                        <a:srgbClr val="000000"/>
                      </a:solidFill>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As Project Manager, I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want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team to configure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remote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access</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to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database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and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remote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deployment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of</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application</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a:t>
                      </a:r>
                      <a:endParaRPr kumimoji="0" lang="en-US" sz="900" b="0" i="0" u="none" strike="noStrike" kern="0" cap="none" spc="0" normalizeH="0" baseline="0" noProof="0">
                        <a:ln>
                          <a:noFill/>
                        </a:ln>
                        <a:solidFill>
                          <a:srgbClr val="000000"/>
                        </a:solidFill>
                        <a:effectLst/>
                        <a:uLnTx/>
                        <a:uFillTx/>
                        <a:latin typeface="Century Gothic"/>
                        <a:ea typeface="+mn-ea"/>
                        <a:cs typeface="+mn-cs"/>
                        <a:sym typeface="Arial"/>
                      </a:endParaRPr>
                    </a:p>
                  </a:txBody>
                  <a:tcPr marL="48987" marR="48987" marT="24493" marB="24493">
                    <a:lnL w="12848">
                      <a:solidFill>
                        <a:srgbClr val="000000"/>
                      </a:solidFill>
                    </a:lnL>
                    <a:lnR w="12848">
                      <a:solidFill>
                        <a:srgbClr val="000000"/>
                      </a:solidFill>
                    </a:lnR>
                    <a:lnT w="12849" cap="flat" cmpd="sng" algn="ctr">
                      <a:solidFill>
                        <a:srgbClr val="000000"/>
                      </a:solidFill>
                      <a:prstDash val="solid"/>
                      <a:round/>
                      <a:headEnd type="none" w="med" len="med"/>
                      <a:tailEnd type="none" w="med" len="med"/>
                    </a:lnT>
                    <a:lnB w="12848">
                      <a:solidFill>
                        <a:srgbClr val="000000"/>
                      </a:solidFill>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Carlos Dias</a:t>
                      </a:r>
                    </a:p>
                  </a:txBody>
                  <a:tcPr marL="48987" marR="48987" marT="24493" marB="24493" anchor="ctr">
                    <a:lnL w="12848">
                      <a:solidFill>
                        <a:srgbClr val="000000"/>
                      </a:solidFill>
                    </a:lnL>
                    <a:lnR w="12848">
                      <a:solidFill>
                        <a:srgbClr val="000000"/>
                      </a:solidFill>
                    </a:lnR>
                    <a:lnT w="12849" cap="flat" cmpd="sng" algn="ctr">
                      <a:solidFill>
                        <a:srgbClr val="000000"/>
                      </a:solidFill>
                      <a:prstDash val="solid"/>
                      <a:round/>
                      <a:headEnd type="none" w="med" len="med"/>
                      <a:tailEnd type="none" w="med" len="med"/>
                    </a:lnT>
                    <a:lnB w="12848">
                      <a:solidFill>
                        <a:srgbClr val="000000"/>
                      </a:solidFill>
                    </a:lnB>
                    <a:solidFill>
                      <a:srgbClr val="FFFFFF"/>
                    </a:solidFill>
                  </a:tcPr>
                </a:tc>
                <a:tc>
                  <a:txBody>
                    <a:bodyPr/>
                    <a:lstStyle/>
                    <a:p>
                      <a:pPr marL="0" lvl="0" indent="0" algn="ctr">
                        <a:lnSpc>
                          <a:spcPct val="100000"/>
                        </a:lnSpc>
                        <a:spcBef>
                          <a:spcPts val="0"/>
                        </a:spcBef>
                        <a:spcAft>
                          <a:spcPts val="0"/>
                        </a:spcAft>
                        <a:buNone/>
                      </a:pPr>
                      <a:r>
                        <a:rPr lang="pt-PT" sz="900" b="0" i="0" u="none" strike="noStrike" kern="0" cap="none" spc="0" normalizeH="0" baseline="0" noProof="0" err="1">
                          <a:ln>
                            <a:noFill/>
                          </a:ln>
                          <a:solidFill>
                            <a:srgbClr val="000000"/>
                          </a:solidFill>
                          <a:effectLst/>
                          <a:uLnTx/>
                          <a:uFillTx/>
                          <a:latin typeface="Century Gothic"/>
                          <a:ea typeface="+mn-ea"/>
                          <a:cs typeface="+mn-cs"/>
                        </a:rPr>
                        <a:t>Start</a:t>
                      </a:r>
                      <a:r>
                        <a:rPr lang="pt-PT" sz="900" b="0" i="0" u="none" strike="noStrike" kern="0" cap="none" spc="0" normalizeH="0" baseline="0" noProof="0">
                          <a:ln>
                            <a:noFill/>
                          </a:ln>
                          <a:solidFill>
                            <a:srgbClr val="000000"/>
                          </a:solidFill>
                          <a:effectLst/>
                          <a:uLnTx/>
                          <a:uFillTx/>
                          <a:latin typeface="Century Gothic"/>
                          <a:ea typeface="+mn-ea"/>
                          <a:cs typeface="+mn-cs"/>
                        </a:rPr>
                        <a:t>: 8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br>
                        <a:rPr lang="en-US"/>
                      </a:br>
                      <a:r>
                        <a:rPr lang="pt-PT" sz="900" b="0" i="0" u="none" strike="noStrike" kern="0" cap="none" spc="0" normalizeH="0" baseline="0" noProof="0" err="1">
                          <a:ln>
                            <a:noFill/>
                          </a:ln>
                          <a:solidFill>
                            <a:srgbClr val="000000"/>
                          </a:solidFill>
                          <a:effectLst/>
                          <a:uLnTx/>
                          <a:uFillTx/>
                          <a:latin typeface="Century Gothic"/>
                          <a:ea typeface="+mn-ea"/>
                          <a:cs typeface="+mn-cs"/>
                        </a:rPr>
                        <a:t>End</a:t>
                      </a:r>
                      <a:r>
                        <a:rPr lang="pt-PT" sz="900" b="0" i="0" u="none" strike="noStrike" kern="0" cap="none" spc="0" normalizeH="0" baseline="0" noProof="0">
                          <a:ln>
                            <a:noFill/>
                          </a:ln>
                          <a:solidFill>
                            <a:srgbClr val="000000"/>
                          </a:solidFill>
                          <a:effectLst/>
                          <a:uLnTx/>
                          <a:uFillTx/>
                          <a:latin typeface="Century Gothic"/>
                          <a:ea typeface="+mn-ea"/>
                          <a:cs typeface="+mn-cs"/>
                        </a:rPr>
                        <a:t>: 15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a:p>
                  </a:txBody>
                  <a:tcPr marL="53892" marR="53892" marT="26945" marB="26945">
                    <a:lnL w="12848">
                      <a:solidFill>
                        <a:srgbClr val="000000"/>
                      </a:solidFill>
                    </a:lnL>
                    <a:lnR w="12848">
                      <a:solidFill>
                        <a:srgbClr val="000000"/>
                      </a:solidFill>
                    </a:lnR>
                    <a:lnT w="12849" cap="flat" cmpd="sng" algn="ctr">
                      <a:solidFill>
                        <a:srgbClr val="000000"/>
                      </a:solidFill>
                      <a:prstDash val="solid"/>
                      <a:round/>
                      <a:headEnd type="none" w="med" len="med"/>
                      <a:tailEnd type="none" w="med" len="med"/>
                    </a:lnT>
                    <a:lnB w="12848">
                      <a:solidFill>
                        <a:srgbClr val="000000"/>
                      </a:solidFill>
                    </a:lnB>
                    <a:solidFill>
                      <a:srgbClr val="FFFFFF"/>
                    </a:solidFill>
                  </a:tcPr>
                </a:tc>
                <a:tc>
                  <a:txBody>
                    <a:bodyPr/>
                    <a:lstStyle/>
                    <a:p>
                      <a:pPr marL="0" lvl="0" indent="0" algn="ctr">
                        <a:lnSpc>
                          <a:spcPct val="100000"/>
                        </a:lnSpc>
                        <a:spcBef>
                          <a:spcPts val="0"/>
                        </a:spcBef>
                        <a:spcAft>
                          <a:spcPts val="0"/>
                        </a:spcAft>
                        <a:buNone/>
                      </a:pPr>
                      <a:r>
                        <a:rPr lang="pt-PT" sz="900" b="0" i="0" u="none" strike="noStrike" kern="0" cap="none" spc="0" normalizeH="0" baseline="0" noProof="0" err="1">
                          <a:ln>
                            <a:noFill/>
                          </a:ln>
                          <a:solidFill>
                            <a:srgbClr val="000000"/>
                          </a:solidFill>
                          <a:effectLst/>
                          <a:uLnTx/>
                          <a:uFillTx/>
                          <a:latin typeface="Century Gothic"/>
                          <a:ea typeface="+mn-ea"/>
                          <a:cs typeface="+mn-cs"/>
                        </a:rPr>
                        <a:t>Start</a:t>
                      </a:r>
                      <a:r>
                        <a:rPr lang="pt-PT" sz="900" b="0" i="0" u="none" strike="noStrike" kern="0" cap="none" spc="0" normalizeH="0" baseline="0" noProof="0">
                          <a:ln>
                            <a:noFill/>
                          </a:ln>
                          <a:solidFill>
                            <a:srgbClr val="000000"/>
                          </a:solidFill>
                          <a:effectLst/>
                          <a:uLnTx/>
                          <a:uFillTx/>
                          <a:latin typeface="Century Gothic"/>
                          <a:ea typeface="+mn-ea"/>
                          <a:cs typeface="+mn-cs"/>
                        </a:rPr>
                        <a:t>: 13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br>
                        <a:rPr lang="pt-PT" sz="900" b="0" i="0" u="none" strike="noStrike" kern="0" cap="none" spc="0" normalizeH="0" baseline="0" noProof="0">
                          <a:ln>
                            <a:noFill/>
                          </a:ln>
                          <a:solidFill>
                            <a:srgbClr val="000000"/>
                          </a:solidFill>
                          <a:effectLst/>
                          <a:uLnTx/>
                          <a:uFillTx/>
                          <a:latin typeface="Century Gothic"/>
                          <a:ea typeface="+mn-ea"/>
                          <a:cs typeface="+mn-cs"/>
                        </a:rPr>
                      </a:br>
                      <a:r>
                        <a:rPr lang="pt-PT" sz="900" b="0" i="0" u="none" strike="noStrike" kern="0" cap="none" spc="0" normalizeH="0" baseline="0" noProof="0" err="1">
                          <a:ln>
                            <a:noFill/>
                          </a:ln>
                          <a:solidFill>
                            <a:srgbClr val="000000"/>
                          </a:solidFill>
                          <a:effectLst/>
                          <a:uLnTx/>
                          <a:uFillTx/>
                          <a:latin typeface="Century Gothic"/>
                          <a:ea typeface="+mn-ea"/>
                          <a:cs typeface="+mn-cs"/>
                        </a:rPr>
                        <a:t>End</a:t>
                      </a:r>
                      <a:r>
                        <a:rPr lang="pt-PT" sz="900" b="0" i="0" u="none" strike="noStrike" kern="0" cap="none" spc="0" normalizeH="0" baseline="0" noProof="0">
                          <a:ln>
                            <a:noFill/>
                          </a:ln>
                          <a:solidFill>
                            <a:srgbClr val="000000"/>
                          </a:solidFill>
                          <a:effectLst/>
                          <a:uLnTx/>
                          <a:uFillTx/>
                          <a:latin typeface="Century Gothic"/>
                          <a:ea typeface="+mn-ea"/>
                          <a:cs typeface="+mn-cs"/>
                        </a:rPr>
                        <a:t>: 13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p>
                  </a:txBody>
                  <a:tcPr marL="53892" marR="53892" marT="26945" marB="26945">
                    <a:lnL w="12848">
                      <a:solidFill>
                        <a:srgbClr val="000000"/>
                      </a:solidFill>
                    </a:lnL>
                    <a:lnR w="12848">
                      <a:solidFill>
                        <a:srgbClr val="000000"/>
                      </a:solidFill>
                    </a:lnR>
                    <a:lnT w="12849" cap="flat" cmpd="sng" algn="ctr">
                      <a:solidFill>
                        <a:srgbClr val="000000"/>
                      </a:solidFill>
                      <a:prstDash val="solid"/>
                      <a:round/>
                      <a:headEnd type="none" w="med" len="med"/>
                      <a:tailEnd type="none" w="med" len="med"/>
                    </a:lnT>
                    <a:lnB w="12848">
                      <a:solidFill>
                        <a:srgbClr val="000000"/>
                      </a:solidFill>
                    </a:lnB>
                    <a:solidFill>
                      <a:srgbClr val="FFFFFF"/>
                    </a:solidFill>
                  </a:tcPr>
                </a:tc>
                <a:tc>
                  <a:txBody>
                    <a:bodyPr/>
                    <a:lstStyle/>
                    <a:p>
                      <a:pPr lvl="0" algn="ctr">
                        <a:buNone/>
                      </a:pPr>
                      <a:r>
                        <a:rPr lang="pt-PT" sz="1050" b="0" i="0" u="none" strike="noStrike" noProof="0">
                          <a:solidFill>
                            <a:srgbClr val="000000"/>
                          </a:solidFill>
                          <a:effectLst/>
                          <a:latin typeface="Arial"/>
                        </a:rPr>
                        <a:t>✔️</a:t>
                      </a:r>
                      <a:endParaRPr lang="en-US"/>
                    </a:p>
                  </a:txBody>
                  <a:tcPr marL="53892" marR="53892" marT="26945" marB="26945">
                    <a:lnL w="12848">
                      <a:solidFill>
                        <a:srgbClr val="000000"/>
                      </a:solidFill>
                    </a:lnL>
                    <a:lnR w="12848">
                      <a:solidFill>
                        <a:srgbClr val="000000"/>
                      </a:solidFill>
                    </a:lnR>
                    <a:lnT w="12849" cap="flat" cmpd="sng" algn="ctr">
                      <a:solidFill>
                        <a:srgbClr val="000000"/>
                      </a:solidFill>
                      <a:prstDash val="solid"/>
                      <a:round/>
                      <a:headEnd type="none" w="med" len="med"/>
                      <a:tailEnd type="none" w="med" len="med"/>
                    </a:lnT>
                    <a:lnB w="12848">
                      <a:solidFill>
                        <a:srgbClr val="000000"/>
                      </a:solidFill>
                    </a:lnB>
                    <a:solidFill>
                      <a:srgbClr val="FFFFFF"/>
                    </a:solidFill>
                  </a:tcPr>
                </a:tc>
                <a:extLst>
                  <a:ext uri="{0D108BD9-81ED-4DB2-BD59-A6C34878D82A}">
                    <a16:rowId xmlns:a16="http://schemas.microsoft.com/office/drawing/2014/main" val="1544049583"/>
                  </a:ext>
                </a:extLst>
              </a:tr>
              <a:tr h="350442">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US1901</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8"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en-US" sz="900" b="0" i="0" u="none" strike="noStrike" kern="0" cap="none" spc="0" normalizeH="0" baseline="0">
                          <a:ln>
                            <a:noFill/>
                          </a:ln>
                          <a:solidFill>
                            <a:srgbClr val="000000"/>
                          </a:solidFill>
                          <a:effectLst/>
                          <a:uLnTx/>
                          <a:uFillTx/>
                          <a:latin typeface="Century Gothic"/>
                          <a:ea typeface="+mn-ea"/>
                          <a:cs typeface="+mn-cs"/>
                          <a:sym typeface="Arial"/>
                        </a:rPr>
                        <a:t>As Project Manager, I want that the "</a:t>
                      </a:r>
                      <a:r>
                        <a:rPr kumimoji="0" lang="en-US" sz="900" b="0" i="0" u="none" strike="noStrike" kern="0" cap="none" spc="0" normalizeH="0" baseline="0" err="1">
                          <a:ln>
                            <a:noFill/>
                          </a:ln>
                          <a:solidFill>
                            <a:srgbClr val="000000"/>
                          </a:solidFill>
                          <a:effectLst/>
                          <a:uLnTx/>
                          <a:uFillTx/>
                          <a:latin typeface="Century Gothic"/>
                          <a:ea typeface="+mn-ea"/>
                          <a:cs typeface="+mn-cs"/>
                          <a:sym typeface="Arial"/>
                        </a:rPr>
                        <a:t>OrdersServer</a:t>
                      </a:r>
                      <a:r>
                        <a:rPr kumimoji="0" lang="en-US" sz="900" b="0" i="0" u="none" strike="noStrike" kern="0" cap="none" spc="0" normalizeH="0" baseline="0">
                          <a:ln>
                            <a:noFill/>
                          </a:ln>
                          <a:solidFill>
                            <a:srgbClr val="000000"/>
                          </a:solidFill>
                          <a:effectLst/>
                          <a:uLnTx/>
                          <a:uFillTx/>
                          <a:latin typeface="Century Gothic"/>
                          <a:ea typeface="+mn-ea"/>
                          <a:cs typeface="+mn-cs"/>
                          <a:sym typeface="Arial"/>
                        </a:rPr>
                        <a:t>" component supports properly, at request, the needs of the "</a:t>
                      </a:r>
                      <a:r>
                        <a:rPr kumimoji="0" lang="en-US" sz="900" b="0" i="0" u="none" strike="noStrike" kern="0" cap="none" spc="0" normalizeH="0" baseline="0" err="1">
                          <a:ln>
                            <a:noFill/>
                          </a:ln>
                          <a:solidFill>
                            <a:srgbClr val="000000"/>
                          </a:solidFill>
                          <a:effectLst/>
                          <a:uLnTx/>
                          <a:uFillTx/>
                          <a:latin typeface="Century Gothic"/>
                          <a:ea typeface="+mn-ea"/>
                          <a:cs typeface="+mn-cs"/>
                          <a:sym typeface="Arial"/>
                        </a:rPr>
                        <a:t>CustomerApp</a:t>
                      </a:r>
                      <a:r>
                        <a:rPr kumimoji="0" lang="en-US" sz="900" b="0" i="0" u="none" strike="noStrike" kern="0" cap="none" spc="0" normalizeH="0" baseline="0">
                          <a:ln>
                            <a:noFill/>
                          </a:ln>
                          <a:solidFill>
                            <a:srgbClr val="000000"/>
                          </a:solidFill>
                          <a:effectLst/>
                          <a:uLnTx/>
                          <a:uFillTx/>
                          <a:latin typeface="Century Gothic"/>
                          <a:ea typeface="+mn-ea"/>
                          <a:cs typeface="+mn-cs"/>
                          <a:sym typeface="Arial"/>
                        </a:rPr>
                        <a:t>" application.</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8"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Martim Maciel</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8"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15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Century Gothic"/>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22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pt-PT" sz="900" b="0" i="0" err="1">
                        <a:solidFill>
                          <a:srgbClr val="000000"/>
                        </a:solidFill>
                        <a:effectLst/>
                        <a:latin typeface="Century Gothic"/>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8"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23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Arial"/>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a:solidFill>
                          <a:srgbClr val="000000"/>
                        </a:solidFill>
                        <a:effectLst/>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8"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8"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757388"/>
                  </a:ext>
                </a:extLst>
              </a:tr>
              <a:tr h="350442">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US1903</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As Project Manager, I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want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Payment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and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Shipment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services</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associated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with</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Orders</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to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be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mocked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for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demonstration</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purposes</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Bárbara Pinto</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8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b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b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15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16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Arial"/>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26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a:solidFill>
                          <a:srgbClr val="000000"/>
                        </a:solidFill>
                        <a:effectLst/>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0143074"/>
                  </a:ext>
                </a:extLst>
              </a:tr>
              <a:tr h="350442">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US5002</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As Project Manager, I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want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that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team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developing</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output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communication</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module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of</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AGV digital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twin</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to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update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its</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status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on</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the</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AGVManager</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a:t>
                      </a:r>
                      <a:endParaRPr kumimoji="0" lang="en-US" sz="900" b="0" i="0" u="none" strike="noStrike" kern="0" cap="none" spc="0" normalizeH="0" baseline="0">
                        <a:ln>
                          <a:noFill/>
                        </a:ln>
                        <a:solidFill>
                          <a:srgbClr val="000000"/>
                        </a:solidFill>
                        <a:effectLst/>
                        <a:uLnTx/>
                        <a:uFillTx/>
                        <a:latin typeface="Century Gothic"/>
                        <a:ea typeface="+mn-ea"/>
                        <a:cs typeface="+mn-cs"/>
                        <a:sym typeface="Arial"/>
                      </a:endParaRP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Carlos Dias</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15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22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17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Century Gothic"/>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25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err="1">
                        <a:solidFill>
                          <a:srgbClr val="000000"/>
                        </a:solidFill>
                        <a:effectLst/>
                        <a:latin typeface="Century Gothic"/>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9428069"/>
                  </a:ext>
                </a:extLst>
              </a:tr>
              <a:tr h="340692">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US5001</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en-US" sz="900" b="0" i="0" u="none" strike="noStrike" kern="0" cap="none" spc="0" normalizeH="0" baseline="0" noProof="0">
                          <a:ln>
                            <a:noFill/>
                          </a:ln>
                          <a:solidFill>
                            <a:srgbClr val="000000"/>
                          </a:solidFill>
                          <a:effectLst/>
                          <a:uLnTx/>
                          <a:uFillTx/>
                          <a:latin typeface="Century Gothic"/>
                          <a:ea typeface="+mn-ea"/>
                          <a:cs typeface="+mn-cs"/>
                          <a:sym typeface="Arial"/>
                        </a:rPr>
                        <a:t>As Project Manager, I want that the team start developing the input communication module of the AGV digital twin to accept requests from the "</a:t>
                      </a:r>
                      <a:r>
                        <a:rPr kumimoji="0" lang="en-US" sz="900" b="0" i="0" u="none" strike="noStrike" kern="0" cap="none" spc="0" normalizeH="0" baseline="0" noProof="0" err="1">
                          <a:ln>
                            <a:noFill/>
                          </a:ln>
                          <a:solidFill>
                            <a:srgbClr val="000000"/>
                          </a:solidFill>
                          <a:effectLst/>
                          <a:uLnTx/>
                          <a:uFillTx/>
                          <a:latin typeface="Century Gothic"/>
                          <a:ea typeface="+mn-ea"/>
                          <a:cs typeface="+mn-cs"/>
                          <a:sym typeface="Arial"/>
                        </a:rPr>
                        <a:t>AGVManager</a:t>
                      </a:r>
                      <a:r>
                        <a:rPr kumimoji="0" lang="en-US" sz="900" b="0" i="0" u="none" strike="noStrike" kern="0" cap="none" spc="0" normalizeH="0" baseline="0" noProof="0">
                          <a:ln>
                            <a:noFill/>
                          </a:ln>
                          <a:solidFill>
                            <a:srgbClr val="000000"/>
                          </a:solidFill>
                          <a:effectLst/>
                          <a:uLnTx/>
                          <a:uFillTx/>
                          <a:latin typeface="Century Gothic"/>
                          <a:ea typeface="+mn-ea"/>
                          <a:cs typeface="+mn-cs"/>
                          <a:sym typeface="Arial"/>
                        </a:rPr>
                        <a:t>".</a:t>
                      </a:r>
                      <a:endParaRPr kumimoji="0" lang="en-US" sz="900" b="0" i="0" u="none" strike="noStrike" kern="0" cap="none" spc="0" normalizeH="0" baseline="0">
                        <a:ln>
                          <a:noFill/>
                        </a:ln>
                        <a:solidFill>
                          <a:srgbClr val="000000"/>
                        </a:solidFill>
                        <a:effectLst/>
                        <a:uLnTx/>
                        <a:uFillTx/>
                        <a:latin typeface="Century Gothic"/>
                        <a:ea typeface="+mn-ea"/>
                        <a:cs typeface="+mn-cs"/>
                        <a:sym typeface="Arial"/>
                      </a:endParaRP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en-US" sz="900" b="0" i="0" u="none" strike="noStrike" kern="0" cap="none" spc="0" normalizeH="0" baseline="0" noProof="0">
                          <a:ln>
                            <a:noFill/>
                          </a:ln>
                          <a:solidFill>
                            <a:srgbClr val="000000"/>
                          </a:solidFill>
                          <a:effectLst/>
                          <a:uLnTx/>
                          <a:uFillTx/>
                          <a:latin typeface="Century Gothic"/>
                          <a:ea typeface="+mn-ea"/>
                          <a:cs typeface="+mn-cs"/>
                          <a:sym typeface="Arial"/>
                        </a:rPr>
                        <a:t>Carlos Dias</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15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22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17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25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endParaRPr kumimoji="0" lang="en-US" sz="900" b="0" i="0" u="none" strike="noStrike" kern="0" cap="none" spc="0" normalizeH="0" baseline="0" noProof="0">
                        <a:ln>
                          <a:noFill/>
                        </a:ln>
                        <a:solidFill>
                          <a:srgbClr val="000000"/>
                        </a:solidFill>
                        <a:effectLst/>
                        <a:uLnTx/>
                        <a:uFillTx/>
                        <a:latin typeface="Century Gothic"/>
                        <a:ea typeface="+mn-ea"/>
                        <a:cs typeface="+mn-cs"/>
                        <a:sym typeface="Arial"/>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4218885"/>
                  </a:ext>
                </a:extLst>
              </a:tr>
              <a:tr h="350442">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US4001</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en-US" sz="900" b="0" i="0" u="none" strike="noStrike" kern="0" cap="none" spc="0" normalizeH="0" baseline="0" noProof="0">
                          <a:ln>
                            <a:noFill/>
                          </a:ln>
                          <a:solidFill>
                            <a:srgbClr val="000000"/>
                          </a:solidFill>
                          <a:effectLst/>
                          <a:uLnTx/>
                          <a:uFillTx/>
                          <a:latin typeface="Century Gothic"/>
                          <a:ea typeface="+mn-ea"/>
                          <a:cs typeface="+mn-cs"/>
                          <a:sym typeface="Arial"/>
                        </a:rPr>
                        <a:t>As Project Manager, I want that the "</a:t>
                      </a:r>
                      <a:r>
                        <a:rPr kumimoji="0" lang="en-US" sz="900" b="0" i="0" u="none" strike="noStrike" kern="0" cap="none" spc="0" normalizeH="0" baseline="0" noProof="0" err="1">
                          <a:ln>
                            <a:noFill/>
                          </a:ln>
                          <a:solidFill>
                            <a:srgbClr val="000000"/>
                          </a:solidFill>
                          <a:effectLst/>
                          <a:uLnTx/>
                          <a:uFillTx/>
                          <a:latin typeface="Century Gothic"/>
                          <a:ea typeface="+mn-ea"/>
                          <a:cs typeface="+mn-cs"/>
                          <a:sym typeface="Arial"/>
                        </a:rPr>
                        <a:t>AGVManager</a:t>
                      </a:r>
                      <a:r>
                        <a:rPr kumimoji="0" lang="en-US" sz="900" b="0" i="0" u="none" strike="noStrike" kern="0" cap="none" spc="0" normalizeH="0" baseline="0" noProof="0">
                          <a:ln>
                            <a:noFill/>
                          </a:ln>
                          <a:solidFill>
                            <a:srgbClr val="000000"/>
                          </a:solidFill>
                          <a:effectLst/>
                          <a:uLnTx/>
                          <a:uFillTx/>
                          <a:latin typeface="Century Gothic"/>
                          <a:ea typeface="+mn-ea"/>
                          <a:cs typeface="+mn-cs"/>
                          <a:sym typeface="Arial"/>
                        </a:rPr>
                        <a:t>" component supports properly, at request, the needs of the "</a:t>
                      </a:r>
                      <a:r>
                        <a:rPr kumimoji="0" lang="en-US" sz="900" b="0" i="0" u="none" strike="noStrike" kern="0" cap="none" spc="0" normalizeH="0" baseline="0" noProof="0" err="1">
                          <a:ln>
                            <a:noFill/>
                          </a:ln>
                          <a:solidFill>
                            <a:srgbClr val="000000"/>
                          </a:solidFill>
                          <a:effectLst/>
                          <a:uLnTx/>
                          <a:uFillTx/>
                          <a:latin typeface="Century Gothic"/>
                          <a:ea typeface="+mn-ea"/>
                          <a:cs typeface="+mn-cs"/>
                          <a:sym typeface="Arial"/>
                        </a:rPr>
                        <a:t>BackOfficeApp</a:t>
                      </a:r>
                      <a:r>
                        <a:rPr kumimoji="0" lang="en-US" sz="900" b="0" i="0" u="none" strike="noStrike" kern="0" cap="none" spc="0" normalizeH="0" baseline="0" noProof="0">
                          <a:ln>
                            <a:noFill/>
                          </a:ln>
                          <a:solidFill>
                            <a:srgbClr val="000000"/>
                          </a:solidFill>
                          <a:effectLst/>
                          <a:uLnTx/>
                          <a:uFillTx/>
                          <a:latin typeface="Century Gothic"/>
                          <a:ea typeface="+mn-ea"/>
                          <a:cs typeface="+mn-cs"/>
                          <a:sym typeface="Arial"/>
                        </a:rPr>
                        <a:t>" application as well as the needs the AGV digital twin.</a:t>
                      </a:r>
                      <a:endParaRPr kumimoji="0" lang="en-US" sz="900" b="0" i="0" u="none" strike="noStrike" kern="0" cap="none" spc="0" normalizeH="0" baseline="0">
                        <a:ln>
                          <a:noFill/>
                        </a:ln>
                        <a:solidFill>
                          <a:srgbClr val="000000"/>
                        </a:solidFill>
                        <a:effectLst/>
                        <a:uLnTx/>
                        <a:uFillTx/>
                        <a:latin typeface="Century Gothic"/>
                        <a:ea typeface="+mn-ea"/>
                        <a:cs typeface="+mn-cs"/>
                        <a:sym typeface="Arial"/>
                      </a:endParaRP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Miguel Silva</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15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22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endParaRPr kumimoji="0" lang="pt-PT" sz="900" b="0" i="0" u="none" strike="noStrike" kern="0" cap="none" spc="0" normalizeH="0" baseline="0">
                        <a:ln>
                          <a:noFill/>
                        </a:ln>
                        <a:solidFill>
                          <a:srgbClr val="000000"/>
                        </a:solidFill>
                        <a:effectLst/>
                        <a:uLnTx/>
                        <a:uFillTx/>
                        <a:latin typeface="Century Gothic"/>
                        <a:ea typeface="+mn-ea"/>
                        <a:cs typeface="+mn-cs"/>
                        <a:sym typeface="Arial"/>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23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 </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a:t>
                      </a: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a:solidFill>
                          <a:srgbClr val="000000"/>
                        </a:solidFill>
                        <a:effectLst/>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7471193"/>
                  </a:ext>
                </a:extLst>
              </a:tr>
              <a:tr h="350442">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a:ln>
                            <a:noFill/>
                          </a:ln>
                          <a:solidFill>
                            <a:srgbClr val="000000"/>
                          </a:solidFill>
                          <a:effectLst/>
                          <a:uLnTx/>
                          <a:uFillTx/>
                          <a:latin typeface="Century Gothic"/>
                          <a:ea typeface="+mn-ea"/>
                          <a:cs typeface="+mn-cs"/>
                          <a:sym typeface="Arial"/>
                        </a:rPr>
                        <a:t>US3000</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en-US" sz="900" b="0" i="0" u="none" strike="noStrike" kern="0" cap="none" spc="0" normalizeH="0" baseline="0" noProof="0">
                          <a:ln>
                            <a:noFill/>
                          </a:ln>
                          <a:solidFill>
                            <a:srgbClr val="000000"/>
                          </a:solidFill>
                          <a:effectLst/>
                          <a:uLnTx/>
                          <a:uFillTx/>
                          <a:latin typeface="Century Gothic"/>
                          <a:ea typeface="+mn-ea"/>
                          <a:cs typeface="+mn-cs"/>
                          <a:sym typeface="Arial"/>
                        </a:rPr>
                        <a:t>As Project Manager, I want the team to specify a grammar allowing to express several kinds of questionnaires.</a:t>
                      </a:r>
                      <a:endParaRPr kumimoji="0" lang="en-US" sz="900" b="0" i="0" u="none" strike="noStrike" kern="0" cap="none" spc="0" normalizeH="0" baseline="0">
                        <a:ln>
                          <a:noFill/>
                        </a:ln>
                        <a:solidFill>
                          <a:srgbClr val="000000"/>
                        </a:solidFill>
                        <a:effectLst/>
                        <a:uLnTx/>
                        <a:uFillTx/>
                        <a:latin typeface="Century Gothic"/>
                        <a:ea typeface="+mn-ea"/>
                        <a:cs typeface="+mn-cs"/>
                        <a:sym typeface="Arial"/>
                      </a:endParaRP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err="1">
                          <a:ln>
                            <a:noFill/>
                          </a:ln>
                          <a:solidFill>
                            <a:srgbClr val="000000"/>
                          </a:solidFill>
                          <a:effectLst/>
                          <a:uLnTx/>
                          <a:uFillTx/>
                          <a:latin typeface="Century Gothic"/>
                          <a:ea typeface="+mn-ea"/>
                          <a:cs typeface="+mn-cs"/>
                          <a:sym typeface="Arial"/>
                        </a:rPr>
                        <a:t>All</a:t>
                      </a:r>
                      <a:r>
                        <a:rPr kumimoji="0" lang="pt-PT" sz="900" b="0" i="0" u="none" strike="noStrike" kern="0" cap="none" spc="0" normalizeH="0" baseline="0">
                          <a:ln>
                            <a:noFill/>
                          </a:ln>
                          <a:solidFill>
                            <a:srgbClr val="000000"/>
                          </a:solidFill>
                          <a:effectLst/>
                          <a:uLnTx/>
                          <a:uFillTx/>
                          <a:latin typeface="Century Gothic"/>
                          <a:ea typeface="+mn-ea"/>
                          <a:cs typeface="+mn-cs"/>
                          <a:sym typeface="Arial"/>
                        </a:rPr>
                        <a:t> team </a:t>
                      </a:r>
                      <a:r>
                        <a:rPr kumimoji="0" lang="pt-PT" sz="900" b="0" i="0" u="none" strike="noStrike" kern="0" cap="none" spc="0" normalizeH="0" baseline="0" err="1">
                          <a:ln>
                            <a:noFill/>
                          </a:ln>
                          <a:solidFill>
                            <a:srgbClr val="000000"/>
                          </a:solidFill>
                          <a:effectLst/>
                          <a:uLnTx/>
                          <a:uFillTx/>
                          <a:latin typeface="Century Gothic"/>
                          <a:ea typeface="+mn-ea"/>
                          <a:cs typeface="+mn-cs"/>
                          <a:sym typeface="Arial"/>
                        </a:rPr>
                        <a:t>members</a:t>
                      </a:r>
                    </a:p>
                  </a:txBody>
                  <a:tcPr marL="48988" marR="48988" marT="24494" marB="24494"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15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22 </a:t>
                      </a: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May</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2022</a:t>
                      </a:r>
                      <a:endParaRPr kumimoji="0" lang="pt-PT" sz="900" b="0" i="0" u="none" strike="noStrike" kern="0" cap="none" spc="0" normalizeH="0" baseline="0">
                        <a:ln>
                          <a:noFill/>
                        </a:ln>
                        <a:solidFill>
                          <a:srgbClr val="000000"/>
                        </a:solidFill>
                        <a:effectLst/>
                        <a:uLnTx/>
                        <a:uFillTx/>
                        <a:latin typeface="Century Gothic"/>
                        <a:ea typeface="+mn-ea"/>
                        <a:cs typeface="+mn-cs"/>
                        <a:sym typeface="Arial"/>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25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Arial"/>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a:solidFill>
                          <a:srgbClr val="000000"/>
                        </a:solidFill>
                        <a:effectLst/>
                      </a:endParaRP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849" cap="flat" cmpd="sng" algn="ctr">
                      <a:solidFill>
                        <a:srgbClr val="000000"/>
                      </a:solidFill>
                      <a:prstDash val="solid"/>
                      <a:round/>
                      <a:headEnd type="none" w="med" len="med"/>
                      <a:tailEnd type="none" w="med" len="med"/>
                    </a:lnL>
                    <a:lnR w="12849" cap="flat" cmpd="sng" algn="ctr">
                      <a:solidFill>
                        <a:srgbClr val="000000"/>
                      </a:solidFill>
                      <a:prstDash val="solid"/>
                      <a:round/>
                      <a:headEnd type="none" w="med" len="med"/>
                      <a:tailEnd type="none" w="med" len="med"/>
                    </a:lnR>
                    <a:lnT w="12849" cap="flat" cmpd="sng" algn="ctr">
                      <a:solidFill>
                        <a:srgbClr val="000000"/>
                      </a:solidFill>
                      <a:prstDash val="solid"/>
                      <a:round/>
                      <a:headEnd type="none" w="med" len="med"/>
                      <a:tailEnd type="none" w="med" len="med"/>
                    </a:lnT>
                    <a:lnB w="12849"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21054116"/>
                  </a:ext>
                </a:extLst>
              </a:tr>
            </a:tbl>
          </a:graphicData>
        </a:graphic>
      </p:graphicFrame>
      <p:sp>
        <p:nvSpPr>
          <p:cNvPr id="12" name="Google Shape;164;p20">
            <a:extLst>
              <a:ext uri="{FF2B5EF4-FFF2-40B4-BE49-F238E27FC236}">
                <a16:creationId xmlns:a16="http://schemas.microsoft.com/office/drawing/2014/main" id="{5FC3C8D6-79EA-82ED-CD4E-DFC768D0699E}"/>
              </a:ext>
            </a:extLst>
          </p:cNvPr>
          <p:cNvSpPr txBox="1">
            <a:spLocks/>
          </p:cNvSpPr>
          <p:nvPr/>
        </p:nvSpPr>
        <p:spPr>
          <a:xfrm>
            <a:off x="662940" y="402110"/>
            <a:ext cx="922596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sz="2800" b="1">
                <a:solidFill>
                  <a:schemeClr val="dk1"/>
                </a:solidFill>
                <a:latin typeface="Titillium Web"/>
                <a:sym typeface="Titillium Web"/>
              </a:rPr>
              <a:t>CONCLUDED ACTIVITIES – PROJECT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Rectangle 1">
            <a:extLst>
              <a:ext uri="{FF2B5EF4-FFF2-40B4-BE49-F238E27FC236}">
                <a16:creationId xmlns:a16="http://schemas.microsoft.com/office/drawing/2014/main" id="{DCAAD4DA-7C39-5DC2-B95B-924C15961770}"/>
              </a:ext>
            </a:extLst>
          </p:cNvPr>
          <p:cNvSpPr>
            <a:spLocks noChangeArrowheads="1"/>
          </p:cNvSpPr>
          <p:nvPr/>
        </p:nvSpPr>
        <p:spPr bwMode="auto">
          <a:xfrm>
            <a:off x="1582738" y="162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pt-PT" altLang="pt-PT"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12" name="Google Shape;164;p20">
            <a:extLst>
              <a:ext uri="{FF2B5EF4-FFF2-40B4-BE49-F238E27FC236}">
                <a16:creationId xmlns:a16="http://schemas.microsoft.com/office/drawing/2014/main" id="{5FC3C8D6-79EA-82ED-CD4E-DFC768D0699E}"/>
              </a:ext>
            </a:extLst>
          </p:cNvPr>
          <p:cNvSpPr txBox="1">
            <a:spLocks/>
          </p:cNvSpPr>
          <p:nvPr/>
        </p:nvSpPr>
        <p:spPr>
          <a:xfrm>
            <a:off x="335280" y="393649"/>
            <a:ext cx="922596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sz="2800" b="1">
                <a:solidFill>
                  <a:schemeClr val="dk1"/>
                </a:solidFill>
                <a:latin typeface="Titillium Web"/>
                <a:sym typeface="Titillium Web"/>
              </a:rPr>
              <a:t>CONCLUDED ACTIVITIES – PROJECT  IMPLEMENTATION</a:t>
            </a:r>
          </a:p>
        </p:txBody>
      </p:sp>
      <p:graphicFrame>
        <p:nvGraphicFramePr>
          <p:cNvPr id="4" name="Tabela 3">
            <a:extLst>
              <a:ext uri="{FF2B5EF4-FFF2-40B4-BE49-F238E27FC236}">
                <a16:creationId xmlns:a16="http://schemas.microsoft.com/office/drawing/2014/main" id="{882B5524-E6B9-B372-ED2A-39131A2DACD6}"/>
              </a:ext>
            </a:extLst>
          </p:cNvPr>
          <p:cNvGraphicFramePr>
            <a:graphicFrameLocks noGrp="1"/>
          </p:cNvGraphicFramePr>
          <p:nvPr>
            <p:extLst>
              <p:ext uri="{D42A27DB-BD31-4B8C-83A1-F6EECF244321}">
                <p14:modId xmlns:p14="http://schemas.microsoft.com/office/powerpoint/2010/main" val="3883690191"/>
              </p:ext>
            </p:extLst>
          </p:nvPr>
        </p:nvGraphicFramePr>
        <p:xfrm>
          <a:off x="335279" y="1150621"/>
          <a:ext cx="8496298" cy="3474546"/>
        </p:xfrm>
        <a:graphic>
          <a:graphicData uri="http://schemas.openxmlformats.org/drawingml/2006/table">
            <a:tbl>
              <a:tblPr/>
              <a:tblGrid>
                <a:gridCol w="762001">
                  <a:extLst>
                    <a:ext uri="{9D8B030D-6E8A-4147-A177-3AD203B41FA5}">
                      <a16:colId xmlns:a16="http://schemas.microsoft.com/office/drawing/2014/main" val="295275608"/>
                    </a:ext>
                  </a:extLst>
                </a:gridCol>
                <a:gridCol w="3531070">
                  <a:extLst>
                    <a:ext uri="{9D8B030D-6E8A-4147-A177-3AD203B41FA5}">
                      <a16:colId xmlns:a16="http://schemas.microsoft.com/office/drawing/2014/main" val="583947159"/>
                    </a:ext>
                  </a:extLst>
                </a:gridCol>
                <a:gridCol w="1208568">
                  <a:extLst>
                    <a:ext uri="{9D8B030D-6E8A-4147-A177-3AD203B41FA5}">
                      <a16:colId xmlns:a16="http://schemas.microsoft.com/office/drawing/2014/main" val="2449074317"/>
                    </a:ext>
                  </a:extLst>
                </a:gridCol>
                <a:gridCol w="1306412">
                  <a:extLst>
                    <a:ext uri="{9D8B030D-6E8A-4147-A177-3AD203B41FA5}">
                      <a16:colId xmlns:a16="http://schemas.microsoft.com/office/drawing/2014/main" val="1649185734"/>
                    </a:ext>
                  </a:extLst>
                </a:gridCol>
                <a:gridCol w="1208186">
                  <a:extLst>
                    <a:ext uri="{9D8B030D-6E8A-4147-A177-3AD203B41FA5}">
                      <a16:colId xmlns:a16="http://schemas.microsoft.com/office/drawing/2014/main" val="2339578094"/>
                    </a:ext>
                  </a:extLst>
                </a:gridCol>
                <a:gridCol w="480061">
                  <a:extLst>
                    <a:ext uri="{9D8B030D-6E8A-4147-A177-3AD203B41FA5}">
                      <a16:colId xmlns:a16="http://schemas.microsoft.com/office/drawing/2014/main" val="1082950418"/>
                    </a:ext>
                  </a:extLst>
                </a:gridCol>
              </a:tblGrid>
              <a:tr h="221755">
                <a:tc>
                  <a:txBody>
                    <a:bodyPr/>
                    <a:lstStyle/>
                    <a:p>
                      <a:pPr algn="ctr" fontAlgn="base"/>
                      <a:r>
                        <a:rPr lang="pt-PT" sz="1000" b="1" i="0" u="none" strike="noStrike">
                          <a:solidFill>
                            <a:srgbClr val="FFFFFF"/>
                          </a:solidFill>
                          <a:effectLst/>
                          <a:latin typeface="Century Gothic" panose="020B0502020202020204" pitchFamily="34" charset="0"/>
                        </a:rPr>
                        <a:t>US</a:t>
                      </a:r>
                      <a:r>
                        <a:rPr lang="pt-PT" sz="1000" b="0" i="0">
                          <a:solidFill>
                            <a:srgbClr val="000000"/>
                          </a:solidFill>
                          <a:effectLst/>
                          <a:latin typeface="Century Gothic" panose="020B0502020202020204" pitchFamily="34" charset="0"/>
                        </a:rPr>
                        <a:t>​</a:t>
                      </a:r>
                      <a:endParaRPr lang="pt-PT" sz="1000" b="0" i="0">
                        <a:solidFill>
                          <a:srgbClr val="000000"/>
                        </a:solidFill>
                        <a:effectLst/>
                      </a:endParaRPr>
                    </a:p>
                  </a:txBody>
                  <a:tcPr marL="53893" marR="53893" marT="26946" marB="26946">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Description</a:t>
                      </a:r>
                      <a:r>
                        <a:rPr lang="pt-PT" sz="1000" b="0" i="0">
                          <a:solidFill>
                            <a:srgbClr val="000000"/>
                          </a:solidFill>
                          <a:effectLst/>
                          <a:latin typeface="Century Gothic" panose="020B0502020202020204" pitchFamily="34" charset="0"/>
                        </a:rPr>
                        <a:t>​</a:t>
                      </a:r>
                      <a:endParaRPr lang="pt-PT" sz="1000" b="0" i="0">
                        <a:solidFill>
                          <a:srgbClr val="000000"/>
                        </a:solidFill>
                        <a:effectLst/>
                      </a:endParaRPr>
                    </a:p>
                  </a:txBody>
                  <a:tcPr marL="53893" marR="53893" marT="26946" marB="26946">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Assignee</a:t>
                      </a:r>
                      <a:r>
                        <a:rPr lang="pt-PT" sz="1000" b="0" i="0">
                          <a:solidFill>
                            <a:srgbClr val="000000"/>
                          </a:solidFill>
                          <a:effectLst/>
                          <a:latin typeface="Century Gothic" panose="020B0502020202020204" pitchFamily="34" charset="0"/>
                        </a:rPr>
                        <a:t>​</a:t>
                      </a:r>
                      <a:endParaRPr lang="pt-PT" sz="1000" b="0" i="0">
                        <a:solidFill>
                          <a:srgbClr val="000000"/>
                        </a:solidFill>
                        <a:effectLst/>
                      </a:endParaRPr>
                    </a:p>
                  </a:txBody>
                  <a:tcPr marL="53893" marR="53893" marT="26946" marB="26946">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Baseline</a:t>
                      </a:r>
                      <a:r>
                        <a:rPr lang="pt-PT" sz="1000" b="0" i="0">
                          <a:solidFill>
                            <a:srgbClr val="000000"/>
                          </a:solidFill>
                          <a:effectLst/>
                          <a:latin typeface="Century Gothic" panose="020B0502020202020204" pitchFamily="34" charset="0"/>
                        </a:rPr>
                        <a:t>​</a:t>
                      </a:r>
                      <a:endParaRPr lang="pt-PT" sz="1000" b="0" i="0">
                        <a:solidFill>
                          <a:srgbClr val="000000"/>
                        </a:solidFill>
                        <a:effectLst/>
                      </a:endParaRPr>
                    </a:p>
                  </a:txBody>
                  <a:tcPr marL="53893" marR="53893" marT="26946" marB="26946">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Actual</a:t>
                      </a:r>
                      <a:r>
                        <a:rPr lang="pt-PT" sz="1000" b="0" i="0">
                          <a:solidFill>
                            <a:srgbClr val="000000"/>
                          </a:solidFill>
                          <a:effectLst/>
                          <a:latin typeface="Century Gothic" panose="020B0502020202020204" pitchFamily="34" charset="0"/>
                        </a:rPr>
                        <a:t>​</a:t>
                      </a:r>
                      <a:endParaRPr lang="pt-PT" sz="1000" b="0" i="0">
                        <a:solidFill>
                          <a:srgbClr val="000000"/>
                        </a:solidFill>
                        <a:effectLst/>
                      </a:endParaRPr>
                    </a:p>
                  </a:txBody>
                  <a:tcPr marL="53893" marR="53893" marT="26946" marB="26946">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99AB"/>
                    </a:solidFill>
                  </a:tcPr>
                </a:tc>
                <a:tc>
                  <a:txBody>
                    <a:bodyPr/>
                    <a:lstStyle/>
                    <a:p>
                      <a:pPr algn="ctr" fontAlgn="base"/>
                      <a:r>
                        <a:rPr lang="pt-PT" sz="1000" b="1" i="0" u="none" strike="noStrike">
                          <a:solidFill>
                            <a:srgbClr val="FFFFFF"/>
                          </a:solidFill>
                          <a:effectLst/>
                          <a:latin typeface="Century Gothic" panose="020B0502020202020204" pitchFamily="34" charset="0"/>
                        </a:rPr>
                        <a:t>Status</a:t>
                      </a:r>
                      <a:r>
                        <a:rPr lang="pt-PT" sz="1000" b="0" i="0">
                          <a:solidFill>
                            <a:srgbClr val="000000"/>
                          </a:solidFill>
                          <a:effectLst/>
                          <a:latin typeface="Century Gothic" panose="020B0502020202020204" pitchFamily="34" charset="0"/>
                        </a:rPr>
                        <a:t>​</a:t>
                      </a:r>
                      <a:endParaRPr lang="pt-PT" sz="1000" b="0" i="0">
                        <a:solidFill>
                          <a:srgbClr val="000000"/>
                        </a:solidFill>
                        <a:effectLst/>
                      </a:endParaRPr>
                    </a:p>
                  </a:txBody>
                  <a:tcPr marL="53893" marR="53893" marT="26946" marB="26946">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99AB"/>
                    </a:solidFill>
                  </a:tcPr>
                </a:tc>
                <a:extLst>
                  <a:ext uri="{0D108BD9-81ED-4DB2-BD59-A6C34878D82A}">
                    <a16:rowId xmlns:a16="http://schemas.microsoft.com/office/drawing/2014/main" val="3592061348"/>
                  </a:ext>
                </a:extLst>
              </a:tr>
              <a:tr h="377291">
                <a:tc>
                  <a:txBody>
                    <a:bodyPr/>
                    <a:lstStyle/>
                    <a:p>
                      <a:pPr algn="ctr" fontAlgn="base"/>
                      <a:r>
                        <a:rPr lang="pt-PT" sz="900" b="0" i="0">
                          <a:solidFill>
                            <a:srgbClr val="000000"/>
                          </a:solidFill>
                          <a:effectLst/>
                          <a:latin typeface="Century Gothic"/>
                        </a:rPr>
                        <a:t>US1501</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lvl="0" algn="ctr">
                        <a:lnSpc>
                          <a:spcPct val="100000"/>
                        </a:lnSpc>
                        <a:spcBef>
                          <a:spcPts val="0"/>
                        </a:spcBef>
                        <a:spcAft>
                          <a:spcPts val="0"/>
                        </a:spcAft>
                        <a:buNone/>
                      </a:pPr>
                      <a:r>
                        <a:rPr lang="en-US" sz="900" b="0" i="0" u="none" strike="noStrike" cap="none">
                          <a:solidFill>
                            <a:srgbClr val="000000"/>
                          </a:solidFill>
                          <a:effectLst/>
                          <a:latin typeface="Century Gothic"/>
                          <a:ea typeface="+mn-ea"/>
                          <a:cs typeface="+mn-cs"/>
                          <a:sym typeface="Arial"/>
                        </a:rPr>
                        <a:t>As Customer, I want to view/search the product catalog and be able to add a product to the shopping cart.</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900" b="0" i="0">
                          <a:solidFill>
                            <a:srgbClr val="000000"/>
                          </a:solidFill>
                          <a:effectLst/>
                          <a:latin typeface="Century Gothic"/>
                        </a:rPr>
                        <a:t>Miguel Silva</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pt-PT" sz="900" b="0" i="0" u="none" strike="noStrike" err="1">
                          <a:solidFill>
                            <a:srgbClr val="000000"/>
                          </a:solidFill>
                          <a:effectLst/>
                          <a:latin typeface="Century Gothic"/>
                        </a:rPr>
                        <a:t>Start</a:t>
                      </a:r>
                      <a:r>
                        <a:rPr lang="pt-PT" sz="900" b="0" i="0" u="none" strike="noStrike">
                          <a:solidFill>
                            <a:srgbClr val="000000"/>
                          </a:solidFill>
                          <a:effectLst/>
                          <a:latin typeface="Century Gothic"/>
                        </a:rPr>
                        <a:t>: </a:t>
                      </a:r>
                      <a:r>
                        <a:rPr lang="pt-PT" sz="900" b="0" i="0">
                          <a:solidFill>
                            <a:srgbClr val="000000"/>
                          </a:solidFill>
                          <a:effectLst/>
                          <a:latin typeface="Century Gothic"/>
                        </a:rPr>
                        <a:t>​22 </a:t>
                      </a:r>
                      <a:r>
                        <a:rPr lang="pt-PT" sz="900" b="0" i="0" err="1">
                          <a:solidFill>
                            <a:srgbClr val="000000"/>
                          </a:solidFill>
                          <a:effectLst/>
                          <a:latin typeface="Century Gothic"/>
                        </a:rPr>
                        <a:t>May</a:t>
                      </a:r>
                      <a:r>
                        <a:rPr lang="pt-PT" sz="900" b="0" i="0">
                          <a:solidFill>
                            <a:srgbClr val="000000"/>
                          </a:solidFill>
                          <a:effectLst/>
                          <a:latin typeface="Century Gothic"/>
                        </a:rPr>
                        <a:t> 2022</a:t>
                      </a:r>
                      <a:endParaRPr lang="pt-PT" sz="900" b="0" i="0">
                        <a:solidFill>
                          <a:srgbClr val="000000"/>
                        </a:solidFill>
                        <a:effectLst/>
                      </a:endParaRPr>
                    </a:p>
                    <a:p>
                      <a:pPr algn="ctr" fontAlgn="base"/>
                      <a:r>
                        <a:rPr lang="pt-PT" sz="900" b="0" i="0" u="none" strike="noStrike" err="1">
                          <a:solidFill>
                            <a:srgbClr val="000000"/>
                          </a:solidFill>
                          <a:effectLst/>
                          <a:latin typeface="Century Gothic"/>
                        </a:rPr>
                        <a:t>End</a:t>
                      </a:r>
                      <a:r>
                        <a:rPr lang="pt-PT" sz="900" b="0" i="0" u="none" strike="noStrike">
                          <a:solidFill>
                            <a:srgbClr val="000000"/>
                          </a:solidFill>
                          <a:effectLst/>
                          <a:latin typeface="Century Gothic"/>
                        </a:rPr>
                        <a:t>: 29 </a:t>
                      </a:r>
                      <a:r>
                        <a:rPr lang="pt-PT" sz="900" b="0" i="0" u="none" strike="noStrike" err="1">
                          <a:solidFill>
                            <a:srgbClr val="000000"/>
                          </a:solidFill>
                          <a:effectLst/>
                          <a:latin typeface="Century Gothic"/>
                        </a:rPr>
                        <a:t>May</a:t>
                      </a:r>
                      <a:r>
                        <a:rPr lang="pt-PT" sz="900" b="0" i="0" u="none" strike="noStrike">
                          <a:solidFill>
                            <a:srgbClr val="000000"/>
                          </a:solidFill>
                          <a:effectLst/>
                          <a:latin typeface="Century Gothic"/>
                        </a:rPr>
                        <a:t> 2022</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19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Century Gothic"/>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28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err="1">
                        <a:solidFill>
                          <a:srgbClr val="000000"/>
                        </a:solidFill>
                        <a:effectLst/>
                        <a:latin typeface="Century Gothic"/>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151679"/>
                  </a:ext>
                </a:extLst>
              </a:tr>
              <a:tr h="299591">
                <a:tc rowSpan="2">
                  <a:txBody>
                    <a:bodyPr/>
                    <a:lstStyle/>
                    <a:p>
                      <a:pPr algn="ctr" fontAlgn="base"/>
                      <a:r>
                        <a:rPr lang="pt-PT" sz="900" b="0" i="0">
                          <a:solidFill>
                            <a:srgbClr val="000000"/>
                          </a:solidFill>
                          <a:effectLst/>
                          <a:latin typeface="Century Gothic"/>
                        </a:rPr>
                        <a:t>US2005</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rowSpan="2">
                  <a:txBody>
                    <a:bodyPr/>
                    <a:lstStyle/>
                    <a:p>
                      <a:pPr lvl="0" algn="ctr">
                        <a:lnSpc>
                          <a:spcPct val="100000"/>
                        </a:lnSpc>
                        <a:spcBef>
                          <a:spcPts val="0"/>
                        </a:spcBef>
                        <a:spcAft>
                          <a:spcPts val="0"/>
                        </a:spcAft>
                        <a:buNone/>
                      </a:pPr>
                      <a:r>
                        <a:rPr lang="en-US" sz="900" b="0" i="0" u="none" strike="noStrike" cap="none">
                          <a:solidFill>
                            <a:srgbClr val="000000"/>
                          </a:solidFill>
                          <a:effectLst/>
                          <a:latin typeface="Century Gothic"/>
                          <a:ea typeface="+mn-ea"/>
                          <a:cs typeface="+mn-cs"/>
                          <a:sym typeface="Arial"/>
                        </a:rPr>
                        <a:t>As Warehouse Employee, I want to open a web dashboard presenting the current status of the AGVs as well as their position in the warehouse layout and keeps updated automatically (e.g.: at each minute).</a:t>
                      </a:r>
                    </a:p>
                  </a:txBody>
                  <a:tcPr marL="53893" marR="53893" marT="26946" marB="26946" anchor="ctr">
                    <a:lnL w="12697"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900" b="0" i="0">
                          <a:solidFill>
                            <a:srgbClr val="000000"/>
                          </a:solidFill>
                          <a:effectLst/>
                          <a:latin typeface="Century Gothic"/>
                        </a:rPr>
                        <a:t>Bárbara Pinto</a:t>
                      </a:r>
                    </a:p>
                  </a:txBody>
                  <a:tcPr marL="53893" marR="53893" marT="26946" marB="26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2">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22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en-U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pt-PT" sz="900" b="0" i="0" err="1">
                        <a:solidFill>
                          <a:srgbClr val="000000"/>
                        </a:solidFill>
                        <a:effectLst/>
                        <a:latin typeface="Century Gothic"/>
                      </a:endParaRPr>
                    </a:p>
                  </a:txBody>
                  <a:tcPr marL="53893" marR="53893" marT="26946" marB="26946" anchor="ctr">
                    <a:lnL w="12700" cap="flat" cmpd="sng" algn="ctr">
                      <a:solidFill>
                        <a:schemeClr val="tx1"/>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rowSpan="2">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24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Arial"/>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rowSpan="2">
                  <a:txBody>
                    <a:bodyPr/>
                    <a:lstStyle/>
                    <a:p>
                      <a:pPr algn="ctr" fontAlgn="base"/>
                      <a:r>
                        <a:rPr lang="pt-PT" sz="1050" b="0" i="0">
                          <a:solidFill>
                            <a:srgbClr val="000000"/>
                          </a:solidFill>
                          <a:effectLst/>
                        </a:rPr>
                        <a:t>✔️</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0022696"/>
                  </a:ext>
                </a:extLst>
              </a:tr>
              <a:tr h="299591">
                <a:tc vMerge="1">
                  <a:txBody>
                    <a:bodyPr/>
                    <a:lstStyle/>
                    <a:p>
                      <a:pPr algn="ctr" fontAlgn="base"/>
                      <a:endParaRPr lang="pt-PT" sz="900" b="0" i="0">
                        <a:solidFill>
                          <a:srgbClr val="000000"/>
                        </a:solidFill>
                        <a:effectLst/>
                      </a:endParaRPr>
                    </a:p>
                  </a:txBody>
                  <a:tcPr marL="53892" marR="53892" marT="26945" marB="26945">
                    <a:lnL w="12697">
                      <a:solidFill>
                        <a:srgbClr val="000000"/>
                      </a:solidFill>
                    </a:lnL>
                    <a:lnR w="12697">
                      <a:solidFill>
                        <a:srgbClr val="000000"/>
                      </a:solidFill>
                    </a:lnR>
                    <a:lnT w="12697">
                      <a:solidFill>
                        <a:srgbClr val="000000"/>
                      </a:solidFill>
                    </a:lnT>
                    <a:lnB w="12697">
                      <a:solidFill>
                        <a:srgbClr val="000000"/>
                      </a:solidFill>
                    </a:lnB>
                    <a:solidFill>
                      <a:srgbClr val="FFFFFF"/>
                    </a:solidFill>
                  </a:tcPr>
                </a:tc>
                <a:tc vMerge="1">
                  <a:txBody>
                    <a:bodyPr/>
                    <a:lstStyle/>
                    <a:p>
                      <a:pPr lvl="0" algn="ctr">
                        <a:lnSpc>
                          <a:spcPct val="100000"/>
                        </a:lnSpc>
                        <a:spcBef>
                          <a:spcPts val="0"/>
                        </a:spcBef>
                        <a:spcAft>
                          <a:spcPts val="0"/>
                        </a:spcAft>
                        <a:buNone/>
                      </a:pPr>
                      <a:endParaRPr lang="en-US" sz="900" b="0" i="0" u="none" strike="noStrike" cap="none">
                        <a:solidFill>
                          <a:srgbClr val="000000"/>
                        </a:solidFill>
                        <a:effectLst/>
                        <a:latin typeface="Century Gothic" panose="020B0502020202020204" pitchFamily="34" charset="0"/>
                        <a:ea typeface="+mn-ea"/>
                        <a:cs typeface="+mn-cs"/>
                        <a:sym typeface="Arial"/>
                      </a:endParaRPr>
                    </a:p>
                  </a:txBody>
                  <a:tcPr marL="53892" marR="53892" marT="26945" marB="26945">
                    <a:lnL w="12697">
                      <a:solidFill>
                        <a:srgbClr val="000000"/>
                      </a:solidFill>
                    </a:lnL>
                    <a:lnR w="12697">
                      <a:solidFill>
                        <a:srgbClr val="000000"/>
                      </a:solidFill>
                    </a:lnR>
                    <a:lnT w="12697">
                      <a:solidFill>
                        <a:srgbClr val="000000"/>
                      </a:solidFill>
                    </a:lnT>
                    <a:lnB w="12697">
                      <a:solidFill>
                        <a:srgbClr val="000000"/>
                      </a:solidFill>
                    </a:lnB>
                    <a:solidFill>
                      <a:srgbClr val="FFFFFF"/>
                    </a:solidFill>
                  </a:tcPr>
                </a:tc>
                <a:tc>
                  <a:txBody>
                    <a:bodyPr/>
                    <a:lstStyle/>
                    <a:p>
                      <a:pPr lvl="0" algn="ctr">
                        <a:buNone/>
                      </a:pPr>
                      <a:r>
                        <a:rPr lang="pt-PT" sz="900" b="0" i="0">
                          <a:solidFill>
                            <a:srgbClr val="000000"/>
                          </a:solidFill>
                          <a:effectLst/>
                          <a:latin typeface="Century Gothic"/>
                        </a:rPr>
                        <a:t>Cristóvão Sampaio</a:t>
                      </a:r>
                    </a:p>
                  </a:txBody>
                  <a:tcPr marL="53892" marR="53892" marT="26945" marB="26945">
                    <a:lnL w="12700">
                      <a:solidFill>
                        <a:schemeClr val="tx1"/>
                      </a:solidFill>
                    </a:lnL>
                    <a:lnR w="12700">
                      <a:solidFill>
                        <a:schemeClr val="tx1"/>
                      </a:solidFill>
                    </a:lnR>
                    <a:lnT w="12700">
                      <a:solidFill>
                        <a:schemeClr val="tx1"/>
                      </a:solidFill>
                    </a:lnT>
                    <a:lnB w="12700">
                      <a:solidFill>
                        <a:schemeClr val="tx1"/>
                      </a:solidFill>
                    </a:lnB>
                    <a:solidFill>
                      <a:srgbClr val="FFFFFF"/>
                    </a:solidFill>
                  </a:tcPr>
                </a:tc>
                <a:tc vMerge="1">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endParaRPr lang="pt-PT" sz="900" b="0" i="0">
                        <a:solidFill>
                          <a:srgbClr val="000000"/>
                        </a:solidFill>
                        <a:effectLst/>
                      </a:endParaRPr>
                    </a:p>
                  </a:txBody>
                  <a:tcPr marL="53892" marR="53892" marT="26945" marB="26945">
                    <a:lnL w="12697">
                      <a:solidFill>
                        <a:srgbClr val="000000"/>
                      </a:solidFill>
                    </a:lnL>
                    <a:lnR w="12697">
                      <a:solidFill>
                        <a:srgbClr val="000000"/>
                      </a:solidFill>
                    </a:lnR>
                    <a:lnT w="12697">
                      <a:solidFill>
                        <a:srgbClr val="000000"/>
                      </a:solidFill>
                    </a:lnT>
                    <a:lnB w="12697">
                      <a:solidFill>
                        <a:srgbClr val="000000"/>
                      </a:solidFill>
                    </a:lnB>
                    <a:solidFill>
                      <a:srgbClr val="FFFFFF"/>
                    </a:solidFill>
                  </a:tcPr>
                </a:tc>
                <a:tc vMerge="1">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endParaRPr lang="en-US" sz="900" b="0" i="0" noProof="0">
                        <a:solidFill>
                          <a:srgbClr val="000000"/>
                        </a:solidFill>
                        <a:effectLst/>
                      </a:endParaRPr>
                    </a:p>
                  </a:txBody>
                  <a:tcPr marL="53892" marR="53892" marT="26945" marB="26945">
                    <a:lnL w="12697">
                      <a:solidFill>
                        <a:srgbClr val="000000"/>
                      </a:solidFill>
                    </a:lnL>
                    <a:lnR w="12697">
                      <a:solidFill>
                        <a:srgbClr val="000000"/>
                      </a:solidFill>
                    </a:lnR>
                    <a:lnT w="12697">
                      <a:solidFill>
                        <a:srgbClr val="000000"/>
                      </a:solidFill>
                    </a:lnT>
                    <a:lnB w="12697">
                      <a:solidFill>
                        <a:srgbClr val="000000"/>
                      </a:solidFill>
                    </a:lnB>
                    <a:solidFill>
                      <a:srgbClr val="FFFFFF"/>
                    </a:solidFill>
                  </a:tcPr>
                </a:tc>
                <a:tc vMerge="1">
                  <a:txBody>
                    <a:bodyPr/>
                    <a:lstStyle/>
                    <a:p>
                      <a:pPr algn="ctr" fontAlgn="base"/>
                      <a:endParaRPr lang="pt-PT" sz="1050" b="0" i="0">
                        <a:solidFill>
                          <a:srgbClr val="000000"/>
                        </a:solidFill>
                        <a:effectLst/>
                      </a:endParaRPr>
                    </a:p>
                  </a:txBody>
                  <a:tcPr marL="53892" marR="53892" marT="26945" marB="26945">
                    <a:lnL w="12697">
                      <a:solidFill>
                        <a:srgbClr val="000000"/>
                      </a:solidFill>
                    </a:lnL>
                    <a:lnR w="12697">
                      <a:solidFill>
                        <a:srgbClr val="000000"/>
                      </a:solidFill>
                    </a:lnR>
                    <a:lnT w="12697">
                      <a:solidFill>
                        <a:srgbClr val="000000"/>
                      </a:solidFill>
                    </a:lnT>
                    <a:lnB w="12697">
                      <a:solidFill>
                        <a:srgbClr val="000000"/>
                      </a:solidFill>
                    </a:lnB>
                    <a:solidFill>
                      <a:srgbClr val="FFFFFF"/>
                    </a:solidFill>
                  </a:tcPr>
                </a:tc>
                <a:extLst>
                  <a:ext uri="{0D108BD9-81ED-4DB2-BD59-A6C34878D82A}">
                    <a16:rowId xmlns:a16="http://schemas.microsoft.com/office/drawing/2014/main" val="2604419619"/>
                  </a:ext>
                </a:extLst>
              </a:tr>
              <a:tr h="384990">
                <a:tc>
                  <a:txBody>
                    <a:bodyPr/>
                    <a:lstStyle/>
                    <a:p>
                      <a:pPr algn="ctr" fontAlgn="base"/>
                      <a:r>
                        <a:rPr lang="pt-PT" sz="900" b="0" i="0">
                          <a:solidFill>
                            <a:srgbClr val="000000"/>
                          </a:solidFill>
                          <a:effectLst/>
                          <a:latin typeface="Century Gothic"/>
                        </a:rPr>
                        <a:t>US2004</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lvl="0" algn="ctr">
                        <a:lnSpc>
                          <a:spcPct val="100000"/>
                        </a:lnSpc>
                        <a:spcBef>
                          <a:spcPts val="0"/>
                        </a:spcBef>
                        <a:spcAft>
                          <a:spcPts val="0"/>
                        </a:spcAft>
                        <a:buNone/>
                      </a:pPr>
                      <a:r>
                        <a:rPr lang="en-US" sz="900" b="0" i="0" u="none" strike="noStrike" cap="none">
                          <a:solidFill>
                            <a:srgbClr val="000000"/>
                          </a:solidFill>
                          <a:effectLst/>
                          <a:latin typeface="Century Gothic"/>
                          <a:ea typeface="+mn-ea"/>
                          <a:cs typeface="+mn-cs"/>
                          <a:sym typeface="Arial"/>
                        </a:rPr>
                        <a:t>As Warehouse Employee, I want to access the list of orders that have already been prepared by the AGVs and be able to update any of those orders as having been dispatched for customer delivery.</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pt-PT" sz="900" b="0" i="0">
                          <a:solidFill>
                            <a:srgbClr val="000000"/>
                          </a:solidFill>
                          <a:effectLst/>
                          <a:latin typeface="Century Gothic"/>
                        </a:rPr>
                        <a:t>Martim Maciel</a:t>
                      </a:r>
                      <a:endParaRPr lang="en-US"/>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22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en-U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pt-PT" sz="900" b="0" i="0" err="1">
                        <a:solidFill>
                          <a:srgbClr val="000000"/>
                        </a:solidFill>
                        <a:effectLst/>
                        <a:latin typeface="Century Gothic"/>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26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Arial"/>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28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9275132"/>
                  </a:ext>
                </a:extLst>
              </a:tr>
              <a:tr h="384990">
                <a:tc>
                  <a:txBody>
                    <a:bodyPr/>
                    <a:lstStyle/>
                    <a:p>
                      <a:pPr algn="ctr" fontAlgn="base"/>
                      <a:r>
                        <a:rPr lang="pt-PT" sz="900" b="0" i="0">
                          <a:solidFill>
                            <a:srgbClr val="000000"/>
                          </a:solidFill>
                          <a:effectLst/>
                          <a:latin typeface="Century Gothic"/>
                        </a:rPr>
                        <a:t>US4002</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marR="0" lvl="0" algn="ctr">
                        <a:lnSpc>
                          <a:spcPct val="100000"/>
                        </a:lnSpc>
                        <a:spcBef>
                          <a:spcPts val="0"/>
                        </a:spcBef>
                        <a:spcAft>
                          <a:spcPts val="0"/>
                        </a:spcAft>
                        <a:buNone/>
                      </a:pPr>
                      <a:r>
                        <a:rPr lang="en-US" sz="900" b="0" i="0" u="none" strike="noStrike" cap="none" noProof="0">
                          <a:solidFill>
                            <a:srgbClr val="000000"/>
                          </a:solidFill>
                          <a:effectLst/>
                          <a:latin typeface="Century Gothic"/>
                          <a:ea typeface="+mn-ea"/>
                          <a:cs typeface="+mn-cs"/>
                          <a:sym typeface="Arial"/>
                        </a:rPr>
                        <a:t>As Project Manager, I want that the "</a:t>
                      </a:r>
                      <a:r>
                        <a:rPr lang="en-US" sz="900" b="0" i="0" u="none" strike="noStrike" cap="none" noProof="0" err="1">
                          <a:solidFill>
                            <a:srgbClr val="000000"/>
                          </a:solidFill>
                          <a:effectLst/>
                          <a:latin typeface="Century Gothic"/>
                          <a:ea typeface="+mn-ea"/>
                          <a:cs typeface="+mn-cs"/>
                          <a:sym typeface="Arial"/>
                        </a:rPr>
                        <a:t>AGVManager</a:t>
                      </a:r>
                      <a:r>
                        <a:rPr lang="en-US" sz="900" b="0" i="0" u="none" strike="noStrike" cap="none" noProof="0">
                          <a:solidFill>
                            <a:srgbClr val="000000"/>
                          </a:solidFill>
                          <a:effectLst/>
                          <a:latin typeface="Century Gothic"/>
                          <a:ea typeface="+mn-ea"/>
                          <a:cs typeface="+mn-cs"/>
                          <a:sym typeface="Arial"/>
                        </a:rPr>
                        <a:t>" component is enhanced with a basic FIFO algorithm to automatically assign tasks to AGVs.</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pt-PT" sz="900" b="0" i="0">
                          <a:solidFill>
                            <a:srgbClr val="000000"/>
                          </a:solidFill>
                          <a:effectLst/>
                          <a:latin typeface="Century Gothic"/>
                        </a:rPr>
                        <a:t>Cristóvão Sampaio</a:t>
                      </a:r>
                      <a:endParaRPr lang="en-US"/>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22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Century Gothic"/>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pt-PT" sz="900" b="0" i="0" err="1">
                        <a:solidFill>
                          <a:srgbClr val="000000"/>
                        </a:solidFill>
                        <a:effectLst/>
                        <a:latin typeface="Century Gothic"/>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28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Arial"/>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2926715"/>
                  </a:ext>
                </a:extLst>
              </a:tr>
              <a:tr h="461664">
                <a:tc>
                  <a:txBody>
                    <a:bodyPr/>
                    <a:lstStyle/>
                    <a:p>
                      <a:pPr algn="ctr" fontAlgn="base"/>
                      <a:r>
                        <a:rPr lang="pt-PT" sz="900" b="0" i="0">
                          <a:solidFill>
                            <a:srgbClr val="000000"/>
                          </a:solidFill>
                          <a:effectLst/>
                          <a:latin typeface="Century Gothic"/>
                        </a:rPr>
                        <a:t>US2003</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en-US" sz="900" b="0" i="0" u="none" strike="noStrike" cap="none" noProof="0">
                          <a:solidFill>
                            <a:srgbClr val="000000"/>
                          </a:solidFill>
                          <a:effectLst/>
                          <a:latin typeface="Century Gothic"/>
                          <a:ea typeface="+mn-ea"/>
                          <a:cs typeface="+mn-cs"/>
                          <a:sym typeface="Arial"/>
                        </a:rPr>
                        <a:t>As Warehouse Employee, I want to access the list of orders that need to be prepared by an AGV and be able to ask/force any of those orders to be immediately prepared by an AGV available.</a:t>
                      </a:r>
                      <a:endParaRPr lang="en-US" sz="900" b="0" i="0" u="none" strike="noStrike" cap="none">
                        <a:solidFill>
                          <a:srgbClr val="000000"/>
                        </a:solidFill>
                        <a:effectLst/>
                        <a:latin typeface="Century Gothic"/>
                        <a:ea typeface="+mn-ea"/>
                        <a:cs typeface="+mn-cs"/>
                        <a:sym typeface="Arial"/>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900" b="0" i="0">
                          <a:solidFill>
                            <a:srgbClr val="000000"/>
                          </a:solidFill>
                          <a:effectLst/>
                          <a:latin typeface="Century Gothic"/>
                        </a:rPr>
                        <a:t>Bárbara Pinto</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22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en-U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pt-PT" sz="900" b="0" i="0" err="1">
                        <a:solidFill>
                          <a:srgbClr val="000000"/>
                        </a:solidFill>
                        <a:effectLst/>
                        <a:latin typeface="Century Gothic"/>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28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Century Gothic"/>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err="1">
                        <a:solidFill>
                          <a:srgbClr val="000000"/>
                        </a:solidFill>
                        <a:effectLst/>
                        <a:latin typeface="Century Gothic"/>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1862994"/>
                  </a:ext>
                </a:extLst>
              </a:tr>
              <a:tr h="0">
                <a:tc>
                  <a:txBody>
                    <a:bodyPr/>
                    <a:lstStyle/>
                    <a:p>
                      <a:pPr algn="ctr" fontAlgn="base"/>
                      <a:r>
                        <a:rPr lang="pt-PT" sz="900" b="0" i="0">
                          <a:solidFill>
                            <a:srgbClr val="000000"/>
                          </a:solidFill>
                          <a:effectLst/>
                          <a:latin typeface="Century Gothic"/>
                        </a:rPr>
                        <a:t>US3001</a:t>
                      </a:r>
                      <a:endParaRPr lang="pt-PT" sz="900" b="0" i="0">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9764"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lvl="0" algn="ctr">
                        <a:lnSpc>
                          <a:spcPct val="100000"/>
                        </a:lnSpc>
                        <a:spcBef>
                          <a:spcPts val="0"/>
                        </a:spcBef>
                        <a:spcAft>
                          <a:spcPts val="0"/>
                        </a:spcAft>
                        <a:buNone/>
                      </a:pPr>
                      <a:r>
                        <a:rPr lang="en-US" sz="900" b="0" i="0" u="none" strike="noStrike" cap="none">
                          <a:solidFill>
                            <a:srgbClr val="000000"/>
                          </a:solidFill>
                          <a:effectLst/>
                          <a:latin typeface="Century Gothic"/>
                          <a:ea typeface="+mn-ea"/>
                          <a:cs typeface="+mn-cs"/>
                          <a:sym typeface="Arial"/>
                        </a:rPr>
                        <a:t>As Sales Manager, I want to create a new questionnaire to be further answered by customers meeting the specified criteria (e.g.: have ordered a given product; belong to a given age group).</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9764"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900" b="0" i="0" err="1">
                          <a:solidFill>
                            <a:srgbClr val="000000"/>
                          </a:solidFill>
                          <a:effectLst/>
                          <a:latin typeface="Century Gothic"/>
                        </a:rPr>
                        <a:t>All</a:t>
                      </a:r>
                      <a:r>
                        <a:rPr lang="pt-PT" sz="900" b="0" i="0">
                          <a:solidFill>
                            <a:srgbClr val="000000"/>
                          </a:solidFill>
                          <a:effectLst/>
                          <a:latin typeface="Century Gothic"/>
                        </a:rPr>
                        <a:t> team </a:t>
                      </a:r>
                      <a:r>
                        <a:rPr lang="pt-PT" sz="900" b="0" i="0" err="1">
                          <a:solidFill>
                            <a:srgbClr val="000000"/>
                          </a:solidFill>
                          <a:effectLst/>
                          <a:latin typeface="Century Gothic"/>
                        </a:rPr>
                        <a:t>members</a:t>
                      </a:r>
                      <a:endParaRPr lang="pt-PT" sz="900" b="0" i="0" err="1">
                        <a:solidFill>
                          <a:srgbClr val="000000"/>
                        </a:solidFill>
                        <a:effectLst/>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9764"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22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Century Gothic"/>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err="1">
                        <a:solidFill>
                          <a:srgbClr val="000000"/>
                        </a:solidFill>
                        <a:effectLst/>
                        <a:latin typeface="Century Gothic"/>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9764"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Start</a:t>
                      </a:r>
                      <a:r>
                        <a:rPr kumimoji="0" lang="pt-PT" sz="900" b="0" i="0" u="none" strike="noStrike" kern="0" cap="none" spc="0" normalizeH="0" baseline="0" noProof="0">
                          <a:ln>
                            <a:noFill/>
                          </a:ln>
                          <a:solidFill>
                            <a:srgbClr val="000000"/>
                          </a:solidFill>
                          <a:effectLst/>
                          <a:uLnTx/>
                          <a:uFillTx/>
                          <a:latin typeface="Century Gothic"/>
                          <a:ea typeface="+mn-ea"/>
                          <a:cs typeface="+mn-cs"/>
                          <a:sym typeface="Arial"/>
                        </a:rPr>
                        <a:t>: ​</a:t>
                      </a:r>
                      <a:r>
                        <a:rPr lang="pt-PT" sz="900" b="0" i="0" u="none" strike="noStrike" kern="0" cap="none" spc="0" normalizeH="0" baseline="0" noProof="0">
                          <a:ln>
                            <a:noFill/>
                          </a:ln>
                          <a:solidFill>
                            <a:srgbClr val="000000"/>
                          </a:solidFill>
                          <a:effectLst/>
                          <a:uLnTx/>
                          <a:uFillTx/>
                          <a:latin typeface="Century Gothic"/>
                          <a:ea typeface="+mn-ea"/>
                          <a:cs typeface="+mn-cs"/>
                        </a:rPr>
                        <a:t>19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kumimoji="0" lang="pt-PT" sz="900" b="0" i="0" u="none" strike="noStrike" kern="0" cap="none" spc="0" normalizeH="0" baseline="0" noProof="0">
                        <a:ln>
                          <a:noFill/>
                        </a:ln>
                        <a:solidFill>
                          <a:srgbClr val="000000"/>
                        </a:solidFill>
                        <a:effectLst/>
                        <a:uLnTx/>
                        <a:uFillTx/>
                        <a:latin typeface="Century Gothic"/>
                        <a:ea typeface="+mn-ea"/>
                        <a:cs typeface="+mn-cs"/>
                        <a:sym typeface="Arial"/>
                      </a:endParaRPr>
                    </a:p>
                    <a:p>
                      <a:pPr marL="0" marR="0" lvl="0" indent="0" algn="ctr" rtl="0" eaLnBrk="1" fontAlgn="base" latinLnBrk="0" hangingPunct="1">
                        <a:lnSpc>
                          <a:spcPct val="100000"/>
                        </a:lnSpc>
                        <a:spcBef>
                          <a:spcPts val="0"/>
                        </a:spcBef>
                        <a:spcAft>
                          <a:spcPts val="0"/>
                        </a:spcAft>
                        <a:buClr>
                          <a:srgbClr val="000000"/>
                        </a:buClr>
                        <a:buSzTx/>
                        <a:buFont typeface="Arial"/>
                        <a:buNone/>
                      </a:pPr>
                      <a:r>
                        <a:rPr kumimoji="0" lang="pt-PT" sz="900" b="0" i="0" u="none" strike="noStrike" kern="0" cap="none" spc="0" normalizeH="0" baseline="0" noProof="0" err="1">
                          <a:ln>
                            <a:noFill/>
                          </a:ln>
                          <a:solidFill>
                            <a:srgbClr val="000000"/>
                          </a:solidFill>
                          <a:effectLst/>
                          <a:uLnTx/>
                          <a:uFillTx/>
                          <a:latin typeface="Century Gothic"/>
                          <a:ea typeface="+mn-ea"/>
                          <a:cs typeface="+mn-cs"/>
                          <a:sym typeface="Arial"/>
                        </a:rPr>
                        <a:t>End</a:t>
                      </a:r>
                      <a:r>
                        <a:rPr lang="pt-PT" sz="900" b="0" i="0" u="none" strike="noStrike" kern="0" cap="none" spc="0" normalizeH="0" baseline="0" noProof="0">
                          <a:ln>
                            <a:noFill/>
                          </a:ln>
                          <a:solidFill>
                            <a:srgbClr val="000000"/>
                          </a:solidFill>
                          <a:effectLst/>
                          <a:uLnTx/>
                          <a:uFillTx/>
                          <a:latin typeface="Century Gothic"/>
                          <a:ea typeface="+mn-ea"/>
                          <a:cs typeface="+mn-cs"/>
                        </a:rPr>
                        <a:t>: 29 </a:t>
                      </a:r>
                      <a:r>
                        <a:rPr lang="pt-PT" sz="900" b="0" i="0" u="none" strike="noStrike" kern="0" cap="none" spc="0" normalizeH="0" baseline="0" noProof="0" err="1">
                          <a:ln>
                            <a:noFill/>
                          </a:ln>
                          <a:solidFill>
                            <a:srgbClr val="000000"/>
                          </a:solidFill>
                          <a:effectLst/>
                          <a:uLnTx/>
                          <a:uFillTx/>
                          <a:latin typeface="Century Gothic"/>
                          <a:ea typeface="+mn-ea"/>
                          <a:cs typeface="+mn-cs"/>
                        </a:rPr>
                        <a:t>May</a:t>
                      </a:r>
                      <a:r>
                        <a:rPr lang="pt-PT" sz="900" b="0" i="0" u="none" strike="noStrike" kern="0" cap="none" spc="0" normalizeH="0" baseline="0" noProof="0">
                          <a:ln>
                            <a:noFill/>
                          </a:ln>
                          <a:solidFill>
                            <a:srgbClr val="000000"/>
                          </a:solidFill>
                          <a:effectLst/>
                          <a:uLnTx/>
                          <a:uFillTx/>
                          <a:latin typeface="Century Gothic"/>
                          <a:ea typeface="+mn-ea"/>
                          <a:cs typeface="+mn-cs"/>
                        </a:rPr>
                        <a:t> 2022</a:t>
                      </a:r>
                      <a:endParaRPr lang="en-US" sz="900" b="0" i="0" noProof="0" err="1">
                        <a:solidFill>
                          <a:srgbClr val="000000"/>
                        </a:solidFill>
                        <a:effectLst/>
                        <a:latin typeface="Century Gothic"/>
                      </a:endParaRP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9764"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tc>
                  <a:txBody>
                    <a:bodyPr/>
                    <a:lstStyle/>
                    <a:p>
                      <a:pPr algn="ctr" fontAlgn="base"/>
                      <a:r>
                        <a:rPr lang="pt-PT" sz="1050" b="0" i="0">
                          <a:solidFill>
                            <a:srgbClr val="000000"/>
                          </a:solidFill>
                          <a:effectLst/>
                        </a:rPr>
                        <a:t>✔️</a:t>
                      </a:r>
                    </a:p>
                  </a:txBody>
                  <a:tcPr marL="53893" marR="53893" marT="26946" marB="2694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9764" cap="flat" cmpd="sng" algn="ctr">
                      <a:solidFill>
                        <a:srgbClr val="000000"/>
                      </a:solidFill>
                      <a:prstDash val="solid"/>
                      <a:round/>
                      <a:headEnd type="none" w="med" len="med"/>
                      <a:tailEnd type="none" w="med" len="med"/>
                    </a:lnT>
                    <a:lnB w="19764"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6521127"/>
                  </a:ext>
                </a:extLst>
              </a:tr>
            </a:tbl>
          </a:graphicData>
        </a:graphic>
      </p:graphicFrame>
    </p:spTree>
    <p:extLst>
      <p:ext uri="{BB962C8B-B14F-4D97-AF65-F5344CB8AC3E}">
        <p14:creationId xmlns:p14="http://schemas.microsoft.com/office/powerpoint/2010/main" val="326272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 name="Google Shape;164;p20">
            <a:extLst>
              <a:ext uri="{FF2B5EF4-FFF2-40B4-BE49-F238E27FC236}">
                <a16:creationId xmlns:a16="http://schemas.microsoft.com/office/drawing/2014/main" id="{5FC3C8D6-79EA-82ED-CD4E-DFC768D0699E}"/>
              </a:ext>
            </a:extLst>
          </p:cNvPr>
          <p:cNvSpPr txBox="1">
            <a:spLocks/>
          </p:cNvSpPr>
          <p:nvPr/>
        </p:nvSpPr>
        <p:spPr>
          <a:xfrm>
            <a:off x="215465" y="464823"/>
            <a:ext cx="922596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sz="2800" b="1">
                <a:solidFill>
                  <a:schemeClr val="dk1"/>
                </a:solidFill>
                <a:latin typeface="Titillium Web"/>
                <a:sym typeface="Titillium Web"/>
              </a:rPr>
              <a:t>SYSTEM AND PRODUCT DELIVERY</a:t>
            </a:r>
          </a:p>
        </p:txBody>
      </p:sp>
      <p:sp>
        <p:nvSpPr>
          <p:cNvPr id="4" name="CaixaDeTexto 3">
            <a:extLst>
              <a:ext uri="{FF2B5EF4-FFF2-40B4-BE49-F238E27FC236}">
                <a16:creationId xmlns:a16="http://schemas.microsoft.com/office/drawing/2014/main" id="{042DC92A-313C-4429-AB92-298994C93E45}"/>
              </a:ext>
            </a:extLst>
          </p:cNvPr>
          <p:cNvSpPr txBox="1"/>
          <p:nvPr/>
        </p:nvSpPr>
        <p:spPr>
          <a:xfrm>
            <a:off x="452283" y="1081548"/>
            <a:ext cx="3647769" cy="3724096"/>
          </a:xfrm>
          <a:prstGeom prst="rect">
            <a:avLst/>
          </a:prstGeom>
          <a:noFill/>
        </p:spPr>
        <p:txBody>
          <a:bodyPr wrap="square" lIns="91440" tIns="45720" rIns="91440" bIns="45720" rtlCol="0" anchor="t">
            <a:spAutoFit/>
          </a:bodyPr>
          <a:lstStyle/>
          <a:p>
            <a:r>
              <a:rPr lang="pt-PT" sz="1800" b="1">
                <a:solidFill>
                  <a:schemeClr val="bg1">
                    <a:lumMod val="50000"/>
                  </a:schemeClr>
                </a:solidFill>
                <a:latin typeface="Titillium Web" panose="00000500000000000000" pitchFamily="2" charset="0"/>
              </a:rPr>
              <a:t>SYSTEM OBJECTIVES</a:t>
            </a:r>
          </a:p>
          <a:p>
            <a:pPr algn="l" rtl="0" fontAlgn="base"/>
            <a:endParaRPr lang="pt-PT" sz="1600">
              <a:solidFill>
                <a:schemeClr val="dk2"/>
              </a:solidFill>
              <a:latin typeface="Titillium Web"/>
              <a:sym typeface="Titillium Web"/>
            </a:endParaRPr>
          </a:p>
          <a:p>
            <a:pPr fontAlgn="base"/>
            <a:r>
              <a:rPr lang="pt-PT" sz="1600" err="1">
                <a:solidFill>
                  <a:schemeClr val="dk2"/>
                </a:solidFill>
                <a:latin typeface="Titillium Web"/>
                <a:sym typeface="Titillium Web"/>
              </a:rPr>
              <a:t>Provide</a:t>
            </a:r>
            <a:r>
              <a:rPr lang="pt-PT" sz="1600">
                <a:solidFill>
                  <a:schemeClr val="dk2"/>
                </a:solidFill>
                <a:latin typeface="Titillium Web"/>
                <a:sym typeface="Titillium Web"/>
              </a:rPr>
              <a:t> </a:t>
            </a:r>
            <a:r>
              <a:rPr lang="pt-PT" sz="1600" b="1" err="1">
                <a:solidFill>
                  <a:schemeClr val="dk2"/>
                </a:solidFill>
                <a:latin typeface="Titillium Web"/>
                <a:sym typeface="Titillium Web"/>
              </a:rPr>
              <a:t>protocol</a:t>
            </a:r>
            <a:r>
              <a:rPr lang="pt-PT" sz="1600" b="1">
                <a:solidFill>
                  <a:schemeClr val="dk2"/>
                </a:solidFill>
                <a:latin typeface="Titillium Web"/>
                <a:sym typeface="Titillium Web"/>
              </a:rPr>
              <a:t> </a:t>
            </a:r>
            <a:r>
              <a:rPr lang="pt-PT" sz="1600" b="1" err="1">
                <a:solidFill>
                  <a:schemeClr val="dk2"/>
                </a:solidFill>
                <a:latin typeface="Titillium Web"/>
                <a:sym typeface="Titillium Web"/>
              </a:rPr>
              <a:t>communication</a:t>
            </a:r>
            <a:r>
              <a:rPr lang="pt-PT" sz="1600">
                <a:solidFill>
                  <a:schemeClr val="dk2"/>
                </a:solidFill>
                <a:latin typeface="Titillium Web"/>
                <a:sym typeface="Titillium Web"/>
              </a:rPr>
              <a:t> </a:t>
            </a:r>
            <a:r>
              <a:rPr lang="pt-PT" sz="1600" err="1">
                <a:solidFill>
                  <a:schemeClr val="dk2"/>
                </a:solidFill>
                <a:latin typeface="Titillium Web"/>
                <a:sym typeface="Titillium Web"/>
              </a:rPr>
              <a:t>between</a:t>
            </a:r>
            <a:r>
              <a:rPr lang="pt-PT" sz="1600">
                <a:solidFill>
                  <a:schemeClr val="dk2"/>
                </a:solidFill>
                <a:latin typeface="Titillium Web"/>
                <a:sym typeface="Titillium Web"/>
              </a:rPr>
              <a:t> </a:t>
            </a:r>
            <a:r>
              <a:rPr lang="pt-PT" sz="1600" err="1">
                <a:solidFill>
                  <a:schemeClr val="dk2"/>
                </a:solidFill>
                <a:latin typeface="Titillium Web"/>
                <a:sym typeface="Titillium Web"/>
              </a:rPr>
              <a:t>application</a:t>
            </a:r>
            <a:r>
              <a:rPr lang="pt-PT" sz="1600">
                <a:solidFill>
                  <a:schemeClr val="dk2"/>
                </a:solidFill>
                <a:latin typeface="Titillium Web"/>
                <a:sym typeface="Titillium Web"/>
              </a:rPr>
              <a:t> </a:t>
            </a:r>
            <a:r>
              <a:rPr lang="pt-PT" sz="1600" err="1">
                <a:solidFill>
                  <a:schemeClr val="dk2"/>
                </a:solidFill>
                <a:latin typeface="Titillium Web"/>
                <a:sym typeface="Titillium Web"/>
              </a:rPr>
              <a:t>and</a:t>
            </a:r>
            <a:r>
              <a:rPr lang="pt-PT" sz="1600">
                <a:solidFill>
                  <a:schemeClr val="dk2"/>
                </a:solidFill>
                <a:latin typeface="Titillium Web"/>
                <a:sym typeface="Titillium Web"/>
              </a:rPr>
              <a:t> </a:t>
            </a:r>
            <a:r>
              <a:rPr lang="pt-PT" sz="1600" err="1">
                <a:solidFill>
                  <a:schemeClr val="dk2"/>
                </a:solidFill>
                <a:latin typeface="Titillium Web"/>
                <a:sym typeface="Titillium Web"/>
              </a:rPr>
              <a:t>develop</a:t>
            </a:r>
            <a:r>
              <a:rPr lang="pt-PT" sz="1600">
                <a:solidFill>
                  <a:schemeClr val="dk2"/>
                </a:solidFill>
                <a:latin typeface="Titillium Web"/>
                <a:sym typeface="Titillium Web"/>
              </a:rPr>
              <a:t> </a:t>
            </a:r>
            <a:r>
              <a:rPr lang="pt-PT" sz="1600" err="1">
                <a:solidFill>
                  <a:schemeClr val="dk2"/>
                </a:solidFill>
                <a:latin typeface="Titillium Web"/>
                <a:sym typeface="Titillium Web"/>
              </a:rPr>
              <a:t>existing</a:t>
            </a:r>
            <a:r>
              <a:rPr lang="pt-PT" sz="1600">
                <a:solidFill>
                  <a:schemeClr val="dk2"/>
                </a:solidFill>
                <a:latin typeface="Titillium Web"/>
                <a:sym typeface="Titillium Web"/>
              </a:rPr>
              <a:t> </a:t>
            </a:r>
            <a:r>
              <a:rPr lang="pt-PT" sz="1600" err="1">
                <a:solidFill>
                  <a:schemeClr val="dk2"/>
                </a:solidFill>
                <a:latin typeface="Titillium Web"/>
                <a:sym typeface="Titillium Web"/>
              </a:rPr>
              <a:t>functionalities</a:t>
            </a:r>
            <a:r>
              <a:rPr lang="pt-PT" sz="1600">
                <a:solidFill>
                  <a:schemeClr val="dk2"/>
                </a:solidFill>
                <a:latin typeface="Titillium Web"/>
                <a:sym typeface="Titillium Web"/>
              </a:rPr>
              <a:t>:</a:t>
            </a:r>
            <a:endParaRPr lang="pt-PT" sz="1600" err="1">
              <a:solidFill>
                <a:schemeClr val="dk2"/>
              </a:solidFill>
              <a:latin typeface="Titillium Web"/>
            </a:endParaRPr>
          </a:p>
          <a:p>
            <a:pPr lvl="3" fontAlgn="base"/>
            <a:r>
              <a:rPr lang="en-US">
                <a:solidFill>
                  <a:schemeClr val="bg1">
                    <a:lumMod val="50000"/>
                  </a:schemeClr>
                </a:solidFill>
              </a:rPr>
              <a:t>» </a:t>
            </a:r>
            <a:r>
              <a:rPr lang="pt-PT" err="1">
                <a:solidFill>
                  <a:schemeClr val="dk2"/>
                </a:solidFill>
                <a:latin typeface="Titillium Web"/>
                <a:sym typeface="Titillium Web"/>
              </a:rPr>
              <a:t>Add</a:t>
            </a:r>
            <a:r>
              <a:rPr lang="pt-PT">
                <a:solidFill>
                  <a:schemeClr val="dk2"/>
                </a:solidFill>
                <a:latin typeface="Titillium Web"/>
                <a:sym typeface="Titillium Web"/>
              </a:rPr>
              <a:t> </a:t>
            </a:r>
            <a:r>
              <a:rPr lang="pt-PT" err="1">
                <a:solidFill>
                  <a:schemeClr val="dk2"/>
                </a:solidFill>
                <a:latin typeface="Titillium Web"/>
                <a:sym typeface="Titillium Web"/>
              </a:rPr>
              <a:t>products</a:t>
            </a:r>
            <a:r>
              <a:rPr lang="pt-PT">
                <a:solidFill>
                  <a:schemeClr val="dk2"/>
                </a:solidFill>
                <a:latin typeface="Titillium Web"/>
                <a:sym typeface="Titillium Web"/>
              </a:rPr>
              <a:t> to shopping </a:t>
            </a:r>
            <a:r>
              <a:rPr lang="pt-PT" err="1">
                <a:solidFill>
                  <a:schemeClr val="dk2"/>
                </a:solidFill>
                <a:latin typeface="Titillium Web"/>
                <a:sym typeface="Titillium Web"/>
              </a:rPr>
              <a:t>cart</a:t>
            </a:r>
            <a:endParaRPr lang="pt-PT" err="1">
              <a:solidFill>
                <a:schemeClr val="dk2"/>
              </a:solidFill>
              <a:latin typeface="Titillium Web"/>
            </a:endParaRPr>
          </a:p>
          <a:p>
            <a:pPr lvl="3" fontAlgn="base"/>
            <a:r>
              <a:rPr lang="en-US">
                <a:solidFill>
                  <a:schemeClr val="bg1">
                    <a:lumMod val="50000"/>
                  </a:schemeClr>
                </a:solidFill>
              </a:rPr>
              <a:t>» </a:t>
            </a:r>
            <a:r>
              <a:rPr lang="en-US">
                <a:solidFill>
                  <a:schemeClr val="dk2"/>
                </a:solidFill>
                <a:latin typeface="Titillium Web"/>
                <a:sym typeface="Titillium Web"/>
              </a:rPr>
              <a:t>Assign tasks to AGVs</a:t>
            </a:r>
            <a:r>
              <a:rPr lang="pt-PT">
                <a:solidFill>
                  <a:schemeClr val="dk2"/>
                </a:solidFill>
                <a:latin typeface="Titillium Web"/>
                <a:sym typeface="Titillium Web"/>
              </a:rPr>
              <a:t>​</a:t>
            </a:r>
            <a:endParaRPr lang="pt-PT">
              <a:solidFill>
                <a:schemeClr val="dk2"/>
              </a:solidFill>
              <a:latin typeface="Titillium Web"/>
            </a:endParaRPr>
          </a:p>
          <a:p>
            <a:pPr lvl="3" fontAlgn="base"/>
            <a:r>
              <a:rPr lang="en-US">
                <a:solidFill>
                  <a:schemeClr val="bg1">
                    <a:lumMod val="50000"/>
                  </a:schemeClr>
                </a:solidFill>
              </a:rPr>
              <a:t>» </a:t>
            </a:r>
            <a:r>
              <a:rPr lang="pt-PT" err="1">
                <a:solidFill>
                  <a:schemeClr val="dk2"/>
                </a:solidFill>
                <a:latin typeface="Titillium Web"/>
                <a:sym typeface="Titillium Web"/>
              </a:rPr>
              <a:t>Dispatch</a:t>
            </a:r>
            <a:r>
              <a:rPr lang="pt-PT">
                <a:solidFill>
                  <a:schemeClr val="dk2"/>
                </a:solidFill>
                <a:latin typeface="Titillium Web"/>
                <a:sym typeface="Titillium Web"/>
              </a:rPr>
              <a:t> </a:t>
            </a:r>
            <a:r>
              <a:rPr lang="pt-PT" err="1">
                <a:solidFill>
                  <a:schemeClr val="dk2"/>
                </a:solidFill>
                <a:latin typeface="Titillium Web"/>
                <a:sym typeface="Titillium Web"/>
              </a:rPr>
              <a:t>orders</a:t>
            </a:r>
            <a:endParaRPr lang="pt-PT" err="1">
              <a:solidFill>
                <a:schemeClr val="dk2"/>
              </a:solidFill>
              <a:latin typeface="Titillium Web"/>
            </a:endParaRPr>
          </a:p>
          <a:p>
            <a:pPr lvl="3" fontAlgn="base"/>
            <a:r>
              <a:rPr lang="en-US">
                <a:solidFill>
                  <a:schemeClr val="bg1">
                    <a:lumMod val="50000"/>
                  </a:schemeClr>
                </a:solidFill>
              </a:rPr>
              <a:t>» </a:t>
            </a:r>
            <a:r>
              <a:rPr lang="en-US">
                <a:solidFill>
                  <a:schemeClr val="dk2"/>
                </a:solidFill>
                <a:latin typeface="Titillium Web"/>
                <a:sym typeface="Titillium Web"/>
              </a:rPr>
              <a:t>Validate customer surveys​</a:t>
            </a:r>
            <a:endParaRPr lang="en-US">
              <a:solidFill>
                <a:schemeClr val="dk2"/>
              </a:solidFill>
              <a:latin typeface="Titillium Web"/>
            </a:endParaRPr>
          </a:p>
          <a:p>
            <a:pPr fontAlgn="base"/>
            <a:endParaRPr lang="pt-PT" sz="1600">
              <a:solidFill>
                <a:schemeClr val="dk2"/>
              </a:solidFill>
              <a:latin typeface="Titillium Web"/>
            </a:endParaRPr>
          </a:p>
          <a:p>
            <a:pPr fontAlgn="base"/>
            <a:r>
              <a:rPr lang="pt-PT" sz="1600" err="1">
                <a:solidFill>
                  <a:schemeClr val="dk2"/>
                </a:solidFill>
                <a:latin typeface="Titillium Web"/>
                <a:sym typeface="Titillium Web"/>
              </a:rPr>
              <a:t>Guarantee</a:t>
            </a:r>
            <a:r>
              <a:rPr lang="pt-PT" sz="1600">
                <a:solidFill>
                  <a:schemeClr val="dk2"/>
                </a:solidFill>
                <a:latin typeface="Titillium Web"/>
                <a:sym typeface="Titillium Web"/>
              </a:rPr>
              <a:t> </a:t>
            </a:r>
            <a:r>
              <a:rPr lang="pt-PT" sz="1600" b="1">
                <a:solidFill>
                  <a:schemeClr val="dk2"/>
                </a:solidFill>
                <a:latin typeface="Titillium Web"/>
                <a:sym typeface="Titillium Web"/>
              </a:rPr>
              <a:t>data </a:t>
            </a:r>
            <a:r>
              <a:rPr lang="pt-PT" sz="1600" b="1" err="1">
                <a:solidFill>
                  <a:schemeClr val="dk2"/>
                </a:solidFill>
                <a:latin typeface="Titillium Web"/>
                <a:sym typeface="Titillium Web"/>
              </a:rPr>
              <a:t>persistence</a:t>
            </a:r>
            <a:r>
              <a:rPr lang="pt-PT" sz="1600" b="1">
                <a:solidFill>
                  <a:schemeClr val="dk2"/>
                </a:solidFill>
                <a:latin typeface="Titillium Web"/>
                <a:sym typeface="Titillium Web"/>
              </a:rPr>
              <a:t> </a:t>
            </a:r>
            <a:r>
              <a:rPr lang="pt-PT" sz="1600">
                <a:solidFill>
                  <a:schemeClr val="dk2"/>
                </a:solidFill>
                <a:latin typeface="Titillium Web"/>
                <a:sym typeface="Titillium Web"/>
              </a:rPr>
              <a:t>(</a:t>
            </a:r>
            <a:r>
              <a:rPr lang="pt-PT" sz="1600" err="1">
                <a:solidFill>
                  <a:schemeClr val="dk2"/>
                </a:solidFill>
                <a:latin typeface="Titillium Web"/>
                <a:sym typeface="Titillium Web"/>
              </a:rPr>
              <a:t>in-memory</a:t>
            </a:r>
            <a:r>
              <a:rPr lang="pt-PT" sz="1600">
                <a:solidFill>
                  <a:schemeClr val="dk2"/>
                </a:solidFill>
                <a:latin typeface="Titillium Web"/>
                <a:sym typeface="Titillium Web"/>
              </a:rPr>
              <a:t> </a:t>
            </a:r>
            <a:r>
              <a:rPr lang="pt-PT" sz="1600" err="1">
                <a:solidFill>
                  <a:schemeClr val="dk2"/>
                </a:solidFill>
                <a:latin typeface="Titillium Web"/>
                <a:sym typeface="Titillium Web"/>
              </a:rPr>
              <a:t>and</a:t>
            </a:r>
            <a:r>
              <a:rPr lang="pt-PT" sz="1600">
                <a:solidFill>
                  <a:schemeClr val="dk2"/>
                </a:solidFill>
                <a:latin typeface="Titillium Web"/>
                <a:sym typeface="Titillium Web"/>
              </a:rPr>
              <a:t> </a:t>
            </a:r>
            <a:r>
              <a:rPr lang="pt-PT" sz="1600" err="1">
                <a:solidFill>
                  <a:schemeClr val="dk2"/>
                </a:solidFill>
                <a:latin typeface="Titillium Web"/>
                <a:sym typeface="Titillium Web"/>
              </a:rPr>
              <a:t>on</a:t>
            </a:r>
            <a:r>
              <a:rPr lang="pt-PT" sz="1600">
                <a:solidFill>
                  <a:schemeClr val="dk2"/>
                </a:solidFill>
                <a:latin typeface="Titillium Web"/>
                <a:sym typeface="Titillium Web"/>
              </a:rPr>
              <a:t> a local/online </a:t>
            </a:r>
            <a:r>
              <a:rPr lang="pt-PT" sz="1600" err="1">
                <a:solidFill>
                  <a:schemeClr val="dk2"/>
                </a:solidFill>
                <a:latin typeface="Titillium Web"/>
                <a:sym typeface="Titillium Web"/>
              </a:rPr>
              <a:t>database</a:t>
            </a:r>
            <a:r>
              <a:rPr lang="pt-PT" sz="1600">
                <a:solidFill>
                  <a:schemeClr val="dk2"/>
                </a:solidFill>
                <a:latin typeface="Titillium Web"/>
                <a:sym typeface="Titillium Web"/>
              </a:rPr>
              <a:t>)</a:t>
            </a:r>
            <a:r>
              <a:rPr lang="en-US" sz="1600">
                <a:solidFill>
                  <a:schemeClr val="dk2"/>
                </a:solidFill>
                <a:latin typeface="Titillium Web"/>
                <a:sym typeface="Titillium Web"/>
              </a:rPr>
              <a:t>​</a:t>
            </a:r>
            <a:endParaRPr lang="en-US" sz="1600">
              <a:solidFill>
                <a:schemeClr val="dk2"/>
              </a:solidFill>
              <a:latin typeface="Titillium Web"/>
            </a:endParaRPr>
          </a:p>
          <a:p>
            <a:pPr algn="l" rtl="0" fontAlgn="base"/>
            <a:endParaRPr lang="pt-PT" sz="1600">
              <a:solidFill>
                <a:schemeClr val="dk2"/>
              </a:solidFill>
              <a:latin typeface="Titillium Web"/>
              <a:sym typeface="Titillium Web"/>
            </a:endParaRPr>
          </a:p>
          <a:p>
            <a:pPr algn="l" rtl="0" fontAlgn="base"/>
            <a:r>
              <a:rPr lang="pt-PT" sz="1600" err="1">
                <a:solidFill>
                  <a:schemeClr val="dk2"/>
                </a:solidFill>
                <a:latin typeface="Titillium Web"/>
                <a:sym typeface="Titillium Web"/>
              </a:rPr>
              <a:t>Provide</a:t>
            </a:r>
            <a:r>
              <a:rPr lang="pt-PT" sz="1600">
                <a:solidFill>
                  <a:schemeClr val="dk2"/>
                </a:solidFill>
                <a:latin typeface="Titillium Web"/>
                <a:sym typeface="Titillium Web"/>
              </a:rPr>
              <a:t> </a:t>
            </a:r>
            <a:r>
              <a:rPr lang="pt-PT" sz="1600" b="1" err="1">
                <a:solidFill>
                  <a:schemeClr val="dk2"/>
                </a:solidFill>
                <a:latin typeface="Titillium Web"/>
                <a:sym typeface="Titillium Web"/>
              </a:rPr>
              <a:t>initialization</a:t>
            </a:r>
            <a:r>
              <a:rPr lang="pt-PT" sz="1600" b="1">
                <a:solidFill>
                  <a:schemeClr val="dk2"/>
                </a:solidFill>
                <a:latin typeface="Titillium Web"/>
                <a:sym typeface="Titillium Web"/>
              </a:rPr>
              <a:t> data </a:t>
            </a:r>
            <a:r>
              <a:rPr lang="pt-PT" sz="1600">
                <a:solidFill>
                  <a:schemeClr val="dk2"/>
                </a:solidFill>
                <a:latin typeface="Titillium Web"/>
                <a:sym typeface="Titillium Web"/>
              </a:rPr>
              <a:t>to </a:t>
            </a:r>
            <a:r>
              <a:rPr lang="pt-PT" sz="1600" err="1">
                <a:solidFill>
                  <a:schemeClr val="dk2"/>
                </a:solidFill>
                <a:latin typeface="Titillium Web"/>
                <a:sym typeface="Titillium Web"/>
              </a:rPr>
              <a:t>demonstrate</a:t>
            </a:r>
            <a:r>
              <a:rPr lang="pt-PT" sz="1600">
                <a:solidFill>
                  <a:schemeClr val="dk2"/>
                </a:solidFill>
                <a:latin typeface="Titillium Web"/>
                <a:sym typeface="Titillium Web"/>
              </a:rPr>
              <a:t> </a:t>
            </a:r>
            <a:r>
              <a:rPr lang="pt-PT" sz="1600" err="1">
                <a:solidFill>
                  <a:schemeClr val="dk2"/>
                </a:solidFill>
                <a:latin typeface="Titillium Web"/>
                <a:sym typeface="Titillium Web"/>
              </a:rPr>
              <a:t>system</a:t>
            </a:r>
            <a:r>
              <a:rPr lang="pt-PT" sz="1600">
                <a:solidFill>
                  <a:schemeClr val="dk2"/>
                </a:solidFill>
                <a:latin typeface="Titillium Web"/>
                <a:sym typeface="Titillium Web"/>
              </a:rPr>
              <a:t> </a:t>
            </a:r>
            <a:r>
              <a:rPr lang="pt-PT" sz="1600" err="1">
                <a:solidFill>
                  <a:schemeClr val="dk2"/>
                </a:solidFill>
                <a:latin typeface="Titillium Web"/>
                <a:sym typeface="Titillium Web"/>
              </a:rPr>
              <a:t>functionalities</a:t>
            </a:r>
            <a:r>
              <a:rPr lang="en-US" sz="1800">
                <a:solidFill>
                  <a:schemeClr val="dk2"/>
                </a:solidFill>
                <a:latin typeface="Titillium Web"/>
                <a:sym typeface="Titillium Web"/>
              </a:rPr>
              <a:t>​</a:t>
            </a:r>
          </a:p>
        </p:txBody>
      </p:sp>
      <p:sp>
        <p:nvSpPr>
          <p:cNvPr id="9" name="CaixaDeTexto 8">
            <a:extLst>
              <a:ext uri="{FF2B5EF4-FFF2-40B4-BE49-F238E27FC236}">
                <a16:creationId xmlns:a16="http://schemas.microsoft.com/office/drawing/2014/main" id="{819E4017-CEB1-451D-9610-1CD4E58C42CB}"/>
              </a:ext>
            </a:extLst>
          </p:cNvPr>
          <p:cNvSpPr txBox="1"/>
          <p:nvPr/>
        </p:nvSpPr>
        <p:spPr>
          <a:xfrm>
            <a:off x="4832817" y="1081548"/>
            <a:ext cx="3858900" cy="4062651"/>
          </a:xfrm>
          <a:prstGeom prst="rect">
            <a:avLst/>
          </a:prstGeom>
          <a:noFill/>
        </p:spPr>
        <p:txBody>
          <a:bodyPr wrap="square" lIns="91440" tIns="45720" rIns="91440" bIns="45720" rtlCol="0" anchor="t">
            <a:spAutoFit/>
          </a:bodyPr>
          <a:lstStyle/>
          <a:p>
            <a:r>
              <a:rPr lang="pt-PT" sz="1800" b="1" dirty="0">
                <a:solidFill>
                  <a:schemeClr val="bg1">
                    <a:lumMod val="50000"/>
                  </a:schemeClr>
                </a:solidFill>
                <a:latin typeface="Titillium Web" panose="00000500000000000000" pitchFamily="2" charset="0"/>
              </a:rPr>
              <a:t>PRODUCT QUALITY</a:t>
            </a:r>
          </a:p>
          <a:p>
            <a:pPr algn="l" rtl="0" fontAlgn="base"/>
            <a:endParaRPr lang="pt-PT" sz="1600">
              <a:solidFill>
                <a:schemeClr val="dk2"/>
              </a:solidFill>
              <a:latin typeface="Titillium Web"/>
              <a:sym typeface="Titillium Web"/>
            </a:endParaRPr>
          </a:p>
          <a:p>
            <a:pPr algn="l" rtl="0" fontAlgn="base"/>
            <a:r>
              <a:rPr lang="en-US" sz="1600" b="1" dirty="0">
                <a:solidFill>
                  <a:schemeClr val="dk2"/>
                </a:solidFill>
                <a:latin typeface="Titillium Web"/>
                <a:sym typeface="Titillium Web"/>
              </a:rPr>
              <a:t>Quality metrics:</a:t>
            </a:r>
            <a:r>
              <a:rPr lang="en-US" sz="1600" dirty="0">
                <a:solidFill>
                  <a:schemeClr val="dk2"/>
                </a:solidFill>
                <a:latin typeface="Titillium Web"/>
                <a:sym typeface="Titillium Web"/>
              </a:rPr>
              <a:t> </a:t>
            </a:r>
          </a:p>
          <a:p>
            <a:pPr algn="l" rtl="0" fontAlgn="base"/>
            <a:r>
              <a:rPr lang="en-US" dirty="0">
                <a:solidFill>
                  <a:schemeClr val="bg1">
                    <a:lumMod val="50000"/>
                  </a:schemeClr>
                </a:solidFill>
              </a:rPr>
              <a:t>» </a:t>
            </a:r>
            <a:r>
              <a:rPr lang="en-US" dirty="0">
                <a:solidFill>
                  <a:schemeClr val="dk2"/>
                </a:solidFill>
                <a:latin typeface="Titillium Web"/>
                <a:sym typeface="Titillium Web"/>
              </a:rPr>
              <a:t>76% Class coverage </a:t>
            </a:r>
            <a:r>
              <a:rPr lang="pt-PT" sz="1400" b="0" i="0" dirty="0">
                <a:solidFill>
                  <a:srgbClr val="000000"/>
                </a:solidFill>
                <a:effectLst/>
              </a:rPr>
              <a:t>✔️</a:t>
            </a:r>
            <a:endParaRPr lang="en-US">
              <a:solidFill>
                <a:schemeClr val="dk2"/>
              </a:solidFill>
              <a:latin typeface="Titillium Web"/>
              <a:sym typeface="Titillium Web"/>
            </a:endParaRPr>
          </a:p>
          <a:p>
            <a:r>
              <a:rPr lang="en-US" dirty="0">
                <a:solidFill>
                  <a:schemeClr val="bg1">
                    <a:lumMod val="50000"/>
                  </a:schemeClr>
                </a:solidFill>
              </a:rPr>
              <a:t>» </a:t>
            </a:r>
            <a:r>
              <a:rPr lang="en-US" dirty="0">
                <a:solidFill>
                  <a:schemeClr val="dk2"/>
                </a:solidFill>
                <a:latin typeface="Titillium Web"/>
              </a:rPr>
              <a:t>71% Method coverage</a:t>
            </a:r>
            <a:r>
              <a:rPr lang="en-US" dirty="0">
                <a:solidFill>
                  <a:schemeClr val="dk2"/>
                </a:solidFill>
              </a:rPr>
              <a:t> </a:t>
            </a:r>
            <a:r>
              <a:rPr lang="pt-PT" dirty="0"/>
              <a:t>✔️</a:t>
            </a:r>
          </a:p>
          <a:p>
            <a:r>
              <a:rPr lang="en-US" dirty="0">
                <a:solidFill>
                  <a:schemeClr val="bg1">
                    <a:lumMod val="50000"/>
                  </a:schemeClr>
                </a:solidFill>
              </a:rPr>
              <a:t>» </a:t>
            </a:r>
            <a:r>
              <a:rPr lang="en-US" dirty="0">
                <a:solidFill>
                  <a:schemeClr val="dk2"/>
                </a:solidFill>
                <a:latin typeface="Titillium Web"/>
              </a:rPr>
              <a:t>70% Class coverage</a:t>
            </a:r>
            <a:r>
              <a:rPr lang="en-US" dirty="0">
                <a:solidFill>
                  <a:schemeClr val="dk2"/>
                </a:solidFill>
              </a:rPr>
              <a:t> </a:t>
            </a:r>
            <a:r>
              <a:rPr lang="pt-PT" dirty="0"/>
              <a:t>✔️</a:t>
            </a:r>
          </a:p>
          <a:p>
            <a:pPr fontAlgn="base"/>
            <a:endParaRPr lang="en-US" sz="1600">
              <a:solidFill>
                <a:srgbClr val="677579"/>
              </a:solidFill>
              <a:latin typeface="Titillium Web"/>
            </a:endParaRPr>
          </a:p>
          <a:p>
            <a:pPr algn="l" rtl="0" fontAlgn="base"/>
            <a:r>
              <a:rPr lang="en-US" sz="1600" b="1" dirty="0">
                <a:solidFill>
                  <a:schemeClr val="dk2"/>
                </a:solidFill>
                <a:latin typeface="Titillium Web"/>
                <a:sym typeface="Titillium Web"/>
              </a:rPr>
              <a:t>Stable build: </a:t>
            </a:r>
          </a:p>
          <a:p>
            <a:pPr algn="l" rtl="0" fontAlgn="base"/>
            <a:r>
              <a:rPr lang="en-US" dirty="0">
                <a:solidFill>
                  <a:schemeClr val="bg1">
                    <a:lumMod val="50000"/>
                  </a:schemeClr>
                </a:solidFill>
              </a:rPr>
              <a:t>» </a:t>
            </a:r>
            <a:r>
              <a:rPr lang="en-US" dirty="0">
                <a:solidFill>
                  <a:schemeClr val="dk2"/>
                </a:solidFill>
                <a:latin typeface="Titillium Web"/>
                <a:sym typeface="Titillium Web"/>
              </a:rPr>
              <a:t>runs outside development environment (IDE)</a:t>
            </a:r>
          </a:p>
          <a:p>
            <a:pPr algn="l" rtl="0" fontAlgn="base"/>
            <a:r>
              <a:rPr lang="en-US" dirty="0">
                <a:solidFill>
                  <a:schemeClr val="bg1">
                    <a:lumMod val="50000"/>
                  </a:schemeClr>
                </a:solidFill>
              </a:rPr>
              <a:t>» </a:t>
            </a:r>
            <a:r>
              <a:rPr lang="en-US" dirty="0">
                <a:solidFill>
                  <a:schemeClr val="dk2"/>
                </a:solidFill>
                <a:latin typeface="Titillium Web"/>
                <a:sym typeface="Titillium Web"/>
              </a:rPr>
              <a:t>runs in remote machines and multiple OS​</a:t>
            </a:r>
          </a:p>
          <a:p>
            <a:pPr algn="l" rtl="0" fontAlgn="base"/>
            <a:endParaRPr lang="en-US" sz="1600">
              <a:solidFill>
                <a:schemeClr val="dk2"/>
              </a:solidFill>
              <a:latin typeface="Titillium Web"/>
              <a:sym typeface="Titillium Web"/>
            </a:endParaRPr>
          </a:p>
          <a:p>
            <a:pPr algn="l" rtl="0" fontAlgn="base"/>
            <a:r>
              <a:rPr lang="en-US" sz="1600" b="1" dirty="0">
                <a:solidFill>
                  <a:schemeClr val="dk2"/>
                </a:solidFill>
                <a:latin typeface="Titillium Web"/>
                <a:sym typeface="Titillium Web"/>
              </a:rPr>
              <a:t>Achievements: </a:t>
            </a:r>
          </a:p>
          <a:p>
            <a:pPr fontAlgn="base"/>
            <a:r>
              <a:rPr lang="en-US" dirty="0">
                <a:solidFill>
                  <a:schemeClr val="bg1">
                    <a:lumMod val="50000"/>
                  </a:schemeClr>
                </a:solidFill>
              </a:rPr>
              <a:t>» </a:t>
            </a:r>
            <a:r>
              <a:rPr lang="en-US" dirty="0">
                <a:solidFill>
                  <a:schemeClr val="dk2"/>
                </a:solidFill>
                <a:latin typeface="Titillium Web"/>
                <a:sym typeface="Titillium Web"/>
              </a:rPr>
              <a:t>Running servers independently </a:t>
            </a:r>
            <a:endParaRPr lang="en-US" dirty="0">
              <a:solidFill>
                <a:schemeClr val="dk2"/>
              </a:solidFill>
              <a:latin typeface="Titillium Web"/>
            </a:endParaRPr>
          </a:p>
          <a:p>
            <a:pPr fontAlgn="base"/>
            <a:r>
              <a:rPr lang="en-US" dirty="0">
                <a:solidFill>
                  <a:schemeClr val="bg1">
                    <a:lumMod val="50000"/>
                  </a:schemeClr>
                </a:solidFill>
              </a:rPr>
              <a:t>» </a:t>
            </a:r>
            <a:r>
              <a:rPr lang="en-US" dirty="0">
                <a:solidFill>
                  <a:schemeClr val="dk2"/>
                </a:solidFill>
                <a:latin typeface="Titillium Web"/>
                <a:sym typeface="Titillium Web"/>
              </a:rPr>
              <a:t>Client-server communication implemented with success</a:t>
            </a:r>
            <a:endParaRPr lang="en-US" dirty="0">
              <a:solidFill>
                <a:schemeClr val="dk2"/>
              </a:solidFill>
              <a:latin typeface="Titillium Web"/>
            </a:endParaRPr>
          </a:p>
          <a:p>
            <a:pPr algn="l" rtl="0" fontAlgn="base"/>
            <a:endParaRPr lang="en-US" sz="1600">
              <a:solidFill>
                <a:schemeClr val="dk2"/>
              </a:solidFill>
              <a:latin typeface="Titillium Web"/>
              <a:sym typeface="Titillium Web"/>
            </a:endParaRPr>
          </a:p>
          <a:p>
            <a:pPr algn="l" rtl="0" fontAlgn="base"/>
            <a:r>
              <a:rPr lang="en-US" sz="1600" dirty="0">
                <a:solidFill>
                  <a:schemeClr val="dk2"/>
                </a:solidFill>
                <a:latin typeface="Titillium Web"/>
                <a:sym typeface="Titillium Web"/>
              </a:rPr>
              <a:t>​</a:t>
            </a:r>
          </a:p>
        </p:txBody>
      </p:sp>
    </p:spTree>
    <p:extLst>
      <p:ext uri="{BB962C8B-B14F-4D97-AF65-F5344CB8AC3E}">
        <p14:creationId xmlns:p14="http://schemas.microsoft.com/office/powerpoint/2010/main" val="359077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Rectangle 1">
            <a:extLst>
              <a:ext uri="{FF2B5EF4-FFF2-40B4-BE49-F238E27FC236}">
                <a16:creationId xmlns:a16="http://schemas.microsoft.com/office/drawing/2014/main" id="{DCAAD4DA-7C39-5DC2-B95B-924C15961770}"/>
              </a:ext>
            </a:extLst>
          </p:cNvPr>
          <p:cNvSpPr>
            <a:spLocks noChangeArrowheads="1"/>
          </p:cNvSpPr>
          <p:nvPr/>
        </p:nvSpPr>
        <p:spPr bwMode="auto">
          <a:xfrm>
            <a:off x="1582738" y="162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pt-PT" altLang="pt-PT"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12" name="Google Shape;164;p20">
            <a:extLst>
              <a:ext uri="{FF2B5EF4-FFF2-40B4-BE49-F238E27FC236}">
                <a16:creationId xmlns:a16="http://schemas.microsoft.com/office/drawing/2014/main" id="{5FC3C8D6-79EA-82ED-CD4E-DFC768D0699E}"/>
              </a:ext>
            </a:extLst>
          </p:cNvPr>
          <p:cNvSpPr txBox="1">
            <a:spLocks/>
          </p:cNvSpPr>
          <p:nvPr/>
        </p:nvSpPr>
        <p:spPr>
          <a:xfrm>
            <a:off x="215465" y="464823"/>
            <a:ext cx="922596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sz="2800" b="1">
                <a:solidFill>
                  <a:schemeClr val="dk1"/>
                </a:solidFill>
                <a:latin typeface="Titillium Web"/>
                <a:sym typeface="Titillium Web"/>
              </a:rPr>
              <a:t>TEAM WORK AND PLANNING</a:t>
            </a:r>
          </a:p>
        </p:txBody>
      </p:sp>
      <p:sp>
        <p:nvSpPr>
          <p:cNvPr id="5" name="Rectangle 1">
            <a:extLst>
              <a:ext uri="{FF2B5EF4-FFF2-40B4-BE49-F238E27FC236}">
                <a16:creationId xmlns:a16="http://schemas.microsoft.com/office/drawing/2014/main" id="{C1C7F724-6D5D-72A4-3588-4CC2A54643B6}"/>
              </a:ext>
            </a:extLst>
          </p:cNvPr>
          <p:cNvSpPr>
            <a:spLocks noChangeArrowheads="1"/>
          </p:cNvSpPr>
          <p:nvPr/>
        </p:nvSpPr>
        <p:spPr bwMode="auto">
          <a:xfrm>
            <a:off x="215465" y="1358170"/>
            <a:ext cx="104525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pt-PT" altLang="pt-PT"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4" name="CaixaDeTexto 3">
            <a:extLst>
              <a:ext uri="{FF2B5EF4-FFF2-40B4-BE49-F238E27FC236}">
                <a16:creationId xmlns:a16="http://schemas.microsoft.com/office/drawing/2014/main" id="{042DC92A-313C-4429-AB92-298994C93E45}"/>
              </a:ext>
            </a:extLst>
          </p:cNvPr>
          <p:cNvSpPr txBox="1"/>
          <p:nvPr/>
        </p:nvSpPr>
        <p:spPr>
          <a:xfrm>
            <a:off x="452283" y="1081548"/>
            <a:ext cx="3647769" cy="3600986"/>
          </a:xfrm>
          <a:prstGeom prst="rect">
            <a:avLst/>
          </a:prstGeom>
          <a:noFill/>
        </p:spPr>
        <p:txBody>
          <a:bodyPr wrap="square" rtlCol="0">
            <a:spAutoFit/>
          </a:bodyPr>
          <a:lstStyle/>
          <a:p>
            <a:r>
              <a:rPr lang="pt-PT" sz="1800" b="1">
                <a:solidFill>
                  <a:schemeClr val="bg1">
                    <a:lumMod val="50000"/>
                  </a:schemeClr>
                </a:solidFill>
                <a:latin typeface="Titillium Web" panose="00000500000000000000" pitchFamily="2" charset="0"/>
              </a:rPr>
              <a:t>DEVELOPMENT PROCESS AND PLANNING</a:t>
            </a:r>
          </a:p>
          <a:p>
            <a:pPr algn="l" rtl="0" fontAlgn="base"/>
            <a:endParaRPr lang="pt-PT" sz="1600">
              <a:solidFill>
                <a:schemeClr val="dk2"/>
              </a:solidFill>
              <a:latin typeface="Titillium Web"/>
              <a:sym typeface="Titillium Web"/>
            </a:endParaRPr>
          </a:p>
          <a:p>
            <a:pPr algn="l" rtl="0" fontAlgn="base"/>
            <a:r>
              <a:rPr lang="en-US" sz="1600">
                <a:solidFill>
                  <a:schemeClr val="bg1">
                    <a:lumMod val="50000"/>
                  </a:schemeClr>
                </a:solidFill>
              </a:rPr>
              <a:t>» </a:t>
            </a:r>
            <a:r>
              <a:rPr lang="en-US" sz="1600">
                <a:solidFill>
                  <a:schemeClr val="dk2"/>
                </a:solidFill>
                <a:latin typeface="Titillium Web"/>
                <a:sym typeface="Titillium Web"/>
              </a:rPr>
              <a:t>Scrum/Agile methodology​</a:t>
            </a:r>
          </a:p>
          <a:p>
            <a:pPr algn="l" rtl="0" fontAlgn="base"/>
            <a:endParaRPr lang="en-US" sz="1600">
              <a:solidFill>
                <a:schemeClr val="dk2"/>
              </a:solidFill>
              <a:latin typeface="Titillium Web"/>
              <a:sym typeface="Titillium Web"/>
            </a:endParaRPr>
          </a:p>
          <a:p>
            <a:pPr algn="l" rtl="0" fontAlgn="base"/>
            <a:r>
              <a:rPr lang="en-US" sz="1600">
                <a:solidFill>
                  <a:schemeClr val="bg1">
                    <a:lumMod val="50000"/>
                  </a:schemeClr>
                </a:solidFill>
              </a:rPr>
              <a:t>» </a:t>
            </a:r>
            <a:r>
              <a:rPr lang="en-US" sz="1600">
                <a:solidFill>
                  <a:schemeClr val="dk2"/>
                </a:solidFill>
                <a:latin typeface="Titillium Web"/>
                <a:sym typeface="Titillium Web"/>
              </a:rPr>
              <a:t>JIRA software for task and sprint management​</a:t>
            </a:r>
          </a:p>
          <a:p>
            <a:pPr algn="l" rtl="0" fontAlgn="base"/>
            <a:endParaRPr lang="en-US" sz="1600">
              <a:solidFill>
                <a:schemeClr val="dk2"/>
              </a:solidFill>
              <a:latin typeface="Titillium Web"/>
              <a:sym typeface="Titillium Web"/>
            </a:endParaRPr>
          </a:p>
          <a:p>
            <a:pPr algn="l" rtl="0" fontAlgn="base"/>
            <a:endParaRPr lang="en-US" sz="1600">
              <a:solidFill>
                <a:schemeClr val="bg1">
                  <a:lumMod val="50000"/>
                </a:schemeClr>
              </a:solidFill>
            </a:endParaRPr>
          </a:p>
          <a:p>
            <a:pPr algn="l" rtl="0" fontAlgn="base"/>
            <a:endParaRPr lang="en-US" sz="1600">
              <a:solidFill>
                <a:schemeClr val="bg1">
                  <a:lumMod val="50000"/>
                </a:schemeClr>
              </a:solidFill>
            </a:endParaRPr>
          </a:p>
          <a:p>
            <a:pPr algn="l" rtl="0" fontAlgn="base"/>
            <a:endParaRPr lang="en-US" sz="1600">
              <a:solidFill>
                <a:schemeClr val="bg1">
                  <a:lumMod val="50000"/>
                </a:schemeClr>
              </a:solidFill>
            </a:endParaRPr>
          </a:p>
          <a:p>
            <a:pPr algn="l" rtl="0" fontAlgn="base"/>
            <a:r>
              <a:rPr lang="en-US" sz="1600">
                <a:solidFill>
                  <a:schemeClr val="bg1">
                    <a:lumMod val="50000"/>
                  </a:schemeClr>
                </a:solidFill>
              </a:rPr>
              <a:t>» </a:t>
            </a:r>
            <a:r>
              <a:rPr lang="en-US" sz="1600">
                <a:solidFill>
                  <a:schemeClr val="dk2"/>
                </a:solidFill>
                <a:latin typeface="Titillium Web"/>
                <a:sym typeface="Titillium Web"/>
              </a:rPr>
              <a:t>Planning based on priority (for time allocation) and user story complexity (for team member allocation)​</a:t>
            </a:r>
            <a:endParaRPr lang="en-US" sz="1800">
              <a:solidFill>
                <a:schemeClr val="dk2"/>
              </a:solidFill>
              <a:latin typeface="Titillium Web"/>
              <a:sym typeface="Titillium Web"/>
            </a:endParaRPr>
          </a:p>
        </p:txBody>
      </p:sp>
      <p:sp>
        <p:nvSpPr>
          <p:cNvPr id="9" name="CaixaDeTexto 8">
            <a:extLst>
              <a:ext uri="{FF2B5EF4-FFF2-40B4-BE49-F238E27FC236}">
                <a16:creationId xmlns:a16="http://schemas.microsoft.com/office/drawing/2014/main" id="{819E4017-CEB1-451D-9610-1CD4E58C42CB}"/>
              </a:ext>
            </a:extLst>
          </p:cNvPr>
          <p:cNvSpPr txBox="1"/>
          <p:nvPr/>
        </p:nvSpPr>
        <p:spPr>
          <a:xfrm>
            <a:off x="4832817" y="1081548"/>
            <a:ext cx="3858900" cy="3600986"/>
          </a:xfrm>
          <a:prstGeom prst="rect">
            <a:avLst/>
          </a:prstGeom>
          <a:noFill/>
        </p:spPr>
        <p:txBody>
          <a:bodyPr wrap="square" lIns="91440" tIns="45720" rIns="91440" bIns="45720" rtlCol="0" anchor="t">
            <a:spAutoFit/>
          </a:bodyPr>
          <a:lstStyle/>
          <a:p>
            <a:r>
              <a:rPr lang="pt-PT" sz="1800" b="1">
                <a:solidFill>
                  <a:schemeClr val="bg1">
                    <a:lumMod val="50000"/>
                  </a:schemeClr>
                </a:solidFill>
                <a:latin typeface="Titillium Web" panose="00000500000000000000" pitchFamily="2" charset="0"/>
              </a:rPr>
              <a:t>TEAM WORK AND CONFLICT SOLVING</a:t>
            </a:r>
          </a:p>
          <a:p>
            <a:pPr algn="l" rtl="0" fontAlgn="base"/>
            <a:endParaRPr lang="pt-PT" sz="1600">
              <a:solidFill>
                <a:schemeClr val="dk2"/>
              </a:solidFill>
              <a:latin typeface="Titillium Web"/>
              <a:sym typeface="Titillium Web"/>
            </a:endParaRPr>
          </a:p>
          <a:p>
            <a:pPr algn="l" rtl="0" fontAlgn="base"/>
            <a:r>
              <a:rPr lang="en-US" sz="1600">
                <a:solidFill>
                  <a:schemeClr val="bg1">
                    <a:lumMod val="50000"/>
                  </a:schemeClr>
                </a:solidFill>
              </a:rPr>
              <a:t>» </a:t>
            </a:r>
            <a:r>
              <a:rPr lang="en-US" sz="1600">
                <a:solidFill>
                  <a:schemeClr val="dk2"/>
                </a:solidFill>
                <a:latin typeface="Titillium Web"/>
                <a:sym typeface="Titillium Web"/>
              </a:rPr>
              <a:t>Team daily communication through Discord server and dedicated channels​</a:t>
            </a:r>
          </a:p>
          <a:p>
            <a:pPr algn="l" rtl="0" fontAlgn="base"/>
            <a:endParaRPr lang="en-US" sz="1600">
              <a:solidFill>
                <a:schemeClr val="dk2"/>
              </a:solidFill>
              <a:latin typeface="Titillium Web"/>
              <a:sym typeface="Titillium Web"/>
            </a:endParaRPr>
          </a:p>
          <a:p>
            <a:pPr fontAlgn="base"/>
            <a:r>
              <a:rPr lang="en-US" sz="1600">
                <a:solidFill>
                  <a:schemeClr val="dk2"/>
                </a:solidFill>
                <a:latin typeface="Titillium Web"/>
                <a:sym typeface="Titillium Web"/>
              </a:rPr>
              <a:t> </a:t>
            </a:r>
            <a:r>
              <a:rPr lang="en-US" sz="1600">
                <a:solidFill>
                  <a:schemeClr val="bg1">
                    <a:lumMod val="50000"/>
                  </a:schemeClr>
                </a:solidFill>
              </a:rPr>
              <a:t>» </a:t>
            </a:r>
            <a:r>
              <a:rPr lang="en-US" sz="1600">
                <a:solidFill>
                  <a:schemeClr val="dk2"/>
                </a:solidFill>
                <a:latin typeface="Titillium Web"/>
                <a:sym typeface="Titillium Web"/>
              </a:rPr>
              <a:t>Weekly sprint status reports during LAPR4 PL classes​</a:t>
            </a:r>
            <a:endParaRPr lang="en-US" sz="1600">
              <a:solidFill>
                <a:schemeClr val="dk2"/>
              </a:solidFill>
              <a:latin typeface="Titillium Web"/>
            </a:endParaRPr>
          </a:p>
          <a:p>
            <a:pPr algn="l" rtl="0" fontAlgn="base"/>
            <a:endParaRPr lang="en-US" sz="1600">
              <a:solidFill>
                <a:schemeClr val="dk2"/>
              </a:solidFill>
              <a:latin typeface="Titillium Web"/>
              <a:sym typeface="Titillium Web"/>
            </a:endParaRPr>
          </a:p>
          <a:p>
            <a:pPr fontAlgn="base"/>
            <a:r>
              <a:rPr lang="en-US" sz="1600">
                <a:solidFill>
                  <a:schemeClr val="bg1">
                    <a:lumMod val="50000"/>
                  </a:schemeClr>
                </a:solidFill>
              </a:rPr>
              <a:t>» </a:t>
            </a:r>
            <a:r>
              <a:rPr lang="en-US" sz="1600">
                <a:solidFill>
                  <a:schemeClr val="dk2"/>
                </a:solidFill>
                <a:latin typeface="Titillium Web"/>
                <a:sym typeface="Titillium Web"/>
              </a:rPr>
              <a:t>The team considers the sprint was tight on development time but the communication was effective</a:t>
            </a:r>
            <a:r>
              <a:rPr lang="en-US" sz="1600" b="1">
                <a:solidFill>
                  <a:schemeClr val="dk2"/>
                </a:solidFill>
                <a:latin typeface="Titillium Web"/>
                <a:sym typeface="Titillium Web"/>
              </a:rPr>
              <a:t>​ and the team members were very cooperative.</a:t>
            </a:r>
            <a:endParaRPr lang="en-US" sz="1600">
              <a:solidFill>
                <a:schemeClr val="dk2"/>
              </a:solidFill>
              <a:latin typeface="Titillium Web"/>
              <a:sym typeface="Titillium Web"/>
            </a:endParaRPr>
          </a:p>
          <a:p>
            <a:pPr algn="l" rtl="0" fontAlgn="base"/>
            <a:r>
              <a:rPr lang="en-US" sz="1600">
                <a:solidFill>
                  <a:schemeClr val="dk2"/>
                </a:solidFill>
                <a:latin typeface="Titillium Web"/>
                <a:sym typeface="Titillium Web"/>
              </a:rPr>
              <a:t>​</a:t>
            </a:r>
          </a:p>
        </p:txBody>
      </p:sp>
      <p:pic>
        <p:nvPicPr>
          <p:cNvPr id="2050" name="Picture 2" descr="Jira Logo SVG PNG Vector - Designlogovector">
            <a:extLst>
              <a:ext uri="{FF2B5EF4-FFF2-40B4-BE49-F238E27FC236}">
                <a16:creationId xmlns:a16="http://schemas.microsoft.com/office/drawing/2014/main" id="{075275E9-0CD5-4A1A-A8D1-993D41847E90}"/>
              </a:ext>
            </a:extLst>
          </p:cNvPr>
          <p:cNvPicPr>
            <a:picLocks noChangeAspect="1" noChangeArrowheads="1"/>
          </p:cNvPicPr>
          <p:nvPr/>
        </p:nvPicPr>
        <p:blipFill>
          <a:blip r:embed="rId3">
            <a:clrChange>
              <a:clrFrom>
                <a:srgbClr val="F5F7F6"/>
              </a:clrFrom>
              <a:clrTo>
                <a:srgbClr val="F5F7F6">
                  <a:alpha val="0"/>
                </a:srgbClr>
              </a:clrTo>
            </a:clrChange>
            <a:extLst>
              <a:ext uri="{28A0092B-C50C-407E-A947-70E740481C1C}">
                <a14:useLocalDpi xmlns:a14="http://schemas.microsoft.com/office/drawing/2010/main" val="0"/>
              </a:ext>
            </a:extLst>
          </a:blip>
          <a:srcRect/>
          <a:stretch>
            <a:fillRect/>
          </a:stretch>
        </p:blipFill>
        <p:spPr bwMode="auto">
          <a:xfrm>
            <a:off x="1686846" y="2752507"/>
            <a:ext cx="1178642" cy="11786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scord new 2021 Logo Vector (SVG, PDF, Ai, EPS, CDR) Free Download -  Logowik.com">
            <a:extLst>
              <a:ext uri="{FF2B5EF4-FFF2-40B4-BE49-F238E27FC236}">
                <a16:creationId xmlns:a16="http://schemas.microsoft.com/office/drawing/2014/main" id="{854EB88A-7EC0-4840-9CB4-C4D500F437A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8355" y="1682834"/>
            <a:ext cx="1256152" cy="94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3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1433053" y="1681980"/>
            <a:ext cx="6470400" cy="8897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i="0">
                <a:solidFill>
                  <a:srgbClr val="EBEBEB"/>
                </a:solidFill>
                <a:effectLst/>
                <a:latin typeface="Century Gothic" panose="020B0502020202020204" pitchFamily="34" charset="0"/>
              </a:rPr>
              <a:t>LEI 21-22 </a:t>
            </a:r>
            <a:r>
              <a:rPr lang="en-US" i="0">
                <a:solidFill>
                  <a:srgbClr val="EBEBEB"/>
                </a:solidFill>
                <a:effectLst/>
                <a:latin typeface="Century Gothic" panose="020B0502020202020204" pitchFamily="34" charset="0"/>
              </a:rPr>
              <a:t>S4</a:t>
            </a:r>
            <a:r>
              <a:rPr lang="en-US" b="1" i="0">
                <a:solidFill>
                  <a:srgbClr val="EBEBEB"/>
                </a:solidFill>
                <a:effectLst/>
                <a:latin typeface="Century Gothic" panose="020B0502020202020204" pitchFamily="34" charset="0"/>
              </a:rPr>
              <a:t> 2DC_3</a:t>
            </a:r>
            <a:r>
              <a:rPr lang="en-US" b="0" i="0">
                <a:solidFill>
                  <a:srgbClr val="000000"/>
                </a:solidFill>
                <a:effectLst/>
                <a:latin typeface="Century Gothic" panose="020B0502020202020204" pitchFamily="34" charset="0"/>
              </a:rPr>
              <a:t>​</a:t>
            </a:r>
            <a:endParaRPr/>
          </a:p>
        </p:txBody>
      </p:sp>
      <p:sp>
        <p:nvSpPr>
          <p:cNvPr id="2" name="CaixaDeTexto 1">
            <a:extLst>
              <a:ext uri="{FF2B5EF4-FFF2-40B4-BE49-F238E27FC236}">
                <a16:creationId xmlns:a16="http://schemas.microsoft.com/office/drawing/2014/main" id="{1211C656-62F1-134B-3993-1B381EC3AC0A}"/>
              </a:ext>
            </a:extLst>
          </p:cNvPr>
          <p:cNvSpPr txBox="1"/>
          <p:nvPr/>
        </p:nvSpPr>
        <p:spPr>
          <a:xfrm>
            <a:off x="3585191" y="2571750"/>
            <a:ext cx="2008883" cy="307777"/>
          </a:xfrm>
          <a:prstGeom prst="rect">
            <a:avLst/>
          </a:prstGeom>
          <a:noFill/>
        </p:spPr>
        <p:txBody>
          <a:bodyPr wrap="none" rtlCol="0">
            <a:spAutoFit/>
          </a:bodyPr>
          <a:lstStyle/>
          <a:p>
            <a:r>
              <a:rPr lang="en-US" b="1">
                <a:solidFill>
                  <a:srgbClr val="EBEBEB"/>
                </a:solidFill>
                <a:latin typeface="Century Gothic" panose="020B0502020202020204" pitchFamily="34" charset="0"/>
              </a:rPr>
              <a:t>PROGRESS</a:t>
            </a:r>
            <a:r>
              <a:rPr lang="en-US" b="1" i="0" strike="noStrike">
                <a:solidFill>
                  <a:srgbClr val="EBEBEB"/>
                </a:solidFill>
                <a:effectLst/>
                <a:latin typeface="Century Gothic" panose="020B0502020202020204" pitchFamily="34" charset="0"/>
              </a:rPr>
              <a:t> – SPRINT C</a:t>
            </a:r>
            <a:endParaRPr lang="en-US"/>
          </a:p>
        </p:txBody>
      </p:sp>
      <p:sp>
        <p:nvSpPr>
          <p:cNvPr id="4" name="CaixaDeTexto 3">
            <a:extLst>
              <a:ext uri="{FF2B5EF4-FFF2-40B4-BE49-F238E27FC236}">
                <a16:creationId xmlns:a16="http://schemas.microsoft.com/office/drawing/2014/main" id="{68D08672-4EF2-B81F-BE16-1AFDD9AADF4E}"/>
              </a:ext>
            </a:extLst>
          </p:cNvPr>
          <p:cNvSpPr txBox="1"/>
          <p:nvPr/>
        </p:nvSpPr>
        <p:spPr>
          <a:xfrm>
            <a:off x="3964363" y="2988353"/>
            <a:ext cx="1055097" cy="261610"/>
          </a:xfrm>
          <a:prstGeom prst="rect">
            <a:avLst/>
          </a:prstGeom>
          <a:noFill/>
        </p:spPr>
        <p:txBody>
          <a:bodyPr wrap="none" rtlCol="0">
            <a:spAutoFit/>
          </a:bodyPr>
          <a:lstStyle/>
          <a:p>
            <a:pPr algn="ctr"/>
            <a:r>
              <a:rPr lang="en-US" sz="1100" b="1">
                <a:solidFill>
                  <a:srgbClr val="EBEBEB"/>
                </a:solidFill>
                <a:latin typeface="Century Gothic" panose="020B0502020202020204" pitchFamily="34" charset="0"/>
              </a:rPr>
              <a:t>29 MAY 2022</a:t>
            </a:r>
            <a:endParaRPr lang="en-US" sz="1100"/>
          </a:p>
        </p:txBody>
      </p:sp>
      <p:sp>
        <p:nvSpPr>
          <p:cNvPr id="5" name="CaixaDeTexto 4">
            <a:extLst>
              <a:ext uri="{FF2B5EF4-FFF2-40B4-BE49-F238E27FC236}">
                <a16:creationId xmlns:a16="http://schemas.microsoft.com/office/drawing/2014/main" id="{D63DFA6F-6C15-57E7-C0BF-AB91266D2F5B}"/>
              </a:ext>
            </a:extLst>
          </p:cNvPr>
          <p:cNvSpPr txBox="1"/>
          <p:nvPr/>
        </p:nvSpPr>
        <p:spPr>
          <a:xfrm>
            <a:off x="-705111" y="4841827"/>
            <a:ext cx="9624021" cy="492443"/>
          </a:xfrm>
          <a:prstGeom prst="rect">
            <a:avLst/>
          </a:prstGeom>
          <a:noFill/>
        </p:spPr>
        <p:txBody>
          <a:bodyPr wrap="square" rtlCol="0">
            <a:spAutoFit/>
          </a:bodyPr>
          <a:lstStyle/>
          <a:p>
            <a:pPr algn="r" rtl="0" fontAlgn="base"/>
            <a:r>
              <a:rPr lang="pt-PT" sz="1100" b="1" i="0" u="none" strike="noStrike">
                <a:solidFill>
                  <a:schemeClr val="accent4"/>
                </a:solidFill>
                <a:effectLst/>
                <a:latin typeface="Century Gothic" panose="020B0502020202020204" pitchFamily="34" charset="0"/>
              </a:rPr>
              <a:t>Bárbara Pinto 1191507 | </a:t>
            </a:r>
            <a:r>
              <a:rPr lang="pt-PT" sz="1100" b="0" i="0">
                <a:solidFill>
                  <a:schemeClr val="accent4"/>
                </a:solidFill>
                <a:effectLst/>
                <a:latin typeface="Century Gothic" panose="020B0502020202020204" pitchFamily="34" charset="0"/>
              </a:rPr>
              <a:t>​</a:t>
            </a:r>
            <a:r>
              <a:rPr lang="pt-PT" sz="1100" b="1" i="0" u="none" strike="noStrike">
                <a:solidFill>
                  <a:schemeClr val="accent4"/>
                </a:solidFill>
                <a:effectLst/>
                <a:latin typeface="Century Gothic" panose="020B0502020202020204" pitchFamily="34" charset="0"/>
              </a:rPr>
              <a:t>Carlos Dias </a:t>
            </a:r>
            <a:r>
              <a:rPr lang="pt-PT" sz="1100" b="1">
                <a:solidFill>
                  <a:schemeClr val="accent4"/>
                </a:solidFill>
                <a:latin typeface="Century Gothic" panose="020B0502020202020204" pitchFamily="34" charset="0"/>
              </a:rPr>
              <a:t>1200991​ | Cristóvão </a:t>
            </a:r>
            <a:r>
              <a:rPr lang="pt-PT" sz="1100" b="1" i="0" u="none" strike="noStrike">
                <a:solidFill>
                  <a:schemeClr val="accent4"/>
                </a:solidFill>
                <a:effectLst/>
                <a:latin typeface="Century Gothic" panose="020B0502020202020204" pitchFamily="34" charset="0"/>
              </a:rPr>
              <a:t>Sampaio 1201029 | </a:t>
            </a:r>
            <a:r>
              <a:rPr lang="pt-PT" sz="1100" b="0" i="0">
                <a:solidFill>
                  <a:schemeClr val="accent4"/>
                </a:solidFill>
                <a:effectLst/>
                <a:latin typeface="Century Gothic" panose="020B0502020202020204" pitchFamily="34" charset="0"/>
              </a:rPr>
              <a:t>​</a:t>
            </a:r>
            <a:r>
              <a:rPr lang="pt-PT" sz="1100">
                <a:solidFill>
                  <a:schemeClr val="accent4"/>
                </a:solidFill>
                <a:latin typeface="Segoe UI" panose="020B0502040204020203" pitchFamily="34" charset="0"/>
              </a:rPr>
              <a:t> </a:t>
            </a:r>
            <a:r>
              <a:rPr lang="pt-PT" sz="1100" b="1" i="0" u="none" strike="noStrike">
                <a:solidFill>
                  <a:schemeClr val="accent4"/>
                </a:solidFill>
                <a:effectLst/>
                <a:latin typeface="Century Gothic" panose="020B0502020202020204" pitchFamily="34" charset="0"/>
              </a:rPr>
              <a:t>Miguel Silva 1201045</a:t>
            </a:r>
            <a:r>
              <a:rPr lang="pt-PT" sz="1100" b="0" i="0">
                <a:solidFill>
                  <a:schemeClr val="accent4"/>
                </a:solidFill>
                <a:effectLst/>
                <a:latin typeface="Century Gothic" panose="020B0502020202020204" pitchFamily="34" charset="0"/>
              </a:rPr>
              <a:t>​</a:t>
            </a:r>
            <a:r>
              <a:rPr lang="pt-PT" sz="1100">
                <a:solidFill>
                  <a:schemeClr val="accent4"/>
                </a:solidFill>
                <a:latin typeface="Segoe UI" panose="020B0502040204020203" pitchFamily="34" charset="0"/>
              </a:rPr>
              <a:t> </a:t>
            </a:r>
            <a:r>
              <a:rPr lang="pt-PT" sz="1100" b="1" i="0" u="none" strike="noStrike">
                <a:solidFill>
                  <a:schemeClr val="accent4"/>
                </a:solidFill>
                <a:effectLst/>
                <a:latin typeface="Century Gothic" panose="020B0502020202020204" pitchFamily="34" charset="0"/>
              </a:rPr>
              <a:t>|  Martim Maciel 1201154</a:t>
            </a:r>
            <a:endParaRPr lang="pt-PT" sz="1100" b="0" i="0">
              <a:solidFill>
                <a:schemeClr val="accent4"/>
              </a:solidFill>
              <a:effectLst/>
              <a:latin typeface="Segoe UI" panose="020B0502040204020203" pitchFamily="34" charset="0"/>
            </a:endParaRPr>
          </a:p>
          <a:p>
            <a:endParaRPr lang="en-US"/>
          </a:p>
        </p:txBody>
      </p:sp>
    </p:spTree>
    <p:extLst>
      <p:ext uri="{BB962C8B-B14F-4D97-AF65-F5344CB8AC3E}">
        <p14:creationId xmlns:p14="http://schemas.microsoft.com/office/powerpoint/2010/main" val="288479559"/>
      </p:ext>
    </p:extLst>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Donalbain template</vt:lpstr>
      <vt:lpstr>LEI 21-22 S4 2DC_3​</vt:lpstr>
      <vt:lpstr>SUMMARY – Project Phases</vt:lpstr>
      <vt:lpstr>PLANNING - PROJECT</vt:lpstr>
      <vt:lpstr>PowerPoint Presentation</vt:lpstr>
      <vt:lpstr>PowerPoint Presentation</vt:lpstr>
      <vt:lpstr>PowerPoint Presentation</vt:lpstr>
      <vt:lpstr>PowerPoint Presentation</vt:lpstr>
      <vt:lpstr>PowerPoint Presentation</vt:lpstr>
      <vt:lpstr>LEI 21-22 S4 2DC_3​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 21-22 S4 2DC_3​</dc:title>
  <cp:revision>15</cp:revision>
  <dcterms:modified xsi:type="dcterms:W3CDTF">2022-05-29T20:27:43Z</dcterms:modified>
</cp:coreProperties>
</file>