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64" r:id="rId3"/>
    <p:sldId id="259" r:id="rId4"/>
    <p:sldId id="268" r:id="rId5"/>
    <p:sldId id="306" r:id="rId6"/>
    <p:sldId id="270" r:id="rId7"/>
    <p:sldId id="297" r:id="rId8"/>
    <p:sldId id="311" r:id="rId9"/>
    <p:sldId id="307" r:id="rId10"/>
    <p:sldId id="300" r:id="rId11"/>
    <p:sldId id="302" r:id="rId12"/>
    <p:sldId id="304" r:id="rId13"/>
    <p:sldId id="310" r:id="rId14"/>
    <p:sldId id="305" r:id="rId15"/>
    <p:sldId id="308" r:id="rId16"/>
    <p:sldId id="313" r:id="rId17"/>
    <p:sldId id="303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Segoe UI" panose="020B0502040204020203" pitchFamily="34" charset="0"/>
      <p:regular r:id="rId28"/>
      <p:bold r:id="rId29"/>
      <p:italic r:id="rId30"/>
      <p:boldItalic r:id="rId31"/>
    </p:embeddedFont>
    <p:embeddedFont>
      <p:font typeface="Titillium Web" panose="000005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922303-207A-4657-B058-A5423F8F2CF3}" v="140" dt="2022-06-19T21:38:41.540"/>
    <p1510:client id="{4FDC746C-6517-4510-BD2C-82A03906F6F8}" v="59" dt="2022-06-19T20:34:30.194"/>
    <p1510:client id="{64D68741-0122-59A8-2D23-DF6BD177AF51}" v="1472" dt="2022-06-19T21:29:36.976"/>
    <p1510:client id="{7F70D11B-4614-4906-BE9C-58D92850193D}" v="792" dt="2022-06-19T22:17:12.497"/>
    <p1510:client id="{9075F4B2-D76C-9631-FADA-8332E934B60E}" v="3" dt="2022-06-19T19:09:17.122"/>
    <p1510:client id="{A95FA287-ECE4-8153-00A5-65D71C971E20}" v="84" dt="2022-06-19T21:12:53.502"/>
    <p1510:client id="{EC38C985-0F64-6F42-2C09-C47EFE57E69F}" v="34" dt="2022-06-19T20:03:37.377"/>
  </p1510:revLst>
</p1510:revInfo>
</file>

<file path=ppt/tableStyles.xml><?xml version="1.0" encoding="utf-8"?>
<a:tblStyleLst xmlns:a="http://schemas.openxmlformats.org/drawingml/2006/main" def="{A8D347E4-8D0D-48F3-AB85-A3CE05522D68}">
  <a:tblStyle styleId="{A8D347E4-8D0D-48F3-AB85-A3CE05522D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209E37-47DD-4D05-A5F4-EA4EC5330A3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com Tema 1 - Destaqu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com Tema 1 - Destaqu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513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04862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958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168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733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729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793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11" name="Google Shape;11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6000">
                  <a:schemeClr val="accent3"/>
                </a:gs>
                <a:gs pos="78000">
                  <a:schemeClr val="accen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2"/>
            </a:gs>
            <a:gs pos="37000">
              <a:schemeClr val="accent1"/>
            </a:gs>
            <a:gs pos="100000">
              <a:schemeClr val="dk1"/>
            </a:gs>
          </a:gsLst>
          <a:lin ang="3600008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18" name="Google Shape;18;p3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21" name="Google Shape;21;p3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7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53" name="Google Shape;53;p7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7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56" name="Google Shape;56;p7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23157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3414199" y="1627900"/>
            <a:ext cx="23157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3"/>
          </p:nvPr>
        </p:nvSpPr>
        <p:spPr>
          <a:xfrm>
            <a:off x="5973097" y="1627900"/>
            <a:ext cx="23157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8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65" name="Google Shape;65;p8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" name="Google Shape;67;p8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68" name="Google Shape;68;p8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0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80" name="Google Shape;80;p10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83" name="Google Shape;83;p10"/>
          <p:cNvGrpSpPr/>
          <p:nvPr/>
        </p:nvGrpSpPr>
        <p:grpSpPr>
          <a:xfrm rot="10800000">
            <a:off x="2" y="0"/>
            <a:ext cx="2167839" cy="1251620"/>
            <a:chOff x="6975702" y="3891625"/>
            <a:chExt cx="2167839" cy="1251620"/>
          </a:xfrm>
        </p:grpSpPr>
        <p:sp>
          <p:nvSpPr>
            <p:cNvPr id="84" name="Google Shape;84;p10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59932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"/>
              <a:buChar char="⦿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"/>
              <a:buChar char="⌾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"/>
              <a:buChar char="•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"/>
              <a:buChar char="●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○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■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●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○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"/>
              <a:buChar char="■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ctrTitle"/>
          </p:nvPr>
        </p:nvSpPr>
        <p:spPr>
          <a:xfrm>
            <a:off x="1433053" y="1681980"/>
            <a:ext cx="6470400" cy="88977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>
                <a:solidFill>
                  <a:srgbClr val="EBEBEB"/>
                </a:solidFill>
                <a:effectLst/>
                <a:latin typeface="Century Gothic" panose="020B0502020202020204" pitchFamily="34" charset="0"/>
              </a:rPr>
              <a:t>LEI 21-22 </a:t>
            </a:r>
            <a:r>
              <a:rPr lang="en-US" i="0">
                <a:solidFill>
                  <a:srgbClr val="EBEBEB"/>
                </a:solidFill>
                <a:effectLst/>
                <a:latin typeface="Century Gothic" panose="020B0502020202020204" pitchFamily="34" charset="0"/>
              </a:rPr>
              <a:t>S4</a:t>
            </a:r>
            <a:r>
              <a:rPr lang="en-US" b="1" i="0">
                <a:solidFill>
                  <a:srgbClr val="EBEBEB"/>
                </a:solidFill>
                <a:effectLst/>
                <a:latin typeface="Century Gothic" panose="020B0502020202020204" pitchFamily="34" charset="0"/>
              </a:rPr>
              <a:t> 2DC_3</a:t>
            </a:r>
            <a:r>
              <a:rPr lang="en-US" b="0" i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​</a:t>
            </a: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211C656-62F1-134B-3993-1B381EC3AC0A}"/>
              </a:ext>
            </a:extLst>
          </p:cNvPr>
          <p:cNvSpPr txBox="1"/>
          <p:nvPr/>
        </p:nvSpPr>
        <p:spPr>
          <a:xfrm>
            <a:off x="3585191" y="2571750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EBEBEB"/>
                </a:solidFill>
                <a:latin typeface="Century Gothic" panose="020B0502020202020204" pitchFamily="34" charset="0"/>
              </a:rPr>
              <a:t>PROGRESS</a:t>
            </a:r>
            <a:r>
              <a:rPr lang="en-US" b="1" i="0" strike="noStrike">
                <a:solidFill>
                  <a:srgbClr val="EBEBEB"/>
                </a:solidFill>
                <a:effectLst/>
                <a:latin typeface="Century Gothic" panose="020B0502020202020204" pitchFamily="34" charset="0"/>
              </a:rPr>
              <a:t> – SPRINT D</a:t>
            </a:r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8D08672-4EF2-B81F-BE16-1AFDD9AADF4E}"/>
              </a:ext>
            </a:extLst>
          </p:cNvPr>
          <p:cNvSpPr txBox="1"/>
          <p:nvPr/>
        </p:nvSpPr>
        <p:spPr>
          <a:xfrm>
            <a:off x="3964363" y="2988353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>
                <a:solidFill>
                  <a:srgbClr val="EBEBEB"/>
                </a:solidFill>
                <a:latin typeface="Century Gothic" panose="020B0502020202020204" pitchFamily="34" charset="0"/>
              </a:rPr>
              <a:t>29 MAY 2022</a:t>
            </a:r>
            <a:endParaRPr lang="en-US" sz="110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C85904B-C0DE-0D81-A867-9DD4C959B43B}"/>
              </a:ext>
            </a:extLst>
          </p:cNvPr>
          <p:cNvSpPr txBox="1"/>
          <p:nvPr/>
        </p:nvSpPr>
        <p:spPr>
          <a:xfrm>
            <a:off x="-705111" y="4841827"/>
            <a:ext cx="96240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base"/>
            <a:r>
              <a:rPr lang="pt-PT" sz="1100" b="1" i="0" u="none" strike="noStrike">
                <a:solidFill>
                  <a:schemeClr val="accent4"/>
                </a:solidFill>
                <a:effectLst/>
                <a:latin typeface="Century Gothic" panose="020B0502020202020204" pitchFamily="34" charset="0"/>
              </a:rPr>
              <a:t>Bárbara Pinto 1191507 | </a:t>
            </a:r>
            <a:r>
              <a:rPr lang="pt-PT" sz="1100" b="0" i="0">
                <a:solidFill>
                  <a:schemeClr val="accent4"/>
                </a:solidFill>
                <a:effectLst/>
                <a:latin typeface="Century Gothic" panose="020B0502020202020204" pitchFamily="34" charset="0"/>
              </a:rPr>
              <a:t>​</a:t>
            </a:r>
            <a:r>
              <a:rPr lang="pt-PT" sz="1100" b="1" i="0" u="none" strike="noStrike">
                <a:solidFill>
                  <a:schemeClr val="accent4"/>
                </a:solidFill>
                <a:effectLst/>
                <a:latin typeface="Century Gothic" panose="020B0502020202020204" pitchFamily="34" charset="0"/>
              </a:rPr>
              <a:t>Carlos Dias </a:t>
            </a:r>
            <a:r>
              <a:rPr lang="pt-PT" sz="1100" b="1">
                <a:solidFill>
                  <a:schemeClr val="accent4"/>
                </a:solidFill>
                <a:latin typeface="Century Gothic" panose="020B0502020202020204" pitchFamily="34" charset="0"/>
              </a:rPr>
              <a:t>1200991​ | Cristóvão </a:t>
            </a:r>
            <a:r>
              <a:rPr lang="pt-PT" sz="1100" b="1" i="0" u="none" strike="noStrike">
                <a:solidFill>
                  <a:schemeClr val="accent4"/>
                </a:solidFill>
                <a:effectLst/>
                <a:latin typeface="Century Gothic" panose="020B0502020202020204" pitchFamily="34" charset="0"/>
              </a:rPr>
              <a:t>Sampaio 1201029 | </a:t>
            </a:r>
            <a:r>
              <a:rPr lang="pt-PT" sz="1100" b="0" i="0">
                <a:solidFill>
                  <a:schemeClr val="accent4"/>
                </a:solidFill>
                <a:effectLst/>
                <a:latin typeface="Century Gothic" panose="020B0502020202020204" pitchFamily="34" charset="0"/>
              </a:rPr>
              <a:t>​</a:t>
            </a:r>
            <a:r>
              <a:rPr lang="pt-PT" sz="1100">
                <a:solidFill>
                  <a:schemeClr val="accent4"/>
                </a:solidFill>
                <a:latin typeface="Segoe UI" panose="020B0502040204020203" pitchFamily="34" charset="0"/>
              </a:rPr>
              <a:t> </a:t>
            </a:r>
            <a:r>
              <a:rPr lang="pt-PT" sz="1100" b="1" i="0" u="none" strike="noStrike">
                <a:solidFill>
                  <a:schemeClr val="accent4"/>
                </a:solidFill>
                <a:effectLst/>
                <a:latin typeface="Century Gothic" panose="020B0502020202020204" pitchFamily="34" charset="0"/>
              </a:rPr>
              <a:t>Miguel Silva 1201045</a:t>
            </a:r>
            <a:r>
              <a:rPr lang="pt-PT" sz="1100" b="0" i="0">
                <a:solidFill>
                  <a:schemeClr val="accent4"/>
                </a:solidFill>
                <a:effectLst/>
                <a:latin typeface="Century Gothic" panose="020B0502020202020204" pitchFamily="34" charset="0"/>
              </a:rPr>
              <a:t>​</a:t>
            </a:r>
            <a:r>
              <a:rPr lang="pt-PT" sz="1100">
                <a:solidFill>
                  <a:schemeClr val="accent4"/>
                </a:solidFill>
                <a:latin typeface="Segoe UI" panose="020B0502040204020203" pitchFamily="34" charset="0"/>
              </a:rPr>
              <a:t> </a:t>
            </a:r>
            <a:r>
              <a:rPr lang="pt-PT" sz="1100" b="1" i="0" u="none" strike="noStrike">
                <a:solidFill>
                  <a:schemeClr val="accent4"/>
                </a:solidFill>
                <a:effectLst/>
                <a:latin typeface="Century Gothic" panose="020B0502020202020204" pitchFamily="34" charset="0"/>
              </a:rPr>
              <a:t>|  Martim Maciel 1201154</a:t>
            </a:r>
            <a:endParaRPr lang="pt-PT" sz="1100" b="0" i="0">
              <a:solidFill>
                <a:schemeClr val="accent4"/>
              </a:solidFill>
              <a:effectLst/>
              <a:latin typeface="Segoe UI" panose="020B0502040204020203" pitchFamily="34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2" name="Google Shape;164;p20">
            <a:extLst>
              <a:ext uri="{FF2B5EF4-FFF2-40B4-BE49-F238E27FC236}">
                <a16:creationId xmlns:a16="http://schemas.microsoft.com/office/drawing/2014/main" id="{5FC3C8D6-79EA-82ED-CD4E-DFC768D0699E}"/>
              </a:ext>
            </a:extLst>
          </p:cNvPr>
          <p:cNvSpPr txBox="1">
            <a:spLocks/>
          </p:cNvSpPr>
          <p:nvPr/>
        </p:nvSpPr>
        <p:spPr>
          <a:xfrm>
            <a:off x="215465" y="464823"/>
            <a:ext cx="922596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2800" b="1">
                <a:solidFill>
                  <a:schemeClr val="dk1"/>
                </a:solidFill>
                <a:latin typeface="Titillium Web"/>
                <a:sym typeface="Titillium Web"/>
              </a:rPr>
              <a:t>SYSTEM AND PRODUCT DELIVERY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2DC92A-313C-4429-AB92-298994C93E45}"/>
              </a:ext>
            </a:extLst>
          </p:cNvPr>
          <p:cNvSpPr txBox="1"/>
          <p:nvPr/>
        </p:nvSpPr>
        <p:spPr>
          <a:xfrm>
            <a:off x="452283" y="1081548"/>
            <a:ext cx="3647769" cy="37240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800" b="1" dirty="0">
                <a:solidFill>
                  <a:schemeClr val="bg1">
                    <a:lumMod val="50000"/>
                  </a:schemeClr>
                </a:solidFill>
                <a:latin typeface="Titillium Web" panose="00000500000000000000" pitchFamily="2" charset="0"/>
              </a:rPr>
              <a:t>SYSTEM OBJECTIVES</a:t>
            </a:r>
          </a:p>
          <a:p>
            <a:pPr algn="l" rtl="0" fontAlgn="base"/>
            <a:endParaRPr lang="pt-PT" sz="1600" dirty="0">
              <a:solidFill>
                <a:schemeClr val="dk2"/>
              </a:solidFill>
              <a:latin typeface="Titillium Web"/>
              <a:sym typeface="Titillium Web"/>
            </a:endParaRPr>
          </a:p>
          <a:p>
            <a:pPr fontAlgn="base"/>
            <a:r>
              <a:rPr lang="pt-PT" sz="1600" dirty="0" err="1">
                <a:solidFill>
                  <a:schemeClr val="dk2"/>
                </a:solidFill>
                <a:latin typeface="Titillium Web"/>
                <a:sym typeface="Titillium Web"/>
              </a:rPr>
              <a:t>Provide</a:t>
            </a:r>
            <a:r>
              <a:rPr lang="pt-PT" sz="1600" dirty="0">
                <a:solidFill>
                  <a:schemeClr val="dk2"/>
                </a:solidFill>
                <a:latin typeface="Titillium Web"/>
                <a:sym typeface="Titillium Web"/>
              </a:rPr>
              <a:t> </a:t>
            </a:r>
            <a:r>
              <a:rPr lang="pt-PT" sz="1600" b="1" dirty="0">
                <a:solidFill>
                  <a:schemeClr val="dk2"/>
                </a:solidFill>
                <a:latin typeface="Titillium Web"/>
                <a:sym typeface="Titillium Web"/>
              </a:rPr>
              <a:t>secure </a:t>
            </a:r>
            <a:r>
              <a:rPr lang="pt-PT" sz="1600" b="1" dirty="0" err="1">
                <a:solidFill>
                  <a:schemeClr val="dk2"/>
                </a:solidFill>
                <a:latin typeface="Titillium Web"/>
                <a:sym typeface="Titillium Web"/>
              </a:rPr>
              <a:t>protocol</a:t>
            </a:r>
            <a:r>
              <a:rPr lang="pt-PT" sz="1600" b="1" dirty="0">
                <a:solidFill>
                  <a:schemeClr val="dk2"/>
                </a:solidFill>
                <a:latin typeface="Titillium Web"/>
                <a:sym typeface="Titillium Web"/>
              </a:rPr>
              <a:t> </a:t>
            </a:r>
            <a:r>
              <a:rPr lang="pt-PT" sz="1600" b="1" dirty="0" err="1">
                <a:solidFill>
                  <a:schemeClr val="dk2"/>
                </a:solidFill>
                <a:latin typeface="Titillium Web"/>
                <a:sym typeface="Titillium Web"/>
              </a:rPr>
              <a:t>communication</a:t>
            </a:r>
            <a:r>
              <a:rPr lang="pt-PT" sz="1600" dirty="0">
                <a:solidFill>
                  <a:schemeClr val="dk2"/>
                </a:solidFill>
                <a:latin typeface="Titillium Web"/>
                <a:sym typeface="Titillium Web"/>
              </a:rPr>
              <a:t> </a:t>
            </a:r>
            <a:r>
              <a:rPr lang="pt-PT" sz="1600" dirty="0" err="1">
                <a:solidFill>
                  <a:schemeClr val="dk2"/>
                </a:solidFill>
                <a:latin typeface="Titillium Web"/>
                <a:sym typeface="Titillium Web"/>
              </a:rPr>
              <a:t>between</a:t>
            </a:r>
            <a:r>
              <a:rPr lang="pt-PT" sz="1600" dirty="0">
                <a:solidFill>
                  <a:schemeClr val="dk2"/>
                </a:solidFill>
                <a:latin typeface="Titillium Web"/>
                <a:sym typeface="Titillium Web"/>
              </a:rPr>
              <a:t> </a:t>
            </a:r>
            <a:r>
              <a:rPr lang="pt-PT" sz="1600" dirty="0" err="1">
                <a:solidFill>
                  <a:schemeClr val="dk2"/>
                </a:solidFill>
                <a:latin typeface="Titillium Web"/>
                <a:sym typeface="Titillium Web"/>
              </a:rPr>
              <a:t>application</a:t>
            </a:r>
            <a:r>
              <a:rPr lang="pt-PT" sz="1600" dirty="0">
                <a:solidFill>
                  <a:schemeClr val="dk2"/>
                </a:solidFill>
                <a:latin typeface="Titillium Web"/>
                <a:sym typeface="Titillium Web"/>
              </a:rPr>
              <a:t> </a:t>
            </a:r>
            <a:r>
              <a:rPr lang="pt-PT" sz="1600" dirty="0" err="1">
                <a:solidFill>
                  <a:schemeClr val="dk2"/>
                </a:solidFill>
                <a:latin typeface="Titillium Web"/>
                <a:sym typeface="Titillium Web"/>
              </a:rPr>
              <a:t>and</a:t>
            </a:r>
            <a:r>
              <a:rPr lang="pt-PT" sz="1600" dirty="0">
                <a:solidFill>
                  <a:schemeClr val="dk2"/>
                </a:solidFill>
                <a:latin typeface="Titillium Web"/>
                <a:sym typeface="Titillium Web"/>
              </a:rPr>
              <a:t> </a:t>
            </a:r>
            <a:r>
              <a:rPr lang="pt-PT" sz="1600" dirty="0" err="1">
                <a:solidFill>
                  <a:schemeClr val="dk2"/>
                </a:solidFill>
                <a:latin typeface="Titillium Web"/>
                <a:sym typeface="Titillium Web"/>
              </a:rPr>
              <a:t>develop</a:t>
            </a:r>
            <a:r>
              <a:rPr lang="pt-PT" sz="1600" dirty="0">
                <a:solidFill>
                  <a:schemeClr val="dk2"/>
                </a:solidFill>
                <a:latin typeface="Titillium Web"/>
                <a:sym typeface="Titillium Web"/>
              </a:rPr>
              <a:t> </a:t>
            </a:r>
            <a:r>
              <a:rPr lang="pt-PT" sz="1600" dirty="0" err="1">
                <a:solidFill>
                  <a:schemeClr val="dk2"/>
                </a:solidFill>
                <a:latin typeface="Titillium Web"/>
                <a:sym typeface="Titillium Web"/>
              </a:rPr>
              <a:t>existing</a:t>
            </a:r>
            <a:r>
              <a:rPr lang="pt-PT" sz="1600" dirty="0">
                <a:solidFill>
                  <a:schemeClr val="dk2"/>
                </a:solidFill>
                <a:latin typeface="Titillium Web"/>
                <a:sym typeface="Titillium Web"/>
              </a:rPr>
              <a:t> </a:t>
            </a:r>
            <a:r>
              <a:rPr lang="pt-PT" sz="1600" dirty="0" err="1">
                <a:solidFill>
                  <a:schemeClr val="dk2"/>
                </a:solidFill>
                <a:latin typeface="Titillium Web"/>
                <a:sym typeface="Titillium Web"/>
              </a:rPr>
              <a:t>functionalities</a:t>
            </a:r>
            <a:r>
              <a:rPr lang="pt-PT" sz="1600" dirty="0">
                <a:solidFill>
                  <a:schemeClr val="dk2"/>
                </a:solidFill>
                <a:latin typeface="Titillium Web"/>
                <a:sym typeface="Titillium Web"/>
              </a:rPr>
              <a:t>:</a:t>
            </a:r>
            <a:endParaRPr lang="pt-PT" sz="1600" dirty="0">
              <a:solidFill>
                <a:schemeClr val="dk2"/>
              </a:solidFill>
              <a:latin typeface="Titillium Web"/>
            </a:endParaRPr>
          </a:p>
          <a:p>
            <a:pPr lvl="3" fontAlgn="base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» </a:t>
            </a:r>
            <a:r>
              <a:rPr lang="pt-PT" dirty="0" err="1">
                <a:solidFill>
                  <a:schemeClr val="dk2"/>
                </a:solidFill>
                <a:latin typeface="Titillium Web"/>
                <a:sym typeface="Titillium Web"/>
              </a:rPr>
              <a:t>Obtain</a:t>
            </a:r>
            <a:r>
              <a:rPr lang="pt-PT" dirty="0">
                <a:solidFill>
                  <a:schemeClr val="dk2"/>
                </a:solidFill>
                <a:latin typeface="Titillium Web"/>
                <a:sym typeface="Titillium Web"/>
              </a:rPr>
              <a:t> </a:t>
            </a:r>
            <a:r>
              <a:rPr lang="pt-PT" dirty="0" err="1">
                <a:solidFill>
                  <a:schemeClr val="dk2"/>
                </a:solidFill>
                <a:latin typeface="Titillium Web"/>
                <a:sym typeface="Titillium Web"/>
              </a:rPr>
              <a:t>statistical</a:t>
            </a:r>
            <a:r>
              <a:rPr lang="pt-PT" dirty="0">
                <a:solidFill>
                  <a:schemeClr val="dk2"/>
                </a:solidFill>
                <a:latin typeface="Titillium Web"/>
                <a:sym typeface="Titillium Web"/>
              </a:rPr>
              <a:t> </a:t>
            </a:r>
            <a:r>
              <a:rPr lang="pt-PT" dirty="0" err="1">
                <a:solidFill>
                  <a:schemeClr val="dk2"/>
                </a:solidFill>
                <a:latin typeface="Titillium Web"/>
                <a:sym typeface="Titillium Web"/>
              </a:rPr>
              <a:t>report</a:t>
            </a:r>
            <a:r>
              <a:rPr lang="pt-PT" dirty="0">
                <a:solidFill>
                  <a:schemeClr val="dk2"/>
                </a:solidFill>
                <a:latin typeface="Titillium Web"/>
                <a:sym typeface="Titillium Web"/>
              </a:rPr>
              <a:t> for a </a:t>
            </a:r>
            <a:r>
              <a:rPr lang="pt-PT" dirty="0" err="1">
                <a:solidFill>
                  <a:schemeClr val="dk2"/>
                </a:solidFill>
                <a:latin typeface="Titillium Web"/>
                <a:sym typeface="Titillium Web"/>
              </a:rPr>
              <a:t>questionnaire</a:t>
            </a:r>
            <a:endParaRPr lang="pt-PT" dirty="0">
              <a:solidFill>
                <a:schemeClr val="dk2"/>
              </a:solidFill>
              <a:latin typeface="Titillium Web"/>
            </a:endParaRPr>
          </a:p>
          <a:p>
            <a:pPr lvl="3" fontAlgn="base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» </a:t>
            </a:r>
            <a:r>
              <a:rPr lang="pt-PT" dirty="0" err="1">
                <a:solidFill>
                  <a:schemeClr val="dk2"/>
                </a:solidFill>
                <a:latin typeface="Titillium Web"/>
                <a:sym typeface="Titillium Web"/>
              </a:rPr>
              <a:t>Allow</a:t>
            </a:r>
            <a:r>
              <a:rPr lang="pt-PT" dirty="0">
                <a:solidFill>
                  <a:schemeClr val="dk2"/>
                </a:solidFill>
                <a:latin typeface="Titillium Web"/>
                <a:sym typeface="Titillium Web"/>
              </a:rPr>
              <a:t> a </a:t>
            </a:r>
            <a:r>
              <a:rPr lang="pt-PT" dirty="0" err="1">
                <a:solidFill>
                  <a:schemeClr val="dk2"/>
                </a:solidFill>
                <a:latin typeface="Titillium Web"/>
                <a:sym typeface="Titillium Web"/>
              </a:rPr>
              <a:t>questionnaire</a:t>
            </a:r>
            <a:r>
              <a:rPr lang="pt-PT" dirty="0">
                <a:solidFill>
                  <a:schemeClr val="dk2"/>
                </a:solidFill>
                <a:latin typeface="Titillium Web"/>
                <a:sym typeface="Titillium Web"/>
              </a:rPr>
              <a:t> to </a:t>
            </a:r>
            <a:r>
              <a:rPr lang="pt-PT" dirty="0" err="1">
                <a:solidFill>
                  <a:schemeClr val="dk2"/>
                </a:solidFill>
                <a:latin typeface="Titillium Web"/>
                <a:sym typeface="Titillium Web"/>
              </a:rPr>
              <a:t>be</a:t>
            </a:r>
            <a:r>
              <a:rPr lang="pt-PT" dirty="0">
                <a:solidFill>
                  <a:schemeClr val="dk2"/>
                </a:solidFill>
                <a:latin typeface="Titillium Web"/>
                <a:sym typeface="Titillium Web"/>
              </a:rPr>
              <a:t> </a:t>
            </a:r>
            <a:r>
              <a:rPr lang="pt-PT" dirty="0" err="1">
                <a:solidFill>
                  <a:schemeClr val="dk2"/>
                </a:solidFill>
                <a:latin typeface="Titillium Web"/>
                <a:sym typeface="Titillium Web"/>
              </a:rPr>
              <a:t>answeres</a:t>
            </a:r>
            <a:endParaRPr lang="pt-PT" dirty="0">
              <a:solidFill>
                <a:schemeClr val="dk2"/>
              </a:solidFill>
              <a:latin typeface="Titillium Web"/>
            </a:endParaRPr>
          </a:p>
          <a:p>
            <a:pPr lvl="3" fontAlgn="base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» Updated </a:t>
            </a:r>
            <a:r>
              <a:rPr lang="pt-PT" dirty="0" err="1">
                <a:solidFill>
                  <a:schemeClr val="dk2"/>
                </a:solidFill>
                <a:latin typeface="Titillium Web"/>
                <a:sym typeface="Titillium Web"/>
              </a:rPr>
              <a:t>Dispatched</a:t>
            </a:r>
            <a:r>
              <a:rPr lang="pt-PT" dirty="0">
                <a:solidFill>
                  <a:schemeClr val="dk2"/>
                </a:solidFill>
                <a:latin typeface="Titillium Web"/>
                <a:sym typeface="Titillium Web"/>
              </a:rPr>
              <a:t> </a:t>
            </a:r>
            <a:r>
              <a:rPr lang="pt-PT" dirty="0" err="1">
                <a:solidFill>
                  <a:schemeClr val="dk2"/>
                </a:solidFill>
                <a:latin typeface="Titillium Web"/>
                <a:sym typeface="Titillium Web"/>
              </a:rPr>
              <a:t>orders</a:t>
            </a:r>
            <a:endParaRPr lang="pt-PT" dirty="0">
              <a:solidFill>
                <a:schemeClr val="dk2"/>
              </a:solidFill>
              <a:latin typeface="Titillium Web"/>
            </a:endParaRPr>
          </a:p>
          <a:p>
            <a:pPr lvl="3" fontAlgn="base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» View Status of Open Orders</a:t>
            </a:r>
          </a:p>
          <a:p>
            <a:pPr lvl="3" fontAlgn="base"/>
            <a:endParaRPr lang="pt-PT" sz="1600" dirty="0">
              <a:solidFill>
                <a:schemeClr val="dk2"/>
              </a:solidFill>
              <a:latin typeface="Titillium Web"/>
            </a:endParaRPr>
          </a:p>
          <a:p>
            <a:pPr fontAlgn="base"/>
            <a:r>
              <a:rPr lang="pt-PT" sz="1600" dirty="0" err="1">
                <a:solidFill>
                  <a:schemeClr val="dk2"/>
                </a:solidFill>
                <a:latin typeface="Titillium Web"/>
                <a:sym typeface="Titillium Web"/>
              </a:rPr>
              <a:t>Guarantee</a:t>
            </a:r>
            <a:r>
              <a:rPr lang="pt-PT" sz="1600" dirty="0">
                <a:solidFill>
                  <a:schemeClr val="dk2"/>
                </a:solidFill>
                <a:latin typeface="Titillium Web"/>
                <a:sym typeface="Titillium Web"/>
              </a:rPr>
              <a:t> </a:t>
            </a:r>
            <a:r>
              <a:rPr lang="pt-PT" sz="1600" b="1" dirty="0">
                <a:solidFill>
                  <a:schemeClr val="dk2"/>
                </a:solidFill>
                <a:latin typeface="Titillium Web"/>
                <a:sym typeface="Titillium Web"/>
              </a:rPr>
              <a:t>data </a:t>
            </a:r>
            <a:r>
              <a:rPr lang="pt-PT" sz="1600" b="1" dirty="0" err="1">
                <a:solidFill>
                  <a:schemeClr val="dk2"/>
                </a:solidFill>
                <a:latin typeface="Titillium Web"/>
                <a:sym typeface="Titillium Web"/>
              </a:rPr>
              <a:t>persistence</a:t>
            </a:r>
            <a:r>
              <a:rPr lang="pt-PT" sz="1600" b="1" dirty="0">
                <a:solidFill>
                  <a:schemeClr val="dk2"/>
                </a:solidFill>
                <a:latin typeface="Titillium Web"/>
                <a:sym typeface="Titillium Web"/>
              </a:rPr>
              <a:t> </a:t>
            </a:r>
            <a:r>
              <a:rPr lang="pt-PT" sz="1600" dirty="0">
                <a:solidFill>
                  <a:schemeClr val="dk2"/>
                </a:solidFill>
                <a:latin typeface="Titillium Web"/>
                <a:sym typeface="Titillium Web"/>
              </a:rPr>
              <a:t>(</a:t>
            </a:r>
            <a:r>
              <a:rPr lang="pt-PT" sz="1600" dirty="0" err="1">
                <a:solidFill>
                  <a:schemeClr val="dk2"/>
                </a:solidFill>
                <a:latin typeface="Titillium Web"/>
                <a:sym typeface="Titillium Web"/>
              </a:rPr>
              <a:t>in-memory</a:t>
            </a:r>
            <a:r>
              <a:rPr lang="pt-PT" sz="1600" dirty="0">
                <a:solidFill>
                  <a:schemeClr val="dk2"/>
                </a:solidFill>
                <a:latin typeface="Titillium Web"/>
                <a:sym typeface="Titillium Web"/>
              </a:rPr>
              <a:t> </a:t>
            </a:r>
            <a:r>
              <a:rPr lang="pt-PT" sz="1600" dirty="0" err="1">
                <a:solidFill>
                  <a:schemeClr val="dk2"/>
                </a:solidFill>
                <a:latin typeface="Titillium Web"/>
                <a:sym typeface="Titillium Web"/>
              </a:rPr>
              <a:t>and</a:t>
            </a:r>
            <a:r>
              <a:rPr lang="pt-PT" sz="1600" dirty="0">
                <a:solidFill>
                  <a:schemeClr val="dk2"/>
                </a:solidFill>
                <a:latin typeface="Titillium Web"/>
                <a:sym typeface="Titillium Web"/>
              </a:rPr>
              <a:t> </a:t>
            </a:r>
            <a:r>
              <a:rPr lang="pt-PT" sz="1600" dirty="0" err="1">
                <a:solidFill>
                  <a:schemeClr val="dk2"/>
                </a:solidFill>
                <a:latin typeface="Titillium Web"/>
                <a:sym typeface="Titillium Web"/>
              </a:rPr>
              <a:t>on</a:t>
            </a:r>
            <a:r>
              <a:rPr lang="pt-PT" sz="1600" dirty="0">
                <a:solidFill>
                  <a:schemeClr val="dk2"/>
                </a:solidFill>
                <a:latin typeface="Titillium Web"/>
                <a:sym typeface="Titillium Web"/>
              </a:rPr>
              <a:t> a local/online </a:t>
            </a:r>
            <a:r>
              <a:rPr lang="pt-PT" sz="1600" dirty="0" err="1">
                <a:solidFill>
                  <a:schemeClr val="dk2"/>
                </a:solidFill>
                <a:latin typeface="Titillium Web"/>
                <a:sym typeface="Titillium Web"/>
              </a:rPr>
              <a:t>database</a:t>
            </a:r>
            <a:r>
              <a:rPr lang="pt-PT" sz="1600" dirty="0">
                <a:solidFill>
                  <a:schemeClr val="dk2"/>
                </a:solidFill>
                <a:latin typeface="Titillium Web"/>
                <a:sym typeface="Titillium Web"/>
              </a:rPr>
              <a:t>)</a:t>
            </a:r>
            <a:r>
              <a:rPr lang="en-US" sz="1600" dirty="0">
                <a:solidFill>
                  <a:schemeClr val="dk2"/>
                </a:solidFill>
                <a:latin typeface="Titillium Web"/>
                <a:sym typeface="Titillium Web"/>
              </a:rPr>
              <a:t>​</a:t>
            </a:r>
            <a:endParaRPr lang="en-US" sz="1600" dirty="0">
              <a:solidFill>
                <a:schemeClr val="dk2"/>
              </a:solidFill>
              <a:latin typeface="Titillium Web"/>
            </a:endParaRPr>
          </a:p>
          <a:p>
            <a:pPr algn="l" rtl="0" fontAlgn="base"/>
            <a:endParaRPr lang="pt-PT" sz="1600" dirty="0">
              <a:solidFill>
                <a:schemeClr val="dk2"/>
              </a:solidFill>
              <a:latin typeface="Titillium Web"/>
              <a:sym typeface="Titillium Web"/>
            </a:endParaRPr>
          </a:p>
          <a:p>
            <a:pPr algn="l" rtl="0" fontAlgn="base"/>
            <a:r>
              <a:rPr lang="pt-PT" sz="1600" dirty="0" err="1">
                <a:solidFill>
                  <a:schemeClr val="dk2"/>
                </a:solidFill>
                <a:latin typeface="Titillium Web"/>
                <a:sym typeface="Titillium Web"/>
              </a:rPr>
              <a:t>Provide</a:t>
            </a:r>
            <a:r>
              <a:rPr lang="pt-PT" sz="1600" dirty="0">
                <a:solidFill>
                  <a:schemeClr val="dk2"/>
                </a:solidFill>
                <a:latin typeface="Titillium Web"/>
                <a:sym typeface="Titillium Web"/>
              </a:rPr>
              <a:t> </a:t>
            </a:r>
            <a:r>
              <a:rPr lang="pt-PT" sz="1600" b="1" dirty="0" err="1">
                <a:solidFill>
                  <a:schemeClr val="dk2"/>
                </a:solidFill>
                <a:latin typeface="Titillium Web"/>
                <a:sym typeface="Titillium Web"/>
              </a:rPr>
              <a:t>initialization</a:t>
            </a:r>
            <a:r>
              <a:rPr lang="pt-PT" sz="1600" b="1" dirty="0">
                <a:solidFill>
                  <a:schemeClr val="dk2"/>
                </a:solidFill>
                <a:latin typeface="Titillium Web"/>
                <a:sym typeface="Titillium Web"/>
              </a:rPr>
              <a:t> data </a:t>
            </a:r>
            <a:r>
              <a:rPr lang="pt-PT" sz="1600" dirty="0">
                <a:solidFill>
                  <a:schemeClr val="dk2"/>
                </a:solidFill>
                <a:latin typeface="Titillium Web"/>
                <a:sym typeface="Titillium Web"/>
              </a:rPr>
              <a:t>to </a:t>
            </a:r>
            <a:r>
              <a:rPr lang="pt-PT" sz="1600" dirty="0" err="1">
                <a:solidFill>
                  <a:schemeClr val="dk2"/>
                </a:solidFill>
                <a:latin typeface="Titillium Web"/>
                <a:sym typeface="Titillium Web"/>
              </a:rPr>
              <a:t>demonstrate</a:t>
            </a:r>
            <a:r>
              <a:rPr lang="pt-PT" sz="1600" dirty="0">
                <a:solidFill>
                  <a:schemeClr val="dk2"/>
                </a:solidFill>
                <a:latin typeface="Titillium Web"/>
                <a:sym typeface="Titillium Web"/>
              </a:rPr>
              <a:t> </a:t>
            </a:r>
            <a:r>
              <a:rPr lang="pt-PT" sz="1600" dirty="0" err="1">
                <a:solidFill>
                  <a:schemeClr val="dk2"/>
                </a:solidFill>
                <a:latin typeface="Titillium Web"/>
                <a:sym typeface="Titillium Web"/>
              </a:rPr>
              <a:t>system</a:t>
            </a:r>
            <a:r>
              <a:rPr lang="pt-PT" sz="1600" dirty="0">
                <a:solidFill>
                  <a:schemeClr val="dk2"/>
                </a:solidFill>
                <a:latin typeface="Titillium Web"/>
                <a:sym typeface="Titillium Web"/>
              </a:rPr>
              <a:t> </a:t>
            </a:r>
            <a:r>
              <a:rPr lang="pt-PT" sz="1600" dirty="0" err="1">
                <a:solidFill>
                  <a:schemeClr val="dk2"/>
                </a:solidFill>
                <a:latin typeface="Titillium Web"/>
                <a:sym typeface="Titillium Web"/>
              </a:rPr>
              <a:t>functionalities</a:t>
            </a:r>
            <a:r>
              <a:rPr lang="en-US" sz="1800" dirty="0">
                <a:solidFill>
                  <a:schemeClr val="dk2"/>
                </a:solidFill>
                <a:latin typeface="Titillium Web"/>
                <a:sym typeface="Titillium Web"/>
              </a:rPr>
              <a:t>​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19E4017-CEB1-451D-9610-1CD4E58C42CB}"/>
              </a:ext>
            </a:extLst>
          </p:cNvPr>
          <p:cNvSpPr txBox="1"/>
          <p:nvPr/>
        </p:nvSpPr>
        <p:spPr>
          <a:xfrm>
            <a:off x="4832817" y="1081548"/>
            <a:ext cx="3858900" cy="40626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800" b="1" dirty="0">
                <a:solidFill>
                  <a:schemeClr val="bg1">
                    <a:lumMod val="50000"/>
                  </a:schemeClr>
                </a:solidFill>
                <a:latin typeface="Titillium Web" panose="00000500000000000000" pitchFamily="2" charset="0"/>
              </a:rPr>
              <a:t>PRODUCT QUALITY</a:t>
            </a:r>
          </a:p>
          <a:p>
            <a:pPr algn="l" rtl="0" fontAlgn="base"/>
            <a:endParaRPr lang="pt-PT" sz="1600" dirty="0">
              <a:solidFill>
                <a:schemeClr val="dk2"/>
              </a:solidFill>
              <a:latin typeface="Titillium Web"/>
              <a:sym typeface="Titillium Web"/>
            </a:endParaRPr>
          </a:p>
          <a:p>
            <a:pPr algn="l" rtl="0" fontAlgn="base"/>
            <a:r>
              <a:rPr lang="en-US" sz="1600" b="1" dirty="0">
                <a:solidFill>
                  <a:schemeClr val="dk2"/>
                </a:solidFill>
                <a:latin typeface="Titillium Web"/>
                <a:sym typeface="Titillium Web"/>
              </a:rPr>
              <a:t>Quality metrics:</a:t>
            </a:r>
            <a:r>
              <a:rPr lang="en-US" sz="1600" dirty="0">
                <a:solidFill>
                  <a:schemeClr val="dk2"/>
                </a:solidFill>
                <a:latin typeface="Titillium Web"/>
                <a:sym typeface="Titillium Web"/>
              </a:rPr>
              <a:t> </a:t>
            </a:r>
          </a:p>
          <a:p>
            <a:pPr algn="l" rtl="0" fontAlgn="base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» </a:t>
            </a:r>
            <a:r>
              <a:rPr lang="en-US" dirty="0">
                <a:solidFill>
                  <a:schemeClr val="dk2"/>
                </a:solidFill>
                <a:latin typeface="Titillium Web"/>
              </a:rPr>
              <a:t>63</a:t>
            </a:r>
            <a:r>
              <a:rPr lang="en-US" dirty="0">
                <a:solidFill>
                  <a:schemeClr val="dk2"/>
                </a:solidFill>
                <a:latin typeface="Titillium Web"/>
                <a:sym typeface="Titillium Web"/>
              </a:rPr>
              <a:t>% Class coverage </a:t>
            </a:r>
            <a:r>
              <a:rPr lang="pt-PT" sz="1400" b="0" i="0" dirty="0">
                <a:solidFill>
                  <a:srgbClr val="000000"/>
                </a:solidFill>
                <a:effectLst/>
              </a:rPr>
              <a:t>✔️</a:t>
            </a:r>
            <a:endParaRPr lang="en-US" dirty="0">
              <a:solidFill>
                <a:schemeClr val="dk2"/>
              </a:solidFill>
              <a:latin typeface="Titillium Web"/>
              <a:sym typeface="Titillium Web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» </a:t>
            </a:r>
            <a:r>
              <a:rPr lang="en-US" dirty="0">
                <a:solidFill>
                  <a:schemeClr val="dk2"/>
                </a:solidFill>
                <a:latin typeface="Titillium Web"/>
              </a:rPr>
              <a:t>65% Method coverage</a:t>
            </a:r>
            <a:r>
              <a:rPr lang="en-US" dirty="0">
                <a:solidFill>
                  <a:schemeClr val="dk2"/>
                </a:solidFill>
              </a:rPr>
              <a:t> </a:t>
            </a:r>
            <a:r>
              <a:rPr lang="pt-PT" dirty="0"/>
              <a:t>✔️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» </a:t>
            </a:r>
            <a:r>
              <a:rPr lang="en-US" dirty="0">
                <a:solidFill>
                  <a:schemeClr val="dk2"/>
                </a:solidFill>
                <a:latin typeface="Titillium Web"/>
              </a:rPr>
              <a:t>64% Class coverage</a:t>
            </a:r>
            <a:r>
              <a:rPr lang="en-US" dirty="0">
                <a:solidFill>
                  <a:schemeClr val="dk2"/>
                </a:solidFill>
              </a:rPr>
              <a:t> </a:t>
            </a:r>
            <a:r>
              <a:rPr lang="pt-PT" dirty="0"/>
              <a:t>✔️</a:t>
            </a:r>
          </a:p>
          <a:p>
            <a:pPr fontAlgn="base"/>
            <a:endParaRPr lang="en-US" sz="1600" dirty="0">
              <a:solidFill>
                <a:srgbClr val="677579"/>
              </a:solidFill>
              <a:latin typeface="Titillium Web"/>
            </a:endParaRPr>
          </a:p>
          <a:p>
            <a:pPr algn="l" rtl="0" fontAlgn="base"/>
            <a:r>
              <a:rPr lang="en-US" sz="1600" b="1" dirty="0">
                <a:solidFill>
                  <a:schemeClr val="dk2"/>
                </a:solidFill>
                <a:latin typeface="Titillium Web"/>
                <a:sym typeface="Titillium Web"/>
              </a:rPr>
              <a:t>Stable build: </a:t>
            </a:r>
          </a:p>
          <a:p>
            <a:pPr algn="l" rtl="0" fontAlgn="base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» </a:t>
            </a:r>
            <a:r>
              <a:rPr lang="en-US" dirty="0">
                <a:solidFill>
                  <a:schemeClr val="dk2"/>
                </a:solidFill>
                <a:latin typeface="Titillium Web"/>
                <a:sym typeface="Titillium Web"/>
              </a:rPr>
              <a:t>runs outside development environment (IDE)</a:t>
            </a:r>
          </a:p>
          <a:p>
            <a:pPr algn="l" rtl="0" fontAlgn="base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» </a:t>
            </a:r>
            <a:r>
              <a:rPr lang="en-US" dirty="0">
                <a:solidFill>
                  <a:schemeClr val="dk2"/>
                </a:solidFill>
                <a:latin typeface="Titillium Web"/>
                <a:sym typeface="Titillium Web"/>
              </a:rPr>
              <a:t>runs in remote machines and multiple OS​</a:t>
            </a:r>
          </a:p>
          <a:p>
            <a:pPr algn="l" rtl="0" fontAlgn="base"/>
            <a:endParaRPr lang="en-US" sz="1600" dirty="0">
              <a:solidFill>
                <a:schemeClr val="dk2"/>
              </a:solidFill>
              <a:latin typeface="Titillium Web"/>
              <a:sym typeface="Titillium Web"/>
            </a:endParaRPr>
          </a:p>
          <a:p>
            <a:pPr algn="l" rtl="0" fontAlgn="base"/>
            <a:r>
              <a:rPr lang="en-US" sz="1600" b="1" dirty="0">
                <a:solidFill>
                  <a:schemeClr val="dk2"/>
                </a:solidFill>
                <a:latin typeface="Titillium Web"/>
                <a:sym typeface="Titillium Web"/>
              </a:rPr>
              <a:t>Achievements: </a:t>
            </a:r>
          </a:p>
          <a:p>
            <a:pPr fontAlgn="base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» </a:t>
            </a:r>
            <a:r>
              <a:rPr lang="en-US" dirty="0">
                <a:solidFill>
                  <a:schemeClr val="dk2"/>
                </a:solidFill>
                <a:latin typeface="Titillium Web"/>
                <a:sym typeface="Titillium Web"/>
              </a:rPr>
              <a:t>Running servers independently </a:t>
            </a:r>
            <a:endParaRPr lang="en-US" dirty="0">
              <a:solidFill>
                <a:schemeClr val="dk2"/>
              </a:solidFill>
              <a:latin typeface="Titillium Web"/>
            </a:endParaRPr>
          </a:p>
          <a:p>
            <a:pPr fontAlgn="base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» </a:t>
            </a:r>
            <a:r>
              <a:rPr lang="en-US" dirty="0">
                <a:solidFill>
                  <a:schemeClr val="dk2"/>
                </a:solidFill>
                <a:latin typeface="Titillium Web"/>
                <a:sym typeface="Titillium Web"/>
              </a:rPr>
              <a:t>Client-server communication implemented with success</a:t>
            </a:r>
            <a:endParaRPr lang="en-US" dirty="0">
              <a:solidFill>
                <a:schemeClr val="dk2"/>
              </a:solidFill>
              <a:latin typeface="Titillium Web"/>
            </a:endParaRPr>
          </a:p>
          <a:p>
            <a:pPr algn="l" rtl="0" fontAlgn="base"/>
            <a:endParaRPr lang="en-US" sz="1600" dirty="0">
              <a:solidFill>
                <a:schemeClr val="dk2"/>
              </a:solidFill>
              <a:latin typeface="Titillium Web"/>
              <a:sym typeface="Titillium Web"/>
            </a:endParaRPr>
          </a:p>
          <a:p>
            <a:pPr algn="l" rtl="0" fontAlgn="base"/>
            <a:r>
              <a:rPr lang="en-US" sz="1600" dirty="0">
                <a:solidFill>
                  <a:schemeClr val="dk2"/>
                </a:solidFill>
                <a:latin typeface="Titillium Web"/>
                <a:sym typeface="Titillium Web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59077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CAAD4DA-7C39-5DC2-B95B-924C15961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38" y="1625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Google Shape;164;p20">
            <a:extLst>
              <a:ext uri="{FF2B5EF4-FFF2-40B4-BE49-F238E27FC236}">
                <a16:creationId xmlns:a16="http://schemas.microsoft.com/office/drawing/2014/main" id="{5FC3C8D6-79EA-82ED-CD4E-DFC768D0699E}"/>
              </a:ext>
            </a:extLst>
          </p:cNvPr>
          <p:cNvSpPr txBox="1">
            <a:spLocks/>
          </p:cNvSpPr>
          <p:nvPr/>
        </p:nvSpPr>
        <p:spPr>
          <a:xfrm>
            <a:off x="-40980" y="465210"/>
            <a:ext cx="922596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2800" b="1" dirty="0">
                <a:solidFill>
                  <a:schemeClr val="dk1"/>
                </a:solidFill>
                <a:latin typeface="Titillium Web"/>
                <a:sym typeface="Titillium Web"/>
              </a:rPr>
              <a:t>TEAM WORK AND PLANNING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C7F724-6D5D-72A4-3588-4CC2A5464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65" y="1358170"/>
            <a:ext cx="104525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2DC92A-313C-4429-AB92-298994C93E45}"/>
              </a:ext>
            </a:extLst>
          </p:cNvPr>
          <p:cNvSpPr txBox="1"/>
          <p:nvPr/>
        </p:nvSpPr>
        <p:spPr>
          <a:xfrm>
            <a:off x="452283" y="1081548"/>
            <a:ext cx="364776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b="1" dirty="0">
                <a:solidFill>
                  <a:schemeClr val="bg1">
                    <a:lumMod val="50000"/>
                  </a:schemeClr>
                </a:solidFill>
                <a:latin typeface="Titillium Web" panose="00000500000000000000" pitchFamily="2" charset="0"/>
              </a:rPr>
              <a:t>DEVELOPMENT PROCESS AND PLANNING</a:t>
            </a:r>
          </a:p>
          <a:p>
            <a:pPr algn="l" rtl="0" fontAlgn="base"/>
            <a:endParaRPr lang="pt-PT" sz="1600" dirty="0">
              <a:solidFill>
                <a:schemeClr val="dk2"/>
              </a:solidFill>
              <a:latin typeface="Titillium Web"/>
              <a:sym typeface="Titillium Web"/>
            </a:endParaRPr>
          </a:p>
          <a:p>
            <a:pPr algn="l" rtl="0" fontAlgn="base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» </a:t>
            </a:r>
            <a:r>
              <a:rPr lang="en-US" sz="1600" dirty="0">
                <a:solidFill>
                  <a:schemeClr val="dk2"/>
                </a:solidFill>
                <a:latin typeface="Titillium Web"/>
                <a:sym typeface="Titillium Web"/>
              </a:rPr>
              <a:t>Scrum/Agile methodology​</a:t>
            </a:r>
          </a:p>
          <a:p>
            <a:pPr algn="l" rtl="0" fontAlgn="base"/>
            <a:endParaRPr lang="en-US" sz="1600" dirty="0">
              <a:solidFill>
                <a:schemeClr val="dk2"/>
              </a:solidFill>
              <a:latin typeface="Titillium Web"/>
              <a:sym typeface="Titillium Web"/>
            </a:endParaRPr>
          </a:p>
          <a:p>
            <a:pPr algn="l" rtl="0" fontAlgn="base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» </a:t>
            </a:r>
            <a:r>
              <a:rPr lang="en-US" sz="1600" dirty="0">
                <a:solidFill>
                  <a:schemeClr val="dk2"/>
                </a:solidFill>
                <a:latin typeface="Titillium Web"/>
                <a:sym typeface="Titillium Web"/>
              </a:rPr>
              <a:t>JIRA software for task and sprint management​</a:t>
            </a:r>
          </a:p>
          <a:p>
            <a:pPr algn="l" rtl="0" fontAlgn="base"/>
            <a:endParaRPr lang="en-US" sz="1600" dirty="0">
              <a:solidFill>
                <a:schemeClr val="dk2"/>
              </a:solidFill>
              <a:latin typeface="Titillium Web"/>
              <a:sym typeface="Titillium Web"/>
            </a:endParaRPr>
          </a:p>
          <a:p>
            <a:pPr algn="l" rtl="0" fontAlgn="base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algn="l" rtl="0" fontAlgn="base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algn="l" rtl="0" fontAlgn="base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algn="l" rtl="0" fontAlgn="base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» </a:t>
            </a:r>
            <a:r>
              <a:rPr lang="en-US" sz="1600" dirty="0">
                <a:solidFill>
                  <a:schemeClr val="dk2"/>
                </a:solidFill>
                <a:latin typeface="Titillium Web"/>
                <a:sym typeface="Titillium Web"/>
              </a:rPr>
              <a:t>Planning based on priority (for time allocation) and user story complexity (for team member allocation)​</a:t>
            </a:r>
            <a:endParaRPr lang="en-US" sz="1800" dirty="0">
              <a:solidFill>
                <a:schemeClr val="dk2"/>
              </a:solidFill>
              <a:latin typeface="Titillium Web"/>
              <a:sym typeface="Titillium Web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19E4017-CEB1-451D-9610-1CD4E58C42CB}"/>
              </a:ext>
            </a:extLst>
          </p:cNvPr>
          <p:cNvSpPr txBox="1"/>
          <p:nvPr/>
        </p:nvSpPr>
        <p:spPr>
          <a:xfrm>
            <a:off x="4832817" y="1081548"/>
            <a:ext cx="3858900" cy="36009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800" b="1" dirty="0">
                <a:solidFill>
                  <a:schemeClr val="bg1">
                    <a:lumMod val="50000"/>
                  </a:schemeClr>
                </a:solidFill>
                <a:latin typeface="Titillium Web" panose="00000500000000000000" pitchFamily="2" charset="0"/>
              </a:rPr>
              <a:t>TEAM WORK AND CONFLICT SOLVING</a:t>
            </a:r>
          </a:p>
          <a:p>
            <a:pPr algn="l" rtl="0" fontAlgn="base"/>
            <a:endParaRPr lang="pt-PT" sz="1600" dirty="0">
              <a:solidFill>
                <a:schemeClr val="dk2"/>
              </a:solidFill>
              <a:latin typeface="Titillium Web"/>
              <a:sym typeface="Titillium Web"/>
            </a:endParaRPr>
          </a:p>
          <a:p>
            <a:pPr algn="l" rtl="0" fontAlgn="base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» </a:t>
            </a:r>
            <a:r>
              <a:rPr lang="en-US" sz="1600" dirty="0">
                <a:solidFill>
                  <a:schemeClr val="dk2"/>
                </a:solidFill>
                <a:latin typeface="Titillium Web"/>
                <a:sym typeface="Titillium Web"/>
              </a:rPr>
              <a:t>Team daily communication through Discord server and dedicated channels​</a:t>
            </a:r>
          </a:p>
          <a:p>
            <a:pPr algn="l" rtl="0" fontAlgn="base"/>
            <a:endParaRPr lang="en-US" sz="1600" dirty="0">
              <a:solidFill>
                <a:schemeClr val="dk2"/>
              </a:solidFill>
              <a:latin typeface="Titillium Web"/>
              <a:sym typeface="Titillium Web"/>
            </a:endParaRPr>
          </a:p>
          <a:p>
            <a:pPr fontAlgn="base"/>
            <a:r>
              <a:rPr lang="en-US" sz="1600" dirty="0">
                <a:solidFill>
                  <a:schemeClr val="dk2"/>
                </a:solidFill>
                <a:latin typeface="Titillium Web"/>
                <a:sym typeface="Titillium Web"/>
              </a:rPr>
              <a:t> 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» </a:t>
            </a:r>
            <a:r>
              <a:rPr lang="en-US" sz="1600" dirty="0">
                <a:solidFill>
                  <a:schemeClr val="dk2"/>
                </a:solidFill>
                <a:latin typeface="Titillium Web"/>
                <a:sym typeface="Titillium Web"/>
              </a:rPr>
              <a:t>Weekly sprint status reports during LAPR4 PL classes​</a:t>
            </a:r>
            <a:endParaRPr lang="en-US" sz="1600" dirty="0">
              <a:solidFill>
                <a:schemeClr val="dk2"/>
              </a:solidFill>
              <a:latin typeface="Titillium Web"/>
            </a:endParaRPr>
          </a:p>
          <a:p>
            <a:pPr algn="l" rtl="0" fontAlgn="base"/>
            <a:endParaRPr lang="en-US" sz="1600" dirty="0">
              <a:solidFill>
                <a:schemeClr val="dk2"/>
              </a:solidFill>
              <a:latin typeface="Titillium Web"/>
              <a:sym typeface="Titillium Web"/>
            </a:endParaRPr>
          </a:p>
          <a:p>
            <a:pPr fontAlgn="base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» </a:t>
            </a:r>
            <a:r>
              <a:rPr lang="en-US" sz="1600" dirty="0">
                <a:solidFill>
                  <a:schemeClr val="dk2"/>
                </a:solidFill>
                <a:latin typeface="Titillium Web"/>
                <a:sym typeface="Titillium Web"/>
              </a:rPr>
              <a:t>The team considers the sprint was tight on development time but the communication was effective</a:t>
            </a:r>
            <a:r>
              <a:rPr lang="en-US" sz="1600" b="1" dirty="0">
                <a:solidFill>
                  <a:schemeClr val="dk2"/>
                </a:solidFill>
                <a:latin typeface="Titillium Web"/>
                <a:sym typeface="Titillium Web"/>
              </a:rPr>
              <a:t>​ and the team members were very cooperative.</a:t>
            </a:r>
            <a:endParaRPr lang="en-US" sz="1600" dirty="0">
              <a:solidFill>
                <a:schemeClr val="dk2"/>
              </a:solidFill>
              <a:latin typeface="Titillium Web"/>
              <a:sym typeface="Titillium Web"/>
            </a:endParaRPr>
          </a:p>
          <a:p>
            <a:pPr algn="l" rtl="0" fontAlgn="base"/>
            <a:r>
              <a:rPr lang="en-US" sz="1600" dirty="0">
                <a:solidFill>
                  <a:schemeClr val="dk2"/>
                </a:solidFill>
                <a:latin typeface="Titillium Web"/>
                <a:sym typeface="Titillium Web"/>
              </a:rPr>
              <a:t>​</a:t>
            </a:r>
          </a:p>
        </p:txBody>
      </p:sp>
      <p:pic>
        <p:nvPicPr>
          <p:cNvPr id="2050" name="Picture 2" descr="Jira Logo SVG PNG Vector - Designlogovector">
            <a:extLst>
              <a:ext uri="{FF2B5EF4-FFF2-40B4-BE49-F238E27FC236}">
                <a16:creationId xmlns:a16="http://schemas.microsoft.com/office/drawing/2014/main" id="{075275E9-0CD5-4A1A-A8D1-993D41847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5F7F6"/>
              </a:clrFrom>
              <a:clrTo>
                <a:srgbClr val="F5F7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846" y="2752507"/>
            <a:ext cx="1178642" cy="117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scord new 2021 Logo Vector (SVG, PDF, Ai, EPS, CDR) Free Download -  Logowik.com">
            <a:extLst>
              <a:ext uri="{FF2B5EF4-FFF2-40B4-BE49-F238E27FC236}">
                <a16:creationId xmlns:a16="http://schemas.microsoft.com/office/drawing/2014/main" id="{854EB88A-7EC0-4840-9CB4-C4D500F43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972" y="1050620"/>
            <a:ext cx="1256152" cy="94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032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C5FC096-D17D-4F1B-8898-C05AC5D996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12</a:t>
            </a:fld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E683DC-AB80-11E0-998F-AB2268F630CB}"/>
              </a:ext>
            </a:extLst>
          </p:cNvPr>
          <p:cNvSpPr txBox="1"/>
          <p:nvPr/>
        </p:nvSpPr>
        <p:spPr>
          <a:xfrm>
            <a:off x="564046" y="922843"/>
            <a:ext cx="44912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dk1"/>
                </a:solidFill>
                <a:latin typeface="Titillium Web"/>
                <a:sym typeface="Titillium Web"/>
              </a:rPr>
              <a:t>CRITICAL ANALYSIS - SWOT</a:t>
            </a:r>
          </a:p>
          <a:p>
            <a:endParaRPr lang="pt-PT" dirty="0"/>
          </a:p>
        </p:txBody>
      </p:sp>
      <p:pic>
        <p:nvPicPr>
          <p:cNvPr id="1030" name="Picture 6" descr="Modelo de análise swot. ilustração vetorial matriz swot para avaliar os  pontos fortes e fracos | Vetor Premium">
            <a:extLst>
              <a:ext uri="{FF2B5EF4-FFF2-40B4-BE49-F238E27FC236}">
                <a16:creationId xmlns:a16="http://schemas.microsoft.com/office/drawing/2014/main" id="{986A9649-CA8F-EDC7-40AC-FF0A831FE9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1" t="14211" r="7344" b="16558"/>
          <a:stretch/>
        </p:blipFill>
        <p:spPr bwMode="auto">
          <a:xfrm>
            <a:off x="5529481" y="396051"/>
            <a:ext cx="2951103" cy="136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E265F87-83FD-8F23-4A1C-3ABE88D7CFB0}"/>
              </a:ext>
            </a:extLst>
          </p:cNvPr>
          <p:cNvSpPr txBox="1"/>
          <p:nvPr/>
        </p:nvSpPr>
        <p:spPr>
          <a:xfrm>
            <a:off x="564046" y="1757856"/>
            <a:ext cx="3444539" cy="33239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3" fontAlgn="base"/>
            <a:r>
              <a:rPr lang="pt-PT" sz="1400" b="1" dirty="0">
                <a:solidFill>
                  <a:schemeClr val="bg1">
                    <a:lumMod val="50000"/>
                  </a:schemeClr>
                </a:solidFill>
                <a:latin typeface="Titillium Web"/>
              </a:rPr>
              <a:t>POSITIVES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tillium Web"/>
            </a:endParaRPr>
          </a:p>
          <a:p>
            <a:pPr lvl="3" fontAlgn="base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3" fontAlgn="base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Strengths</a:t>
            </a:r>
          </a:p>
          <a:p>
            <a:pPr lvl="3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»Strong team cooperation and help</a:t>
            </a:r>
          </a:p>
          <a:p>
            <a:pPr lvl="3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»Flexibility</a:t>
            </a:r>
          </a:p>
          <a:p>
            <a:pPr lvl="3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»Code integrity (commits)</a:t>
            </a:r>
          </a:p>
          <a:p>
            <a:pPr lvl="3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»Background knowledge in HTML/CSS</a:t>
            </a:r>
          </a:p>
          <a:p>
            <a:pPr lvl="3" fontAlgn="base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Opportunities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»Acquired knowledge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»Further testing to improve application stability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»Deployment of application to remote environments</a:t>
            </a:r>
          </a:p>
          <a:p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371989F-1C53-7823-961E-346D158DEC4F}"/>
              </a:ext>
            </a:extLst>
          </p:cNvPr>
          <p:cNvSpPr txBox="1"/>
          <p:nvPr/>
        </p:nvSpPr>
        <p:spPr>
          <a:xfrm>
            <a:off x="4571997" y="1757856"/>
            <a:ext cx="2902685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Titillium Web"/>
              </a:rPr>
              <a:t>NEGATIVES</a:t>
            </a:r>
          </a:p>
          <a:p>
            <a:endParaRPr lang="pt-PT" dirty="0"/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Weaknesses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»Technical knowledge acquisition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»Lack of resources</a:t>
            </a:r>
          </a:p>
          <a:p>
            <a:endParaRPr lang="pt-PT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PT" b="1" dirty="0" err="1">
                <a:solidFill>
                  <a:schemeClr val="bg1">
                    <a:lumMod val="50000"/>
                  </a:schemeClr>
                </a:solidFill>
              </a:rPr>
              <a:t>Threats</a:t>
            </a:r>
            <a:endParaRPr lang="pt-PT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»Time constraints</a:t>
            </a:r>
            <a:endParaRPr lang="pt-PT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»Mocking mechanisms implementation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»Personalization of delivered application (hardcoded demo data)</a:t>
            </a:r>
          </a:p>
        </p:txBody>
      </p:sp>
    </p:spTree>
    <p:extLst>
      <p:ext uri="{BB962C8B-B14F-4D97-AF65-F5344CB8AC3E}">
        <p14:creationId xmlns:p14="http://schemas.microsoft.com/office/powerpoint/2010/main" val="1298174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PT" dirty="0"/>
              <a:t>DEMONSTRATION</a:t>
            </a:r>
          </a:p>
        </p:txBody>
      </p:sp>
      <p:sp>
        <p:nvSpPr>
          <p:cNvPr id="119" name="Google Shape;119;p15"/>
          <p:cNvSpPr txBox="1"/>
          <p:nvPr/>
        </p:nvSpPr>
        <p:spPr>
          <a:xfrm>
            <a:off x="739328" y="543375"/>
            <a:ext cx="967200" cy="16305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0" b="1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2</a:t>
            </a:r>
            <a:endParaRPr sz="13000" b="1">
              <a:solidFill>
                <a:schemeClr val="accent4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2577461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D3C723F9-9EC6-4B47-57AE-D877AB088E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14</a:t>
            </a:fld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6D6B9AE-60BF-138F-8119-076C5801F43E}"/>
              </a:ext>
            </a:extLst>
          </p:cNvPr>
          <p:cNvSpPr txBox="1"/>
          <p:nvPr/>
        </p:nvSpPr>
        <p:spPr>
          <a:xfrm>
            <a:off x="1400867" y="286747"/>
            <a:ext cx="6813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dk1"/>
                </a:solidFill>
                <a:latin typeface="Titillium Web"/>
                <a:sym typeface="Titillium Web"/>
              </a:rPr>
              <a:t>DEPLOYMENT SCENARIO OF SOLUTION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36C917-7C10-C507-E188-DE30B441E184}"/>
              </a:ext>
            </a:extLst>
          </p:cNvPr>
          <p:cNvSpPr txBox="1"/>
          <p:nvPr/>
        </p:nvSpPr>
        <p:spPr>
          <a:xfrm>
            <a:off x="3357563" y="1843088"/>
            <a:ext cx="29003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- </a:t>
            </a:r>
            <a:r>
              <a:rPr lang="pt-PT" err="1"/>
              <a:t>Deployment</a:t>
            </a:r>
            <a:r>
              <a:rPr lang="pt-PT"/>
              <a:t> </a:t>
            </a:r>
            <a:r>
              <a:rPr lang="pt-PT" err="1"/>
              <a:t>scenario</a:t>
            </a:r>
            <a:r>
              <a:rPr lang="pt-PT"/>
              <a:t> of </a:t>
            </a:r>
            <a:r>
              <a:rPr lang="pt-PT" err="1"/>
              <a:t>solution</a:t>
            </a:r>
            <a:endParaRPr lang="pt-PT"/>
          </a:p>
          <a:p>
            <a:endParaRPr lang="pt-PT"/>
          </a:p>
          <a:p>
            <a:r>
              <a:rPr lang="pt-PT"/>
              <a:t>- Evidence of aplying software engineering</a:t>
            </a:r>
          </a:p>
          <a:p>
            <a:endParaRPr lang="pt-PT"/>
          </a:p>
          <a:p>
            <a:r>
              <a:rPr lang="pt-PT"/>
              <a:t>- </a:t>
            </a:r>
            <a:r>
              <a:rPr lang="pt-PT" err="1"/>
              <a:t>Suggestions</a:t>
            </a:r>
            <a:r>
              <a:rPr lang="pt-PT"/>
              <a:t> of </a:t>
            </a:r>
            <a:r>
              <a:rPr lang="pt-PT" err="1"/>
              <a:t>improvement</a:t>
            </a:r>
            <a:endParaRPr lang="pt-PT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43F4DFEF-0504-2352-79FC-E36E902D5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52450" y="962788"/>
            <a:ext cx="5610225" cy="34956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546E5F1-03C3-40FC-4888-B3DB8D2E0E1D}"/>
              </a:ext>
            </a:extLst>
          </p:cNvPr>
          <p:cNvSpPr txBox="1"/>
          <p:nvPr/>
        </p:nvSpPr>
        <p:spPr>
          <a:xfrm>
            <a:off x="5678129" y="2836107"/>
            <a:ext cx="291342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» </a:t>
            </a:r>
            <a:r>
              <a:rPr lang="en-US" sz="1400" dirty="0">
                <a:solidFill>
                  <a:schemeClr val="dk2"/>
                </a:solidFill>
                <a:latin typeface="Titillium Web"/>
                <a:sym typeface="Titillium Web"/>
              </a:rPr>
              <a:t>Command line deployment (.bat/.</a:t>
            </a:r>
            <a:r>
              <a:rPr lang="en-US" sz="1400" dirty="0" err="1">
                <a:solidFill>
                  <a:schemeClr val="dk2"/>
                </a:solidFill>
                <a:latin typeface="Titillium Web"/>
                <a:sym typeface="Titillium Web"/>
              </a:rPr>
              <a:t>sh</a:t>
            </a:r>
            <a:r>
              <a:rPr lang="en-US" sz="1400" dirty="0">
                <a:solidFill>
                  <a:schemeClr val="dk2"/>
                </a:solidFill>
                <a:latin typeface="Titillium Web"/>
                <a:sym typeface="Titillium Web"/>
              </a:rPr>
              <a:t> files)</a:t>
            </a:r>
          </a:p>
          <a:p>
            <a:pPr algn="l" rtl="0" fontAlgn="base"/>
            <a:endParaRPr lang="en-US" sz="1400" dirty="0">
              <a:solidFill>
                <a:schemeClr val="dk2"/>
              </a:solidFill>
              <a:latin typeface="Titillium Web"/>
              <a:sym typeface="Titillium Web"/>
            </a:endParaRPr>
          </a:p>
          <a:p>
            <a:pPr algn="l" rtl="0" fontAlgn="base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»</a:t>
            </a:r>
            <a:r>
              <a:rPr lang="en-US" dirty="0">
                <a:solidFill>
                  <a:schemeClr val="dk2"/>
                </a:solidFill>
                <a:latin typeface="Titillium Web"/>
                <a:sym typeface="Titillium Web"/>
              </a:rPr>
              <a:t> C and Java applications</a:t>
            </a:r>
          </a:p>
          <a:p>
            <a:pPr algn="l" rtl="0" fontAlgn="base"/>
            <a:endParaRPr lang="en-US" sz="1400" dirty="0">
              <a:solidFill>
                <a:schemeClr val="dk2"/>
              </a:solidFill>
              <a:latin typeface="Titillium Web"/>
              <a:sym typeface="Titillium Web"/>
            </a:endParaRPr>
          </a:p>
          <a:p>
            <a:pPr algn="l" rtl="0" fontAlgn="base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»</a:t>
            </a:r>
            <a:r>
              <a:rPr lang="en-US" dirty="0">
                <a:solidFill>
                  <a:schemeClr val="dk2"/>
                </a:solidFill>
                <a:latin typeface="Titillium Web"/>
                <a:sym typeface="Titillium Web"/>
              </a:rPr>
              <a:t> Web dashboard</a:t>
            </a:r>
            <a:endParaRPr lang="en-US" sz="1400" dirty="0">
              <a:solidFill>
                <a:schemeClr val="dk2"/>
              </a:solidFill>
              <a:latin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412725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B6E344-C50B-8C68-0A3A-D1C5F98F42E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90416" y="468478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5DD2BBD-0471-A1CE-8F47-843DA9F81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95" y="515029"/>
            <a:ext cx="2354874" cy="2367570"/>
          </a:xfrm>
          <a:prstGeom prst="rect">
            <a:avLst/>
          </a:prstGeom>
        </p:spPr>
      </p:pic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5BA9D7D-FDEA-40DD-BFA5-88175DA53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95" y="2999917"/>
            <a:ext cx="2743200" cy="1965089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545519EB-C073-DBCB-39B2-50329E4B9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420" y="3198698"/>
            <a:ext cx="3703026" cy="183567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62B173B-3492-564A-E364-F5E34C45D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4309" y="588333"/>
            <a:ext cx="4821796" cy="2367570"/>
          </a:xfrm>
          <a:prstGeom prst="rect">
            <a:avLst/>
          </a:prstGeom>
        </p:spPr>
      </p:pic>
      <p:sp>
        <p:nvSpPr>
          <p:cNvPr id="15" name="Seta: Para Cima 14">
            <a:extLst>
              <a:ext uri="{FF2B5EF4-FFF2-40B4-BE49-F238E27FC236}">
                <a16:creationId xmlns:a16="http://schemas.microsoft.com/office/drawing/2014/main" id="{8329E9CE-1561-A83E-033E-5D3C57127DAB}"/>
              </a:ext>
            </a:extLst>
          </p:cNvPr>
          <p:cNvSpPr/>
          <p:nvPr/>
        </p:nvSpPr>
        <p:spPr>
          <a:xfrm>
            <a:off x="1357909" y="2920181"/>
            <a:ext cx="165005" cy="179435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eta: Para Cima 15">
            <a:extLst>
              <a:ext uri="{FF2B5EF4-FFF2-40B4-BE49-F238E27FC236}">
                <a16:creationId xmlns:a16="http://schemas.microsoft.com/office/drawing/2014/main" id="{AB258A7E-5226-5EF6-1A40-EB223912F24F}"/>
              </a:ext>
            </a:extLst>
          </p:cNvPr>
          <p:cNvSpPr/>
          <p:nvPr/>
        </p:nvSpPr>
        <p:spPr>
          <a:xfrm rot="5400000">
            <a:off x="3344984" y="1512784"/>
            <a:ext cx="165005" cy="537065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ta: Para Cima 16">
            <a:extLst>
              <a:ext uri="{FF2B5EF4-FFF2-40B4-BE49-F238E27FC236}">
                <a16:creationId xmlns:a16="http://schemas.microsoft.com/office/drawing/2014/main" id="{C74E2866-A6A3-F6F9-5BA4-F47AB016BC96}"/>
              </a:ext>
            </a:extLst>
          </p:cNvPr>
          <p:cNvSpPr/>
          <p:nvPr/>
        </p:nvSpPr>
        <p:spPr>
          <a:xfrm rot="10800000">
            <a:off x="6660431" y="2934852"/>
            <a:ext cx="172988" cy="181771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6DC3DBD-52E4-A60F-8103-4B20872CCEAA}"/>
              </a:ext>
            </a:extLst>
          </p:cNvPr>
          <p:cNvSpPr txBox="1"/>
          <p:nvPr/>
        </p:nvSpPr>
        <p:spPr>
          <a:xfrm>
            <a:off x="1165123" y="65113"/>
            <a:ext cx="6813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dk1"/>
                </a:solidFill>
                <a:latin typeface="Titillium Web"/>
                <a:sym typeface="Titillium Web"/>
              </a:rPr>
              <a:t>EVIDENCE OF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407680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A4D0C504-3F6F-AD41-A50B-16320A6E48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16</a:t>
            </a:fld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D6E713A-B90C-6F51-EAA7-767E4C62987B}"/>
              </a:ext>
            </a:extLst>
          </p:cNvPr>
          <p:cNvSpPr txBox="1"/>
          <p:nvPr/>
        </p:nvSpPr>
        <p:spPr>
          <a:xfrm>
            <a:off x="1850231" y="271464"/>
            <a:ext cx="5443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>
                <a:solidFill>
                  <a:schemeClr val="dk1"/>
                </a:solidFill>
                <a:latin typeface="Titillium Web"/>
                <a:sym typeface="Titillium Web"/>
              </a:rPr>
              <a:t>SUGGESTIONS OF IMPROVEMENT</a:t>
            </a:r>
            <a:endParaRPr lang="pt-PT" sz="280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31A2953-EF71-C8A8-744A-BC19A78F7BB2}"/>
              </a:ext>
            </a:extLst>
          </p:cNvPr>
          <p:cNvSpPr txBox="1"/>
          <p:nvPr/>
        </p:nvSpPr>
        <p:spPr>
          <a:xfrm>
            <a:off x="5159938" y="1049737"/>
            <a:ext cx="278606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>
                <a:solidFill>
                  <a:schemeClr val="bg1">
                    <a:lumMod val="50000"/>
                  </a:schemeClr>
                </a:solidFill>
                <a:latin typeface="Titillium Web"/>
              </a:rPr>
              <a:t>APPLICATION IMPROVEMENTS</a:t>
            </a:r>
          </a:p>
          <a:p>
            <a:endParaRPr lang="pt-PT" b="1" dirty="0">
              <a:solidFill>
                <a:schemeClr val="bg1">
                  <a:lumMod val="50000"/>
                </a:schemeClr>
              </a:solidFill>
              <a:latin typeface="Titillium Web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»</a:t>
            </a:r>
            <a:r>
              <a:rPr lang="pt-PT" sz="1400" b="1" dirty="0">
                <a:solidFill>
                  <a:schemeClr val="bg1">
                    <a:lumMod val="50000"/>
                  </a:schemeClr>
                </a:solidFill>
                <a:latin typeface="Titillium Web"/>
              </a:rPr>
              <a:t> </a:t>
            </a:r>
            <a:r>
              <a:rPr lang="pt-PT" sz="1400" dirty="0" err="1">
                <a:solidFill>
                  <a:schemeClr val="bg1">
                    <a:lumMod val="50000"/>
                  </a:schemeClr>
                </a:solidFill>
                <a:latin typeface="Titillium Web"/>
              </a:rPr>
              <a:t>Dyn</a:t>
            </a:r>
            <a:r>
              <a:rPr lang="pt-PT" dirty="0" err="1">
                <a:solidFill>
                  <a:schemeClr val="bg1">
                    <a:lumMod val="50000"/>
                  </a:schemeClr>
                </a:solidFill>
                <a:latin typeface="Titillium Web"/>
              </a:rPr>
              <a:t>amic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  <a:latin typeface="Titillium Web"/>
              </a:rPr>
              <a:t> data </a:t>
            </a:r>
            <a:r>
              <a:rPr lang="pt-PT" dirty="0" err="1">
                <a:solidFill>
                  <a:schemeClr val="bg1">
                    <a:lumMod val="50000"/>
                  </a:schemeClr>
                </a:solidFill>
                <a:latin typeface="Titillium Web"/>
              </a:rPr>
              <a:t>instead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  <a:latin typeface="Titillium Web"/>
              </a:rPr>
              <a:t> </a:t>
            </a:r>
            <a:r>
              <a:rPr lang="pt-PT" dirty="0" err="1">
                <a:solidFill>
                  <a:schemeClr val="bg1">
                    <a:lumMod val="50000"/>
                  </a:schemeClr>
                </a:solidFill>
                <a:latin typeface="Titillium Web"/>
              </a:rPr>
              <a:t>of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  <a:latin typeface="Titillium Web"/>
              </a:rPr>
              <a:t> </a:t>
            </a:r>
            <a:r>
              <a:rPr lang="pt-PT" dirty="0" err="1">
                <a:solidFill>
                  <a:schemeClr val="bg1">
                    <a:lumMod val="50000"/>
                  </a:schemeClr>
                </a:solidFill>
                <a:latin typeface="Titillium Web"/>
              </a:rPr>
              <a:t>static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  <a:latin typeface="Titillium Web"/>
              </a:rPr>
              <a:t> </a:t>
            </a:r>
            <a:r>
              <a:rPr lang="pt-PT" dirty="0" err="1">
                <a:solidFill>
                  <a:schemeClr val="bg1">
                    <a:lumMod val="50000"/>
                  </a:schemeClr>
                </a:solidFill>
                <a:latin typeface="Titillium Web"/>
              </a:rPr>
              <a:t>bootstraped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  <a:latin typeface="Titillium Web"/>
              </a:rPr>
              <a:t> data (e.g. </a:t>
            </a:r>
            <a:r>
              <a:rPr lang="pt-PT" dirty="0" err="1">
                <a:solidFill>
                  <a:schemeClr val="bg1">
                    <a:lumMod val="50000"/>
                  </a:schemeClr>
                </a:solidFill>
                <a:latin typeface="Titillium Web"/>
              </a:rPr>
              <a:t>warehouse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  <a:latin typeface="Titillium Web"/>
              </a:rPr>
              <a:t> </a:t>
            </a:r>
            <a:r>
              <a:rPr lang="pt-PT" dirty="0" err="1">
                <a:solidFill>
                  <a:schemeClr val="bg1">
                    <a:lumMod val="50000"/>
                  </a:schemeClr>
                </a:solidFill>
                <a:latin typeface="Titillium Web"/>
              </a:rPr>
              <a:t>plant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  <a:latin typeface="Titillium Web"/>
              </a:rPr>
              <a:t>)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»</a:t>
            </a:r>
            <a:r>
              <a:rPr lang="pt-PT" sz="1400" dirty="0">
                <a:solidFill>
                  <a:schemeClr val="bg1">
                    <a:lumMod val="50000"/>
                  </a:schemeClr>
                </a:solidFill>
                <a:latin typeface="Titillium Web"/>
              </a:rPr>
              <a:t> </a:t>
            </a:r>
            <a:r>
              <a:rPr lang="pt-PT" dirty="0" err="1">
                <a:solidFill>
                  <a:schemeClr val="bg1">
                    <a:lumMod val="50000"/>
                  </a:schemeClr>
                </a:solidFill>
                <a:latin typeface="Titillium Web"/>
              </a:rPr>
              <a:t>Sturdier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  <a:latin typeface="Titillium Web"/>
              </a:rPr>
              <a:t> digital </a:t>
            </a:r>
            <a:r>
              <a:rPr lang="pt-PT" dirty="0" err="1">
                <a:solidFill>
                  <a:schemeClr val="bg1">
                    <a:lumMod val="50000"/>
                  </a:schemeClr>
                </a:solidFill>
                <a:latin typeface="Titillium Web"/>
              </a:rPr>
              <a:t>twin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  <a:latin typeface="Titillium Web"/>
              </a:rPr>
              <a:t> </a:t>
            </a:r>
            <a:r>
              <a:rPr lang="pt-PT" dirty="0" err="1">
                <a:solidFill>
                  <a:schemeClr val="bg1">
                    <a:lumMod val="50000"/>
                  </a:schemeClr>
                </a:solidFill>
                <a:latin typeface="Titillium Web"/>
              </a:rPr>
              <a:t>build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  <a:latin typeface="Titillium Web"/>
              </a:rPr>
              <a:t> (</a:t>
            </a:r>
            <a:r>
              <a:rPr lang="pt-PT" dirty="0" err="1">
                <a:solidFill>
                  <a:schemeClr val="bg1">
                    <a:lumMod val="50000"/>
                  </a:schemeClr>
                </a:solidFill>
                <a:latin typeface="Titillium Web"/>
              </a:rPr>
              <a:t>lack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  <a:latin typeface="Titillium Web"/>
              </a:rPr>
              <a:t> </a:t>
            </a:r>
            <a:r>
              <a:rPr lang="pt-PT" dirty="0" err="1">
                <a:solidFill>
                  <a:schemeClr val="bg1">
                    <a:lumMod val="50000"/>
                  </a:schemeClr>
                </a:solidFill>
                <a:latin typeface="Titillium Web"/>
              </a:rPr>
              <a:t>of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  <a:latin typeface="Titillium Web"/>
              </a:rPr>
              <a:t> </a:t>
            </a:r>
            <a:r>
              <a:rPr lang="pt-PT" dirty="0" err="1">
                <a:solidFill>
                  <a:schemeClr val="bg1">
                    <a:lumMod val="50000"/>
                  </a:schemeClr>
                </a:solidFill>
                <a:latin typeface="Titillium Web"/>
              </a:rPr>
              <a:t>development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  <a:latin typeface="Titillium Web"/>
              </a:rPr>
              <a:t> time)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»</a:t>
            </a:r>
            <a:r>
              <a:rPr lang="pt-PT" sz="1400" dirty="0">
                <a:solidFill>
                  <a:schemeClr val="bg1">
                    <a:lumMod val="50000"/>
                  </a:schemeClr>
                </a:solidFill>
                <a:latin typeface="Titillium Web"/>
              </a:rPr>
              <a:t> 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  <a:latin typeface="Titillium Web"/>
              </a:rPr>
              <a:t>More </a:t>
            </a:r>
            <a:r>
              <a:rPr lang="pt-PT" dirty="0" err="1">
                <a:solidFill>
                  <a:schemeClr val="bg1">
                    <a:lumMod val="50000"/>
                  </a:schemeClr>
                </a:solidFill>
                <a:latin typeface="Titillium Web"/>
              </a:rPr>
              <a:t>testing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  <a:latin typeface="Titillium Web"/>
              </a:rPr>
              <a:t> </a:t>
            </a:r>
            <a:r>
              <a:rPr lang="pt-PT" dirty="0" err="1">
                <a:solidFill>
                  <a:schemeClr val="bg1">
                    <a:lumMod val="50000"/>
                  </a:schemeClr>
                </a:solidFill>
                <a:latin typeface="Titillium Web"/>
              </a:rPr>
              <a:t>and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  <a:latin typeface="Titillium Web"/>
              </a:rPr>
              <a:t> </a:t>
            </a:r>
            <a:r>
              <a:rPr lang="pt-PT" dirty="0" err="1">
                <a:solidFill>
                  <a:schemeClr val="bg1">
                    <a:lumMod val="50000"/>
                  </a:schemeClr>
                </a:solidFill>
                <a:latin typeface="Titillium Web"/>
              </a:rPr>
              <a:t>documentation</a:t>
            </a:r>
            <a:endParaRPr lang="pt-PT" dirty="0">
              <a:solidFill>
                <a:schemeClr val="bg1">
                  <a:lumMod val="50000"/>
                </a:schemeClr>
              </a:solidFill>
              <a:latin typeface="Titillium Web"/>
            </a:endParaRPr>
          </a:p>
          <a:p>
            <a:endParaRPr lang="pt-PT" b="1" dirty="0">
              <a:solidFill>
                <a:schemeClr val="bg1">
                  <a:lumMod val="50000"/>
                </a:schemeClr>
              </a:solidFill>
              <a:latin typeface="Titillium Web"/>
            </a:endParaRPr>
          </a:p>
          <a:p>
            <a:endParaRPr lang="pt-PT" dirty="0"/>
          </a:p>
          <a:p>
            <a:endParaRPr lang="pt-PT" dirty="0"/>
          </a:p>
        </p:txBody>
      </p:sp>
      <p:pic>
        <p:nvPicPr>
          <p:cNvPr id="2052" name="Picture 4" descr="A small futuristic robot is holding a box. Cargo delivery concept.  Isolated. Vector illustration. 5279583 Vector Art at Vecteezy">
            <a:extLst>
              <a:ext uri="{FF2B5EF4-FFF2-40B4-BE49-F238E27FC236}">
                <a16:creationId xmlns:a16="http://schemas.microsoft.com/office/drawing/2014/main" id="{36A70C48-92F3-E602-AD97-92292495D2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4" r="-527"/>
          <a:stretch/>
        </p:blipFill>
        <p:spPr bwMode="auto">
          <a:xfrm>
            <a:off x="5517265" y="3619913"/>
            <a:ext cx="926399" cy="112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12">
            <a:extLst>
              <a:ext uri="{FF2B5EF4-FFF2-40B4-BE49-F238E27FC236}">
                <a16:creationId xmlns:a16="http://schemas.microsoft.com/office/drawing/2014/main" id="{9BD0BA6E-4CC2-A84A-3915-29DF2547E1FC}"/>
              </a:ext>
            </a:extLst>
          </p:cNvPr>
          <p:cNvSpPr txBox="1"/>
          <p:nvPr/>
        </p:nvSpPr>
        <p:spPr>
          <a:xfrm>
            <a:off x="714375" y="1049737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b="1" dirty="0">
                <a:solidFill>
                  <a:schemeClr val="bg1">
                    <a:lumMod val="50000"/>
                  </a:schemeClr>
                </a:solidFill>
                <a:latin typeface="Titillium Web"/>
              </a:rPr>
              <a:t>TEAM IMPROVEMENTS</a:t>
            </a:r>
          </a:p>
          <a:p>
            <a:endParaRPr lang="pt-PT" dirty="0"/>
          </a:p>
          <a:p>
            <a:pPr algn="l" rtl="0" fontAlgn="base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» </a:t>
            </a:r>
            <a:r>
              <a:rPr lang="en-US" sz="1400" dirty="0">
                <a:solidFill>
                  <a:schemeClr val="dk2"/>
                </a:solidFill>
                <a:latin typeface="Titillium Web"/>
                <a:sym typeface="Titillium Web"/>
              </a:rPr>
              <a:t>Better time management</a:t>
            </a:r>
          </a:p>
          <a:p>
            <a:pPr fontAlgn="base"/>
            <a:r>
              <a:rPr lang="en-US" sz="1400" dirty="0">
                <a:solidFill>
                  <a:schemeClr val="dk2"/>
                </a:solidFill>
                <a:latin typeface="Titillium Web"/>
                <a:sym typeface="Titillium Web"/>
              </a:rPr>
              <a:t>​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» </a:t>
            </a:r>
            <a:r>
              <a:rPr lang="en-US" sz="1400" dirty="0">
                <a:solidFill>
                  <a:schemeClr val="dk2"/>
                </a:solidFill>
                <a:latin typeface="Titillium Web"/>
                <a:sym typeface="Titillium Web"/>
              </a:rPr>
              <a:t>Early start to sprint development</a:t>
            </a:r>
          </a:p>
          <a:p>
            <a:pPr fontAlgn="base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» </a:t>
            </a:r>
            <a:r>
              <a:rPr lang="en-US" sz="1400" dirty="0">
                <a:solidFill>
                  <a:schemeClr val="dk2"/>
                </a:solidFill>
                <a:latin typeface="Titillium Web"/>
                <a:sym typeface="Titillium Web"/>
              </a:rPr>
              <a:t>Closer follow-up of tasks on Jira</a:t>
            </a:r>
          </a:p>
          <a:p>
            <a:pPr fontAlgn="base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» </a:t>
            </a:r>
            <a:r>
              <a:rPr lang="en-US" sz="1400" dirty="0">
                <a:solidFill>
                  <a:schemeClr val="dk2"/>
                </a:solidFill>
                <a:latin typeface="Titillium Web"/>
                <a:sym typeface="Titillium Web"/>
              </a:rPr>
              <a:t>A</a:t>
            </a:r>
            <a:r>
              <a:rPr lang="en-US" dirty="0">
                <a:solidFill>
                  <a:schemeClr val="dk2"/>
                </a:solidFill>
                <a:latin typeface="Titillium Web"/>
                <a:sym typeface="Titillium Web"/>
              </a:rPr>
              <a:t>void burnout</a:t>
            </a:r>
          </a:p>
          <a:p>
            <a:pPr fontAlgn="base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» </a:t>
            </a:r>
            <a:r>
              <a:rPr lang="en-US" dirty="0">
                <a:solidFill>
                  <a:schemeClr val="dk2"/>
                </a:solidFill>
                <a:latin typeface="Titillium Web"/>
                <a:sym typeface="Titillium Web"/>
              </a:rPr>
              <a:t>Technical research and practice prior to </a:t>
            </a:r>
          </a:p>
          <a:p>
            <a:pPr fontAlgn="base"/>
            <a:r>
              <a:rPr lang="en-US" dirty="0">
                <a:solidFill>
                  <a:schemeClr val="dk2"/>
                </a:solidFill>
                <a:latin typeface="Titillium Web"/>
                <a:sym typeface="Titillium Web"/>
              </a:rPr>
              <a:t>development</a:t>
            </a:r>
            <a:endParaRPr lang="en-US" sz="1400" dirty="0">
              <a:solidFill>
                <a:schemeClr val="dk2"/>
              </a:solidFill>
              <a:latin typeface="Titillium Web"/>
              <a:sym typeface="Titillium Web"/>
            </a:endParaRPr>
          </a:p>
          <a:p>
            <a:pPr algn="l" rtl="0" fontAlgn="base"/>
            <a:endParaRPr lang="en-US" sz="1400" dirty="0">
              <a:solidFill>
                <a:schemeClr val="dk2"/>
              </a:solidFill>
              <a:latin typeface="Titillium Web"/>
              <a:sym typeface="Titillium Web"/>
            </a:endParaRPr>
          </a:p>
        </p:txBody>
      </p:sp>
      <p:pic>
        <p:nvPicPr>
          <p:cNvPr id="1026" name="Picture 2" descr="Clock Vector Art, Icons, and Graphics for Free Download">
            <a:extLst>
              <a:ext uri="{FF2B5EF4-FFF2-40B4-BE49-F238E27FC236}">
                <a16:creationId xmlns:a16="http://schemas.microsoft.com/office/drawing/2014/main" id="{16099862-6825-4A9E-F246-C5DF3DDE5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284485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st Vector Icon 2238506 Vector Art at Vecteezy">
            <a:extLst>
              <a:ext uri="{FF2B5EF4-FFF2-40B4-BE49-F238E27FC236}">
                <a16:creationId xmlns:a16="http://schemas.microsoft.com/office/drawing/2014/main" id="{904249C2-9CC4-037F-8ABC-64AFDB5CD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563" y="2868663"/>
            <a:ext cx="1881188" cy="188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973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ctrTitle"/>
          </p:nvPr>
        </p:nvSpPr>
        <p:spPr>
          <a:xfrm>
            <a:off x="1433053" y="1681980"/>
            <a:ext cx="6470400" cy="88977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>
                <a:solidFill>
                  <a:srgbClr val="EBEBEB"/>
                </a:solidFill>
                <a:effectLst/>
                <a:latin typeface="Century Gothic" panose="020B0502020202020204" pitchFamily="34" charset="0"/>
              </a:rPr>
              <a:t>LEI 21-22 </a:t>
            </a:r>
            <a:r>
              <a:rPr lang="en-US" i="0">
                <a:solidFill>
                  <a:srgbClr val="EBEBEB"/>
                </a:solidFill>
                <a:effectLst/>
                <a:latin typeface="Century Gothic" panose="020B0502020202020204" pitchFamily="34" charset="0"/>
              </a:rPr>
              <a:t>S4</a:t>
            </a:r>
            <a:r>
              <a:rPr lang="en-US" b="1" i="0">
                <a:solidFill>
                  <a:srgbClr val="EBEBEB"/>
                </a:solidFill>
                <a:effectLst/>
                <a:latin typeface="Century Gothic" panose="020B0502020202020204" pitchFamily="34" charset="0"/>
              </a:rPr>
              <a:t> 2DC_3</a:t>
            </a:r>
            <a:r>
              <a:rPr lang="en-US" b="0" i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​</a:t>
            </a: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211C656-62F1-134B-3993-1B381EC3AC0A}"/>
              </a:ext>
            </a:extLst>
          </p:cNvPr>
          <p:cNvSpPr txBox="1"/>
          <p:nvPr/>
        </p:nvSpPr>
        <p:spPr>
          <a:xfrm>
            <a:off x="3585191" y="2571750"/>
            <a:ext cx="2008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EBEBEB"/>
                </a:solidFill>
                <a:latin typeface="Century Gothic" panose="020B0502020202020204" pitchFamily="34" charset="0"/>
              </a:rPr>
              <a:t>PROGRESS</a:t>
            </a:r>
            <a:r>
              <a:rPr lang="en-US" b="1" i="0" strike="noStrike">
                <a:solidFill>
                  <a:srgbClr val="EBEBEB"/>
                </a:solidFill>
                <a:effectLst/>
                <a:latin typeface="Century Gothic" panose="020B0502020202020204" pitchFamily="34" charset="0"/>
              </a:rPr>
              <a:t> – SPRINT C</a:t>
            </a:r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8D08672-4EF2-B81F-BE16-1AFDD9AADF4E}"/>
              </a:ext>
            </a:extLst>
          </p:cNvPr>
          <p:cNvSpPr txBox="1"/>
          <p:nvPr/>
        </p:nvSpPr>
        <p:spPr>
          <a:xfrm>
            <a:off x="3964363" y="2988353"/>
            <a:ext cx="1055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>
                <a:solidFill>
                  <a:srgbClr val="EBEBEB"/>
                </a:solidFill>
                <a:latin typeface="Century Gothic" panose="020B0502020202020204" pitchFamily="34" charset="0"/>
              </a:rPr>
              <a:t>29 MAY 2022</a:t>
            </a:r>
            <a:endParaRPr lang="en-US" sz="110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63DFA6F-6C15-57E7-C0BF-AB91266D2F5B}"/>
              </a:ext>
            </a:extLst>
          </p:cNvPr>
          <p:cNvSpPr txBox="1"/>
          <p:nvPr/>
        </p:nvSpPr>
        <p:spPr>
          <a:xfrm>
            <a:off x="-705111" y="4841827"/>
            <a:ext cx="96240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base"/>
            <a:r>
              <a:rPr lang="pt-PT" sz="1100" b="1" i="0" u="none" strike="noStrike">
                <a:solidFill>
                  <a:schemeClr val="accent4"/>
                </a:solidFill>
                <a:effectLst/>
                <a:latin typeface="Century Gothic" panose="020B0502020202020204" pitchFamily="34" charset="0"/>
              </a:rPr>
              <a:t>Bárbara Pinto 1191507 | </a:t>
            </a:r>
            <a:r>
              <a:rPr lang="pt-PT" sz="1100" b="0" i="0">
                <a:solidFill>
                  <a:schemeClr val="accent4"/>
                </a:solidFill>
                <a:effectLst/>
                <a:latin typeface="Century Gothic" panose="020B0502020202020204" pitchFamily="34" charset="0"/>
              </a:rPr>
              <a:t>​</a:t>
            </a:r>
            <a:r>
              <a:rPr lang="pt-PT" sz="1100" b="1" i="0" u="none" strike="noStrike">
                <a:solidFill>
                  <a:schemeClr val="accent4"/>
                </a:solidFill>
                <a:effectLst/>
                <a:latin typeface="Century Gothic" panose="020B0502020202020204" pitchFamily="34" charset="0"/>
              </a:rPr>
              <a:t>Carlos Dias </a:t>
            </a:r>
            <a:r>
              <a:rPr lang="pt-PT" sz="1100" b="1">
                <a:solidFill>
                  <a:schemeClr val="accent4"/>
                </a:solidFill>
                <a:latin typeface="Century Gothic" panose="020B0502020202020204" pitchFamily="34" charset="0"/>
              </a:rPr>
              <a:t>1200991​ | Cristóvão </a:t>
            </a:r>
            <a:r>
              <a:rPr lang="pt-PT" sz="1100" b="1" i="0" u="none" strike="noStrike">
                <a:solidFill>
                  <a:schemeClr val="accent4"/>
                </a:solidFill>
                <a:effectLst/>
                <a:latin typeface="Century Gothic" panose="020B0502020202020204" pitchFamily="34" charset="0"/>
              </a:rPr>
              <a:t>Sampaio 1201029 | </a:t>
            </a:r>
            <a:r>
              <a:rPr lang="pt-PT" sz="1100" b="0" i="0">
                <a:solidFill>
                  <a:schemeClr val="accent4"/>
                </a:solidFill>
                <a:effectLst/>
                <a:latin typeface="Century Gothic" panose="020B0502020202020204" pitchFamily="34" charset="0"/>
              </a:rPr>
              <a:t>​</a:t>
            </a:r>
            <a:r>
              <a:rPr lang="pt-PT" sz="1100">
                <a:solidFill>
                  <a:schemeClr val="accent4"/>
                </a:solidFill>
                <a:latin typeface="Segoe UI" panose="020B0502040204020203" pitchFamily="34" charset="0"/>
              </a:rPr>
              <a:t> </a:t>
            </a:r>
            <a:r>
              <a:rPr lang="pt-PT" sz="1100" b="1" i="0" u="none" strike="noStrike">
                <a:solidFill>
                  <a:schemeClr val="accent4"/>
                </a:solidFill>
                <a:effectLst/>
                <a:latin typeface="Century Gothic" panose="020B0502020202020204" pitchFamily="34" charset="0"/>
              </a:rPr>
              <a:t>Miguel Silva 1201045</a:t>
            </a:r>
            <a:r>
              <a:rPr lang="pt-PT" sz="1100" b="0" i="0">
                <a:solidFill>
                  <a:schemeClr val="accent4"/>
                </a:solidFill>
                <a:effectLst/>
                <a:latin typeface="Century Gothic" panose="020B0502020202020204" pitchFamily="34" charset="0"/>
              </a:rPr>
              <a:t>​</a:t>
            </a:r>
            <a:r>
              <a:rPr lang="pt-PT" sz="1100">
                <a:solidFill>
                  <a:schemeClr val="accent4"/>
                </a:solidFill>
                <a:latin typeface="Segoe UI" panose="020B0502040204020203" pitchFamily="34" charset="0"/>
              </a:rPr>
              <a:t> </a:t>
            </a:r>
            <a:r>
              <a:rPr lang="pt-PT" sz="1100" b="1" i="0" u="none" strike="noStrike">
                <a:solidFill>
                  <a:schemeClr val="accent4"/>
                </a:solidFill>
                <a:effectLst/>
                <a:latin typeface="Century Gothic" panose="020B0502020202020204" pitchFamily="34" charset="0"/>
              </a:rPr>
              <a:t>|  Martim Maciel 1201154</a:t>
            </a:r>
            <a:endParaRPr lang="pt-PT" sz="1100" b="0" i="0">
              <a:solidFill>
                <a:schemeClr val="accent4"/>
              </a:solidFill>
              <a:effectLst/>
              <a:latin typeface="Segoe UI" panose="020B0502040204020203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– Project Phases</a:t>
            </a:r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23157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WEEK 1</a:t>
            </a:r>
            <a:endParaRPr b="1"/>
          </a:p>
          <a:p>
            <a:pPr marL="0" indent="0">
              <a:lnSpc>
                <a:spcPct val="114999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Technical Review Implementation</a:t>
            </a:r>
          </a:p>
          <a:p>
            <a:pPr marL="0" indent="0">
              <a:lnSpc>
                <a:spcPct val="114999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Project Review</a:t>
            </a:r>
          </a:p>
        </p:txBody>
      </p:sp>
      <p:sp>
        <p:nvSpPr>
          <p:cNvPr id="166" name="Google Shape;166;p20"/>
          <p:cNvSpPr txBox="1">
            <a:spLocks noGrp="1"/>
          </p:cNvSpPr>
          <p:nvPr>
            <p:ph type="body" idx="2"/>
          </p:nvPr>
        </p:nvSpPr>
        <p:spPr>
          <a:xfrm>
            <a:off x="3414199" y="1627900"/>
            <a:ext cx="23157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WEEK 2</a:t>
            </a:r>
            <a:endParaRPr b="1"/>
          </a:p>
          <a:p>
            <a:pPr marL="0" indent="0">
              <a:lnSpc>
                <a:spcPct val="114999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/>
              <a:t>Updating Server communications to support secured connections</a:t>
            </a:r>
          </a:p>
          <a:p>
            <a:pPr marL="0" indent="0">
              <a:lnSpc>
                <a:spcPct val="114999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/>
              <a:t>Development of questionnaire related User Stories</a:t>
            </a:r>
          </a:p>
        </p:txBody>
      </p:sp>
      <p:sp>
        <p:nvSpPr>
          <p:cNvPr id="167" name="Google Shape;167;p20"/>
          <p:cNvSpPr txBox="1">
            <a:spLocks noGrp="1"/>
          </p:cNvSpPr>
          <p:nvPr>
            <p:ph type="body" idx="3"/>
          </p:nvPr>
        </p:nvSpPr>
        <p:spPr>
          <a:xfrm>
            <a:off x="5973097" y="1627900"/>
            <a:ext cx="23157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WEEK 3</a:t>
            </a:r>
            <a:endParaRPr lang="pt-PT" b="1"/>
          </a:p>
          <a:p>
            <a:pPr marL="0" indent="0">
              <a:lnSpc>
                <a:spcPct val="114999"/>
              </a:lnSpc>
              <a:spcBef>
                <a:spcPts val="1000"/>
              </a:spcBef>
              <a:buNone/>
            </a:pPr>
            <a:r>
              <a:rPr lang="en"/>
              <a:t>Development of components/parts of Digital Twin</a:t>
            </a:r>
          </a:p>
          <a:p>
            <a:pPr marL="0" indent="0">
              <a:lnSpc>
                <a:spcPct val="114999"/>
              </a:lnSpc>
              <a:spcBef>
                <a:spcPts val="1000"/>
              </a:spcBef>
              <a:buNone/>
            </a:pPr>
            <a:r>
              <a:rPr lang="en"/>
              <a:t>Development of remaining functionalities</a:t>
            </a:r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- PROJECT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739328" y="543375"/>
            <a:ext cx="967200" cy="16305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0" b="1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1</a:t>
            </a:r>
            <a:endParaRPr sz="13000" b="1">
              <a:solidFill>
                <a:schemeClr val="accent4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97DAF8-E337-7B1D-2E55-C305CE94E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2" y="642363"/>
            <a:ext cx="8931542" cy="38587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3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053D7AD9-5482-F6B0-4FBB-10826F55D1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5</a:t>
            </a:fld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9D936E4-1E80-A95C-7B34-D43D5FE1F725}"/>
              </a:ext>
            </a:extLst>
          </p:cNvPr>
          <p:cNvSpPr txBox="1"/>
          <p:nvPr/>
        </p:nvSpPr>
        <p:spPr>
          <a:xfrm>
            <a:off x="2896790" y="164307"/>
            <a:ext cx="33504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>
                <a:solidFill>
                  <a:schemeClr val="dk1"/>
                </a:solidFill>
                <a:latin typeface="Titillium Web"/>
                <a:sym typeface="Titillium Web"/>
              </a:rPr>
              <a:t>SELF-ASSESSMENT</a:t>
            </a:r>
          </a:p>
          <a:p>
            <a:endParaRPr lang="pt-PT"/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81789276-B096-06CD-D691-925EDBF5B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274576"/>
              </p:ext>
            </p:extLst>
          </p:nvPr>
        </p:nvGraphicFramePr>
        <p:xfrm>
          <a:off x="1415443" y="1488019"/>
          <a:ext cx="6313114" cy="1981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51134">
                  <a:extLst>
                    <a:ext uri="{9D8B030D-6E8A-4147-A177-3AD203B41FA5}">
                      <a16:colId xmlns:a16="http://schemas.microsoft.com/office/drawing/2014/main" val="3918448731"/>
                    </a:ext>
                  </a:extLst>
                </a:gridCol>
                <a:gridCol w="1096840">
                  <a:extLst>
                    <a:ext uri="{9D8B030D-6E8A-4147-A177-3AD203B41FA5}">
                      <a16:colId xmlns:a16="http://schemas.microsoft.com/office/drawing/2014/main" val="1055223722"/>
                    </a:ext>
                  </a:extLst>
                </a:gridCol>
                <a:gridCol w="1214434">
                  <a:extLst>
                    <a:ext uri="{9D8B030D-6E8A-4147-A177-3AD203B41FA5}">
                      <a16:colId xmlns:a16="http://schemas.microsoft.com/office/drawing/2014/main" val="3479610964"/>
                    </a:ext>
                  </a:extLst>
                </a:gridCol>
                <a:gridCol w="1148495">
                  <a:extLst>
                    <a:ext uri="{9D8B030D-6E8A-4147-A177-3AD203B41FA5}">
                      <a16:colId xmlns:a16="http://schemas.microsoft.com/office/drawing/2014/main" val="1304146032"/>
                    </a:ext>
                  </a:extLst>
                </a:gridCol>
                <a:gridCol w="1102211">
                  <a:extLst>
                    <a:ext uri="{9D8B030D-6E8A-4147-A177-3AD203B41FA5}">
                      <a16:colId xmlns:a16="http://schemas.microsoft.com/office/drawing/2014/main" val="2151858541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endParaRPr lang="pt-PT"/>
                    </a:p>
                    <a:p>
                      <a:pPr algn="ctr"/>
                      <a:r>
                        <a:rPr lang="pt-PT" err="1"/>
                        <a:t>Name</a:t>
                      </a:r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err="1"/>
                        <a:t>Technical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Skills</a:t>
                      </a:r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err="1"/>
                        <a:t>Behaviour</a:t>
                      </a:r>
                      <a:r>
                        <a:rPr lang="pt-PT"/>
                        <a:t> </a:t>
                      </a:r>
                      <a:r>
                        <a:rPr lang="pt-PT" err="1"/>
                        <a:t>Skills</a:t>
                      </a:r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366332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Before</a:t>
                      </a:r>
                      <a:endParaRPr lang="pt-PT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After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Before</a:t>
                      </a: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After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91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pt-PT" sz="1200"/>
                        <a:t>Bárbara Pinto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11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11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Very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11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Very Good</a:t>
                      </a:r>
                      <a:endParaRPr lang="pt-PT" sz="1100" b="0" i="0" u="none" strike="noStrike" cap="none" err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11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Very Good</a:t>
                      </a:r>
                      <a:endParaRPr lang="pt-PT" sz="1100" b="0" i="0" u="none" strike="noStrike" cap="none" err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3534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pt-PT" sz="1200"/>
                        <a:t>Carlos Dias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PT" sz="1100" b="0" i="0" u="none" strike="noStrike" cap="none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Very Good</a:t>
                      </a:r>
                      <a:endParaRPr lang="pt-PT" sz="1100" b="0" i="0" u="none" strike="noStrike" cap="none" noProof="0" err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PT" sz="1100" b="0" i="0" u="none" strike="noStrike" cap="none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Very Good</a:t>
                      </a:r>
                      <a:endParaRPr lang="pt-PT" sz="1100" b="0" i="0" u="none" strike="noStrike" cap="none" noProof="0" err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PT" sz="1100" b="0" i="0" u="none" strike="noStrike" cap="none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Very Good</a:t>
                      </a:r>
                      <a:endParaRPr lang="pt-PT" sz="1100" b="0" i="0" u="none" strike="noStrike" cap="none" noProof="0" err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PT" sz="11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Weak</a:t>
                      </a:r>
                      <a:endParaRPr lang="en-US" sz="1100" b="0" i="0" u="none" strike="noStrike" cap="none" err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11486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pt-PT" sz="1200"/>
                        <a:t>Cristóvão Sampaio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11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11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Very Good</a:t>
                      </a:r>
                      <a:endParaRPr lang="pt-PT" sz="1100" b="0" i="0" u="none" strike="noStrike" cap="none" err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PT" sz="11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PT" sz="11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42625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pt-PT" sz="1200"/>
                        <a:t>Miguel Silva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11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11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Very Good</a:t>
                      </a:r>
                      <a:endParaRPr lang="pt-PT" sz="1100" b="0" i="0" u="none" strike="noStrike" cap="none" err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PT" sz="11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PT" sz="11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66758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pt-PT" sz="1200"/>
                        <a:t>Martim Maciel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11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11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11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Very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PT" sz="110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Very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849908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CA71855E-5CB2-C685-BE9A-202BD8CED820}"/>
              </a:ext>
            </a:extLst>
          </p:cNvPr>
          <p:cNvSpPr txBox="1"/>
          <p:nvPr/>
        </p:nvSpPr>
        <p:spPr>
          <a:xfrm>
            <a:off x="2336091" y="4054268"/>
            <a:ext cx="42707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Scale: Very Weak; Weak; Fair; Good; Very Good, Excellent </a:t>
            </a: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918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B8385007-3148-21DF-B46A-EBB7E680D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478080"/>
              </p:ext>
            </p:extLst>
          </p:nvPr>
        </p:nvGraphicFramePr>
        <p:xfrm>
          <a:off x="262890" y="955090"/>
          <a:ext cx="8618215" cy="3584654"/>
        </p:xfrm>
        <a:graphic>
          <a:graphicData uri="http://schemas.openxmlformats.org/drawingml/2006/table">
            <a:tbl>
              <a:tblPr/>
              <a:tblGrid>
                <a:gridCol w="982608">
                  <a:extLst>
                    <a:ext uri="{9D8B030D-6E8A-4147-A177-3AD203B41FA5}">
                      <a16:colId xmlns:a16="http://schemas.microsoft.com/office/drawing/2014/main" val="729117498"/>
                    </a:ext>
                  </a:extLst>
                </a:gridCol>
                <a:gridCol w="3261121">
                  <a:extLst>
                    <a:ext uri="{9D8B030D-6E8A-4147-A177-3AD203B41FA5}">
                      <a16:colId xmlns:a16="http://schemas.microsoft.com/office/drawing/2014/main" val="3264227394"/>
                    </a:ext>
                  </a:extLst>
                </a:gridCol>
                <a:gridCol w="1196660">
                  <a:extLst>
                    <a:ext uri="{9D8B030D-6E8A-4147-A177-3AD203B41FA5}">
                      <a16:colId xmlns:a16="http://schemas.microsoft.com/office/drawing/2014/main" val="1703594199"/>
                    </a:ext>
                  </a:extLst>
                </a:gridCol>
                <a:gridCol w="1257891">
                  <a:extLst>
                    <a:ext uri="{9D8B030D-6E8A-4147-A177-3AD203B41FA5}">
                      <a16:colId xmlns:a16="http://schemas.microsoft.com/office/drawing/2014/main" val="1121516278"/>
                    </a:ext>
                  </a:extLst>
                </a:gridCol>
                <a:gridCol w="1228465">
                  <a:extLst>
                    <a:ext uri="{9D8B030D-6E8A-4147-A177-3AD203B41FA5}">
                      <a16:colId xmlns:a16="http://schemas.microsoft.com/office/drawing/2014/main" val="2470932081"/>
                    </a:ext>
                  </a:extLst>
                </a:gridCol>
                <a:gridCol w="691470">
                  <a:extLst>
                    <a:ext uri="{9D8B030D-6E8A-4147-A177-3AD203B41FA5}">
                      <a16:colId xmlns:a16="http://schemas.microsoft.com/office/drawing/2014/main" val="2652861780"/>
                    </a:ext>
                  </a:extLst>
                </a:gridCol>
              </a:tblGrid>
              <a:tr h="201854"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US</a:t>
                      </a:r>
                      <a:r>
                        <a:rPr lang="pt-PT" sz="10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​</a:t>
                      </a:r>
                      <a:endParaRPr lang="pt-PT" sz="1100" b="0" i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48988" marR="48988" marT="24494" marB="24494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1" i="0" u="none" strike="noStrike" err="1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Description</a:t>
                      </a:r>
                      <a:r>
                        <a:rPr lang="pt-PT" sz="10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​</a:t>
                      </a:r>
                      <a:endParaRPr lang="en-US">
                        <a:latin typeface="Century Gothic"/>
                      </a:endParaRPr>
                    </a:p>
                  </a:txBody>
                  <a:tcPr marL="48988" marR="48988" marT="24494" marB="24494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00" b="1" i="0" u="none" strike="noStrike" err="1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Assignee</a:t>
                      </a:r>
                      <a:r>
                        <a:rPr lang="pt-PT" sz="10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​</a:t>
                      </a:r>
                      <a:endParaRPr lang="pt-PT" sz="1100" b="0" i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48988" marR="48988" marT="24494" marB="24494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00" b="1" i="0" u="none" strike="noStrike" err="1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Baseline</a:t>
                      </a:r>
                      <a:r>
                        <a:rPr lang="pt-PT" sz="10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​</a:t>
                      </a:r>
                      <a:endParaRPr lang="pt-PT" sz="1100" b="0" i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48988" marR="48988" marT="24494" marB="24494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00" b="1" i="0" u="none" strike="noStrike" err="1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Actual</a:t>
                      </a:r>
                      <a:r>
                        <a:rPr lang="pt-PT" sz="10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​</a:t>
                      </a:r>
                      <a:endParaRPr lang="pt-PT" sz="1100" b="0" i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48988" marR="48988" marT="24494" marB="24494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Status</a:t>
                      </a:r>
                      <a:r>
                        <a:rPr lang="pt-PT" sz="10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​</a:t>
                      </a:r>
                      <a:endParaRPr lang="pt-PT" sz="1100" b="0" i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48988" marR="48988" marT="24494" marB="24494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020678"/>
                  </a:ext>
                </a:extLst>
              </a:tr>
              <a:tr h="350442"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kumimoji="0" lang="pt-PT" sz="900" b="0" i="0" u="none" strike="noStrike" kern="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US4003</a:t>
                      </a: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cap="none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As Project Manager, I want the communications (of the </a:t>
                      </a:r>
                      <a:r>
                        <a:rPr lang="en-US" sz="900" b="0" i="0" u="none" strike="noStrike" cap="none" err="1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AGVManager</a:t>
                      </a:r>
                      <a:r>
                        <a:rPr lang="en-US" sz="900" b="0" i="0" u="none" strike="noStrike" cap="none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) made through the SPOMS2022 protocol to be secured/protected.</a:t>
                      </a: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kumimoji="0" lang="pt-PT" sz="900" b="0" i="0" u="none" strike="noStrike" kern="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Miguel Silva</a:t>
                      </a: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kumimoji="0"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Start</a:t>
                      </a:r>
                      <a: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: 5 </a:t>
                      </a:r>
                      <a:r>
                        <a:rPr kumimoji="0"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June</a:t>
                      </a:r>
                      <a: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 2022</a:t>
                      </a:r>
                      <a:b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kumimoji="0"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End</a:t>
                      </a:r>
                      <a: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: 12 </a:t>
                      </a:r>
                      <a:r>
                        <a:rPr kumimoji="0"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June</a:t>
                      </a:r>
                      <a: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 2022</a:t>
                      </a:r>
                    </a:p>
                  </a:txBody>
                  <a:tcPr marL="53893" marR="53893" marT="26946" marB="26946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kumimoji="0"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Start</a:t>
                      </a:r>
                      <a: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: 8 </a:t>
                      </a:r>
                      <a:r>
                        <a:rPr kumimoji="0"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June</a:t>
                      </a:r>
                      <a: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 2022</a:t>
                      </a:r>
                      <a:b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kumimoji="0"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End</a:t>
                      </a:r>
                      <a: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: 10 </a:t>
                      </a:r>
                      <a:r>
                        <a:rPr kumimoji="0"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June</a:t>
                      </a:r>
                      <a: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 2022</a:t>
                      </a:r>
                    </a:p>
                  </a:txBody>
                  <a:tcPr marL="53893" marR="53893" marT="26946" marB="26946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50" b="0" i="0">
                          <a:solidFill>
                            <a:srgbClr val="000000"/>
                          </a:solidFill>
                          <a:effectLst/>
                        </a:rPr>
                        <a:t>✔️</a:t>
                      </a:r>
                    </a:p>
                  </a:txBody>
                  <a:tcPr marL="53893" marR="53893" marT="26946" marB="26946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428069"/>
                  </a:ext>
                </a:extLst>
              </a:tr>
              <a:tr h="340692"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kumimoji="0" lang="pt-PT" sz="900" b="0" i="0" u="none" strike="noStrike" kern="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US1902</a:t>
                      </a: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cap="none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As Project Manager, I want the communications made through the SPOMS2022 protocol to be secured/protected.</a:t>
                      </a: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kumimoji="0" 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Bárbara Pinto</a:t>
                      </a: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kumimoji="0"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Start</a:t>
                      </a:r>
                      <a: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: 5 </a:t>
                      </a:r>
                      <a:r>
                        <a:rPr kumimoji="0"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June</a:t>
                      </a:r>
                      <a: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 2022</a:t>
                      </a:r>
                      <a:b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kumimoji="0"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End</a:t>
                      </a:r>
                      <a: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: 12 </a:t>
                      </a:r>
                      <a:r>
                        <a:rPr kumimoji="0"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June</a:t>
                      </a:r>
                      <a: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 2022</a:t>
                      </a:r>
                    </a:p>
                  </a:txBody>
                  <a:tcPr marL="53893" marR="53893" marT="26946" marB="26946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kumimoji="0"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Start</a:t>
                      </a:r>
                      <a: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: 8 </a:t>
                      </a:r>
                      <a:r>
                        <a:rPr kumimoji="0"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June</a:t>
                      </a:r>
                      <a: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 2022</a:t>
                      </a:r>
                      <a:b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kumimoji="0"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End</a:t>
                      </a:r>
                      <a: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: 15 </a:t>
                      </a:r>
                      <a:r>
                        <a:rPr kumimoji="0"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June</a:t>
                      </a:r>
                      <a: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 2022</a:t>
                      </a:r>
                    </a:p>
                  </a:txBody>
                  <a:tcPr marL="53893" marR="53893" marT="26946" marB="26946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50" b="0" i="0">
                          <a:solidFill>
                            <a:srgbClr val="000000"/>
                          </a:solidFill>
                          <a:effectLst/>
                        </a:rPr>
                        <a:t>✔️</a:t>
                      </a:r>
                    </a:p>
                  </a:txBody>
                  <a:tcPr marL="53893" marR="53893" marT="26946" marB="26946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218885"/>
                  </a:ext>
                </a:extLst>
              </a:tr>
              <a:tr h="350442"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kumimoji="0" lang="pt-PT" sz="900" b="0" i="0" u="none" strike="noStrike" kern="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US5003</a:t>
                      </a: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cap="none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As Project Manager, I want the input communications (of the AGV Digital Twin) made through the SPOMS2022 protocol to be secured/protected.</a:t>
                      </a: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kumimoji="0" lang="pt-PT" sz="900" b="0" i="0" u="none" strike="noStrike" kern="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Carlos Dias</a:t>
                      </a: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kumimoji="0"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Start</a:t>
                      </a:r>
                      <a: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: 5 </a:t>
                      </a:r>
                      <a:r>
                        <a:rPr kumimoji="0"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June</a:t>
                      </a:r>
                      <a: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 2022</a:t>
                      </a:r>
                      <a:b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kumimoji="0"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End</a:t>
                      </a:r>
                      <a: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: 12 </a:t>
                      </a:r>
                      <a:r>
                        <a:rPr kumimoji="0"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June</a:t>
                      </a:r>
                      <a: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 2022</a:t>
                      </a:r>
                    </a:p>
                  </a:txBody>
                  <a:tcPr marL="53893" marR="53893" marT="26946" marB="26946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kumimoji="0"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Start</a:t>
                      </a:r>
                      <a: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: 8 </a:t>
                      </a:r>
                      <a:r>
                        <a:rPr kumimoji="0"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June</a:t>
                      </a:r>
                      <a: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 2022</a:t>
                      </a:r>
                      <a:b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kumimoji="0"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End</a:t>
                      </a:r>
                      <a: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: 18 </a:t>
                      </a:r>
                      <a:r>
                        <a:rPr kumimoji="0"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June</a:t>
                      </a:r>
                      <a: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 2022</a:t>
                      </a:r>
                    </a:p>
                  </a:txBody>
                  <a:tcPr marL="53893" marR="53893" marT="26946" marB="26946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50" b="0" i="0">
                          <a:solidFill>
                            <a:srgbClr val="000000"/>
                          </a:solidFill>
                          <a:effectLst/>
                        </a:rPr>
                        <a:t>✔️</a:t>
                      </a:r>
                    </a:p>
                  </a:txBody>
                  <a:tcPr marL="53893" marR="53893" marT="26946" marB="26946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471193"/>
                  </a:ext>
                </a:extLst>
              </a:tr>
              <a:tr h="350442"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kumimoji="0" lang="pt-PT" sz="900" b="0" i="0" u="none" strike="noStrike" kern="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US5004</a:t>
                      </a: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cap="none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As Project Manager, I want the output communications (of the AGV Digital Twin) made through the SPOMS2022 protocol to be secured/protected.</a:t>
                      </a: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kumimoji="0" lang="pt-PT" sz="900" b="0" i="0" u="none" strike="noStrike" kern="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Martim Maciel</a:t>
                      </a: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kumimoji="0"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Start</a:t>
                      </a:r>
                      <a: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: 5 </a:t>
                      </a:r>
                      <a:r>
                        <a:rPr kumimoji="0"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June</a:t>
                      </a:r>
                      <a: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 2022</a:t>
                      </a:r>
                      <a:b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kumimoji="0"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End</a:t>
                      </a:r>
                      <a: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: 12 </a:t>
                      </a:r>
                      <a:r>
                        <a:rPr kumimoji="0"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June</a:t>
                      </a:r>
                      <a: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 2022</a:t>
                      </a:r>
                    </a:p>
                  </a:txBody>
                  <a:tcPr marL="53893" marR="53893" marT="26946" marB="26946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kumimoji="0"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Start</a:t>
                      </a:r>
                      <a: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: 8 </a:t>
                      </a:r>
                      <a:r>
                        <a:rPr kumimoji="0"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June</a:t>
                      </a:r>
                      <a: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 2022</a:t>
                      </a:r>
                      <a:b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kumimoji="0"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End</a:t>
                      </a:r>
                      <a: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: 18 </a:t>
                      </a:r>
                      <a:r>
                        <a:rPr kumimoji="0"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June</a:t>
                      </a:r>
                      <a: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 2022</a:t>
                      </a:r>
                    </a:p>
                  </a:txBody>
                  <a:tcPr marL="53893" marR="53893" marT="26946" marB="26946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50" b="0" i="0">
                          <a:solidFill>
                            <a:srgbClr val="000000"/>
                          </a:solidFill>
                          <a:effectLst/>
                        </a:rPr>
                        <a:t>✔️</a:t>
                      </a:r>
                    </a:p>
                  </a:txBody>
                  <a:tcPr marL="53893" marR="53893" marT="26946" marB="26946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054116"/>
                  </a:ext>
                </a:extLst>
              </a:tr>
              <a:tr h="350442"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kumimoji="0" lang="pt-PT" sz="900" b="0" i="0" u="none" strike="noStrike" kern="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US2006</a:t>
                      </a: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cap="none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As Project Manager, I want the communications made through the SPOMS2022 protocol to be secured/protected.</a:t>
                      </a: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kumimoji="0" lang="pt-PT" sz="900" b="0" i="0" u="none" strike="noStrike" kern="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Cristóvão Sampaio</a:t>
                      </a:r>
                    </a:p>
                  </a:txBody>
                  <a:tcPr marL="48988" marR="48988" marT="24494" marB="24494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Start</a:t>
                      </a:r>
                      <a: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: 5 </a:t>
                      </a:r>
                      <a:r>
                        <a:rPr kumimoji="0"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June</a:t>
                      </a:r>
                      <a: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 2022</a:t>
                      </a:r>
                      <a:b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kumimoji="0"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End</a:t>
                      </a:r>
                      <a: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: 12 </a:t>
                      </a:r>
                      <a:r>
                        <a:rPr kumimoji="0"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June</a:t>
                      </a:r>
                      <a: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 2022</a:t>
                      </a:r>
                    </a:p>
                  </a:txBody>
                  <a:tcPr marL="53893" marR="53893" marT="26946" marB="26946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Start</a:t>
                      </a:r>
                      <a: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: 8 </a:t>
                      </a:r>
                      <a:r>
                        <a:rPr kumimoji="0"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June</a:t>
                      </a:r>
                      <a: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 2022</a:t>
                      </a:r>
                      <a:b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kumimoji="0"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End</a:t>
                      </a:r>
                      <a: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: 16 </a:t>
                      </a:r>
                      <a:r>
                        <a:rPr kumimoji="0"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June</a:t>
                      </a:r>
                      <a:r>
                        <a:rPr kumimoji="0"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 2022</a:t>
                      </a:r>
                    </a:p>
                  </a:txBody>
                  <a:tcPr marL="53893" marR="53893" marT="26946" marB="26946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050" b="0" i="0">
                          <a:solidFill>
                            <a:srgbClr val="000000"/>
                          </a:solidFill>
                          <a:effectLst/>
                        </a:rPr>
                        <a:t>✔️</a:t>
                      </a:r>
                    </a:p>
                  </a:txBody>
                  <a:tcPr marL="53893" marR="53893" marT="26946" marB="26946" anchor="ctr">
                    <a:lnL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321114"/>
                  </a:ext>
                </a:extLst>
              </a:tr>
              <a:tr h="193430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US1401</a:t>
                      </a:r>
                      <a:endParaRPr kumimoji="0" lang="pt-PT" sz="900" b="0" i="0">
                        <a:solidFill>
                          <a:srgbClr val="000000"/>
                        </a:solidFill>
                        <a:effectLst/>
                        <a:sym typeface="Arial"/>
                      </a:endParaRPr>
                    </a:p>
                  </a:txBody>
                  <a:tcPr marL="48987" marR="48987" marT="24493" marB="24493">
                    <a:lnL w="12848">
                      <a:solidFill>
                        <a:srgbClr val="000000"/>
                      </a:solidFill>
                    </a:lnL>
                    <a:lnR w="12848">
                      <a:solidFill>
                        <a:srgbClr val="000000"/>
                      </a:solidFill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As Project Manager, I want the team to implement a service to alter the state of AGV and Order </a:t>
                      </a:r>
                      <a:r>
                        <a:rPr lang="en-US" sz="900" b="0" i="0" u="none" strike="noStrike" cap="none" err="1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aggregrate</a:t>
                      </a:r>
                      <a:r>
                        <a:rPr lang="en-US" sz="900" b="0" i="0" u="none" strike="noStrike" cap="none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.</a:t>
                      </a:r>
                      <a:endParaRPr lang="en-US">
                        <a:sym typeface="Arial"/>
                      </a:endParaRPr>
                    </a:p>
                  </a:txBody>
                  <a:tcPr marL="48987" marR="48987" marT="24493" marB="24493">
                    <a:lnL w="12848">
                      <a:solidFill>
                        <a:srgbClr val="000000"/>
                      </a:solidFill>
                    </a:lnL>
                    <a:lnR w="12848">
                      <a:solidFill>
                        <a:srgbClr val="000000"/>
                      </a:solidFill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900">
                          <a:latin typeface="Century Gothic"/>
                        </a:rPr>
                        <a:t>Cristóvão</a:t>
                      </a:r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 Sampaio</a:t>
                      </a:r>
                      <a:endParaRPr kumimoji="0" lang="en-US">
                        <a:sym typeface="Arial"/>
                      </a:endParaRPr>
                    </a:p>
                  </a:txBody>
                  <a:tcPr marL="48987" marR="48987" marT="24493" marB="24493">
                    <a:lnL w="12848">
                      <a:solidFill>
                        <a:srgbClr val="000000"/>
                      </a:solidFill>
                    </a:lnL>
                    <a:lnR w="12848">
                      <a:solidFill>
                        <a:srgbClr val="000000"/>
                      </a:solidFill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Start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: ​29 </a:t>
                      </a: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May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 2022</a:t>
                      </a:r>
                      <a:endParaRPr lang="en-US" sz="9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End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: 5 </a:t>
                      </a: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June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 2022</a:t>
                      </a:r>
                      <a:endParaRPr kumimoji="0" lang="pt-PT" sz="900" b="0" i="0">
                        <a:solidFill>
                          <a:srgbClr val="000000"/>
                        </a:solidFill>
                        <a:effectLst/>
                        <a:latin typeface="Century Gothic"/>
                        <a:sym typeface="Arial"/>
                      </a:endParaRPr>
                    </a:p>
                  </a:txBody>
                  <a:tcPr marL="53892" marR="53892" marT="26945" marB="26945">
                    <a:lnL w="12848">
                      <a:solidFill>
                        <a:srgbClr val="000000"/>
                      </a:solidFill>
                    </a:lnL>
                    <a:lnR w="12848">
                      <a:solidFill>
                        <a:srgbClr val="000000"/>
                      </a:solidFill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r>
                        <a:rPr lang="pt-PT" sz="9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Start</a:t>
                      </a:r>
                      <a:r>
                        <a:rPr lang="pt-PT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: ​8 </a:t>
                      </a:r>
                      <a:r>
                        <a:rPr lang="pt-PT" sz="9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June</a:t>
                      </a:r>
                      <a:r>
                        <a:rPr lang="pt-PT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 2022</a:t>
                      </a:r>
                      <a:endParaRPr lang="en-US" sz="9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r>
                        <a:rPr lang="pt-PT" sz="9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End</a:t>
                      </a:r>
                      <a:r>
                        <a:rPr lang="pt-PT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: 10 </a:t>
                      </a:r>
                      <a:r>
                        <a:rPr lang="pt-PT" sz="9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June</a:t>
                      </a:r>
                      <a:r>
                        <a:rPr lang="pt-PT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 2022</a:t>
                      </a:r>
                      <a:endParaRPr kumimoji="0" lang="pt-PT" sz="900" b="0" i="0" dirty="0">
                        <a:solidFill>
                          <a:srgbClr val="000000"/>
                        </a:solidFill>
                        <a:effectLst/>
                        <a:latin typeface="Century Gothic"/>
                        <a:sym typeface="Arial"/>
                      </a:endParaRPr>
                    </a:p>
                  </a:txBody>
                  <a:tcPr marL="53892" marR="53892" marT="26945" marB="26945">
                    <a:lnL w="12848">
                      <a:solidFill>
                        <a:srgbClr val="000000"/>
                      </a:solidFill>
                    </a:lnL>
                    <a:lnR w="12848">
                      <a:solidFill>
                        <a:srgbClr val="000000"/>
                      </a:solidFill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pt-PT" sz="1050" b="0" i="0">
                          <a:solidFill>
                            <a:srgbClr val="000000"/>
                          </a:solidFill>
                          <a:effectLst/>
                        </a:rPr>
                        <a:t>✔️</a:t>
                      </a:r>
                      <a:endParaRPr lang="en-US"/>
                    </a:p>
                  </a:txBody>
                  <a:tcPr marL="53892" marR="53892" marT="26945" marB="26945">
                    <a:lnL w="12848">
                      <a:solidFill>
                        <a:srgbClr val="000000"/>
                      </a:solidFill>
                    </a:lnL>
                    <a:lnR w="12848">
                      <a:solidFill>
                        <a:srgbClr val="000000"/>
                      </a:solidFill>
                    </a:lnR>
                    <a:lnT w="128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40615"/>
                  </a:ext>
                </a:extLst>
              </a:tr>
              <a:tr h="181341">
                <a:tc vMerge="1">
                  <a:txBody>
                    <a:bodyPr/>
                    <a:lstStyle/>
                    <a:p>
                      <a:endParaRPr kumimoji="0" lang="en-US">
                        <a:sym typeface="Arial"/>
                      </a:endParaRPr>
                    </a:p>
                  </a:txBody>
                  <a:tcPr marL="48987" marR="48987" marT="24493" marB="24493">
                    <a:lnL w="12847">
                      <a:solidFill>
                        <a:srgbClr val="000000"/>
                      </a:solidFill>
                    </a:lnL>
                    <a:lnR w="12847">
                      <a:solidFill>
                        <a:srgbClr val="000000"/>
                      </a:solidFill>
                    </a:lnR>
                    <a:lnT w="12847">
                      <a:solidFill>
                        <a:srgbClr val="000000"/>
                      </a:solidFill>
                    </a:lnT>
                    <a:lnB w="1284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ym typeface="Arial"/>
                      </a:endParaRPr>
                    </a:p>
                  </a:txBody>
                  <a:tcPr marL="48987" marR="48987" marT="24493" marB="24493">
                    <a:lnL w="12847">
                      <a:solidFill>
                        <a:srgbClr val="000000"/>
                      </a:solidFill>
                    </a:lnL>
                    <a:lnR w="12847">
                      <a:solidFill>
                        <a:srgbClr val="000000"/>
                      </a:solidFill>
                    </a:lnR>
                    <a:lnT w="12847">
                      <a:solidFill>
                        <a:srgbClr val="000000"/>
                      </a:solidFill>
                    </a:lnT>
                    <a:lnB w="1284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>
                          <a:latin typeface="Century Gothic"/>
                        </a:rPr>
                        <a:t>Bárbara Pinto</a:t>
                      </a:r>
                      <a:endParaRPr kumimoji="0" lang="en-US">
                        <a:sym typeface="Arial"/>
                      </a:endParaRPr>
                    </a:p>
                  </a:txBody>
                  <a:tcPr marL="48987" marR="48987" marT="24493" marB="24493">
                    <a:lnL w="12847">
                      <a:solidFill>
                        <a:srgbClr val="000000"/>
                      </a:solidFill>
                    </a:lnL>
                    <a:lnR w="12847">
                      <a:solidFill>
                        <a:srgbClr val="000000"/>
                      </a:solidFill>
                    </a:lnR>
                    <a:lnT w="128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kumimoji="0" lang="en-US">
                        <a:sym typeface="Arial"/>
                      </a:endParaRPr>
                    </a:p>
                  </a:txBody>
                  <a:tcPr marL="53892" marR="53892" marT="26945" marB="26945">
                    <a:lnL w="12847">
                      <a:solidFill>
                        <a:srgbClr val="000000"/>
                      </a:solidFill>
                    </a:lnL>
                    <a:lnR w="12847">
                      <a:solidFill>
                        <a:srgbClr val="000000"/>
                      </a:solidFill>
                    </a:lnR>
                    <a:lnT w="12847">
                      <a:solidFill>
                        <a:srgbClr val="000000"/>
                      </a:solidFill>
                    </a:lnT>
                    <a:lnB w="1284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kumimoji="0" lang="en-US">
                        <a:sym typeface="Arial"/>
                      </a:endParaRPr>
                    </a:p>
                  </a:txBody>
                  <a:tcPr marL="53892" marR="53892" marT="26945" marB="26945">
                    <a:lnL w="12847">
                      <a:solidFill>
                        <a:srgbClr val="000000"/>
                      </a:solidFill>
                    </a:lnL>
                    <a:lnR w="12847">
                      <a:solidFill>
                        <a:srgbClr val="000000"/>
                      </a:solidFill>
                    </a:lnR>
                    <a:lnT w="12847">
                      <a:solidFill>
                        <a:srgbClr val="000000"/>
                      </a:solidFill>
                    </a:lnT>
                    <a:lnB w="1284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en-US"/>
                    </a:p>
                  </a:txBody>
                  <a:tcPr marL="53892" marR="53892" marT="26945" marB="26945">
                    <a:lnL w="12847">
                      <a:solidFill>
                        <a:srgbClr val="000000"/>
                      </a:solidFill>
                    </a:lnL>
                    <a:lnR w="12847">
                      <a:solidFill>
                        <a:srgbClr val="000000"/>
                      </a:solidFill>
                    </a:lnR>
                    <a:lnT w="12847">
                      <a:solidFill>
                        <a:srgbClr val="000000"/>
                      </a:solidFill>
                    </a:lnT>
                    <a:lnB w="1284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30662"/>
                  </a:ext>
                </a:extLst>
              </a:tr>
              <a:tr h="35044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US4004</a:t>
                      </a:r>
                      <a:endParaRPr kumimoji="0" lang="pt-PT" sz="900" b="0" i="0">
                        <a:solidFill>
                          <a:srgbClr val="000000"/>
                        </a:solidFill>
                        <a:effectLst/>
                        <a:sym typeface="Arial"/>
                      </a:endParaRPr>
                    </a:p>
                  </a:txBody>
                  <a:tcPr marL="48987" marR="48987" marT="24493" marB="24493">
                    <a:lnL w="12847">
                      <a:solidFill>
                        <a:srgbClr val="000000"/>
                      </a:solidFill>
                    </a:lnL>
                    <a:lnR w="12847">
                      <a:solidFill>
                        <a:srgbClr val="000000"/>
                      </a:solidFill>
                    </a:lnR>
                    <a:lnT w="128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As Project Manager, I want the team to implement AGV state transition validation tests.</a:t>
                      </a:r>
                      <a:endParaRPr lang="en-US">
                        <a:sym typeface="Arial"/>
                      </a:endParaRPr>
                    </a:p>
                  </a:txBody>
                  <a:tcPr marL="48987" marR="48987" marT="24493" marB="24493">
                    <a:lnL w="12847">
                      <a:solidFill>
                        <a:srgbClr val="000000"/>
                      </a:solidFill>
                    </a:lnL>
                    <a:lnR w="12847">
                      <a:solidFill>
                        <a:srgbClr val="000000"/>
                      </a:solidFill>
                    </a:lnR>
                    <a:lnT w="128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Bárbara Pinto</a:t>
                      </a:r>
                      <a:endParaRPr kumimoji="0" lang="pt-PT" sz="900" b="0" i="0">
                        <a:solidFill>
                          <a:srgbClr val="000000"/>
                        </a:solidFill>
                        <a:effectLst/>
                        <a:sym typeface="Arial"/>
                      </a:endParaRPr>
                    </a:p>
                  </a:txBody>
                  <a:tcPr marL="48987" marR="48987" marT="24493" marB="24493">
                    <a:lnL w="12847">
                      <a:solidFill>
                        <a:srgbClr val="000000"/>
                      </a:solidFill>
                    </a:lnL>
                    <a:lnR w="12847">
                      <a:solidFill>
                        <a:srgbClr val="000000"/>
                      </a:solidFill>
                    </a:lnR>
                    <a:lnT w="12847">
                      <a:solidFill>
                        <a:srgbClr val="000000"/>
                      </a:solidFill>
                    </a:lnT>
                    <a:lnB w="1284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Start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: ​29 </a:t>
                      </a: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May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 2022</a:t>
                      </a:r>
                      <a:endParaRPr lang="en-US" sz="9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End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: 5 </a:t>
                      </a: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June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 2022</a:t>
                      </a:r>
                      <a:endParaRPr kumimoji="0" lang="pt-PT" sz="900" b="0" i="0">
                        <a:solidFill>
                          <a:srgbClr val="000000"/>
                        </a:solidFill>
                        <a:effectLst/>
                        <a:latin typeface="Century Gothic"/>
                        <a:sym typeface="Arial"/>
                      </a:endParaRPr>
                    </a:p>
                  </a:txBody>
                  <a:tcPr marL="53892" marR="53892" marT="26945" marB="26945">
                    <a:lnL w="12847">
                      <a:solidFill>
                        <a:srgbClr val="000000"/>
                      </a:solidFill>
                    </a:lnL>
                    <a:lnR w="12847">
                      <a:solidFill>
                        <a:srgbClr val="000000"/>
                      </a:solidFill>
                    </a:lnR>
                    <a:lnT w="128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Start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: ​10 </a:t>
                      </a: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June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 2022</a:t>
                      </a:r>
                      <a:endParaRPr lang="en-US" sz="9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End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: 10 </a:t>
                      </a: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June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 2022</a:t>
                      </a:r>
                      <a:endParaRPr kumimoji="0" lang="pt-PT" sz="900" b="0" i="0">
                        <a:solidFill>
                          <a:srgbClr val="000000"/>
                        </a:solidFill>
                        <a:effectLst/>
                        <a:latin typeface="Century Gothic"/>
                        <a:sym typeface="Arial"/>
                      </a:endParaRPr>
                    </a:p>
                  </a:txBody>
                  <a:tcPr marL="53892" marR="53892" marT="26945" marB="26945">
                    <a:lnL w="12847">
                      <a:solidFill>
                        <a:srgbClr val="000000"/>
                      </a:solidFill>
                    </a:lnL>
                    <a:lnR w="12847">
                      <a:solidFill>
                        <a:srgbClr val="000000"/>
                      </a:solidFill>
                    </a:lnR>
                    <a:lnT w="128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pt-PT" sz="1050" b="0" i="0">
                          <a:solidFill>
                            <a:srgbClr val="000000"/>
                          </a:solidFill>
                          <a:effectLst/>
                        </a:rPr>
                        <a:t>✔️</a:t>
                      </a:r>
                      <a:endParaRPr lang="en-US"/>
                    </a:p>
                  </a:txBody>
                  <a:tcPr marL="53892" marR="53892" marT="26945" marB="26945">
                    <a:lnL w="12847">
                      <a:solidFill>
                        <a:srgbClr val="000000"/>
                      </a:solidFill>
                    </a:lnL>
                    <a:lnR w="12847">
                      <a:solidFill>
                        <a:srgbClr val="000000"/>
                      </a:solidFill>
                    </a:lnR>
                    <a:lnT w="1284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4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03288"/>
                  </a:ext>
                </a:extLst>
              </a:tr>
              <a:tr h="35044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US1007</a:t>
                      </a:r>
                      <a:endParaRPr kumimoji="0" lang="pt-PT" sz="900" b="0" i="0">
                        <a:solidFill>
                          <a:srgbClr val="000000"/>
                        </a:solidFill>
                        <a:effectLst/>
                        <a:sym typeface="Arial"/>
                      </a:endParaRPr>
                    </a:p>
                  </a:txBody>
                  <a:tcPr marL="48987" marR="48987" marT="24493" marB="24493">
                    <a:lnL w="12847">
                      <a:solidFill>
                        <a:srgbClr val="000000"/>
                      </a:solidFill>
                    </a:lnL>
                    <a:lnR w="12847">
                      <a:solidFill>
                        <a:srgbClr val="000000"/>
                      </a:solidFill>
                    </a:lnR>
                    <a:lnT w="12847">
                      <a:solidFill>
                        <a:srgbClr val="000000"/>
                      </a:solidFill>
                    </a:lnT>
                    <a:lnB w="1284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As Project Manager, I want the team to implement Order state transition validation tests.</a:t>
                      </a:r>
                      <a:endParaRPr lang="en-US">
                        <a:sym typeface="Arial"/>
                      </a:endParaRPr>
                    </a:p>
                  </a:txBody>
                  <a:tcPr marL="48987" marR="48987" marT="24493" marB="24493">
                    <a:lnL w="12847">
                      <a:solidFill>
                        <a:srgbClr val="000000"/>
                      </a:solidFill>
                    </a:lnL>
                    <a:lnR w="12847">
                      <a:solidFill>
                        <a:srgbClr val="000000"/>
                      </a:solidFill>
                    </a:lnR>
                    <a:lnT w="12847">
                      <a:solidFill>
                        <a:srgbClr val="000000"/>
                      </a:solidFill>
                    </a:lnT>
                    <a:lnB w="1284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Cristóvão Sampaio</a:t>
                      </a:r>
                      <a:endParaRPr kumimoji="0" lang="pt-PT" sz="900" b="0" i="0">
                        <a:solidFill>
                          <a:srgbClr val="000000"/>
                        </a:solidFill>
                        <a:effectLst/>
                        <a:sym typeface="Arial"/>
                      </a:endParaRPr>
                    </a:p>
                  </a:txBody>
                  <a:tcPr marL="48987" marR="48987" marT="24493" marB="24493">
                    <a:lnL w="12847">
                      <a:solidFill>
                        <a:srgbClr val="000000"/>
                      </a:solidFill>
                    </a:lnL>
                    <a:lnR w="12847">
                      <a:solidFill>
                        <a:srgbClr val="000000"/>
                      </a:solidFill>
                    </a:lnR>
                    <a:lnT w="12847">
                      <a:solidFill>
                        <a:srgbClr val="000000"/>
                      </a:solidFill>
                    </a:lnT>
                    <a:lnB w="1284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Start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: ​29 </a:t>
                      </a: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May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 2022</a:t>
                      </a:r>
                      <a:endParaRPr lang="en-US" sz="9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End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: 5 </a:t>
                      </a: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June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 2022</a:t>
                      </a:r>
                      <a:endParaRPr kumimoji="0" lang="pt-PT" sz="900" b="0" i="0">
                        <a:solidFill>
                          <a:srgbClr val="000000"/>
                        </a:solidFill>
                        <a:effectLst/>
                        <a:latin typeface="Century Gothic"/>
                        <a:sym typeface="Arial"/>
                      </a:endParaRPr>
                    </a:p>
                  </a:txBody>
                  <a:tcPr marL="53892" marR="53892" marT="26945" marB="26945">
                    <a:lnL w="12847">
                      <a:solidFill>
                        <a:srgbClr val="000000"/>
                      </a:solidFill>
                    </a:lnL>
                    <a:lnR w="12847">
                      <a:solidFill>
                        <a:srgbClr val="000000"/>
                      </a:solidFill>
                    </a:lnR>
                    <a:lnT w="12847">
                      <a:solidFill>
                        <a:srgbClr val="000000"/>
                      </a:solidFill>
                    </a:lnT>
                    <a:lnB w="1284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Start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: ​8 </a:t>
                      </a: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June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 2022</a:t>
                      </a:r>
                      <a:endParaRPr lang="en-US" sz="9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End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: 9 </a:t>
                      </a: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June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 2022</a:t>
                      </a:r>
                      <a:endParaRPr kumimoji="0" lang="pt-PT" sz="900" b="0" i="0">
                        <a:solidFill>
                          <a:srgbClr val="000000"/>
                        </a:solidFill>
                        <a:effectLst/>
                        <a:latin typeface="Century Gothic"/>
                        <a:sym typeface="Arial"/>
                      </a:endParaRPr>
                    </a:p>
                  </a:txBody>
                  <a:tcPr marL="53892" marR="53892" marT="26945" marB="26945">
                    <a:lnL w="12847">
                      <a:solidFill>
                        <a:srgbClr val="000000"/>
                      </a:solidFill>
                    </a:lnL>
                    <a:lnR w="12847">
                      <a:solidFill>
                        <a:srgbClr val="000000"/>
                      </a:solidFill>
                    </a:lnR>
                    <a:lnT w="12847">
                      <a:solidFill>
                        <a:srgbClr val="000000"/>
                      </a:solidFill>
                    </a:lnT>
                    <a:lnB w="1284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pt-PT" sz="1050" b="0" i="0" dirty="0">
                          <a:solidFill>
                            <a:srgbClr val="000000"/>
                          </a:solidFill>
                          <a:effectLst/>
                        </a:rPr>
                        <a:t>✔️</a:t>
                      </a:r>
                      <a:endParaRPr lang="en-US" dirty="0"/>
                    </a:p>
                  </a:txBody>
                  <a:tcPr marL="53892" marR="53892" marT="26945" marB="26945">
                    <a:lnL w="12847">
                      <a:solidFill>
                        <a:srgbClr val="000000"/>
                      </a:solidFill>
                    </a:lnL>
                    <a:lnR w="12847">
                      <a:solidFill>
                        <a:srgbClr val="000000"/>
                      </a:solidFill>
                    </a:lnR>
                    <a:lnT w="12847">
                      <a:solidFill>
                        <a:srgbClr val="000000"/>
                      </a:solidFill>
                    </a:lnT>
                    <a:lnB w="1284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561416"/>
                  </a:ext>
                </a:extLst>
              </a:tr>
            </a:tbl>
          </a:graphicData>
        </a:graphic>
      </p:graphicFrame>
      <p:sp>
        <p:nvSpPr>
          <p:cNvPr id="12" name="Google Shape;164;p20">
            <a:extLst>
              <a:ext uri="{FF2B5EF4-FFF2-40B4-BE49-F238E27FC236}">
                <a16:creationId xmlns:a16="http://schemas.microsoft.com/office/drawing/2014/main" id="{5FC3C8D6-79EA-82ED-CD4E-DFC768D0699E}"/>
              </a:ext>
            </a:extLst>
          </p:cNvPr>
          <p:cNvSpPr txBox="1">
            <a:spLocks/>
          </p:cNvSpPr>
          <p:nvPr/>
        </p:nvSpPr>
        <p:spPr>
          <a:xfrm>
            <a:off x="662940" y="402110"/>
            <a:ext cx="922596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2800" b="1">
                <a:solidFill>
                  <a:schemeClr val="dk1"/>
                </a:solidFill>
                <a:latin typeface="Titillium Web"/>
                <a:sym typeface="Titillium Web"/>
              </a:rPr>
              <a:t>CONCLUDED ACTIVITIES – PROJECT  MANAGEMENT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CAAD4DA-7C39-5DC2-B95B-924C15961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38" y="1625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Google Shape;164;p20">
            <a:extLst>
              <a:ext uri="{FF2B5EF4-FFF2-40B4-BE49-F238E27FC236}">
                <a16:creationId xmlns:a16="http://schemas.microsoft.com/office/drawing/2014/main" id="{5FC3C8D6-79EA-82ED-CD4E-DFC768D0699E}"/>
              </a:ext>
            </a:extLst>
          </p:cNvPr>
          <p:cNvSpPr txBox="1">
            <a:spLocks/>
          </p:cNvSpPr>
          <p:nvPr/>
        </p:nvSpPr>
        <p:spPr>
          <a:xfrm>
            <a:off x="335280" y="393649"/>
            <a:ext cx="922596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2800" b="1">
                <a:solidFill>
                  <a:schemeClr val="dk1"/>
                </a:solidFill>
                <a:latin typeface="Titillium Web"/>
                <a:sym typeface="Titillium Web"/>
              </a:rPr>
              <a:t>CONCLUDED ACTIVITIES – PROJECT  IMPLEMENTATION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82B5524-E6B9-B372-ED2A-39131A2DA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400014"/>
              </p:ext>
            </p:extLst>
          </p:nvPr>
        </p:nvGraphicFramePr>
        <p:xfrm>
          <a:off x="317658" y="1287597"/>
          <a:ext cx="8508684" cy="2568306"/>
        </p:xfrm>
        <a:graphic>
          <a:graphicData uri="http://schemas.openxmlformats.org/drawingml/2006/table">
            <a:tbl>
              <a:tblPr/>
              <a:tblGrid>
                <a:gridCol w="762001">
                  <a:extLst>
                    <a:ext uri="{9D8B030D-6E8A-4147-A177-3AD203B41FA5}">
                      <a16:colId xmlns:a16="http://schemas.microsoft.com/office/drawing/2014/main" val="295275608"/>
                    </a:ext>
                  </a:extLst>
                </a:gridCol>
                <a:gridCol w="3531070">
                  <a:extLst>
                    <a:ext uri="{9D8B030D-6E8A-4147-A177-3AD203B41FA5}">
                      <a16:colId xmlns:a16="http://schemas.microsoft.com/office/drawing/2014/main" val="583947159"/>
                    </a:ext>
                  </a:extLst>
                </a:gridCol>
                <a:gridCol w="1208094">
                  <a:extLst>
                    <a:ext uri="{9D8B030D-6E8A-4147-A177-3AD203B41FA5}">
                      <a16:colId xmlns:a16="http://schemas.microsoft.com/office/drawing/2014/main" val="2449074317"/>
                    </a:ext>
                  </a:extLst>
                </a:gridCol>
                <a:gridCol w="1306886">
                  <a:extLst>
                    <a:ext uri="{9D8B030D-6E8A-4147-A177-3AD203B41FA5}">
                      <a16:colId xmlns:a16="http://schemas.microsoft.com/office/drawing/2014/main" val="1649185734"/>
                    </a:ext>
                  </a:extLst>
                </a:gridCol>
                <a:gridCol w="1208186">
                  <a:extLst>
                    <a:ext uri="{9D8B030D-6E8A-4147-A177-3AD203B41FA5}">
                      <a16:colId xmlns:a16="http://schemas.microsoft.com/office/drawing/2014/main" val="2339578094"/>
                    </a:ext>
                  </a:extLst>
                </a:gridCol>
                <a:gridCol w="492447">
                  <a:extLst>
                    <a:ext uri="{9D8B030D-6E8A-4147-A177-3AD203B41FA5}">
                      <a16:colId xmlns:a16="http://schemas.microsoft.com/office/drawing/2014/main" val="1082950418"/>
                    </a:ext>
                  </a:extLst>
                </a:gridCol>
              </a:tblGrid>
              <a:tr h="221755"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US</a:t>
                      </a:r>
                      <a:r>
                        <a:rPr lang="pt-PT" sz="10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​</a:t>
                      </a:r>
                    </a:p>
                  </a:txBody>
                  <a:tcPr marL="53893" marR="53893" marT="26946" marB="26946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Description</a:t>
                      </a:r>
                      <a:r>
                        <a:rPr lang="pt-PT" sz="10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​</a:t>
                      </a:r>
                    </a:p>
                  </a:txBody>
                  <a:tcPr marL="53893" marR="53893" marT="26946" marB="26946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Assignee</a:t>
                      </a:r>
                      <a:r>
                        <a:rPr lang="pt-PT" sz="10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​</a:t>
                      </a:r>
                    </a:p>
                  </a:txBody>
                  <a:tcPr marL="53893" marR="53893" marT="26946" marB="26946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Baseline</a:t>
                      </a:r>
                      <a:r>
                        <a:rPr lang="pt-PT" sz="10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​</a:t>
                      </a:r>
                    </a:p>
                  </a:txBody>
                  <a:tcPr marL="53893" marR="53893" marT="26946" marB="26946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Actual</a:t>
                      </a:r>
                      <a:r>
                        <a:rPr lang="pt-PT" sz="10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​</a:t>
                      </a:r>
                    </a:p>
                  </a:txBody>
                  <a:tcPr marL="53893" marR="53893" marT="26946" marB="26946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Status</a:t>
                      </a:r>
                      <a:r>
                        <a:rPr lang="pt-PT" sz="10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​</a:t>
                      </a:r>
                    </a:p>
                  </a:txBody>
                  <a:tcPr marL="53893" marR="53893" marT="26946" marB="26946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061348"/>
                  </a:ext>
                </a:extLst>
              </a:tr>
              <a:tr h="377291"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US5100</a:t>
                      </a:r>
                      <a:endParaRPr lang="pt-PT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cap="none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As Project Manager, I want that the team to develop and integrate the others components/parts of the AGV digital twin (e.g.: movement, obstacle sensors, control unit).</a:t>
                      </a: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 sz="105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5167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US5100-1</a:t>
                      </a:r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Route Planner module</a:t>
                      </a:r>
                      <a:endParaRPr lang="en-US" sz="900" b="0" i="0" u="none" strike="noStrike" cap="none">
                        <a:solidFill>
                          <a:schemeClr val="tx1"/>
                        </a:solidFill>
                        <a:effectLst/>
                        <a:latin typeface="Century Gothic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3892" marR="53892" marT="26945" marB="26945" anchor="ctr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Carlos Dias</a:t>
                      </a:r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PT" sz="900" b="0" i="0" u="none" strike="noStrike" cap="none" noProof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Start:  12 June 2022</a:t>
                      </a:r>
                    </a:p>
                    <a:p>
                      <a:pPr marR="0" lvl="0" algn="ctr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PT" sz="900" b="0" i="0" u="none" strike="noStrike" cap="none" noProof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End: 19 June 2022</a:t>
                      </a:r>
                      <a:endParaRPr lang="pt-PT" sz="900" b="0" i="0" u="none" strike="noStrike" cap="none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Start: 17 June 2022</a:t>
                      </a:r>
                    </a:p>
                    <a:p>
                      <a:pPr lvl="0" algn="ctr">
                        <a:buNone/>
                      </a:pPr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End: 19 June 2022</a:t>
                      </a:r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050" b="0" i="0">
                          <a:solidFill>
                            <a:srgbClr val="000000"/>
                          </a:solidFill>
                          <a:effectLst/>
                        </a:rPr>
                        <a:t>✔️</a:t>
                      </a:r>
                      <a:endParaRPr lang="en-US"/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95145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US5100-2</a:t>
                      </a:r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Communications module</a:t>
                      </a:r>
                      <a:endParaRPr lang="en-US" sz="900" b="0" i="0" u="none" strike="noStrike" cap="none">
                        <a:solidFill>
                          <a:schemeClr val="tx1"/>
                        </a:solidFill>
                        <a:effectLst/>
                        <a:latin typeface="Century Gothic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3892" marR="53892" marT="26945" marB="26945" anchor="ctr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Cristóvão Sampaio</a:t>
                      </a:r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pt-PT" sz="900" b="0" i="0" u="none" strike="noStrike" cap="none" noProof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Start:  12 June 2022</a:t>
                      </a:r>
                      <a:endParaRPr lang="en-US"/>
                    </a:p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pt-PT" sz="900" b="0" i="0" u="none" strike="noStrike" cap="none" noProof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End: 19 June 2022</a:t>
                      </a:r>
                      <a:endParaRPr lang="pt-PT" sz="900" b="0" i="0" u="none" strike="noStrike" cap="none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Start: 17 June 2022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End: 19 June 2022</a:t>
                      </a:r>
                      <a:endParaRPr lang="pt-PT"/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050" b="0" i="0">
                          <a:solidFill>
                            <a:srgbClr val="000000"/>
                          </a:solidFill>
                          <a:effectLst/>
                        </a:rPr>
                        <a:t>✔️</a:t>
                      </a:r>
                      <a:endParaRPr lang="en-US"/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68215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US5100-3</a:t>
                      </a:r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Simulation Engine/Sensors module</a:t>
                      </a:r>
                      <a:endParaRPr lang="en-US" sz="900" b="0" i="0" u="none" strike="noStrike" cap="none">
                        <a:solidFill>
                          <a:schemeClr val="tx1"/>
                        </a:solidFill>
                        <a:effectLst/>
                        <a:latin typeface="Century Gothic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3892" marR="53892" marT="26945" marB="26945" anchor="ctr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Bárbara Pinto</a:t>
                      </a:r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pt-PT" sz="900" b="0" i="0" u="none" strike="noStrike" cap="none" noProof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Start:  12 June 2022</a:t>
                      </a:r>
                      <a:endParaRPr lang="en-US"/>
                    </a:p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pt-PT" sz="900" b="0" i="0" u="none" strike="noStrike" cap="none" noProof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End: 19 June 2022</a:t>
                      </a:r>
                      <a:endParaRPr lang="pt-PT" sz="900" b="0" i="0" u="none" strike="noStrike" cap="none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Start: 17 June 2022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End: 19 June 2022</a:t>
                      </a:r>
                      <a:endParaRPr lang="pt-PT"/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050" b="0" i="0">
                          <a:solidFill>
                            <a:srgbClr val="000000"/>
                          </a:solidFill>
                          <a:effectLst/>
                        </a:rPr>
                        <a:t>✔️</a:t>
                      </a:r>
                      <a:endParaRPr lang="en-US"/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04914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US5100-4</a:t>
                      </a:r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Battery Management System module</a:t>
                      </a:r>
                      <a:endParaRPr lang="en-US" sz="900" b="0" i="0" u="none" strike="noStrike" cap="none">
                        <a:solidFill>
                          <a:schemeClr val="tx1"/>
                        </a:solidFill>
                        <a:effectLst/>
                        <a:latin typeface="Century Gothic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3892" marR="53892" marT="26945" marB="26945" anchor="ctr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Martim Maciel</a:t>
                      </a:r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pt-PT" sz="900" b="0" i="0" u="none" strike="noStrike" cap="none" noProof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Start:  12 June 2022</a:t>
                      </a:r>
                      <a:endParaRPr lang="en-US"/>
                    </a:p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pt-PT" sz="900" b="0" i="0" u="none" strike="noStrike" cap="none" noProof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End: 19 June 2022</a:t>
                      </a:r>
                      <a:endParaRPr lang="pt-PT" sz="900" b="0" i="0" u="none" strike="noStrike" cap="none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Start: 17 June 2022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End: 19 June 2022</a:t>
                      </a:r>
                      <a:endParaRPr lang="pt-PT"/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050" b="0" i="0">
                          <a:solidFill>
                            <a:srgbClr val="000000"/>
                          </a:solidFill>
                          <a:effectLst/>
                        </a:rPr>
                        <a:t>✔️</a:t>
                      </a:r>
                      <a:endParaRPr lang="en-US"/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24894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US5100-5</a:t>
                      </a:r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Positioning module</a:t>
                      </a:r>
                      <a:endParaRPr lang="en-US" sz="900" b="0" i="0" u="none" strike="noStrike" cap="none">
                        <a:solidFill>
                          <a:schemeClr val="tx1"/>
                        </a:solidFill>
                        <a:effectLst/>
                        <a:latin typeface="Century Gothic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3892" marR="53892" marT="26945" marB="26945" anchor="ctr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Miguel Silva</a:t>
                      </a:r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pt-PT" sz="900" b="0" i="0" u="none" strike="noStrike" cap="none" noProof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Start:  12 June 2022</a:t>
                      </a:r>
                      <a:endParaRPr lang="en-US"/>
                    </a:p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pt-PT" sz="900" b="0" i="0" u="none" strike="noStrike" cap="none" noProof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End: 19 June 2022</a:t>
                      </a:r>
                      <a:endParaRPr lang="pt-PT" sz="900" b="0" i="0" u="none" strike="noStrike" cap="none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Start: 17 June 2022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End: 19 June 2022</a:t>
                      </a:r>
                      <a:endParaRPr lang="pt-PT"/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050" b="0" i="0">
                          <a:solidFill>
                            <a:srgbClr val="000000"/>
                          </a:solidFill>
                          <a:effectLst/>
                        </a:rPr>
                        <a:t>✔️</a:t>
                      </a:r>
                      <a:endParaRPr lang="en-US"/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50484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US5100-6</a:t>
                      </a:r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Control Unit module</a:t>
                      </a:r>
                      <a:endParaRPr lang="en-US" sz="900" b="0" i="0" u="none" strike="noStrike" cap="none">
                        <a:solidFill>
                          <a:schemeClr val="tx1"/>
                        </a:solidFill>
                        <a:effectLst/>
                        <a:latin typeface="Century Gothic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3892" marR="53892" marT="26945" marB="26945" anchor="ctr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Cristóvão Sampaio</a:t>
                      </a:r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pt-PT" sz="900" b="0" i="0" u="none" strike="noStrike" cap="none" noProof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Start:  12 June 2022</a:t>
                      </a:r>
                      <a:endParaRPr lang="en-US"/>
                    </a:p>
                    <a:p>
                      <a:pPr marR="0" lvl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pt-PT" sz="900" b="0" i="0" u="none" strike="noStrike" cap="none" noProof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End: 19 June 2022</a:t>
                      </a:r>
                      <a:endParaRPr lang="pt-PT" sz="900" b="0" i="0" u="none" strike="noStrike" cap="none">
                        <a:solidFill>
                          <a:srgbClr val="000000"/>
                        </a:solidFill>
                        <a:effectLst/>
                        <a:latin typeface="Century Gothic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Start: 17 June 2022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End: 19 June 2022</a:t>
                      </a:r>
                      <a:endParaRPr lang="pt-PT"/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050" b="0" i="0" dirty="0">
                          <a:solidFill>
                            <a:srgbClr val="000000"/>
                          </a:solidFill>
                          <a:effectLst/>
                        </a:rPr>
                        <a:t>✔️</a:t>
                      </a:r>
                      <a:endParaRPr lang="en-US" dirty="0"/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658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72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CAAD4DA-7C39-5DC2-B95B-924C15961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38" y="1625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Google Shape;164;p20">
            <a:extLst>
              <a:ext uri="{FF2B5EF4-FFF2-40B4-BE49-F238E27FC236}">
                <a16:creationId xmlns:a16="http://schemas.microsoft.com/office/drawing/2014/main" id="{5FC3C8D6-79EA-82ED-CD4E-DFC768D0699E}"/>
              </a:ext>
            </a:extLst>
          </p:cNvPr>
          <p:cNvSpPr txBox="1">
            <a:spLocks/>
          </p:cNvSpPr>
          <p:nvPr/>
        </p:nvSpPr>
        <p:spPr>
          <a:xfrm>
            <a:off x="335280" y="393649"/>
            <a:ext cx="922596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2800" b="1">
                <a:solidFill>
                  <a:schemeClr val="dk1"/>
                </a:solidFill>
                <a:latin typeface="Titillium Web"/>
                <a:sym typeface="Titillium Web"/>
              </a:rPr>
              <a:t>CONCLUDED ACTIVITIES – PROJECT  IMPLEMENTATION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82B5524-E6B9-B372-ED2A-39131A2DA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738078"/>
              </p:ext>
            </p:extLst>
          </p:nvPr>
        </p:nvGraphicFramePr>
        <p:xfrm>
          <a:off x="317658" y="1503186"/>
          <a:ext cx="8508684" cy="2137127"/>
        </p:xfrm>
        <a:graphic>
          <a:graphicData uri="http://schemas.openxmlformats.org/drawingml/2006/table">
            <a:tbl>
              <a:tblPr/>
              <a:tblGrid>
                <a:gridCol w="762001">
                  <a:extLst>
                    <a:ext uri="{9D8B030D-6E8A-4147-A177-3AD203B41FA5}">
                      <a16:colId xmlns:a16="http://schemas.microsoft.com/office/drawing/2014/main" val="295275608"/>
                    </a:ext>
                  </a:extLst>
                </a:gridCol>
                <a:gridCol w="3531070">
                  <a:extLst>
                    <a:ext uri="{9D8B030D-6E8A-4147-A177-3AD203B41FA5}">
                      <a16:colId xmlns:a16="http://schemas.microsoft.com/office/drawing/2014/main" val="583947159"/>
                    </a:ext>
                  </a:extLst>
                </a:gridCol>
                <a:gridCol w="1208094">
                  <a:extLst>
                    <a:ext uri="{9D8B030D-6E8A-4147-A177-3AD203B41FA5}">
                      <a16:colId xmlns:a16="http://schemas.microsoft.com/office/drawing/2014/main" val="2449074317"/>
                    </a:ext>
                  </a:extLst>
                </a:gridCol>
                <a:gridCol w="1306886">
                  <a:extLst>
                    <a:ext uri="{9D8B030D-6E8A-4147-A177-3AD203B41FA5}">
                      <a16:colId xmlns:a16="http://schemas.microsoft.com/office/drawing/2014/main" val="1649185734"/>
                    </a:ext>
                  </a:extLst>
                </a:gridCol>
                <a:gridCol w="1208186">
                  <a:extLst>
                    <a:ext uri="{9D8B030D-6E8A-4147-A177-3AD203B41FA5}">
                      <a16:colId xmlns:a16="http://schemas.microsoft.com/office/drawing/2014/main" val="2339578094"/>
                    </a:ext>
                  </a:extLst>
                </a:gridCol>
                <a:gridCol w="492447">
                  <a:extLst>
                    <a:ext uri="{9D8B030D-6E8A-4147-A177-3AD203B41FA5}">
                      <a16:colId xmlns:a16="http://schemas.microsoft.com/office/drawing/2014/main" val="1082950418"/>
                    </a:ext>
                  </a:extLst>
                </a:gridCol>
              </a:tblGrid>
              <a:tr h="221755"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US</a:t>
                      </a:r>
                      <a:r>
                        <a:rPr lang="pt-PT" sz="10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​</a:t>
                      </a:r>
                    </a:p>
                  </a:txBody>
                  <a:tcPr marL="53893" marR="53893" marT="26946" marB="26946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00" b="1" i="0" u="none" strike="noStrike" err="1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Description</a:t>
                      </a:r>
                      <a:r>
                        <a:rPr lang="pt-PT" sz="10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​</a:t>
                      </a:r>
                    </a:p>
                  </a:txBody>
                  <a:tcPr marL="53893" marR="53893" marT="26946" marB="26946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00" b="1" i="0" u="none" strike="noStrike" err="1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Assignee</a:t>
                      </a:r>
                      <a:r>
                        <a:rPr lang="pt-PT" sz="10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​</a:t>
                      </a:r>
                    </a:p>
                  </a:txBody>
                  <a:tcPr marL="53893" marR="53893" marT="26946" marB="26946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00" b="1" i="0" u="none" strike="noStrike" err="1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Baseline</a:t>
                      </a:r>
                      <a:r>
                        <a:rPr lang="pt-PT" sz="10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​</a:t>
                      </a:r>
                    </a:p>
                  </a:txBody>
                  <a:tcPr marL="53893" marR="53893" marT="26946" marB="26946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00" b="1" i="0" u="none" strike="noStrike" err="1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Actual</a:t>
                      </a:r>
                      <a:r>
                        <a:rPr lang="pt-PT" sz="10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​</a:t>
                      </a:r>
                    </a:p>
                  </a:txBody>
                  <a:tcPr marL="53893" marR="53893" marT="26946" marB="26946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Status</a:t>
                      </a:r>
                      <a:r>
                        <a:rPr lang="pt-PT" sz="10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​</a:t>
                      </a:r>
                    </a:p>
                  </a:txBody>
                  <a:tcPr marL="53893" marR="53893" marT="26946" marB="26946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061348"/>
                  </a:ext>
                </a:extLst>
              </a:tr>
              <a:tr h="37729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US1006</a:t>
                      </a:r>
                      <a:endParaRPr lang="pt-PT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As </a:t>
                      </a:r>
                      <a:r>
                        <a:rPr lang="en-US" sz="900" b="0" i="0" u="none" strike="noStrike" cap="none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Sales Clerk</a:t>
                      </a:r>
                      <a:r>
                        <a:rPr lang="en-US" sz="900" b="0" i="0" u="none" strike="noStrike" cap="none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, I want </a:t>
                      </a:r>
                      <a:r>
                        <a:rPr lang="en-US" sz="900" b="0" i="0" u="none" strike="noStrike" cap="none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to access a list of orders </a:t>
                      </a:r>
                      <a:r>
                        <a:rPr lang="en-US" sz="900" b="0" i="0" u="none" strike="noStrike" cap="none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that </a:t>
                      </a:r>
                      <a:r>
                        <a:rPr lang="en-US" sz="900" b="0" i="0" u="none" strike="noStrike" cap="none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had been dispatched for customer delivery and be able </a:t>
                      </a:r>
                      <a:r>
                        <a:rPr lang="en-US" sz="900" b="0" i="0" u="none" strike="noStrike" cap="none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to </a:t>
                      </a:r>
                      <a:r>
                        <a:rPr lang="en-US" sz="900" b="0" i="0" u="none" strike="noStrike" cap="none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update some </a:t>
                      </a:r>
                      <a:r>
                        <a:rPr lang="en-US" sz="900" b="0" i="0" u="none" strike="noStrike" cap="none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of </a:t>
                      </a:r>
                      <a:r>
                        <a:rPr lang="en-US" sz="900" b="0" i="0" u="none" strike="noStrike" cap="none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those orders to as being delivered</a:t>
                      </a:r>
                      <a:r>
                        <a:rPr lang="en-US" sz="900" b="0" i="0" u="none" strike="noStrike" cap="none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Martim Maciel</a:t>
                      </a:r>
                      <a:endParaRPr lang="en-US"/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900" b="0" i="0" u="none" strike="noStrike" err="1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Start</a:t>
                      </a:r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: </a:t>
                      </a:r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​29 </a:t>
                      </a:r>
                      <a:r>
                        <a:rPr lang="pt-PT" sz="900" b="0" i="0" err="1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May</a:t>
                      </a:r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 2022</a:t>
                      </a:r>
                      <a:endParaRPr lang="pt-PT" sz="9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pt-PT" sz="900" b="0" i="0" u="none" strike="noStrike" err="1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End</a:t>
                      </a:r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: 5 </a:t>
                      </a:r>
                      <a:r>
                        <a:rPr lang="pt-PT" sz="900" b="0" i="0" u="none" strike="noStrike" err="1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June</a:t>
                      </a:r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 2022</a:t>
                      </a:r>
                      <a:endParaRPr lang="pt-PT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Start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: ​31 </a:t>
                      </a: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May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 2022</a:t>
                      </a:r>
                      <a:endParaRPr lang="pt-PT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End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: 31 </a:t>
                      </a: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May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 2022</a:t>
                      </a:r>
                      <a:endParaRPr lang="en-US" sz="900" b="0" i="0" noProof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050" b="0" i="0">
                          <a:solidFill>
                            <a:srgbClr val="000000"/>
                          </a:solidFill>
                          <a:effectLst/>
                        </a:rPr>
                        <a:t>✔️</a:t>
                      </a:r>
                      <a:endParaRPr lang="en-US"/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5167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US1502</a:t>
                      </a:r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As Customer, I want to view/check the status of my open orders.</a:t>
                      </a:r>
                      <a:endParaRPr lang="en-US" sz="900" b="0" i="0" u="none" strike="noStrike" cap="none">
                        <a:solidFill>
                          <a:schemeClr val="tx1"/>
                        </a:solidFill>
                        <a:effectLst/>
                        <a:latin typeface="Century Gothic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3892" marR="53892" marT="26945" marB="26945" anchor="ctr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Bárbara Pinto</a:t>
                      </a:r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Start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: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 ​29 </a:t>
                      </a: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May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2022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End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: 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5 </a:t>
                      </a: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June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2022</a:t>
                      </a:r>
                      <a:endParaRPr lang="pt-PT" sz="900" b="0" i="0" kern="0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/>
                        <a:sym typeface="Arial"/>
                      </a:endParaRPr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900" b="0" i="0" u="none" strike="noStrike" err="1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Start</a:t>
                      </a:r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: </a:t>
                      </a:r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​8 </a:t>
                      </a:r>
                      <a:r>
                        <a:rPr lang="pt-PT" sz="900" b="0" i="0" err="1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June</a:t>
                      </a:r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 2022</a:t>
                      </a:r>
                    </a:p>
                    <a:p>
                      <a:pPr lvl="0" algn="ctr">
                        <a:buNone/>
                      </a:pPr>
                      <a:r>
                        <a:rPr lang="pt-PT" sz="900" b="0" i="0" u="none" strike="noStrike" err="1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End</a:t>
                      </a:r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: 8 </a:t>
                      </a:r>
                      <a:r>
                        <a:rPr lang="pt-PT" sz="900" b="0" i="0" u="none" strike="noStrike" err="1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June</a:t>
                      </a:r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 2022</a:t>
                      </a:r>
                      <a:endParaRPr lang="pt-PT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050" b="0" i="0">
                          <a:solidFill>
                            <a:srgbClr val="000000"/>
                          </a:solidFill>
                          <a:effectLst/>
                        </a:rPr>
                        <a:t>✔️</a:t>
                      </a:r>
                      <a:endParaRPr lang="en-US"/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95145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US3501-1</a:t>
                      </a:r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b="0" i="0" u="none" strike="noStrike" cap="none" noProof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As Customer, I want to get the list of questionnaires that the system is asking me to answer and be able to answer any of those questionnaires.</a:t>
                      </a:r>
                      <a:endParaRPr lang="en-US" sz="900" b="0" i="0" u="none" strike="noStrike" cap="none">
                        <a:solidFill>
                          <a:schemeClr val="tx1"/>
                        </a:solidFill>
                        <a:effectLst/>
                        <a:latin typeface="Century Gothic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3892" marR="53892" marT="26945" marB="26945" anchor="ctr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Miguel Silva</a:t>
                      </a:r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Start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: 5 </a:t>
                      </a: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June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 2022</a:t>
                      </a:r>
                      <a:endParaRPr lang="en-US" kern="0" spc="0" normalizeH="0" baseline="0">
                        <a:ln>
                          <a:noFill/>
                        </a:ln>
                        <a:uLnTx/>
                        <a:uFillTx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End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: 12 </a:t>
                      </a: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June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 2022</a:t>
                      </a:r>
                      <a:endParaRPr lang="pt-PT" kern="0" spc="0" normalizeH="0" baseline="0">
                        <a:ln>
                          <a:noFill/>
                        </a:ln>
                        <a:uLnTx/>
                        <a:uFillTx/>
                        <a:sym typeface="Arial"/>
                      </a:endParaRPr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Start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: 14 </a:t>
                      </a: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June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 2022</a:t>
                      </a:r>
                      <a:endParaRPr lang="en-US" kern="0" cap="none" spc="0" normalizeH="0" baseline="0" noProof="0">
                        <a:ln>
                          <a:noFill/>
                        </a:ln>
                        <a:uLnTx/>
                        <a:uFillTx/>
                        <a:ea typeface="+mn-ea"/>
                        <a:cs typeface="+mn-cs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End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: 17 </a:t>
                      </a: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June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 2022</a:t>
                      </a:r>
                      <a:endParaRPr lang="pt-PT" kern="0" cap="none" spc="0" normalizeH="0" baseline="0" noProof="0">
                        <a:ln>
                          <a:noFill/>
                        </a:ln>
                        <a:uLnTx/>
                        <a:uFillTx/>
                        <a:ea typeface="+mn-ea"/>
                        <a:cs typeface="+mn-cs"/>
                      </a:endParaRPr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050" b="0" i="0">
                          <a:solidFill>
                            <a:srgbClr val="000000"/>
                          </a:solidFill>
                          <a:effectLst/>
                        </a:rPr>
                        <a:t>✔️</a:t>
                      </a:r>
                      <a:endParaRPr lang="en-US"/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68215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endParaRPr lang="pt-PT" sz="900" b="0" i="0" u="none" strike="noStrike" cap="none">
                        <a:solidFill>
                          <a:schemeClr val="tx1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r>
                        <a:rPr lang="pt-PT" sz="900" b="0" i="0" u="none" strike="noStrike" cap="none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US3002</a:t>
                      </a:r>
                      <a:endParaRPr lang="pt-PT" sz="1400" b="0" i="0" u="none" strike="noStrike" cap="none">
                        <a:solidFill>
                          <a:schemeClr val="tx1"/>
                        </a:solidFill>
                        <a:effectLst/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900" b="0" i="0" u="none" strike="noStrike" cap="none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As Sales Manager, I want to get a statistical report regarding a previously set up questionnaire.</a:t>
                      </a:r>
                      <a:endParaRPr lang="en-US" sz="900" b="0" i="0" u="none" strike="noStrike" cap="none">
                        <a:solidFill>
                          <a:schemeClr val="tx1"/>
                        </a:solidFill>
                        <a:effectLst/>
                        <a:latin typeface="Century Gothic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3892" marR="53892" marT="26945" marB="26945" anchor="ctr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r>
                        <a:rPr lang="pt-PT" sz="900" b="0" i="0" u="none" strike="noStrike" kern="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Bárbara Pinto</a:t>
                      </a:r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Start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: 5 </a:t>
                      </a: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June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 2022</a:t>
                      </a:r>
                      <a:br>
                        <a:rPr lang="en-US"/>
                      </a:b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End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: 12 </a:t>
                      </a: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June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 2022</a:t>
                      </a:r>
                      <a:endParaRPr lang="en-US" kern="0" spc="0" normalizeH="0" baseline="0">
                        <a:ln>
                          <a:noFill/>
                        </a:ln>
                        <a:uLnTx/>
                        <a:uFillTx/>
                        <a:sym typeface="Arial"/>
                      </a:endParaRPr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Start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: 11 </a:t>
                      </a: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June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 2022</a:t>
                      </a:r>
                      <a:b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</a:b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End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: 15 </a:t>
                      </a: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June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 2022</a:t>
                      </a:r>
                      <a:endParaRPr lang="en-US" kern="0" cap="none" spc="0" normalizeH="0" baseline="0" noProof="0">
                        <a:ln>
                          <a:noFill/>
                        </a:ln>
                        <a:uLnTx/>
                        <a:uFillTx/>
                        <a:ea typeface="+mn-ea"/>
                        <a:cs typeface="+mn-cs"/>
                      </a:endParaRPr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050" b="0" i="0">
                          <a:solidFill>
                            <a:srgbClr val="000000"/>
                          </a:solidFill>
                          <a:effectLst/>
                        </a:rPr>
                        <a:t>✔️</a:t>
                      </a:r>
                      <a:endParaRPr lang="en-US"/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04914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r>
                        <a:rPr lang="pt-PT" sz="900" b="0" i="0" u="none" strike="noStrike" kern="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US3500</a:t>
                      </a:r>
                      <a:endParaRPr lang="pt-PT" sz="900" b="0" i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As Sales Manager, I want to specify which Customers should answer a given questionnaire.</a:t>
                      </a:r>
                      <a:endParaRPr lang="en-US" sz="900" b="0" i="0" u="none" strike="noStrike" cap="none">
                        <a:solidFill>
                          <a:schemeClr val="tx1"/>
                        </a:solidFill>
                        <a:effectLst/>
                        <a:latin typeface="Century Gothic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3892" marR="53892" marT="26945" marB="26945" anchor="ctr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r>
                        <a:rPr lang="pt-PT" sz="900" b="0" i="0" u="none" strike="noStrike" kern="0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Carlos Dias</a:t>
                      </a:r>
                      <a:endParaRPr lang="pt-PT" sz="900" b="0" i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Start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: 5 </a:t>
                      </a: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June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 2022</a:t>
                      </a:r>
                      <a:b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</a:b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End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: 12 </a:t>
                      </a: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June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 2022</a:t>
                      </a:r>
                      <a:endParaRPr lang="en-US" kern="0" spc="0" normalizeH="0" baseline="0">
                        <a:ln>
                          <a:noFill/>
                        </a:ln>
                        <a:uLnTx/>
                        <a:uFillTx/>
                        <a:sym typeface="Arial"/>
                      </a:endParaRPr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Start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: ​9 </a:t>
                      </a: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June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 2022</a:t>
                      </a:r>
                      <a:endParaRPr lang="pt-PT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End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: 13 </a:t>
                      </a:r>
                      <a:r>
                        <a:rPr lang="pt-PT" sz="9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June</a:t>
                      </a:r>
                      <a:r>
                        <a:rPr lang="pt-PT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 2022</a:t>
                      </a:r>
                      <a:endParaRPr lang="en-US" sz="900" b="0" i="0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050" b="0" i="0" dirty="0">
                          <a:solidFill>
                            <a:srgbClr val="000000"/>
                          </a:solidFill>
                          <a:effectLst/>
                        </a:rPr>
                        <a:t>✔️</a:t>
                      </a:r>
                      <a:endParaRPr lang="en-US" dirty="0"/>
                    </a:p>
                  </a:txBody>
                  <a:tcPr marL="53892" marR="53892" marT="26945" marB="26945">
                    <a:lnL w="12697">
                      <a:solidFill>
                        <a:srgbClr val="000000"/>
                      </a:solidFill>
                    </a:lnL>
                    <a:lnR w="12697">
                      <a:solidFill>
                        <a:srgbClr val="000000"/>
                      </a:solidFill>
                    </a:lnR>
                    <a:lnT w="12697">
                      <a:solidFill>
                        <a:srgbClr val="000000"/>
                      </a:solidFill>
                    </a:lnT>
                    <a:lnB w="12697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248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781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CA01DE05-9856-5747-DBC1-61A8313039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9</a:t>
            </a:fld>
            <a:endParaRPr lang="pt-PT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2E6C743-47E1-9556-78EB-86E14DA9B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642261"/>
              </p:ext>
            </p:extLst>
          </p:nvPr>
        </p:nvGraphicFramePr>
        <p:xfrm>
          <a:off x="317658" y="2027735"/>
          <a:ext cx="8508684" cy="599046"/>
        </p:xfrm>
        <a:graphic>
          <a:graphicData uri="http://schemas.openxmlformats.org/drawingml/2006/table">
            <a:tbl>
              <a:tblPr/>
              <a:tblGrid>
                <a:gridCol w="762001">
                  <a:extLst>
                    <a:ext uri="{9D8B030D-6E8A-4147-A177-3AD203B41FA5}">
                      <a16:colId xmlns:a16="http://schemas.microsoft.com/office/drawing/2014/main" val="295275608"/>
                    </a:ext>
                  </a:extLst>
                </a:gridCol>
                <a:gridCol w="3531070">
                  <a:extLst>
                    <a:ext uri="{9D8B030D-6E8A-4147-A177-3AD203B41FA5}">
                      <a16:colId xmlns:a16="http://schemas.microsoft.com/office/drawing/2014/main" val="583947159"/>
                    </a:ext>
                  </a:extLst>
                </a:gridCol>
                <a:gridCol w="1208094">
                  <a:extLst>
                    <a:ext uri="{9D8B030D-6E8A-4147-A177-3AD203B41FA5}">
                      <a16:colId xmlns:a16="http://schemas.microsoft.com/office/drawing/2014/main" val="2449074317"/>
                    </a:ext>
                  </a:extLst>
                </a:gridCol>
                <a:gridCol w="1306886">
                  <a:extLst>
                    <a:ext uri="{9D8B030D-6E8A-4147-A177-3AD203B41FA5}">
                      <a16:colId xmlns:a16="http://schemas.microsoft.com/office/drawing/2014/main" val="1649185734"/>
                    </a:ext>
                  </a:extLst>
                </a:gridCol>
                <a:gridCol w="1208186">
                  <a:extLst>
                    <a:ext uri="{9D8B030D-6E8A-4147-A177-3AD203B41FA5}">
                      <a16:colId xmlns:a16="http://schemas.microsoft.com/office/drawing/2014/main" val="2339578094"/>
                    </a:ext>
                  </a:extLst>
                </a:gridCol>
                <a:gridCol w="492447">
                  <a:extLst>
                    <a:ext uri="{9D8B030D-6E8A-4147-A177-3AD203B41FA5}">
                      <a16:colId xmlns:a16="http://schemas.microsoft.com/office/drawing/2014/main" val="1082950418"/>
                    </a:ext>
                  </a:extLst>
                </a:gridCol>
              </a:tblGrid>
              <a:tr h="221755"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US</a:t>
                      </a:r>
                      <a:r>
                        <a:rPr lang="pt-PT" sz="10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​</a:t>
                      </a:r>
                    </a:p>
                  </a:txBody>
                  <a:tcPr marL="53893" marR="53893" marT="26946" marB="26946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Description</a:t>
                      </a:r>
                      <a:r>
                        <a:rPr lang="pt-PT" sz="10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​</a:t>
                      </a:r>
                    </a:p>
                  </a:txBody>
                  <a:tcPr marL="53893" marR="53893" marT="26946" marB="26946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Assignee</a:t>
                      </a:r>
                      <a:r>
                        <a:rPr lang="pt-PT" sz="10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​</a:t>
                      </a:r>
                    </a:p>
                  </a:txBody>
                  <a:tcPr marL="53893" marR="53893" marT="26946" marB="26946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Baseline</a:t>
                      </a:r>
                      <a:r>
                        <a:rPr lang="pt-PT" sz="10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​</a:t>
                      </a:r>
                    </a:p>
                  </a:txBody>
                  <a:tcPr marL="53893" marR="53893" marT="26946" marB="26946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Actual</a:t>
                      </a:r>
                      <a:r>
                        <a:rPr lang="pt-PT" sz="10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​</a:t>
                      </a:r>
                    </a:p>
                  </a:txBody>
                  <a:tcPr marL="53893" marR="53893" marT="26946" marB="26946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10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Status</a:t>
                      </a:r>
                      <a:r>
                        <a:rPr lang="pt-PT" sz="10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​</a:t>
                      </a:r>
                    </a:p>
                  </a:txBody>
                  <a:tcPr marL="53893" marR="53893" marT="26946" marB="26946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061348"/>
                  </a:ext>
                </a:extLst>
              </a:tr>
              <a:tr h="377291"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US3501-2</a:t>
                      </a:r>
                      <a:endParaRPr lang="pt-PT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cap="none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+mn-ea"/>
                          <a:cs typeface="+mn-cs"/>
                          <a:sym typeface="Arial"/>
                        </a:rPr>
                        <a:t>As Customer, I want to be able </a:t>
                      </a:r>
                      <a:r>
                        <a:rPr lang="en-US" sz="900" b="0" i="0" u="none" strike="noStrike" cap="none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+mn-ea"/>
                          <a:cs typeface="+mn-cs"/>
                        </a:rPr>
                        <a:t>to save my questionnaire answers.</a:t>
                      </a:r>
                      <a:endParaRPr lang="en-US" sz="900" b="0" i="0" u="none" strike="noStrike" cap="none">
                        <a:solidFill>
                          <a:schemeClr val="tx1"/>
                        </a:solidFill>
                        <a:effectLst/>
                        <a:latin typeface="Century Gothic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Martim Maciel</a:t>
                      </a: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 u="none" strike="noStrike" err="1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Start</a:t>
                      </a:r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: </a:t>
                      </a:r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​12 </a:t>
                      </a:r>
                      <a:r>
                        <a:rPr lang="pt-PT" sz="900" b="0" i="0" err="1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June</a:t>
                      </a:r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 2022</a:t>
                      </a:r>
                      <a:endParaRPr lang="pt-PT" sz="9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pt-PT" sz="900" b="0" i="0" u="none" strike="noStrike" err="1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End</a:t>
                      </a:r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: 19 </a:t>
                      </a:r>
                      <a:r>
                        <a:rPr lang="pt-PT" sz="900" b="0" i="0" u="none" strike="noStrike" err="1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June</a:t>
                      </a:r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 2022</a:t>
                      </a:r>
                      <a:endParaRPr lang="pt-PT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PT" sz="900" b="0" i="0" u="none" strike="noStrike" err="1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Start</a:t>
                      </a:r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: </a:t>
                      </a:r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​12 </a:t>
                      </a:r>
                      <a:r>
                        <a:rPr lang="pt-PT" sz="900" b="0" i="0" err="1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June</a:t>
                      </a:r>
                      <a:r>
                        <a:rPr lang="pt-PT" sz="900" b="0" i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 2022</a:t>
                      </a:r>
                      <a:endParaRPr lang="pt-PT" sz="9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ase"/>
                      <a:r>
                        <a:rPr lang="pt-PT" sz="900" b="0" i="0" u="none" strike="noStrike" err="1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End</a:t>
                      </a:r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:</a:t>
                      </a:r>
                      <a:endParaRPr lang="pt-PT" sz="9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i="0" noProof="0">
                          <a:solidFill>
                            <a:srgbClr val="000000"/>
                          </a:solidFill>
                          <a:effectLst/>
                        </a:rPr>
                        <a:t>🟡</a:t>
                      </a:r>
                    </a:p>
                  </a:txBody>
                  <a:tcPr marL="53893" marR="53893" marT="26946" marB="26946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51679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CBA5E2ED-1BED-1699-BCB4-625DB20534CA}"/>
              </a:ext>
            </a:extLst>
          </p:cNvPr>
          <p:cNvSpPr txBox="1"/>
          <p:nvPr/>
        </p:nvSpPr>
        <p:spPr>
          <a:xfrm>
            <a:off x="2042301" y="501291"/>
            <a:ext cx="50593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dirty="0">
                <a:solidFill>
                  <a:schemeClr val="dk1"/>
                </a:solidFill>
                <a:latin typeface="Titillium Web"/>
                <a:sym typeface="Titillium Web"/>
              </a:rPr>
              <a:t>NOT IMPLEMENTED ACTIVITIES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05333262"/>
      </p:ext>
    </p:extLst>
  </p:cSld>
  <p:clrMapOvr>
    <a:masterClrMapping/>
  </p:clrMapOvr>
</p:sld>
</file>

<file path=ppt/theme/theme1.xml><?xml version="1.0" encoding="utf-8"?>
<a:theme xmlns:a="http://schemas.openxmlformats.org/drawingml/2006/main" name="Donalbain template">
  <a:themeElements>
    <a:clrScheme name="Custom 347">
      <a:dk1>
        <a:srgbClr val="181F22"/>
      </a:dk1>
      <a:lt1>
        <a:srgbClr val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1527</Words>
  <Application>Microsoft Office PowerPoint</Application>
  <PresentationFormat>Apresentação no Ecrã (16:9)</PresentationFormat>
  <Paragraphs>352</Paragraphs>
  <Slides>17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4" baseType="lpstr">
      <vt:lpstr>Calibri</vt:lpstr>
      <vt:lpstr>Times New Roman</vt:lpstr>
      <vt:lpstr>Century Gothic</vt:lpstr>
      <vt:lpstr>Segoe UI</vt:lpstr>
      <vt:lpstr>Titillium Web</vt:lpstr>
      <vt:lpstr>Arial</vt:lpstr>
      <vt:lpstr>Donalbain template</vt:lpstr>
      <vt:lpstr>LEI 21-22 S4 2DC_3​</vt:lpstr>
      <vt:lpstr>SUMMARY – Project Phases</vt:lpstr>
      <vt:lpstr>PLANNING - PROJECT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DEMONSTRATION</vt:lpstr>
      <vt:lpstr>Apresentação do PowerPoint</vt:lpstr>
      <vt:lpstr>Apresentação do PowerPoint</vt:lpstr>
      <vt:lpstr>Apresentação do PowerPoint</vt:lpstr>
      <vt:lpstr>LEI 21-22 S4 2DC_3​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LEI 21-22 S4 2DC_3</dc:title>
  <dc:creator>Bárbara Pinto</dc:creator>
  <cp:lastModifiedBy>Cristovao Sampaio (1201029)</cp:lastModifiedBy>
  <cp:revision>9</cp:revision>
  <dcterms:modified xsi:type="dcterms:W3CDTF">2022-06-21T16:24:06Z</dcterms:modified>
</cp:coreProperties>
</file>