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57" r:id="rId3"/>
    <p:sldId id="269" r:id="rId4"/>
    <p:sldId id="265" r:id="rId5"/>
    <p:sldId id="261" r:id="rId6"/>
    <p:sldId id="270" r:id="rId7"/>
    <p:sldId id="266" r:id="rId8"/>
    <p:sldId id="267" r:id="rId9"/>
    <p:sldId id="263" r:id="rId10"/>
    <p:sldId id="264" r:id="rId11"/>
    <p:sldId id="271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DE0ACA-03BC-46D6-9D4D-3FE672280F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5E523-FFA3-4105-8C15-30B5DC71F89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DD45FD-2B75-46F3-8500-1CA3B0C5D65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FD64C0-15F1-471C-9E50-9DE70748CF5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932CF5-990D-4109-834E-B5F479C67FEC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11CD9-D0AF-457D-9A4F-98FC04BC9A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803718-B8BF-497F-A984-712BA1ED5D2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4CC7DF-1A0F-4CAC-8445-C88DCF9CF9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3E4A3-4C94-4785-A0E6-29AA5BBC5DE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731DF4-7314-4F43-ADF2-78EF8CAAEF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AC3676-484E-4704-B7A7-7DB709AE2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CAE218-CAC7-47E3-A7FE-2C38C49408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6"/>
          <p:cNvSpPr/>
          <p:nvPr/>
        </p:nvSpPr>
        <p:spPr>
          <a:xfrm>
            <a:off x="9867960" y="365040"/>
            <a:ext cx="2323440" cy="729360"/>
          </a:xfrm>
          <a:prstGeom prst="roundRect">
            <a:avLst>
              <a:gd name="adj" fmla="val 16667"/>
            </a:avLst>
          </a:prstGeom>
          <a:blipFill rotWithShape="0">
            <a:blip r:embed="rId14"/>
            <a:srcRect/>
            <a:stretch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0" y="2615184"/>
            <a:ext cx="12191400" cy="424209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20000"/>
          </a:bodyPr>
          <a:lstStyle/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N Hemanth Srivathsav 2010030113 </a:t>
            </a: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B </a:t>
            </a:r>
            <a:r>
              <a:rPr lang="en-US" sz="1800" spc="-1" dirty="0" err="1">
                <a:solidFill>
                  <a:srgbClr val="333333"/>
                </a:solidFill>
                <a:latin typeface="Times New Roman"/>
              </a:rPr>
              <a:t>Vegesh</a:t>
            </a: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 Sai 2010030024</a:t>
            </a: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Under the Guidance of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Dr. </a:t>
            </a:r>
            <a:r>
              <a:rPr lang="en-US" sz="1800" spc="-1" dirty="0" err="1">
                <a:solidFill>
                  <a:srgbClr val="333333"/>
                </a:solidFill>
                <a:latin typeface="Times New Roman"/>
              </a:rPr>
              <a:t>Rajib</a:t>
            </a: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 Debnath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Assistant Professor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Computer Science and Engineering Department 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KL Hyderabad Off Campus, Aziz Nagar ,Hyderabad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438912"/>
            <a:ext cx="12191400" cy="168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br>
              <a:rPr sz="4000" dirty="0"/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based small object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complex scene</a:t>
            </a:r>
            <a:endParaRPr lang="en-IN" sz="4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838080" y="817560"/>
            <a:ext cx="10514880" cy="535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Thank you and Any Queries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5589-6B74-9ED4-FF4F-063DDD4A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B6AE7-2150-209F-911B-77C1CAC1C2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3488" y="3958632"/>
            <a:ext cx="10972440" cy="11448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NEW - YOLOv8 </a:t>
            </a:r>
            <a:r>
              <a:rPr lang="en-IN" sz="1800" b="1" kern="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🚀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ONNX &gt; 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CoreML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 </a:t>
            </a:r>
            <a:r>
              <a:rPr lang="en-IN" sz="18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github.com/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Accessed 22 Nov. 2023.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(https://github.com/ultralytics/ultralytics)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was used for the training of our model.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(read about yolov8 from paper)-&gt;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Terven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and Cordova-Esparza, 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Terven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Juan, and Diana Cordova-Esparza. “A Comprehensive Review of YOLO: From YOLOv1 and Beyond.” </a:t>
            </a:r>
            <a:r>
              <a:rPr lang="en-IN" sz="1800" b="1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arXiv.Org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8 Oct. 2023, arxiv.org/abs/2304.00501. Accessed 22 Nov. 2023.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79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17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Overview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Proposed Methodology/Architecture/Algorithm/Technique/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Implementation Details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Results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(If any one objective is completed)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93600" y="100368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object detection is a CV task that involves detecting and localizing small pixel objects within images or videos compared to the overall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size, making them challenging to detect accurately. 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 of interest here are knifes, guns any firearms</a:t>
            </a: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object detection methods struggle with these cases due to issues like limited resolution.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 learning techniques like (CNNs), has shown remarkable capabilities  in handling complex image analysis tasks, including object detection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0291205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71500" indent="-342900" algn="just">
              <a:spcBef>
                <a:spcPts val="1001"/>
              </a:spcBef>
              <a:tabLst>
                <a:tab pos="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project’s primary objectives are to develop an advanced deep-learning model, utilizing YOLOv8, to achieve precise and rapid firearm detection, in scenarios with low quality or pixelated images.</a:t>
            </a:r>
          </a:p>
          <a:p>
            <a:pPr marL="571500" indent="-342900" algn="just">
              <a:spcBef>
                <a:spcPts val="1001"/>
              </a:spcBef>
              <a:tabLst>
                <a:tab pos="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designed to excel in complex and crowded scenes, such as public spaces or surveillance footage while maintaining a low false positive rate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Times New Roman"/>
              </a:rPr>
              <a:t>Architecture</a:t>
            </a:r>
          </a:p>
        </p:txBody>
      </p:sp>
      <p:pic>
        <p:nvPicPr>
          <p:cNvPr id="2" name="Content Placeholder 1" descr="undefined">
            <a:extLst>
              <a:ext uri="{FF2B5EF4-FFF2-40B4-BE49-F238E27FC236}">
                <a16:creationId xmlns:a16="http://schemas.microsoft.com/office/drawing/2014/main" id="{1995A055-8C1D-6E37-CEBF-DB3A38F23135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60" y="1325563"/>
            <a:ext cx="5573242" cy="484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CF15-C5BE-047E-7FBC-336A22F1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/Technique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4F326-842B-561E-3B1B-BCC7BF0CC34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0896" y="2212848"/>
            <a:ext cx="11490480" cy="2991168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famous datasets within the domain of Handgun detection and other similar objects such as cold steel weapons (knives) are available for free use.</a:t>
            </a:r>
          </a:p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Preprocessing: </a:t>
            </a:r>
            <a:endParaRPr lang="en-IN" sz="1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Resizing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6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Enhancing the image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Auto Align </a:t>
            </a:r>
            <a:endParaRPr lang="en-IN" sz="1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sz="1200" dirty="0"/>
          </a:p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YOLOv8 :</a:t>
            </a:r>
            <a:r>
              <a:rPr lang="en-US" sz="1600" dirty="0"/>
              <a:t>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modifications to CSP called as C2f module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9664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Times New Roman"/>
              </a:rPr>
              <a:t>Implementation Details</a:t>
            </a: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rained using Google Collab with a Tesla T4 GPU over around 2 hours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Proposed Model</a:t>
            </a:r>
            <a:r>
              <a:rPr lang="en-IN" sz="1800" b="0" strike="noStrike" kern="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: YoloV8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1800" kern="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Tested Models : 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1800" b="0" strike="noStrike" kern="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59516A-4BDB-F6AC-ADCA-512E5317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00701"/>
              </p:ext>
            </p:extLst>
          </p:nvPr>
        </p:nvGraphicFramePr>
        <p:xfrm>
          <a:off x="2674189" y="2700068"/>
          <a:ext cx="6396536" cy="2078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787">
                  <a:extLst>
                    <a:ext uri="{9D8B030D-6E8A-4147-A177-3AD203B41FA5}">
                      <a16:colId xmlns:a16="http://schemas.microsoft.com/office/drawing/2014/main" val="1785630776"/>
                    </a:ext>
                  </a:extLst>
                </a:gridCol>
                <a:gridCol w="1032981">
                  <a:extLst>
                    <a:ext uri="{9D8B030D-6E8A-4147-A177-3AD203B41FA5}">
                      <a16:colId xmlns:a16="http://schemas.microsoft.com/office/drawing/2014/main" val="633165494"/>
                    </a:ext>
                  </a:extLst>
                </a:gridCol>
                <a:gridCol w="1040785">
                  <a:extLst>
                    <a:ext uri="{9D8B030D-6E8A-4147-A177-3AD203B41FA5}">
                      <a16:colId xmlns:a16="http://schemas.microsoft.com/office/drawing/2014/main" val="3598285900"/>
                    </a:ext>
                  </a:extLst>
                </a:gridCol>
                <a:gridCol w="1023048">
                  <a:extLst>
                    <a:ext uri="{9D8B030D-6E8A-4147-A177-3AD203B41FA5}">
                      <a16:colId xmlns:a16="http://schemas.microsoft.com/office/drawing/2014/main" val="2003874717"/>
                    </a:ext>
                  </a:extLst>
                </a:gridCol>
                <a:gridCol w="1018792">
                  <a:extLst>
                    <a:ext uri="{9D8B030D-6E8A-4147-A177-3AD203B41FA5}">
                      <a16:colId xmlns:a16="http://schemas.microsoft.com/office/drawing/2014/main" val="158546030"/>
                    </a:ext>
                  </a:extLst>
                </a:gridCol>
                <a:gridCol w="1030143">
                  <a:extLst>
                    <a:ext uri="{9D8B030D-6E8A-4147-A177-3AD203B41FA5}">
                      <a16:colId xmlns:a16="http://schemas.microsoft.com/office/drawing/2014/main" val="37757124"/>
                    </a:ext>
                  </a:extLst>
                </a:gridCol>
              </a:tblGrid>
              <a:tr h="463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Systems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Model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Precision 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Recall 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F1 Score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Dataset Size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133644"/>
                  </a:ext>
                </a:extLst>
              </a:tr>
              <a:tr h="463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Proposed Model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YoloV8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93.6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87.8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90.65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12000 images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5065968"/>
                  </a:ext>
                </a:extLst>
              </a:tr>
              <a:tr h="225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Saponara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Yolov2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97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97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95.4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400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379746"/>
                  </a:ext>
                </a:extLst>
              </a:tr>
              <a:tr h="225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Saponara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Yolov5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94.99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78.28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0.858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20000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460178"/>
                  </a:ext>
                </a:extLst>
              </a:tr>
              <a:tr h="700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Norkobil Saydirasulovich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Yolov6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93.48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28.29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0.9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4000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126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2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Times New Roman"/>
              </a:rPr>
              <a:t>Results</a:t>
            </a: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recision of 93.6% in detecting firearms while maintaining an overall 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 average precision (</a:t>
            </a:r>
            <a:r>
              <a:rPr lang="en-IN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of 95.3%, along with  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Recall </a:t>
            </a: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rate of 87.8 %. 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box loss is recorded at 0.762 while class loss stands at 0.439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1.png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AECA515F-83F1-3DF0-BAD7-CC35B3B70CC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26320" y="2887499"/>
            <a:ext cx="3446844" cy="2741564"/>
          </a:xfrm>
          <a:prstGeom prst="rect">
            <a:avLst/>
          </a:prstGeom>
          <a:ln/>
        </p:spPr>
      </p:pic>
      <p:pic>
        <p:nvPicPr>
          <p:cNvPr id="3" name="Picture 2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864489E7-CB41-7E02-F072-E7F9BA587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628" y="2806227"/>
            <a:ext cx="4356403" cy="290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6.png" descr="A graph showing the growth of a graph&#10;&#10;Description automatically generated">
            <a:extLst>
              <a:ext uri="{FF2B5EF4-FFF2-40B4-BE49-F238E27FC236}">
                <a16:creationId xmlns:a16="http://schemas.microsoft.com/office/drawing/2014/main" id="{4FFD274F-E13D-F886-728F-75BBF0E9401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860802" y="3144027"/>
            <a:ext cx="3163917" cy="256630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747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png" descr="A group of graphs showing different types of weight&#10;&#10;Description automatically generated with medium confidence">
            <a:extLst>
              <a:ext uri="{FF2B5EF4-FFF2-40B4-BE49-F238E27FC236}">
                <a16:creationId xmlns:a16="http://schemas.microsoft.com/office/drawing/2014/main" id="{8C9EE73E-48B0-D468-D318-78B0738E720E}"/>
              </a:ext>
            </a:extLst>
          </p:cNvPr>
          <p:cNvPicPr>
            <a:picLocks noGrp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425616" y="1999740"/>
            <a:ext cx="5980935" cy="2858519"/>
          </a:xfrm>
          <a:prstGeom prst="rect">
            <a:avLst/>
          </a:prstGeom>
          <a:ln/>
        </p:spPr>
      </p:pic>
      <p:pic>
        <p:nvPicPr>
          <p:cNvPr id="3" name="Picture 2" descr="A collage of a person holding an object&#10;&#10;Description automatically generated">
            <a:extLst>
              <a:ext uri="{FF2B5EF4-FFF2-40B4-BE49-F238E27FC236}">
                <a16:creationId xmlns:a16="http://schemas.microsoft.com/office/drawing/2014/main" id="{88CF8EF8-82DE-3E9C-B302-6C7D4DFD8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76" y="1370151"/>
            <a:ext cx="4834244" cy="483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498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inter-regular</vt:lpstr>
      <vt:lpstr>Segoe UI Emoji</vt:lpstr>
      <vt:lpstr>Symbol</vt:lpstr>
      <vt:lpstr>Times New Roman</vt:lpstr>
      <vt:lpstr>Wingdings</vt:lpstr>
      <vt:lpstr>Office Theme</vt:lpstr>
      <vt:lpstr> Deep Learning based small object  detection  in complex scene</vt:lpstr>
      <vt:lpstr>Overview</vt:lpstr>
      <vt:lpstr>Introduction</vt:lpstr>
      <vt:lpstr>Objectives of the Project</vt:lpstr>
      <vt:lpstr>Architecture</vt:lpstr>
      <vt:lpstr>Proposed Methodology /Technique</vt:lpstr>
      <vt:lpstr>Implementation Details</vt:lpstr>
      <vt:lpstr>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in JDBC</dc:title>
  <dc:subject/>
  <dc:creator>Chiranjeevi Lect</dc:creator>
  <dc:description/>
  <cp:lastModifiedBy>N.HEMANTH   SRIVATHSAV .</cp:lastModifiedBy>
  <cp:revision>12</cp:revision>
  <dcterms:created xsi:type="dcterms:W3CDTF">2023-08-05T05:18:30Z</dcterms:created>
  <dcterms:modified xsi:type="dcterms:W3CDTF">2024-04-19T15:56:47Z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