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3230" r:id="rId2"/>
    <p:sldId id="13231" r:id="rId3"/>
    <p:sldId id="13261" r:id="rId4"/>
    <p:sldId id="13263" r:id="rId5"/>
    <p:sldId id="13291" r:id="rId6"/>
    <p:sldId id="13269" r:id="rId7"/>
    <p:sldId id="13270" r:id="rId8"/>
    <p:sldId id="13290" r:id="rId9"/>
    <p:sldId id="130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384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昆" initials="王昆" lastIdx="1" clrIdx="0"/>
  <p:cmAuthor id="2" name="Fangkun" initials="WF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9009" autoAdjust="0"/>
  </p:normalViewPr>
  <p:slideViewPr>
    <p:cSldViewPr snapToGrid="0">
      <p:cViewPr varScale="1">
        <p:scale>
          <a:sx n="62" d="100"/>
          <a:sy n="62" d="100"/>
        </p:scale>
        <p:origin x="978" y="42"/>
      </p:cViewPr>
      <p:guideLst>
        <p:guide orient="horz" pos="2187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 dirty="0" smtClean="0"/>
              <a:t>新模型实验结果</a:t>
            </a:r>
            <a:endParaRPr lang="zh-CN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9898062240184499E-2"/>
          <c:y val="0.19191148898636901"/>
          <c:w val="0.94010193775981499"/>
          <c:h val="0.643064648482026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一个结果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7823284231237202E-2"/>
                  <c:y val="0.103161878751580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1665949772044399E-3"/>
                  <c:y val="9.57872051350812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2421940325159301E-2"/>
                  <c:y val="0.10526324656206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9852795697153297E-2"/>
                  <c:y val="6.92820223344795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第一级准确率</c:v>
                </c:pt>
                <c:pt idx="1">
                  <c:v>第二级准确率</c:v>
                </c:pt>
                <c:pt idx="2">
                  <c:v>第三级准确率</c:v>
                </c:pt>
                <c:pt idx="3">
                  <c:v>第四级准确率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0.89439999999999997</c:v>
                </c:pt>
                <c:pt idx="1">
                  <c:v>0.84960000000000002</c:v>
                </c:pt>
                <c:pt idx="2">
                  <c:v>0.80230000000000001</c:v>
                </c:pt>
                <c:pt idx="3">
                  <c:v>0.73370000000000002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14730816"/>
        <c:axId val="-314739520"/>
      </c:lineChart>
      <c:catAx>
        <c:axId val="-31473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4739520"/>
        <c:crosses val="autoZero"/>
        <c:auto val="1"/>
        <c:lblAlgn val="ctr"/>
        <c:lblOffset val="100"/>
        <c:noMultiLvlLbl val="0"/>
      </c:catAx>
      <c:valAx>
        <c:axId val="-314739520"/>
        <c:scaling>
          <c:orientation val="minMax"/>
          <c:min val="0.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473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6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F0C71-814E-4E0D-B150-8B7C900F2ABF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E9E05-70D2-4D1B-956C-45679E63F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7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69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那么我们怎么学习词向量呢？随着深入研究，越来越多的方法可以被用来学习词向量，这里我大致做了一个分类</a:t>
            </a:r>
            <a:endParaRPr lang="en-US" altLang="zh-CN" dirty="0" smtClean="0"/>
          </a:p>
          <a:p>
            <a:r>
              <a:rPr lang="zh-CN" altLang="en-US" smtClean="0"/>
              <a:t>语言表示）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E9E05-70D2-4D1B-956C-45679E63F9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5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那么我们怎么学习词向量呢？随着深入研究，越来越多的方法可以被用来学习词向量，这里我大致做了一个分类</a:t>
            </a:r>
            <a:endParaRPr lang="en-US" altLang="zh-CN" dirty="0" smtClean="0"/>
          </a:p>
          <a:p>
            <a:r>
              <a:rPr lang="zh-CN" altLang="en-US" dirty="0" smtClean="0"/>
              <a:t>语言表示）</a:t>
            </a:r>
            <a:endParaRPr lang="en-US" altLang="zh-CN" dirty="0" smtClean="0"/>
          </a:p>
          <a:p>
            <a:r>
              <a:rPr lang="zh-CN" altLang="en-US" dirty="0" smtClean="0"/>
              <a:t>机器学习算法的局限性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提供四个结果的情况下，第三级准确率能够达到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90%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以上，第四级准确率能够达到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82%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E9E05-70D2-4D1B-956C-45679E63F9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1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深度学习中的层次分本分类主流方法是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模型，即一个模型解决所有层级的分类。虽然这样的模型在高层级类别上扩展性不佳，加入新的子分类时需要重新训练整个模型，但是避免了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模型带来的庞大的空间复杂度。特别是本项目基于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，若仍然使用传统的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模型，给每个父分类节点配置一个单独的分类模型，巨大的参数量使得整个难以投入实际应用。此外近年主流的层次文本分类采用了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模型，将层次文本分类看成是从高层到低层的序列生成任务。因为层次分类任务的分类顺序符合高层到低层的顺序，因此非常适合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模型逐个生成，此外层次的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有着显著的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coarse-to-fine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的特性，可以用注意力机制对不同长度的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phrase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进行建模，来捕获这种特性。</a:t>
            </a:r>
            <a:endParaRPr lang="en-US" altLang="zh-CN" dirty="0" smtClean="0"/>
          </a:p>
          <a:p>
            <a:r>
              <a:rPr lang="en-US" altLang="zh-CN" dirty="0" smtClean="0"/>
              <a:t>2)</a:t>
            </a:r>
            <a:r>
              <a:rPr lang="zh-CN" altLang="en-US" dirty="0" smtClean="0"/>
              <a:t>可以使用基于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的一些训练</a:t>
            </a:r>
            <a:r>
              <a:rPr lang="en-US" altLang="zh-CN" dirty="0" smtClean="0"/>
              <a:t>trick</a:t>
            </a:r>
            <a:r>
              <a:rPr lang="zh-CN" altLang="en-US" dirty="0" smtClean="0"/>
              <a:t>。除</a:t>
            </a:r>
            <a:r>
              <a:rPr lang="en-US" altLang="zh-CN" dirty="0" smtClean="0"/>
              <a:t>ensemble</a:t>
            </a:r>
            <a:r>
              <a:rPr lang="zh-CN" altLang="en-US" dirty="0" smtClean="0"/>
              <a:t>外，还可以使用</a:t>
            </a:r>
            <a:r>
              <a:rPr lang="en-US" altLang="zh-CN" dirty="0" smtClean="0"/>
              <a:t>DAPT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Domain Adaptive Pre-Training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>DAPT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的基础上，将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在大量的领域相关数据上继续</a:t>
            </a:r>
            <a:r>
              <a:rPr lang="en-US" altLang="zh-CN" dirty="0" smtClean="0"/>
              <a:t>pre-training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更好的适应于相关领域的文本分布表示，最终在该领域的下游任务上取得进一步的提升。此任务虽然最终用于分类的数据可能仅需要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万条，但是得益于每日新增</a:t>
            </a:r>
            <a:r>
              <a:rPr lang="en-US" altLang="zh-CN" dirty="0" smtClean="0"/>
              <a:t>2</a:t>
            </a:r>
            <a:r>
              <a:rPr lang="zh-CN" altLang="en-US" dirty="0" smtClean="0"/>
              <a:t>万条的数据更新，有上百万条数据可以用于</a:t>
            </a:r>
            <a:r>
              <a:rPr lang="en-US" altLang="zh-CN" dirty="0" smtClean="0"/>
              <a:t>DAPT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https://zhuanlan.zhihu.com/p/133739379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E9E05-70D2-4D1B-956C-45679E63F9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2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E9E05-70D2-4D1B-956C-45679E63F9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8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>
              <a:lnSpc>
                <a:spcPct val="150000"/>
              </a:lnSpc>
            </a:pPr>
            <a:r>
              <a:rPr lang="en-US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万条数据无人工处理</a:t>
            </a:r>
            <a:endParaRPr lang="en-US" dirty="0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dirty="0">
                <a:sym typeface="+mn-ea"/>
              </a:rPr>
              <a:t>CNN</a:t>
            </a:r>
            <a:r>
              <a:rPr lang="zh-CN" altLang="en-US" dirty="0">
                <a:sym typeface="+mn-ea"/>
              </a:rPr>
              <a:t>占优的几类一般含有较为明显的关键词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ERNIE</a:t>
            </a:r>
            <a:r>
              <a:rPr lang="zh-CN" altLang="en-US" dirty="0">
                <a:sym typeface="+mn-ea"/>
              </a:rPr>
              <a:t>占优的类（其他类）含有较强情感含义（批评、致谢等）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E9E05-70D2-4D1B-956C-45679E63F9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098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772-798E-3949-8AAE-8AB6E4B8BEA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19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9910915" y="196924"/>
            <a:ext cx="2281084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spAutoFit/>
          </a:bodyPr>
          <a:lstStyle/>
          <a:p>
            <a:pPr marL="0" marR="0" indent="0" algn="l" defTabSz="990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91507" y="397022"/>
            <a:ext cx="11422540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spAutoFit/>
          </a:bodyPr>
          <a:lstStyle/>
          <a:p>
            <a:pPr marL="0" marR="0" indent="0" algn="l" defTabSz="990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6" y="262521"/>
            <a:ext cx="1935349" cy="8442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46" y="339689"/>
            <a:ext cx="905537" cy="554620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>
          <a:xfrm>
            <a:off x="11258114" y="6327487"/>
            <a:ext cx="317607" cy="323165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253859" y="6356184"/>
            <a:ext cx="1645029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spAutoFit/>
          </a:bodyPr>
          <a:lstStyle/>
          <a:p>
            <a:pPr marL="0" marR="0" indent="0" algn="l" defTabSz="9899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639" y="257228"/>
            <a:ext cx="787932" cy="48258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440605" y="6541340"/>
            <a:ext cx="459024" cy="32316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11183" y="174822"/>
            <a:ext cx="10515600" cy="56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kumimoji="1" lang="zh-CN" altLang="en-US" sz="2800" b="1" kern="1200" dirty="0">
                <a:solidFill>
                  <a:srgbClr val="44546A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2308840" y="4081681"/>
            <a:ext cx="360000" cy="360000"/>
          </a:xfrm>
          <a:prstGeom prst="rect">
            <a:avLst/>
          </a:prstGeom>
          <a:solidFill>
            <a:srgbClr val="008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12308840" y="4484401"/>
            <a:ext cx="360000" cy="360000"/>
          </a:xfrm>
          <a:prstGeom prst="rect">
            <a:avLst/>
          </a:prstGeom>
          <a:solidFill>
            <a:srgbClr val="2DAE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2308840" y="4887121"/>
            <a:ext cx="360000" cy="360000"/>
          </a:xfrm>
          <a:prstGeom prst="rect">
            <a:avLst/>
          </a:prstGeom>
          <a:solidFill>
            <a:srgbClr val="2BC3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12308840" y="5289841"/>
            <a:ext cx="36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12308840" y="5692561"/>
            <a:ext cx="360000" cy="360000"/>
          </a:xfrm>
          <a:prstGeom prst="rect">
            <a:avLst/>
          </a:prstGeom>
          <a:solidFill>
            <a:srgbClr val="8CC6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12308840" y="6095281"/>
            <a:ext cx="360000" cy="360000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12308840" y="6498000"/>
            <a:ext cx="360000" cy="360000"/>
          </a:xfrm>
          <a:prstGeom prst="rect">
            <a:avLst/>
          </a:prstGeom>
          <a:solidFill>
            <a:srgbClr val="E834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4" name="图片 13" descr="图片包含 物体&#10;&#10;&#10;&#10;自动生成的说明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19" y="5689611"/>
            <a:ext cx="2710459" cy="16258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440605" y="6541340"/>
            <a:ext cx="459024" cy="32316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11183" y="174822"/>
            <a:ext cx="10515600" cy="56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kumimoji="1" lang="zh-CN" altLang="en-US" sz="2800" b="1" kern="1200" dirty="0">
                <a:solidFill>
                  <a:srgbClr val="44546A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2308840" y="4081681"/>
            <a:ext cx="360000" cy="360000"/>
          </a:xfrm>
          <a:prstGeom prst="rect">
            <a:avLst/>
          </a:prstGeom>
          <a:solidFill>
            <a:srgbClr val="008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12308840" y="4484401"/>
            <a:ext cx="360000" cy="360000"/>
          </a:xfrm>
          <a:prstGeom prst="rect">
            <a:avLst/>
          </a:prstGeom>
          <a:solidFill>
            <a:srgbClr val="2DAE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2308840" y="4887121"/>
            <a:ext cx="360000" cy="360000"/>
          </a:xfrm>
          <a:prstGeom prst="rect">
            <a:avLst/>
          </a:prstGeom>
          <a:solidFill>
            <a:srgbClr val="2BC3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12308840" y="5289841"/>
            <a:ext cx="36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12308840" y="5692561"/>
            <a:ext cx="360000" cy="360000"/>
          </a:xfrm>
          <a:prstGeom prst="rect">
            <a:avLst/>
          </a:prstGeom>
          <a:solidFill>
            <a:srgbClr val="8CC6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12308840" y="6095281"/>
            <a:ext cx="360000" cy="360000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12308840" y="6498000"/>
            <a:ext cx="360000" cy="360000"/>
          </a:xfrm>
          <a:prstGeom prst="rect">
            <a:avLst/>
          </a:prstGeom>
          <a:solidFill>
            <a:srgbClr val="E834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253859" y="6356184"/>
            <a:ext cx="1645029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spAutoFit/>
          </a:bodyPr>
          <a:lstStyle/>
          <a:p>
            <a:pPr marL="0" marR="0" indent="0" algn="l" defTabSz="990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8" name="图片 7" descr="图片包含 物体&#10;&#10;&#10;&#10;自动生成的说明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19" y="5689611"/>
            <a:ext cx="2710459" cy="16258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639" y="257228"/>
            <a:ext cx="787932" cy="48258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375547" y="6340975"/>
            <a:ext cx="317607" cy="3231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219200" indent="-1219200" algn="ctr" rtl="0" eaLnBrk="0" fontAlgn="base" hangingPunct="0">
        <a:spcBef>
          <a:spcPct val="0"/>
        </a:spcBef>
        <a:spcAft>
          <a:spcPct val="0"/>
        </a:spcAft>
        <a:defRPr kumimoji="1" sz="5865" kern="1200">
          <a:solidFill>
            <a:schemeClr val="tx1"/>
          </a:solidFill>
          <a:latin typeface="+mj-lt"/>
          <a:ea typeface="+mj-ea"/>
          <a:cs typeface="微软雅黑" panose="020B0503020204020204" charset="-122"/>
          <a:sym typeface="Calibri" panose="020F0502020204030204" pitchFamily="34" charset="0"/>
        </a:defRPr>
      </a:lvl1pPr>
      <a:lvl2pPr marL="1219200" indent="-1219200" algn="ctr" rtl="0" eaLnBrk="0" fontAlgn="base" hangingPunct="0">
        <a:spcBef>
          <a:spcPct val="0"/>
        </a:spcBef>
        <a:spcAft>
          <a:spcPct val="0"/>
        </a:spcAft>
        <a:defRPr kumimoji="1"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 pitchFamily="34" charset="0"/>
        </a:defRPr>
      </a:lvl2pPr>
      <a:lvl3pPr marL="1219200" indent="-1219200" algn="ctr" rtl="0" eaLnBrk="0" fontAlgn="base" hangingPunct="0">
        <a:spcBef>
          <a:spcPct val="0"/>
        </a:spcBef>
        <a:spcAft>
          <a:spcPct val="0"/>
        </a:spcAft>
        <a:defRPr kumimoji="1"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 pitchFamily="34" charset="0"/>
        </a:defRPr>
      </a:lvl3pPr>
      <a:lvl4pPr marL="1219200" indent="-1219200" algn="ctr" rtl="0" eaLnBrk="0" fontAlgn="base" hangingPunct="0">
        <a:spcBef>
          <a:spcPct val="0"/>
        </a:spcBef>
        <a:spcAft>
          <a:spcPct val="0"/>
        </a:spcAft>
        <a:defRPr kumimoji="1"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 pitchFamily="34" charset="0"/>
        </a:defRPr>
      </a:lvl4pPr>
      <a:lvl5pPr marL="1219200" indent="-1219200" algn="ctr" rtl="0" eaLnBrk="0" fontAlgn="base" hangingPunct="0">
        <a:spcBef>
          <a:spcPct val="0"/>
        </a:spcBef>
        <a:spcAft>
          <a:spcPct val="0"/>
        </a:spcAft>
        <a:defRPr kumimoji="1"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 pitchFamily="34" charset="0"/>
        </a:defRPr>
      </a:lvl5pPr>
      <a:lvl6pPr marL="1828800" indent="-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6pPr>
      <a:lvl7pPr marL="2438400" indent="-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7pPr>
      <a:lvl8pPr marL="3048000" indent="-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8pPr>
      <a:lvl9pPr marL="3657600" indent="-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5" kern="1200">
          <a:solidFill>
            <a:schemeClr val="tx1"/>
          </a:solidFill>
          <a:latin typeface="+mn-lt"/>
          <a:ea typeface="+mn-ea"/>
          <a:cs typeface="微软雅黑" panose="020B0503020204020204" charset="-122"/>
          <a:sym typeface="Calibri" panose="020F0502020204030204" pitchFamily="34" charset="0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735" kern="1200">
          <a:solidFill>
            <a:schemeClr val="tx1"/>
          </a:solidFill>
          <a:latin typeface="+mn-lt"/>
          <a:ea typeface="+mn-ea"/>
          <a:cs typeface="微软雅黑" panose="020B0503020204020204" charset="-122"/>
          <a:sym typeface="Calibri" panose="020F0502020204030204" pitchFamily="34" charset="0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  <a:sym typeface="Calibri" panose="020F0502020204030204" pitchFamily="34" charset="0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5" kern="1200">
          <a:solidFill>
            <a:schemeClr val="tx1"/>
          </a:solidFill>
          <a:latin typeface="+mn-lt"/>
          <a:ea typeface="+mn-ea"/>
          <a:cs typeface="微软雅黑" panose="020B0503020204020204" charset="-122"/>
          <a:sym typeface="Calibri" panose="020F0502020204030204" pitchFamily="34" charset="0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5" kern="1200">
          <a:solidFill>
            <a:schemeClr val="tx1"/>
          </a:solidFill>
          <a:latin typeface="+mn-lt"/>
          <a:ea typeface="+mn-ea"/>
          <a:cs typeface="微软雅黑" panose="020B0503020204020204" charset="-122"/>
          <a:sym typeface="Calibri" panose="020F0502020204030204" pitchFamily="34" charset="0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40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294" y="3596"/>
            <a:ext cx="1883777" cy="12093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9071"/>
            <a:ext cx="2166324" cy="1390780"/>
          </a:xfrm>
          <a:prstGeom prst="rect">
            <a:avLst/>
          </a:prstGeom>
        </p:spPr>
      </p:pic>
      <p:sp>
        <p:nvSpPr>
          <p:cNvPr id="6" name="date"/>
          <p:cNvSpPr txBox="1">
            <a:spLocks noChangeArrowheads="1"/>
          </p:cNvSpPr>
          <p:nvPr/>
        </p:nvSpPr>
        <p:spPr bwMode="auto">
          <a:xfrm>
            <a:off x="3558565" y="3872560"/>
            <a:ext cx="5151967" cy="1331912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lIns="109247" tIns="54623" rIns="109247" bIns="54623" anchor="ctr"/>
          <a:lstStyle/>
          <a:p>
            <a:pPr algn="ctr" defTabSz="1094105"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理想公司</a:t>
            </a:r>
            <a:r>
              <a:rPr kumimoji="1" lang="zh-CN" altLang="en-US" sz="24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（研发中心</a:t>
            </a:r>
            <a:r>
              <a:rPr kumimoji="1" lang="zh-CN" altLang="en-US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</a:t>
            </a:r>
            <a:endParaRPr kumimoji="1" lang="en-US" altLang="zh-CN" sz="240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 defTabSz="1094105">
              <a:lnSpc>
                <a:spcPct val="150000"/>
              </a:lnSpc>
            </a:pPr>
            <a:r>
              <a:rPr kumimoji="1" lang="en-US" altLang="zh-CN" sz="2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2020</a:t>
            </a:r>
            <a:r>
              <a:rPr kumimoji="1" lang="zh-CN" altLang="en-US" sz="2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年</a:t>
            </a:r>
            <a:r>
              <a:rPr kumimoji="1" lang="en-US" altLang="zh-CN" sz="2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7</a:t>
            </a:r>
            <a:r>
              <a:rPr kumimoji="1" lang="zh-CN" altLang="en-US" sz="2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月</a:t>
            </a:r>
            <a:r>
              <a:rPr kumimoji="1" lang="en-US" altLang="zh-CN" sz="2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17</a:t>
            </a:r>
            <a:r>
              <a:rPr kumimoji="1" lang="zh-CN" altLang="en-US" sz="2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日</a:t>
            </a:r>
            <a:endParaRPr kumimoji="1" lang="en-US" altLang="zh-CN" sz="220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055440" y="3559392"/>
            <a:ext cx="10009112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</a:ln>
        </p:spPr>
        <p:txBody>
          <a:bodyPr wrap="none" lIns="109387" tIns="54693" rIns="109387" bIns="54693" anchor="ctr"/>
          <a:lstStyle/>
          <a:p>
            <a:pPr>
              <a:lnSpc>
                <a:spcPct val="120000"/>
              </a:lnSpc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2053" y="1859706"/>
            <a:ext cx="925926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12345</a:t>
            </a:r>
            <a:r>
              <a:rPr lang="zh-CN" altLang="en-US" sz="4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文本分类实现方案及后续计划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38114" y="0"/>
            <a:ext cx="1153885" cy="821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305" y="-133256"/>
            <a:ext cx="1694089" cy="10876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52" y="6255482"/>
            <a:ext cx="1705686" cy="445234"/>
          </a:xfrm>
          <a:prstGeom prst="rect">
            <a:avLst/>
          </a:prstGeom>
        </p:spPr>
      </p:pic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 rot="16200000">
            <a:off x="839214" y="3198778"/>
            <a:ext cx="3681739" cy="68580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55345">
              <a:defRPr/>
            </a:pPr>
            <a:endParaRPr lang="en-US" altLang="zh-CN" sz="3360" spc="450" dirty="0">
              <a:solidFill>
                <a:srgbClr val="AE4845">
                  <a:lumMod val="40000"/>
                  <a:lumOff val="60000"/>
                </a:srgbClr>
              </a:solidFill>
              <a:latin typeface="Elephant" panose="02020904090505020303" pitchFamily="18" charset="0"/>
              <a:ea typeface="华文中宋" panose="02010600040101010101" pitchFamily="2" charset="-122"/>
            </a:endParaRPr>
          </a:p>
          <a:p>
            <a:pPr algn="ctr" defTabSz="855345">
              <a:defRPr/>
            </a:pPr>
            <a:r>
              <a:rPr lang="en-US" altLang="zh-CN" sz="3360" spc="450" dirty="0">
                <a:solidFill>
                  <a:srgbClr val="AE4845">
                    <a:lumMod val="40000"/>
                    <a:lumOff val="60000"/>
                  </a:srgbClr>
                </a:solidFill>
                <a:latin typeface="Elephant" panose="02020904090505020303" pitchFamily="18" charset="0"/>
                <a:ea typeface="华文中宋" panose="02010600040101010101" pitchFamily="2" charset="-122"/>
              </a:rPr>
              <a:t>CONTENTS</a:t>
            </a:r>
            <a:endParaRPr lang="zh-CN" altLang="en-US" sz="3360" spc="450" dirty="0">
              <a:solidFill>
                <a:srgbClr val="AE4845">
                  <a:lumMod val="40000"/>
                  <a:lumOff val="60000"/>
                </a:srgbClr>
              </a:solidFill>
              <a:latin typeface="Elephant" panose="0202090409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10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40433" y="2941535"/>
            <a:ext cx="5170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73" tIns="41147" rIns="82273" bIns="41147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855345"/>
            <a:r>
              <a:rPr lang="zh-CN" altLang="en-US" sz="576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MH_Number_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3716535" y="2054179"/>
            <a:ext cx="523931" cy="610807"/>
          </a:xfrm>
          <a:custGeom>
            <a:avLst/>
            <a:gdLst>
              <a:gd name="connsiteX0" fmla="*/ 76200 w 406400"/>
              <a:gd name="connsiteY0" fmla="*/ 76200 h 406400"/>
              <a:gd name="connsiteX1" fmla="*/ 406400 w 406400"/>
              <a:gd name="connsiteY1" fmla="*/ 76200 h 406400"/>
              <a:gd name="connsiteX2" fmla="*/ 406400 w 406400"/>
              <a:gd name="connsiteY2" fmla="*/ 406400 h 406400"/>
              <a:gd name="connsiteX3" fmla="*/ 76200 w 406400"/>
              <a:gd name="connsiteY3" fmla="*/ 406400 h 406400"/>
              <a:gd name="connsiteX4" fmla="*/ 0 w 406400"/>
              <a:gd name="connsiteY4" fmla="*/ 0 h 406400"/>
              <a:gd name="connsiteX5" fmla="*/ 76200 w 406400"/>
              <a:gd name="connsiteY5" fmla="*/ 0 h 406400"/>
              <a:gd name="connsiteX6" fmla="*/ 76200 w 406400"/>
              <a:gd name="connsiteY6" fmla="*/ 76200 h 406400"/>
              <a:gd name="connsiteX7" fmla="*/ 0 w 406400"/>
              <a:gd name="connsiteY7" fmla="*/ 762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400" h="406400">
                <a:moveTo>
                  <a:pt x="76200" y="76200"/>
                </a:moveTo>
                <a:lnTo>
                  <a:pt x="406400" y="76200"/>
                </a:lnTo>
                <a:lnTo>
                  <a:pt x="406400" y="406400"/>
                </a:lnTo>
                <a:lnTo>
                  <a:pt x="76200" y="406400"/>
                </a:lnTo>
                <a:close/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199" tIns="97199" rIns="0" bIns="0" numCol="1" spcCol="0" rtlCol="0" fromWordArt="0" anchor="ctr" anchorCtr="0" forceAA="0" compatLnSpc="1">
            <a:noAutofit/>
          </a:bodyPr>
          <a:lstStyle/>
          <a:p>
            <a:pPr algn="ctr" defTabSz="855345"/>
            <a:r>
              <a:rPr lang="en-US" altLang="zh-CN" sz="32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MH_Entry_1">
            <a:hlinkClick r:id="" action="ppaction://noaction"/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8043" y="2101154"/>
            <a:ext cx="7536160" cy="63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32399" anchor="ctr" anchorCtr="0">
            <a:noAutofit/>
          </a:bodyPr>
          <a:lstStyle/>
          <a:p>
            <a:pPr defTabSz="855345">
              <a:lnSpc>
                <a:spcPct val="120000"/>
              </a:lnSpc>
            </a:pPr>
            <a:r>
              <a:rPr lang="zh-CN" altLang="en-US" sz="2800" b="1" spc="270" dirty="0" smtClean="0">
                <a:solidFill>
                  <a:srgbClr val="C00000"/>
                </a:solidFill>
                <a:ea typeface="微软雅黑" panose="020B0503020204020204" charset="-122"/>
                <a:cs typeface="+mn-ea"/>
              </a:rPr>
              <a:t>文本</a:t>
            </a:r>
            <a:r>
              <a:rPr lang="zh-CN" altLang="en-US" sz="2800" b="1" spc="270" dirty="0" smtClean="0">
                <a:solidFill>
                  <a:srgbClr val="C00000"/>
                </a:solidFill>
                <a:ea typeface="微软雅黑" panose="020B0503020204020204" charset="-122"/>
                <a:cs typeface="+mn-ea"/>
              </a:rPr>
              <a:t>分类上线方案简介</a:t>
            </a:r>
            <a:endParaRPr lang="zh-CN" altLang="en-US" sz="2800" b="1" spc="270" dirty="0">
              <a:solidFill>
                <a:srgbClr val="C00000"/>
              </a:solidFill>
              <a:ea typeface="微软雅黑" panose="020B0503020204020204" charset="-122"/>
              <a:cs typeface="+mn-ea"/>
            </a:endParaRPr>
          </a:p>
        </p:txBody>
      </p:sp>
      <p:sp>
        <p:nvSpPr>
          <p:cNvPr id="16" name="MH_Entry_1">
            <a:hlinkClick r:id="" action="ppaction://noaction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8043" y="4124534"/>
            <a:ext cx="7536160" cy="63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32399" anchor="ctr" anchorCtr="0">
            <a:noAutofit/>
          </a:bodyPr>
          <a:lstStyle/>
          <a:p>
            <a:pPr defTabSz="85534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pc="270" dirty="0" smtClean="0">
                <a:solidFill>
                  <a:srgbClr val="E69999"/>
                </a:solidFill>
                <a:ea typeface="微软雅黑" panose="020B0503020204020204" charset="-122"/>
                <a:cs typeface="+mn-ea"/>
                <a:sym typeface="+mn-lt"/>
              </a:rPr>
              <a:t>其他方案初测</a:t>
            </a:r>
            <a:endParaRPr lang="zh-CN" altLang="en-US" sz="2800" b="1" spc="270" dirty="0">
              <a:solidFill>
                <a:srgbClr val="E69999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MH_Number_1">
            <a:hlinkClick r:id="" action="ppaction://noaction"/>
          </p:cNvPr>
          <p:cNvSpPr/>
          <p:nvPr>
            <p:custDataLst>
              <p:tags r:id="rId6"/>
            </p:custDataLst>
          </p:nvPr>
        </p:nvSpPr>
        <p:spPr>
          <a:xfrm>
            <a:off x="3716535" y="4016967"/>
            <a:ext cx="523931" cy="610807"/>
          </a:xfrm>
          <a:custGeom>
            <a:avLst/>
            <a:gdLst>
              <a:gd name="connsiteX0" fmla="*/ 76200 w 406400"/>
              <a:gd name="connsiteY0" fmla="*/ 76200 h 406400"/>
              <a:gd name="connsiteX1" fmla="*/ 406400 w 406400"/>
              <a:gd name="connsiteY1" fmla="*/ 76200 h 406400"/>
              <a:gd name="connsiteX2" fmla="*/ 406400 w 406400"/>
              <a:gd name="connsiteY2" fmla="*/ 406400 h 406400"/>
              <a:gd name="connsiteX3" fmla="*/ 76200 w 406400"/>
              <a:gd name="connsiteY3" fmla="*/ 406400 h 406400"/>
              <a:gd name="connsiteX4" fmla="*/ 0 w 406400"/>
              <a:gd name="connsiteY4" fmla="*/ 0 h 406400"/>
              <a:gd name="connsiteX5" fmla="*/ 76200 w 406400"/>
              <a:gd name="connsiteY5" fmla="*/ 0 h 406400"/>
              <a:gd name="connsiteX6" fmla="*/ 76200 w 406400"/>
              <a:gd name="connsiteY6" fmla="*/ 76200 h 406400"/>
              <a:gd name="connsiteX7" fmla="*/ 0 w 406400"/>
              <a:gd name="connsiteY7" fmla="*/ 762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400" h="406400">
                <a:moveTo>
                  <a:pt x="76200" y="76200"/>
                </a:moveTo>
                <a:lnTo>
                  <a:pt x="406400" y="76200"/>
                </a:lnTo>
                <a:lnTo>
                  <a:pt x="406400" y="406400"/>
                </a:lnTo>
                <a:lnTo>
                  <a:pt x="76200" y="406400"/>
                </a:lnTo>
                <a:close/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199" tIns="97199" rIns="0" bIns="0" numCol="1" spcCol="0" rtlCol="0" fromWordArt="0" anchor="ctr" anchorCtr="0" forceAA="0" compatLnSpc="1">
            <a:noAutofit/>
          </a:bodyPr>
          <a:lstStyle/>
          <a:p>
            <a:pPr algn="ctr" defTabSz="8553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32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1233653" y="6325209"/>
            <a:ext cx="606245" cy="323165"/>
          </a:xfrm>
        </p:spPr>
        <p:txBody>
          <a:bodyPr/>
          <a:lstStyle/>
          <a:p>
            <a:fld id="{86CB4B4D-7CA3-9044-876B-883B54F8677D}" type="slidenum">
              <a:rPr lang="en-US" altLang="zh-CN" sz="1400" smtClean="0">
                <a:latin typeface="微软雅黑" panose="020B0503020204020204" charset="-122"/>
                <a:ea typeface="微软雅黑" panose="020B0503020204020204" charset="-122"/>
              </a:rPr>
              <a:t>2</a:t>
            </a:fld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工单智能</a:t>
            </a:r>
            <a:r>
              <a:rPr lang="zh-CN" altLang="en-US" dirty="0" smtClean="0"/>
              <a:t>分类</a:t>
            </a:r>
            <a:r>
              <a:rPr lang="zh-CN" altLang="en-US" dirty="0"/>
              <a:t>实现方案</a:t>
            </a:r>
          </a:p>
        </p:txBody>
      </p:sp>
      <p:sp>
        <p:nvSpPr>
          <p:cNvPr id="10" name="矩形 9"/>
          <p:cNvSpPr/>
          <p:nvPr/>
        </p:nvSpPr>
        <p:spPr>
          <a:xfrm>
            <a:off x="467546" y="4255236"/>
            <a:ext cx="1099576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10145A">
                    <a:lumMod val="40000"/>
                    <a:lumOff val="60000"/>
                  </a:srgbClr>
                </a:solidFill>
              </a:rPr>
              <a:t>工单</a:t>
            </a:r>
            <a:r>
              <a:rPr lang="zh-CN" altLang="zh-CN" sz="2000" b="1" dirty="0" smtClean="0">
                <a:solidFill>
                  <a:srgbClr val="10145A">
                    <a:lumMod val="40000"/>
                    <a:lumOff val="60000"/>
                  </a:srgbClr>
                </a:solidFill>
              </a:rPr>
              <a:t>分类</a:t>
            </a:r>
            <a:r>
              <a:rPr lang="zh-CN" altLang="zh-CN" sz="2000" b="1" dirty="0">
                <a:solidFill>
                  <a:srgbClr val="10145A">
                    <a:lumMod val="40000"/>
                    <a:lumOff val="60000"/>
                  </a:srgbClr>
                </a:solidFill>
              </a:rPr>
              <a:t>模型关键</a:t>
            </a:r>
            <a:r>
              <a:rPr lang="zh-CN" altLang="zh-CN" sz="2000" b="1" dirty="0" smtClean="0">
                <a:solidFill>
                  <a:srgbClr val="10145A">
                    <a:lumMod val="40000"/>
                    <a:lumOff val="60000"/>
                  </a:srgbClr>
                </a:solidFill>
              </a:rPr>
              <a:t>点</a:t>
            </a:r>
            <a:r>
              <a:rPr lang="zh-CN" altLang="en-US" sz="2000" b="1" dirty="0" smtClean="0">
                <a:solidFill>
                  <a:srgbClr val="10145A">
                    <a:lumMod val="40000"/>
                    <a:lumOff val="60000"/>
                  </a:srgbClr>
                </a:solidFill>
              </a:rPr>
              <a:t>：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、文本关键词提取：为提升分词的精准度，减少无效的噪声数据，现有模型中人工构建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1200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数据字典，以及相应的停用词库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、数据清洗：数据重新标注，将难以进行分类的模型进行合并，在分类时不提示。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及算法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：目前采用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CHI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的特征选择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，然后采用机器学习算法进行建模。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240509" y="950756"/>
            <a:ext cx="11449836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3525" indent="457200" defTabSz="12179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89330" indent="-379730" defTabSz="12179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2730" indent="-303530" defTabSz="12179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2330" indent="-303530" defTabSz="12179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1930" indent="-303530" defTabSz="12179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199130" indent="-303530" defTabSz="12179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656330" indent="-303530" defTabSz="12179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3530" indent="-303530" defTabSz="12179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570730" indent="-303530" defTabSz="12179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8497B0"/>
              </a:buClr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宋体" panose="02010600030101010101" pitchFamily="2" charset="-122"/>
              </a:rPr>
              <a:t>针对</a:t>
            </a:r>
            <a:r>
              <a:rPr lang="en-US" altLang="zh-CN" sz="1800" dirty="0">
                <a:latin typeface="宋体" panose="02010600030101010101" pitchFamily="2" charset="-122"/>
              </a:rPr>
              <a:t>12345</a:t>
            </a:r>
            <a:r>
              <a:rPr lang="zh-CN" altLang="en-US" sz="1800" dirty="0">
                <a:latin typeface="宋体" panose="02010600030101010101" pitchFamily="2" charset="-122"/>
              </a:rPr>
              <a:t>市民服务热线业务</a:t>
            </a:r>
            <a:r>
              <a:rPr lang="zh-CN" altLang="en-US" sz="1800" dirty="0" smtClean="0">
                <a:latin typeface="宋体" panose="02010600030101010101" pitchFamily="2" charset="-122"/>
              </a:rPr>
              <a:t>系统的工单数</a:t>
            </a:r>
            <a:r>
              <a:rPr lang="zh-CN" altLang="en-US" sz="1800" dirty="0">
                <a:latin typeface="宋体" panose="02010600030101010101" pitchFamily="2" charset="-122"/>
              </a:rPr>
              <a:t>据，为快速、准确实现工单后续归档、派发等处理操作，通过引入</a:t>
            </a:r>
            <a:r>
              <a:rPr lang="zh-CN" altLang="en-US" sz="1800" b="1" dirty="0">
                <a:latin typeface="宋体" panose="02010600030101010101" pitchFamily="2" charset="-122"/>
              </a:rPr>
              <a:t>自然语言处理、机器学习及知识图谱</a:t>
            </a:r>
            <a:r>
              <a:rPr lang="zh-CN" altLang="en-US" sz="1800" dirty="0">
                <a:latin typeface="宋体" panose="02010600030101010101" pitchFamily="2" charset="-122"/>
              </a:rPr>
              <a:t>等</a:t>
            </a:r>
            <a:r>
              <a:rPr lang="en-US" altLang="zh-CN" sz="1800" dirty="0">
                <a:latin typeface="宋体" panose="02010600030101010101" pitchFamily="2" charset="-122"/>
              </a:rPr>
              <a:t>AI</a:t>
            </a:r>
            <a:r>
              <a:rPr lang="zh-CN" altLang="en-US" sz="1800" dirty="0">
                <a:latin typeface="宋体" panose="02010600030101010101" pitchFamily="2" charset="-122"/>
              </a:rPr>
              <a:t>技术，实现工单文本的自动分类、</a:t>
            </a:r>
            <a:r>
              <a:rPr lang="zh-CN" altLang="en-US" sz="1800" dirty="0" smtClean="0">
                <a:latin typeface="宋体" panose="02010600030101010101" pitchFamily="2" charset="-122"/>
              </a:rPr>
              <a:t>派发等</a:t>
            </a:r>
            <a:r>
              <a:rPr lang="zh-CN" altLang="en-US" sz="1800" dirty="0">
                <a:latin typeface="宋体" panose="02010600030101010101" pitchFamily="2" charset="-122"/>
              </a:rPr>
              <a:t>功能，有效缩短工单办结时长，大幅提升话务接通率和办结准确率。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87083" y="2215704"/>
            <a:ext cx="10293461" cy="1435648"/>
            <a:chOff x="1392260" y="1082832"/>
            <a:chExt cx="10293461" cy="1435648"/>
          </a:xfrm>
        </p:grpSpPr>
        <p:sp>
          <p:nvSpPr>
            <p:cNvPr id="16" name="矩形 15"/>
            <p:cNvSpPr/>
            <p:nvPr/>
          </p:nvSpPr>
          <p:spPr>
            <a:xfrm>
              <a:off x="5571637" y="1976039"/>
              <a:ext cx="2322164" cy="54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利用验证集调整参数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92260" y="1456844"/>
              <a:ext cx="1022888" cy="5424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市民来电工单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512942" y="1565330"/>
              <a:ext cx="1787477" cy="3409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文本关键词集合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37680" y="1082832"/>
              <a:ext cx="2301506" cy="3409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关键词</a:t>
              </a:r>
              <a:r>
                <a:rPr lang="en-US" altLang="zh-CN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-</a:t>
              </a: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分类结果相关性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142117" y="1565328"/>
              <a:ext cx="1663504" cy="340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文本向量化表示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590502" y="1565328"/>
              <a:ext cx="1095219" cy="3409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分类模型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>
              <a:stCxn id="17" idx="3"/>
              <a:endCxn id="18" idx="1"/>
            </p:cNvCxnSpPr>
            <p:nvPr/>
          </p:nvCxnSpPr>
          <p:spPr bwMode="auto">
            <a:xfrm>
              <a:off x="2415148" y="1728065"/>
              <a:ext cx="1097794" cy="774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2350574" y="1416045"/>
              <a:ext cx="1232107" cy="54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创建字典</a:t>
              </a:r>
              <a:endPara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分词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去除停用词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4" name="肘形连接符 23"/>
            <p:cNvCxnSpPr>
              <a:stCxn id="18" idx="0"/>
              <a:endCxn id="19" idx="1"/>
            </p:cNvCxnSpPr>
            <p:nvPr/>
          </p:nvCxnSpPr>
          <p:spPr bwMode="auto">
            <a:xfrm rot="5400000" flipH="1" flipV="1">
              <a:off x="4616172" y="1043823"/>
              <a:ext cx="312016" cy="730999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9" idx="3"/>
              <a:endCxn id="20" idx="0"/>
            </p:cNvCxnSpPr>
            <p:nvPr/>
          </p:nvCxnSpPr>
          <p:spPr bwMode="auto">
            <a:xfrm>
              <a:off x="7439186" y="1253314"/>
              <a:ext cx="534683" cy="312014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0" idx="3"/>
              <a:endCxn id="21" idx="1"/>
            </p:cNvCxnSpPr>
            <p:nvPr/>
          </p:nvCxnSpPr>
          <p:spPr bwMode="auto">
            <a:xfrm flipV="1">
              <a:off x="8805621" y="1735810"/>
              <a:ext cx="1784881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28" idx="2"/>
              <a:endCxn id="18" idx="2"/>
            </p:cNvCxnSpPr>
            <p:nvPr/>
          </p:nvCxnSpPr>
          <p:spPr bwMode="auto">
            <a:xfrm rot="5400000" flipH="1">
              <a:off x="6967131" y="-654155"/>
              <a:ext cx="170481" cy="5291381"/>
            </a:xfrm>
            <a:prstGeom prst="bentConnector3">
              <a:avLst>
                <a:gd name="adj1" fmla="val -134091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724252" y="1735811"/>
              <a:ext cx="1947620" cy="3409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机器学习算法</a:t>
              </a:r>
              <a:endPara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83753" y="3690802"/>
            <a:ext cx="7697500" cy="590988"/>
            <a:chOff x="1392259" y="2636768"/>
            <a:chExt cx="7697500" cy="590988"/>
          </a:xfrm>
        </p:grpSpPr>
        <p:sp>
          <p:nvSpPr>
            <p:cNvPr id="30" name="矩形 29"/>
            <p:cNvSpPr/>
            <p:nvPr/>
          </p:nvSpPr>
          <p:spPr>
            <a:xfrm>
              <a:off x="1392259" y="2685315"/>
              <a:ext cx="1332855" cy="542441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加载文本分类模型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/>
            <p:cNvCxnSpPr>
              <a:stCxn id="30" idx="3"/>
              <a:endCxn id="33" idx="1"/>
            </p:cNvCxnSpPr>
            <p:nvPr/>
          </p:nvCxnSpPr>
          <p:spPr bwMode="auto">
            <a:xfrm>
              <a:off x="2725114" y="2956536"/>
              <a:ext cx="1051251" cy="774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725114" y="2636768"/>
              <a:ext cx="1074549" cy="54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预测阶段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776365" y="2793799"/>
              <a:ext cx="1500809" cy="34096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载入工单数据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7541" y="2793802"/>
              <a:ext cx="1022888" cy="340965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特征转换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5" name="直接箭头连接符 34"/>
            <p:cNvCxnSpPr>
              <a:stCxn id="33" idx="3"/>
              <a:endCxn id="34" idx="1"/>
            </p:cNvCxnSpPr>
            <p:nvPr/>
          </p:nvCxnSpPr>
          <p:spPr bwMode="auto">
            <a:xfrm>
              <a:off x="5277174" y="2964283"/>
              <a:ext cx="400367" cy="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7813724" y="2793798"/>
              <a:ext cx="1276035" cy="340969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分类结果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3"/>
              <a:endCxn id="36" idx="1"/>
            </p:cNvCxnSpPr>
            <p:nvPr/>
          </p:nvCxnSpPr>
          <p:spPr bwMode="auto">
            <a:xfrm flipV="1">
              <a:off x="6700429" y="2964283"/>
              <a:ext cx="1113295" cy="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工单智能分类现有成果介绍</a:t>
            </a:r>
          </a:p>
        </p:txBody>
      </p:sp>
      <p:graphicFrame>
        <p:nvGraphicFramePr>
          <p:cNvPr id="21" name="图表 20"/>
          <p:cNvGraphicFramePr/>
          <p:nvPr/>
        </p:nvGraphicFramePr>
        <p:xfrm>
          <a:off x="7253206" y="1262889"/>
          <a:ext cx="4799309" cy="3561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11183" y="1362942"/>
            <a:ext cx="6922734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0145A">
                    <a:lumMod val="40000"/>
                    <a:lumOff val="60000"/>
                  </a:srgbClr>
                </a:solidFill>
                <a:effectLst/>
                <a:uLnTx/>
                <a:uFillTx/>
              </a:rPr>
              <a:t>新模型情况说明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10145A">
                  <a:lumMod val="40000"/>
                  <a:lumOff val="60000"/>
                </a:srgbClr>
              </a:solidFill>
              <a:effectLst/>
              <a:uLnTx/>
              <a:uFillTx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主要选取了</a:t>
            </a:r>
            <a:r>
              <a:rPr lang="en-US" altLang="zh-CN" kern="0" dirty="0" smtClean="0">
                <a:solidFill>
                  <a:srgbClr val="000000"/>
                </a:solidFill>
              </a:rPr>
              <a:t>4-5</a:t>
            </a:r>
            <a:r>
              <a:rPr lang="zh-CN" altLang="en-US" kern="0" dirty="0" smtClean="0">
                <a:solidFill>
                  <a:srgbClr val="000000"/>
                </a:solidFill>
              </a:rPr>
              <a:t>月份的工单数据，</a:t>
            </a: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</a:rPr>
              <a:t>其中</a:t>
            </a:r>
            <a:r>
              <a:rPr lang="zh-CN" altLang="en-US" kern="0" dirty="0">
                <a:solidFill>
                  <a:srgbClr val="000000"/>
                </a:solidFill>
              </a:rPr>
              <a:t>模型训练工单数据</a:t>
            </a:r>
            <a:r>
              <a:rPr lang="en-US" altLang="zh-CN" kern="0" dirty="0">
                <a:solidFill>
                  <a:srgbClr val="000000"/>
                </a:solidFill>
              </a:rPr>
              <a:t>357500</a:t>
            </a:r>
            <a:r>
              <a:rPr lang="zh-CN" altLang="en-US" kern="0" dirty="0">
                <a:solidFill>
                  <a:srgbClr val="000000"/>
                </a:solidFill>
              </a:rPr>
              <a:t>条，模型测试工单数据</a:t>
            </a:r>
            <a:r>
              <a:rPr lang="en-US" altLang="zh-CN" kern="0" dirty="0" smtClean="0">
                <a:solidFill>
                  <a:srgbClr val="000000"/>
                </a:solidFill>
              </a:rPr>
              <a:t>34124</a:t>
            </a:r>
            <a:r>
              <a:rPr lang="zh-CN" altLang="en-US" kern="0" dirty="0" smtClean="0">
                <a:solidFill>
                  <a:srgbClr val="000000"/>
                </a:solidFill>
              </a:rPr>
              <a:t>条。共覆盖四级分类</a:t>
            </a:r>
            <a:r>
              <a:rPr lang="en-US" altLang="zh-CN" kern="0" dirty="0" smtClean="0">
                <a:solidFill>
                  <a:srgbClr val="000000"/>
                </a:solidFill>
              </a:rPr>
              <a:t>714</a:t>
            </a:r>
            <a:r>
              <a:rPr lang="zh-CN" altLang="en-US" kern="0" dirty="0">
                <a:solidFill>
                  <a:srgbClr val="000000"/>
                </a:solidFill>
              </a:rPr>
              <a:t>个</a:t>
            </a:r>
            <a:r>
              <a:rPr lang="zh-CN" altLang="en-US" kern="0" dirty="0" smtClean="0">
                <a:solidFill>
                  <a:srgbClr val="000000"/>
                </a:solidFill>
              </a:rPr>
              <a:t>。</a:t>
            </a:r>
            <a:endParaRPr lang="en-US" altLang="zh-CN" kern="0" dirty="0" smtClean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数据分为两部分：</a:t>
            </a:r>
            <a:r>
              <a:rPr lang="en-US" altLang="zh-CN" kern="0" dirty="0" smtClean="0">
                <a:solidFill>
                  <a:srgbClr val="000000"/>
                </a:solidFill>
              </a:rPr>
              <a:t>592</a:t>
            </a:r>
            <a:r>
              <a:rPr lang="zh-CN" altLang="en-US" kern="0" dirty="0" smtClean="0">
                <a:solidFill>
                  <a:srgbClr val="000000"/>
                </a:solidFill>
              </a:rPr>
              <a:t>个类和无效类，无效类为剩余的</a:t>
            </a:r>
            <a:r>
              <a:rPr lang="en-US" altLang="zh-CN" kern="0" dirty="0" smtClean="0">
                <a:solidFill>
                  <a:srgbClr val="000000"/>
                </a:solidFill>
              </a:rPr>
              <a:t>122</a:t>
            </a:r>
            <a:r>
              <a:rPr lang="zh-CN" altLang="en-US" kern="0" dirty="0" smtClean="0">
                <a:solidFill>
                  <a:srgbClr val="000000"/>
                </a:solidFill>
              </a:rPr>
              <a:t>个类的集合。</a:t>
            </a:r>
            <a:r>
              <a:rPr lang="en-US" altLang="zh-CN" kern="0" dirty="0" smtClean="0">
                <a:solidFill>
                  <a:srgbClr val="000000"/>
                </a:solidFill>
              </a:rPr>
              <a:t>592</a:t>
            </a:r>
            <a:r>
              <a:rPr lang="zh-CN" altLang="en-US" kern="0" dirty="0" smtClean="0">
                <a:solidFill>
                  <a:srgbClr val="000000"/>
                </a:solidFill>
              </a:rPr>
              <a:t>个类（</a:t>
            </a:r>
            <a:r>
              <a:rPr lang="en-US" altLang="zh-CN" kern="0" dirty="0" smtClean="0">
                <a:solidFill>
                  <a:srgbClr val="000000"/>
                </a:solidFill>
              </a:rPr>
              <a:t>297985</a:t>
            </a:r>
            <a:r>
              <a:rPr lang="zh-CN" altLang="en-US" kern="0" dirty="0" smtClean="0">
                <a:solidFill>
                  <a:srgbClr val="000000"/>
                </a:solidFill>
              </a:rPr>
              <a:t>条），无效类（</a:t>
            </a:r>
            <a:r>
              <a:rPr lang="en-US" altLang="zh-CN" kern="0" dirty="0" smtClean="0">
                <a:solidFill>
                  <a:srgbClr val="000000"/>
                </a:solidFill>
              </a:rPr>
              <a:t>59515</a:t>
            </a:r>
            <a:r>
              <a:rPr lang="zh-CN" altLang="en-US" kern="0" dirty="0" smtClean="0">
                <a:solidFill>
                  <a:srgbClr val="000000"/>
                </a:solidFill>
              </a:rPr>
              <a:t>条）。</a:t>
            </a:r>
            <a:endParaRPr lang="zh-CN" altLang="en-US" kern="0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数据清洗：将明显分类错误，存在歧义的、无效的工单数据删除。</a:t>
            </a:r>
            <a:endParaRPr lang="en-US" altLang="zh-CN" kern="0" dirty="0" smtClean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数据补充：针对分类数据条目</a:t>
            </a:r>
            <a:r>
              <a:rPr lang="en-US" altLang="zh-CN" kern="0" dirty="0" smtClean="0">
                <a:solidFill>
                  <a:srgbClr val="000000"/>
                </a:solidFill>
              </a:rPr>
              <a:t>&lt;20</a:t>
            </a:r>
            <a:r>
              <a:rPr lang="zh-CN" altLang="en-US" kern="0" dirty="0" smtClean="0">
                <a:solidFill>
                  <a:srgbClr val="000000"/>
                </a:solidFill>
              </a:rPr>
              <a:t>条的分类，补充到</a:t>
            </a:r>
            <a:r>
              <a:rPr lang="en-US" altLang="zh-CN" kern="0" dirty="0" smtClean="0">
                <a:solidFill>
                  <a:srgbClr val="000000"/>
                </a:solidFill>
              </a:rPr>
              <a:t>&gt;=20</a:t>
            </a:r>
            <a:r>
              <a:rPr lang="zh-CN" altLang="en-US" kern="0" dirty="0" smtClean="0">
                <a:solidFill>
                  <a:srgbClr val="000000"/>
                </a:solidFill>
              </a:rPr>
              <a:t>条。</a:t>
            </a:r>
            <a:endParaRPr lang="zh-CN" altLang="en-US" kern="0" dirty="0">
              <a:solidFill>
                <a:srgbClr val="000000"/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特征筛选：对每个分类提取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2000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个关键词。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8934" y="4990371"/>
            <a:ext cx="1132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0145A">
                    <a:lumMod val="40000"/>
                    <a:lumOff val="60000"/>
                  </a:srgbClr>
                </a:solidFill>
                <a:effectLst/>
                <a:uLnTx/>
                <a:uFillTx/>
              </a:rPr>
              <a:t>模型实验结论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10145A">
                  <a:lumMod val="40000"/>
                  <a:lumOff val="60000"/>
                </a:srgbClr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通过建立数据字典、对容易重叠的数据进行归并、对影响数据建模的数据删除等操作后，其模型第三级准确率能够达到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80%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，第四级准确率能够达到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73%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38114" y="0"/>
            <a:ext cx="1153885" cy="821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305" y="-133256"/>
            <a:ext cx="1694089" cy="10876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52" y="6255482"/>
            <a:ext cx="1705686" cy="445234"/>
          </a:xfrm>
          <a:prstGeom prst="rect">
            <a:avLst/>
          </a:prstGeom>
        </p:spPr>
      </p:pic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 rot="16200000">
            <a:off x="839214" y="3198778"/>
            <a:ext cx="3681739" cy="68580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55345">
              <a:defRPr/>
            </a:pPr>
            <a:endParaRPr lang="en-US" altLang="zh-CN" sz="3360" spc="450" dirty="0">
              <a:solidFill>
                <a:srgbClr val="AE4845">
                  <a:lumMod val="40000"/>
                  <a:lumOff val="60000"/>
                </a:srgbClr>
              </a:solidFill>
              <a:latin typeface="Elephant" panose="02020904090505020303" pitchFamily="18" charset="0"/>
              <a:ea typeface="华文中宋" panose="02010600040101010101" pitchFamily="2" charset="-122"/>
            </a:endParaRPr>
          </a:p>
          <a:p>
            <a:pPr algn="ctr" defTabSz="855345">
              <a:defRPr/>
            </a:pPr>
            <a:r>
              <a:rPr lang="en-US" altLang="zh-CN" sz="3360" spc="450" dirty="0">
                <a:solidFill>
                  <a:srgbClr val="AE4845">
                    <a:lumMod val="40000"/>
                    <a:lumOff val="60000"/>
                  </a:srgbClr>
                </a:solidFill>
                <a:latin typeface="Elephant" panose="02020904090505020303" pitchFamily="18" charset="0"/>
                <a:ea typeface="华文中宋" panose="02010600040101010101" pitchFamily="2" charset="-122"/>
              </a:rPr>
              <a:t>CONTENTS</a:t>
            </a:r>
            <a:endParaRPr lang="zh-CN" altLang="en-US" sz="3360" spc="450" dirty="0">
              <a:solidFill>
                <a:srgbClr val="AE4845">
                  <a:lumMod val="40000"/>
                  <a:lumOff val="60000"/>
                </a:srgbClr>
              </a:solidFill>
              <a:latin typeface="Elephant" panose="0202090409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10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40433" y="2941535"/>
            <a:ext cx="5170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73" tIns="41147" rIns="82273" bIns="41147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855345"/>
            <a:r>
              <a:rPr lang="zh-CN" altLang="en-US" sz="576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MH_Number_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3716535" y="2054179"/>
            <a:ext cx="523931" cy="610807"/>
          </a:xfrm>
          <a:custGeom>
            <a:avLst/>
            <a:gdLst>
              <a:gd name="connsiteX0" fmla="*/ 76200 w 406400"/>
              <a:gd name="connsiteY0" fmla="*/ 76200 h 406400"/>
              <a:gd name="connsiteX1" fmla="*/ 406400 w 406400"/>
              <a:gd name="connsiteY1" fmla="*/ 76200 h 406400"/>
              <a:gd name="connsiteX2" fmla="*/ 406400 w 406400"/>
              <a:gd name="connsiteY2" fmla="*/ 406400 h 406400"/>
              <a:gd name="connsiteX3" fmla="*/ 76200 w 406400"/>
              <a:gd name="connsiteY3" fmla="*/ 406400 h 406400"/>
              <a:gd name="connsiteX4" fmla="*/ 0 w 406400"/>
              <a:gd name="connsiteY4" fmla="*/ 0 h 406400"/>
              <a:gd name="connsiteX5" fmla="*/ 76200 w 406400"/>
              <a:gd name="connsiteY5" fmla="*/ 0 h 406400"/>
              <a:gd name="connsiteX6" fmla="*/ 76200 w 406400"/>
              <a:gd name="connsiteY6" fmla="*/ 76200 h 406400"/>
              <a:gd name="connsiteX7" fmla="*/ 0 w 406400"/>
              <a:gd name="connsiteY7" fmla="*/ 762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400" h="406400">
                <a:moveTo>
                  <a:pt x="76200" y="76200"/>
                </a:moveTo>
                <a:lnTo>
                  <a:pt x="406400" y="76200"/>
                </a:lnTo>
                <a:lnTo>
                  <a:pt x="406400" y="406400"/>
                </a:lnTo>
                <a:lnTo>
                  <a:pt x="76200" y="406400"/>
                </a:lnTo>
                <a:close/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199" tIns="97199" rIns="0" bIns="0" numCol="1" spcCol="0" rtlCol="0" fromWordArt="0" anchor="ctr" anchorCtr="0" forceAA="0" compatLnSpc="1">
            <a:noAutofit/>
          </a:bodyPr>
          <a:lstStyle/>
          <a:p>
            <a:pPr algn="ctr" defTabSz="8553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FFFFFF"/>
                </a:solidFill>
                <a:cs typeface="+mn-ea"/>
              </a:rPr>
              <a:t>1</a:t>
            </a:r>
            <a:endParaRPr lang="zh-CN" altLang="en-US" sz="3200" dirty="0">
              <a:solidFill>
                <a:srgbClr val="FFFFFF"/>
              </a:solidFill>
              <a:cs typeface="+mn-ea"/>
            </a:endParaRPr>
          </a:p>
        </p:txBody>
      </p:sp>
      <p:sp>
        <p:nvSpPr>
          <p:cNvPr id="14" name="MH_Entry_1">
            <a:hlinkClick r:id="" action="ppaction://noaction"/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8043" y="2101154"/>
            <a:ext cx="7536160" cy="63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32399" anchor="ctr" anchorCtr="0">
            <a:noAutofit/>
          </a:bodyPr>
          <a:lstStyle/>
          <a:p>
            <a:pPr defTabSz="85534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pc="270" dirty="0">
                <a:solidFill>
                  <a:srgbClr val="E69999"/>
                </a:solidFill>
                <a:ea typeface="微软雅黑" panose="020B0503020204020204" charset="-122"/>
                <a:cs typeface="+mn-ea"/>
              </a:rPr>
              <a:t>文本分类上线方案简介</a:t>
            </a:r>
            <a:endParaRPr lang="zh-CN" altLang="en-US" sz="2800" b="1" spc="270" dirty="0">
              <a:solidFill>
                <a:srgbClr val="E69999"/>
              </a:solidFill>
              <a:ea typeface="微软雅黑" panose="020B0503020204020204" charset="-122"/>
              <a:cs typeface="+mn-ea"/>
            </a:endParaRPr>
          </a:p>
        </p:txBody>
      </p:sp>
      <p:sp>
        <p:nvSpPr>
          <p:cNvPr id="16" name="MH_Entry_1">
            <a:hlinkClick r:id="" action="ppaction://noaction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8043" y="4124534"/>
            <a:ext cx="7536160" cy="63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32399" anchor="ctr" anchorCtr="0">
            <a:noAutofit/>
          </a:bodyPr>
          <a:lstStyle/>
          <a:p>
            <a:pPr defTabSz="855345">
              <a:lnSpc>
                <a:spcPct val="120000"/>
              </a:lnSpc>
            </a:pPr>
            <a:r>
              <a:rPr lang="zh-CN" altLang="en-US" sz="2800" b="1" spc="270" dirty="0">
                <a:solidFill>
                  <a:srgbClr val="C00000"/>
                </a:solidFill>
                <a:ea typeface="微软雅黑" panose="020B0503020204020204" charset="-122"/>
                <a:cs typeface="+mn-ea"/>
                <a:sym typeface="+mn-lt"/>
              </a:rPr>
              <a:t>其他方案初测</a:t>
            </a:r>
            <a:endParaRPr lang="zh-CN" altLang="en-US" sz="2800" b="1" spc="270" dirty="0">
              <a:solidFill>
                <a:srgbClr val="C00000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MH_Number_1">
            <a:hlinkClick r:id="" action="ppaction://noaction"/>
          </p:cNvPr>
          <p:cNvSpPr/>
          <p:nvPr>
            <p:custDataLst>
              <p:tags r:id="rId6"/>
            </p:custDataLst>
          </p:nvPr>
        </p:nvSpPr>
        <p:spPr>
          <a:xfrm>
            <a:off x="3716535" y="4016967"/>
            <a:ext cx="523931" cy="610807"/>
          </a:xfrm>
          <a:custGeom>
            <a:avLst/>
            <a:gdLst>
              <a:gd name="connsiteX0" fmla="*/ 76200 w 406400"/>
              <a:gd name="connsiteY0" fmla="*/ 76200 h 406400"/>
              <a:gd name="connsiteX1" fmla="*/ 406400 w 406400"/>
              <a:gd name="connsiteY1" fmla="*/ 76200 h 406400"/>
              <a:gd name="connsiteX2" fmla="*/ 406400 w 406400"/>
              <a:gd name="connsiteY2" fmla="*/ 406400 h 406400"/>
              <a:gd name="connsiteX3" fmla="*/ 76200 w 406400"/>
              <a:gd name="connsiteY3" fmla="*/ 406400 h 406400"/>
              <a:gd name="connsiteX4" fmla="*/ 0 w 406400"/>
              <a:gd name="connsiteY4" fmla="*/ 0 h 406400"/>
              <a:gd name="connsiteX5" fmla="*/ 76200 w 406400"/>
              <a:gd name="connsiteY5" fmla="*/ 0 h 406400"/>
              <a:gd name="connsiteX6" fmla="*/ 76200 w 406400"/>
              <a:gd name="connsiteY6" fmla="*/ 76200 h 406400"/>
              <a:gd name="connsiteX7" fmla="*/ 0 w 406400"/>
              <a:gd name="connsiteY7" fmla="*/ 762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400" h="406400">
                <a:moveTo>
                  <a:pt x="76200" y="76200"/>
                </a:moveTo>
                <a:lnTo>
                  <a:pt x="406400" y="76200"/>
                </a:lnTo>
                <a:lnTo>
                  <a:pt x="406400" y="406400"/>
                </a:lnTo>
                <a:lnTo>
                  <a:pt x="76200" y="406400"/>
                </a:lnTo>
                <a:close/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199" tIns="97199" rIns="0" bIns="0" numCol="1" spcCol="0" rtlCol="0" fromWordArt="0" anchor="ctr" anchorCtr="0" forceAA="0" compatLnSpc="1">
            <a:noAutofit/>
          </a:bodyPr>
          <a:lstStyle/>
          <a:p>
            <a:pPr algn="ctr" defTabSz="855345"/>
            <a:r>
              <a:rPr lang="en-US" altLang="zh-CN" sz="32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endParaRPr lang="zh-CN" altLang="en-US" sz="32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1233653" y="6325209"/>
            <a:ext cx="606245" cy="323165"/>
          </a:xfrm>
        </p:spPr>
        <p:txBody>
          <a:bodyPr/>
          <a:lstStyle/>
          <a:p>
            <a:fld id="{86CB4B4D-7CA3-9044-876B-883B54F8677D}" type="slidenum">
              <a:rPr lang="en-US" altLang="zh-CN" sz="1400" smtClean="0">
                <a:latin typeface="微软雅黑" panose="020B0503020204020204" charset="-122"/>
                <a:ea typeface="微软雅黑" panose="020B0503020204020204" charset="-122"/>
              </a:rPr>
              <a:t>5</a:t>
            </a:fld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435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方案设想</a:t>
            </a:r>
            <a:endParaRPr lang="zh-CN" altLang="en-US" dirty="0"/>
          </a:p>
        </p:txBody>
      </p:sp>
      <p:sp>
        <p:nvSpPr>
          <p:cNvPr id="9" name="ïšlïde"/>
          <p:cNvSpPr/>
          <p:nvPr/>
        </p:nvSpPr>
        <p:spPr>
          <a:xfrm>
            <a:off x="2660237" y="1541625"/>
            <a:ext cx="8860251" cy="360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ïśļîḓé"/>
          <p:cNvGrpSpPr/>
          <p:nvPr/>
        </p:nvGrpSpPr>
        <p:grpSpPr>
          <a:xfrm>
            <a:off x="368970" y="1541916"/>
            <a:ext cx="2121470" cy="1783922"/>
            <a:chOff x="5358387" y="3319234"/>
            <a:chExt cx="1871472" cy="518267"/>
          </a:xfrm>
        </p:grpSpPr>
        <p:sp>
          <p:nvSpPr>
            <p:cNvPr id="38" name="íṧḷíḓé"/>
            <p:cNvSpPr/>
            <p:nvPr/>
          </p:nvSpPr>
          <p:spPr>
            <a:xfrm>
              <a:off x="5358387" y="3319234"/>
              <a:ext cx="1871472" cy="518267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ïSļïḍê"/>
            <p:cNvSpPr txBox="1"/>
            <p:nvPr/>
          </p:nvSpPr>
          <p:spPr>
            <a:xfrm>
              <a:off x="5358387" y="3462829"/>
              <a:ext cx="1613291" cy="2463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文本分类</a:t>
              </a:r>
              <a:endParaRPr lang="en-US" altLang="zh-CN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后续提升计划</a:t>
              </a:r>
              <a:endParaRPr lang="id-ID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íśļîḋê"/>
          <p:cNvSpPr/>
          <p:nvPr/>
        </p:nvSpPr>
        <p:spPr>
          <a:xfrm>
            <a:off x="3640408" y="1419301"/>
            <a:ext cx="644438" cy="644438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iŝḷiḑê"/>
          <p:cNvSpPr/>
          <p:nvPr/>
        </p:nvSpPr>
        <p:spPr>
          <a:xfrm>
            <a:off x="6799819" y="1419301"/>
            <a:ext cx="644438" cy="644438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íṧ1ïḓe"/>
          <p:cNvSpPr/>
          <p:nvPr/>
        </p:nvSpPr>
        <p:spPr>
          <a:xfrm>
            <a:off x="9853812" y="1419301"/>
            <a:ext cx="644438" cy="644438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2000" b="1" dirty="0" smtClean="0"/>
              <a:t>3</a:t>
            </a:r>
            <a:endParaRPr lang="zh-CN" altLang="en-US" sz="2000" b="1" dirty="0"/>
          </a:p>
        </p:txBody>
      </p:sp>
      <p:sp>
        <p:nvSpPr>
          <p:cNvPr id="14" name="îsḷîḓè"/>
          <p:cNvSpPr/>
          <p:nvPr/>
        </p:nvSpPr>
        <p:spPr bwMode="auto">
          <a:xfrm>
            <a:off x="3274877" y="2177535"/>
            <a:ext cx="1394316" cy="647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 smtClean="0"/>
              <a:t>用预训练模型再训练</a:t>
            </a:r>
            <a:endParaRPr lang="en-US" altLang="zh-CN" sz="1600" dirty="0"/>
          </a:p>
        </p:txBody>
      </p:sp>
      <p:sp>
        <p:nvSpPr>
          <p:cNvPr id="15" name="íṩlídè"/>
          <p:cNvSpPr/>
          <p:nvPr/>
        </p:nvSpPr>
        <p:spPr bwMode="auto">
          <a:xfrm>
            <a:off x="6370890" y="2177535"/>
            <a:ext cx="1699047" cy="647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/>
              <a:t>基于</a:t>
            </a:r>
            <a:r>
              <a:rPr lang="en-US" altLang="zh-CN" sz="1600" dirty="0" smtClean="0"/>
              <a:t>seq2seq</a:t>
            </a:r>
            <a:r>
              <a:rPr lang="zh-CN" altLang="en-US" sz="1600" dirty="0" smtClean="0"/>
              <a:t>的层次</a:t>
            </a:r>
            <a:r>
              <a:rPr lang="zh-CN" altLang="en-US" sz="1600" dirty="0"/>
              <a:t>文本</a:t>
            </a:r>
            <a:r>
              <a:rPr lang="zh-CN" altLang="en-US" sz="1600" dirty="0" smtClean="0"/>
              <a:t>分类</a:t>
            </a:r>
            <a:endParaRPr lang="en-US" altLang="zh-CN" sz="1600" dirty="0"/>
          </a:p>
        </p:txBody>
      </p:sp>
      <p:sp>
        <p:nvSpPr>
          <p:cNvPr id="16" name="îṣļíḑê"/>
          <p:cNvSpPr/>
          <p:nvPr/>
        </p:nvSpPr>
        <p:spPr bwMode="auto">
          <a:xfrm>
            <a:off x="9477609" y="2177535"/>
            <a:ext cx="1394316" cy="647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 smtClean="0"/>
              <a:t>多任务联合训练</a:t>
            </a:r>
            <a:endParaRPr lang="en-US" altLang="zh-CN" sz="1600" dirty="0"/>
          </a:p>
        </p:txBody>
      </p:sp>
      <p:sp>
        <p:nvSpPr>
          <p:cNvPr id="17" name="ï$ḻîḋe"/>
          <p:cNvSpPr/>
          <p:nvPr/>
        </p:nvSpPr>
        <p:spPr bwMode="auto">
          <a:xfrm>
            <a:off x="2660237" y="3153734"/>
            <a:ext cx="2550391" cy="30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新增客户、服务、</a:t>
            </a:r>
            <a:r>
              <a:rPr lang="zh-CN" altLang="en-US" sz="1600" dirty="0"/>
              <a:t>来电</a:t>
            </a:r>
            <a:r>
              <a:rPr lang="zh-CN" altLang="en-US" sz="1600" dirty="0" smtClean="0"/>
              <a:t>类型三个字段，与工单内容联合建立模型。</a:t>
            </a:r>
            <a:endParaRPr lang="en-US" altLang="zh-CN" sz="1600" dirty="0"/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BERT</a:t>
            </a:r>
            <a:r>
              <a:rPr lang="zh-CN" altLang="en-US" sz="1600" dirty="0"/>
              <a:t>跑出四级分类的</a:t>
            </a:r>
            <a:r>
              <a:rPr lang="en-US" altLang="zh-CN" sz="1600" dirty="0" smtClean="0"/>
              <a:t>baseline</a:t>
            </a:r>
            <a:r>
              <a:rPr lang="zh-CN" altLang="en-US" sz="1600" dirty="0" smtClean="0"/>
              <a:t>模型。</a:t>
            </a:r>
            <a:endParaRPr lang="en-US" altLang="zh-CN" sz="1600" dirty="0" smtClean="0"/>
          </a:p>
          <a:p>
            <a:pPr marL="171450" indent="-17145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在</a:t>
            </a:r>
            <a:r>
              <a:rPr lang="en-US" altLang="zh-CN" sz="1600" dirty="0"/>
              <a:t>baseline</a:t>
            </a:r>
            <a:r>
              <a:rPr lang="zh-CN" altLang="en-US" sz="1600" dirty="0"/>
              <a:t>的基础上</a:t>
            </a:r>
            <a:r>
              <a:rPr lang="zh-CN" altLang="en-US" sz="1600" dirty="0" smtClean="0"/>
              <a:t>，使用</a:t>
            </a:r>
            <a:r>
              <a:rPr lang="en-US" altLang="zh-CN" sz="1600" dirty="0" smtClean="0"/>
              <a:t>DAPT</a:t>
            </a:r>
            <a:r>
              <a:rPr lang="zh-CN" altLang="en-US" sz="1600" dirty="0" smtClean="0"/>
              <a:t>机制在</a:t>
            </a:r>
            <a:r>
              <a:rPr lang="zh-CN" altLang="en-US" sz="1600" dirty="0"/>
              <a:t>增量数据</a:t>
            </a:r>
            <a:r>
              <a:rPr lang="zh-CN" altLang="en-US" sz="1600" dirty="0" smtClean="0"/>
              <a:t>上动态进行预训练。</a:t>
            </a:r>
            <a:endParaRPr lang="en-US" altLang="zh-CN" sz="1600" dirty="0"/>
          </a:p>
        </p:txBody>
      </p:sp>
      <p:sp>
        <p:nvSpPr>
          <p:cNvPr id="18" name="îsľîḋê"/>
          <p:cNvSpPr/>
          <p:nvPr/>
        </p:nvSpPr>
        <p:spPr bwMode="auto">
          <a:xfrm>
            <a:off x="5957670" y="3153733"/>
            <a:ext cx="2525486" cy="211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/>
          <a:p>
            <a:pPr marL="171450" indent="-171450" defTabSz="9144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将层次文本分类看成是从高层到低层的序列生成任务</a:t>
            </a:r>
            <a:r>
              <a:rPr lang="zh-CN" altLang="en-US" sz="1600" dirty="0" smtClean="0"/>
              <a:t>。且多层次的</a:t>
            </a:r>
            <a:r>
              <a:rPr lang="en-US" altLang="zh-CN" sz="1600" dirty="0" smtClean="0"/>
              <a:t>label</a:t>
            </a:r>
            <a:r>
              <a:rPr lang="zh-CN" altLang="en-US" sz="1600" dirty="0" smtClean="0"/>
              <a:t>有显著的由粗到细的特性，因此采用</a:t>
            </a:r>
            <a:r>
              <a:rPr lang="en-US" altLang="zh-CN" sz="1600" dirty="0" smtClean="0"/>
              <a:t>seq2seq</a:t>
            </a:r>
            <a:r>
              <a:rPr lang="zh-CN" altLang="en-US" sz="1600" dirty="0" smtClean="0"/>
              <a:t>的方法进行模型的逐个生成。</a:t>
            </a:r>
            <a:endParaRPr lang="en-US" altLang="zh-CN" sz="1600" dirty="0"/>
          </a:p>
        </p:txBody>
      </p:sp>
      <p:sp>
        <p:nvSpPr>
          <p:cNvPr id="19" name="îšľîḋê"/>
          <p:cNvSpPr/>
          <p:nvPr/>
        </p:nvSpPr>
        <p:spPr bwMode="auto">
          <a:xfrm>
            <a:off x="8908644" y="3153734"/>
            <a:ext cx="2699658" cy="211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/>
          <a:p>
            <a:pPr marL="171450" indent="-171450" defTabSz="9144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将工单文本分类任务和工单派发任务联合训练，在训练过程</a:t>
            </a:r>
            <a:r>
              <a:rPr lang="zh-CN" altLang="en-US" sz="1600" dirty="0"/>
              <a:t>中，能</a:t>
            </a:r>
            <a:r>
              <a:rPr lang="zh-CN" altLang="en-US" sz="1600" dirty="0" smtClean="0"/>
              <a:t>将其他任务</a:t>
            </a:r>
            <a:r>
              <a:rPr lang="zh-CN" altLang="en-US" sz="1600" dirty="0"/>
              <a:t>学到的知识，用于目标任务中，从而提升目标任务效果。</a:t>
            </a:r>
            <a:endParaRPr lang="en-US" altLang="zh-CN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方法</a:t>
            </a:r>
            <a:r>
              <a:rPr lang="zh-CN" altLang="en-US" b="0" dirty="0"/>
              <a:t>初测</a:t>
            </a:r>
            <a:r>
              <a:rPr lang="en-US" altLang="zh-CN" b="0" dirty="0"/>
              <a:t>——Bert</a:t>
            </a:r>
            <a:r>
              <a:rPr b="0" dirty="0"/>
              <a:t>直接训练</a:t>
            </a:r>
            <a:r>
              <a:rPr lang="en-US" altLang="zh-CN" b="0" dirty="0"/>
              <a:t>/</a:t>
            </a:r>
            <a:r>
              <a:rPr b="0" dirty="0"/>
              <a:t>预测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67229" y="3699293"/>
          <a:ext cx="4626235" cy="274905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25247"/>
                <a:gridCol w="925247"/>
                <a:gridCol w="925247"/>
                <a:gridCol w="925247"/>
                <a:gridCol w="925247"/>
              </a:tblGrid>
              <a:tr h="4535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</a:rPr>
                        <a:t>分类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ID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precision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recall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f1-score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support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3860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758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4434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0.48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0.56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0.51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711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4435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994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4880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833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5216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4601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5312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0.68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829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5460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1091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5573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0.33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0.28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672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53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avg/total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0.64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0.67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0.64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42424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1392260" y="1206817"/>
            <a:ext cx="10221131" cy="1195421"/>
            <a:chOff x="1392260" y="1206817"/>
            <a:chExt cx="10221131" cy="1195421"/>
          </a:xfrm>
        </p:grpSpPr>
        <p:sp>
          <p:nvSpPr>
            <p:cNvPr id="28" name="矩形 27"/>
            <p:cNvSpPr/>
            <p:nvPr/>
          </p:nvSpPr>
          <p:spPr>
            <a:xfrm>
              <a:off x="5013692" y="1859797"/>
              <a:ext cx="2322164" cy="54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利用验证集调整参数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92260" y="1456844"/>
              <a:ext cx="1022888" cy="54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加载预训练模型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12943" y="1565329"/>
              <a:ext cx="1022888" cy="3409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读取数据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78646" y="1206817"/>
              <a:ext cx="1022888" cy="3409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特征转换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532171" y="1565328"/>
              <a:ext cx="1022888" cy="3409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模型训练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590503" y="1456841"/>
              <a:ext cx="1022888" cy="54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保存最佳模型参数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4" idx="3"/>
              <a:endCxn id="6" idx="1"/>
            </p:cNvCxnSpPr>
            <p:nvPr/>
          </p:nvCxnSpPr>
          <p:spPr bwMode="auto">
            <a:xfrm>
              <a:off x="2415148" y="1728065"/>
              <a:ext cx="1097795" cy="774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474559" y="1416045"/>
              <a:ext cx="1022888" cy="54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训练阶段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5" name="肘形连接符 14"/>
            <p:cNvCxnSpPr>
              <a:stCxn id="6" idx="0"/>
              <a:endCxn id="7" idx="1"/>
            </p:cNvCxnSpPr>
            <p:nvPr/>
          </p:nvCxnSpPr>
          <p:spPr bwMode="auto">
            <a:xfrm rot="5400000" flipH="1" flipV="1">
              <a:off x="4657502" y="744186"/>
              <a:ext cx="188029" cy="1454259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7" idx="3"/>
              <a:endCxn id="8" idx="0"/>
            </p:cNvCxnSpPr>
            <p:nvPr/>
          </p:nvCxnSpPr>
          <p:spPr bwMode="auto">
            <a:xfrm>
              <a:off x="6501534" y="1377300"/>
              <a:ext cx="1542081" cy="188028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3"/>
              <a:endCxn id="9" idx="1"/>
            </p:cNvCxnSpPr>
            <p:nvPr/>
          </p:nvCxnSpPr>
          <p:spPr bwMode="auto">
            <a:xfrm flipV="1">
              <a:off x="8555059" y="1728062"/>
              <a:ext cx="2035444" cy="774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8" idx="2"/>
              <a:endCxn id="6" idx="2"/>
            </p:cNvCxnSpPr>
            <p:nvPr/>
          </p:nvCxnSpPr>
          <p:spPr bwMode="auto">
            <a:xfrm rot="5400000">
              <a:off x="6034001" y="-103321"/>
              <a:ext cx="1" cy="4019228"/>
            </a:xfrm>
            <a:prstGeom prst="bentConnector3">
              <a:avLst>
                <a:gd name="adj1" fmla="val 2286010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642882" y="1456223"/>
              <a:ext cx="1947620" cy="54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rPr>
                <a:t>选取验证集上得分最高的模型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392259" y="2698760"/>
            <a:ext cx="7444353" cy="590988"/>
            <a:chOff x="1392259" y="2636768"/>
            <a:chExt cx="7444353" cy="590988"/>
          </a:xfrm>
        </p:grpSpPr>
        <p:sp>
          <p:nvSpPr>
            <p:cNvPr id="30" name="矩形 29"/>
            <p:cNvSpPr/>
            <p:nvPr/>
          </p:nvSpPr>
          <p:spPr>
            <a:xfrm>
              <a:off x="1392259" y="2685315"/>
              <a:ext cx="1332855" cy="54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rPr>
                <a:t>加载训练阶段最佳模型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/>
            <p:cNvCxnSpPr>
              <a:stCxn id="30" idx="3"/>
              <a:endCxn id="34" idx="1"/>
            </p:cNvCxnSpPr>
            <p:nvPr/>
          </p:nvCxnSpPr>
          <p:spPr bwMode="auto">
            <a:xfrm>
              <a:off x="2725114" y="2956536"/>
              <a:ext cx="1051252" cy="774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725114" y="2636768"/>
              <a:ext cx="1074549" cy="54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预测阶段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76366" y="2793799"/>
              <a:ext cx="1022888" cy="3409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读取数据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677541" y="2793802"/>
              <a:ext cx="1022888" cy="3409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特征转换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9" name="直接箭头连接符 38"/>
            <p:cNvCxnSpPr>
              <a:stCxn id="34" idx="3"/>
              <a:endCxn id="36" idx="1"/>
            </p:cNvCxnSpPr>
            <p:nvPr/>
          </p:nvCxnSpPr>
          <p:spPr bwMode="auto">
            <a:xfrm>
              <a:off x="4799254" y="2964282"/>
              <a:ext cx="878287" cy="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7813724" y="2665090"/>
              <a:ext cx="1022888" cy="5626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输入模型进行测试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3" name="直接箭头连接符 42"/>
            <p:cNvCxnSpPr>
              <a:stCxn id="36" idx="3"/>
              <a:endCxn id="42" idx="1"/>
            </p:cNvCxnSpPr>
            <p:nvPr/>
          </p:nvCxnSpPr>
          <p:spPr bwMode="auto">
            <a:xfrm flipV="1">
              <a:off x="6700429" y="2946423"/>
              <a:ext cx="1113295" cy="1786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íṧḷíḓé"/>
          <p:cNvSpPr/>
          <p:nvPr/>
        </p:nvSpPr>
        <p:spPr>
          <a:xfrm>
            <a:off x="-1" y="1437468"/>
            <a:ext cx="1397255" cy="58118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训练流程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íṧḷíḓé"/>
          <p:cNvSpPr/>
          <p:nvPr/>
        </p:nvSpPr>
        <p:spPr>
          <a:xfrm>
            <a:off x="-4997" y="2660014"/>
            <a:ext cx="1397255" cy="58118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预测流程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îsḷîḓè"/>
          <p:cNvSpPr/>
          <p:nvPr/>
        </p:nvSpPr>
        <p:spPr bwMode="auto">
          <a:xfrm>
            <a:off x="8655433" y="3389329"/>
            <a:ext cx="2071350" cy="4309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 smtClean="0"/>
              <a:t>Bert</a:t>
            </a:r>
            <a:r>
              <a:rPr lang="zh-CN" altLang="en-US" dirty="0" smtClean="0"/>
              <a:t>模型预测结果</a:t>
            </a:r>
            <a:endParaRPr lang="en-US" altLang="zh-CN" dirty="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18107" y="4404734"/>
          <a:ext cx="6558679" cy="82882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20252"/>
                <a:gridCol w="1394847"/>
                <a:gridCol w="1386494"/>
                <a:gridCol w="1354300"/>
                <a:gridCol w="1102786"/>
              </a:tblGrid>
              <a:tr h="3816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训练条数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验证条数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测试条数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训练耗费时间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测试时间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47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346654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42424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42424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340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分钟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5</a:t>
                      </a:r>
                      <a:r>
                        <a:rPr lang="zh-CN" altLang="en-US" sz="1600" u="none" strike="noStrike" dirty="0">
                          <a:effectLst/>
                        </a:rPr>
                        <a:t>分钟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5" name="îsḷîḓè"/>
          <p:cNvSpPr/>
          <p:nvPr/>
        </p:nvSpPr>
        <p:spPr bwMode="auto">
          <a:xfrm>
            <a:off x="261551" y="3894416"/>
            <a:ext cx="3024091" cy="4309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 smtClean="0"/>
              <a:t>Bert</a:t>
            </a:r>
            <a:r>
              <a:rPr lang="zh-CN" altLang="en-US" dirty="0" smtClean="0"/>
              <a:t>模型实验情况介绍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方法</a:t>
            </a:r>
            <a:r>
              <a:rPr lang="zh-CN" altLang="en-US" b="0" dirty="0"/>
              <a:t>初测</a:t>
            </a:r>
            <a:r>
              <a:rPr lang="en-US" altLang="zh-CN" b="0" dirty="0"/>
              <a:t>——</a:t>
            </a:r>
            <a:r>
              <a:rPr b="0" dirty="0"/>
              <a:t>分级训练</a:t>
            </a:r>
            <a:r>
              <a:rPr lang="en-US" altLang="zh-CN" b="0" dirty="0"/>
              <a:t>/</a:t>
            </a:r>
            <a:r>
              <a:rPr b="0" dirty="0"/>
              <a:t>预测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02235" y="1029970"/>
            <a:ext cx="5434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第一级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数据量较为充足，对比多种模型，</a:t>
            </a:r>
            <a:r>
              <a:rPr lang="en-US" altLang="zh-CN" dirty="0">
                <a:sym typeface="+mn-ea"/>
              </a:rPr>
              <a:t>CNN</a:t>
            </a:r>
            <a:r>
              <a:rPr lang="zh-CN" altLang="en-US" dirty="0">
                <a:sym typeface="+mn-ea"/>
              </a:rPr>
              <a:t>效果最佳</a:t>
            </a: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4645" y="1951990"/>
          <a:ext cx="4504055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7290"/>
                <a:gridCol w="2056765"/>
              </a:tblGrid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准确率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i="0" u="none" strike="noStrike" dirty="0" smtClean="0">
                          <a:effectLst/>
                        </a:rPr>
                        <a:t>CNN+LSTM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600" b="0" i="0" u="none" strike="noStrike">
                          <a:effectLst/>
                        </a:rPr>
                        <a:t>90.37%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CNN</a:t>
                      </a:r>
                      <a:endParaRPr lang="en-US" sz="1600" b="0" i="0" u="none" strike="noStrike" dirty="0" smtClean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</a:rPr>
                        <a:t>90.08%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ERNIE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88.19%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BERT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87.28%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33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 smtClean="0">
                          <a:effectLst/>
                        </a:rPr>
                        <a:t>XGBOOST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600">
                          <a:effectLst/>
                          <a:sym typeface="+mn-ea"/>
                        </a:rPr>
                        <a:t>86.74%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4645" y="3669030"/>
          <a:ext cx="4633963" cy="267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5411"/>
                <a:gridCol w="1531620"/>
                <a:gridCol w="1256932"/>
              </a:tblGrid>
              <a:tr h="4495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一级标签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ERNIE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CNN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安全监管类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53.85%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53.91%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公安政法类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72.41%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</a:rPr>
                        <a:t>73.78%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公用事业类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81.82%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81.46%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建设交通类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94.63%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95.71%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经济综合类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70.94%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</a:rPr>
                        <a:t>72.10%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科教文卫类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77.31%</a:t>
                      </a:r>
                      <a:endParaRPr lang="en-US" altLang="zh-CN" sz="1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</a:rPr>
                        <a:t>78.50%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其他类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</a:rPr>
                        <a:t>69.96%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68.16%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38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社会管理类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81.63%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80.47%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5" name="直接连接符 64"/>
          <p:cNvCxnSpPr/>
          <p:nvPr/>
        </p:nvCxnSpPr>
        <p:spPr>
          <a:xfrm flipH="1">
            <a:off x="5427980" y="1260475"/>
            <a:ext cx="15240" cy="5328920"/>
          </a:xfrm>
          <a:prstGeom prst="line">
            <a:avLst/>
          </a:prstGeom>
          <a:ln>
            <a:solidFill>
              <a:srgbClr val="FF9999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5580380" y="967740"/>
            <a:ext cx="278257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第二级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数据量缩小，</a:t>
            </a:r>
            <a:r>
              <a:rPr lang="en-US" altLang="zh-CN" dirty="0">
                <a:sym typeface="+mn-ea"/>
              </a:rPr>
              <a:t>CNN</a:t>
            </a:r>
            <a:r>
              <a:rPr lang="zh-CN" altLang="en-US" dirty="0">
                <a:sym typeface="+mn-ea"/>
              </a:rPr>
              <a:t>系列方法收到影响较大，而</a:t>
            </a:r>
            <a:r>
              <a:rPr lang="en-US" altLang="zh-CN" dirty="0">
                <a:sym typeface="+mn-ea"/>
              </a:rPr>
              <a:t>ERNIE</a:t>
            </a:r>
            <a:r>
              <a:rPr lang="zh-CN" altLang="en-US" dirty="0">
                <a:sym typeface="+mn-ea"/>
              </a:rPr>
              <a:t>由于其预训练性质受影响较小，表现最优。</a:t>
            </a:r>
            <a:endParaRPr lang="en-US" altLang="zh-CN" dirty="0">
              <a:sym typeface="+mn-ea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798185" y="3198495"/>
          <a:ext cx="2346325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4445"/>
                <a:gridCol w="1071880"/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准确率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en-US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89.33%</a:t>
                      </a:r>
                      <a:endParaRPr lang="en-US" altLang="zh-CN" sz="1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ERNIE</a:t>
                      </a:r>
                      <a:endParaRPr lang="en-US" sz="1600" b="0" i="0" u="none" strike="noStrike" dirty="0" smtClean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</a:rPr>
                        <a:t>90.20%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8" name="文本框 67"/>
          <p:cNvSpPr txBox="1"/>
          <p:nvPr/>
        </p:nvSpPr>
        <p:spPr>
          <a:xfrm>
            <a:off x="8348345" y="999490"/>
            <a:ext cx="397065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第三级</a:t>
            </a:r>
            <a:r>
              <a:rPr lang="en-US" altLang="zh-CN" b="1" dirty="0">
                <a:sym typeface="+mn-ea"/>
              </a:rPr>
              <a:t>/</a:t>
            </a:r>
            <a:r>
              <a:rPr lang="zh-CN" altLang="en-US" b="1" dirty="0">
                <a:sym typeface="+mn-ea"/>
              </a:rPr>
              <a:t>第四级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数据量进一步缩小，较多类别只有几百条数据，且需要训练的模型也增加到上百个，深度学习方法不再使用，因此继续使用</a:t>
            </a:r>
            <a:r>
              <a:rPr lang="en-US" altLang="zh-CN" dirty="0">
                <a:sym typeface="+mn-ea"/>
              </a:rPr>
              <a:t>xgboost</a:t>
            </a:r>
            <a:r>
              <a:rPr lang="zh-CN" altLang="en-US" dirty="0">
                <a:sym typeface="+mn-ea"/>
              </a:rPr>
              <a:t>模型</a:t>
            </a: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8523605" y="3132455"/>
          <a:ext cx="3376295" cy="893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3880"/>
                <a:gridCol w="1542415"/>
              </a:tblGrid>
              <a:tr h="297815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准确率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第三级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92.68%</a:t>
                      </a:r>
                      <a:endParaRPr lang="en-US" altLang="zh-CN" sz="1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78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第四级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91.51%</a:t>
                      </a:r>
                      <a:endParaRPr lang="en-US" altLang="zh-CN" sz="1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015355" y="4721225"/>
          <a:ext cx="5650230" cy="1581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1255"/>
                <a:gridCol w="1627505"/>
                <a:gridCol w="1601470"/>
              </a:tblGrid>
              <a:tr h="3149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四层取最优算法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准确率</a:t>
                      </a:r>
                      <a:endParaRPr lang="zh-CN" altLang="en-US" sz="16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每级准确率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150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第一级分类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  <a:sym typeface="+mn-ea"/>
                        </a:rPr>
                        <a:t>90.08%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90.08%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150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第二级分类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81.91%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90.11%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149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第三级分类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74.80%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91.23%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1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第四级分类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67.65%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90.84%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71" name="直接连接符 70"/>
          <p:cNvCxnSpPr/>
          <p:nvPr/>
        </p:nvCxnSpPr>
        <p:spPr>
          <a:xfrm flipH="1">
            <a:off x="5702300" y="4304665"/>
            <a:ext cx="6400800" cy="0"/>
          </a:xfrm>
          <a:prstGeom prst="line">
            <a:avLst/>
          </a:prstGeom>
          <a:ln>
            <a:solidFill>
              <a:srgbClr val="FF9999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/>
          <p:cNvSpPr txBox="1"/>
          <p:nvPr/>
        </p:nvSpPr>
        <p:spPr>
          <a:xfrm>
            <a:off x="1223875" y="2756212"/>
            <a:ext cx="9744253" cy="1248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C00000"/>
                </a:solidFill>
                <a:cs typeface="+mn-ea"/>
              </a:rPr>
              <a:t>非常感谢您的聆听</a:t>
            </a:r>
            <a:endParaRPr lang="en-US" sz="4400" b="1" dirty="0">
              <a:solidFill>
                <a:srgbClr val="C00000"/>
              </a:solidFill>
              <a:cs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134752"/>
  <p:tag name="MH_LIBRARY" val="CONTENTS"/>
  <p:tag name="MH_TYPE" val="OTHERS"/>
  <p:tag name="ID" val="5471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134752"/>
  <p:tag name="MH_LIBRARY" val="CONTENTS"/>
  <p:tag name="MH_TYPE" val="ENTRY"/>
  <p:tag name="ID" val="547137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134752"/>
  <p:tag name="MH_LIBRARY" val="CONTENTS"/>
  <p:tag name="MH_TYPE" val="ENTRY"/>
  <p:tag name="ID" val="547137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134752"/>
  <p:tag name="MH_LIBRARY" val="CONTENTS"/>
  <p:tag name="MH_TYPE" val="NUMBER"/>
  <p:tag name="ID" val="547137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5ace1e5-67e5-4ddc-a2ab-90562b2b193c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2766a83-8ea6-4125-b260-159d6629045c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1d674b-320c-4d7a-a768-12eeb6e5733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117c179-fc1f-4846-988d-05c8be0f09ff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1d674b-320c-4d7a-a768-12eeb6e5733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1d674b-320c-4d7a-a768-12eeb6e5733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764d39d-9f3a-4734-aee1-4a79d4c2e11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134752"/>
  <p:tag name="MH_LIBRARY" val="CONTENTS"/>
  <p:tag name="MH_TYPE" val="OTHERS"/>
  <p:tag name="ID" val="54713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134752"/>
  <p:tag name="MH_LIBRARY" val="CONTENTS"/>
  <p:tag name="MH_TYPE" val="NUMBER"/>
  <p:tag name="ID" val="547137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134752"/>
  <p:tag name="MH_LIBRARY" val="CONTENTS"/>
  <p:tag name="MH_TYPE" val="ENTRY"/>
  <p:tag name="ID" val="547137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134752"/>
  <p:tag name="MH_LIBRARY" val="CONTENTS"/>
  <p:tag name="MH_TYPE" val="ENTRY"/>
  <p:tag name="ID" val="547137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134752"/>
  <p:tag name="MH_LIBRARY" val="CONTENTS"/>
  <p:tag name="MH_TYPE" val="NUMBER"/>
  <p:tag name="ID" val="547137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134752"/>
  <p:tag name="MH_LIBRARY" val="CONTENTS"/>
  <p:tag name="MH_TYPE" val="OTHERS"/>
  <p:tag name="ID" val="54713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134752"/>
  <p:tag name="MH_LIBRARY" val="CONTENTS"/>
  <p:tag name="MH_TYPE" val="OTHERS"/>
  <p:tag name="ID" val="54713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134752"/>
  <p:tag name="MH_LIBRARY" val="CONTENTS"/>
  <p:tag name="MH_TYPE" val="NUMBER"/>
  <p:tag name="ID" val="547137"/>
  <p:tag name="MH_ORDER" val="1"/>
</p:tagLst>
</file>

<file path=ppt/theme/theme1.xml><?xml version="1.0" encoding="utf-8"?>
<a:theme xmlns:a="http://schemas.openxmlformats.org/drawingml/2006/main" name="1_Office 主题​​">
  <a:themeElements>
    <a:clrScheme name="政企经分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000"/>
      </a:accent1>
      <a:accent2>
        <a:srgbClr val="C00000"/>
      </a:accent2>
      <a:accent3>
        <a:srgbClr val="929292"/>
      </a:accent3>
      <a:accent4>
        <a:srgbClr val="4F81BD"/>
      </a:accent4>
      <a:accent5>
        <a:srgbClr val="ED7D31"/>
      </a:accent5>
      <a:accent6>
        <a:srgbClr val="C0504D"/>
      </a:accent6>
      <a:hlink>
        <a:srgbClr val="0000FF"/>
      </a:hlink>
      <a:folHlink>
        <a:srgbClr val="800080"/>
      </a:folHlink>
    </a:clrScheme>
    <a:fontScheme name="40d5dwoi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ln>
          <a:solidFill>
            <a:srgbClr val="FF9999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 anchor="ctr">
        <a:noAutofit/>
      </a:bodyPr>
      <a:lstStyle>
        <a:defPPr marR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defRPr kumimoji="1" lang="zh-CN" altLang="en-US" sz="2000" b="1" dirty="0" smtClean="0">
            <a:latin typeface="+mn-lt"/>
            <a:ea typeface="+mn-ea"/>
            <a:cs typeface="微软雅黑" panose="020B0503020204020204" charset="-122"/>
            <a:sym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145A"/>
    </a:accent1>
    <a:accent2>
      <a:srgbClr val="12B4F4"/>
    </a:accent2>
    <a:accent3>
      <a:srgbClr val="0593C9"/>
    </a:accent3>
    <a:accent4>
      <a:srgbClr val="00ADC7"/>
    </a:accent4>
    <a:accent5>
      <a:srgbClr val="64C6F0"/>
    </a:accent5>
    <a:accent6>
      <a:srgbClr val="BFBFBF"/>
    </a:accent6>
    <a:hlink>
      <a:srgbClr val="4472C4"/>
    </a:hlink>
    <a:folHlink>
      <a:srgbClr val="BFBFBF"/>
    </a:folHlink>
  </a:clrScheme>
  <a:fontScheme name="Temp">
    <a:majorFont>
      <a:latin typeface="Arial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1379</Words>
  <Application>Microsoft Office PowerPoint</Application>
  <PresentationFormat>宽屏</PresentationFormat>
  <Paragraphs>244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黑体</vt:lpstr>
      <vt:lpstr>华文中宋</vt:lpstr>
      <vt:lpstr>宋体</vt:lpstr>
      <vt:lpstr>Microsoft YaHei</vt:lpstr>
      <vt:lpstr>Microsoft YaHei</vt:lpstr>
      <vt:lpstr>Arial</vt:lpstr>
      <vt:lpstr>Calibri</vt:lpstr>
      <vt:lpstr>Elephant</vt:lpstr>
      <vt:lpstr>Times New Roman</vt:lpstr>
      <vt:lpstr>Wingdings</vt:lpstr>
      <vt:lpstr>1_Office 主题​​</vt:lpstr>
      <vt:lpstr>PowerPoint 演示文稿</vt:lpstr>
      <vt:lpstr>PowerPoint 演示文稿</vt:lpstr>
      <vt:lpstr>工单智能分类实现方案</vt:lpstr>
      <vt:lpstr>工单智能分类现有成果介绍</vt:lpstr>
      <vt:lpstr>PowerPoint 演示文稿</vt:lpstr>
      <vt:lpstr>方案设想</vt:lpstr>
      <vt:lpstr>方法初测——Bert直接训练/预测</vt:lpstr>
      <vt:lpstr>方法初测——分级训练/预测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dagong</dc:creator>
  <cp:lastModifiedBy>Microsoft-001</cp:lastModifiedBy>
  <cp:revision>612</cp:revision>
  <dcterms:created xsi:type="dcterms:W3CDTF">2019-11-19T02:26:00Z</dcterms:created>
  <dcterms:modified xsi:type="dcterms:W3CDTF">2020-11-20T07:54:44Z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