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77" r:id="rId4"/>
    <p:sldId id="258" r:id="rId5"/>
    <p:sldId id="278" r:id="rId6"/>
    <p:sldId id="260" r:id="rId7"/>
    <p:sldId id="280" r:id="rId8"/>
    <p:sldId id="281" r:id="rId9"/>
    <p:sldId id="271" r:id="rId10"/>
    <p:sldId id="272" r:id="rId11"/>
    <p:sldId id="273" r:id="rId12"/>
    <p:sldId id="290" r:id="rId13"/>
    <p:sldId id="291" r:id="rId14"/>
    <p:sldId id="286" r:id="rId15"/>
    <p:sldId id="287" r:id="rId16"/>
    <p:sldId id="283" r:id="rId17"/>
    <p:sldId id="285" r:id="rId18"/>
    <p:sldId id="262" r:id="rId19"/>
    <p:sldId id="270" r:id="rId20"/>
    <p:sldId id="263" r:id="rId21"/>
    <p:sldId id="264" r:id="rId22"/>
    <p:sldId id="274" r:id="rId23"/>
    <p:sldId id="261" r:id="rId24"/>
    <p:sldId id="269" r:id="rId25"/>
    <p:sldId id="282" r:id="rId26"/>
    <p:sldId id="289" r:id="rId27"/>
    <p:sldId id="266" r:id="rId28"/>
    <p:sldId id="288" r:id="rId29"/>
    <p:sldId id="267"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7432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90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36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smtClean="0"/>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8131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24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65865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4255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2842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2776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8094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1372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278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342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5782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928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E36636D-D922-432D-A958-524484B5923D}" type="datetimeFigureOut">
              <a:rPr lang="en-US" smtClean="0"/>
              <a:pPr/>
              <a:t>6/21/2016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531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36636D-D922-432D-A958-524484B5923D}" type="datetimeFigureOut">
              <a:rPr lang="en-US" smtClean="0"/>
              <a:pPr/>
              <a:t>6/21/2016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27854956"/>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artodb.com/" TargetMode="External"/><Relationship Id="rId2" Type="http://schemas.openxmlformats.org/officeDocument/2006/relationships/hyperlink" Target="https://d3js.org/" TargetMode="External"/><Relationship Id="rId1" Type="http://schemas.openxmlformats.org/officeDocument/2006/relationships/slideLayout" Target="../slideLayouts/slideLayout2.xml"/><Relationship Id="rId4" Type="http://schemas.openxmlformats.org/officeDocument/2006/relationships/hyperlink" Target="https://jquery.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90679" y="1522724"/>
            <a:ext cx="10216342" cy="1646302"/>
          </a:xfrm>
        </p:spPr>
        <p:txBody>
          <a:bodyPr/>
          <a:lstStyle/>
          <a:p>
            <a:pPr algn="ctr"/>
            <a:r>
              <a:rPr lang="zh-TW" altLang="en-US" dirty="0" smtClean="0"/>
              <a:t>網際服務軟體工程</a:t>
            </a:r>
            <a:r>
              <a:rPr lang="en-US" altLang="zh-TW" dirty="0" smtClean="0"/>
              <a:t/>
            </a:r>
            <a:br>
              <a:rPr lang="en-US" altLang="zh-TW" dirty="0" smtClean="0"/>
            </a:br>
            <a:r>
              <a:rPr lang="en-US" altLang="zh-TW" dirty="0" smtClean="0"/>
              <a:t>                              </a:t>
            </a:r>
            <a:r>
              <a:rPr lang="zh-TW" altLang="en-US" dirty="0" smtClean="0"/>
              <a:t>期末</a:t>
            </a:r>
            <a:r>
              <a:rPr lang="zh-TW" altLang="en-US" dirty="0" smtClean="0"/>
              <a:t>報告</a:t>
            </a:r>
            <a:endParaRPr lang="zh-TW" altLang="en-US" dirty="0"/>
          </a:p>
        </p:txBody>
      </p:sp>
      <p:sp>
        <p:nvSpPr>
          <p:cNvPr id="3" name="副標題 2"/>
          <p:cNvSpPr>
            <a:spLocks noGrp="1"/>
          </p:cNvSpPr>
          <p:nvPr>
            <p:ph type="subTitle" idx="1"/>
          </p:nvPr>
        </p:nvSpPr>
        <p:spPr>
          <a:xfrm>
            <a:off x="2177934" y="4427360"/>
            <a:ext cx="1438101" cy="635092"/>
          </a:xfrm>
        </p:spPr>
        <p:txBody>
          <a:bodyPr>
            <a:normAutofit/>
          </a:bodyPr>
          <a:lstStyle/>
          <a:p>
            <a:r>
              <a:rPr lang="zh-TW" altLang="en-US" sz="3200" dirty="0" smtClean="0"/>
              <a:t>第三組</a:t>
            </a:r>
            <a:endParaRPr lang="zh-TW" altLang="en-US" sz="3200" dirty="0"/>
          </a:p>
        </p:txBody>
      </p:sp>
      <p:sp>
        <p:nvSpPr>
          <p:cNvPr id="4" name="文字方塊 3"/>
          <p:cNvSpPr txBox="1"/>
          <p:nvPr/>
        </p:nvSpPr>
        <p:spPr>
          <a:xfrm>
            <a:off x="5188804" y="4427359"/>
            <a:ext cx="1872629" cy="1477328"/>
          </a:xfrm>
          <a:prstGeom prst="rect">
            <a:avLst/>
          </a:prstGeom>
          <a:noFill/>
        </p:spPr>
        <p:txBody>
          <a:bodyPr wrap="none" rtlCol="0">
            <a:spAutoFit/>
          </a:bodyPr>
          <a:lstStyle/>
          <a:p>
            <a:r>
              <a:rPr lang="zh-TW" altLang="en-US" dirty="0" smtClean="0"/>
              <a:t>藍孟彬 </a:t>
            </a:r>
            <a:r>
              <a:rPr lang="en-US" altLang="zh-TW" dirty="0" smtClean="0"/>
              <a:t>00257112</a:t>
            </a:r>
          </a:p>
          <a:p>
            <a:r>
              <a:rPr lang="zh-TW" altLang="en-US" dirty="0" smtClean="0"/>
              <a:t>徐志榮 </a:t>
            </a:r>
            <a:r>
              <a:rPr lang="en-US" altLang="zh-TW" dirty="0" smtClean="0"/>
              <a:t>00252141</a:t>
            </a:r>
          </a:p>
          <a:p>
            <a:r>
              <a:rPr lang="zh-TW" altLang="en-US" dirty="0" smtClean="0"/>
              <a:t>鄭詩耀 </a:t>
            </a:r>
            <a:r>
              <a:rPr lang="en-US" altLang="zh-TW" dirty="0" smtClean="0"/>
              <a:t>00257048</a:t>
            </a:r>
          </a:p>
          <a:p>
            <a:r>
              <a:rPr lang="zh-TW" altLang="en-US" dirty="0" smtClean="0"/>
              <a:t>蔡昌廷 </a:t>
            </a:r>
            <a:r>
              <a:rPr lang="en-US" altLang="zh-TW" dirty="0" smtClean="0"/>
              <a:t>00257114</a:t>
            </a:r>
          </a:p>
          <a:p>
            <a:r>
              <a:rPr lang="zh-TW" altLang="en-US" dirty="0" smtClean="0"/>
              <a:t>溫世康 </a:t>
            </a:r>
            <a:r>
              <a:rPr lang="en-US" altLang="zh-TW" dirty="0" smtClean="0"/>
              <a:t>00257142</a:t>
            </a:r>
            <a:endParaRPr lang="zh-TW" altLang="en-US" dirty="0"/>
          </a:p>
        </p:txBody>
      </p:sp>
    </p:spTree>
    <p:extLst>
      <p:ext uri="{BB962C8B-B14F-4D97-AF65-F5344CB8AC3E}">
        <p14:creationId xmlns:p14="http://schemas.microsoft.com/office/powerpoint/2010/main" val="1328201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核心檔案介紹</a:t>
            </a:r>
            <a:endParaRPr lang="zh-TW" altLang="en-US" dirty="0"/>
          </a:p>
        </p:txBody>
      </p:sp>
      <p:sp>
        <p:nvSpPr>
          <p:cNvPr id="3" name="內容版面配置區 2"/>
          <p:cNvSpPr>
            <a:spLocks noGrp="1"/>
          </p:cNvSpPr>
          <p:nvPr>
            <p:ph idx="1"/>
          </p:nvPr>
        </p:nvSpPr>
        <p:spPr/>
        <p:txBody>
          <a:bodyPr/>
          <a:lstStyle/>
          <a:p>
            <a:r>
              <a:rPr lang="en-US" altLang="zh-TW" dirty="0" smtClean="0"/>
              <a:t>getPieChart.java </a:t>
            </a:r>
            <a:r>
              <a:rPr lang="zh-TW" altLang="en-US" dirty="0" smtClean="0"/>
              <a:t>連接資料庫並取出各地區之動態與靜態停車場數量。</a:t>
            </a:r>
            <a:endParaRPr lang="en-US" altLang="zh-TW" dirty="0" smtClean="0"/>
          </a:p>
          <a:p>
            <a:r>
              <a:rPr lang="en-US" altLang="zh-TW" dirty="0" smtClean="0"/>
              <a:t>getPriceData.java</a:t>
            </a:r>
            <a:r>
              <a:rPr lang="zh-TW" altLang="en-US" dirty="0" smtClean="0"/>
              <a:t> 取得資料庫中各停車場的價格並將其分成</a:t>
            </a:r>
            <a:r>
              <a:rPr lang="en-US" altLang="zh-TW" dirty="0" smtClean="0"/>
              <a:t>low</a:t>
            </a:r>
            <a:r>
              <a:rPr lang="zh-TW" altLang="en-US" dirty="0" smtClean="0"/>
              <a:t>、</a:t>
            </a:r>
            <a:r>
              <a:rPr lang="en-US" altLang="zh-TW" dirty="0" smtClean="0"/>
              <a:t>mid</a:t>
            </a:r>
            <a:r>
              <a:rPr lang="zh-TW" altLang="en-US" dirty="0" smtClean="0"/>
              <a:t>、</a:t>
            </a:r>
            <a:r>
              <a:rPr lang="en-US" altLang="zh-TW" dirty="0" smtClean="0"/>
              <a:t>high</a:t>
            </a:r>
            <a:r>
              <a:rPr lang="zh-TW" altLang="en-US" dirty="0" smtClean="0"/>
              <a:t>的數量，</a:t>
            </a:r>
            <a:r>
              <a:rPr lang="en-US" altLang="zh-TW" dirty="0" smtClean="0"/>
              <a:t>low</a:t>
            </a:r>
            <a:r>
              <a:rPr lang="zh-TW" altLang="en-US" dirty="0" smtClean="0"/>
              <a:t>是價格小於</a:t>
            </a:r>
            <a:r>
              <a:rPr lang="en-US" altLang="zh-TW" dirty="0" smtClean="0"/>
              <a:t>20</a:t>
            </a:r>
            <a:r>
              <a:rPr lang="zh-TW" altLang="en-US" dirty="0" smtClean="0"/>
              <a:t>，</a:t>
            </a:r>
            <a:r>
              <a:rPr lang="en-US" altLang="zh-TW" dirty="0" smtClean="0"/>
              <a:t>mid</a:t>
            </a:r>
            <a:r>
              <a:rPr lang="zh-TW" altLang="en-US" dirty="0" smtClean="0"/>
              <a:t>是介於</a:t>
            </a:r>
            <a:r>
              <a:rPr lang="en-US" altLang="zh-TW" dirty="0" smtClean="0"/>
              <a:t>20~50</a:t>
            </a:r>
            <a:r>
              <a:rPr lang="zh-TW" altLang="en-US" dirty="0" smtClean="0"/>
              <a:t>之間，</a:t>
            </a:r>
            <a:r>
              <a:rPr lang="en-US" altLang="zh-TW" dirty="0" smtClean="0"/>
              <a:t>high</a:t>
            </a:r>
            <a:r>
              <a:rPr lang="zh-TW" altLang="en-US" dirty="0" smtClean="0"/>
              <a:t>是大於</a:t>
            </a:r>
            <a:r>
              <a:rPr lang="en-US" altLang="zh-TW" dirty="0" smtClean="0"/>
              <a:t>50</a:t>
            </a:r>
            <a:r>
              <a:rPr lang="zh-TW" altLang="en-US" dirty="0" smtClean="0"/>
              <a:t>。</a:t>
            </a:r>
            <a:endParaRPr lang="zh-TW" altLang="en-US" dirty="0"/>
          </a:p>
        </p:txBody>
      </p:sp>
      <p:pic>
        <p:nvPicPr>
          <p:cNvPr id="5" name="圖片 4"/>
          <p:cNvPicPr>
            <a:picLocks noChangeAspect="1"/>
          </p:cNvPicPr>
          <p:nvPr/>
        </p:nvPicPr>
        <p:blipFill>
          <a:blip r:embed="rId2"/>
          <a:stretch>
            <a:fillRect/>
          </a:stretch>
        </p:blipFill>
        <p:spPr>
          <a:xfrm>
            <a:off x="935623" y="3660716"/>
            <a:ext cx="4285714" cy="2761905"/>
          </a:xfrm>
          <a:prstGeom prst="rect">
            <a:avLst/>
          </a:prstGeom>
        </p:spPr>
      </p:pic>
      <p:pic>
        <p:nvPicPr>
          <p:cNvPr id="6" name="圖片 5"/>
          <p:cNvPicPr>
            <a:picLocks noChangeAspect="1"/>
          </p:cNvPicPr>
          <p:nvPr/>
        </p:nvPicPr>
        <p:blipFill>
          <a:blip r:embed="rId3"/>
          <a:stretch>
            <a:fillRect/>
          </a:stretch>
        </p:blipFill>
        <p:spPr>
          <a:xfrm>
            <a:off x="5567270" y="3871780"/>
            <a:ext cx="2529328" cy="2339776"/>
          </a:xfrm>
          <a:prstGeom prst="rect">
            <a:avLst/>
          </a:prstGeom>
        </p:spPr>
      </p:pic>
    </p:spTree>
    <p:extLst>
      <p:ext uri="{BB962C8B-B14F-4D97-AF65-F5344CB8AC3E}">
        <p14:creationId xmlns:p14="http://schemas.microsoft.com/office/powerpoint/2010/main" val="3921454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核心檔案介紹</a:t>
            </a:r>
            <a:endParaRPr lang="zh-TW" altLang="en-US" dirty="0"/>
          </a:p>
        </p:txBody>
      </p:sp>
      <p:sp>
        <p:nvSpPr>
          <p:cNvPr id="3" name="內容版面配置區 2"/>
          <p:cNvSpPr>
            <a:spLocks noGrp="1"/>
          </p:cNvSpPr>
          <p:nvPr>
            <p:ph idx="1"/>
          </p:nvPr>
        </p:nvSpPr>
        <p:spPr/>
        <p:txBody>
          <a:bodyPr/>
          <a:lstStyle/>
          <a:p>
            <a:r>
              <a:rPr lang="en-US" altLang="zh-TW" dirty="0" smtClean="0"/>
              <a:t>ComparisonListServlet.java </a:t>
            </a:r>
            <a:r>
              <a:rPr lang="zh-TW" altLang="en-US" dirty="0" smtClean="0"/>
              <a:t>當使用者點下加入比較時，會呼叫該檔案並把該標記的</a:t>
            </a:r>
            <a:r>
              <a:rPr lang="en-US" altLang="zh-TW" dirty="0" smtClean="0"/>
              <a:t>ID</a:t>
            </a:r>
            <a:r>
              <a:rPr lang="zh-TW" altLang="en-US" dirty="0" smtClean="0"/>
              <a:t>與</a:t>
            </a:r>
            <a:r>
              <a:rPr lang="en-US" altLang="zh-TW" dirty="0" smtClean="0"/>
              <a:t>Name</a:t>
            </a:r>
            <a:r>
              <a:rPr lang="zh-TW" altLang="en-US" dirty="0" smtClean="0"/>
              <a:t>加入比較清單中並呈現在額外嵌入的</a:t>
            </a:r>
            <a:r>
              <a:rPr lang="en-US" altLang="zh-TW" dirty="0" err="1" smtClean="0"/>
              <a:t>Jsp</a:t>
            </a:r>
            <a:r>
              <a:rPr lang="zh-TW" altLang="en-US" dirty="0" smtClean="0"/>
              <a:t>檔案中。</a:t>
            </a:r>
            <a:endParaRPr lang="zh-TW" altLang="en-US" dirty="0"/>
          </a:p>
        </p:txBody>
      </p:sp>
      <p:pic>
        <p:nvPicPr>
          <p:cNvPr id="4" name="圖片 3"/>
          <p:cNvPicPr>
            <a:picLocks noChangeAspect="1"/>
          </p:cNvPicPr>
          <p:nvPr/>
        </p:nvPicPr>
        <p:blipFill>
          <a:blip r:embed="rId2"/>
          <a:stretch>
            <a:fillRect/>
          </a:stretch>
        </p:blipFill>
        <p:spPr>
          <a:xfrm>
            <a:off x="2290427" y="3202901"/>
            <a:ext cx="6221806" cy="2838461"/>
          </a:xfrm>
          <a:prstGeom prst="rect">
            <a:avLst/>
          </a:prstGeom>
        </p:spPr>
      </p:pic>
    </p:spTree>
    <p:extLst>
      <p:ext uri="{BB962C8B-B14F-4D97-AF65-F5344CB8AC3E}">
        <p14:creationId xmlns:p14="http://schemas.microsoft.com/office/powerpoint/2010/main" val="233405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核心檔案介紹</a:t>
            </a:r>
          </a:p>
        </p:txBody>
      </p:sp>
      <p:sp>
        <p:nvSpPr>
          <p:cNvPr id="3" name="內容版面配置區 2"/>
          <p:cNvSpPr>
            <a:spLocks noGrp="1"/>
          </p:cNvSpPr>
          <p:nvPr>
            <p:ph idx="1"/>
          </p:nvPr>
        </p:nvSpPr>
        <p:spPr/>
        <p:txBody>
          <a:bodyPr/>
          <a:lstStyle/>
          <a:p>
            <a:r>
              <a:rPr lang="en-US" altLang="zh-TW" dirty="0" smtClean="0"/>
              <a:t>ComparisonListServlet.java </a:t>
            </a:r>
            <a:r>
              <a:rPr lang="zh-TW" altLang="en-US" dirty="0" smtClean="0"/>
              <a:t>紀錄比較清單的資訊</a:t>
            </a:r>
            <a:endParaRPr lang="zh-TW" altLang="en-US" dirty="0"/>
          </a:p>
        </p:txBody>
      </p:sp>
    </p:spTree>
    <p:extLst>
      <p:ext uri="{BB962C8B-B14F-4D97-AF65-F5344CB8AC3E}">
        <p14:creationId xmlns:p14="http://schemas.microsoft.com/office/powerpoint/2010/main" val="93769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檔案</a:t>
            </a:r>
            <a:r>
              <a:rPr lang="zh-TW" altLang="en-US" smtClean="0"/>
              <a:t>架構圖</a:t>
            </a:r>
            <a:endParaRPr lang="zh-TW" altLang="en-US" dirty="0"/>
          </a:p>
        </p:txBody>
      </p:sp>
      <p:pic>
        <p:nvPicPr>
          <p:cNvPr id="5" name="圖片 4"/>
          <p:cNvPicPr>
            <a:picLocks noChangeAspect="1"/>
          </p:cNvPicPr>
          <p:nvPr/>
        </p:nvPicPr>
        <p:blipFill>
          <a:blip r:embed="rId2"/>
          <a:stretch>
            <a:fillRect/>
          </a:stretch>
        </p:blipFill>
        <p:spPr>
          <a:xfrm>
            <a:off x="1070744" y="1780771"/>
            <a:ext cx="3533333" cy="4123809"/>
          </a:xfrm>
          <a:prstGeom prst="rect">
            <a:avLst/>
          </a:prstGeom>
        </p:spPr>
      </p:pic>
      <p:pic>
        <p:nvPicPr>
          <p:cNvPr id="6" name="圖片 5"/>
          <p:cNvPicPr>
            <a:picLocks noChangeAspect="1"/>
          </p:cNvPicPr>
          <p:nvPr/>
        </p:nvPicPr>
        <p:blipFill>
          <a:blip r:embed="rId3"/>
          <a:stretch>
            <a:fillRect/>
          </a:stretch>
        </p:blipFill>
        <p:spPr>
          <a:xfrm>
            <a:off x="5422016" y="1642675"/>
            <a:ext cx="3409524" cy="4400000"/>
          </a:xfrm>
          <a:prstGeom prst="rect">
            <a:avLst/>
          </a:prstGeom>
        </p:spPr>
      </p:pic>
    </p:spTree>
    <p:extLst>
      <p:ext uri="{BB962C8B-B14F-4D97-AF65-F5344CB8AC3E}">
        <p14:creationId xmlns:p14="http://schemas.microsoft.com/office/powerpoint/2010/main" val="1193504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695498"/>
          </a:xfrm>
        </p:spPr>
        <p:txBody>
          <a:bodyPr/>
          <a:lstStyle/>
          <a:p>
            <a:r>
              <a:rPr lang="en-US" altLang="zh-TW" dirty="0" smtClean="0"/>
              <a:t>Class-Diagram</a:t>
            </a:r>
            <a:r>
              <a:rPr lang="zh-TW" altLang="en-US" dirty="0" smtClean="0"/>
              <a:t> </a:t>
            </a:r>
            <a:r>
              <a:rPr lang="en-US" altLang="zh-TW" sz="2800" dirty="0" smtClean="0"/>
              <a:t>(</a:t>
            </a:r>
            <a:r>
              <a:rPr lang="zh-TW" altLang="en-US" sz="2800" dirty="0" smtClean="0"/>
              <a:t>上半部</a:t>
            </a:r>
            <a:r>
              <a:rPr lang="en-US" altLang="zh-TW" sz="2800" dirty="0" smtClean="0"/>
              <a:t>)</a:t>
            </a:r>
            <a:endParaRPr lang="zh-TW" altLang="en-US" sz="2800" dirty="0"/>
          </a:p>
        </p:txBody>
      </p:sp>
      <p:sp>
        <p:nvSpPr>
          <p:cNvPr id="5" name="內容版面配置區 4"/>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928049" y="1679510"/>
            <a:ext cx="8095238" cy="4047619"/>
          </a:xfrm>
          <a:prstGeom prst="rect">
            <a:avLst/>
          </a:prstGeom>
        </p:spPr>
      </p:pic>
    </p:spTree>
    <p:extLst>
      <p:ext uri="{BB962C8B-B14F-4D97-AF65-F5344CB8AC3E}">
        <p14:creationId xmlns:p14="http://schemas.microsoft.com/office/powerpoint/2010/main" val="3424005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677334" y="609600"/>
            <a:ext cx="8596668" cy="6954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dirty="0" smtClean="0"/>
              <a:t>Class-Diagram</a:t>
            </a:r>
            <a:r>
              <a:rPr lang="zh-TW" altLang="en-US" dirty="0" smtClean="0"/>
              <a:t> </a:t>
            </a:r>
            <a:r>
              <a:rPr lang="en-US" altLang="zh-TW" sz="2800" dirty="0" smtClean="0"/>
              <a:t>(</a:t>
            </a:r>
            <a:r>
              <a:rPr lang="zh-TW" altLang="en-US" sz="2800" dirty="0" smtClean="0"/>
              <a:t>下半部</a:t>
            </a:r>
            <a:r>
              <a:rPr lang="en-US" altLang="zh-TW" sz="2800" dirty="0" smtClean="0"/>
              <a:t>)</a:t>
            </a:r>
            <a:endParaRPr lang="zh-TW" altLang="en-US" sz="2800" dirty="0"/>
          </a:p>
        </p:txBody>
      </p:sp>
      <p:pic>
        <p:nvPicPr>
          <p:cNvPr id="5" name="圖片 4"/>
          <p:cNvPicPr>
            <a:picLocks noChangeAspect="1"/>
          </p:cNvPicPr>
          <p:nvPr/>
        </p:nvPicPr>
        <p:blipFill>
          <a:blip r:embed="rId2"/>
          <a:stretch>
            <a:fillRect/>
          </a:stretch>
        </p:blipFill>
        <p:spPr>
          <a:xfrm>
            <a:off x="677334" y="1836241"/>
            <a:ext cx="8171428" cy="4066667"/>
          </a:xfrm>
          <a:prstGeom prst="rect">
            <a:avLst/>
          </a:prstGeom>
        </p:spPr>
      </p:pic>
    </p:spTree>
    <p:extLst>
      <p:ext uri="{BB962C8B-B14F-4D97-AF65-F5344CB8AC3E}">
        <p14:creationId xmlns:p14="http://schemas.microsoft.com/office/powerpoint/2010/main" val="1061447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簡易技術</a:t>
            </a:r>
            <a:r>
              <a:rPr lang="en-US" altLang="zh-TW" dirty="0" smtClean="0"/>
              <a:t>demo</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69055" y="2074495"/>
            <a:ext cx="8148848" cy="3511658"/>
          </a:xfrm>
          <a:prstGeom prst="rect">
            <a:avLst/>
          </a:prstGeom>
        </p:spPr>
      </p:pic>
    </p:spTree>
    <p:extLst>
      <p:ext uri="{BB962C8B-B14F-4D97-AF65-F5344CB8AC3E}">
        <p14:creationId xmlns:p14="http://schemas.microsoft.com/office/powerpoint/2010/main" val="266315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簡易技術</a:t>
            </a:r>
            <a:r>
              <a:rPr lang="en-US" altLang="zh-TW" dirty="0"/>
              <a:t>demo</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677334" y="2086095"/>
            <a:ext cx="8316508" cy="3722307"/>
          </a:xfrm>
          <a:prstGeom prst="rect">
            <a:avLst/>
          </a:prstGeom>
        </p:spPr>
      </p:pic>
    </p:spTree>
    <p:extLst>
      <p:ext uri="{BB962C8B-B14F-4D97-AF65-F5344CB8AC3E}">
        <p14:creationId xmlns:p14="http://schemas.microsoft.com/office/powerpoint/2010/main" val="871830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目前存在之應用</a:t>
            </a:r>
          </a:p>
        </p:txBody>
      </p:sp>
      <p:sp>
        <p:nvSpPr>
          <p:cNvPr id="3" name="內容版面配置區 2"/>
          <p:cNvSpPr>
            <a:spLocks noGrp="1"/>
          </p:cNvSpPr>
          <p:nvPr>
            <p:ph idx="1"/>
          </p:nvPr>
        </p:nvSpPr>
        <p:spPr/>
        <p:txBody>
          <a:bodyPr>
            <a:normAutofit/>
          </a:bodyPr>
          <a:lstStyle/>
          <a:p>
            <a:r>
              <a:rPr lang="zh-TW" altLang="en-US" sz="2300" dirty="0"/>
              <a:t>點選地圖上的標記可詳閱停車場的</a:t>
            </a:r>
            <a:r>
              <a:rPr lang="zh-TW" altLang="en-US" sz="2300" dirty="0" smtClean="0"/>
              <a:t>名稱、位置與價格</a:t>
            </a:r>
            <a:r>
              <a:rPr lang="zh-TW" altLang="en-US" sz="2300" dirty="0"/>
              <a:t>。</a:t>
            </a:r>
          </a:p>
          <a:p>
            <a:endParaRPr lang="zh-TW" altLang="en-US" sz="2300" dirty="0"/>
          </a:p>
          <a:p>
            <a:endParaRPr lang="zh-TW" altLang="en-US" sz="2300" dirty="0"/>
          </a:p>
          <a:p>
            <a:r>
              <a:rPr lang="zh-TW" altLang="en-US" sz="2300" dirty="0"/>
              <a:t>停車場詳細內容中有</a:t>
            </a:r>
            <a:r>
              <a:rPr lang="zh-TW" altLang="en-US" sz="2300" dirty="0" smtClean="0"/>
              <a:t>超連結，點選</a:t>
            </a:r>
            <a:r>
              <a:rPr lang="zh-TW" altLang="en-US" sz="2300" dirty="0"/>
              <a:t>將該停車場資料暫存至比較清單中</a:t>
            </a:r>
            <a:r>
              <a:rPr lang="zh-TW" altLang="en-US" sz="2300" dirty="0" smtClean="0"/>
              <a:t>，下方有比較與清除按鈕，可對選取的停車場進行差異比較</a:t>
            </a:r>
            <a:r>
              <a:rPr lang="en-US" altLang="zh-TW" sz="2300" dirty="0" smtClean="0"/>
              <a:t>(</a:t>
            </a:r>
            <a:r>
              <a:rPr lang="zh-TW" altLang="en-US" sz="2300" dirty="0" smtClean="0"/>
              <a:t>上限為</a:t>
            </a:r>
            <a:r>
              <a:rPr lang="en-US" altLang="zh-TW" sz="2300" dirty="0" smtClean="0"/>
              <a:t>4</a:t>
            </a:r>
            <a:r>
              <a:rPr lang="zh-TW" altLang="en-US" sz="2300" dirty="0" smtClean="0"/>
              <a:t>筆資料</a:t>
            </a:r>
            <a:r>
              <a:rPr lang="en-US" altLang="zh-TW" sz="2300" dirty="0" smtClean="0"/>
              <a:t>)</a:t>
            </a:r>
            <a:r>
              <a:rPr lang="zh-TW" altLang="en-US" sz="2300" dirty="0" smtClean="0"/>
              <a:t>。</a:t>
            </a:r>
            <a:endParaRPr lang="zh-TW" altLang="en-US" sz="2300" dirty="0"/>
          </a:p>
          <a:p>
            <a:endParaRPr lang="en-US" altLang="zh-TW" sz="2300" dirty="0" smtClean="0"/>
          </a:p>
          <a:p>
            <a:endParaRPr lang="zh-TW" altLang="en-US" sz="2300" dirty="0"/>
          </a:p>
        </p:txBody>
      </p:sp>
    </p:spTree>
    <p:extLst>
      <p:ext uri="{BB962C8B-B14F-4D97-AF65-F5344CB8AC3E}">
        <p14:creationId xmlns:p14="http://schemas.microsoft.com/office/powerpoint/2010/main" val="451180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目前存在之應用</a:t>
            </a:r>
          </a:p>
        </p:txBody>
      </p:sp>
      <p:sp>
        <p:nvSpPr>
          <p:cNvPr id="3" name="內容版面配置區 2"/>
          <p:cNvSpPr>
            <a:spLocks noGrp="1"/>
          </p:cNvSpPr>
          <p:nvPr>
            <p:ph idx="1"/>
          </p:nvPr>
        </p:nvSpPr>
        <p:spPr/>
        <p:txBody>
          <a:bodyPr>
            <a:normAutofit/>
          </a:bodyPr>
          <a:lstStyle/>
          <a:p>
            <a:pPr marL="36900" indent="0">
              <a:buNone/>
            </a:pPr>
            <a:endParaRPr lang="en-US" altLang="zh-TW" sz="2300" dirty="0"/>
          </a:p>
          <a:p>
            <a:r>
              <a:rPr lang="zh-TW" altLang="en-US" sz="2300" dirty="0"/>
              <a:t>網頁下方會顯示出各地區停車場的價格分布長條圖，將滑鼠移至長條圖上，底下的圓餅圖會同步進行</a:t>
            </a:r>
            <a:r>
              <a:rPr lang="zh-TW" altLang="en-US" sz="2300" dirty="0" smtClean="0"/>
              <a:t>變動。</a:t>
            </a:r>
            <a:endParaRPr lang="en-US" altLang="zh-TW" sz="2300" dirty="0" smtClean="0"/>
          </a:p>
          <a:p>
            <a:endParaRPr lang="en-US" altLang="zh-TW" sz="2300" dirty="0"/>
          </a:p>
          <a:p>
            <a:r>
              <a:rPr lang="zh-TW" altLang="en-US" sz="2300" dirty="0" smtClean="0"/>
              <a:t>圓餅圖是顯示該地區停車場價格分布，價格是以</a:t>
            </a:r>
            <a:r>
              <a:rPr lang="en-US" altLang="zh-TW" sz="2300" dirty="0" smtClean="0"/>
              <a:t>20</a:t>
            </a:r>
            <a:r>
              <a:rPr lang="zh-TW" altLang="en-US" sz="2300" dirty="0" smtClean="0"/>
              <a:t>元以下為</a:t>
            </a:r>
            <a:r>
              <a:rPr lang="en-US" altLang="zh-TW" sz="2300" dirty="0" smtClean="0"/>
              <a:t>low</a:t>
            </a:r>
            <a:r>
              <a:rPr lang="zh-TW" altLang="en-US" sz="2300" dirty="0"/>
              <a:t> </a:t>
            </a:r>
            <a:r>
              <a:rPr lang="zh-TW" altLang="en-US" sz="2300" dirty="0" smtClean="0"/>
              <a:t>，</a:t>
            </a:r>
            <a:r>
              <a:rPr lang="en-US" altLang="zh-TW" sz="2300" dirty="0" smtClean="0"/>
              <a:t>50</a:t>
            </a:r>
            <a:r>
              <a:rPr lang="zh-TW" altLang="en-US" sz="2300" dirty="0" smtClean="0"/>
              <a:t>元以上為</a:t>
            </a:r>
            <a:r>
              <a:rPr lang="en-US" altLang="zh-TW" sz="2300" dirty="0" smtClean="0"/>
              <a:t>high</a:t>
            </a:r>
            <a:r>
              <a:rPr lang="zh-TW" altLang="en-US" sz="2300" dirty="0" smtClean="0"/>
              <a:t>，中間值為</a:t>
            </a:r>
            <a:r>
              <a:rPr lang="en-US" altLang="zh-TW" sz="2300" dirty="0" smtClean="0"/>
              <a:t>mid</a:t>
            </a:r>
            <a:r>
              <a:rPr lang="zh-TW" altLang="en-US" sz="2300" dirty="0" smtClean="0"/>
              <a:t>，會以不同顏色呈現，右側會追加顯示數量。</a:t>
            </a:r>
            <a:endParaRPr lang="en-US" altLang="zh-TW" sz="2300" dirty="0" smtClean="0"/>
          </a:p>
          <a:p>
            <a:endParaRPr lang="en-US" altLang="zh-TW" sz="2300" dirty="0"/>
          </a:p>
          <a:p>
            <a:endParaRPr lang="zh-TW" altLang="en-US" sz="2300" dirty="0"/>
          </a:p>
        </p:txBody>
      </p:sp>
    </p:spTree>
    <p:extLst>
      <p:ext uri="{BB962C8B-B14F-4D97-AF65-F5344CB8AC3E}">
        <p14:creationId xmlns:p14="http://schemas.microsoft.com/office/powerpoint/2010/main" val="4143262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使用技術</a:t>
            </a:r>
            <a:endParaRPr lang="zh-TW" altLang="en-US" dirty="0"/>
          </a:p>
        </p:txBody>
      </p:sp>
      <p:sp>
        <p:nvSpPr>
          <p:cNvPr id="3" name="內容版面配置區 2"/>
          <p:cNvSpPr>
            <a:spLocks noGrp="1"/>
          </p:cNvSpPr>
          <p:nvPr>
            <p:ph idx="1"/>
          </p:nvPr>
        </p:nvSpPr>
        <p:spPr/>
        <p:txBody>
          <a:bodyPr/>
          <a:lstStyle/>
          <a:p>
            <a:r>
              <a:rPr lang="en-US" altLang="zh-TW" sz="2500" dirty="0" smtClean="0"/>
              <a:t>D3.js</a:t>
            </a:r>
            <a:endParaRPr lang="en-US" altLang="zh-TW" sz="2500" dirty="0" smtClean="0"/>
          </a:p>
          <a:p>
            <a:r>
              <a:rPr lang="en-US" altLang="zh-TW" sz="2500" dirty="0" err="1" smtClean="0">
                <a:effectLst/>
              </a:rPr>
              <a:t>CartoDB</a:t>
            </a:r>
            <a:endParaRPr lang="en-US" altLang="zh-TW" sz="2500" dirty="0" smtClean="0">
              <a:effectLst/>
            </a:endParaRPr>
          </a:p>
          <a:p>
            <a:r>
              <a:rPr lang="en-US" altLang="zh-TW" sz="2500" dirty="0" smtClean="0"/>
              <a:t>JQuery</a:t>
            </a:r>
          </a:p>
          <a:p>
            <a:r>
              <a:rPr lang="zh-TW" altLang="en-US" sz="2500" dirty="0" smtClean="0"/>
              <a:t>基礎</a:t>
            </a:r>
            <a:r>
              <a:rPr lang="en-US" altLang="zh-TW" sz="2500" dirty="0"/>
              <a:t>W</a:t>
            </a:r>
            <a:r>
              <a:rPr lang="en-US" altLang="zh-TW" sz="2500" dirty="0" smtClean="0"/>
              <a:t>eb</a:t>
            </a:r>
            <a:r>
              <a:rPr lang="zh-TW" altLang="en-US" sz="2500" dirty="0" smtClean="0"/>
              <a:t> </a:t>
            </a:r>
            <a:r>
              <a:rPr lang="en-US" altLang="zh-TW" sz="2500" dirty="0"/>
              <a:t>P</a:t>
            </a:r>
            <a:r>
              <a:rPr lang="en-US" altLang="zh-TW" sz="2500" dirty="0" smtClean="0"/>
              <a:t>rogramming</a:t>
            </a:r>
            <a:r>
              <a:rPr lang="zh-TW" altLang="en-US" sz="2500" dirty="0" smtClean="0"/>
              <a:t>技術</a:t>
            </a:r>
            <a:r>
              <a:rPr lang="en-US" altLang="zh-TW" sz="2500" dirty="0" smtClean="0"/>
              <a:t> </a:t>
            </a:r>
            <a:endParaRPr lang="en-US" altLang="zh-TW" sz="2500" dirty="0" smtClean="0">
              <a:effectLst/>
            </a:endParaRPr>
          </a:p>
          <a:p>
            <a:pPr marL="36900" indent="0">
              <a:buNone/>
            </a:pPr>
            <a:endParaRPr lang="zh-TW" altLang="en-US" dirty="0"/>
          </a:p>
        </p:txBody>
      </p:sp>
    </p:spTree>
    <p:extLst>
      <p:ext uri="{BB962C8B-B14F-4D97-AF65-F5344CB8AC3E}">
        <p14:creationId xmlns:p14="http://schemas.microsoft.com/office/powerpoint/2010/main" val="1466047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000" dirty="0"/>
              <a:t>潛在之應用</a:t>
            </a:r>
            <a:r>
              <a:rPr lang="en-US" altLang="zh-TW" sz="3000" dirty="0"/>
              <a:t>(</a:t>
            </a:r>
            <a:r>
              <a:rPr lang="zh-TW" altLang="en-US" sz="3000" dirty="0"/>
              <a:t>以此技術為核心，欲開發之應用</a:t>
            </a:r>
            <a:r>
              <a:rPr lang="en-US" altLang="zh-TW" sz="3000" dirty="0" smtClean="0"/>
              <a:t>)</a:t>
            </a:r>
            <a:endParaRPr lang="zh-TW" altLang="en-US" sz="3000" dirty="0"/>
          </a:p>
        </p:txBody>
      </p:sp>
      <p:sp>
        <p:nvSpPr>
          <p:cNvPr id="3" name="內容版面配置區 2"/>
          <p:cNvSpPr>
            <a:spLocks noGrp="1"/>
          </p:cNvSpPr>
          <p:nvPr>
            <p:ph idx="1"/>
          </p:nvPr>
        </p:nvSpPr>
        <p:spPr/>
        <p:txBody>
          <a:bodyPr/>
          <a:lstStyle/>
          <a:p>
            <a:r>
              <a:rPr lang="zh-TW" altLang="en-US" sz="2000" dirty="0"/>
              <a:t>目前功能僅限於比較多筆停車場資料</a:t>
            </a:r>
            <a:r>
              <a:rPr lang="zh-TW" altLang="en-US" sz="2000" dirty="0" smtClean="0"/>
              <a:t>以及新北市的停車場資訊，未來將會新增更多縣市的停車場資料，能讓更廣泛區域的民眾使用包含豐富視覺化的停車場導覽網站。</a:t>
            </a:r>
            <a:endParaRPr lang="en-US" altLang="zh-TW" sz="2000" dirty="0" smtClean="0"/>
          </a:p>
          <a:p>
            <a:endParaRPr lang="en-US" altLang="zh-TW" sz="2000" dirty="0"/>
          </a:p>
          <a:p>
            <a:r>
              <a:rPr lang="zh-TW" altLang="en-US" sz="2000" dirty="0" smtClean="0"/>
              <a:t>往後若要應用則會新增選擇所要顯示地區的停車場，不會一次將所有地區的停車場顯示出來，且能進行路線規畫分析和對停車場標註</a:t>
            </a:r>
            <a:r>
              <a:rPr lang="en-US" altLang="zh-TW" sz="2000" dirty="0" smtClean="0"/>
              <a:t>star</a:t>
            </a:r>
            <a:r>
              <a:rPr lang="zh-TW" altLang="en-US" sz="2000" dirty="0" smtClean="0"/>
              <a:t>，往後能更易於尋找到之前所儲存的停車場位置。</a:t>
            </a:r>
            <a:endParaRPr lang="en-US" altLang="zh-TW" sz="2000" dirty="0" smtClean="0"/>
          </a:p>
          <a:p>
            <a:endParaRPr lang="en-US" altLang="zh-TW" dirty="0"/>
          </a:p>
          <a:p>
            <a:endParaRPr lang="en-US" altLang="zh-TW" dirty="0"/>
          </a:p>
        </p:txBody>
      </p:sp>
    </p:spTree>
    <p:extLst>
      <p:ext uri="{BB962C8B-B14F-4D97-AF65-F5344CB8AC3E}">
        <p14:creationId xmlns:p14="http://schemas.microsoft.com/office/powerpoint/2010/main" val="1305638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Operational Concepts</a:t>
            </a:r>
            <a:endParaRPr lang="zh-TW" altLang="en-US" dirty="0"/>
          </a:p>
        </p:txBody>
      </p:sp>
      <p:sp>
        <p:nvSpPr>
          <p:cNvPr id="3" name="內容版面配置區 2"/>
          <p:cNvSpPr>
            <a:spLocks noGrp="1"/>
          </p:cNvSpPr>
          <p:nvPr>
            <p:ph idx="1"/>
          </p:nvPr>
        </p:nvSpPr>
        <p:spPr/>
        <p:txBody>
          <a:bodyPr/>
          <a:lstStyle/>
          <a:p>
            <a:r>
              <a:rPr lang="zh-TW" altLang="en-US" sz="2000" dirty="0">
                <a:latin typeface="微軟正黑體" panose="020B0604030504040204" pitchFamily="34" charset="-120"/>
              </a:rPr>
              <a:t>使用者阿榮想要得知生活圈附近的停車場資訊便搜尋政府的開放資料，發現密密麻麻的</a:t>
            </a:r>
            <a:r>
              <a:rPr lang="zh-TW" altLang="en-US" sz="2000" dirty="0" smtClean="0">
                <a:latin typeface="微軟正黑體" panose="020B0604030504040204" pitchFamily="34" charset="-120"/>
              </a:rPr>
              <a:t>資料可讀性</a:t>
            </a:r>
            <a:r>
              <a:rPr lang="zh-TW" altLang="en-US" sz="2000" dirty="0">
                <a:latin typeface="微軟正黑體" panose="020B0604030504040204" pitchFamily="34" charset="-120"/>
              </a:rPr>
              <a:t>不佳。所以使用者阿榮來到</a:t>
            </a:r>
            <a:r>
              <a:rPr lang="en-US" altLang="zh-TW" sz="2000" dirty="0">
                <a:latin typeface="微軟正黑體" panose="020B0604030504040204" pitchFamily="34" charset="-120"/>
              </a:rPr>
              <a:t>Parker</a:t>
            </a:r>
            <a:r>
              <a:rPr lang="zh-TW" altLang="en-US" sz="2000" dirty="0">
                <a:latin typeface="微軟正黑體" panose="020B0604030504040204" pitchFamily="34" charset="-120"/>
              </a:rPr>
              <a:t>停車場視覺化網站，一開始的頁面中顯示</a:t>
            </a:r>
            <a:r>
              <a:rPr lang="zh-TW" altLang="en-US" sz="2000" dirty="0" smtClean="0">
                <a:latin typeface="微軟正黑體" panose="020B0604030504040204" pitchFamily="34" charset="-120"/>
              </a:rPr>
              <a:t>地圖停車場的資訊，使用者阿榮點選附近的停車場標記會顯示出該停車場的詳細資料。</a:t>
            </a:r>
            <a:endParaRPr lang="en-US" altLang="zh-TW" sz="2000" dirty="0" smtClean="0">
              <a:latin typeface="微軟正黑體" panose="020B0604030504040204" pitchFamily="34" charset="-120"/>
            </a:endParaRPr>
          </a:p>
          <a:p>
            <a:pPr marL="0" indent="0">
              <a:buNone/>
            </a:pPr>
            <a:endParaRPr lang="en-US" altLang="zh-TW" sz="2000" dirty="0">
              <a:latin typeface="微軟正黑體" panose="020B0604030504040204" pitchFamily="34" charset="-120"/>
            </a:endParaRPr>
          </a:p>
          <a:p>
            <a:r>
              <a:rPr lang="zh-TW" altLang="en-US" sz="2000" dirty="0">
                <a:latin typeface="微軟正黑體" panose="020B0604030504040204" pitchFamily="34" charset="-120"/>
              </a:rPr>
              <a:t>阿榮得知了一個停車場資訊之後，想比較其他停車場跟此停車場的差異。便再點擊地圖上的另一個小點。頁面中會同時顯示點選的兩筆停車場資訊。並自動比對該資訊以及比較其中差異，並同時以視覺化的圖形方式顯示。阿榮使用後對於停車場資訊一目了然。</a:t>
            </a:r>
          </a:p>
          <a:p>
            <a:endParaRPr lang="zh-TW" altLang="en-US" dirty="0">
              <a:latin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461174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User Story</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該網站可以詳細得顯示出各地停車場的位置且</a:t>
            </a:r>
            <a:r>
              <a:rPr lang="zh-TW" altLang="en-US" sz="2000" dirty="0"/>
              <a:t>能精確地比較附近的停車場價格與車位</a:t>
            </a:r>
            <a:r>
              <a:rPr lang="zh-TW" altLang="en-US" sz="2000" dirty="0" smtClean="0"/>
              <a:t>，為心急的我尋找停車位時給了相當大的幫助，可惜不能自訂鄉鎮區域顯示該區域的停車場，一併顯示全市的停車場顯得網頁排版有點混亂，會讓第一次操作的使用者綁手綁腳。</a:t>
            </a:r>
            <a:endParaRPr lang="en-US" altLang="zh-TW" sz="2000" dirty="0" smtClean="0"/>
          </a:p>
          <a:p>
            <a:endParaRPr lang="en-US" altLang="zh-TW" sz="2000" dirty="0"/>
          </a:p>
          <a:p>
            <a:r>
              <a:rPr lang="zh-TW" altLang="en-US" sz="2000" dirty="0" smtClean="0"/>
              <a:t>若能自定義顯示選擇區域的停車場會讓網頁排版更加精簡且可讀性更高，搭配著豐富的背景地圖以及停車場比較圖表可讓使用者操作更加輕鬆。</a:t>
            </a:r>
            <a:endParaRPr lang="zh-TW" altLang="en-US" sz="2000" dirty="0"/>
          </a:p>
        </p:txBody>
      </p:sp>
    </p:spTree>
    <p:extLst>
      <p:ext uri="{BB962C8B-B14F-4D97-AF65-F5344CB8AC3E}">
        <p14:creationId xmlns:p14="http://schemas.microsoft.com/office/powerpoint/2010/main" val="1079454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應用核心功能</a:t>
            </a:r>
            <a:r>
              <a:rPr lang="en-US" altLang="zh-TW" dirty="0"/>
              <a:t>demo</a:t>
            </a:r>
          </a:p>
        </p:txBody>
      </p:sp>
      <p:sp>
        <p:nvSpPr>
          <p:cNvPr id="3" name="內容版面配置區 2"/>
          <p:cNvSpPr>
            <a:spLocks noGrp="1"/>
          </p:cNvSpPr>
          <p:nvPr>
            <p:ph idx="1"/>
          </p:nvPr>
        </p:nvSpPr>
        <p:spPr/>
        <p:txBody>
          <a:bodyPr>
            <a:normAutofit/>
          </a:bodyPr>
          <a:lstStyle/>
          <a:p>
            <a:r>
              <a:rPr lang="zh-TW" altLang="en-US" sz="2300" dirty="0" smtClean="0"/>
              <a:t>可以點擊標記增加比較欄位，新增至右方</a:t>
            </a:r>
            <a:r>
              <a:rPr lang="en-US" altLang="zh-TW" sz="2300" dirty="0" smtClean="0"/>
              <a:t>History</a:t>
            </a:r>
            <a:r>
              <a:rPr lang="zh-TW" altLang="en-US" sz="2300" dirty="0" smtClean="0"/>
              <a:t>。</a:t>
            </a:r>
            <a:endParaRPr lang="zh-TW" altLang="en-US" sz="2300" dirty="0"/>
          </a:p>
        </p:txBody>
      </p:sp>
      <p:pic>
        <p:nvPicPr>
          <p:cNvPr id="5" name="圖片 4"/>
          <p:cNvPicPr>
            <a:picLocks noChangeAspect="1"/>
          </p:cNvPicPr>
          <p:nvPr/>
        </p:nvPicPr>
        <p:blipFill>
          <a:blip r:embed="rId2"/>
          <a:stretch>
            <a:fillRect/>
          </a:stretch>
        </p:blipFill>
        <p:spPr>
          <a:xfrm>
            <a:off x="1916199" y="2759825"/>
            <a:ext cx="6262157" cy="3051630"/>
          </a:xfrm>
          <a:prstGeom prst="rect">
            <a:avLst/>
          </a:prstGeom>
        </p:spPr>
      </p:pic>
    </p:spTree>
    <p:extLst>
      <p:ext uri="{BB962C8B-B14F-4D97-AF65-F5344CB8AC3E}">
        <p14:creationId xmlns:p14="http://schemas.microsoft.com/office/powerpoint/2010/main" val="195615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應用核心功能</a:t>
            </a:r>
            <a:r>
              <a:rPr lang="en-US" altLang="zh-TW" dirty="0"/>
              <a:t>demo</a:t>
            </a:r>
          </a:p>
        </p:txBody>
      </p:sp>
      <p:sp>
        <p:nvSpPr>
          <p:cNvPr id="3" name="內容版面配置區 2"/>
          <p:cNvSpPr>
            <a:spLocks noGrp="1"/>
          </p:cNvSpPr>
          <p:nvPr>
            <p:ph idx="1"/>
          </p:nvPr>
        </p:nvSpPr>
        <p:spPr/>
        <p:txBody>
          <a:bodyPr>
            <a:normAutofit/>
          </a:bodyPr>
          <a:lstStyle/>
          <a:p>
            <a:pPr marL="379800"/>
            <a:r>
              <a:rPr lang="zh-TW" altLang="en-US" sz="2300" dirty="0" smtClean="0"/>
              <a:t>顯示所有地區的動態與靜態停車場數量比例</a:t>
            </a:r>
            <a:r>
              <a:rPr lang="zh-TW" altLang="en-US" sz="2300" dirty="0"/>
              <a:t>圖</a:t>
            </a:r>
          </a:p>
        </p:txBody>
      </p:sp>
      <p:pic>
        <p:nvPicPr>
          <p:cNvPr id="5" name="圖片 4"/>
          <p:cNvPicPr>
            <a:picLocks noChangeAspect="1"/>
          </p:cNvPicPr>
          <p:nvPr/>
        </p:nvPicPr>
        <p:blipFill>
          <a:blip r:embed="rId2"/>
          <a:stretch>
            <a:fillRect/>
          </a:stretch>
        </p:blipFill>
        <p:spPr>
          <a:xfrm>
            <a:off x="2057401" y="2804590"/>
            <a:ext cx="6128287" cy="3236772"/>
          </a:xfrm>
          <a:prstGeom prst="rect">
            <a:avLst/>
          </a:prstGeom>
        </p:spPr>
      </p:pic>
    </p:spTree>
    <p:extLst>
      <p:ext uri="{BB962C8B-B14F-4D97-AF65-F5344CB8AC3E}">
        <p14:creationId xmlns:p14="http://schemas.microsoft.com/office/powerpoint/2010/main" val="37393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應用核心功能</a:t>
            </a:r>
            <a:r>
              <a:rPr lang="en-US" altLang="zh-TW" dirty="0"/>
              <a:t>demo</a:t>
            </a:r>
          </a:p>
        </p:txBody>
      </p:sp>
      <p:sp>
        <p:nvSpPr>
          <p:cNvPr id="3" name="內容版面配置區 2"/>
          <p:cNvSpPr>
            <a:spLocks noGrp="1"/>
          </p:cNvSpPr>
          <p:nvPr>
            <p:ph idx="1"/>
          </p:nvPr>
        </p:nvSpPr>
        <p:spPr/>
        <p:txBody>
          <a:bodyPr/>
          <a:lstStyle/>
          <a:p>
            <a:r>
              <a:rPr lang="zh-TW" altLang="en-US" dirty="0" smtClean="0"/>
              <a:t>顯示新北市各區的停車場數量以及停車場的價格分布圖</a:t>
            </a:r>
            <a:endParaRPr lang="en-US" altLang="zh-TW" dirty="0" smtClean="0"/>
          </a:p>
          <a:p>
            <a:r>
              <a:rPr lang="zh-TW" altLang="en-US" dirty="0" smtClean="0"/>
              <a:t>價格區間分布於</a:t>
            </a:r>
            <a:r>
              <a:rPr lang="en-US" altLang="zh-TW" dirty="0" smtClean="0"/>
              <a:t>0~20</a:t>
            </a:r>
            <a:r>
              <a:rPr lang="zh-TW" altLang="en-US" dirty="0" smtClean="0"/>
              <a:t>、</a:t>
            </a:r>
            <a:r>
              <a:rPr lang="en-US" altLang="zh-TW" dirty="0" smtClean="0"/>
              <a:t>20~50</a:t>
            </a:r>
            <a:r>
              <a:rPr lang="zh-TW" altLang="en-US" dirty="0" smtClean="0"/>
              <a:t>、</a:t>
            </a:r>
            <a:r>
              <a:rPr lang="en-US" altLang="zh-TW" dirty="0" smtClean="0"/>
              <a:t>50</a:t>
            </a:r>
            <a:r>
              <a:rPr lang="zh-TW" altLang="en-US" dirty="0" smtClean="0"/>
              <a:t>以上各數量。</a:t>
            </a:r>
            <a:endParaRPr lang="zh-TW" altLang="en-US" dirty="0"/>
          </a:p>
        </p:txBody>
      </p:sp>
      <p:pic>
        <p:nvPicPr>
          <p:cNvPr id="4" name="圖片 3"/>
          <p:cNvPicPr>
            <a:picLocks noChangeAspect="1"/>
          </p:cNvPicPr>
          <p:nvPr/>
        </p:nvPicPr>
        <p:blipFill>
          <a:blip r:embed="rId2"/>
          <a:stretch>
            <a:fillRect/>
          </a:stretch>
        </p:blipFill>
        <p:spPr>
          <a:xfrm>
            <a:off x="6715005" y="609600"/>
            <a:ext cx="5339666" cy="5774575"/>
          </a:xfrm>
          <a:prstGeom prst="rect">
            <a:avLst/>
          </a:prstGeom>
          <a:effectLst>
            <a:glow rad="127000">
              <a:schemeClr val="accent1">
                <a:alpha val="0"/>
              </a:schemeClr>
            </a:glow>
            <a:outerShdw blurRad="266700" dir="4560000" sx="96000" sy="96000" algn="ctr" rotWithShape="0">
              <a:srgbClr val="000000">
                <a:alpha val="0"/>
              </a:srgbClr>
            </a:outerShdw>
            <a:reflection stA="0" endPos="65000" dist="50800" dir="5400000" sy="-100000" algn="bl" rotWithShape="0"/>
          </a:effectLst>
        </p:spPr>
      </p:pic>
    </p:spTree>
    <p:extLst>
      <p:ext uri="{BB962C8B-B14F-4D97-AF65-F5344CB8AC3E}">
        <p14:creationId xmlns:p14="http://schemas.microsoft.com/office/powerpoint/2010/main" val="3929911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應用核心功能</a:t>
            </a:r>
            <a:r>
              <a:rPr lang="en-US" altLang="zh-TW" dirty="0"/>
              <a:t>demo</a:t>
            </a:r>
            <a:endParaRPr lang="zh-TW" altLang="en-US" dirty="0"/>
          </a:p>
        </p:txBody>
      </p:sp>
      <p:sp>
        <p:nvSpPr>
          <p:cNvPr id="3" name="內容版面配置區 2"/>
          <p:cNvSpPr>
            <a:spLocks noGrp="1"/>
          </p:cNvSpPr>
          <p:nvPr>
            <p:ph idx="1"/>
          </p:nvPr>
        </p:nvSpPr>
        <p:spPr/>
        <p:txBody>
          <a:bodyPr/>
          <a:lstStyle/>
          <a:p>
            <a:r>
              <a:rPr lang="zh-TW" altLang="en-US" dirty="0" smtClean="0"/>
              <a:t>比較停車場頁面</a:t>
            </a:r>
            <a:r>
              <a:rPr lang="en-US" altLang="zh-TW" dirty="0" smtClean="0"/>
              <a:t>(</a:t>
            </a:r>
            <a:r>
              <a:rPr lang="zh-TW" altLang="en-US" dirty="0" smtClean="0"/>
              <a:t>點選比較按鍵後會跳至獨立的頁面</a:t>
            </a:r>
            <a:r>
              <a:rPr lang="en-US" altLang="zh-TW" dirty="0" smtClean="0"/>
              <a:t>)</a:t>
            </a:r>
          </a:p>
          <a:p>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779545" y="3499660"/>
            <a:ext cx="8652399" cy="1390998"/>
          </a:xfrm>
          <a:prstGeom prst="rect">
            <a:avLst/>
          </a:prstGeom>
        </p:spPr>
      </p:pic>
    </p:spTree>
    <p:extLst>
      <p:ext uri="{BB962C8B-B14F-4D97-AF65-F5344CB8AC3E}">
        <p14:creationId xmlns:p14="http://schemas.microsoft.com/office/powerpoint/2010/main" val="1816987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資料</a:t>
            </a:r>
            <a:r>
              <a:rPr lang="zh-TW" altLang="en-US" dirty="0" smtClean="0"/>
              <a:t>來源</a:t>
            </a:r>
            <a:endParaRPr lang="zh-TW" altLang="en-US" dirty="0"/>
          </a:p>
        </p:txBody>
      </p:sp>
      <p:sp>
        <p:nvSpPr>
          <p:cNvPr id="3" name="內容版面配置區 2"/>
          <p:cNvSpPr>
            <a:spLocks noGrp="1"/>
          </p:cNvSpPr>
          <p:nvPr>
            <p:ph idx="1"/>
          </p:nvPr>
        </p:nvSpPr>
        <p:spPr/>
        <p:txBody>
          <a:bodyPr>
            <a:normAutofit/>
          </a:bodyPr>
          <a:lstStyle/>
          <a:p>
            <a:endParaRPr lang="en-US" altLang="zh-TW" sz="2300" dirty="0" smtClean="0"/>
          </a:p>
          <a:p>
            <a:r>
              <a:rPr lang="en-US" altLang="zh-TW" sz="2300" dirty="0" smtClean="0"/>
              <a:t>D3:</a:t>
            </a:r>
            <a:r>
              <a:rPr lang="zh-TW" altLang="en-US" sz="2300" dirty="0" smtClean="0"/>
              <a:t> </a:t>
            </a:r>
            <a:r>
              <a:rPr lang="en-US" altLang="zh-TW" sz="2300" dirty="0">
                <a:hlinkClick r:id="rId2"/>
              </a:rPr>
              <a:t>https://</a:t>
            </a:r>
            <a:r>
              <a:rPr lang="en-US" altLang="zh-TW" sz="2300" dirty="0" smtClean="0">
                <a:hlinkClick r:id="rId2"/>
              </a:rPr>
              <a:t>d3js.org</a:t>
            </a:r>
            <a:endParaRPr lang="en-US" altLang="zh-TW" sz="2300" dirty="0" smtClean="0"/>
          </a:p>
          <a:p>
            <a:endParaRPr lang="en-US" altLang="zh-TW" sz="2300" dirty="0"/>
          </a:p>
          <a:p>
            <a:r>
              <a:rPr lang="en-US" altLang="zh-TW" sz="2300" dirty="0" err="1" smtClean="0"/>
              <a:t>CartoDB</a:t>
            </a:r>
            <a:r>
              <a:rPr lang="en-US" altLang="zh-TW" sz="2300" dirty="0"/>
              <a:t>: </a:t>
            </a:r>
            <a:r>
              <a:rPr lang="en-US" altLang="zh-TW" sz="2300" dirty="0">
                <a:hlinkClick r:id="rId3"/>
              </a:rPr>
              <a:t>https://</a:t>
            </a:r>
            <a:r>
              <a:rPr lang="en-US" altLang="zh-TW" sz="2300" dirty="0" smtClean="0">
                <a:hlinkClick r:id="rId3"/>
              </a:rPr>
              <a:t>cartodb.com</a:t>
            </a:r>
            <a:endParaRPr lang="en-US" altLang="zh-TW" sz="2300" dirty="0" smtClean="0"/>
          </a:p>
          <a:p>
            <a:pPr marL="0" indent="0">
              <a:buNone/>
            </a:pPr>
            <a:endParaRPr lang="en-US" altLang="zh-TW" sz="2300" dirty="0"/>
          </a:p>
          <a:p>
            <a:r>
              <a:rPr lang="en-US" altLang="zh-TW" sz="2300" dirty="0" smtClean="0"/>
              <a:t>JQuery</a:t>
            </a:r>
            <a:r>
              <a:rPr lang="en-US" altLang="zh-TW" sz="2300" dirty="0"/>
              <a:t>: </a:t>
            </a:r>
            <a:r>
              <a:rPr lang="en-US" altLang="zh-TW" sz="2300" dirty="0">
                <a:hlinkClick r:id="rId4"/>
              </a:rPr>
              <a:t>https://</a:t>
            </a:r>
            <a:r>
              <a:rPr lang="en-US" altLang="zh-TW" sz="2300" dirty="0" smtClean="0">
                <a:hlinkClick r:id="rId4"/>
              </a:rPr>
              <a:t>jquery.com</a:t>
            </a:r>
            <a:r>
              <a:rPr lang="en-US" altLang="zh-TW" sz="2300" dirty="0" smtClean="0"/>
              <a:t> </a:t>
            </a:r>
          </a:p>
          <a:p>
            <a:endParaRPr lang="en-US" altLang="zh-TW" sz="2300" dirty="0"/>
          </a:p>
          <a:p>
            <a:endParaRPr lang="zh-TW" altLang="en-US" sz="2300" dirty="0"/>
          </a:p>
        </p:txBody>
      </p:sp>
    </p:spTree>
    <p:extLst>
      <p:ext uri="{BB962C8B-B14F-4D97-AF65-F5344CB8AC3E}">
        <p14:creationId xmlns:p14="http://schemas.microsoft.com/office/powerpoint/2010/main" val="1693944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Jmeter</a:t>
            </a:r>
            <a:r>
              <a:rPr lang="en-US" altLang="zh-TW" dirty="0" smtClean="0"/>
              <a:t> </a:t>
            </a:r>
            <a:r>
              <a:rPr lang="zh-TW" altLang="en-US" dirty="0"/>
              <a:t>效能</a:t>
            </a:r>
            <a:r>
              <a:rPr lang="zh-TW" altLang="en-US" dirty="0" smtClean="0"/>
              <a:t>測試</a:t>
            </a:r>
            <a:endParaRPr lang="zh-TW" altLang="en-US" dirty="0"/>
          </a:p>
        </p:txBody>
      </p:sp>
      <p:pic>
        <p:nvPicPr>
          <p:cNvPr id="5" name="圖片 4"/>
          <p:cNvPicPr>
            <a:picLocks noChangeAspect="1"/>
          </p:cNvPicPr>
          <p:nvPr/>
        </p:nvPicPr>
        <p:blipFill>
          <a:blip r:embed="rId2"/>
          <a:stretch>
            <a:fillRect/>
          </a:stretch>
        </p:blipFill>
        <p:spPr>
          <a:xfrm>
            <a:off x="340811" y="2660707"/>
            <a:ext cx="9269713" cy="2314573"/>
          </a:xfrm>
          <a:prstGeom prst="rect">
            <a:avLst/>
          </a:prstGeom>
        </p:spPr>
      </p:pic>
    </p:spTree>
    <p:extLst>
      <p:ext uri="{BB962C8B-B14F-4D97-AF65-F5344CB8AC3E}">
        <p14:creationId xmlns:p14="http://schemas.microsoft.com/office/powerpoint/2010/main" val="1203796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組員分工</a:t>
            </a:r>
            <a:r>
              <a:rPr lang="zh-TW" altLang="en-US" dirty="0" smtClean="0"/>
              <a:t>情況</a:t>
            </a:r>
            <a:endParaRPr lang="zh-TW" altLang="en-US" dirty="0"/>
          </a:p>
        </p:txBody>
      </p:sp>
      <p:sp>
        <p:nvSpPr>
          <p:cNvPr id="3" name="內容版面配置區 2"/>
          <p:cNvSpPr>
            <a:spLocks noGrp="1"/>
          </p:cNvSpPr>
          <p:nvPr>
            <p:ph idx="1"/>
          </p:nvPr>
        </p:nvSpPr>
        <p:spPr/>
        <p:txBody>
          <a:bodyPr>
            <a:normAutofit lnSpcReduction="10000"/>
          </a:bodyPr>
          <a:lstStyle/>
          <a:p>
            <a:endParaRPr lang="en-US" altLang="zh-TW" dirty="0" smtClean="0"/>
          </a:p>
          <a:p>
            <a:r>
              <a:rPr lang="zh-TW" altLang="en-US" dirty="0" smtClean="0"/>
              <a:t>徐志榮：</a:t>
            </a:r>
            <a:r>
              <a:rPr lang="en-US" altLang="zh-TW" dirty="0"/>
              <a:t>20</a:t>
            </a:r>
            <a:r>
              <a:rPr lang="en-US" altLang="zh-TW" dirty="0" smtClean="0"/>
              <a:t>%</a:t>
            </a:r>
            <a:r>
              <a:rPr lang="zh-TW" altLang="en-US" dirty="0" smtClean="0"/>
              <a:t> 前端架構設計、網頁美工設計、後端</a:t>
            </a:r>
            <a:r>
              <a:rPr lang="en-US" altLang="zh-TW" dirty="0" smtClean="0"/>
              <a:t>Servlet</a:t>
            </a:r>
            <a:r>
              <a:rPr lang="zh-TW" altLang="en-US" dirty="0" smtClean="0"/>
              <a:t>設計</a:t>
            </a:r>
            <a:r>
              <a:rPr lang="zh-TW" altLang="en-US" dirty="0"/>
              <a:t>、前後端前接工程</a:t>
            </a:r>
            <a:endParaRPr lang="en-US" altLang="zh-TW" dirty="0" smtClean="0"/>
          </a:p>
          <a:p>
            <a:endParaRPr lang="en-US" altLang="zh-TW" dirty="0"/>
          </a:p>
          <a:p>
            <a:r>
              <a:rPr lang="zh-TW" altLang="en-US" dirty="0" smtClean="0"/>
              <a:t>蔡昌廷：</a:t>
            </a:r>
            <a:r>
              <a:rPr lang="en-US" altLang="zh-TW" dirty="0" smtClean="0"/>
              <a:t>20%</a:t>
            </a:r>
            <a:r>
              <a:rPr lang="zh-TW" altLang="en-US" dirty="0" smtClean="0"/>
              <a:t> 前端架構設計、網頁美工設計</a:t>
            </a:r>
            <a:r>
              <a:rPr lang="zh-TW" altLang="en-US" dirty="0"/>
              <a:t>、</a:t>
            </a:r>
            <a:r>
              <a:rPr lang="en-US" altLang="zh-TW" dirty="0"/>
              <a:t>PPT</a:t>
            </a:r>
            <a:r>
              <a:rPr lang="zh-TW" altLang="en-US" dirty="0"/>
              <a:t>後</a:t>
            </a:r>
            <a:r>
              <a:rPr lang="zh-TW" altLang="en-US" dirty="0" smtClean="0"/>
              <a:t>製</a:t>
            </a:r>
            <a:endParaRPr lang="en-US" altLang="zh-TW" dirty="0" smtClean="0"/>
          </a:p>
          <a:p>
            <a:endParaRPr lang="en-US" altLang="zh-TW" dirty="0"/>
          </a:p>
          <a:p>
            <a:r>
              <a:rPr lang="zh-TW" altLang="en-US" dirty="0" smtClean="0"/>
              <a:t>溫世康：</a:t>
            </a:r>
            <a:r>
              <a:rPr lang="en-US" altLang="zh-TW" dirty="0" smtClean="0"/>
              <a:t>20%</a:t>
            </a:r>
            <a:r>
              <a:rPr lang="zh-TW" altLang="en-US" dirty="0" smtClean="0"/>
              <a:t> 資料處理、後</a:t>
            </a:r>
            <a:r>
              <a:rPr lang="zh-TW" altLang="en-US" dirty="0"/>
              <a:t>端</a:t>
            </a:r>
            <a:r>
              <a:rPr lang="en-US" altLang="zh-TW" dirty="0"/>
              <a:t>Servlet</a:t>
            </a:r>
            <a:r>
              <a:rPr lang="zh-TW" altLang="en-US" dirty="0" smtClean="0"/>
              <a:t>設計、</a:t>
            </a:r>
            <a:r>
              <a:rPr lang="en-US" altLang="zh-TW" dirty="0" smtClean="0"/>
              <a:t>PPT</a:t>
            </a:r>
            <a:r>
              <a:rPr lang="zh-TW" altLang="en-US" dirty="0" smtClean="0"/>
              <a:t>後製</a:t>
            </a:r>
            <a:endParaRPr lang="en-US" altLang="zh-TW" dirty="0" smtClean="0"/>
          </a:p>
          <a:p>
            <a:endParaRPr lang="en-US" altLang="zh-TW" dirty="0"/>
          </a:p>
          <a:p>
            <a:r>
              <a:rPr lang="zh-TW" altLang="en-US" dirty="0" smtClean="0"/>
              <a:t>鄭詩耀：</a:t>
            </a:r>
            <a:r>
              <a:rPr lang="en-US" altLang="zh-TW" dirty="0"/>
              <a:t>20</a:t>
            </a:r>
            <a:r>
              <a:rPr lang="en-US" altLang="zh-TW" dirty="0" smtClean="0"/>
              <a:t>%</a:t>
            </a:r>
            <a:r>
              <a:rPr lang="zh-TW" altLang="en-US" dirty="0" smtClean="0"/>
              <a:t> 資料處理、資料庫架設、</a:t>
            </a:r>
            <a:r>
              <a:rPr lang="en-US" altLang="zh-TW" dirty="0" err="1" smtClean="0"/>
              <a:t>classDiagram</a:t>
            </a:r>
            <a:r>
              <a:rPr lang="zh-TW" altLang="en-US" dirty="0" smtClean="0"/>
              <a:t> 、</a:t>
            </a:r>
            <a:r>
              <a:rPr lang="en-US" altLang="zh-TW" dirty="0" err="1" smtClean="0"/>
              <a:t>jmeter</a:t>
            </a:r>
            <a:r>
              <a:rPr lang="zh-TW" altLang="en-US" dirty="0" smtClean="0"/>
              <a:t>測試</a:t>
            </a:r>
            <a:endParaRPr lang="en-US" altLang="zh-TW" dirty="0" smtClean="0"/>
          </a:p>
          <a:p>
            <a:endParaRPr lang="en-US" altLang="zh-TW" dirty="0"/>
          </a:p>
          <a:p>
            <a:r>
              <a:rPr lang="zh-TW" altLang="en-US" dirty="0" smtClean="0"/>
              <a:t>藍孟彬：</a:t>
            </a:r>
            <a:r>
              <a:rPr lang="en-US" altLang="zh-TW" dirty="0"/>
              <a:t>20</a:t>
            </a:r>
            <a:r>
              <a:rPr lang="en-US" altLang="zh-TW" dirty="0" smtClean="0"/>
              <a:t>%</a:t>
            </a:r>
            <a:r>
              <a:rPr lang="zh-TW" altLang="en-US" dirty="0" smtClean="0"/>
              <a:t> 後臺架設、</a:t>
            </a:r>
            <a:r>
              <a:rPr lang="zh-TW" altLang="en-US" dirty="0"/>
              <a:t>後端</a:t>
            </a:r>
            <a:r>
              <a:rPr lang="en-US" altLang="zh-TW" dirty="0" smtClean="0"/>
              <a:t>Servlet</a:t>
            </a:r>
            <a:r>
              <a:rPr lang="zh-TW" altLang="en-US" dirty="0" smtClean="0"/>
              <a:t>設計、前後端前接工程。</a:t>
            </a:r>
            <a:endParaRPr lang="en-US" altLang="zh-TW" dirty="0"/>
          </a:p>
        </p:txBody>
      </p:sp>
    </p:spTree>
    <p:extLst>
      <p:ext uri="{BB962C8B-B14F-4D97-AF65-F5344CB8AC3E}">
        <p14:creationId xmlns:p14="http://schemas.microsoft.com/office/powerpoint/2010/main" val="2719950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D3.js </a:t>
            </a:r>
            <a:r>
              <a:rPr lang="zh-TW" altLang="en-US" dirty="0"/>
              <a:t>是什麼</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400" dirty="0"/>
              <a:t>是一套 </a:t>
            </a:r>
            <a:r>
              <a:rPr lang="en-US" altLang="zh-TW" sz="2400" dirty="0" err="1"/>
              <a:t>Javascript</a:t>
            </a:r>
            <a:r>
              <a:rPr lang="en-US" altLang="zh-TW" sz="2400" dirty="0"/>
              <a:t> </a:t>
            </a:r>
            <a:r>
              <a:rPr lang="zh-TW" altLang="en-US" sz="2400" dirty="0"/>
              <a:t>函式庫，包含一整組操縱畫圖很好用的輔助工具，還有很方便的資料操作模型，裡面包含了數值轉換、地理操作、向量輔助等函</a:t>
            </a:r>
            <a:r>
              <a:rPr lang="zh-TW" altLang="en-US" sz="2400" dirty="0" smtClean="0"/>
              <a:t>式。</a:t>
            </a:r>
            <a:endParaRPr lang="en-US" altLang="zh-TW" sz="2400" dirty="0" smtClean="0"/>
          </a:p>
          <a:p>
            <a:pPr marL="0" indent="0">
              <a:buNone/>
            </a:pPr>
            <a:endParaRPr lang="en-US" altLang="zh-TW" sz="2400" dirty="0" smtClean="0"/>
          </a:p>
          <a:p>
            <a:r>
              <a:rPr lang="en-US" altLang="zh-TW" sz="2400" dirty="0"/>
              <a:t>D3</a:t>
            </a:r>
            <a:r>
              <a:rPr lang="zh-TW" altLang="en-US" sz="2400" dirty="0"/>
              <a:t>是利用</a:t>
            </a:r>
            <a:r>
              <a:rPr lang="zh-TW" altLang="en-US" sz="2400" dirty="0" smtClean="0"/>
              <a:t>資料來驅動的物件，</a:t>
            </a:r>
            <a:r>
              <a:rPr lang="zh-TW" altLang="en-US" sz="2400" dirty="0"/>
              <a:t>所以就這點就和</a:t>
            </a:r>
            <a:r>
              <a:rPr lang="en-US" altLang="zh-TW" sz="2400" dirty="0" err="1"/>
              <a:t>Jquery</a:t>
            </a:r>
            <a:r>
              <a:rPr lang="zh-TW" altLang="en-US" sz="2400" dirty="0"/>
              <a:t>有很大的差別，</a:t>
            </a:r>
            <a:r>
              <a:rPr lang="en-US" altLang="zh-TW" sz="2400" dirty="0" err="1"/>
              <a:t>Jquery</a:t>
            </a:r>
            <a:r>
              <a:rPr lang="zh-TW" altLang="en-US" sz="2400" dirty="0"/>
              <a:t>容易上手，就在於它</a:t>
            </a:r>
            <a:r>
              <a:rPr lang="zh-TW" altLang="en-US" sz="2400" dirty="0" smtClean="0"/>
              <a:t>對</a:t>
            </a:r>
            <a:r>
              <a:rPr lang="zh-TW" altLang="en-US" sz="2400" dirty="0"/>
              <a:t>物件</a:t>
            </a:r>
            <a:r>
              <a:rPr lang="zh-TW" altLang="en-US" sz="2400" dirty="0" smtClean="0"/>
              <a:t>的</a:t>
            </a:r>
            <a:r>
              <a:rPr lang="zh-TW" altLang="en-US" sz="2400" dirty="0"/>
              <a:t>操作相對容易；而</a:t>
            </a:r>
            <a:r>
              <a:rPr lang="en-US" altLang="zh-TW" sz="2400" dirty="0"/>
              <a:t>D3js</a:t>
            </a:r>
            <a:r>
              <a:rPr lang="zh-TW" altLang="en-US" sz="2400" dirty="0"/>
              <a:t>在</a:t>
            </a:r>
            <a:r>
              <a:rPr lang="zh-TW" altLang="en-US" sz="2400" dirty="0" smtClean="0"/>
              <a:t>操作</a:t>
            </a:r>
            <a:r>
              <a:rPr lang="zh-TW" altLang="en-US" sz="2400" dirty="0"/>
              <a:t>物件</a:t>
            </a:r>
            <a:r>
              <a:rPr lang="zh-TW" altLang="en-US" sz="2400" dirty="0" smtClean="0"/>
              <a:t>上</a:t>
            </a:r>
            <a:r>
              <a:rPr lang="zh-TW" altLang="en-US" sz="2400" dirty="0"/>
              <a:t>有點類似</a:t>
            </a:r>
            <a:r>
              <a:rPr lang="en-US" altLang="zh-TW" sz="2400" dirty="0" err="1"/>
              <a:t>Jquery</a:t>
            </a:r>
            <a:r>
              <a:rPr lang="zh-TW" altLang="en-US" sz="2400" dirty="0"/>
              <a:t>，但它的重點在於使用資料來控制文件。</a:t>
            </a:r>
          </a:p>
        </p:txBody>
      </p:sp>
    </p:spTree>
    <p:extLst>
      <p:ext uri="{BB962C8B-B14F-4D97-AF65-F5344CB8AC3E}">
        <p14:creationId xmlns:p14="http://schemas.microsoft.com/office/powerpoint/2010/main" val="2870655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372591" y="3740728"/>
            <a:ext cx="5206154" cy="832052"/>
          </a:xfrm>
        </p:spPr>
        <p:txBody>
          <a:bodyPr>
            <a:normAutofit/>
          </a:bodyPr>
          <a:lstStyle/>
          <a:p>
            <a:pPr marL="0" indent="0" algn="ctr">
              <a:buNone/>
            </a:pPr>
            <a:r>
              <a:rPr lang="en-US" altLang="zh-TW" sz="3000" dirty="0" smtClean="0"/>
              <a:t>It’s end, thank you!!</a:t>
            </a:r>
            <a:endParaRPr lang="zh-TW" altLang="en-US" sz="3000" dirty="0"/>
          </a:p>
        </p:txBody>
      </p:sp>
    </p:spTree>
    <p:extLst>
      <p:ext uri="{BB962C8B-B14F-4D97-AF65-F5344CB8AC3E}">
        <p14:creationId xmlns:p14="http://schemas.microsoft.com/office/powerpoint/2010/main" val="116844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為什麼要用 </a:t>
            </a:r>
            <a:r>
              <a:rPr lang="en-US" altLang="zh-TW" dirty="0"/>
              <a:t>D3.js</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而</a:t>
            </a:r>
            <a:r>
              <a:rPr lang="zh-TW" altLang="en-US" sz="2400" dirty="0"/>
              <a:t>不用其他像是 </a:t>
            </a:r>
            <a:r>
              <a:rPr lang="en-US" altLang="zh-TW" sz="2400" dirty="0"/>
              <a:t>chart.js </a:t>
            </a:r>
            <a:r>
              <a:rPr lang="zh-TW" altLang="en-US" sz="2400" dirty="0"/>
              <a:t>、 </a:t>
            </a:r>
            <a:r>
              <a:rPr lang="en-US" altLang="zh-TW" sz="2400" dirty="0"/>
              <a:t>highchart.js </a:t>
            </a:r>
            <a:r>
              <a:rPr lang="zh-TW" altLang="en-US" sz="2400" dirty="0"/>
              <a:t>、 </a:t>
            </a:r>
            <a:r>
              <a:rPr lang="en-US" altLang="zh-TW" sz="2400" dirty="0"/>
              <a:t>amchart.js </a:t>
            </a:r>
            <a:r>
              <a:rPr lang="zh-TW" altLang="en-US" sz="2400" dirty="0"/>
              <a:t>？ 各有優缺點， </a:t>
            </a:r>
            <a:r>
              <a:rPr lang="en-US" altLang="zh-TW" sz="2400" dirty="0"/>
              <a:t>D3.js </a:t>
            </a:r>
            <a:r>
              <a:rPr lang="zh-TW" altLang="en-US" sz="2400" dirty="0"/>
              <a:t>的優點是彈性超大但實作繁瑣，其它圖表則是容易建立但形式侷限。</a:t>
            </a:r>
          </a:p>
        </p:txBody>
      </p:sp>
      <p:pic>
        <p:nvPicPr>
          <p:cNvPr id="5" name="圖片 4"/>
          <p:cNvPicPr>
            <a:picLocks noChangeAspect="1"/>
          </p:cNvPicPr>
          <p:nvPr/>
        </p:nvPicPr>
        <p:blipFill>
          <a:blip r:embed="rId2"/>
          <a:stretch>
            <a:fillRect/>
          </a:stretch>
        </p:blipFill>
        <p:spPr>
          <a:xfrm>
            <a:off x="426367" y="3740727"/>
            <a:ext cx="4738348" cy="1755546"/>
          </a:xfrm>
          <a:prstGeom prst="rect">
            <a:avLst/>
          </a:prstGeom>
        </p:spPr>
      </p:pic>
      <p:pic>
        <p:nvPicPr>
          <p:cNvPr id="6" name="圖片 5"/>
          <p:cNvPicPr>
            <a:picLocks noChangeAspect="1"/>
          </p:cNvPicPr>
          <p:nvPr/>
        </p:nvPicPr>
        <p:blipFill>
          <a:blip r:embed="rId3"/>
          <a:stretch>
            <a:fillRect/>
          </a:stretch>
        </p:blipFill>
        <p:spPr>
          <a:xfrm>
            <a:off x="3815542" y="4684412"/>
            <a:ext cx="4986233" cy="2054009"/>
          </a:xfrm>
          <a:prstGeom prst="rect">
            <a:avLst/>
          </a:prstGeom>
        </p:spPr>
      </p:pic>
    </p:spTree>
    <p:extLst>
      <p:ext uri="{BB962C8B-B14F-4D97-AF65-F5344CB8AC3E}">
        <p14:creationId xmlns:p14="http://schemas.microsoft.com/office/powerpoint/2010/main" val="1576326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D3.js</a:t>
            </a:r>
            <a:r>
              <a:rPr lang="zh-TW" altLang="en-US" dirty="0"/>
              <a:t> </a:t>
            </a:r>
            <a:r>
              <a:rPr lang="en-US" altLang="zh-TW" dirty="0" smtClean="0"/>
              <a:t>- </a:t>
            </a:r>
            <a:r>
              <a:rPr lang="zh-TW" altLang="en-US" dirty="0" smtClean="0"/>
              <a:t>操作方式</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D3.js</a:t>
            </a:r>
            <a:r>
              <a:rPr lang="zh-TW" altLang="en-US" sz="2400" dirty="0" smtClean="0"/>
              <a:t>可以將資料轉換成視覺化圖像，有的可以自動讀取資料，讓圖像看起來有動畫感覺。也有的可以利用事件的方式觸發，如點擊或</a:t>
            </a:r>
            <a:r>
              <a:rPr lang="en-US" altLang="zh-TW" sz="2400" dirty="0" smtClean="0"/>
              <a:t>hover</a:t>
            </a:r>
            <a:r>
              <a:rPr lang="zh-TW" altLang="en-US" sz="2400" dirty="0" smtClean="0"/>
              <a:t>等方式，使得圖表讀取不同資料，加以比較。</a:t>
            </a:r>
            <a:endParaRPr lang="en-US" altLang="zh-TW" sz="2400" dirty="0" smtClean="0"/>
          </a:p>
        </p:txBody>
      </p:sp>
    </p:spTree>
    <p:extLst>
      <p:ext uri="{BB962C8B-B14F-4D97-AF65-F5344CB8AC3E}">
        <p14:creationId xmlns:p14="http://schemas.microsoft.com/office/powerpoint/2010/main" val="161949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CartoDB</a:t>
            </a:r>
            <a:r>
              <a:rPr lang="zh-TW" altLang="en-US" dirty="0" smtClean="0"/>
              <a:t> </a:t>
            </a:r>
            <a:r>
              <a:rPr lang="en-US" altLang="zh-TW" dirty="0" smtClean="0"/>
              <a:t>- </a:t>
            </a:r>
            <a:r>
              <a:rPr lang="zh-TW" altLang="en-US" dirty="0" smtClean="0"/>
              <a:t>技術</a:t>
            </a:r>
            <a:r>
              <a:rPr lang="zh-TW" altLang="en-US" dirty="0"/>
              <a:t>特色</a:t>
            </a:r>
          </a:p>
        </p:txBody>
      </p:sp>
      <p:sp>
        <p:nvSpPr>
          <p:cNvPr id="3" name="內容版面配置區 2"/>
          <p:cNvSpPr>
            <a:spLocks noGrp="1"/>
          </p:cNvSpPr>
          <p:nvPr>
            <p:ph idx="1"/>
          </p:nvPr>
        </p:nvSpPr>
        <p:spPr/>
        <p:txBody>
          <a:bodyPr>
            <a:normAutofit/>
          </a:bodyPr>
          <a:lstStyle/>
          <a:p>
            <a:r>
              <a:rPr lang="en-US" altLang="zh-TW" sz="2400" dirty="0" err="1"/>
              <a:t>CartoDB</a:t>
            </a:r>
            <a:r>
              <a:rPr lang="zh-TW" altLang="en-US" sz="2400" dirty="0"/>
              <a:t>是新一代的雲端地圖引擎方案，專注在地圖的視覺化及製作互動式的地圖，且著重在使用者資料數據的展示及應用</a:t>
            </a:r>
            <a:r>
              <a:rPr lang="zh-TW" altLang="en-US" sz="2400" dirty="0" smtClean="0"/>
              <a:t>。</a:t>
            </a:r>
            <a:endParaRPr lang="en-US" altLang="zh-TW" sz="2400" dirty="0" smtClean="0"/>
          </a:p>
          <a:p>
            <a:endParaRPr lang="en-US" altLang="zh-TW" sz="2400" dirty="0" smtClean="0"/>
          </a:p>
          <a:p>
            <a:r>
              <a:rPr lang="zh-TW" altLang="en-US" sz="2400" dirty="0" smtClean="0"/>
              <a:t>具備自動</a:t>
            </a:r>
            <a:r>
              <a:rPr lang="zh-TW" altLang="en-US" sz="2400" dirty="0"/>
              <a:t>分析、即時製作多款合適互動地圖的能力，可讓使用者在上傳資料後，輕鬆挑選要呈現的地圖</a:t>
            </a:r>
            <a:r>
              <a:rPr lang="zh-TW" altLang="en-US" sz="2400" dirty="0" smtClean="0"/>
              <a:t>或者依</a:t>
            </a:r>
            <a:r>
              <a:rPr lang="zh-TW" altLang="en-US" sz="2400" dirty="0"/>
              <a:t>需求及喜好進行編輯與調整，以快速發佈分享</a:t>
            </a:r>
            <a:r>
              <a:rPr lang="zh-TW" altLang="en-US" sz="2400" dirty="0" smtClean="0"/>
              <a:t>地圖。</a:t>
            </a:r>
            <a:endParaRPr lang="en-US" altLang="zh-TW" sz="2400" dirty="0" smtClean="0"/>
          </a:p>
          <a:p>
            <a:endParaRPr lang="zh-TW" altLang="en-US" sz="2300" dirty="0"/>
          </a:p>
        </p:txBody>
      </p:sp>
    </p:spTree>
    <p:extLst>
      <p:ext uri="{BB962C8B-B14F-4D97-AF65-F5344CB8AC3E}">
        <p14:creationId xmlns:p14="http://schemas.microsoft.com/office/powerpoint/2010/main" val="478230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CartoDB</a:t>
            </a:r>
            <a:r>
              <a:rPr lang="en-US" altLang="zh-TW" dirty="0" smtClean="0"/>
              <a:t> -</a:t>
            </a:r>
            <a:r>
              <a:rPr lang="zh-TW" altLang="en-US" dirty="0" smtClean="0"/>
              <a:t> 運作</a:t>
            </a:r>
            <a:r>
              <a:rPr lang="zh-TW" altLang="en-US" dirty="0"/>
              <a:t>模式</a:t>
            </a:r>
          </a:p>
        </p:txBody>
      </p:sp>
      <p:sp>
        <p:nvSpPr>
          <p:cNvPr id="3" name="內容版面配置區 2"/>
          <p:cNvSpPr>
            <a:spLocks noGrp="1"/>
          </p:cNvSpPr>
          <p:nvPr>
            <p:ph idx="1"/>
          </p:nvPr>
        </p:nvSpPr>
        <p:spPr/>
        <p:txBody>
          <a:bodyPr>
            <a:normAutofit/>
          </a:bodyPr>
          <a:lstStyle/>
          <a:p>
            <a:r>
              <a:rPr lang="en-US" altLang="zh-TW" sz="2400" dirty="0" err="1" smtClean="0"/>
              <a:t>CartoDB</a:t>
            </a:r>
            <a:r>
              <a:rPr lang="zh-TW" altLang="en-US" sz="2400" dirty="0" smtClean="0"/>
              <a:t>其運行的架構有別於先前的雲端地圖，是架構於</a:t>
            </a:r>
            <a:r>
              <a:rPr lang="en-US" altLang="zh-TW" sz="2400" dirty="0" err="1" smtClean="0"/>
              <a:t>PostGIS</a:t>
            </a:r>
            <a:r>
              <a:rPr lang="zh-TW" altLang="en-US" sz="2400" dirty="0" smtClean="0"/>
              <a:t>及</a:t>
            </a:r>
            <a:r>
              <a:rPr lang="en-US" altLang="zh-TW" sz="2400" dirty="0" smtClean="0"/>
              <a:t>PostgreSQL</a:t>
            </a:r>
            <a:r>
              <a:rPr lang="zh-TW" altLang="en-US" sz="2400" dirty="0" smtClean="0"/>
              <a:t>上的</a:t>
            </a:r>
            <a:r>
              <a:rPr lang="en-US" altLang="zh-TW" sz="2400" dirty="0" err="1" smtClean="0"/>
              <a:t>Saas</a:t>
            </a:r>
            <a:r>
              <a:rPr lang="zh-TW" altLang="en-US" sz="2400" dirty="0" smtClean="0"/>
              <a:t>服務，因此可以透過空間查詢語法的設計，進行資料的分析與產製匯出</a:t>
            </a:r>
            <a:endParaRPr lang="en-US" altLang="zh-TW" sz="2400" dirty="0" smtClean="0"/>
          </a:p>
          <a:p>
            <a:endParaRPr lang="en-US" altLang="zh-TW" sz="2400" dirty="0" smtClean="0"/>
          </a:p>
          <a:p>
            <a:r>
              <a:rPr lang="zh-TW" altLang="en-US" sz="2400" dirty="0" smtClean="0"/>
              <a:t>此外，在圖層設計上提供</a:t>
            </a:r>
            <a:r>
              <a:rPr lang="en-US" altLang="zh-TW" sz="2400" dirty="0" err="1" smtClean="0"/>
              <a:t>CartoCSS</a:t>
            </a:r>
            <a:r>
              <a:rPr lang="zh-TW" altLang="en-US" sz="2400" dirty="0" smtClean="0"/>
              <a:t>的物件，讓使用者可以自行設定樣式、控制圖層顯示方式及製作互動式地圖。最後，在依照您 設定的基本底圖及</a:t>
            </a:r>
            <a:r>
              <a:rPr lang="en-US" altLang="zh-TW" sz="2400" dirty="0" err="1" smtClean="0"/>
              <a:t>CartoDB</a:t>
            </a:r>
            <a:r>
              <a:rPr lang="zh-TW" altLang="en-US" sz="2400" dirty="0" smtClean="0"/>
              <a:t>即時產製的</a:t>
            </a:r>
            <a:r>
              <a:rPr lang="en-US" altLang="zh-TW" sz="2400" dirty="0" smtClean="0"/>
              <a:t>Map Tiles</a:t>
            </a:r>
            <a:r>
              <a:rPr lang="zh-TW" altLang="en-US" sz="2400" dirty="0" smtClean="0"/>
              <a:t>進行套疊發佈，就可以建置一個美觀的地圖網站。</a:t>
            </a:r>
            <a:endParaRPr lang="zh-TW" altLang="en-US" sz="2300" dirty="0"/>
          </a:p>
        </p:txBody>
      </p:sp>
    </p:spTree>
    <p:extLst>
      <p:ext uri="{BB962C8B-B14F-4D97-AF65-F5344CB8AC3E}">
        <p14:creationId xmlns:p14="http://schemas.microsoft.com/office/powerpoint/2010/main" val="1130167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Jquery</a:t>
            </a:r>
            <a:r>
              <a:rPr lang="en-US" altLang="zh-TW" dirty="0" smtClean="0"/>
              <a:t> -</a:t>
            </a:r>
            <a:r>
              <a:rPr lang="zh-TW" altLang="en-US" dirty="0" smtClean="0"/>
              <a:t> 簡介</a:t>
            </a:r>
            <a:endParaRPr lang="zh-TW" altLang="en-US" b="1" dirty="0"/>
          </a:p>
        </p:txBody>
      </p:sp>
      <p:sp>
        <p:nvSpPr>
          <p:cNvPr id="3" name="內容版面配置區 2"/>
          <p:cNvSpPr>
            <a:spLocks noGrp="1"/>
          </p:cNvSpPr>
          <p:nvPr>
            <p:ph idx="1"/>
          </p:nvPr>
        </p:nvSpPr>
        <p:spPr/>
        <p:txBody>
          <a:bodyPr>
            <a:normAutofit/>
          </a:bodyPr>
          <a:lstStyle/>
          <a:p>
            <a:r>
              <a:rPr lang="en-US" altLang="zh-TW" sz="2300" dirty="0"/>
              <a:t>jQuery </a:t>
            </a:r>
            <a:r>
              <a:rPr lang="zh-TW" altLang="en-US" sz="2300" dirty="0"/>
              <a:t>是一套 </a:t>
            </a:r>
            <a:r>
              <a:rPr lang="en-US" altLang="zh-TW" sz="2300" dirty="0"/>
              <a:t>JavaScript </a:t>
            </a:r>
            <a:r>
              <a:rPr lang="zh-TW" altLang="en-US" sz="2300" dirty="0"/>
              <a:t>的 </a:t>
            </a:r>
            <a:r>
              <a:rPr lang="en-US" altLang="zh-TW" sz="2300" dirty="0"/>
              <a:t>Library</a:t>
            </a:r>
            <a:r>
              <a:rPr lang="zh-TW" altLang="en-US" sz="2300" dirty="0" smtClean="0"/>
              <a:t>，至少</a:t>
            </a:r>
            <a:r>
              <a:rPr lang="zh-TW" altLang="en-US" sz="2300" dirty="0"/>
              <a:t>寫過一些 </a:t>
            </a:r>
            <a:r>
              <a:rPr lang="en-US" altLang="zh-TW" sz="2300" dirty="0"/>
              <a:t>JavaScript </a:t>
            </a:r>
            <a:r>
              <a:rPr lang="zh-TW" altLang="en-US" sz="2300" dirty="0"/>
              <a:t>才比較容易</a:t>
            </a:r>
            <a:r>
              <a:rPr lang="zh-TW" altLang="en-US" sz="2300" dirty="0" smtClean="0"/>
              <a:t>上手。</a:t>
            </a:r>
            <a:endParaRPr lang="en-US" altLang="zh-TW" sz="2300" dirty="0" smtClean="0"/>
          </a:p>
          <a:p>
            <a:endParaRPr lang="en-US" altLang="zh-TW" sz="2300" dirty="0" smtClean="0"/>
          </a:p>
          <a:p>
            <a:r>
              <a:rPr lang="zh-TW" altLang="en-US" sz="2300" dirty="0" smtClean="0"/>
              <a:t>快速</a:t>
            </a:r>
            <a:r>
              <a:rPr lang="zh-TW" altLang="en-US" sz="2300" dirty="0"/>
              <a:t>選取元素可以讓你一次選取單一或多個的元素，然後你可以將這些被選取的</a:t>
            </a:r>
            <a:r>
              <a:rPr lang="zh-TW" altLang="en-US" sz="2300" dirty="0" smtClean="0"/>
              <a:t>元素做</a:t>
            </a:r>
            <a:r>
              <a:rPr lang="zh-TW" altLang="en-US" sz="2300" dirty="0"/>
              <a:t>一些改變，例如隱藏、顯示等等</a:t>
            </a:r>
            <a:r>
              <a:rPr lang="zh-TW" altLang="en-US" sz="2300" dirty="0" smtClean="0"/>
              <a:t>。</a:t>
            </a:r>
            <a:endParaRPr lang="en-US" altLang="zh-TW" sz="2300" dirty="0" smtClean="0"/>
          </a:p>
          <a:p>
            <a:endParaRPr lang="en-US" altLang="zh-TW" sz="2300" dirty="0" smtClean="0"/>
          </a:p>
          <a:p>
            <a:r>
              <a:rPr lang="zh-TW" altLang="en-US" sz="2300" dirty="0"/>
              <a:t>此外 </a:t>
            </a:r>
            <a:r>
              <a:rPr lang="en-US" altLang="zh-TW" sz="2300" dirty="0"/>
              <a:t>jQuery </a:t>
            </a:r>
            <a:r>
              <a:rPr lang="zh-TW" altLang="en-US" sz="2300" dirty="0"/>
              <a:t>的核心程式還加強了非同步傳輸</a:t>
            </a:r>
            <a:r>
              <a:rPr lang="en-US" altLang="zh-TW" sz="2300" dirty="0"/>
              <a:t>(AJAX)</a:t>
            </a:r>
            <a:r>
              <a:rPr lang="zh-TW" altLang="en-US" sz="2300" dirty="0"/>
              <a:t>以及事件</a:t>
            </a:r>
            <a:r>
              <a:rPr lang="en-US" altLang="zh-TW" sz="2300" dirty="0"/>
              <a:t>(Event)</a:t>
            </a:r>
            <a:r>
              <a:rPr lang="zh-TW" altLang="en-US" sz="2300" dirty="0"/>
              <a:t>的功能，讓你更容易操作遠端文件及事件。</a:t>
            </a:r>
          </a:p>
          <a:p>
            <a:endParaRPr lang="zh-TW" altLang="en-US" sz="2300" dirty="0"/>
          </a:p>
        </p:txBody>
      </p:sp>
    </p:spTree>
    <p:extLst>
      <p:ext uri="{BB962C8B-B14F-4D97-AF65-F5344CB8AC3E}">
        <p14:creationId xmlns:p14="http://schemas.microsoft.com/office/powerpoint/2010/main" val="316190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JQuery</a:t>
            </a:r>
            <a:r>
              <a:rPr lang="zh-TW" altLang="en-US" dirty="0"/>
              <a:t> </a:t>
            </a:r>
            <a:r>
              <a:rPr lang="en-US" altLang="zh-TW" dirty="0" smtClean="0"/>
              <a:t>- </a:t>
            </a:r>
            <a:r>
              <a:rPr lang="en-US" altLang="zh-TW" dirty="0" err="1" smtClean="0"/>
              <a:t>getJson</a:t>
            </a:r>
            <a:endParaRPr lang="zh-TW" altLang="en-US" dirty="0"/>
          </a:p>
        </p:txBody>
      </p:sp>
      <p:sp>
        <p:nvSpPr>
          <p:cNvPr id="3" name="內容版面配置區 2"/>
          <p:cNvSpPr>
            <a:spLocks noGrp="1"/>
          </p:cNvSpPr>
          <p:nvPr>
            <p:ph idx="1"/>
          </p:nvPr>
        </p:nvSpPr>
        <p:spPr/>
        <p:txBody>
          <a:bodyPr>
            <a:normAutofit/>
          </a:bodyPr>
          <a:lstStyle/>
          <a:p>
            <a:r>
              <a:rPr lang="zh-TW" altLang="en-US" sz="2300" dirty="0"/>
              <a:t>為了拿到的</a:t>
            </a:r>
            <a:r>
              <a:rPr lang="en-US" altLang="zh-TW" sz="2300" dirty="0" err="1"/>
              <a:t>Json</a:t>
            </a:r>
            <a:r>
              <a:rPr lang="zh-TW" altLang="en-US" sz="2300" dirty="0"/>
              <a:t>物件輸出在網頁</a:t>
            </a:r>
            <a:r>
              <a:rPr lang="zh-TW" altLang="en-US" sz="2300" dirty="0" smtClean="0"/>
              <a:t>上</a:t>
            </a:r>
            <a:r>
              <a:rPr lang="zh-TW" altLang="en-US" sz="2300" dirty="0"/>
              <a:t>，</a:t>
            </a:r>
            <a:r>
              <a:rPr lang="zh-TW" altLang="en-US" sz="2300" dirty="0" smtClean="0"/>
              <a:t>使用</a:t>
            </a:r>
            <a:r>
              <a:rPr lang="en-US" altLang="zh-TW" sz="2300" dirty="0"/>
              <a:t>Get HTTP</a:t>
            </a:r>
            <a:r>
              <a:rPr lang="zh-TW" altLang="en-US" sz="2300" dirty="0"/>
              <a:t>請求從伺服端載入</a:t>
            </a:r>
            <a:r>
              <a:rPr lang="en-US" altLang="zh-TW" sz="2300" dirty="0"/>
              <a:t>JSON</a:t>
            </a:r>
            <a:r>
              <a:rPr lang="zh-TW" altLang="en-US" sz="2300" dirty="0"/>
              <a:t>編碼的資料。</a:t>
            </a:r>
            <a:endParaRPr lang="en-US" altLang="zh-TW" sz="2300" dirty="0" smtClean="0"/>
          </a:p>
          <a:p>
            <a:endParaRPr lang="en-US" altLang="zh-TW" sz="2300" dirty="0" smtClean="0"/>
          </a:p>
          <a:p>
            <a:r>
              <a:rPr lang="zh-TW" altLang="en-US" sz="2300" dirty="0" smtClean="0"/>
              <a:t>請求</a:t>
            </a:r>
            <a:r>
              <a:rPr lang="zh-TW" altLang="en-US" sz="2300" dirty="0"/>
              <a:t>傳回的資料會被傳遞到請求成功時會呼叫的回呼函式</a:t>
            </a:r>
            <a:r>
              <a:rPr lang="zh-TW" altLang="en-US" sz="2300" dirty="0" smtClean="0"/>
              <a:t>。傳回</a:t>
            </a:r>
            <a:r>
              <a:rPr lang="zh-TW" altLang="en-US" sz="2300" dirty="0"/>
              <a:t>的資料一般</a:t>
            </a:r>
            <a:r>
              <a:rPr lang="zh-TW" altLang="en-US" sz="2300" dirty="0" smtClean="0"/>
              <a:t>都藉</a:t>
            </a:r>
            <a:r>
              <a:rPr lang="zh-TW" altLang="en-US" sz="2300" dirty="0"/>
              <a:t>由</a:t>
            </a:r>
            <a:r>
              <a:rPr lang="en-US" altLang="zh-TW" sz="2300" dirty="0"/>
              <a:t>JSON</a:t>
            </a:r>
            <a:r>
              <a:rPr lang="zh-TW" altLang="en-US" sz="2300" dirty="0"/>
              <a:t>結構所定義的</a:t>
            </a:r>
            <a:r>
              <a:rPr lang="en-US" altLang="zh-TW" sz="2300" dirty="0" err="1"/>
              <a:t>Javascript</a:t>
            </a:r>
            <a:r>
              <a:rPr lang="zh-TW" altLang="en-US" sz="2300" dirty="0"/>
              <a:t>物件或是陣列</a:t>
            </a:r>
            <a:r>
              <a:rPr lang="zh-TW" altLang="en-US" sz="2300" dirty="0" smtClean="0"/>
              <a:t>，使用</a:t>
            </a:r>
            <a:r>
              <a:rPr lang="en-US" altLang="zh-TW" sz="2300" dirty="0" err="1" smtClean="0"/>
              <a:t>parseJSON</a:t>
            </a:r>
            <a:r>
              <a:rPr lang="zh-TW" altLang="en-US" sz="2300" dirty="0" smtClean="0"/>
              <a:t>方法解析</a:t>
            </a:r>
            <a:r>
              <a:rPr lang="zh-TW" altLang="en-US" sz="2300" dirty="0"/>
              <a:t>。</a:t>
            </a:r>
            <a:endParaRPr lang="en-US" altLang="zh-TW" sz="2300" dirty="0" smtClean="0"/>
          </a:p>
          <a:p>
            <a:pPr marL="0" indent="0">
              <a:buNone/>
            </a:pPr>
            <a:endParaRPr lang="en-US" altLang="zh-TW" sz="2300" dirty="0" smtClean="0"/>
          </a:p>
        </p:txBody>
      </p:sp>
    </p:spTree>
    <p:extLst>
      <p:ext uri="{BB962C8B-B14F-4D97-AF65-F5344CB8AC3E}">
        <p14:creationId xmlns:p14="http://schemas.microsoft.com/office/powerpoint/2010/main" val="708768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565</TotalTime>
  <Words>1369</Words>
  <Application>Microsoft Office PowerPoint</Application>
  <PresentationFormat>寬螢幕</PresentationFormat>
  <Paragraphs>101</Paragraphs>
  <Slides>30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30</vt:i4>
      </vt:variant>
    </vt:vector>
  </HeadingPairs>
  <TitlesOfParts>
    <vt:vector size="35" baseType="lpstr">
      <vt:lpstr>微軟正黑體</vt:lpstr>
      <vt:lpstr>Arial</vt:lpstr>
      <vt:lpstr>Trebuchet MS</vt:lpstr>
      <vt:lpstr>Wingdings 3</vt:lpstr>
      <vt:lpstr>多面向</vt:lpstr>
      <vt:lpstr>網際服務軟體工程                               期末報告</vt:lpstr>
      <vt:lpstr>使用技術</vt:lpstr>
      <vt:lpstr>D3.js 是什麼？</vt:lpstr>
      <vt:lpstr>為什麼要用 D3.js</vt:lpstr>
      <vt:lpstr>D3.js - 操作方式</vt:lpstr>
      <vt:lpstr>CartoDB - 技術特色</vt:lpstr>
      <vt:lpstr>CartoDB - 運作模式</vt:lpstr>
      <vt:lpstr>Jquery - 簡介</vt:lpstr>
      <vt:lpstr>JQuery - getJson</vt:lpstr>
      <vt:lpstr>核心檔案介紹</vt:lpstr>
      <vt:lpstr>核心檔案介紹</vt:lpstr>
      <vt:lpstr>核心檔案介紹</vt:lpstr>
      <vt:lpstr>檔案架構圖</vt:lpstr>
      <vt:lpstr>Class-Diagram (上半部)</vt:lpstr>
      <vt:lpstr>PowerPoint 簡報</vt:lpstr>
      <vt:lpstr>簡易技術demo</vt:lpstr>
      <vt:lpstr>簡易技術demo</vt:lpstr>
      <vt:lpstr>目前存在之應用</vt:lpstr>
      <vt:lpstr>目前存在之應用</vt:lpstr>
      <vt:lpstr>潛在之應用(以此技術為核心，欲開發之應用)</vt:lpstr>
      <vt:lpstr>Operational Concepts</vt:lpstr>
      <vt:lpstr>User Story</vt:lpstr>
      <vt:lpstr>應用核心功能demo</vt:lpstr>
      <vt:lpstr>應用核心功能demo</vt:lpstr>
      <vt:lpstr>應用核心功能demo</vt:lpstr>
      <vt:lpstr>應用核心功能demo</vt:lpstr>
      <vt:lpstr>資料來源</vt:lpstr>
      <vt:lpstr>Jmeter 效能測試</vt:lpstr>
      <vt:lpstr>組員分工情況</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網際服務軟體工程-期末報告</dc:title>
  <dc:creator>鄭詩耀</dc:creator>
  <cp:lastModifiedBy>神人</cp:lastModifiedBy>
  <cp:revision>119</cp:revision>
  <dcterms:created xsi:type="dcterms:W3CDTF">2016-06-21T11:32:11Z</dcterms:created>
  <dcterms:modified xsi:type="dcterms:W3CDTF">2016-06-21T21:01:31Z</dcterms:modified>
</cp:coreProperties>
</file>