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Open Sans Light"/>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1A64DD8-5700-4B4E-A45C-60DAA87DADED}">
  <a:tblStyle styleId="{21A64DD8-5700-4B4E-A45C-60DAA87DAD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Light-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Light-italic.fntdata"/><Relationship Id="rId30" Type="http://schemas.openxmlformats.org/officeDocument/2006/relationships/font" Target="fonts/OpenSansLight-bold.fntdata"/><Relationship Id="rId11" Type="http://schemas.openxmlformats.org/officeDocument/2006/relationships/slide" Target="slides/slide4.xml"/><Relationship Id="rId33" Type="http://schemas.openxmlformats.org/officeDocument/2006/relationships/font" Target="fonts/OpenSans-regular.fntdata"/><Relationship Id="rId10" Type="http://schemas.openxmlformats.org/officeDocument/2006/relationships/slide" Target="slides/slide3.xml"/><Relationship Id="rId32" Type="http://schemas.openxmlformats.org/officeDocument/2006/relationships/font" Target="fonts/OpenSansLight-boldItalic.fntdata"/><Relationship Id="rId13" Type="http://schemas.openxmlformats.org/officeDocument/2006/relationships/slide" Target="slides/slide6.xml"/><Relationship Id="rId35" Type="http://schemas.openxmlformats.org/officeDocument/2006/relationships/font" Target="fonts/OpenSans-italic.fntdata"/><Relationship Id="rId12" Type="http://schemas.openxmlformats.org/officeDocument/2006/relationships/slide" Target="slides/slide5.xml"/><Relationship Id="rId34" Type="http://schemas.openxmlformats.org/officeDocument/2006/relationships/font" Target="fonts/OpenSans-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OpenSans-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7515110cb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57515110cb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7d581ab23_0_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g87d581ab23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39711a67d_1_126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04" name="Google Shape;204;g639711a67d_1_12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463c6be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463c6be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2a7771621_0_3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18" name="Google Shape;218;g62a7771621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1265ad5f5_0_9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61265ad5f5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39711a67d_1_124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639711a67d_1_1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39711a67d_1_125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639711a67d_1_1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2a7771621_0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49" name="Google Shape;249;g62a7771621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3c535a6a2_0_38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6" name="Google Shape;256;g63c535a6a2_0_3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45f63b28d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4" name="Google Shape;264;g645f63b28d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3c535a6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c535a6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45f63b28d_0_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2" name="Google Shape;272;g645f63b28d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45f63b28d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0" name="Google Shape;280;g645f63b28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3c535a6a2_0_5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39" name="Google Shape;139;g63c535a6a2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3c535a6a2_0_7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 name="Google Shape;146;g63c535a6a2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3c535a6a2_0_36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55" name="Google Shape;155;g63c535a6a2_0_3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2a7771621_0_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2" name="Google Shape;162;g62a777162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473e69d8f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 name="Google Shape;170;g6473e69d8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7d581ab23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8" name="Google Shape;178;g87d581ab2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3c535a6a2_0_3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g63c535a6a2_0_3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sz="4200"/>
              <a:t>Doordash</a:t>
            </a:r>
            <a:endParaRPr sz="4200"/>
          </a:p>
        </p:txBody>
      </p:sp>
      <p:sp>
        <p:nvSpPr>
          <p:cNvPr id="130" name="Google Shape;130;p30"/>
          <p:cNvSpPr txBox="1"/>
          <p:nvPr>
            <p:ph idx="1" type="body"/>
          </p:nvPr>
        </p:nvSpPr>
        <p:spPr>
          <a:xfrm>
            <a:off x="457200" y="2195525"/>
            <a:ext cx="5900700" cy="1003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Developing the product</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Product Owner: Francesco Malagrino</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1" name="Google Shape;131;p3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9"/>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98" name="Google Shape;198;p39"/>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Design  user Story 2</a:t>
            </a:r>
            <a:endParaRPr sz="2800"/>
          </a:p>
        </p:txBody>
      </p:sp>
      <p:sp>
        <p:nvSpPr>
          <p:cNvPr id="199" name="Google Shape;199;p39"/>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pic>
        <p:nvPicPr>
          <p:cNvPr id="200" name="Google Shape;200;p39"/>
          <p:cNvPicPr preferRelativeResize="0"/>
          <p:nvPr/>
        </p:nvPicPr>
        <p:blipFill>
          <a:blip r:embed="rId3">
            <a:alphaModFix/>
          </a:blip>
          <a:stretch>
            <a:fillRect/>
          </a:stretch>
        </p:blipFill>
        <p:spPr>
          <a:xfrm>
            <a:off x="402800" y="671400"/>
            <a:ext cx="2002008" cy="4167301"/>
          </a:xfrm>
          <a:prstGeom prst="rect">
            <a:avLst/>
          </a:prstGeom>
          <a:noFill/>
          <a:ln>
            <a:noFill/>
          </a:ln>
        </p:spPr>
      </p:pic>
      <p:pic>
        <p:nvPicPr>
          <p:cNvPr id="201" name="Google Shape;201;p39"/>
          <p:cNvPicPr preferRelativeResize="0"/>
          <p:nvPr/>
        </p:nvPicPr>
        <p:blipFill>
          <a:blip r:embed="rId4">
            <a:alphaModFix/>
          </a:blip>
          <a:stretch>
            <a:fillRect/>
          </a:stretch>
        </p:blipFill>
        <p:spPr>
          <a:xfrm>
            <a:off x="2883150" y="709500"/>
            <a:ext cx="2411458" cy="4167300"/>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457200" y="1066800"/>
            <a:ext cx="8229600" cy="1390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rgbClr val="FFFFFF"/>
              </a:buClr>
              <a:buFont typeface="Open Sans"/>
              <a:buNone/>
            </a:pPr>
            <a:r>
              <a:rPr lang="en" sz="4200"/>
              <a:t>Decoding API Documentation</a:t>
            </a:r>
            <a:endParaRPr sz="4200"/>
          </a:p>
        </p:txBody>
      </p:sp>
      <p:sp>
        <p:nvSpPr>
          <p:cNvPr id="207" name="Google Shape;207;p4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08" name="Google Shape;208;p40"/>
          <p:cNvSpPr txBox="1"/>
          <p:nvPr>
            <p:ph idx="1" type="body"/>
          </p:nvPr>
        </p:nvSpPr>
        <p:spPr>
          <a:xfrm>
            <a:off x="457200" y="24050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FAFBFC"/>
                </a:solidFill>
              </a:rPr>
              <a:t>As a PM, you will collaborate with the engineering team and provide guidance that </a:t>
            </a:r>
            <a:r>
              <a:rPr lang="en" sz="1200">
                <a:solidFill>
                  <a:srgbClr val="FAFBFC"/>
                </a:solidFill>
              </a:rPr>
              <a:t>heavily</a:t>
            </a:r>
            <a:r>
              <a:rPr lang="en" sz="1200">
                <a:solidFill>
                  <a:srgbClr val="FAFBFC"/>
                </a:solidFill>
              </a:rPr>
              <a:t> influences their </a:t>
            </a:r>
            <a:r>
              <a:rPr lang="en" sz="1200">
                <a:solidFill>
                  <a:srgbClr val="FAFBFC"/>
                </a:solidFill>
              </a:rPr>
              <a:t>development</a:t>
            </a:r>
            <a:r>
              <a:rPr lang="en" sz="1200">
                <a:solidFill>
                  <a:srgbClr val="FAFBFC"/>
                </a:solidFill>
              </a:rPr>
              <a:t> approach. When a product requires an API integration, sometimes PM need to be “technical enough” to understand the following </a:t>
            </a:r>
            <a:r>
              <a:rPr lang="en" sz="1200">
                <a:solidFill>
                  <a:srgbClr val="FAFBFC"/>
                </a:solidFill>
              </a:rPr>
              <a:t> to refine the solution with designer and development team </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1"/>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14" name="Google Shape;214;p41"/>
          <p:cNvSpPr txBox="1"/>
          <p:nvPr>
            <p:ph type="title"/>
          </p:nvPr>
        </p:nvSpPr>
        <p:spPr>
          <a:xfrm>
            <a:off x="304800" y="762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DoorDash </a:t>
            </a:r>
            <a:r>
              <a:rPr lang="en" sz="2800"/>
              <a:t>Project </a:t>
            </a:r>
            <a:endParaRPr sz="2800"/>
          </a:p>
        </p:txBody>
      </p:sp>
      <p:graphicFrame>
        <p:nvGraphicFramePr>
          <p:cNvPr id="215" name="Google Shape;215;p41"/>
          <p:cNvGraphicFramePr/>
          <p:nvPr/>
        </p:nvGraphicFramePr>
        <p:xfrm>
          <a:off x="152400" y="625600"/>
          <a:ext cx="3000000" cy="3000000"/>
        </p:xfrm>
        <a:graphic>
          <a:graphicData uri="http://schemas.openxmlformats.org/drawingml/2006/table">
            <a:tbl>
              <a:tblPr>
                <a:noFill/>
                <a:tableStyleId>{21A64DD8-5700-4B4E-A45C-60DAA87DADED}</a:tableStyleId>
              </a:tblPr>
              <a:tblGrid>
                <a:gridCol w="2264800"/>
                <a:gridCol w="6492050"/>
              </a:tblGrid>
              <a:tr h="1744675">
                <a:tc>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Based on the API documentation how would you update your solution and design?</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The robot must use  a mix of 2 of the google API 1 is  direction from shop  to the customer location and we must use as well the Google distance matrix to undertand the distance and estimate the delivery time </a:t>
                      </a:r>
                      <a:endParaRPr sz="1200">
                        <a:solidFill>
                          <a:srgbClr val="9E9E9E"/>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sz="1200">
                        <a:solidFill>
                          <a:srgbClr val="9E9E9E"/>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21613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Is the accurancy of the distance with the Google APi 100% true?</a:t>
                      </a:r>
                      <a:endParaRPr sz="1200">
                        <a:solidFill>
                          <a:srgbClr val="9E9E9E"/>
                        </a:solidFill>
                        <a:latin typeface="Open Sans"/>
                        <a:ea typeface="Open Sans"/>
                        <a:cs typeface="Open Sans"/>
                        <a:sym typeface="Open Sans"/>
                      </a:endParaRPr>
                    </a:p>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Is Google API the best? There is any other API that we can use? If yes what are the alternatives pro and contro for each</a:t>
                      </a:r>
                      <a:endParaRPr sz="1200">
                        <a:solidFill>
                          <a:srgbClr val="9E9E9E"/>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2"/>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sz="4200"/>
              <a:t>Re-prioritize Sprint Backlog</a:t>
            </a:r>
            <a:endParaRPr sz="4200"/>
          </a:p>
        </p:txBody>
      </p:sp>
      <p:sp>
        <p:nvSpPr>
          <p:cNvPr id="221" name="Google Shape;221;p42"/>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22" name="Google Shape;222;p42"/>
          <p:cNvSpPr txBox="1"/>
          <p:nvPr>
            <p:ph idx="1" type="body"/>
          </p:nvPr>
        </p:nvSpPr>
        <p:spPr>
          <a:xfrm>
            <a:off x="457200" y="26426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As a PM, unexpected issues and new feature requests will </a:t>
            </a:r>
            <a:r>
              <a:rPr lang="en" sz="1200"/>
              <a:t>require you to triage them efficiently and re-prioritize the sprint backlog without impacting the roadmap deliverables significantly</a:t>
            </a:r>
            <a:endParaRPr sz="12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3"/>
          <p:cNvSpPr txBox="1"/>
          <p:nvPr>
            <p:ph type="title"/>
          </p:nvPr>
        </p:nvSpPr>
        <p:spPr>
          <a:xfrm>
            <a:off x="152400" y="76200"/>
            <a:ext cx="8991600" cy="47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Issue 1 High priority: Landing Page loading too slow</a:t>
            </a:r>
            <a:endParaRPr sz="2800"/>
          </a:p>
        </p:txBody>
      </p:sp>
      <p:sp>
        <p:nvSpPr>
          <p:cNvPr id="228" name="Google Shape;228;p4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29" name="Google Shape;229;p43"/>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graphicFrame>
        <p:nvGraphicFramePr>
          <p:cNvPr id="230" name="Google Shape;230;p43"/>
          <p:cNvGraphicFramePr/>
          <p:nvPr/>
        </p:nvGraphicFramePr>
        <p:xfrm>
          <a:off x="105650" y="564275"/>
          <a:ext cx="3000000" cy="3000000"/>
        </p:xfrm>
        <a:graphic>
          <a:graphicData uri="http://schemas.openxmlformats.org/drawingml/2006/table">
            <a:tbl>
              <a:tblPr>
                <a:noFill/>
                <a:tableStyleId>{21A64DD8-5700-4B4E-A45C-60DAA87DADED}</a:tableStyleId>
              </a:tblPr>
              <a:tblGrid>
                <a:gridCol w="1451975"/>
                <a:gridCol w="7750800"/>
              </a:tblGrid>
              <a:tr h="16946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issue</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58646D"/>
                          </a:solidFill>
                          <a:highlight>
                            <a:srgbClr val="FFFFFF"/>
                          </a:highlight>
                          <a:latin typeface="Open Sans"/>
                          <a:ea typeface="Open Sans"/>
                          <a:cs typeface="Open Sans"/>
                          <a:sym typeface="Open Sans"/>
                        </a:rPr>
                        <a:t>Assume that the landing page uses javascript and has few dependencies. </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The customer have a slow or issue with the network and ergo the landing page is pretty slow so for this reason is a low priority only the 5% of the users are impacted from this issue</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The landing page is slowly also because we use an heavy Javascript, we may need to change  javascript library and try to found a lightweight javascript for this reason is a high priority and the 40% of the users are impacted due to slow landing</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The landing page is slowly because we don’t use any cache item if we use a cache system will be slow immediately after the first time for this reason is an high priority only the 40% of the users are impacted from due to slow landing</a:t>
                      </a:r>
                      <a:endParaRPr sz="1200">
                        <a:solidFill>
                          <a:srgbClr val="9E9E9E"/>
                        </a:solidFill>
                        <a:latin typeface="Open Sans"/>
                        <a:ea typeface="Open Sans"/>
                        <a:cs typeface="Open Sans"/>
                        <a:sym typeface="Open Sans"/>
                      </a:endParaRPr>
                    </a:p>
                  </a:txBody>
                  <a:tcPr marT="91425" marB="91425" marR="91425" marL="91425"/>
                </a:tc>
              </a:tr>
              <a:tr h="16582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a:t>
                      </a:r>
                      <a:r>
                        <a:rPr lang="en" sz="1200">
                          <a:solidFill>
                            <a:srgbClr val="2D3D4A"/>
                          </a:solidFill>
                          <a:latin typeface="Open Sans"/>
                          <a:ea typeface="Open Sans"/>
                          <a:cs typeface="Open Sans"/>
                          <a:sym typeface="Open Sans"/>
                        </a:rPr>
                        <a:t>using JIRA (ticketing tool), communication channel (Slack)</a:t>
                      </a:r>
                      <a:r>
                        <a:rPr lang="en" sz="1200">
                          <a:solidFill>
                            <a:srgbClr val="2D3D4A"/>
                          </a:solidFill>
                          <a:latin typeface="Open Sans"/>
                          <a:ea typeface="Open Sans"/>
                          <a:cs typeface="Open Sans"/>
                          <a:sym typeface="Open Sans"/>
                        </a:rPr>
                        <a:t> </a:t>
                      </a:r>
                      <a:endParaRPr/>
                    </a:p>
                  </a:txBody>
                  <a:tcPr marT="91425" marB="91425" marR="91425" marL="91425"/>
                </a:tc>
                <a:tc>
                  <a:txBody>
                    <a:bodyPr/>
                    <a:lstStyle/>
                    <a:p>
                      <a:pPr indent="0" lvl="0" marL="0" rtl="0" algn="l">
                        <a:lnSpc>
                          <a:spcPct val="115000"/>
                        </a:lnSpc>
                        <a:spcBef>
                          <a:spcPts val="0"/>
                        </a:spcBef>
                        <a:spcAft>
                          <a:spcPts val="0"/>
                        </a:spcAft>
                        <a:buNone/>
                      </a:pPr>
                      <a:r>
                        <a:rPr i="1" lang="en" sz="1200">
                          <a:solidFill>
                            <a:srgbClr val="2D3D4A"/>
                          </a:solidFill>
                          <a:latin typeface="Open Sans"/>
                          <a:ea typeface="Open Sans"/>
                          <a:cs typeface="Open Sans"/>
                          <a:sym typeface="Open Sans"/>
                        </a:rPr>
                        <a:t>Jira issue about the different type of issue on the landing page :</a:t>
                      </a:r>
                      <a:endParaRPr i="1" sz="1200">
                        <a:solidFill>
                          <a:srgbClr val="2D3D4A"/>
                        </a:solidFill>
                        <a:latin typeface="Open Sans"/>
                        <a:ea typeface="Open Sans"/>
                        <a:cs typeface="Open Sans"/>
                        <a:sym typeface="Open Sans"/>
                      </a:endParaRPr>
                    </a:p>
                    <a:p>
                      <a:pPr indent="-304800" lvl="0" marL="457200" rtl="0" algn="l">
                        <a:lnSpc>
                          <a:spcPct val="115000"/>
                        </a:lnSpc>
                        <a:spcBef>
                          <a:spcPts val="0"/>
                        </a:spcBef>
                        <a:spcAft>
                          <a:spcPts val="0"/>
                        </a:spcAft>
                        <a:buClr>
                          <a:srgbClr val="2D3D4A"/>
                        </a:buClr>
                        <a:buSzPts val="1200"/>
                        <a:buFont typeface="Open Sans"/>
                        <a:buChar char="●"/>
                      </a:pPr>
                      <a:r>
                        <a:rPr b="1" i="1" lang="en" sz="1200">
                          <a:solidFill>
                            <a:srgbClr val="2D3D4A"/>
                          </a:solidFill>
                          <a:latin typeface="Open Sans"/>
                          <a:ea typeface="Open Sans"/>
                          <a:cs typeface="Open Sans"/>
                          <a:sym typeface="Open Sans"/>
                        </a:rPr>
                        <a:t>Jira priority 4</a:t>
                      </a:r>
                      <a:r>
                        <a:rPr i="1" lang="en" sz="1200">
                          <a:solidFill>
                            <a:srgbClr val="2D3D4A"/>
                          </a:solidFill>
                          <a:latin typeface="Open Sans"/>
                          <a:ea typeface="Open Sans"/>
                          <a:cs typeface="Open Sans"/>
                          <a:sym typeface="Open Sans"/>
                        </a:rPr>
                        <a:t> : </a:t>
                      </a:r>
                      <a:r>
                        <a:rPr b="1" i="1" lang="en" sz="1200">
                          <a:solidFill>
                            <a:srgbClr val="2D3D4A"/>
                          </a:solidFill>
                          <a:latin typeface="Open Sans"/>
                          <a:ea typeface="Open Sans"/>
                          <a:cs typeface="Open Sans"/>
                          <a:sym typeface="Open Sans"/>
                        </a:rPr>
                        <a:t>this is a low priority</a:t>
                      </a:r>
                      <a:r>
                        <a:rPr i="1" lang="en" sz="1200">
                          <a:solidFill>
                            <a:srgbClr val="2D3D4A"/>
                          </a:solidFill>
                          <a:latin typeface="Open Sans"/>
                          <a:ea typeface="Open Sans"/>
                          <a:cs typeface="Open Sans"/>
                          <a:sym typeface="Open Sans"/>
                        </a:rPr>
                        <a:t> If the landing page it’s slow  due the network or for customer network issue is not our fault but most of the customer but we can try to have an offline homepage to avoid this issue only the 5% of the customer are impacted from this issue</a:t>
                      </a:r>
                      <a:endParaRPr i="1" sz="1200">
                        <a:solidFill>
                          <a:srgbClr val="2D3D4A"/>
                        </a:solidFill>
                        <a:latin typeface="Open Sans"/>
                        <a:ea typeface="Open Sans"/>
                        <a:cs typeface="Open Sans"/>
                        <a:sym typeface="Open Sans"/>
                      </a:endParaRPr>
                    </a:p>
                    <a:p>
                      <a:pPr indent="-304800" lvl="0" marL="457200" rtl="0" algn="l">
                        <a:lnSpc>
                          <a:spcPct val="115000"/>
                        </a:lnSpc>
                        <a:spcBef>
                          <a:spcPts val="0"/>
                        </a:spcBef>
                        <a:spcAft>
                          <a:spcPts val="0"/>
                        </a:spcAft>
                        <a:buClr>
                          <a:srgbClr val="2D3D4A"/>
                        </a:buClr>
                        <a:buSzPts val="1200"/>
                        <a:buFont typeface="Open Sans"/>
                        <a:buChar char="●"/>
                      </a:pPr>
                      <a:r>
                        <a:rPr b="1" i="1" lang="en" sz="1200">
                          <a:solidFill>
                            <a:srgbClr val="2D3D4A"/>
                          </a:solidFill>
                          <a:latin typeface="Open Sans"/>
                          <a:ea typeface="Open Sans"/>
                          <a:cs typeface="Open Sans"/>
                          <a:sym typeface="Open Sans"/>
                        </a:rPr>
                        <a:t>Jira priority 2</a:t>
                      </a:r>
                      <a:r>
                        <a:rPr i="1" lang="en" sz="1200">
                          <a:solidFill>
                            <a:srgbClr val="2D3D4A"/>
                          </a:solidFill>
                          <a:latin typeface="Open Sans"/>
                          <a:ea typeface="Open Sans"/>
                          <a:cs typeface="Open Sans"/>
                          <a:sym typeface="Open Sans"/>
                        </a:rPr>
                        <a:t> :  </a:t>
                      </a:r>
                      <a:r>
                        <a:rPr b="1" i="1" lang="en" sz="1200">
                          <a:solidFill>
                            <a:srgbClr val="2D3D4A"/>
                          </a:solidFill>
                          <a:latin typeface="Open Sans"/>
                          <a:ea typeface="Open Sans"/>
                          <a:cs typeface="Open Sans"/>
                          <a:sym typeface="Open Sans"/>
                        </a:rPr>
                        <a:t>This is an High priority</a:t>
                      </a:r>
                      <a:r>
                        <a:rPr i="1" lang="en" sz="1200">
                          <a:solidFill>
                            <a:srgbClr val="2D3D4A"/>
                          </a:solidFill>
                          <a:latin typeface="Open Sans"/>
                          <a:ea typeface="Open Sans"/>
                          <a:cs typeface="Open Sans"/>
                          <a:sym typeface="Open Sans"/>
                        </a:rPr>
                        <a:t> if the landing page is slowly because we use an heavy javascript we must use an lightweight javascript, not every customer have the most recent and top of gamma smartphone 40% of the cust</a:t>
                      </a:r>
                      <a:endParaRPr i="1" sz="1200">
                        <a:solidFill>
                          <a:srgbClr val="2D3D4A"/>
                        </a:solidFill>
                        <a:latin typeface="Open Sans"/>
                        <a:ea typeface="Open Sans"/>
                        <a:cs typeface="Open Sans"/>
                        <a:sym typeface="Open Sans"/>
                      </a:endParaRPr>
                    </a:p>
                    <a:p>
                      <a:pPr indent="-304800" lvl="0" marL="457200" rtl="0" algn="l">
                        <a:lnSpc>
                          <a:spcPct val="115000"/>
                        </a:lnSpc>
                        <a:spcBef>
                          <a:spcPts val="0"/>
                        </a:spcBef>
                        <a:spcAft>
                          <a:spcPts val="0"/>
                        </a:spcAft>
                        <a:buClr>
                          <a:srgbClr val="2D3D4A"/>
                        </a:buClr>
                        <a:buSzPts val="1200"/>
                        <a:buFont typeface="Open Sans"/>
                        <a:buChar char="●"/>
                      </a:pPr>
                      <a:r>
                        <a:rPr b="1" i="1" lang="en" sz="1200">
                          <a:solidFill>
                            <a:srgbClr val="2D3D4A"/>
                          </a:solidFill>
                          <a:latin typeface="Open Sans"/>
                          <a:ea typeface="Open Sans"/>
                          <a:cs typeface="Open Sans"/>
                          <a:sym typeface="Open Sans"/>
                        </a:rPr>
                        <a:t>Jira priority 2 </a:t>
                      </a:r>
                      <a:r>
                        <a:rPr i="1" lang="en" sz="1200">
                          <a:solidFill>
                            <a:srgbClr val="2D3D4A"/>
                          </a:solidFill>
                          <a:latin typeface="Open Sans"/>
                          <a:ea typeface="Open Sans"/>
                          <a:cs typeface="Open Sans"/>
                          <a:sym typeface="Open Sans"/>
                        </a:rPr>
                        <a:t>:  </a:t>
                      </a:r>
                      <a:r>
                        <a:rPr b="1" i="1" lang="en" sz="1200">
                          <a:solidFill>
                            <a:srgbClr val="2D3D4A"/>
                          </a:solidFill>
                          <a:latin typeface="Open Sans"/>
                          <a:ea typeface="Open Sans"/>
                          <a:cs typeface="Open Sans"/>
                          <a:sym typeface="Open Sans"/>
                        </a:rPr>
                        <a:t>This is an High priority</a:t>
                      </a:r>
                      <a:r>
                        <a:rPr i="1" lang="en" sz="1200">
                          <a:solidFill>
                            <a:srgbClr val="2D3D4A"/>
                          </a:solidFill>
                          <a:latin typeface="Open Sans"/>
                          <a:ea typeface="Open Sans"/>
                          <a:cs typeface="Open Sans"/>
                          <a:sym typeface="Open Sans"/>
                        </a:rPr>
                        <a:t> if the landing page is slowly to load because we don’t use any cache item and so need to load all the times logo and banner</a:t>
                      </a:r>
                      <a:endParaRPr i="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i="1" lang="en" sz="1200">
                          <a:solidFill>
                            <a:srgbClr val="2D3D4A"/>
                          </a:solidFill>
                          <a:latin typeface="Open Sans"/>
                          <a:ea typeface="Open Sans"/>
                          <a:cs typeface="Open Sans"/>
                          <a:sym typeface="Open Sans"/>
                        </a:rPr>
                        <a:t>Communication :</a:t>
                      </a:r>
                      <a:endParaRPr i="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i="1" lang="en" sz="1200">
                          <a:solidFill>
                            <a:srgbClr val="2D3D4A"/>
                          </a:solidFill>
                          <a:latin typeface="Open Sans"/>
                          <a:ea typeface="Open Sans"/>
                          <a:cs typeface="Open Sans"/>
                          <a:sym typeface="Open Sans"/>
                        </a:rPr>
                        <a:t>Create a slack channel with the stakeholders and explain the issue and the solutions</a:t>
                      </a:r>
                      <a:endParaRPr i="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i="1" sz="1200">
                        <a:solidFill>
                          <a:srgbClr val="2D3D4A"/>
                        </a:solidFill>
                        <a:latin typeface="Open Sans"/>
                        <a:ea typeface="Open Sans"/>
                        <a:cs typeface="Open Sans"/>
                        <a:sym typeface="Open Sans"/>
                      </a:endParaRPr>
                    </a:p>
                  </a:txBody>
                  <a:tcPr marT="91425" marB="91425" marR="91425" marL="91425"/>
                </a:tc>
              </a:tr>
              <a:tr h="2856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Would you take </a:t>
                      </a:r>
                      <a:r>
                        <a:rPr b="1" lang="en" sz="1200">
                          <a:solidFill>
                            <a:srgbClr val="2D3D4A"/>
                          </a:solidFill>
                          <a:latin typeface="Open Sans"/>
                          <a:ea typeface="Open Sans"/>
                          <a:cs typeface="Open Sans"/>
                          <a:sym typeface="Open Sans"/>
                        </a:rPr>
                        <a:t>additional steps ?</a:t>
                      </a:r>
                      <a:endParaRPr/>
                    </a:p>
                  </a:txBody>
                  <a:tcPr marT="91425" marB="91425" marR="91425" marL="91425"/>
                </a:tc>
                <a:tc>
                  <a:txBody>
                    <a:bodyPr/>
                    <a:lstStyle/>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I need to create a slack channel with this issue with Engineering , i don’t want have anymore an issue like that and need to discuss with Engineering to found the quickest and solid solutions, no workaround.</a:t>
                      </a:r>
                      <a:endParaRPr sz="1200">
                        <a:solidFill>
                          <a:srgbClr val="9E9E9E"/>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36" name="Google Shape;236;p4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37" name="Google Shape;237;p44"/>
          <p:cNvSpPr txBox="1"/>
          <p:nvPr/>
        </p:nvSpPr>
        <p:spPr>
          <a:xfrm>
            <a:off x="105650" y="108825"/>
            <a:ext cx="88554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Issue 2 High : Misaligned fields in the ZIP Code page</a:t>
            </a:r>
            <a:endParaRPr sz="2800">
              <a:solidFill>
                <a:srgbClr val="2D3D4A"/>
              </a:solidFill>
              <a:latin typeface="Open Sans"/>
              <a:ea typeface="Open Sans"/>
              <a:cs typeface="Open Sans"/>
              <a:sym typeface="Open Sans"/>
            </a:endParaRPr>
          </a:p>
        </p:txBody>
      </p:sp>
      <p:graphicFrame>
        <p:nvGraphicFramePr>
          <p:cNvPr id="238" name="Google Shape;238;p44"/>
          <p:cNvGraphicFramePr/>
          <p:nvPr/>
        </p:nvGraphicFramePr>
        <p:xfrm>
          <a:off x="105650" y="666750"/>
          <a:ext cx="3000000" cy="3000000"/>
        </p:xfrm>
        <a:graphic>
          <a:graphicData uri="http://schemas.openxmlformats.org/drawingml/2006/table">
            <a:tbl>
              <a:tblPr>
                <a:noFill/>
                <a:tableStyleId>{21A64DD8-5700-4B4E-A45C-60DAA87DADED}</a:tableStyleId>
              </a:tblPr>
              <a:tblGrid>
                <a:gridCol w="1339350"/>
                <a:gridCol w="7571100"/>
              </a:tblGrid>
              <a:tr h="12734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issue</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Assuming that a customer is entering the zip code but cannot check it because the image is ovverring the field.</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The user can’t see properly the ZIp Code field and can’t check if he wrote the correct Zip because the Zip Code is on the center of the application but is hidden from a picture this is effecting 75% of the users.</a:t>
                      </a:r>
                      <a:endParaRPr sz="1200">
                        <a:solidFill>
                          <a:srgbClr val="9E9E9E"/>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r>
              <a:tr h="22469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use ticketing tool (JIRA), and  communication channel (Slack)</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b="1" lang="en" sz="1200">
                          <a:solidFill>
                            <a:srgbClr val="9E9E9E"/>
                          </a:solidFill>
                          <a:latin typeface="Open Sans"/>
                          <a:ea typeface="Open Sans"/>
                          <a:cs typeface="Open Sans"/>
                          <a:sym typeface="Open Sans"/>
                        </a:rPr>
                        <a:t>Jira Priority 2 </a:t>
                      </a:r>
                      <a:r>
                        <a:rPr lang="en" sz="1200">
                          <a:solidFill>
                            <a:srgbClr val="9E9E9E"/>
                          </a:solidFill>
                          <a:latin typeface="Open Sans"/>
                          <a:ea typeface="Open Sans"/>
                          <a:cs typeface="Open Sans"/>
                          <a:sym typeface="Open Sans"/>
                        </a:rPr>
                        <a:t>the zip code is override  from a picture since is effecting the 75% of the users this jira issue is very high priority, I will need to  </a:t>
                      </a:r>
                      <a:r>
                        <a:rPr b="1" lang="en" sz="1200">
                          <a:solidFill>
                            <a:srgbClr val="9E9E9E"/>
                          </a:solidFill>
                          <a:latin typeface="Open Sans"/>
                          <a:ea typeface="Open Sans"/>
                          <a:cs typeface="Open Sans"/>
                          <a:sym typeface="Open Sans"/>
                        </a:rPr>
                        <a:t>Slack with Designer</a:t>
                      </a:r>
                      <a:r>
                        <a:rPr lang="en" sz="1200">
                          <a:solidFill>
                            <a:srgbClr val="9E9E9E"/>
                          </a:solidFill>
                          <a:latin typeface="Open Sans"/>
                          <a:ea typeface="Open Sans"/>
                          <a:cs typeface="Open Sans"/>
                          <a:sym typeface="Open Sans"/>
                        </a:rPr>
                        <a:t> We need to change the padding or Margin of the picture for display less big of 6 inches so doesn’t ovveride the zip code field in this way we won’t recurring anymore in any other issue with mobile less big of 6 inches</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44" name="Google Shape;244;p4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graphicFrame>
        <p:nvGraphicFramePr>
          <p:cNvPr id="245" name="Google Shape;245;p45"/>
          <p:cNvGraphicFramePr/>
          <p:nvPr/>
        </p:nvGraphicFramePr>
        <p:xfrm>
          <a:off x="146200" y="559750"/>
          <a:ext cx="3000000" cy="3000000"/>
        </p:xfrm>
        <a:graphic>
          <a:graphicData uri="http://schemas.openxmlformats.org/drawingml/2006/table">
            <a:tbl>
              <a:tblPr>
                <a:noFill/>
                <a:tableStyleId>{21A64DD8-5700-4B4E-A45C-60DAA87DADED}</a:tableStyleId>
              </a:tblPr>
              <a:tblGrid>
                <a:gridCol w="1815625"/>
                <a:gridCol w="7120950"/>
              </a:tblGrid>
              <a:tr h="13292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the issue</a:t>
                      </a:r>
                      <a:r>
                        <a:rPr b="1" lang="en" sz="1200">
                          <a:solidFill>
                            <a:srgbClr val="2D3D4A"/>
                          </a:solidFill>
                          <a:latin typeface="Open Sans"/>
                          <a:ea typeface="Open Sans"/>
                          <a:cs typeface="Open Sans"/>
                          <a:sym typeface="Open Sans"/>
                        </a:rPr>
                        <a:t>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(1 - Critical; 2 - High; 3 - Normal; 4 - Low)</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lnSpc>
                          <a:spcPct val="115000"/>
                        </a:lnSpc>
                        <a:spcBef>
                          <a:spcPts val="0"/>
                        </a:spcBef>
                        <a:spcAft>
                          <a:spcPts val="0"/>
                        </a:spcAft>
                        <a:buClr>
                          <a:srgbClr val="9E9E9E"/>
                        </a:buClr>
                        <a:buSzPts val="1200"/>
                        <a:buFont typeface="Open Sans"/>
                        <a:buChar char="●"/>
                      </a:pPr>
                      <a:r>
                        <a:rPr lang="en" sz="1200">
                          <a:solidFill>
                            <a:srgbClr val="2D3D4A"/>
                          </a:solidFill>
                          <a:latin typeface="Open Sans"/>
                          <a:ea typeface="Open Sans"/>
                          <a:cs typeface="Open Sans"/>
                          <a:sym typeface="Open Sans"/>
                        </a:rPr>
                        <a:t>Our internal tool’s “send code” is not working. We are able to trigger the code (containing the link to open the robot) this is a 1 so a critical issue and is affecting the 30% of our customer, </a:t>
                      </a:r>
                      <a:endParaRPr sz="1200">
                        <a:solidFill>
                          <a:srgbClr val="2D3D4A"/>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2D3D4A"/>
                          </a:solidFill>
                          <a:latin typeface="Open Sans"/>
                          <a:ea typeface="Open Sans"/>
                          <a:cs typeface="Open Sans"/>
                          <a:sym typeface="Open Sans"/>
                        </a:rPr>
                        <a:t>Sometimes our customer are receiving the SMS 10 minutes after this priority is 2 so high priority, this is affecting the 10% of our customer</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 </a:t>
                      </a:r>
                      <a:endParaRPr sz="1200">
                        <a:solidFill>
                          <a:srgbClr val="2D3D4A"/>
                        </a:solidFill>
                        <a:latin typeface="Open Sans"/>
                        <a:ea typeface="Open Sans"/>
                        <a:cs typeface="Open Sans"/>
                        <a:sym typeface="Open Sans"/>
                      </a:endParaRPr>
                    </a:p>
                    <a:p>
                      <a:pPr indent="0" lvl="0" marL="0" rtl="0" algn="l">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292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a:t>
                      </a:r>
                      <a:r>
                        <a:rPr lang="en" sz="1200">
                          <a:solidFill>
                            <a:srgbClr val="2D3D4A"/>
                          </a:solidFill>
                          <a:latin typeface="Open Sans"/>
                          <a:ea typeface="Open Sans"/>
                          <a:cs typeface="Open Sans"/>
                          <a:sym typeface="Open Sans"/>
                        </a:rPr>
                        <a:t>using JIRA (ticketing tool), communication channel (Slack)</a:t>
                      </a:r>
                      <a:r>
                        <a:rPr lang="en" sz="1200">
                          <a:solidFill>
                            <a:srgbClr val="2D3D4A"/>
                          </a:solidFill>
                          <a:latin typeface="Open Sans"/>
                          <a:ea typeface="Open Sans"/>
                          <a:cs typeface="Open Sans"/>
                          <a:sym typeface="Open Sans"/>
                        </a:rPr>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lnSpc>
                          <a:spcPct val="115000"/>
                        </a:lnSpc>
                        <a:spcBef>
                          <a:spcPts val="0"/>
                        </a:spcBef>
                        <a:spcAft>
                          <a:spcPts val="0"/>
                        </a:spcAft>
                        <a:buClr>
                          <a:srgbClr val="9E9E9E"/>
                        </a:buClr>
                        <a:buSzPts val="1200"/>
                        <a:buFont typeface="Open Sans"/>
                        <a:buAutoNum type="arabicPeriod"/>
                      </a:pPr>
                      <a:r>
                        <a:rPr lang="en" sz="1200">
                          <a:solidFill>
                            <a:srgbClr val="9E9E9E"/>
                          </a:solidFill>
                          <a:latin typeface="Open Sans"/>
                          <a:ea typeface="Open Sans"/>
                          <a:cs typeface="Open Sans"/>
                          <a:sym typeface="Open Sans"/>
                        </a:rPr>
                        <a:t>JIRA :  Open two bugs one with priority 1 and the other one with Priority 2 and describe the issue with the step to replicate the issue.</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AutoNum type="arabicPeriod"/>
                      </a:pPr>
                      <a:r>
                        <a:rPr lang="en" sz="1200">
                          <a:solidFill>
                            <a:srgbClr val="9E9E9E"/>
                          </a:solidFill>
                          <a:latin typeface="Open Sans"/>
                          <a:ea typeface="Open Sans"/>
                          <a:cs typeface="Open Sans"/>
                          <a:sym typeface="Open Sans"/>
                        </a:rPr>
                        <a:t>Communication : Channel Slack with the Engineering to understand why the SMS is not been sent and received from the customer</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AutoNum type="arabicPeriod"/>
                      </a:pPr>
                      <a:r>
                        <a:rPr lang="en" sz="1200">
                          <a:solidFill>
                            <a:srgbClr val="9E9E9E"/>
                          </a:solidFill>
                          <a:latin typeface="Open Sans"/>
                          <a:ea typeface="Open Sans"/>
                          <a:cs typeface="Open Sans"/>
                          <a:sym typeface="Open Sans"/>
                        </a:rPr>
                        <a:t>Communication : </a:t>
                      </a:r>
                      <a:r>
                        <a:rPr lang="en" sz="1200">
                          <a:solidFill>
                            <a:srgbClr val="9E9E9E"/>
                          </a:solidFill>
                          <a:latin typeface="Open Sans"/>
                          <a:ea typeface="Open Sans"/>
                          <a:cs typeface="Open Sans"/>
                          <a:sym typeface="Open Sans"/>
                        </a:rPr>
                        <a:t>Create a meeting with all the groups involves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966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Sample Email Response</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Hi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I spoke with the Engineering and we  know  that this issue  is due two Mobile operator.</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We are working hard to resolve this issue as soon as possible we are thinking to use Twillio in this way we won’t face this issue anymore</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Many thanks and best regards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246" name="Google Shape;246;p45"/>
          <p:cNvSpPr txBox="1"/>
          <p:nvPr/>
        </p:nvSpPr>
        <p:spPr>
          <a:xfrm>
            <a:off x="76200" y="0"/>
            <a:ext cx="9046800" cy="59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Respond to Customer Service Manager’s Email </a:t>
            </a:r>
            <a:endParaRPr sz="2800">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Handle Potentially Difficult Situations</a:t>
            </a:r>
            <a:endParaRPr sz="500"/>
          </a:p>
        </p:txBody>
      </p:sp>
      <p:sp>
        <p:nvSpPr>
          <p:cNvPr id="252" name="Google Shape;252;p46"/>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53" name="Google Shape;253;p46"/>
          <p:cNvSpPr txBox="1"/>
          <p:nvPr>
            <p:ph idx="1" type="body"/>
          </p:nvPr>
        </p:nvSpPr>
        <p:spPr>
          <a:xfrm>
            <a:off x="457200" y="26336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59" name="Google Shape;259;p47"/>
          <p:cNvSpPr txBox="1"/>
          <p:nvPr>
            <p:ph type="title"/>
          </p:nvPr>
        </p:nvSpPr>
        <p:spPr>
          <a:xfrm>
            <a:off x="4572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Respond to </a:t>
            </a:r>
            <a:r>
              <a:rPr lang="en" sz="2800"/>
              <a:t>CEO or GM’s request via email</a:t>
            </a:r>
            <a:endParaRPr sz="2800"/>
          </a:p>
        </p:txBody>
      </p:sp>
      <p:sp>
        <p:nvSpPr>
          <p:cNvPr id="260" name="Google Shape;260;p4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61" name="Google Shape;261;p47"/>
          <p:cNvGraphicFramePr/>
          <p:nvPr/>
        </p:nvGraphicFramePr>
        <p:xfrm>
          <a:off x="390075" y="671400"/>
          <a:ext cx="3000000" cy="3000000"/>
        </p:xfrm>
        <a:graphic>
          <a:graphicData uri="http://schemas.openxmlformats.org/drawingml/2006/table">
            <a:tbl>
              <a:tblPr>
                <a:noFill/>
                <a:tableStyleId>{21A64DD8-5700-4B4E-A45C-60DAA87DADED}</a:tableStyleId>
              </a:tblPr>
              <a:tblGrid>
                <a:gridCol w="1847750"/>
                <a:gridCol w="6602300"/>
              </a:tblGrid>
              <a:tr h="13362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Assessment and result</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295275" lvl="0" marL="457200" rtl="0" algn="l">
                        <a:lnSpc>
                          <a:spcPct val="115000"/>
                        </a:lnSpc>
                        <a:spcBef>
                          <a:spcPts val="0"/>
                        </a:spcBef>
                        <a:spcAft>
                          <a:spcPts val="0"/>
                        </a:spcAft>
                        <a:buClr>
                          <a:srgbClr val="58646D"/>
                        </a:buClr>
                        <a:buSzPts val="1050"/>
                        <a:buFont typeface="Open Sans"/>
                        <a:buChar char="●"/>
                      </a:pPr>
                      <a:r>
                        <a:rPr lang="en" sz="1050">
                          <a:solidFill>
                            <a:srgbClr val="58646D"/>
                          </a:solidFill>
                          <a:highlight>
                            <a:srgbClr val="FFFFFF"/>
                          </a:highlight>
                          <a:latin typeface="Open Sans"/>
                          <a:ea typeface="Open Sans"/>
                          <a:cs typeface="Open Sans"/>
                          <a:sym typeface="Open Sans"/>
                        </a:rPr>
                        <a:t>The product feature is 65% functionality complete and not fully stable yet since </a:t>
                      </a:r>
                      <a:endParaRPr sz="1050">
                        <a:solidFill>
                          <a:srgbClr val="58646D"/>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58646D"/>
                        </a:buClr>
                        <a:buSzPts val="1050"/>
                        <a:buFont typeface="Open Sans"/>
                        <a:buChar char="●"/>
                      </a:pPr>
                      <a:r>
                        <a:rPr lang="en" sz="1050">
                          <a:solidFill>
                            <a:srgbClr val="58646D"/>
                          </a:solidFill>
                          <a:highlight>
                            <a:srgbClr val="FFFFFF"/>
                          </a:highlight>
                          <a:latin typeface="Open Sans"/>
                          <a:ea typeface="Open Sans"/>
                          <a:cs typeface="Open Sans"/>
                          <a:sym typeface="Open Sans"/>
                        </a:rPr>
                        <a:t>Mine development team is deploying changes to the QA environment frequently to verify the completed tickets and bug fixes. </a:t>
                      </a:r>
                      <a:endParaRPr sz="1050">
                        <a:solidFill>
                          <a:srgbClr val="58646D"/>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58646D"/>
                        </a:buClr>
                        <a:buSzPts val="1050"/>
                        <a:buFont typeface="Open Sans"/>
                        <a:buChar char="●"/>
                      </a:pPr>
                      <a:r>
                        <a:rPr lang="en" sz="1050">
                          <a:solidFill>
                            <a:srgbClr val="58646D"/>
                          </a:solidFill>
                          <a:highlight>
                            <a:srgbClr val="FFFFFF"/>
                          </a:highlight>
                          <a:latin typeface="Open Sans"/>
                          <a:ea typeface="Open Sans"/>
                          <a:cs typeface="Open Sans"/>
                          <a:sym typeface="Open Sans"/>
                        </a:rPr>
                        <a:t>The typical procedure involves having a staging environment where fully tested,stable and functional features are deployed </a:t>
                      </a:r>
                      <a:endParaRPr sz="1200">
                        <a:solidFill>
                          <a:srgbClr val="2D3D4A"/>
                        </a:solidFill>
                        <a:latin typeface="Open Sans"/>
                        <a:ea typeface="Open Sans"/>
                        <a:cs typeface="Open Sans"/>
                        <a:sym typeface="Open Sans"/>
                      </a:endParaRPr>
                    </a:p>
                  </a:txBody>
                  <a:tcPr marT="91425" marB="91425" marR="91425" marL="91425"/>
                </a:tc>
              </a:tr>
              <a:tr h="23846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Sample Email Response</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Hello CEO,</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There is no problem to do a demo in 2 days we are in timeline and we will provide the demo in 2 days note that is not a fully demo we will show around the 70% of our product and we may do a complete demo in 2 weeks time.</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In this demo we will show the following features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Authentication with SMS code</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The Zip code just at the moment works with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The grocery shop Autopilot</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In two weeks time we will show a second demo Where will show the Coupon offer feature.</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Many thanks and best regards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67" name="Google Shape;267;p48"/>
          <p:cNvSpPr txBox="1"/>
          <p:nvPr>
            <p:ph type="title"/>
          </p:nvPr>
        </p:nvSpPr>
        <p:spPr>
          <a:xfrm>
            <a:off x="172350" y="76200"/>
            <a:ext cx="8835300" cy="59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2D3D4A"/>
              </a:buClr>
              <a:buFont typeface="Open Sans"/>
              <a:buNone/>
            </a:pPr>
            <a:r>
              <a:rPr lang="en" sz="2800"/>
              <a:t>Step-in and guide the scrum team at stand up</a:t>
            </a:r>
            <a:endParaRPr sz="2800"/>
          </a:p>
        </p:txBody>
      </p:sp>
      <p:sp>
        <p:nvSpPr>
          <p:cNvPr id="268" name="Google Shape;268;p4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69" name="Google Shape;269;p48"/>
          <p:cNvGraphicFramePr/>
          <p:nvPr/>
        </p:nvGraphicFramePr>
        <p:xfrm>
          <a:off x="237675" y="671400"/>
          <a:ext cx="3000000" cy="3000000"/>
        </p:xfrm>
        <a:graphic>
          <a:graphicData uri="http://schemas.openxmlformats.org/drawingml/2006/table">
            <a:tbl>
              <a:tblPr>
                <a:noFill/>
                <a:tableStyleId>{21A64DD8-5700-4B4E-A45C-60DAA87DADED}</a:tableStyleId>
              </a:tblPr>
              <a:tblGrid>
                <a:gridCol w="1917700"/>
                <a:gridCol w="6852275"/>
              </a:tblGrid>
              <a:tr h="4042050">
                <a:tc>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Video Response</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Please check the  zoom 1 rar</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457200" y="1295400"/>
            <a:ext cx="8229600" cy="13908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sz="4200"/>
              <a:t>Getting Started</a:t>
            </a:r>
            <a:endParaRPr sz="4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9"/>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75" name="Google Shape;275;p49"/>
          <p:cNvSpPr txBox="1"/>
          <p:nvPr>
            <p:ph type="title"/>
          </p:nvPr>
        </p:nvSpPr>
        <p:spPr>
          <a:xfrm>
            <a:off x="228600" y="76200"/>
            <a:ext cx="8229600" cy="457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Handling Resource Constraints</a:t>
            </a:r>
            <a:endParaRPr sz="2800"/>
          </a:p>
        </p:txBody>
      </p:sp>
      <p:sp>
        <p:nvSpPr>
          <p:cNvPr id="276" name="Google Shape;276;p49"/>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77" name="Google Shape;277;p49"/>
          <p:cNvGraphicFramePr/>
          <p:nvPr/>
        </p:nvGraphicFramePr>
        <p:xfrm>
          <a:off x="245200" y="595200"/>
          <a:ext cx="3000000" cy="3000000"/>
        </p:xfrm>
        <a:graphic>
          <a:graphicData uri="http://schemas.openxmlformats.org/drawingml/2006/table">
            <a:tbl>
              <a:tblPr>
                <a:noFill/>
                <a:tableStyleId>{21A64DD8-5700-4B4E-A45C-60DAA87DADED}</a:tableStyleId>
              </a:tblPr>
              <a:tblGrid>
                <a:gridCol w="2520975"/>
                <a:gridCol w="6226350"/>
              </a:tblGrid>
              <a:tr h="1017800">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List 2- 3 activities that you would carry out as a PM to unblock the scrum team immediately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1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0"/>
                        </a:spcBef>
                        <a:spcAft>
                          <a:spcPts val="0"/>
                        </a:spcAft>
                        <a:buSzPts val="1200"/>
                        <a:buChar char="●"/>
                      </a:pPr>
                      <a:r>
                        <a:rPr lang="en" sz="1200">
                          <a:solidFill>
                            <a:srgbClr val="2D3D4A"/>
                          </a:solidFill>
                          <a:latin typeface="Open Sans"/>
                          <a:ea typeface="Open Sans"/>
                          <a:cs typeface="Open Sans"/>
                          <a:sym typeface="Open Sans"/>
                        </a:rPr>
                        <a:t> </a:t>
                      </a:r>
                      <a:r>
                        <a:rPr lang="en" sz="1200">
                          <a:solidFill>
                            <a:srgbClr val="2E3D49"/>
                          </a:solidFill>
                          <a:highlight>
                            <a:srgbClr val="FFFFFF"/>
                          </a:highlight>
                        </a:rPr>
                        <a:t>I will setup meeting to kickoff project with the scrum team</a:t>
                      </a:r>
                      <a:endParaRPr sz="1200">
                        <a:solidFill>
                          <a:srgbClr val="2E3D49"/>
                        </a:solidFill>
                        <a:highlight>
                          <a:srgbClr val="FFFFFF"/>
                        </a:highlight>
                      </a:endParaRPr>
                    </a:p>
                    <a:p>
                      <a:pPr indent="-304800" lvl="0" marL="457200" rtl="0" algn="l">
                        <a:lnSpc>
                          <a:spcPct val="115000"/>
                        </a:lnSpc>
                        <a:spcBef>
                          <a:spcPts val="0"/>
                        </a:spcBef>
                        <a:spcAft>
                          <a:spcPts val="0"/>
                        </a:spcAft>
                        <a:buClr>
                          <a:srgbClr val="2E3D49"/>
                        </a:buClr>
                        <a:buSzPts val="1200"/>
                        <a:buChar char="●"/>
                      </a:pPr>
                      <a:r>
                        <a:rPr lang="en" sz="1200">
                          <a:solidFill>
                            <a:srgbClr val="2E3D49"/>
                          </a:solidFill>
                          <a:highlight>
                            <a:srgbClr val="FFFFFF"/>
                          </a:highlight>
                        </a:rPr>
                        <a:t>I will coordinate the Scrum master to unblock the team so they can immediately start</a:t>
                      </a:r>
                      <a:endParaRPr sz="1200">
                        <a:solidFill>
                          <a:srgbClr val="2E3D49"/>
                        </a:solidFill>
                        <a:highlight>
                          <a:srgbClr val="FFFFFF"/>
                        </a:highlight>
                      </a:endParaRPr>
                    </a:p>
                    <a:p>
                      <a:pPr indent="-304800" lvl="0" marL="457200" rtl="0" algn="l">
                        <a:lnSpc>
                          <a:spcPct val="115000"/>
                        </a:lnSpc>
                        <a:spcBef>
                          <a:spcPts val="0"/>
                        </a:spcBef>
                        <a:spcAft>
                          <a:spcPts val="0"/>
                        </a:spcAft>
                        <a:buClr>
                          <a:srgbClr val="2E3D49"/>
                        </a:buClr>
                        <a:buSzPts val="1200"/>
                        <a:buChar char="●"/>
                      </a:pPr>
                      <a:r>
                        <a:rPr lang="en" sz="1200">
                          <a:solidFill>
                            <a:schemeClr val="dk1"/>
                          </a:solidFill>
                          <a:highlight>
                            <a:srgbClr val="FFFFFF"/>
                          </a:highlight>
                        </a:rPr>
                        <a:t>I will setup slack chat with all team so the team can update any progress of their work or ask anything in case they have doubs</a:t>
                      </a:r>
                      <a:endParaRPr sz="1200">
                        <a:solidFill>
                          <a:srgbClr val="2E3D49"/>
                        </a:solidFill>
                        <a:highlight>
                          <a:srgbClr val="FFFFFF"/>
                        </a:highlight>
                      </a:endParaRPr>
                    </a:p>
                  </a:txBody>
                  <a:tcPr marT="91425" marB="91425" marR="91425" marL="91425"/>
                </a:tc>
              </a:tr>
              <a:tr h="1124775">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2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0"/>
                        </a:spcBef>
                        <a:spcAft>
                          <a:spcPts val="0"/>
                        </a:spcAft>
                        <a:buClr>
                          <a:srgbClr val="9E9E9E"/>
                        </a:buClr>
                        <a:buSzPts val="1200"/>
                        <a:buFont typeface="Open Sans"/>
                        <a:buChar char="●"/>
                      </a:pPr>
                      <a:r>
                        <a:rPr lang="en" sz="1200">
                          <a:solidFill>
                            <a:srgbClr val="2E3D49"/>
                          </a:solidFill>
                          <a:highlight>
                            <a:srgbClr val="FFFFFF"/>
                          </a:highlight>
                        </a:rPr>
                        <a:t>I will </a:t>
                      </a:r>
                      <a:r>
                        <a:rPr lang="en" sz="1200">
                          <a:solidFill>
                            <a:srgbClr val="2E3D49"/>
                          </a:solidFill>
                          <a:highlight>
                            <a:srgbClr val="FFFFFF"/>
                          </a:highlight>
                        </a:rPr>
                        <a:t>Setup solution feasibility discussions to understand the work involved/identify inter-dependencies and potential risks</a:t>
                      </a:r>
                      <a:endParaRPr sz="1200">
                        <a:solidFill>
                          <a:srgbClr val="2E3D49"/>
                        </a:solidFill>
                        <a:highlight>
                          <a:srgbClr val="FFFFFF"/>
                        </a:highlight>
                      </a:endParaRPr>
                    </a:p>
                    <a:p>
                      <a:pPr indent="-304800" lvl="0" marL="457200" rtl="0" algn="l">
                        <a:lnSpc>
                          <a:spcPct val="115000"/>
                        </a:lnSpc>
                        <a:spcBef>
                          <a:spcPts val="0"/>
                        </a:spcBef>
                        <a:spcAft>
                          <a:spcPts val="0"/>
                        </a:spcAft>
                        <a:buClr>
                          <a:srgbClr val="2E3D49"/>
                        </a:buClr>
                        <a:buSzPts val="1200"/>
                        <a:buChar char="●"/>
                      </a:pPr>
                      <a:r>
                        <a:rPr lang="en" sz="1200">
                          <a:solidFill>
                            <a:srgbClr val="2E3D49"/>
                          </a:solidFill>
                          <a:highlight>
                            <a:srgbClr val="FFFFFF"/>
                          </a:highlight>
                        </a:rPr>
                        <a:t>I will identify critical issue and prioritize them so the team can start to work</a:t>
                      </a:r>
                      <a:endParaRPr sz="1200">
                        <a:solidFill>
                          <a:srgbClr val="2E3D49"/>
                        </a:solidFill>
                        <a:highlight>
                          <a:srgbClr val="FFFFFF"/>
                        </a:highlight>
                      </a:endParaRPr>
                    </a:p>
                    <a:p>
                      <a:pPr indent="-304800" lvl="0" marL="457200" marR="0" rtl="0" algn="l">
                        <a:lnSpc>
                          <a:spcPct val="115000"/>
                        </a:lnSpc>
                        <a:spcBef>
                          <a:spcPts val="0"/>
                        </a:spcBef>
                        <a:spcAft>
                          <a:spcPts val="0"/>
                        </a:spcAft>
                        <a:buClr>
                          <a:srgbClr val="9E9E9E"/>
                        </a:buClr>
                        <a:buSzPts val="1200"/>
                        <a:buFont typeface="Open Sans"/>
                        <a:buChar char="●"/>
                      </a:pPr>
                      <a:r>
                        <a:rPr lang="en" sz="1200">
                          <a:solidFill>
                            <a:srgbClr val="2E3D49"/>
                          </a:solidFill>
                          <a:highlight>
                            <a:srgbClr val="FFFFFF"/>
                          </a:highlight>
                        </a:rPr>
                        <a:t>I will identify  critical spike and engineering design work to  complete prior to product/feature development so we can organize the sprint and the next releases.</a:t>
                      </a:r>
                      <a:endParaRPr sz="1200">
                        <a:solidFill>
                          <a:srgbClr val="2E3D49"/>
                        </a:solidFill>
                        <a:highlight>
                          <a:srgbClr val="FFFFFF"/>
                        </a:highlight>
                      </a:endParaRPr>
                    </a:p>
                  </a:txBody>
                  <a:tcPr marT="91425" marB="91425" marR="91425" marL="91425"/>
                </a:tc>
              </a:tr>
              <a:tr h="933250">
                <a:tc rowSpan="2">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Since there is a potential risk, it is important to raise visibility amongst appropriate stakeholders</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The stakeholder think is better use this technology rather the technology used in the prototype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The </a:t>
                      </a:r>
                      <a:r>
                        <a:rPr lang="en" sz="1200">
                          <a:solidFill>
                            <a:srgbClr val="9E9E9E"/>
                          </a:solidFill>
                          <a:latin typeface="Open Sans"/>
                          <a:ea typeface="Open Sans"/>
                          <a:cs typeface="Open Sans"/>
                          <a:sym typeface="Open Sans"/>
                        </a:rPr>
                        <a:t>stakeholder </a:t>
                      </a:r>
                      <a:r>
                        <a:rPr lang="en" sz="1200">
                          <a:solidFill>
                            <a:srgbClr val="9E9E9E"/>
                          </a:solidFill>
                          <a:latin typeface="Open Sans"/>
                          <a:ea typeface="Open Sans"/>
                          <a:cs typeface="Open Sans"/>
                          <a:sym typeface="Open Sans"/>
                        </a:rPr>
                        <a:t>this the coupon feature is very good but he want we improve the layout</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r>
              <a:tr h="1358175">
                <a:tc vMerge="1"/>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Your point in good but we need to evaluate these new solutions against our guiding principles and stick with what we have been decide.</a:t>
                      </a:r>
                      <a:endParaRPr sz="1200">
                        <a:solidFill>
                          <a:srgbClr val="9E9E9E"/>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0"/>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83" name="Google Shape;283;p50"/>
          <p:cNvSpPr txBox="1"/>
          <p:nvPr>
            <p:ph type="title"/>
          </p:nvPr>
        </p:nvSpPr>
        <p:spPr>
          <a:xfrm>
            <a:off x="145150" y="76200"/>
            <a:ext cx="8735700" cy="471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How would you handle stakeholder feedback?</a:t>
            </a:r>
            <a:endParaRPr sz="2800"/>
          </a:p>
        </p:txBody>
      </p:sp>
      <p:sp>
        <p:nvSpPr>
          <p:cNvPr id="284" name="Google Shape;284;p50"/>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85" name="Google Shape;285;p50"/>
          <p:cNvGraphicFramePr/>
          <p:nvPr/>
        </p:nvGraphicFramePr>
        <p:xfrm>
          <a:off x="161475" y="595200"/>
          <a:ext cx="3000000" cy="3000000"/>
        </p:xfrm>
        <a:graphic>
          <a:graphicData uri="http://schemas.openxmlformats.org/drawingml/2006/table">
            <a:tbl>
              <a:tblPr>
                <a:noFill/>
                <a:tableStyleId>{21A64DD8-5700-4B4E-A45C-60DAA87DADED}</a:tableStyleId>
              </a:tblPr>
              <a:tblGrid>
                <a:gridCol w="1910200"/>
                <a:gridCol w="6825500"/>
              </a:tblGrid>
              <a:tr h="17295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Feedback Assessment</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What do you think about our Notification coupon feature? Do you like?</a:t>
                      </a:r>
                      <a:endParaRPr sz="1200">
                        <a:solidFill>
                          <a:srgbClr val="9E9E9E"/>
                        </a:solidFill>
                        <a:latin typeface="Open Sans"/>
                        <a:ea typeface="Open Sans"/>
                        <a:cs typeface="Open Sans"/>
                        <a:sym typeface="Open Sans"/>
                      </a:endParaRPr>
                    </a:p>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What do you think about the product after fix the login page is fast enough?</a:t>
                      </a:r>
                      <a:endParaRPr sz="1200">
                        <a:solidFill>
                          <a:srgbClr val="9E9E9E"/>
                        </a:solidFill>
                        <a:latin typeface="Open Sans"/>
                        <a:ea typeface="Open Sans"/>
                        <a:cs typeface="Open Sans"/>
                        <a:sym typeface="Open Sans"/>
                      </a:endParaRPr>
                    </a:p>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Are you ready to launch the product?</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2425050">
                <a:tc>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Video Response </a:t>
                      </a:r>
                      <a:endParaRPr b="1" sz="1200">
                        <a:solidFill>
                          <a:srgbClr val="2D3D4A"/>
                        </a:solidFill>
                        <a:latin typeface="Open Sans"/>
                        <a:ea typeface="Open Sans"/>
                        <a:cs typeface="Open Sans"/>
                        <a:sym typeface="Open Sans"/>
                      </a:endParaRPr>
                    </a:p>
                    <a:p>
                      <a:pPr indent="0" lvl="0" marL="114300" rtl="0" algn="l">
                        <a:lnSpc>
                          <a:spcPct val="115000"/>
                        </a:lnSpc>
                        <a:spcBef>
                          <a:spcPts val="70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Please check the video 2 rar</a:t>
                      </a:r>
                      <a:endParaRPr sz="1200">
                        <a:solidFill>
                          <a:srgbClr val="2D3D4A"/>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2"/>
          <p:cNvSpPr txBox="1"/>
          <p:nvPr>
            <p:ph type="title"/>
          </p:nvPr>
        </p:nvSpPr>
        <p:spPr>
          <a:xfrm>
            <a:off x="457200" y="12192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Clr>
                <a:srgbClr val="FFFFFF"/>
              </a:buClr>
              <a:buFont typeface="Open Sans"/>
              <a:buNone/>
            </a:pPr>
            <a:r>
              <a:rPr lang="en" sz="4200"/>
              <a:t>Create Project Blueprint</a:t>
            </a:r>
            <a:endParaRPr sz="4200"/>
          </a:p>
        </p:txBody>
      </p:sp>
      <p:sp>
        <p:nvSpPr>
          <p:cNvPr id="142" name="Google Shape;142;p32"/>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43" name="Google Shape;143;p32"/>
          <p:cNvSpPr txBox="1"/>
          <p:nvPr>
            <p:ph idx="1" type="body"/>
          </p:nvPr>
        </p:nvSpPr>
        <p:spPr>
          <a:xfrm>
            <a:off x="457200" y="2557475"/>
            <a:ext cx="8421900" cy="7680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a:solidFill>
                <a:srgbClr val="FFFFFF"/>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3"/>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49" name="Google Shape;149;p3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150" name="Google Shape;150;p33"/>
          <p:cNvSpPr txBox="1"/>
          <p:nvPr>
            <p:ph idx="1" type="body"/>
          </p:nvPr>
        </p:nvSpPr>
        <p:spPr>
          <a:xfrm>
            <a:off x="475050" y="631275"/>
            <a:ext cx="8440800" cy="283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200">
                <a:highlight>
                  <a:srgbClr val="FFFFFF"/>
                </a:highlight>
                <a:latin typeface="Open Sans Light"/>
                <a:ea typeface="Open Sans Light"/>
                <a:cs typeface="Open Sans Light"/>
                <a:sym typeface="Open Sans Light"/>
              </a:rPr>
              <a:t>Share </a:t>
            </a:r>
            <a:r>
              <a:rPr lang="en" sz="1200">
                <a:solidFill>
                  <a:srgbClr val="02B3E4"/>
                </a:solidFill>
                <a:highlight>
                  <a:srgbClr val="FFFFFF"/>
                </a:highlight>
                <a:latin typeface="Open Sans Light"/>
                <a:ea typeface="Open Sans Light"/>
                <a:cs typeface="Open Sans Light"/>
                <a:sym typeface="Open Sans Light"/>
              </a:rPr>
              <a:t>your project-speci</a:t>
            </a:r>
            <a:r>
              <a:rPr lang="en" sz="1200">
                <a:highlight>
                  <a:srgbClr val="FFFFFF"/>
                </a:highlight>
                <a:latin typeface="Open Sans Light"/>
                <a:ea typeface="Open Sans Light"/>
                <a:cs typeface="Open Sans Light"/>
                <a:sym typeface="Open Sans Light"/>
              </a:rPr>
              <a:t>fic coordination activities map here (</a:t>
            </a:r>
            <a:r>
              <a:rPr lang="en" sz="1200">
                <a:solidFill>
                  <a:srgbClr val="0097A7"/>
                </a:solidFill>
                <a:highlight>
                  <a:srgbClr val="FFFFFF"/>
                </a:highlight>
                <a:latin typeface="Open Sans Light"/>
                <a:ea typeface="Open Sans Light"/>
                <a:cs typeface="Open Sans Light"/>
                <a:sym typeface="Open Sans Light"/>
              </a:rPr>
              <a:t>Insert Link here). </a:t>
            </a:r>
            <a:r>
              <a:rPr lang="en" sz="1200">
                <a:highlight>
                  <a:srgbClr val="FFFFFF"/>
                </a:highlight>
                <a:latin typeface="Open Sans Light"/>
                <a:ea typeface="Open Sans Light"/>
                <a:cs typeface="Open Sans Light"/>
                <a:sym typeface="Open Sans Light"/>
              </a:rPr>
              <a:t>You can also s</a:t>
            </a:r>
            <a:r>
              <a:rPr lang="en" sz="1200">
                <a:solidFill>
                  <a:srgbClr val="02B3E4"/>
                </a:solidFill>
                <a:highlight>
                  <a:srgbClr val="FFFFFF"/>
                </a:highlight>
                <a:latin typeface="Open Sans Light"/>
                <a:ea typeface="Open Sans Light"/>
                <a:cs typeface="Open Sans Light"/>
                <a:sym typeface="Open Sans Light"/>
              </a:rPr>
              <a:t>hare a screenshot</a:t>
            </a:r>
            <a:r>
              <a:rPr lang="en" sz="1200">
                <a:highlight>
                  <a:srgbClr val="FFFFFF"/>
                </a:highlight>
                <a:latin typeface="Open Sans Light"/>
                <a:ea typeface="Open Sans Light"/>
                <a:cs typeface="Open Sans Light"/>
                <a:sym typeface="Open Sans Light"/>
              </a:rPr>
              <a:t> below.</a:t>
            </a:r>
            <a:endParaRPr sz="1200">
              <a:solidFill>
                <a:srgbClr val="02B3E4"/>
              </a:solidFill>
            </a:endParaRPr>
          </a:p>
        </p:txBody>
      </p:sp>
      <p:sp>
        <p:nvSpPr>
          <p:cNvPr id="151" name="Google Shape;151;p33"/>
          <p:cNvSpPr txBox="1"/>
          <p:nvPr>
            <p:ph type="title"/>
          </p:nvPr>
        </p:nvSpPr>
        <p:spPr>
          <a:xfrm>
            <a:off x="457200" y="76200"/>
            <a:ext cx="8229600" cy="4788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Create a coordination activities map</a:t>
            </a:r>
            <a:endParaRPr sz="2800"/>
          </a:p>
        </p:txBody>
      </p:sp>
      <p:pic>
        <p:nvPicPr>
          <p:cNvPr id="152" name="Google Shape;152;p33"/>
          <p:cNvPicPr preferRelativeResize="0"/>
          <p:nvPr/>
        </p:nvPicPr>
        <p:blipFill>
          <a:blip r:embed="rId3">
            <a:alphaModFix/>
          </a:blip>
          <a:stretch>
            <a:fillRect/>
          </a:stretch>
        </p:blipFill>
        <p:spPr>
          <a:xfrm>
            <a:off x="152400" y="1066875"/>
            <a:ext cx="8839202" cy="3270605"/>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533400" y="12954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Clr>
                <a:srgbClr val="FFFFFF"/>
              </a:buClr>
              <a:buFont typeface="Open Sans"/>
              <a:buNone/>
            </a:pPr>
            <a:r>
              <a:rPr lang="en" sz="4200"/>
              <a:t> Plan for Sprint Meeting</a:t>
            </a:r>
            <a:endParaRPr sz="4200"/>
          </a:p>
        </p:txBody>
      </p:sp>
      <p:sp>
        <p:nvSpPr>
          <p:cNvPr id="158" name="Google Shape;158;p34"/>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59" name="Google Shape;159;p34"/>
          <p:cNvSpPr txBox="1"/>
          <p:nvPr/>
        </p:nvSpPr>
        <p:spPr>
          <a:xfrm>
            <a:off x="685800" y="2644075"/>
            <a:ext cx="7916700" cy="71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Open Sans"/>
                <a:ea typeface="Open Sans"/>
                <a:cs typeface="Open Sans"/>
                <a:sym typeface="Open Sans"/>
              </a:rPr>
              <a:t>As a PM, it is important to stay ahead of your scrum team and be prepared for every upcoming sprint by having a target goal defined with </a:t>
            </a:r>
            <a:r>
              <a:rPr lang="en" sz="1200">
                <a:solidFill>
                  <a:srgbClr val="FFFFFF"/>
                </a:solidFill>
                <a:latin typeface="Open Sans"/>
                <a:ea typeface="Open Sans"/>
                <a:cs typeface="Open Sans"/>
                <a:sym typeface="Open Sans"/>
              </a:rPr>
              <a:t>prioritized</a:t>
            </a:r>
            <a:r>
              <a:rPr lang="en" sz="1200">
                <a:solidFill>
                  <a:srgbClr val="FFFFFF"/>
                </a:solidFill>
                <a:latin typeface="Open Sans"/>
                <a:ea typeface="Open Sans"/>
                <a:cs typeface="Open Sans"/>
                <a:sym typeface="Open Sans"/>
              </a:rPr>
              <a:t> backlog for team to start costing and breaking down the tasks</a:t>
            </a:r>
            <a:endParaRPr sz="1200">
              <a:latin typeface="Open Sans"/>
              <a:ea typeface="Open Sans"/>
              <a:cs typeface="Open Sans"/>
              <a:sym typeface="Open San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65" name="Google Shape;165;p35"/>
          <p:cNvSpPr txBox="1"/>
          <p:nvPr>
            <p:ph type="title"/>
          </p:nvPr>
        </p:nvSpPr>
        <p:spPr>
          <a:xfrm>
            <a:off x="3810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Sprint Planning Meeting Preparation</a:t>
            </a:r>
            <a:endParaRPr sz="2800"/>
          </a:p>
        </p:txBody>
      </p:sp>
      <p:sp>
        <p:nvSpPr>
          <p:cNvPr id="166" name="Google Shape;166;p3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167" name="Google Shape;167;p35"/>
          <p:cNvGraphicFramePr/>
          <p:nvPr/>
        </p:nvGraphicFramePr>
        <p:xfrm>
          <a:off x="457200" y="711650"/>
          <a:ext cx="3000000" cy="3000000"/>
        </p:xfrm>
        <a:graphic>
          <a:graphicData uri="http://schemas.openxmlformats.org/drawingml/2006/table">
            <a:tbl>
              <a:tblPr>
                <a:noFill/>
                <a:tableStyleId>{21A64DD8-5700-4B4E-A45C-60DAA87DADED}</a:tableStyleId>
              </a:tblPr>
              <a:tblGrid>
                <a:gridCol w="382850"/>
                <a:gridCol w="7846750"/>
              </a:tblGrid>
              <a:tr h="322425">
                <a:tc gridSpan="2">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t>
                      </a:r>
                      <a:r>
                        <a:rPr b="1" lang="en" sz="1200">
                          <a:solidFill>
                            <a:srgbClr val="2D3D4A"/>
                          </a:solidFill>
                          <a:latin typeface="Open Sans"/>
                          <a:ea typeface="Open Sans"/>
                          <a:cs typeface="Open Sans"/>
                          <a:sym typeface="Open Sans"/>
                        </a:rPr>
                        <a:t>print Goal</a:t>
                      </a:r>
                      <a:endParaRPr sz="1200">
                        <a:solidFill>
                          <a:srgbClr val="9E9E9E"/>
                        </a:solidFill>
                        <a:latin typeface="Open Sans"/>
                        <a:ea typeface="Open Sans"/>
                        <a:cs typeface="Open Sans"/>
                        <a:sym typeface="Open Sans"/>
                      </a:endParaRPr>
                    </a:p>
                  </a:txBody>
                  <a:tcPr marT="91425" marB="91425" marR="91425" marL="91425"/>
                </a:tc>
                <a:tc hMerge="1"/>
              </a:tr>
              <a:tr h="381000">
                <a:tc gridSpan="2">
                  <a:txBody>
                    <a:bodyPr/>
                    <a:lstStyle/>
                    <a:p>
                      <a:pPr indent="0" lvl="0" marL="0" rtl="0" algn="l">
                        <a:lnSpc>
                          <a:spcPct val="115000"/>
                        </a:lnSpc>
                        <a:spcBef>
                          <a:spcPts val="0"/>
                        </a:spcBef>
                        <a:spcAft>
                          <a:spcPts val="0"/>
                        </a:spcAft>
                        <a:buNone/>
                      </a:pPr>
                      <a:r>
                        <a:rPr b="1" lang="en" sz="1200">
                          <a:solidFill>
                            <a:srgbClr val="9E9E9E"/>
                          </a:solidFill>
                          <a:latin typeface="Open Sans"/>
                          <a:ea typeface="Open Sans"/>
                          <a:cs typeface="Open Sans"/>
                          <a:sym typeface="Open Sans"/>
                        </a:rPr>
                        <a:t>Enable anew feature for the customer to view where the robot it is and send a sms with a code</a:t>
                      </a:r>
                      <a:endParaRPr sz="1200">
                        <a:latin typeface="Open Sans"/>
                        <a:ea typeface="Open Sans"/>
                        <a:cs typeface="Open Sans"/>
                        <a:sym typeface="Open Sans"/>
                      </a:endParaRPr>
                    </a:p>
                  </a:txBody>
                  <a:tcPr marT="91425" marB="91425" marR="91425" marL="91425"/>
                </a:tc>
                <a:tc hMerge="1"/>
              </a:tr>
              <a:tr h="381000">
                <a:tc gridSpan="2">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Sprint Backlog (</a:t>
                      </a:r>
                      <a:r>
                        <a:rPr lang="en" sz="1200">
                          <a:solidFill>
                            <a:srgbClr val="2D3D4A"/>
                          </a:solidFill>
                          <a:latin typeface="Open Sans"/>
                          <a:ea typeface="Open Sans"/>
                          <a:cs typeface="Open Sans"/>
                          <a:sym typeface="Open Sans"/>
                        </a:rPr>
                        <a:t>list the prioritized </a:t>
                      </a:r>
                      <a:r>
                        <a:rPr b="1" lang="en" sz="1200">
                          <a:solidFill>
                            <a:srgbClr val="2D3D4A"/>
                          </a:solidFill>
                          <a:latin typeface="Open Sans"/>
                          <a:ea typeface="Open Sans"/>
                          <a:cs typeface="Open Sans"/>
                          <a:sym typeface="Open Sans"/>
                        </a:rPr>
                        <a:t>user-stories</a:t>
                      </a:r>
                      <a:r>
                        <a:rPr lang="en" sz="1200">
                          <a:solidFill>
                            <a:srgbClr val="2D3D4A"/>
                          </a:solidFill>
                          <a:latin typeface="Open Sans"/>
                          <a:ea typeface="Open Sans"/>
                          <a:cs typeface="Open Sans"/>
                          <a:sym typeface="Open Sans"/>
                        </a:rPr>
                        <a:t> from the product backlog)</a:t>
                      </a:r>
                      <a:endParaRPr sz="1200">
                        <a:latin typeface="Open Sans"/>
                        <a:ea typeface="Open Sans"/>
                        <a:cs typeface="Open Sans"/>
                        <a:sym typeface="Open Sans"/>
                      </a:endParaRPr>
                    </a:p>
                  </a:txBody>
                  <a:tcPr marT="91425" marB="91425" marR="91425" marL="91425"/>
                </a:tc>
                <a:tc hMerge="1"/>
              </a:tr>
              <a:tr h="381000">
                <a:tc>
                  <a:txBody>
                    <a:bodyPr/>
                    <a:lstStyle/>
                    <a:p>
                      <a:pPr indent="0" lvl="0" marL="0" rtl="0" algn="l">
                        <a:spcBef>
                          <a:spcPts val="0"/>
                        </a:spcBef>
                        <a:spcAft>
                          <a:spcPts val="0"/>
                        </a:spcAft>
                        <a:buNone/>
                      </a:pPr>
                      <a:r>
                        <a:rPr lang="en" sz="1200">
                          <a:latin typeface="Open Sans"/>
                          <a:ea typeface="Open Sans"/>
                          <a:cs typeface="Open Sans"/>
                          <a:sym typeface="Open Sans"/>
                        </a:rPr>
                        <a:t>1</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 customer of Doordash  I want to know how long need to wait until my food arrive</a:t>
                      </a:r>
                      <a:endParaRPr sz="12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2</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 customer of </a:t>
                      </a:r>
                      <a:r>
                        <a:rPr lang="en" sz="1200">
                          <a:solidFill>
                            <a:srgbClr val="2D3D4A"/>
                          </a:solidFill>
                          <a:latin typeface="Open Sans"/>
                          <a:ea typeface="Open Sans"/>
                          <a:cs typeface="Open Sans"/>
                          <a:sym typeface="Open Sans"/>
                        </a:rPr>
                        <a:t>Doordash</a:t>
                      </a:r>
                      <a:r>
                        <a:rPr lang="en" sz="1200">
                          <a:solidFill>
                            <a:srgbClr val="2D3D4A"/>
                          </a:solidFill>
                          <a:latin typeface="Open Sans"/>
                          <a:ea typeface="Open Sans"/>
                          <a:cs typeface="Open Sans"/>
                          <a:sym typeface="Open Sans"/>
                        </a:rPr>
                        <a:t> I need to order item</a:t>
                      </a:r>
                      <a:endParaRPr sz="12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3</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t>
                      </a:r>
                      <a:r>
                        <a:rPr lang="en" sz="1200">
                          <a:solidFill>
                            <a:srgbClr val="2D3D4A"/>
                          </a:solidFill>
                          <a:latin typeface="Open Sans"/>
                          <a:ea typeface="Open Sans"/>
                          <a:cs typeface="Open Sans"/>
                          <a:sym typeface="Open Sans"/>
                        </a:rPr>
                        <a:t>Doordash </a:t>
                      </a:r>
                      <a:r>
                        <a:rPr lang="en" sz="1200">
                          <a:solidFill>
                            <a:srgbClr val="2D3D4A"/>
                          </a:solidFill>
                          <a:latin typeface="Open Sans"/>
                          <a:ea typeface="Open Sans"/>
                          <a:cs typeface="Open Sans"/>
                          <a:sym typeface="Open Sans"/>
                        </a:rPr>
                        <a:t>We need to know where is the robot to make sure he skip any obstacles</a:t>
                      </a:r>
                      <a:endParaRPr sz="12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4</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t>
                      </a:r>
                      <a:r>
                        <a:rPr lang="en" sz="1200">
                          <a:solidFill>
                            <a:srgbClr val="2D3D4A"/>
                          </a:solidFill>
                          <a:latin typeface="Open Sans"/>
                          <a:ea typeface="Open Sans"/>
                          <a:cs typeface="Open Sans"/>
                          <a:sym typeface="Open Sans"/>
                        </a:rPr>
                        <a:t>Doordash we need to protect the robot against theft</a:t>
                      </a:r>
                      <a:endParaRPr sz="12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5</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 Customer of </a:t>
                      </a:r>
                      <a:r>
                        <a:rPr lang="en" sz="1200">
                          <a:solidFill>
                            <a:srgbClr val="2D3D4A"/>
                          </a:solidFill>
                          <a:latin typeface="Open Sans"/>
                          <a:ea typeface="Open Sans"/>
                          <a:cs typeface="Open Sans"/>
                          <a:sym typeface="Open Sans"/>
                        </a:rPr>
                        <a:t>Doordash I want to have receipe to create dishes.</a:t>
                      </a:r>
                      <a:endParaRPr sz="1200">
                        <a:solidFill>
                          <a:srgbClr val="2D3D4A"/>
                        </a:solidFill>
                        <a:latin typeface="Open Sans"/>
                        <a:ea typeface="Open Sans"/>
                        <a:cs typeface="Open Sans"/>
                        <a:sym typeface="Open Sans"/>
                      </a:endParaRPr>
                    </a:p>
                  </a:txBody>
                  <a:tcPr marT="91425" marB="91425" marR="91425" marL="91425"/>
                </a:tc>
              </a:tr>
              <a:tr h="381000">
                <a:tc gridSpan="2">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Sprint Prioritization Logic</a:t>
                      </a:r>
                      <a:endParaRPr sz="1200">
                        <a:latin typeface="Open Sans"/>
                        <a:ea typeface="Open Sans"/>
                        <a:cs typeface="Open Sans"/>
                        <a:sym typeface="Open Sans"/>
                      </a:endParaRPr>
                    </a:p>
                  </a:txBody>
                  <a:tcPr marT="91425" marB="91425" marR="91425" marL="91425"/>
                </a:tc>
                <a:tc hMerge="1"/>
              </a:tr>
              <a:tr h="381000">
                <a:tc gridSpan="2">
                  <a:txBody>
                    <a:bodyPr/>
                    <a:lstStyle/>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A fully implemention at the end of the sprint</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Prioritize the riskier work to create API integration ahead it may require multiple sprint</a:t>
                      </a:r>
                      <a:endParaRPr sz="1200">
                        <a:solidFill>
                          <a:srgbClr val="9E9E9E"/>
                        </a:solidFill>
                        <a:latin typeface="Open Sans"/>
                        <a:ea typeface="Open Sans"/>
                        <a:cs typeface="Open Sans"/>
                        <a:sym typeface="Open Sans"/>
                      </a:endParaRPr>
                    </a:p>
                  </a:txBody>
                  <a:tcPr marT="91425" marB="91425" marR="91425" marL="91425"/>
                </a:tc>
                <a:tc hMerge="1"/>
              </a:tr>
            </a:tbl>
          </a:graphicData>
        </a:graphic>
      </p:graphicFrame>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73" name="Google Shape;173;p36"/>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User Story 1</a:t>
            </a:r>
            <a:endParaRPr sz="2800"/>
          </a:p>
        </p:txBody>
      </p:sp>
      <p:sp>
        <p:nvSpPr>
          <p:cNvPr id="174" name="Google Shape;174;p3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175" name="Google Shape;175;p36"/>
          <p:cNvGraphicFramePr/>
          <p:nvPr/>
        </p:nvGraphicFramePr>
        <p:xfrm>
          <a:off x="287350" y="682675"/>
          <a:ext cx="3000000" cy="3000000"/>
        </p:xfrm>
        <a:graphic>
          <a:graphicData uri="http://schemas.openxmlformats.org/drawingml/2006/table">
            <a:tbl>
              <a:tblPr>
                <a:noFill/>
                <a:tableStyleId>{21A64DD8-5700-4B4E-A45C-60DAA87DADED}</a:tableStyleId>
              </a:tblPr>
              <a:tblGrid>
                <a:gridCol w="1183450"/>
                <a:gridCol w="7419900"/>
              </a:tblGrid>
              <a:tr h="9114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User Story</a:t>
                      </a:r>
                      <a:endParaRPr b="1"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As a customer If I want to use the Autopilot function ,  I need to enter my phone code to receive an SMS to authenticate.</a:t>
                      </a:r>
                      <a:endParaRPr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6632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Design </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Please look slide 8</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49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Acceptance Criteria</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latin typeface="Open Sans"/>
                          <a:ea typeface="Open Sans"/>
                          <a:cs typeface="Open Sans"/>
                          <a:sym typeface="Open Sans"/>
                        </a:rPr>
                        <a:t>A user need first insert the SMS</a:t>
                      </a:r>
                      <a:endParaRPr sz="1200">
                        <a:solidFill>
                          <a:srgbClr val="2D3D4A"/>
                        </a:solidFill>
                        <a:latin typeface="Open Sans"/>
                        <a:ea typeface="Open Sans"/>
                        <a:cs typeface="Open Sans"/>
                        <a:sym typeface="Open Sans"/>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latin typeface="Open Sans"/>
                          <a:ea typeface="Open Sans"/>
                          <a:cs typeface="Open Sans"/>
                          <a:sym typeface="Open Sans"/>
                        </a:rPr>
                        <a:t>One the User will receive the code the user need to insert the code to enter</a:t>
                      </a:r>
                      <a:endParaRPr sz="1200">
                        <a:solidFill>
                          <a:srgbClr val="2D3D4A"/>
                        </a:solidFill>
                        <a:latin typeface="Open Sans"/>
                        <a:ea typeface="Open Sans"/>
                        <a:cs typeface="Open Sans"/>
                        <a:sym typeface="Open Sans"/>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latin typeface="Open Sans"/>
                          <a:ea typeface="Open Sans"/>
                          <a:cs typeface="Open Sans"/>
                          <a:sym typeface="Open Sans"/>
                        </a:rPr>
                        <a:t>The user will receive a code</a:t>
                      </a:r>
                      <a:endParaRPr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9114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Assumptions</a:t>
                      </a:r>
                      <a:endParaRPr b="1" sz="12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The customer need to put his own number of phone and receive an SMS</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I assume that the engineering are selecting any platform that send the sms for free without recurring  in extra charge</a:t>
                      </a:r>
                      <a:endParaRPr sz="1200">
                        <a:solidFill>
                          <a:srgbClr val="9E9E9E"/>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81" name="Google Shape;181;p37"/>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Design user Story 1</a:t>
            </a:r>
            <a:endParaRPr sz="2800"/>
          </a:p>
        </p:txBody>
      </p:sp>
      <p:sp>
        <p:nvSpPr>
          <p:cNvPr id="182" name="Google Shape;182;p3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pic>
        <p:nvPicPr>
          <p:cNvPr id="183" name="Google Shape;183;p37"/>
          <p:cNvPicPr preferRelativeResize="0"/>
          <p:nvPr/>
        </p:nvPicPr>
        <p:blipFill>
          <a:blip r:embed="rId3">
            <a:alphaModFix/>
          </a:blip>
          <a:stretch>
            <a:fillRect/>
          </a:stretch>
        </p:blipFill>
        <p:spPr>
          <a:xfrm>
            <a:off x="1107750" y="579475"/>
            <a:ext cx="2399678" cy="4167299"/>
          </a:xfrm>
          <a:prstGeom prst="rect">
            <a:avLst/>
          </a:prstGeom>
          <a:noFill/>
          <a:ln>
            <a:noFill/>
          </a:ln>
        </p:spPr>
      </p:pic>
      <p:pic>
        <p:nvPicPr>
          <p:cNvPr id="184" name="Google Shape;184;p37"/>
          <p:cNvPicPr preferRelativeResize="0"/>
          <p:nvPr/>
        </p:nvPicPr>
        <p:blipFill>
          <a:blip r:embed="rId4">
            <a:alphaModFix/>
          </a:blip>
          <a:stretch>
            <a:fillRect/>
          </a:stretch>
        </p:blipFill>
        <p:spPr>
          <a:xfrm>
            <a:off x="4136400" y="579475"/>
            <a:ext cx="2058912" cy="4167299"/>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90" name="Google Shape;190;p38"/>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User Story 2</a:t>
            </a:r>
            <a:endParaRPr sz="2800"/>
          </a:p>
        </p:txBody>
      </p:sp>
      <p:sp>
        <p:nvSpPr>
          <p:cNvPr id="191" name="Google Shape;191;p3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192" name="Google Shape;192;p38"/>
          <p:cNvGraphicFramePr/>
          <p:nvPr/>
        </p:nvGraphicFramePr>
        <p:xfrm>
          <a:off x="134950" y="758875"/>
          <a:ext cx="3000000" cy="3000000"/>
        </p:xfrm>
        <a:graphic>
          <a:graphicData uri="http://schemas.openxmlformats.org/drawingml/2006/table">
            <a:tbl>
              <a:tblPr>
                <a:noFill/>
                <a:tableStyleId>{21A64DD8-5700-4B4E-A45C-60DAA87DADED}</a:tableStyleId>
              </a:tblPr>
              <a:tblGrid>
                <a:gridCol w="1200900"/>
                <a:gridCol w="7402450"/>
              </a:tblGrid>
              <a:tr h="9114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User Story</a:t>
                      </a:r>
                      <a:endParaRPr b="1"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As a customer I want to order items and choice if subscribe and receive the same items every month tot times or just order once</a:t>
                      </a:r>
                      <a:endParaRPr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6632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Design </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Please check Page 10</a:t>
                      </a:r>
                      <a:endParaRPr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711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Acceptance Criteria</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The customer need to order an item</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The customer need to select if they want the item monthly with a subscription or just order the single item.</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The subscription function is a recommend system based on their past purchased</a:t>
                      </a:r>
                      <a:endParaRPr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9114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Assumptions</a:t>
                      </a:r>
                      <a:endParaRPr b="1" sz="12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The Customer need to buy using our App and may want to know how many times per month he buy the same item</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I assume that the engineering are selecting any platform that send the sms for free without recurring  in extra charge</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