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85" r:id="rId4"/>
    <p:sldId id="278" r:id="rId5"/>
    <p:sldId id="256" r:id="rId6"/>
    <p:sldId id="279" r:id="rId7"/>
    <p:sldId id="270" r:id="rId8"/>
    <p:sldId id="281" r:id="rId9"/>
    <p:sldId id="271" r:id="rId10"/>
    <p:sldId id="282" r:id="rId11"/>
    <p:sldId id="280" r:id="rId12"/>
    <p:sldId id="283" r:id="rId13"/>
    <p:sldId id="264" r:id="rId14"/>
    <p:sldId id="265" r:id="rId15"/>
    <p:sldId id="266" r:id="rId16"/>
    <p:sldId id="267" r:id="rId17"/>
    <p:sldId id="268" r:id="rId18"/>
    <p:sldId id="269" r:id="rId19"/>
    <p:sldId id="284" r:id="rId20"/>
    <p:sldId id="286" r:id="rId21"/>
    <p:sldId id="259" r:id="rId22"/>
    <p:sldId id="261" r:id="rId23"/>
    <p:sldId id="287" r:id="rId24"/>
    <p:sldId id="272" r:id="rId25"/>
    <p:sldId id="273" r:id="rId26"/>
    <p:sldId id="274" r:id="rId27"/>
    <p:sldId id="275" r:id="rId28"/>
    <p:sldId id="288" r:id="rId29"/>
    <p:sldId id="289" r:id="rId30"/>
    <p:sldId id="290" r:id="rId31"/>
    <p:sldId id="291" r:id="rId32"/>
    <p:sldId id="295"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8BAFB-7E91-421B-AFB0-D5A5F017D1B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365850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8BAFB-7E91-421B-AFB0-D5A5F017D1B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174874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8BAFB-7E91-421B-AFB0-D5A5F017D1B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306586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8BAFB-7E91-421B-AFB0-D5A5F017D1B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54156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98BAFB-7E91-421B-AFB0-D5A5F017D1BC}"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40831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98BAFB-7E91-421B-AFB0-D5A5F017D1BC}"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31172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98BAFB-7E91-421B-AFB0-D5A5F017D1BC}"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290500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98BAFB-7E91-421B-AFB0-D5A5F017D1BC}"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231171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8BAFB-7E91-421B-AFB0-D5A5F017D1BC}"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87188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8BAFB-7E91-421B-AFB0-D5A5F017D1BC}"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12266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8BAFB-7E91-421B-AFB0-D5A5F017D1BC}"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D186E-70A4-4F3D-9A19-649945FCE59D}" type="slidenum">
              <a:rPr lang="en-US" smtClean="0"/>
              <a:t>‹#›</a:t>
            </a:fld>
            <a:endParaRPr lang="en-US"/>
          </a:p>
        </p:txBody>
      </p:sp>
    </p:spTree>
    <p:extLst>
      <p:ext uri="{BB962C8B-B14F-4D97-AF65-F5344CB8AC3E}">
        <p14:creationId xmlns:p14="http://schemas.microsoft.com/office/powerpoint/2010/main" val="51225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8BAFB-7E91-421B-AFB0-D5A5F017D1BC}"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D186E-70A4-4F3D-9A19-649945FCE59D}" type="slidenum">
              <a:rPr lang="en-US" smtClean="0"/>
              <a:t>‹#›</a:t>
            </a:fld>
            <a:endParaRPr lang="en-US"/>
          </a:p>
        </p:txBody>
      </p:sp>
    </p:spTree>
    <p:extLst>
      <p:ext uri="{BB962C8B-B14F-4D97-AF65-F5344CB8AC3E}">
        <p14:creationId xmlns:p14="http://schemas.microsoft.com/office/powerpoint/2010/main" val="77083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משחק שחמט – ממשק גרפי</a:t>
            </a:r>
            <a:endParaRPr lang="en-US" dirty="0"/>
          </a:p>
        </p:txBody>
      </p:sp>
      <p:sp>
        <p:nvSpPr>
          <p:cNvPr id="3" name="Subtitle 2"/>
          <p:cNvSpPr>
            <a:spLocks noGrp="1"/>
          </p:cNvSpPr>
          <p:nvPr>
            <p:ph type="subTitle" idx="1"/>
          </p:nvPr>
        </p:nvSpPr>
        <p:spPr/>
        <p:txBody>
          <a:bodyPr/>
          <a:lstStyle/>
          <a:p>
            <a:r>
              <a:rPr lang="he-IL" dirty="0" smtClean="0"/>
              <a:t>אוניברסיטת תל אביב</a:t>
            </a:r>
            <a:endParaRPr lang="en-US" dirty="0"/>
          </a:p>
        </p:txBody>
      </p:sp>
    </p:spTree>
    <p:extLst>
      <p:ext uri="{BB962C8B-B14F-4D97-AF65-F5344CB8AC3E}">
        <p14:creationId xmlns:p14="http://schemas.microsoft.com/office/powerpoint/2010/main" val="68807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חלון טעינת משחקים שנשמרו</a:t>
            </a:r>
            <a:endParaRPr lang="en-US" dirty="0"/>
          </a:p>
        </p:txBody>
      </p:sp>
      <p:sp>
        <p:nvSpPr>
          <p:cNvPr id="3" name="Content Placeholder 2"/>
          <p:cNvSpPr>
            <a:spLocks noGrp="1"/>
          </p:cNvSpPr>
          <p:nvPr>
            <p:ph idx="1"/>
          </p:nvPr>
        </p:nvSpPr>
        <p:spPr/>
        <p:txBody>
          <a:bodyPr/>
          <a:lstStyle/>
          <a:p>
            <a:pPr algn="r" rtl="1"/>
            <a:r>
              <a:rPr lang="he-IL" dirty="0" smtClean="0"/>
              <a:t>ברגע שהמשתמש לוחץ על </a:t>
            </a:r>
            <a:r>
              <a:rPr lang="en-US" dirty="0" smtClean="0"/>
              <a:t>GAME SLOT</a:t>
            </a:r>
            <a:r>
              <a:rPr lang="he-IL" dirty="0" smtClean="0"/>
              <a:t> רצוי:</a:t>
            </a:r>
          </a:p>
          <a:p>
            <a:pPr lvl="1" algn="r" rtl="1"/>
            <a:r>
              <a:rPr lang="he-IL" dirty="0" smtClean="0"/>
              <a:t>התוכנית מציגה את הבחירה הנוכחית של המתשמש</a:t>
            </a:r>
          </a:p>
          <a:p>
            <a:pPr lvl="1" algn="r" rtl="1"/>
            <a:r>
              <a:rPr lang="he-IL" dirty="0" smtClean="0"/>
              <a:t>הכפתור </a:t>
            </a:r>
            <a:r>
              <a:rPr lang="en-US" dirty="0" smtClean="0"/>
              <a:t>LOAD</a:t>
            </a:r>
            <a:r>
              <a:rPr lang="he-IL" dirty="0" smtClean="0"/>
              <a:t> הופך לפעיל</a:t>
            </a:r>
          </a:p>
          <a:p>
            <a:pPr algn="r" rtl="1"/>
            <a:r>
              <a:rPr lang="he-IL" dirty="0" smtClean="0"/>
              <a:t>לחיצה על </a:t>
            </a:r>
            <a:r>
              <a:rPr lang="en-US" dirty="0" smtClean="0"/>
              <a:t>LOAD</a:t>
            </a:r>
            <a:r>
              <a:rPr lang="he-IL" dirty="0" smtClean="0"/>
              <a:t> טוענת את המשחק שנשמר ומציגה חלון המשחק הרצוי</a:t>
            </a:r>
          </a:p>
        </p:txBody>
      </p:sp>
    </p:spTree>
    <p:extLst>
      <p:ext uri="{BB962C8B-B14F-4D97-AF65-F5344CB8AC3E}">
        <p14:creationId xmlns:p14="http://schemas.microsoft.com/office/powerpoint/2010/main" val="2061220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967789" y="496349"/>
            <a:ext cx="6529137" cy="5303520"/>
          </a:xfrm>
          <a:prstGeom prst="rect">
            <a:avLst/>
          </a:prstGeom>
          <a:noFill/>
          <a:ln w="76200">
            <a:solidFill>
              <a:srgbClr val="FF0000"/>
            </a:solidFill>
          </a:ln>
        </p:spPr>
        <p:txBody>
          <a:bodyPr wrap="square" rtlCol="0">
            <a:spAutoFit/>
          </a:bodyPr>
          <a:lstStyle/>
          <a:p>
            <a:endParaRPr lang="en-US" dirty="0"/>
          </a:p>
        </p:txBody>
      </p:sp>
      <p:graphicFrame>
        <p:nvGraphicFramePr>
          <p:cNvPr id="85" name="Table 84"/>
          <p:cNvGraphicFramePr>
            <a:graphicFrameLocks noGrp="1"/>
          </p:cNvGraphicFramePr>
          <p:nvPr>
            <p:extLst>
              <p:ext uri="{D42A27DB-BD31-4B8C-83A1-F6EECF244321}">
                <p14:modId xmlns:p14="http://schemas.microsoft.com/office/powerpoint/2010/main" val="2694831388"/>
              </p:ext>
            </p:extLst>
          </p:nvPr>
        </p:nvGraphicFramePr>
        <p:xfrm>
          <a:off x="3031949" y="55350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89164832"/>
              </p:ext>
            </p:extLst>
          </p:nvPr>
        </p:nvGraphicFramePr>
        <p:xfrm>
          <a:off x="7932812" y="54548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61" name="Straight Connector 60"/>
          <p:cNvCxnSpPr/>
          <p:nvPr/>
        </p:nvCxnSpPr>
        <p:spPr>
          <a:xfrm flipH="1">
            <a:off x="7916773" y="56147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08753" y="369531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924794" y="417658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4604079" y="55345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612101" y="368729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12100" y="416856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31963" y="977134"/>
            <a:ext cx="2418598" cy="341194"/>
            <a:chOff x="4538407" y="2019869"/>
            <a:chExt cx="2418598" cy="341194"/>
          </a:xfrm>
        </p:grpSpPr>
        <p:sp>
          <p:nvSpPr>
            <p:cNvPr id="97" name="Rectangle 9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1</a:t>
              </a:r>
              <a:endParaRPr lang="en-US" b="1" dirty="0">
                <a:solidFill>
                  <a:srgbClr val="FF0000"/>
                </a:solidFill>
              </a:endParaRPr>
            </a:p>
          </p:txBody>
        </p:sp>
        <p:sp>
          <p:nvSpPr>
            <p:cNvPr id="98" name="Rectangle 9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5123943" y="1626836"/>
            <a:ext cx="2418598" cy="341194"/>
            <a:chOff x="4538407" y="2019869"/>
            <a:chExt cx="2418598" cy="341194"/>
          </a:xfrm>
        </p:grpSpPr>
        <p:sp>
          <p:nvSpPr>
            <p:cNvPr id="102" name="Rectangle 101"/>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2</a:t>
              </a:r>
              <a:endParaRPr lang="en-US" b="1" dirty="0">
                <a:solidFill>
                  <a:srgbClr val="FF0000"/>
                </a:solidFill>
              </a:endParaRPr>
            </a:p>
          </p:txBody>
        </p:sp>
        <p:sp>
          <p:nvSpPr>
            <p:cNvPr id="103" name="Rectangle 102"/>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5115923" y="2228412"/>
            <a:ext cx="2418598" cy="341194"/>
            <a:chOff x="4538407" y="2019869"/>
            <a:chExt cx="2418598" cy="341194"/>
          </a:xfrm>
        </p:grpSpPr>
        <p:sp>
          <p:nvSpPr>
            <p:cNvPr id="107" name="Rectangle 10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3</a:t>
              </a:r>
              <a:endParaRPr lang="en-US" b="1" dirty="0">
                <a:solidFill>
                  <a:srgbClr val="FF0000"/>
                </a:solidFill>
              </a:endParaRPr>
            </a:p>
          </p:txBody>
        </p:sp>
        <p:sp>
          <p:nvSpPr>
            <p:cNvPr id="108" name="Rectangle 10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123945" y="2829988"/>
            <a:ext cx="2418598" cy="341194"/>
            <a:chOff x="4538407" y="2019869"/>
            <a:chExt cx="2418598" cy="341194"/>
          </a:xfrm>
        </p:grpSpPr>
        <p:sp>
          <p:nvSpPr>
            <p:cNvPr id="34" name="Rectangle 33"/>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4</a:t>
              </a:r>
              <a:endParaRPr lang="en-US" b="1" dirty="0">
                <a:solidFill>
                  <a:srgbClr val="FF0000"/>
                </a:solidFill>
              </a:endParaRPr>
            </a:p>
          </p:txBody>
        </p:sp>
        <p:sp>
          <p:nvSpPr>
            <p:cNvPr id="35" name="Rectangle 34"/>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5131967" y="3479690"/>
            <a:ext cx="2418598" cy="341194"/>
            <a:chOff x="4538407" y="2019869"/>
            <a:chExt cx="2418598" cy="341194"/>
          </a:xfrm>
        </p:grpSpPr>
        <p:sp>
          <p:nvSpPr>
            <p:cNvPr id="46" name="Rectangle 45"/>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5</a:t>
              </a:r>
              <a:endParaRPr lang="en-US" b="1" dirty="0">
                <a:solidFill>
                  <a:srgbClr val="FF0000"/>
                </a:solidFill>
              </a:endParaRPr>
            </a:p>
          </p:txBody>
        </p:sp>
        <p:sp>
          <p:nvSpPr>
            <p:cNvPr id="47" name="Rectangle 46"/>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5067917" y="2750085"/>
            <a:ext cx="2553448" cy="504897"/>
            <a:chOff x="4411578" y="4989095"/>
            <a:chExt cx="2553448" cy="504897"/>
          </a:xfrm>
        </p:grpSpPr>
        <p:sp>
          <p:nvSpPr>
            <p:cNvPr id="44" name="Rectangle 4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4546428" y="5107973"/>
              <a:ext cx="2418598" cy="341194"/>
              <a:chOff x="4538407" y="2019869"/>
              <a:chExt cx="2418598" cy="341194"/>
            </a:xfrm>
          </p:grpSpPr>
          <p:sp>
            <p:nvSpPr>
              <p:cNvPr id="51" name="Rectangle 5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Game slot 4</a:t>
                </a:r>
                <a:endParaRPr lang="en-US" b="1" dirty="0">
                  <a:solidFill>
                    <a:schemeClr val="bg1"/>
                  </a:solidFill>
                </a:endParaRPr>
              </a:p>
            </p:txBody>
          </p:sp>
          <p:sp>
            <p:nvSpPr>
              <p:cNvPr id="52" name="Rectangle 5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5021170" y="4748465"/>
            <a:ext cx="1235241" cy="504897"/>
            <a:chOff x="4411578" y="4989095"/>
            <a:chExt cx="1235241" cy="504897"/>
          </a:xfrm>
        </p:grpSpPr>
        <p:sp>
          <p:nvSpPr>
            <p:cNvPr id="56" name="Rectangle 55"/>
            <p:cNvSpPr/>
            <p:nvPr/>
          </p:nvSpPr>
          <p:spPr>
            <a:xfrm>
              <a:off x="4411578" y="4989095"/>
              <a:ext cx="1235241"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4546428" y="5107973"/>
              <a:ext cx="1100391" cy="341194"/>
              <a:chOff x="4538407" y="2019869"/>
              <a:chExt cx="1100391" cy="341194"/>
            </a:xfrm>
          </p:grpSpPr>
          <p:sp>
            <p:nvSpPr>
              <p:cNvPr id="58" name="Rectangle 57"/>
              <p:cNvSpPr/>
              <p:nvPr/>
            </p:nvSpPr>
            <p:spPr>
              <a:xfrm>
                <a:off x="4882545" y="2019869"/>
                <a:ext cx="756253"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Back</a:t>
                </a:r>
                <a:endParaRPr lang="en-US" b="1" dirty="0">
                  <a:solidFill>
                    <a:schemeClr val="bg1"/>
                  </a:solidFill>
                </a:endParaRPr>
              </a:p>
            </p:txBody>
          </p:sp>
          <p:sp>
            <p:nvSpPr>
              <p:cNvPr id="59" name="Rectangle 5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p:cNvGrpSpPr/>
          <p:nvPr/>
        </p:nvGrpSpPr>
        <p:grpSpPr>
          <a:xfrm>
            <a:off x="6415515" y="4748465"/>
            <a:ext cx="1235241" cy="504897"/>
            <a:chOff x="4411578" y="4989095"/>
            <a:chExt cx="1235241" cy="504897"/>
          </a:xfrm>
        </p:grpSpPr>
        <p:sp>
          <p:nvSpPr>
            <p:cNvPr id="72" name="Rectangle 71"/>
            <p:cNvSpPr/>
            <p:nvPr/>
          </p:nvSpPr>
          <p:spPr>
            <a:xfrm>
              <a:off x="4411578" y="4989095"/>
              <a:ext cx="1235241"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4546428" y="5107973"/>
              <a:ext cx="1100391" cy="341194"/>
              <a:chOff x="4538407" y="2019869"/>
              <a:chExt cx="1100391" cy="341194"/>
            </a:xfrm>
          </p:grpSpPr>
          <p:sp>
            <p:nvSpPr>
              <p:cNvPr id="74" name="Rectangle 73"/>
              <p:cNvSpPr/>
              <p:nvPr/>
            </p:nvSpPr>
            <p:spPr>
              <a:xfrm>
                <a:off x="4882545" y="2019869"/>
                <a:ext cx="756253"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75" name="Rectangle 7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7359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חלון הגדרות</a:t>
            </a:r>
            <a:endParaRPr lang="en-US" dirty="0"/>
          </a:p>
        </p:txBody>
      </p:sp>
      <p:sp>
        <p:nvSpPr>
          <p:cNvPr id="3" name="Content Placeholder 2"/>
          <p:cNvSpPr>
            <a:spLocks noGrp="1"/>
          </p:cNvSpPr>
          <p:nvPr>
            <p:ph idx="1"/>
          </p:nvPr>
        </p:nvSpPr>
        <p:spPr/>
        <p:txBody>
          <a:bodyPr>
            <a:normAutofit fontScale="92500"/>
          </a:bodyPr>
          <a:lstStyle/>
          <a:p>
            <a:pPr algn="r" rtl="1"/>
            <a:r>
              <a:rPr lang="he-IL" dirty="0" smtClean="0"/>
              <a:t>יש לאפשר למשתמש לבחור את הגדרות המשחק:</a:t>
            </a:r>
          </a:p>
          <a:p>
            <a:pPr lvl="1" algn="r" rtl="1"/>
            <a:r>
              <a:rPr lang="he-IL" dirty="0" smtClean="0"/>
              <a:t>שחקן אחד (שחקן מול מחשב) או שני שחקנים</a:t>
            </a:r>
            <a:endParaRPr lang="en-US" dirty="0" smtClean="0"/>
          </a:p>
          <a:p>
            <a:pPr lvl="1" algn="r" rtl="1"/>
            <a:r>
              <a:rPr lang="he-IL" dirty="0" smtClean="0"/>
              <a:t>רמת הקושי</a:t>
            </a:r>
          </a:p>
          <a:p>
            <a:pPr lvl="1" algn="r" rtl="1"/>
            <a:r>
              <a:rPr lang="he-IL" dirty="0" smtClean="0"/>
              <a:t>הצבע של השחקן</a:t>
            </a:r>
          </a:p>
          <a:p>
            <a:pPr algn="r" rtl="1"/>
            <a:r>
              <a:rPr lang="he-IL" dirty="0" smtClean="0"/>
              <a:t>בדוגמה הבאה:</a:t>
            </a:r>
          </a:p>
          <a:p>
            <a:pPr lvl="1" algn="r" rtl="1"/>
            <a:r>
              <a:rPr lang="he-IL" dirty="0" smtClean="0"/>
              <a:t>חלון ההגדרות תחילה מאפשר לשחקן לבחור את מצב המשחק (שחקן אחד או שני שחקנים)</a:t>
            </a:r>
          </a:p>
          <a:p>
            <a:pPr lvl="1" algn="r" rtl="1"/>
            <a:r>
              <a:rPr lang="he-IL" dirty="0" smtClean="0"/>
              <a:t>אם המשתמש בוחר במצב שני שחקנים אז אפשר להתחיל את המשחק (כפתור </a:t>
            </a:r>
            <a:r>
              <a:rPr lang="en-US" dirty="0" smtClean="0"/>
              <a:t>START</a:t>
            </a:r>
            <a:r>
              <a:rPr lang="he-IL" dirty="0" smtClean="0"/>
              <a:t> מופיע במקום </a:t>
            </a:r>
            <a:r>
              <a:rPr lang="en-US" dirty="0" smtClean="0"/>
              <a:t>NEXT</a:t>
            </a:r>
            <a:r>
              <a:rPr lang="he-IL" dirty="0" smtClean="0"/>
              <a:t>)</a:t>
            </a:r>
          </a:p>
          <a:p>
            <a:pPr lvl="1" algn="r" rtl="1"/>
            <a:r>
              <a:rPr lang="he-IL" dirty="0" smtClean="0"/>
              <a:t>אחרת השחקן יצטרך לבחור את רמת הקוש</a:t>
            </a:r>
          </a:p>
          <a:p>
            <a:pPr algn="r" rtl="1"/>
            <a:r>
              <a:rPr lang="he-IL" dirty="0" smtClean="0"/>
              <a:t>בכל שלב השחקן יכול לשנות את הגדרות המשחק שנבחרו על ידי </a:t>
            </a:r>
            <a:r>
              <a:rPr lang="en-US" dirty="0" smtClean="0"/>
              <a:t>BACK</a:t>
            </a:r>
            <a:endParaRPr lang="he-IL" dirty="0" smtClean="0"/>
          </a:p>
          <a:p>
            <a:pPr lvl="1" algn="r" rtl="1"/>
            <a:r>
              <a:rPr lang="he-IL" dirty="0" smtClean="0"/>
              <a:t>בחלון הראשון לחיצה על </a:t>
            </a:r>
            <a:r>
              <a:rPr lang="en-US" dirty="0" smtClean="0"/>
              <a:t>BACK</a:t>
            </a:r>
            <a:r>
              <a:rPr lang="he-IL" dirty="0" smtClean="0"/>
              <a:t> תחזיר אותנו לחלון הראשי</a:t>
            </a:r>
            <a:endParaRPr lang="en-US" dirty="0"/>
          </a:p>
        </p:txBody>
      </p:sp>
    </p:spTree>
    <p:extLst>
      <p:ext uri="{BB962C8B-B14F-4D97-AF65-F5344CB8AC3E}">
        <p14:creationId xmlns:p14="http://schemas.microsoft.com/office/powerpoint/2010/main" val="1012642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93419356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112" name="Group 111"/>
          <p:cNvGrpSpPr/>
          <p:nvPr/>
        </p:nvGrpSpPr>
        <p:grpSpPr>
          <a:xfrm>
            <a:off x="4073186" y="2035900"/>
            <a:ext cx="2418598" cy="341194"/>
            <a:chOff x="4538407" y="2019869"/>
            <a:chExt cx="2418598" cy="341194"/>
          </a:xfrm>
        </p:grpSpPr>
        <p:sp>
          <p:nvSpPr>
            <p:cNvPr id="113" name="Rectangle 112"/>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One player</a:t>
              </a:r>
              <a:endParaRPr lang="en-US" b="1" dirty="0">
                <a:solidFill>
                  <a:srgbClr val="FF0000"/>
                </a:solidFill>
              </a:endParaRPr>
            </a:p>
          </p:txBody>
        </p:sp>
        <p:sp>
          <p:nvSpPr>
            <p:cNvPr id="114" name="Rectangle 113"/>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Start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p:cNvGrpSpPr/>
          <p:nvPr/>
        </p:nvGrpSpPr>
        <p:grpSpPr>
          <a:xfrm>
            <a:off x="6304546" y="1931609"/>
            <a:ext cx="2553448" cy="504897"/>
            <a:chOff x="4411578" y="4989095"/>
            <a:chExt cx="2553448" cy="504897"/>
          </a:xfrm>
        </p:grpSpPr>
        <p:sp>
          <p:nvSpPr>
            <p:cNvPr id="65" name="Rectangle 6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4546428" y="5107973"/>
              <a:ext cx="2418598" cy="341194"/>
              <a:chOff x="4538407" y="2019869"/>
              <a:chExt cx="2418598" cy="341194"/>
            </a:xfrm>
          </p:grpSpPr>
          <p:sp>
            <p:nvSpPr>
              <p:cNvPr id="67" name="Rectangle 6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Two players</a:t>
                </a:r>
                <a:endParaRPr lang="en-US" b="1" dirty="0">
                  <a:solidFill>
                    <a:schemeClr val="bg1"/>
                  </a:solidFill>
                </a:endParaRPr>
              </a:p>
            </p:txBody>
          </p:sp>
          <p:sp>
            <p:nvSpPr>
              <p:cNvPr id="68" name="Rectangle 6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7" name="TextBox 126"/>
          <p:cNvSpPr txBox="1"/>
          <p:nvPr/>
        </p:nvSpPr>
        <p:spPr>
          <a:xfrm>
            <a:off x="4908884" y="962525"/>
            <a:ext cx="2287806" cy="584775"/>
          </a:xfrm>
          <a:prstGeom prst="rect">
            <a:avLst/>
          </a:prstGeom>
          <a:noFill/>
        </p:spPr>
        <p:txBody>
          <a:bodyPr wrap="none" rtlCol="0">
            <a:spAutoFit/>
          </a:bodyPr>
          <a:lstStyle/>
          <a:p>
            <a:r>
              <a:rPr lang="en-US" sz="3200" b="1" dirty="0" smtClean="0">
                <a:solidFill>
                  <a:srgbClr val="FF0000"/>
                </a:solidFill>
              </a:rPr>
              <a:t>Game Mode</a:t>
            </a:r>
            <a:endParaRPr lang="en-US" sz="3200" b="1" dirty="0">
              <a:solidFill>
                <a:srgbClr val="FF0000"/>
              </a:solidFill>
            </a:endParaRPr>
          </a:p>
        </p:txBody>
      </p:sp>
    </p:spTree>
    <p:extLst>
      <p:ext uri="{BB962C8B-B14F-4D97-AF65-F5344CB8AC3E}">
        <p14:creationId xmlns:p14="http://schemas.microsoft.com/office/powerpoint/2010/main" val="283020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64" name="Group 63"/>
          <p:cNvGrpSpPr/>
          <p:nvPr/>
        </p:nvGrpSpPr>
        <p:grpSpPr>
          <a:xfrm>
            <a:off x="3954379" y="2061402"/>
            <a:ext cx="2553448" cy="504897"/>
            <a:chOff x="4411578" y="4989095"/>
            <a:chExt cx="2553448" cy="504897"/>
          </a:xfrm>
        </p:grpSpPr>
        <p:sp>
          <p:nvSpPr>
            <p:cNvPr id="65" name="Rectangle 6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4546428" y="5107973"/>
              <a:ext cx="2418598" cy="341194"/>
              <a:chOff x="4538407" y="2019869"/>
              <a:chExt cx="2418598" cy="341194"/>
            </a:xfrm>
          </p:grpSpPr>
          <p:sp>
            <p:nvSpPr>
              <p:cNvPr id="67" name="Rectangle 6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One player</a:t>
                </a:r>
                <a:endParaRPr lang="en-US" b="1" dirty="0">
                  <a:solidFill>
                    <a:schemeClr val="bg1"/>
                  </a:solidFill>
                </a:endParaRPr>
              </a:p>
            </p:txBody>
          </p:sp>
          <p:sp>
            <p:nvSpPr>
              <p:cNvPr id="68" name="Rectangle 6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93419356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6367211" y="2180279"/>
            <a:ext cx="2418598" cy="341194"/>
            <a:chOff x="4538407" y="2019869"/>
            <a:chExt cx="2418598" cy="341194"/>
          </a:xfrm>
        </p:grpSpPr>
        <p:sp>
          <p:nvSpPr>
            <p:cNvPr id="113" name="Rectangle 112"/>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Two players</a:t>
              </a:r>
              <a:endParaRPr lang="en-US" b="1" dirty="0">
                <a:solidFill>
                  <a:srgbClr val="FF0000"/>
                </a:solidFill>
              </a:endParaRPr>
            </a:p>
          </p:txBody>
        </p:sp>
        <p:sp>
          <p:nvSpPr>
            <p:cNvPr id="114" name="Rectangle 113"/>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Next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4" name="TextBox 93"/>
          <p:cNvSpPr txBox="1"/>
          <p:nvPr/>
        </p:nvSpPr>
        <p:spPr>
          <a:xfrm>
            <a:off x="4908884" y="962525"/>
            <a:ext cx="2287806" cy="584775"/>
          </a:xfrm>
          <a:prstGeom prst="rect">
            <a:avLst/>
          </a:prstGeom>
          <a:noFill/>
        </p:spPr>
        <p:txBody>
          <a:bodyPr wrap="none" rtlCol="0">
            <a:spAutoFit/>
          </a:bodyPr>
          <a:lstStyle/>
          <a:p>
            <a:r>
              <a:rPr lang="en-US" sz="3200" b="1" dirty="0" smtClean="0">
                <a:solidFill>
                  <a:srgbClr val="FF0000"/>
                </a:solidFill>
              </a:rPr>
              <a:t>Game Mode</a:t>
            </a:r>
            <a:endParaRPr lang="en-US" sz="3200" b="1" dirty="0">
              <a:solidFill>
                <a:srgbClr val="FF0000"/>
              </a:solidFill>
            </a:endParaRPr>
          </a:p>
        </p:txBody>
      </p:sp>
    </p:spTree>
    <p:extLst>
      <p:ext uri="{BB962C8B-B14F-4D97-AF65-F5344CB8AC3E}">
        <p14:creationId xmlns:p14="http://schemas.microsoft.com/office/powerpoint/2010/main" val="1559167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64" name="Group 63"/>
          <p:cNvGrpSpPr/>
          <p:nvPr/>
        </p:nvGrpSpPr>
        <p:grpSpPr>
          <a:xfrm>
            <a:off x="4868784" y="2013283"/>
            <a:ext cx="2553448" cy="504897"/>
            <a:chOff x="4411578" y="4989095"/>
            <a:chExt cx="2553448" cy="504897"/>
          </a:xfrm>
        </p:grpSpPr>
        <p:sp>
          <p:nvSpPr>
            <p:cNvPr id="65" name="Rectangle 6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4546428" y="5107973"/>
              <a:ext cx="2418598" cy="341194"/>
              <a:chOff x="4538407" y="2019869"/>
              <a:chExt cx="2418598" cy="341194"/>
            </a:xfrm>
          </p:grpSpPr>
          <p:sp>
            <p:nvSpPr>
              <p:cNvPr id="67" name="Rectangle 6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 </a:t>
                </a:r>
                <a:r>
                  <a:rPr lang="en-US" b="1" dirty="0" err="1" smtClean="0">
                    <a:solidFill>
                      <a:schemeClr val="bg1"/>
                    </a:solidFill>
                  </a:rPr>
                  <a:t>Noob</a:t>
                </a:r>
                <a:endParaRPr lang="en-US" b="1" dirty="0">
                  <a:solidFill>
                    <a:schemeClr val="bg1"/>
                  </a:solidFill>
                </a:endParaRPr>
              </a:p>
            </p:txBody>
          </p:sp>
          <p:sp>
            <p:nvSpPr>
              <p:cNvPr id="68" name="Rectangle 6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93419356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4971553" y="2661550"/>
            <a:ext cx="2418598" cy="341194"/>
            <a:chOff x="4538407" y="2019869"/>
            <a:chExt cx="2418598" cy="341194"/>
          </a:xfrm>
        </p:grpSpPr>
        <p:sp>
          <p:nvSpPr>
            <p:cNvPr id="113" name="Rectangle 112"/>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Easy</a:t>
              </a:r>
              <a:endParaRPr lang="en-US" b="1" dirty="0">
                <a:solidFill>
                  <a:srgbClr val="FF0000"/>
                </a:solidFill>
              </a:endParaRPr>
            </a:p>
          </p:txBody>
        </p:sp>
        <p:sp>
          <p:nvSpPr>
            <p:cNvPr id="114" name="Rectangle 113"/>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Next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p:cNvGrpSpPr/>
          <p:nvPr/>
        </p:nvGrpSpPr>
        <p:grpSpPr>
          <a:xfrm>
            <a:off x="4979575" y="3182916"/>
            <a:ext cx="2418598" cy="341194"/>
            <a:chOff x="4538407" y="2019869"/>
            <a:chExt cx="2418598" cy="341194"/>
          </a:xfrm>
        </p:grpSpPr>
        <p:sp>
          <p:nvSpPr>
            <p:cNvPr id="62" name="Rectangle 61"/>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Moderate</a:t>
              </a:r>
              <a:endParaRPr lang="en-US" b="1" dirty="0">
                <a:solidFill>
                  <a:srgbClr val="FF0000"/>
                </a:solidFill>
              </a:endParaRPr>
            </a:p>
          </p:txBody>
        </p:sp>
        <p:sp>
          <p:nvSpPr>
            <p:cNvPr id="63" name="Rectangle 62"/>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4971555" y="3656156"/>
            <a:ext cx="2418598" cy="341194"/>
            <a:chOff x="4538407" y="2019869"/>
            <a:chExt cx="2418598" cy="341194"/>
          </a:xfrm>
        </p:grpSpPr>
        <p:sp>
          <p:nvSpPr>
            <p:cNvPr id="74" name="Rectangle 73"/>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Hard</a:t>
              </a:r>
              <a:endParaRPr lang="en-US" b="1" dirty="0">
                <a:solidFill>
                  <a:srgbClr val="FF0000"/>
                </a:solidFill>
              </a:endParaRPr>
            </a:p>
          </p:txBody>
        </p:sp>
        <p:sp>
          <p:nvSpPr>
            <p:cNvPr id="75" name="Rectangle 74"/>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4995619" y="4113354"/>
            <a:ext cx="2418598" cy="341194"/>
            <a:chOff x="4538407" y="2019869"/>
            <a:chExt cx="2418598" cy="341194"/>
          </a:xfrm>
        </p:grpSpPr>
        <p:sp>
          <p:nvSpPr>
            <p:cNvPr id="88" name="Rectangle 87"/>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Expert</a:t>
              </a:r>
              <a:endParaRPr lang="en-US" b="1" dirty="0">
                <a:solidFill>
                  <a:srgbClr val="FF0000"/>
                </a:solidFill>
              </a:endParaRPr>
            </a:p>
          </p:txBody>
        </p:sp>
        <p:sp>
          <p:nvSpPr>
            <p:cNvPr id="89" name="Rectangle 88"/>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4908884" y="962525"/>
            <a:ext cx="1733167" cy="584775"/>
          </a:xfrm>
          <a:prstGeom prst="rect">
            <a:avLst/>
          </a:prstGeom>
          <a:noFill/>
        </p:spPr>
        <p:txBody>
          <a:bodyPr wrap="none" rtlCol="0">
            <a:spAutoFit/>
          </a:bodyPr>
          <a:lstStyle/>
          <a:p>
            <a:r>
              <a:rPr lang="en-US" sz="3200" b="1" dirty="0" smtClean="0">
                <a:solidFill>
                  <a:srgbClr val="FF0000"/>
                </a:solidFill>
              </a:rPr>
              <a:t>Difficulty</a:t>
            </a:r>
            <a:endParaRPr lang="en-US" sz="3200" b="1" dirty="0">
              <a:solidFill>
                <a:srgbClr val="FF0000"/>
              </a:solidFill>
            </a:endParaRPr>
          </a:p>
        </p:txBody>
      </p:sp>
    </p:spTree>
    <p:extLst>
      <p:ext uri="{BB962C8B-B14F-4D97-AF65-F5344CB8AC3E}">
        <p14:creationId xmlns:p14="http://schemas.microsoft.com/office/powerpoint/2010/main" val="3444543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64" name="Group 63"/>
          <p:cNvGrpSpPr/>
          <p:nvPr/>
        </p:nvGrpSpPr>
        <p:grpSpPr>
          <a:xfrm>
            <a:off x="4852740" y="2542670"/>
            <a:ext cx="2553448" cy="504897"/>
            <a:chOff x="4411578" y="4989095"/>
            <a:chExt cx="2553448" cy="504897"/>
          </a:xfrm>
        </p:grpSpPr>
        <p:sp>
          <p:nvSpPr>
            <p:cNvPr id="65" name="Rectangle 6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4546428" y="5107973"/>
              <a:ext cx="2418598" cy="341194"/>
              <a:chOff x="4538407" y="2019869"/>
              <a:chExt cx="2418598" cy="341194"/>
            </a:xfrm>
          </p:grpSpPr>
          <p:sp>
            <p:nvSpPr>
              <p:cNvPr id="67" name="Rectangle 6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Easy</a:t>
                </a:r>
                <a:endParaRPr lang="en-US" b="1" dirty="0">
                  <a:solidFill>
                    <a:schemeClr val="bg1"/>
                  </a:solidFill>
                </a:endParaRPr>
              </a:p>
            </p:txBody>
          </p:sp>
          <p:sp>
            <p:nvSpPr>
              <p:cNvPr id="68" name="Rectangle 6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93419356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4971553" y="2067994"/>
            <a:ext cx="2418598" cy="341194"/>
            <a:chOff x="4538407" y="2019869"/>
            <a:chExt cx="2418598" cy="341194"/>
          </a:xfrm>
        </p:grpSpPr>
        <p:sp>
          <p:nvSpPr>
            <p:cNvPr id="113" name="Rectangle 112"/>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a:t>
              </a:r>
              <a:r>
                <a:rPr lang="en-US" b="1" dirty="0" err="1" smtClean="0">
                  <a:solidFill>
                    <a:srgbClr val="FF0000"/>
                  </a:solidFill>
                </a:rPr>
                <a:t>Noob</a:t>
              </a:r>
              <a:endParaRPr lang="en-US" b="1" dirty="0">
                <a:solidFill>
                  <a:srgbClr val="FF0000"/>
                </a:solidFill>
              </a:endParaRPr>
            </a:p>
          </p:txBody>
        </p:sp>
        <p:sp>
          <p:nvSpPr>
            <p:cNvPr id="114" name="Rectangle 113"/>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Next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p:cNvGrpSpPr/>
          <p:nvPr/>
        </p:nvGrpSpPr>
        <p:grpSpPr>
          <a:xfrm>
            <a:off x="4979575" y="3182916"/>
            <a:ext cx="2418598" cy="341194"/>
            <a:chOff x="4538407" y="2019869"/>
            <a:chExt cx="2418598" cy="341194"/>
          </a:xfrm>
        </p:grpSpPr>
        <p:sp>
          <p:nvSpPr>
            <p:cNvPr id="62" name="Rectangle 61"/>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Moderate</a:t>
              </a:r>
              <a:endParaRPr lang="en-US" b="1" dirty="0">
                <a:solidFill>
                  <a:srgbClr val="FF0000"/>
                </a:solidFill>
              </a:endParaRPr>
            </a:p>
          </p:txBody>
        </p:sp>
        <p:sp>
          <p:nvSpPr>
            <p:cNvPr id="63" name="Rectangle 62"/>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4971555" y="3656156"/>
            <a:ext cx="2418598" cy="341194"/>
            <a:chOff x="4538407" y="2019869"/>
            <a:chExt cx="2418598" cy="341194"/>
          </a:xfrm>
        </p:grpSpPr>
        <p:sp>
          <p:nvSpPr>
            <p:cNvPr id="74" name="Rectangle 73"/>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Hard</a:t>
              </a:r>
              <a:endParaRPr lang="en-US" b="1" dirty="0">
                <a:solidFill>
                  <a:srgbClr val="FF0000"/>
                </a:solidFill>
              </a:endParaRPr>
            </a:p>
          </p:txBody>
        </p:sp>
        <p:sp>
          <p:nvSpPr>
            <p:cNvPr id="75" name="Rectangle 74"/>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4995619" y="4113354"/>
            <a:ext cx="2418598" cy="341194"/>
            <a:chOff x="4538407" y="2019869"/>
            <a:chExt cx="2418598" cy="341194"/>
          </a:xfrm>
        </p:grpSpPr>
        <p:sp>
          <p:nvSpPr>
            <p:cNvPr id="88" name="Rectangle 87"/>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 Expert</a:t>
              </a:r>
              <a:endParaRPr lang="en-US" b="1" dirty="0">
                <a:solidFill>
                  <a:srgbClr val="FF0000"/>
                </a:solidFill>
              </a:endParaRPr>
            </a:p>
          </p:txBody>
        </p:sp>
        <p:sp>
          <p:nvSpPr>
            <p:cNvPr id="89" name="Rectangle 88"/>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4908884" y="962525"/>
            <a:ext cx="1733167" cy="584775"/>
          </a:xfrm>
          <a:prstGeom prst="rect">
            <a:avLst/>
          </a:prstGeom>
          <a:noFill/>
        </p:spPr>
        <p:txBody>
          <a:bodyPr wrap="none" rtlCol="0">
            <a:spAutoFit/>
          </a:bodyPr>
          <a:lstStyle/>
          <a:p>
            <a:r>
              <a:rPr lang="en-US" sz="3200" b="1" dirty="0" smtClean="0">
                <a:solidFill>
                  <a:srgbClr val="FF0000"/>
                </a:solidFill>
              </a:rPr>
              <a:t>Difficulty</a:t>
            </a:r>
            <a:endParaRPr lang="en-US" sz="3200" b="1" dirty="0">
              <a:solidFill>
                <a:srgbClr val="FF0000"/>
              </a:solidFill>
            </a:endParaRPr>
          </a:p>
        </p:txBody>
      </p:sp>
    </p:spTree>
    <p:extLst>
      <p:ext uri="{BB962C8B-B14F-4D97-AF65-F5344CB8AC3E}">
        <p14:creationId xmlns:p14="http://schemas.microsoft.com/office/powerpoint/2010/main" val="4152952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121396794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Start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4507834" y="962525"/>
            <a:ext cx="3028393" cy="584775"/>
          </a:xfrm>
          <a:prstGeom prst="rect">
            <a:avLst/>
          </a:prstGeom>
          <a:noFill/>
        </p:spPr>
        <p:txBody>
          <a:bodyPr wrap="none" rtlCol="0">
            <a:spAutoFit/>
          </a:bodyPr>
          <a:lstStyle/>
          <a:p>
            <a:r>
              <a:rPr lang="en-US" sz="3200" b="1" dirty="0" smtClean="0">
                <a:solidFill>
                  <a:srgbClr val="FF0000"/>
                </a:solidFill>
              </a:rPr>
              <a:t>Select your color</a:t>
            </a:r>
            <a:endParaRPr lang="en-US" sz="3200" b="1" dirty="0">
              <a:solidFill>
                <a:srgbClr val="FF0000"/>
              </a:solidFill>
            </a:endParaRPr>
          </a:p>
        </p:txBody>
      </p:sp>
      <p:sp>
        <p:nvSpPr>
          <p:cNvPr id="3" name="Rectangle 2"/>
          <p:cNvSpPr/>
          <p:nvPr/>
        </p:nvSpPr>
        <p:spPr>
          <a:xfrm>
            <a:off x="4315331" y="2486525"/>
            <a:ext cx="1171073" cy="1171073"/>
          </a:xfrm>
          <a:prstGeom prst="rect">
            <a:avLst/>
          </a:prstGeom>
          <a:solidFill>
            <a:schemeClr val="tx1">
              <a:lumMod val="50000"/>
              <a:lumOff val="50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Rectangle 53"/>
          <p:cNvSpPr/>
          <p:nvPr/>
        </p:nvSpPr>
        <p:spPr>
          <a:xfrm>
            <a:off x="6601325" y="2494545"/>
            <a:ext cx="1171073" cy="1171073"/>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0677"/>
          <a:stretch/>
        </p:blipFill>
        <p:spPr>
          <a:xfrm>
            <a:off x="4312190" y="2444131"/>
            <a:ext cx="1220696" cy="1237448"/>
          </a:xfrm>
          <a:prstGeom prst="rect">
            <a:avLst/>
          </a:prstGeom>
          <a:solidFill>
            <a:schemeClr val="tx1">
              <a:lumMod val="75000"/>
              <a:lumOff val="25000"/>
            </a:schemeClr>
          </a:solidFill>
        </p:spPr>
      </p:pic>
    </p:spTree>
    <p:extLst>
      <p:ext uri="{BB962C8B-B14F-4D97-AF65-F5344CB8AC3E}">
        <p14:creationId xmlns:p14="http://schemas.microsoft.com/office/powerpoint/2010/main" val="19700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78" name="Group 77"/>
          <p:cNvGrpSpPr/>
          <p:nvPr/>
        </p:nvGrpSpPr>
        <p:grpSpPr>
          <a:xfrm>
            <a:off x="6280482" y="5061271"/>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Back</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1213967949"/>
              </p:ext>
            </p:extLst>
          </p:nvPr>
        </p:nvGraphicFramePr>
        <p:xfrm>
          <a:off x="1138981" y="810176"/>
          <a:ext cx="1552074" cy="5633960"/>
        </p:xfrm>
        <a:graphic>
          <a:graphicData uri="http://schemas.openxmlformats.org/drawingml/2006/table">
            <a:tbl>
              <a:tblPr firstRow="1" bandRow="1">
                <a:tableStyleId>{5C22544A-7EE6-4342-B048-85BDC9FD1C3A}</a:tableStyleId>
              </a:tblPr>
              <a:tblGrid>
                <a:gridCol w="776037"/>
                <a:gridCol w="776037"/>
              </a:tblGrid>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4245">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4245">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r h="704245">
                <a:tc>
                  <a:txBody>
                    <a:bodyPr/>
                    <a:lstStyle/>
                    <a:p>
                      <a:endParaRPr lang="en-US" dirty="0"/>
                    </a:p>
                  </a:txBody>
                  <a:tcPr>
                    <a:solidFill>
                      <a:srgbClr val="FF0000"/>
                    </a:solidFill>
                  </a:tcPr>
                </a:tc>
                <a:tc>
                  <a:txBody>
                    <a:bodyPr/>
                    <a:lstStyle/>
                    <a:p>
                      <a:endParaRPr lang="en-US" dirty="0"/>
                    </a:p>
                  </a:txBody>
                  <a:tcPr>
                    <a:solidFill>
                      <a:schemeClr val="tx1"/>
                    </a:solidFill>
                  </a:tcPr>
                </a:tc>
              </a:tr>
              <a:tr h="704245">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98689022"/>
              </p:ext>
            </p:extLst>
          </p:nvPr>
        </p:nvGraphicFramePr>
        <p:xfrm>
          <a:off x="9938073" y="802153"/>
          <a:ext cx="1552074" cy="5641984"/>
        </p:xfrm>
        <a:graphic>
          <a:graphicData uri="http://schemas.openxmlformats.org/drawingml/2006/table">
            <a:tbl>
              <a:tblPr firstRow="1" bandRow="1">
                <a:tableStyleId>{5C22544A-7EE6-4342-B048-85BDC9FD1C3A}</a:tableStyleId>
              </a:tblPr>
              <a:tblGrid>
                <a:gridCol w="776037"/>
                <a:gridCol w="776037"/>
              </a:tblGrid>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705248">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705248">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r h="705248">
                <a:tc>
                  <a:txBody>
                    <a:bodyPr/>
                    <a:lstStyle/>
                    <a:p>
                      <a:endParaRPr lang="en-US" dirty="0"/>
                    </a:p>
                  </a:txBody>
                  <a:tcPr>
                    <a:solidFill>
                      <a:srgbClr val="FF0000"/>
                    </a:solidFill>
                  </a:tcPr>
                </a:tc>
                <a:tc>
                  <a:txBody>
                    <a:bodyPr/>
                    <a:lstStyle/>
                    <a:p>
                      <a:endParaRPr lang="en-US" dirty="0"/>
                    </a:p>
                  </a:txBody>
                  <a:tcPr>
                    <a:solidFill>
                      <a:schemeClr val="tx1"/>
                    </a:solidFill>
                  </a:tcPr>
                </a:tc>
              </a:tr>
              <a:tr h="705248">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91" name="Straight Connector 90"/>
          <p:cNvCxnSpPr/>
          <p:nvPr/>
        </p:nvCxnSpPr>
        <p:spPr>
          <a:xfrm flipH="1">
            <a:off x="2707100" y="81012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719133" y="394396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19132" y="442523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9901982" y="802107"/>
            <a:ext cx="12033" cy="33360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914015" y="3935946"/>
            <a:ext cx="0" cy="28616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914014" y="4417218"/>
            <a:ext cx="0" cy="170292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3962399" y="5053255"/>
            <a:ext cx="2553448" cy="504897"/>
            <a:chOff x="4411578" y="4989095"/>
            <a:chExt cx="2553448" cy="504897"/>
          </a:xfrm>
        </p:grpSpPr>
        <p:sp>
          <p:nvSpPr>
            <p:cNvPr id="121" name="Rectangle 120"/>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4546428" y="5107973"/>
              <a:ext cx="2418598" cy="341194"/>
              <a:chOff x="4538407" y="2019869"/>
              <a:chExt cx="2418598" cy="341194"/>
            </a:xfrm>
          </p:grpSpPr>
          <p:sp>
            <p:nvSpPr>
              <p:cNvPr id="123" name="Rectangle 122"/>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Start</a:t>
                </a:r>
                <a:endParaRPr lang="en-US" b="1" dirty="0">
                  <a:solidFill>
                    <a:schemeClr val="bg1"/>
                  </a:solidFill>
                </a:endParaRPr>
              </a:p>
            </p:txBody>
          </p:sp>
          <p:sp>
            <p:nvSpPr>
              <p:cNvPr id="124" name="Rectangle 123"/>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4507834" y="962525"/>
            <a:ext cx="3028393" cy="584775"/>
          </a:xfrm>
          <a:prstGeom prst="rect">
            <a:avLst/>
          </a:prstGeom>
          <a:noFill/>
        </p:spPr>
        <p:txBody>
          <a:bodyPr wrap="none" rtlCol="0">
            <a:spAutoFit/>
          </a:bodyPr>
          <a:lstStyle/>
          <a:p>
            <a:r>
              <a:rPr lang="en-US" sz="3200" b="1" dirty="0" smtClean="0">
                <a:solidFill>
                  <a:srgbClr val="FF0000"/>
                </a:solidFill>
              </a:rPr>
              <a:t>Select your color</a:t>
            </a:r>
            <a:endParaRPr lang="en-US" sz="3200" b="1" dirty="0">
              <a:solidFill>
                <a:srgbClr val="FF0000"/>
              </a:solidFill>
            </a:endParaRPr>
          </a:p>
        </p:txBody>
      </p:sp>
      <p:sp>
        <p:nvSpPr>
          <p:cNvPr id="3" name="Rectangle 2"/>
          <p:cNvSpPr/>
          <p:nvPr/>
        </p:nvSpPr>
        <p:spPr>
          <a:xfrm>
            <a:off x="4315331" y="2486525"/>
            <a:ext cx="1171073" cy="1171073"/>
          </a:xfrm>
          <a:prstGeom prst="rect">
            <a:avLst/>
          </a:prstGeom>
          <a:solidFill>
            <a:schemeClr val="tx1"/>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Rectangle 53"/>
          <p:cNvSpPr/>
          <p:nvPr/>
        </p:nvSpPr>
        <p:spPr>
          <a:xfrm>
            <a:off x="6601325" y="2494545"/>
            <a:ext cx="1171073" cy="1171073"/>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6545847" y="2447081"/>
            <a:ext cx="1214385" cy="1225905"/>
          </a:xfrm>
          <a:prstGeom prst="rect">
            <a:avLst/>
          </a:prstGeom>
          <a:solidFill>
            <a:schemeClr val="tx1">
              <a:lumMod val="75000"/>
              <a:lumOff val="25000"/>
            </a:schemeClr>
          </a:solidFill>
          <a:ln>
            <a:solidFill>
              <a:schemeClr val="bg1">
                <a:lumMod val="95000"/>
              </a:schemeClr>
            </a:solidFill>
          </a:ln>
        </p:spPr>
      </p:pic>
    </p:spTree>
    <p:extLst>
      <p:ext uri="{BB962C8B-B14F-4D97-AF65-F5344CB8AC3E}">
        <p14:creationId xmlns:p14="http://schemas.microsoft.com/office/powerpoint/2010/main" val="272767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חלון משחק</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r" rtl="1"/>
                <a:r>
                  <a:rPr lang="he-IL" dirty="0" smtClean="0"/>
                  <a:t>חלון המשחק יכיל 2 פנלים (</a:t>
                </a:r>
                <a:r>
                  <a:rPr lang="en-US" dirty="0" smtClean="0"/>
                  <a:t>PANELS</a:t>
                </a:r>
                <a:r>
                  <a:rPr lang="he-IL" dirty="0" smtClean="0"/>
                  <a:t>)</a:t>
                </a:r>
              </a:p>
              <a:p>
                <a:pPr lvl="1" algn="r" rtl="1"/>
                <a:r>
                  <a:rPr lang="he-IL" dirty="0" smtClean="0"/>
                  <a:t>פנל משחק : מציג את האבנים ואת מצב המשחק הנוכחי</a:t>
                </a:r>
              </a:p>
              <a:p>
                <a:pPr lvl="1" algn="r" rtl="1"/>
                <a:r>
                  <a:rPr lang="he-IL" dirty="0" smtClean="0"/>
                  <a:t>פנל פקודות : מאפשר לשחקן לשמור, לטעון, לבטל מהלכים ועוד..</a:t>
                </a:r>
              </a:p>
              <a:p>
                <a:pPr algn="r" rtl="1"/>
                <a:r>
                  <a:rPr lang="he-IL" dirty="0" smtClean="0"/>
                  <a:t>הכפתורים ב </a:t>
                </a:r>
                <a:r>
                  <a:rPr lang="en-US" dirty="0" smtClean="0"/>
                  <a:t>PANEL</a:t>
                </a:r>
                <a:r>
                  <a:rPr lang="he-IL" dirty="0" smtClean="0"/>
                  <a:t> הפקודות:</a:t>
                </a:r>
              </a:p>
              <a:p>
                <a:pPr lvl="1" algn="r" rtl="1"/>
                <a:r>
                  <a:rPr lang="en-US" dirty="0" smtClean="0"/>
                  <a:t>RESTART</a:t>
                </a:r>
                <a:r>
                  <a:rPr lang="he-IL" dirty="0" smtClean="0"/>
                  <a:t> : מתחיל משחק חדש עם ההגדרות הנוכחיות של המשחק</a:t>
                </a:r>
              </a:p>
              <a:p>
                <a:pPr lvl="1" algn="r" rtl="1"/>
                <a:r>
                  <a:rPr lang="en-US" dirty="0" smtClean="0"/>
                  <a:t>SAVE</a:t>
                </a:r>
                <a:r>
                  <a:rPr lang="he-IL" dirty="0"/>
                  <a:t> </a:t>
                </a:r>
                <a:r>
                  <a:rPr lang="he-IL" dirty="0" smtClean="0"/>
                  <a:t>: שומר את ההגדרות של המשחק הנוכחי עם מצב הלוח הנוכחי</a:t>
                </a:r>
              </a:p>
              <a:p>
                <a:pPr lvl="2" algn="r" rtl="1"/>
                <a:r>
                  <a:rPr lang="he-IL" dirty="0" smtClean="0"/>
                  <a:t>המשחק יישמר ב </a:t>
                </a:r>
                <a:r>
                  <a:rPr lang="en-US" dirty="0" smtClean="0"/>
                  <a:t>GAME SLOT</a:t>
                </a:r>
                <a:r>
                  <a:rPr lang="en-US" dirty="0"/>
                  <a:t> </a:t>
                </a:r>
                <a:r>
                  <a:rPr lang="en-US" dirty="0" smtClean="0"/>
                  <a:t>1</a:t>
                </a:r>
                <a:r>
                  <a:rPr lang="he-IL" dirty="0" smtClean="0"/>
                  <a:t>, המשחק ב </a:t>
                </a:r>
                <a:r>
                  <a:rPr lang="en-US" dirty="0" smtClean="0"/>
                  <a:t>GAME SLOT </a:t>
                </a:r>
                <a14:m>
                  <m:oMath xmlns:m="http://schemas.openxmlformats.org/officeDocument/2006/math">
                    <m:r>
                      <a:rPr lang="en-US" b="0" i="1" smtClean="0">
                        <a:latin typeface="Cambria Math" panose="02040503050406030204" pitchFamily="18" charset="0"/>
                      </a:rPr>
                      <m:t>𝑖</m:t>
                    </m:r>
                  </m:oMath>
                </a14:m>
                <a:r>
                  <a:rPr lang="he-IL" dirty="0" smtClean="0"/>
                  <a:t> יישמר ב </a:t>
                </a:r>
                <a:r>
                  <a:rPr lang="en-US" dirty="0" smtClean="0"/>
                  <a:t>GAME SLOT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he-IL" dirty="0" smtClean="0"/>
              </a:p>
              <a:p>
                <a:pPr lvl="2" algn="r" rtl="1"/>
                <a:r>
                  <a:rPr lang="he-IL" dirty="0" smtClean="0"/>
                  <a:t>המשחק שהיה ב </a:t>
                </a:r>
                <a:r>
                  <a:rPr lang="en-US" dirty="0" smtClean="0"/>
                  <a:t>GAME SLOT 5</a:t>
                </a:r>
                <a:r>
                  <a:rPr lang="he-IL" dirty="0" smtClean="0"/>
                  <a:t> לפני השמירה אינו קיים עוד</a:t>
                </a:r>
              </a:p>
              <a:p>
                <a:pPr lvl="1" algn="r" rtl="1"/>
                <a:r>
                  <a:rPr lang="en-US" dirty="0" smtClean="0"/>
                  <a:t>LOAD</a:t>
                </a:r>
                <a:r>
                  <a:rPr lang="he-IL" dirty="0"/>
                  <a:t> </a:t>
                </a:r>
                <a:r>
                  <a:rPr lang="he-IL" dirty="0" smtClean="0"/>
                  <a:t>: מאפשר לשחקן לטעון משחקים שנשמרו מקודם (לחיצה על חלון זה תעביר את המשתמש לחלון טעינת משחקים קודמים).</a:t>
                </a:r>
              </a:p>
              <a:p>
                <a:pPr lvl="1" algn="r" rtl="1"/>
                <a:endParaRPr lang="he-IL" dirty="0" smtClean="0"/>
              </a:p>
              <a:p>
                <a:pPr lvl="1" algn="r" rtl="1"/>
                <a:endParaRPr lang="he-IL" dirty="0" smtClean="0"/>
              </a:p>
              <a:p>
                <a:pPr lvl="1" algn="r" rt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661" r="-1043"/>
                </a:stretch>
              </a:blipFill>
            </p:spPr>
            <p:txBody>
              <a:bodyPr/>
              <a:lstStyle/>
              <a:p>
                <a:r>
                  <a:rPr lang="en-US">
                    <a:noFill/>
                  </a:rPr>
                  <a:t> </a:t>
                </a:r>
              </a:p>
            </p:txBody>
          </p:sp>
        </mc:Fallback>
      </mc:AlternateContent>
    </p:spTree>
    <p:extLst>
      <p:ext uri="{BB962C8B-B14F-4D97-AF65-F5344CB8AC3E}">
        <p14:creationId xmlns:p14="http://schemas.microsoft.com/office/powerpoint/2010/main" val="398342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he-IL" dirty="0" smtClean="0"/>
              <a:t>במצגת זו נציג ממשק לדוגמה עבור הפרויקט הסופי </a:t>
            </a:r>
          </a:p>
          <a:p>
            <a:pPr algn="r" rtl="1"/>
            <a:r>
              <a:rPr lang="he-IL" dirty="0" smtClean="0"/>
              <a:t>העיצוב של הממשק הוא להמחשה בלבד ואינו מחייב</a:t>
            </a:r>
          </a:p>
          <a:p>
            <a:pPr algn="r" rtl="1"/>
            <a:r>
              <a:rPr lang="he-IL" dirty="0" smtClean="0"/>
              <a:t>במצגת זו נציג את דרישות הממשק</a:t>
            </a:r>
          </a:p>
          <a:p>
            <a:pPr lvl="1" algn="r" rtl="1"/>
            <a:r>
              <a:rPr lang="he-IL" dirty="0" smtClean="0"/>
              <a:t>למידע נוסף נמצא בקובץ הפרויקט</a:t>
            </a:r>
          </a:p>
          <a:p>
            <a:pPr lvl="1" algn="r" rtl="1"/>
            <a:r>
              <a:rPr lang="he-IL" dirty="0" smtClean="0"/>
              <a:t>ייתכנו דרישות נוספות בקובץ התרגיל</a:t>
            </a:r>
          </a:p>
          <a:p>
            <a:pPr algn="r" rtl="1"/>
            <a:endParaRPr lang="en-US" dirty="0"/>
          </a:p>
        </p:txBody>
      </p:sp>
    </p:spTree>
    <p:extLst>
      <p:ext uri="{BB962C8B-B14F-4D97-AF65-F5344CB8AC3E}">
        <p14:creationId xmlns:p14="http://schemas.microsoft.com/office/powerpoint/2010/main" val="176304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חלון משחק</a:t>
            </a:r>
            <a:endParaRPr lang="en-US" dirty="0"/>
          </a:p>
        </p:txBody>
      </p:sp>
      <p:sp>
        <p:nvSpPr>
          <p:cNvPr id="3" name="Content Placeholder 2"/>
          <p:cNvSpPr>
            <a:spLocks noGrp="1"/>
          </p:cNvSpPr>
          <p:nvPr>
            <p:ph idx="1"/>
          </p:nvPr>
        </p:nvSpPr>
        <p:spPr/>
        <p:txBody>
          <a:bodyPr/>
          <a:lstStyle/>
          <a:p>
            <a:pPr algn="r" rtl="1"/>
            <a:r>
              <a:rPr lang="he-IL" dirty="0" smtClean="0"/>
              <a:t>הכפתורים ב </a:t>
            </a:r>
            <a:r>
              <a:rPr lang="en-US" dirty="0" smtClean="0"/>
              <a:t>PANEL</a:t>
            </a:r>
            <a:r>
              <a:rPr lang="he-IL" dirty="0" smtClean="0"/>
              <a:t> הפקודות:</a:t>
            </a:r>
          </a:p>
          <a:p>
            <a:pPr lvl="1" algn="r" rtl="1"/>
            <a:r>
              <a:rPr lang="en-US" dirty="0" smtClean="0"/>
              <a:t>UNDO</a:t>
            </a:r>
            <a:r>
              <a:rPr lang="he-IL" dirty="0" smtClean="0"/>
              <a:t>: הכפתור הזה פעיל אך ורק במצב </a:t>
            </a:r>
            <a:r>
              <a:rPr lang="en-US" dirty="0" smtClean="0"/>
              <a:t>1 player</a:t>
            </a:r>
            <a:r>
              <a:rPr lang="en-US" dirty="0"/>
              <a:t> </a:t>
            </a:r>
            <a:r>
              <a:rPr lang="en-US" dirty="0" smtClean="0"/>
              <a:t>mode</a:t>
            </a:r>
            <a:r>
              <a:rPr lang="he-IL" dirty="0"/>
              <a:t> </a:t>
            </a:r>
            <a:r>
              <a:rPr lang="he-IL" dirty="0" smtClean="0"/>
              <a:t>וגם כאשר ניתן לעשות </a:t>
            </a:r>
            <a:r>
              <a:rPr lang="en-US" dirty="0" smtClean="0"/>
              <a:t>UNDO</a:t>
            </a:r>
            <a:r>
              <a:rPr lang="he-IL" dirty="0" smtClean="0"/>
              <a:t>. התוכנית זוכרת את 3 המהלכים האחרונים עבור כל שחקן (משתמש\מחשב) כלומר יש לשמור את 6 המהלכים האחרונים. לחיצה על </a:t>
            </a:r>
            <a:r>
              <a:rPr lang="en-US" dirty="0" smtClean="0"/>
              <a:t>UNDO</a:t>
            </a:r>
            <a:r>
              <a:rPr lang="he-IL" dirty="0" smtClean="0"/>
              <a:t> מבטלת את שני המהלכים האחרונים במשחק.</a:t>
            </a:r>
          </a:p>
          <a:p>
            <a:pPr lvl="1" algn="r" rtl="1"/>
            <a:r>
              <a:rPr lang="en-US" dirty="0" smtClean="0"/>
              <a:t>MAIN MENU</a:t>
            </a:r>
            <a:r>
              <a:rPr lang="he-IL" dirty="0" smtClean="0"/>
              <a:t> : הכפתור מחזיר את השחקן אל החלון הראשי</a:t>
            </a:r>
          </a:p>
          <a:p>
            <a:pPr lvl="1" algn="r" rtl="1"/>
            <a:r>
              <a:rPr lang="en-US" dirty="0" smtClean="0"/>
              <a:t>EXIT</a:t>
            </a:r>
            <a:r>
              <a:rPr lang="he-IL" dirty="0" smtClean="0"/>
              <a:t>: הכפתור יוצא מהמשחק ומשחרר את כל המשאבים</a:t>
            </a:r>
          </a:p>
          <a:p>
            <a:pPr lvl="2" algn="r" rtl="1"/>
            <a:r>
              <a:rPr lang="he-IL" dirty="0" smtClean="0"/>
              <a:t>אם השחקן לוחץ על הכפתורים (</a:t>
            </a:r>
            <a:r>
              <a:rPr lang="en-US" dirty="0" smtClean="0"/>
              <a:t>MAIN MENU</a:t>
            </a:r>
            <a:r>
              <a:rPr lang="he-IL" dirty="0" smtClean="0"/>
              <a:t> או </a:t>
            </a:r>
            <a:r>
              <a:rPr lang="en-US" dirty="0" smtClean="0"/>
              <a:t>EXIT</a:t>
            </a:r>
            <a:r>
              <a:rPr lang="he-IL" dirty="0" smtClean="0"/>
              <a:t>) ולא </a:t>
            </a:r>
            <a:r>
              <a:rPr lang="he-IL" b="1" dirty="0" smtClean="0"/>
              <a:t>שמר את המשחק</a:t>
            </a:r>
            <a:r>
              <a:rPr lang="he-IL" dirty="0" smtClean="0"/>
              <a:t>, יש להציג הודעה שמציינת האם השחקן מאשר לצאת בלי לשמור את המשחק.</a:t>
            </a:r>
          </a:p>
        </p:txBody>
      </p:sp>
    </p:spTree>
    <p:extLst>
      <p:ext uri="{BB962C8B-B14F-4D97-AF65-F5344CB8AC3E}">
        <p14:creationId xmlns:p14="http://schemas.microsoft.com/office/powerpoint/2010/main" val="1673509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12" name="Group 11"/>
          <p:cNvGrpSpPr/>
          <p:nvPr/>
        </p:nvGrpSpPr>
        <p:grpSpPr>
          <a:xfrm>
            <a:off x="1346031" y="3415526"/>
            <a:ext cx="2418598" cy="341194"/>
            <a:chOff x="4538407" y="2019869"/>
            <a:chExt cx="2418598" cy="341194"/>
          </a:xfrm>
        </p:grpSpPr>
        <p:sp>
          <p:nvSpPr>
            <p:cNvPr id="5" name="Rectangle 4"/>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Undo</a:t>
              </a:r>
              <a:endParaRPr lang="en-US" b="1" dirty="0">
                <a:solidFill>
                  <a:srgbClr val="FF0000"/>
                </a:solidFill>
              </a:endParaRPr>
            </a:p>
          </p:txBody>
        </p:sp>
        <p:sp>
          <p:nvSpPr>
            <p:cNvPr id="7" name="Rectangle 6"/>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spTree>
    <p:extLst>
      <p:ext uri="{BB962C8B-B14F-4D97-AF65-F5344CB8AC3E}">
        <p14:creationId xmlns:p14="http://schemas.microsoft.com/office/powerpoint/2010/main" val="34477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66066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הזזת אבנים</a:t>
            </a:r>
            <a:r>
              <a:rPr lang="en-US" dirty="0" smtClean="0"/>
              <a:t> </a:t>
            </a:r>
            <a:r>
              <a:rPr lang="he-IL" dirty="0" smtClean="0"/>
              <a:t>– </a:t>
            </a:r>
            <a:r>
              <a:rPr lang="en-US" dirty="0" smtClean="0"/>
              <a:t>DRAG DROP</a:t>
            </a:r>
            <a:endParaRPr lang="en-US" dirty="0"/>
          </a:p>
        </p:txBody>
      </p:sp>
      <p:sp>
        <p:nvSpPr>
          <p:cNvPr id="3" name="Content Placeholder 2"/>
          <p:cNvSpPr>
            <a:spLocks noGrp="1"/>
          </p:cNvSpPr>
          <p:nvPr>
            <p:ph idx="1"/>
          </p:nvPr>
        </p:nvSpPr>
        <p:spPr/>
        <p:txBody>
          <a:bodyPr/>
          <a:lstStyle/>
          <a:p>
            <a:pPr algn="r" rtl="1"/>
            <a:r>
              <a:rPr lang="he-IL" dirty="0" smtClean="0"/>
              <a:t>השחקן מזיז את האבנים לפי שיטת </a:t>
            </a:r>
            <a:r>
              <a:rPr lang="he-IL" b="1" dirty="0" smtClean="0"/>
              <a:t>"הזז והפל"</a:t>
            </a:r>
          </a:p>
          <a:p>
            <a:pPr lvl="1" algn="r" rtl="1"/>
            <a:r>
              <a:rPr lang="he-IL" dirty="0" smtClean="0"/>
              <a:t>השחקן הנוכחי לוחץ על הכפתור השמאלי כדי לבחור את האבן שאותה הוא רוצה להזיז</a:t>
            </a:r>
          </a:p>
          <a:p>
            <a:pPr lvl="1" algn="r" rtl="1"/>
            <a:r>
              <a:rPr lang="he-IL" dirty="0" smtClean="0"/>
              <a:t>השחקן מחזיק את הכפתור השמאלי, ומזיז את האבן אל המקום הרצוי</a:t>
            </a:r>
          </a:p>
          <a:p>
            <a:pPr lvl="1" algn="r" rtl="1"/>
            <a:r>
              <a:rPr lang="he-IL" dirty="0" smtClean="0"/>
              <a:t>ברגע שהשחקן משחרר את הכפתור האבן מועברת למקום הרצוי</a:t>
            </a:r>
          </a:p>
          <a:p>
            <a:pPr lvl="1" algn="r" rtl="1"/>
            <a:r>
              <a:rPr lang="he-IL" dirty="0" smtClean="0"/>
              <a:t>אם מקום היעד שנבחר על ידי המשתמש אינו תקין אז יש להחזיר את האבן למקום המקורי שלה</a:t>
            </a:r>
          </a:p>
          <a:p>
            <a:pPr algn="r" rtl="1"/>
            <a:r>
              <a:rPr lang="he-IL" dirty="0" smtClean="0"/>
              <a:t>בשקופיות הבאות מופיעה דוגמה ל </a:t>
            </a:r>
            <a:r>
              <a:rPr lang="en-US" dirty="0" smtClean="0"/>
              <a:t>DRAG AND DROP</a:t>
            </a:r>
            <a:r>
              <a:rPr lang="he-IL" dirty="0" smtClean="0"/>
              <a:t>, תפעילו את המצגת במצב </a:t>
            </a:r>
            <a:r>
              <a:rPr lang="en-US" dirty="0" smtClean="0"/>
              <a:t>SLIDE SHOW</a:t>
            </a:r>
            <a:r>
              <a:rPr lang="he-IL" dirty="0" smtClean="0"/>
              <a:t> כדי לראות את ההנפשות</a:t>
            </a:r>
          </a:p>
          <a:p>
            <a:pPr lvl="1" algn="r" rtl="1"/>
            <a:endParaRPr lang="he-IL" dirty="0" smtClean="0"/>
          </a:p>
          <a:p>
            <a:pPr lvl="1" algn="r" rtl="1"/>
            <a:endParaRPr lang="en-US" b="1" dirty="0"/>
          </a:p>
        </p:txBody>
      </p:sp>
    </p:spTree>
    <p:extLst>
      <p:ext uri="{BB962C8B-B14F-4D97-AF65-F5344CB8AC3E}">
        <p14:creationId xmlns:p14="http://schemas.microsoft.com/office/powerpoint/2010/main" val="2743797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912513" y="3640354"/>
            <a:ext cx="566519" cy="571896"/>
          </a:xfrm>
          <a:prstGeom prst="rect">
            <a:avLst/>
          </a:prstGeom>
          <a:noFill/>
          <a:ln>
            <a:noFill/>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1117270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896471" y="3651951"/>
            <a:ext cx="566519" cy="571896"/>
          </a:xfrm>
          <a:prstGeom prst="rect">
            <a:avLst/>
          </a:prstGeom>
          <a:noFill/>
          <a:ln>
            <a:noFill/>
          </a:ln>
        </p:spPr>
      </p:pic>
      <p:cxnSp>
        <p:nvCxnSpPr>
          <p:cNvPr id="71" name="Straight Arrow Connector 70"/>
          <p:cNvCxnSpPr/>
          <p:nvPr/>
        </p:nvCxnSpPr>
        <p:spPr>
          <a:xfrm flipH="1" flipV="1">
            <a:off x="9273114" y="4892403"/>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311916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521 -0.00232 L -0.06615 -0.14005 " pathEditMode="relative" rAng="0" ptsTypes="AA">
                                      <p:cBhvr>
                                        <p:cTn id="6" dur="2000" fill="hold"/>
                                        <p:tgtEl>
                                          <p:spTgt spid="71"/>
                                        </p:tgtEl>
                                        <p:attrNameLst>
                                          <p:attrName>ppt_x</p:attrName>
                                          <p:attrName>ppt_y</p:attrName>
                                        </p:attrNameLst>
                                      </p:cBhvr>
                                      <p:rCtr x="-3047" y="-6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896471" y="3651951"/>
            <a:ext cx="894603" cy="571896"/>
            <a:chOff x="7896471" y="3651951"/>
            <a:chExt cx="894603" cy="571896"/>
          </a:xfrm>
        </p:grpSpPr>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896471" y="3651951"/>
              <a:ext cx="566519" cy="571896"/>
            </a:xfrm>
            <a:prstGeom prst="rect">
              <a:avLst/>
            </a:prstGeom>
            <a:noFill/>
            <a:ln>
              <a:noFill/>
            </a:ln>
          </p:spPr>
        </p:pic>
        <p:cxnSp>
          <p:nvCxnSpPr>
            <p:cNvPr id="4" name="Straight Arrow Connector 3"/>
            <p:cNvCxnSpPr>
              <a:endCxn id="70" idx="3"/>
            </p:cNvCxnSpPr>
            <p:nvPr/>
          </p:nvCxnSpPr>
          <p:spPr>
            <a:xfrm flipH="1" flipV="1">
              <a:off x="8462990" y="3937899"/>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0160476" y="869148"/>
            <a:ext cx="1275157"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Drag</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123265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5E-6 -4.07407E-6 L -0.03229 -4.07407E-6 C -0.04674 -4.07407E-6 -0.06367 -0.0287 -0.06367 -0.05138 L -0.06367 -0.10254 " pathEditMode="relative" rAng="0" ptsTypes="AAAA">
                                      <p:cBhvr>
                                        <p:cTn id="6" dur="2000" fill="hold"/>
                                        <p:tgtEl>
                                          <p:spTgt spid="5"/>
                                        </p:tgtEl>
                                        <p:attrNameLst>
                                          <p:attrName>ppt_x</p:attrName>
                                          <p:attrName>ppt_y</p:attrName>
                                        </p:attrNameLst>
                                      </p:cBhvr>
                                      <p:rCtr x="-3190" y="-5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142495" y="2978182"/>
            <a:ext cx="566519" cy="571896"/>
          </a:xfrm>
          <a:prstGeom prst="rect">
            <a:avLst/>
          </a:prstGeom>
          <a:noFill/>
          <a:ln>
            <a:noFill/>
          </a:ln>
        </p:spPr>
      </p:pic>
      <p:sp>
        <p:nvSpPr>
          <p:cNvPr id="2" name="Rectangle 1"/>
          <p:cNvSpPr/>
          <p:nvPr/>
        </p:nvSpPr>
        <p:spPr>
          <a:xfrm>
            <a:off x="10160476" y="869148"/>
            <a:ext cx="1339982"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Drop</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2821620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896471" y="3651951"/>
            <a:ext cx="566519" cy="571896"/>
          </a:xfrm>
          <a:prstGeom prst="rect">
            <a:avLst/>
          </a:prstGeom>
          <a:noFill/>
          <a:ln>
            <a:noFill/>
          </a:ln>
        </p:spPr>
      </p:pic>
      <p:cxnSp>
        <p:nvCxnSpPr>
          <p:cNvPr id="71" name="Straight Arrow Connector 70"/>
          <p:cNvCxnSpPr/>
          <p:nvPr/>
        </p:nvCxnSpPr>
        <p:spPr>
          <a:xfrm flipH="1" flipV="1">
            <a:off x="9273114" y="4892403"/>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225950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521 -0.00232 L -0.06615 -0.14005 " pathEditMode="relative" rAng="0" ptsTypes="AA">
                                      <p:cBhvr>
                                        <p:cTn id="6" dur="2000" fill="hold"/>
                                        <p:tgtEl>
                                          <p:spTgt spid="71"/>
                                        </p:tgtEl>
                                        <p:attrNameLst>
                                          <p:attrName>ppt_x</p:attrName>
                                          <p:attrName>ppt_y</p:attrName>
                                        </p:attrNameLst>
                                      </p:cBhvr>
                                      <p:rCtr x="-3047" y="-6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 name="Group 4"/>
          <p:cNvGrpSpPr/>
          <p:nvPr/>
        </p:nvGrpSpPr>
        <p:grpSpPr>
          <a:xfrm>
            <a:off x="7896471" y="3651951"/>
            <a:ext cx="894603" cy="571896"/>
            <a:chOff x="7896471" y="3651951"/>
            <a:chExt cx="894603" cy="571896"/>
          </a:xfrm>
        </p:grpSpPr>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896471" y="3651951"/>
              <a:ext cx="566519" cy="571896"/>
            </a:xfrm>
            <a:prstGeom prst="rect">
              <a:avLst/>
            </a:prstGeom>
            <a:noFill/>
            <a:ln>
              <a:noFill/>
            </a:ln>
          </p:spPr>
        </p:pic>
        <p:cxnSp>
          <p:nvCxnSpPr>
            <p:cNvPr id="4" name="Straight Arrow Connector 3"/>
            <p:cNvCxnSpPr>
              <a:endCxn id="70" idx="3"/>
            </p:cNvCxnSpPr>
            <p:nvPr/>
          </p:nvCxnSpPr>
          <p:spPr>
            <a:xfrm flipH="1" flipV="1">
              <a:off x="8462990" y="3937899"/>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0160476" y="869148"/>
            <a:ext cx="1275157"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Drag</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391463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5E-6 -4.07407E-6 L -0.04374 -4.07407E-6 C -0.06341 -4.07407E-6 -0.08658 -0.05926 -0.08658 -0.10648 L -0.08658 -0.21273 " pathEditMode="relative" rAng="0" ptsTypes="AAAA">
                                      <p:cBhvr>
                                        <p:cTn id="6" dur="2000" fill="hold"/>
                                        <p:tgtEl>
                                          <p:spTgt spid="5"/>
                                        </p:tgtEl>
                                        <p:attrNameLst>
                                          <p:attrName>ppt_x</p:attrName>
                                          <p:attrName>ppt_y</p:attrName>
                                        </p:attrNameLst>
                                      </p:cBhvr>
                                      <p:rCtr x="-4336" y="-10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כפתור פעיל \ לא פעיל</a:t>
            </a:r>
            <a:endParaRPr lang="en-US" dirty="0"/>
          </a:p>
        </p:txBody>
      </p:sp>
      <p:sp>
        <p:nvSpPr>
          <p:cNvPr id="3" name="Content Placeholder 2"/>
          <p:cNvSpPr>
            <a:spLocks noGrp="1"/>
          </p:cNvSpPr>
          <p:nvPr>
            <p:ph idx="1"/>
          </p:nvPr>
        </p:nvSpPr>
        <p:spPr/>
        <p:txBody>
          <a:bodyPr>
            <a:normAutofit lnSpcReduction="10000"/>
          </a:bodyPr>
          <a:lstStyle/>
          <a:p>
            <a:pPr algn="r" rtl="1"/>
            <a:r>
              <a:rPr lang="he-IL" dirty="0" smtClean="0"/>
              <a:t>בכל הדוגמאות כפתור יכול להיות בשני מצבים אפשריים</a:t>
            </a:r>
            <a:endParaRPr lang="he-IL" dirty="0"/>
          </a:p>
          <a:p>
            <a:pPr lvl="1" algn="r" rtl="1"/>
            <a:r>
              <a:rPr lang="he-IL" dirty="0"/>
              <a:t>כפתור </a:t>
            </a:r>
            <a:r>
              <a:rPr lang="he-IL" dirty="0" smtClean="0"/>
              <a:t>פעיל</a:t>
            </a:r>
          </a:p>
          <a:p>
            <a:pPr lvl="1" algn="r" rtl="1"/>
            <a:r>
              <a:rPr lang="he-IL" dirty="0" smtClean="0"/>
              <a:t>כפתור לא פעיל</a:t>
            </a:r>
          </a:p>
          <a:p>
            <a:pPr algn="r" rtl="1"/>
            <a:r>
              <a:rPr lang="he-IL" dirty="0" smtClean="0"/>
              <a:t>כפתור פעיל הוא כפתור שלחיצה עליו משנה את מצב התוכניה</a:t>
            </a:r>
          </a:p>
          <a:p>
            <a:pPr algn="r" rtl="1"/>
            <a:endParaRPr lang="he-IL" dirty="0" smtClean="0"/>
          </a:p>
          <a:p>
            <a:pPr algn="r" rtl="1"/>
            <a:endParaRPr lang="he-IL" dirty="0" smtClean="0"/>
          </a:p>
          <a:p>
            <a:pPr algn="r" rtl="1"/>
            <a:r>
              <a:rPr lang="he-IL" dirty="0" smtClean="0"/>
              <a:t>כפתור לא פעיל הוא כפתור שלחיצה עליו לא מבצעת כלום</a:t>
            </a:r>
            <a:endParaRPr lang="he-IL" dirty="0"/>
          </a:p>
          <a:p>
            <a:pPr lvl="1" algn="r" rtl="1"/>
            <a:endParaRPr lang="he-IL" dirty="0" smtClean="0"/>
          </a:p>
          <a:p>
            <a:pPr lvl="1" algn="r" rtl="1"/>
            <a:endParaRPr lang="he-IL" dirty="0" smtClean="0"/>
          </a:p>
          <a:p>
            <a:pPr algn="r" rtl="1"/>
            <a:r>
              <a:rPr lang="he-IL" dirty="0" smtClean="0"/>
              <a:t>באופן דומה, יש לעשות זאת בפרויקט שלכם</a:t>
            </a:r>
            <a:endParaRPr lang="en-US" dirty="0"/>
          </a:p>
        </p:txBody>
      </p:sp>
      <p:grpSp>
        <p:nvGrpSpPr>
          <p:cNvPr id="4" name="Group 3"/>
          <p:cNvGrpSpPr/>
          <p:nvPr/>
        </p:nvGrpSpPr>
        <p:grpSpPr>
          <a:xfrm>
            <a:off x="5135325" y="3628601"/>
            <a:ext cx="2553448" cy="504897"/>
            <a:chOff x="4411578" y="4989095"/>
            <a:chExt cx="2553448" cy="504897"/>
          </a:xfrm>
        </p:grpSpPr>
        <p:sp>
          <p:nvSpPr>
            <p:cNvPr id="5" name="Rectangle 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546428" y="5107973"/>
              <a:ext cx="2418598" cy="341194"/>
              <a:chOff x="4538407" y="2019869"/>
              <a:chExt cx="2418598" cy="341194"/>
            </a:xfrm>
          </p:grpSpPr>
          <p:sp>
            <p:nvSpPr>
              <p:cNvPr id="7" name="Rectangle 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 Active</a:t>
                </a:r>
                <a:endParaRPr lang="en-US" b="1" dirty="0">
                  <a:solidFill>
                    <a:schemeClr val="bg1"/>
                  </a:solidFill>
                </a:endParaRPr>
              </a:p>
            </p:txBody>
          </p:sp>
          <p:sp>
            <p:nvSpPr>
              <p:cNvPr id="8" name="Rectangle 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17"/>
          <p:cNvGrpSpPr/>
          <p:nvPr/>
        </p:nvGrpSpPr>
        <p:grpSpPr>
          <a:xfrm>
            <a:off x="5271064" y="4930975"/>
            <a:ext cx="1678376" cy="341194"/>
            <a:chOff x="4538407" y="2019869"/>
            <a:chExt cx="1678376" cy="341194"/>
          </a:xfrm>
        </p:grpSpPr>
        <p:sp>
          <p:nvSpPr>
            <p:cNvPr id="19" name="Rectangle 18"/>
            <p:cNvSpPr/>
            <p:nvPr/>
          </p:nvSpPr>
          <p:spPr>
            <a:xfrm>
              <a:off x="4937137" y="2019869"/>
              <a:ext cx="1279646"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Not active</a:t>
              </a:r>
              <a:endParaRPr lang="en-US" b="1" dirty="0">
                <a:solidFill>
                  <a:srgbClr val="FF0000"/>
                </a:solidFill>
              </a:endParaRPr>
            </a:p>
          </p:txBody>
        </p:sp>
        <p:sp>
          <p:nvSpPr>
            <p:cNvPr id="20" name="Rectangle 19"/>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0511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928149" y="3619246"/>
            <a:ext cx="566519" cy="571896"/>
          </a:xfrm>
          <a:prstGeom prst="rect">
            <a:avLst/>
          </a:prstGeom>
          <a:noFill/>
          <a:ln>
            <a:noFill/>
          </a:ln>
        </p:spPr>
      </p:pic>
      <p:sp>
        <p:nvSpPr>
          <p:cNvPr id="2" name="Rectangle 1"/>
          <p:cNvSpPr/>
          <p:nvPr/>
        </p:nvSpPr>
        <p:spPr>
          <a:xfrm>
            <a:off x="10160476" y="869148"/>
            <a:ext cx="1339982"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Drop</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434" y="4870891"/>
            <a:ext cx="691950" cy="691950"/>
          </a:xfrm>
          <a:prstGeom prst="rect">
            <a:avLst/>
          </a:prstGeom>
        </p:spPr>
      </p:pic>
    </p:spTree>
    <p:extLst>
      <p:ext uri="{BB962C8B-B14F-4D97-AF65-F5344CB8AC3E}">
        <p14:creationId xmlns:p14="http://schemas.microsoft.com/office/powerpoint/2010/main" val="2003147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הערות חשובות</a:t>
            </a:r>
            <a:endParaRPr lang="en-US" dirty="0"/>
          </a:p>
        </p:txBody>
      </p:sp>
      <p:sp>
        <p:nvSpPr>
          <p:cNvPr id="3" name="Content Placeholder 2"/>
          <p:cNvSpPr>
            <a:spLocks noGrp="1"/>
          </p:cNvSpPr>
          <p:nvPr>
            <p:ph idx="1"/>
          </p:nvPr>
        </p:nvSpPr>
        <p:spPr/>
        <p:txBody>
          <a:bodyPr/>
          <a:lstStyle/>
          <a:p>
            <a:pPr algn="r" rtl="1"/>
            <a:r>
              <a:rPr lang="he-IL" dirty="0" smtClean="0"/>
              <a:t>יש להציג חלון אחד בלבד, אין להציג שני חלונות במקביל</a:t>
            </a:r>
          </a:p>
          <a:p>
            <a:pPr algn="r" rtl="1"/>
            <a:r>
              <a:rPr lang="he-IL" dirty="0" smtClean="0"/>
              <a:t>כל ממשק חייב להכיל כפתורים פעילים \ לא פעילים</a:t>
            </a:r>
          </a:p>
          <a:p>
            <a:pPr algn="r" rtl="1"/>
            <a:endParaRPr lang="he-IL" dirty="0" smtClean="0"/>
          </a:p>
          <a:p>
            <a:pPr algn="r" rtl="1"/>
            <a:endParaRPr lang="en-US" dirty="0"/>
          </a:p>
        </p:txBody>
      </p:sp>
    </p:spTree>
    <p:extLst>
      <p:ext uri="{BB962C8B-B14F-4D97-AF65-F5344CB8AC3E}">
        <p14:creationId xmlns:p14="http://schemas.microsoft.com/office/powerpoint/2010/main" val="1521246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בונוס – הדגשת מהלכים אפשריים</a:t>
            </a:r>
            <a:endParaRPr lang="en-US" dirty="0"/>
          </a:p>
        </p:txBody>
      </p:sp>
      <p:sp>
        <p:nvSpPr>
          <p:cNvPr id="3" name="Content Placeholder 2"/>
          <p:cNvSpPr>
            <a:spLocks noGrp="1"/>
          </p:cNvSpPr>
          <p:nvPr>
            <p:ph idx="1"/>
          </p:nvPr>
        </p:nvSpPr>
        <p:spPr/>
        <p:txBody>
          <a:bodyPr>
            <a:normAutofit lnSpcReduction="10000"/>
          </a:bodyPr>
          <a:lstStyle/>
          <a:p>
            <a:pPr algn="r" rtl="1"/>
            <a:r>
              <a:rPr lang="he-IL" dirty="0" smtClean="0"/>
              <a:t>עבור רמת קושי 1 ו 2, יש לאפשר הדגשת מהלכים אפשריים עבור אבן מסויימת</a:t>
            </a:r>
          </a:p>
          <a:p>
            <a:pPr algn="r" rtl="1"/>
            <a:r>
              <a:rPr lang="he-IL" dirty="0" smtClean="0"/>
              <a:t>המשתמש מצביע על האבן הרצויה בעזרת העכבר</a:t>
            </a:r>
          </a:p>
          <a:p>
            <a:pPr lvl="1" algn="r" rtl="1"/>
            <a:r>
              <a:rPr lang="he-IL" dirty="0" smtClean="0"/>
              <a:t>לחיצה על הכפתור הימני תציג את כל המהלכים האפשריים עבור האבן המסויימת</a:t>
            </a:r>
          </a:p>
          <a:p>
            <a:pPr lvl="1" algn="r" rtl="1"/>
            <a:r>
              <a:rPr lang="he-IL" dirty="0" smtClean="0"/>
              <a:t>אם מדובר באבן שלא שייכת למשתמש, התוכנית לא תבצע כלום</a:t>
            </a:r>
          </a:p>
          <a:p>
            <a:pPr algn="r" rtl="1"/>
            <a:r>
              <a:rPr lang="he-IL" dirty="0" smtClean="0"/>
              <a:t>יש להדגשי 3 סוגים של מקומות ע"י צבעים שונים:</a:t>
            </a:r>
          </a:p>
          <a:p>
            <a:pPr lvl="1" algn="r" rtl="1"/>
            <a:r>
              <a:rPr lang="he-IL" dirty="0" smtClean="0"/>
              <a:t>מקומות אפשריים שלא מהווים סכנה עבור האבן השחקן</a:t>
            </a:r>
          </a:p>
          <a:p>
            <a:pPr lvl="1" algn="r" rtl="1"/>
            <a:r>
              <a:rPr lang="he-IL" dirty="0" smtClean="0"/>
              <a:t>מקומות אפשריים שמהווים סכנה עבור האבן של השחקן</a:t>
            </a:r>
          </a:p>
          <a:p>
            <a:pPr lvl="1" algn="r" rtl="1"/>
            <a:r>
              <a:rPr lang="he-IL" dirty="0" smtClean="0"/>
              <a:t>מקומות אפשריים שהאבן של השחקן מכה אבן של היריב (אוכלת אבן של היריב)</a:t>
            </a:r>
          </a:p>
          <a:p>
            <a:pPr algn="r" rtl="1"/>
            <a:r>
              <a:rPr lang="he-IL" dirty="0" smtClean="0"/>
              <a:t>אם מקום אפשרי הוא גם מהווה סכנה וגם מאפשר אכילת אבן של היריב, אזי נציג את המקום כמכום </a:t>
            </a:r>
            <a:r>
              <a:rPr lang="he-IL" smtClean="0"/>
              <a:t>שמהווה </a:t>
            </a:r>
            <a:r>
              <a:rPr lang="he-IL" smtClean="0"/>
              <a:t>סכנה</a:t>
            </a:r>
            <a:endParaRPr lang="he-IL" dirty="0" smtClean="0"/>
          </a:p>
        </p:txBody>
      </p:sp>
    </p:spTree>
    <p:extLst>
      <p:ext uri="{BB962C8B-B14F-4D97-AF65-F5344CB8AC3E}">
        <p14:creationId xmlns:p14="http://schemas.microsoft.com/office/powerpoint/2010/main" val="2719760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928149" y="3626198"/>
            <a:ext cx="566519" cy="571896"/>
          </a:xfrm>
          <a:prstGeom prst="rect">
            <a:avLst/>
          </a:prstGeom>
          <a:noFill/>
          <a:ln>
            <a:noFill/>
          </a:ln>
        </p:spPr>
      </p:pic>
      <p:sp>
        <p:nvSpPr>
          <p:cNvPr id="2" name="Rectangle 1"/>
          <p:cNvSpPr/>
          <p:nvPr/>
        </p:nvSpPr>
        <p:spPr>
          <a:xfrm>
            <a:off x="10160476" y="869148"/>
            <a:ext cx="1409425"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Point</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455" y="4230079"/>
            <a:ext cx="691950" cy="691950"/>
          </a:xfrm>
          <a:prstGeom prst="rect">
            <a:avLst/>
          </a:prstGeom>
        </p:spPr>
      </p:pic>
      <p:cxnSp>
        <p:nvCxnSpPr>
          <p:cNvPr id="71" name="Straight Arrow Connector 70"/>
          <p:cNvCxnSpPr/>
          <p:nvPr/>
        </p:nvCxnSpPr>
        <p:spPr>
          <a:xfrm flipH="1" flipV="1">
            <a:off x="9273114" y="4892403"/>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065 -0.00232 L -0.08047 -0.13935 " pathEditMode="relative" rAng="0" ptsTypes="AA">
                                      <p:cBhvr>
                                        <p:cTn id="6" dur="2000" fill="hold"/>
                                        <p:tgtEl>
                                          <p:spTgt spid="71"/>
                                        </p:tgtEl>
                                        <p:attrNameLst>
                                          <p:attrName>ppt_x</p:attrName>
                                          <p:attrName>ppt_y</p:attrName>
                                        </p:attrNameLst>
                                      </p:cBhvr>
                                      <p:rCtr x="-4062" y="-6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79670794"/>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928149" y="3626198"/>
            <a:ext cx="566519" cy="571896"/>
          </a:xfrm>
          <a:prstGeom prst="rect">
            <a:avLst/>
          </a:prstGeom>
          <a:noFill/>
          <a:ln>
            <a:noFill/>
          </a:ln>
        </p:spPr>
      </p:pic>
      <p:sp>
        <p:nvSpPr>
          <p:cNvPr id="2" name="Rectangle 1"/>
          <p:cNvSpPr/>
          <p:nvPr/>
        </p:nvSpPr>
        <p:spPr>
          <a:xfrm>
            <a:off x="9466217" y="753021"/>
            <a:ext cx="2547044"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Right click</a:t>
            </a:r>
            <a:endParaRPr lang="en-US" sz="4400" b="1" dirty="0">
              <a:solidFill>
                <a:srgbClr val="FFC000"/>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455" y="4230079"/>
            <a:ext cx="691950" cy="691950"/>
          </a:xfrm>
          <a:prstGeom prst="rect">
            <a:avLst/>
          </a:prstGeom>
        </p:spPr>
      </p:pic>
      <p:cxnSp>
        <p:nvCxnSpPr>
          <p:cNvPr id="73" name="Straight Arrow Connector 72"/>
          <p:cNvCxnSpPr/>
          <p:nvPr/>
        </p:nvCxnSpPr>
        <p:spPr>
          <a:xfrm flipH="1" flipV="1">
            <a:off x="8286660" y="3944131"/>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28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4820" y="753021"/>
            <a:ext cx="10459453" cy="5691117"/>
          </a:xfrm>
          <a:prstGeom prst="rect">
            <a:avLst/>
          </a:prstGeom>
          <a:noFill/>
          <a:ln w="76200">
            <a:solidFill>
              <a:srgbClr val="FF0000"/>
            </a:solidFill>
          </a:ln>
        </p:spPr>
        <p:txBody>
          <a:bodyPr wrap="square" rtlCol="0">
            <a:spAutoFit/>
          </a:bodyPr>
          <a:lstStyle/>
          <a:p>
            <a:endParaRPr lang="en-US" dirty="0"/>
          </a:p>
        </p:txBody>
      </p:sp>
      <p:grpSp>
        <p:nvGrpSpPr>
          <p:cNvPr id="29" name="Group 28"/>
          <p:cNvGrpSpPr/>
          <p:nvPr/>
        </p:nvGrpSpPr>
        <p:grpSpPr>
          <a:xfrm>
            <a:off x="1267328" y="4989095"/>
            <a:ext cx="2553448" cy="504897"/>
            <a:chOff x="4411578" y="4989095"/>
            <a:chExt cx="2553448" cy="504897"/>
          </a:xfrm>
        </p:grpSpPr>
        <p:sp>
          <p:nvSpPr>
            <p:cNvPr id="28" name="Rectangle 27"/>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546428" y="5107973"/>
              <a:ext cx="2418598" cy="341194"/>
              <a:chOff x="4538407" y="2019869"/>
              <a:chExt cx="2418598" cy="341194"/>
            </a:xfrm>
          </p:grpSpPr>
          <p:sp>
            <p:nvSpPr>
              <p:cNvPr id="24" name="Rectangle 2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Main menu</a:t>
                </a:r>
                <a:endParaRPr lang="en-US" b="1" dirty="0">
                  <a:solidFill>
                    <a:schemeClr val="bg1"/>
                  </a:solidFill>
                </a:endParaRPr>
              </a:p>
            </p:txBody>
          </p:sp>
          <p:sp>
            <p:nvSpPr>
              <p:cNvPr id="25" name="Rectangle 2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1259308" y="1307430"/>
            <a:ext cx="2553448" cy="504897"/>
            <a:chOff x="4411578" y="4989095"/>
            <a:chExt cx="2553448" cy="504897"/>
          </a:xfrm>
        </p:grpSpPr>
        <p:sp>
          <p:nvSpPr>
            <p:cNvPr id="36" name="Rectangle 35"/>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546428" y="5107973"/>
              <a:ext cx="2418598" cy="341194"/>
              <a:chOff x="4538407" y="2019869"/>
              <a:chExt cx="2418598" cy="341194"/>
            </a:xfrm>
          </p:grpSpPr>
          <p:sp>
            <p:nvSpPr>
              <p:cNvPr id="38" name="Rectangle 37"/>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Restart</a:t>
                </a:r>
                <a:endParaRPr lang="en-US" b="1" dirty="0">
                  <a:solidFill>
                    <a:schemeClr val="bg1"/>
                  </a:solidFill>
                </a:endParaRPr>
              </a:p>
            </p:txBody>
          </p:sp>
          <p:sp>
            <p:nvSpPr>
              <p:cNvPr id="39" name="Rectangle 3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1267330" y="1973174"/>
            <a:ext cx="2553448" cy="504897"/>
            <a:chOff x="4411578" y="4989095"/>
            <a:chExt cx="2553448" cy="504897"/>
          </a:xfrm>
        </p:grpSpPr>
        <p:sp>
          <p:nvSpPr>
            <p:cNvPr id="43" name="Rectangle 42"/>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546428" y="5107973"/>
              <a:ext cx="2418598" cy="341194"/>
              <a:chOff x="4538407" y="2019869"/>
              <a:chExt cx="2418598" cy="341194"/>
            </a:xfrm>
          </p:grpSpPr>
          <p:sp>
            <p:nvSpPr>
              <p:cNvPr id="45" name="Rectangle 44"/>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Save</a:t>
                </a:r>
                <a:endParaRPr lang="en-US" b="1" dirty="0">
                  <a:solidFill>
                    <a:schemeClr val="bg1"/>
                  </a:solidFill>
                </a:endParaRPr>
              </a:p>
            </p:txBody>
          </p:sp>
          <p:sp>
            <p:nvSpPr>
              <p:cNvPr id="46" name="Rectangle 45"/>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1259308" y="5670882"/>
            <a:ext cx="2553448" cy="504897"/>
            <a:chOff x="4411578" y="4989095"/>
            <a:chExt cx="2553448" cy="504897"/>
          </a:xfrm>
        </p:grpSpPr>
        <p:sp>
          <p:nvSpPr>
            <p:cNvPr id="50" name="Rectangle 49"/>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546428" y="5107973"/>
              <a:ext cx="2418598" cy="341194"/>
              <a:chOff x="4538407" y="2019869"/>
              <a:chExt cx="2418598" cy="341194"/>
            </a:xfrm>
          </p:grpSpPr>
          <p:sp>
            <p:nvSpPr>
              <p:cNvPr id="52" name="Rectangle 51"/>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53" name="Rectangle 52"/>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p:cNvGrpSpPr/>
          <p:nvPr/>
        </p:nvGrpSpPr>
        <p:grpSpPr>
          <a:xfrm>
            <a:off x="1259310" y="2622878"/>
            <a:ext cx="2553448" cy="504897"/>
            <a:chOff x="4411578" y="4989095"/>
            <a:chExt cx="2553448" cy="504897"/>
          </a:xfrm>
        </p:grpSpPr>
        <p:sp>
          <p:nvSpPr>
            <p:cNvPr id="57" name="Rectangle 56"/>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4546428" y="5107973"/>
              <a:ext cx="2418598" cy="341194"/>
              <a:chOff x="4538407" y="2019869"/>
              <a:chExt cx="2418598" cy="341194"/>
            </a:xfrm>
          </p:grpSpPr>
          <p:sp>
            <p:nvSpPr>
              <p:cNvPr id="59" name="Rectangle 58"/>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60" name="Rectangle 5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 name="Straight Connector 2"/>
          <p:cNvCxnSpPr/>
          <p:nvPr/>
        </p:nvCxnSpPr>
        <p:spPr>
          <a:xfrm>
            <a:off x="3820776" y="753021"/>
            <a:ext cx="0" cy="56911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64967268"/>
              </p:ext>
            </p:extLst>
          </p:nvPr>
        </p:nvGraphicFramePr>
        <p:xfrm>
          <a:off x="4716376" y="1002680"/>
          <a:ext cx="6208296" cy="5211248"/>
        </p:xfrm>
        <a:graphic>
          <a:graphicData uri="http://schemas.openxmlformats.org/drawingml/2006/table">
            <a:tbl>
              <a:tblPr firstRow="1" bandRow="1">
                <a:tableStyleId>{5C22544A-7EE6-4342-B048-85BDC9FD1C3A}</a:tableStyleId>
              </a:tblPr>
              <a:tblGrid>
                <a:gridCol w="776037"/>
                <a:gridCol w="776037"/>
                <a:gridCol w="776037"/>
                <a:gridCol w="776037"/>
                <a:gridCol w="776037"/>
                <a:gridCol w="776037"/>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tcPr>
                </a:tc>
                <a:tc>
                  <a:txBody>
                    <a:bodyPr/>
                    <a:lstStyle/>
                    <a:p>
                      <a:endParaRPr lang="en-US" dirty="0"/>
                    </a:p>
                  </a:txBody>
                  <a:tcP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tcPr>
                </a:tc>
                <a:tc>
                  <a:txBody>
                    <a:bodyPr/>
                    <a:lstStyle/>
                    <a:p>
                      <a:endParaRPr lang="en-US" dirty="0"/>
                    </a:p>
                  </a:txBody>
                  <a:tcP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tcPr>
                </a:tc>
                <a:tc>
                  <a:txBody>
                    <a:bodyPr/>
                    <a:lstStyle/>
                    <a:p>
                      <a:endParaRPr lang="en-US" dirty="0"/>
                    </a:p>
                  </a:txBody>
                  <a:tcPr>
                    <a:solidFill>
                      <a:srgbClr val="FF0000"/>
                    </a:solidFill>
                  </a:tcPr>
                </a:tc>
                <a:tc>
                  <a:txBody>
                    <a:bodyPr/>
                    <a:lstStyle/>
                    <a:p>
                      <a:endParaRPr lang="en-US" dirty="0"/>
                    </a:p>
                  </a:txBody>
                  <a:tcP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l="50000" t="50000" r="50000" b="50000"/>
                      </a:path>
                      <a:tileRect/>
                    </a:gradFill>
                  </a:tcPr>
                </a:tc>
                <a:tc>
                  <a:txBody>
                    <a:bodyPr/>
                    <a:lstStyle/>
                    <a:p>
                      <a:endParaRPr lang="en-US" dirty="0"/>
                    </a:p>
                  </a:txBody>
                  <a:tcP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tcPr>
                </a:tc>
                <a:tc>
                  <a:txBody>
                    <a:bodyPr/>
                    <a:lstStyle/>
                    <a:p>
                      <a:endParaRPr lang="en-US" dirty="0"/>
                    </a:p>
                  </a:txBody>
                  <a:tcP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tcPr>
                </a:tc>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pSp>
        <p:nvGrpSpPr>
          <p:cNvPr id="63" name="Group 62"/>
          <p:cNvGrpSpPr/>
          <p:nvPr/>
        </p:nvGrpSpPr>
        <p:grpSpPr>
          <a:xfrm>
            <a:off x="1267332" y="3336750"/>
            <a:ext cx="2553448" cy="504897"/>
            <a:chOff x="4411578" y="4989095"/>
            <a:chExt cx="2553448" cy="504897"/>
          </a:xfrm>
        </p:grpSpPr>
        <p:sp>
          <p:nvSpPr>
            <p:cNvPr id="64" name="Rectangle 63"/>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4546428" y="5107973"/>
              <a:ext cx="2418598" cy="341194"/>
              <a:chOff x="4538407" y="2019869"/>
              <a:chExt cx="2418598" cy="341194"/>
            </a:xfrm>
          </p:grpSpPr>
          <p:sp>
            <p:nvSpPr>
              <p:cNvPr id="66" name="Rectangle 65"/>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Undo</a:t>
                </a:r>
                <a:endParaRPr lang="en-US" b="1" dirty="0">
                  <a:solidFill>
                    <a:schemeClr val="bg1"/>
                  </a:solidFill>
                </a:endParaRPr>
              </a:p>
            </p:txBody>
          </p:sp>
          <p:sp>
            <p:nvSpPr>
              <p:cNvPr id="67" name="Rectangle 66"/>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r="50470"/>
          <a:stretch/>
        </p:blipFill>
        <p:spPr>
          <a:xfrm>
            <a:off x="7928149" y="3626198"/>
            <a:ext cx="566519" cy="571896"/>
          </a:xfrm>
          <a:prstGeom prst="rect">
            <a:avLst/>
          </a:prstGeom>
          <a:noFill/>
          <a:ln>
            <a:noFill/>
          </a:ln>
        </p:spPr>
      </p:pic>
      <p:sp>
        <p:nvSpPr>
          <p:cNvPr id="2" name="Rectangle 1"/>
          <p:cNvSpPr/>
          <p:nvPr/>
        </p:nvSpPr>
        <p:spPr>
          <a:xfrm>
            <a:off x="9466217" y="753021"/>
            <a:ext cx="2547044" cy="769441"/>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sz="4400" b="1" dirty="0" smtClean="0">
                <a:solidFill>
                  <a:srgbClr val="FFC000"/>
                </a:solidFill>
              </a:rPr>
              <a:t>Right click</a:t>
            </a:r>
            <a:endParaRPr lang="en-US" sz="4400" b="1" dirty="0">
              <a:solidFill>
                <a:srgbClr val="FFC000"/>
              </a:solidFill>
            </a:endParaRPr>
          </a:p>
        </p:txBody>
      </p:sp>
      <p:cxnSp>
        <p:nvCxnSpPr>
          <p:cNvPr id="73" name="Straight Arrow Connector 72"/>
          <p:cNvCxnSpPr/>
          <p:nvPr/>
        </p:nvCxnSpPr>
        <p:spPr>
          <a:xfrm flipH="1" flipV="1">
            <a:off x="8286660" y="3944131"/>
            <a:ext cx="328084" cy="285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455" y="4230079"/>
            <a:ext cx="691950" cy="691950"/>
          </a:xfrm>
          <a:prstGeom prst="rect">
            <a:avLst/>
          </a:prstGeom>
        </p:spPr>
      </p:pic>
    </p:spTree>
    <p:extLst>
      <p:ext uri="{BB962C8B-B14F-4D97-AF65-F5344CB8AC3E}">
        <p14:creationId xmlns:p14="http://schemas.microsoft.com/office/powerpoint/2010/main" val="1412189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חלון ראשי</a:t>
            </a:r>
            <a:endParaRPr lang="en-US" dirty="0"/>
          </a:p>
        </p:txBody>
      </p:sp>
      <p:sp>
        <p:nvSpPr>
          <p:cNvPr id="3" name="Content Placeholder 2"/>
          <p:cNvSpPr>
            <a:spLocks noGrp="1"/>
          </p:cNvSpPr>
          <p:nvPr>
            <p:ph idx="1"/>
          </p:nvPr>
        </p:nvSpPr>
        <p:spPr/>
        <p:txBody>
          <a:bodyPr/>
          <a:lstStyle/>
          <a:p>
            <a:pPr algn="r" rtl="1"/>
            <a:r>
              <a:rPr lang="he-IL" dirty="0" smtClean="0"/>
              <a:t>החלון הראשי יכיל 3 כפתורים</a:t>
            </a:r>
          </a:p>
          <a:p>
            <a:pPr lvl="1" algn="r" rtl="1"/>
            <a:r>
              <a:rPr lang="he-IL" dirty="0" smtClean="0"/>
              <a:t>כפתור משחק חדש</a:t>
            </a:r>
          </a:p>
          <a:p>
            <a:pPr lvl="1" algn="r" rtl="1"/>
            <a:r>
              <a:rPr lang="he-IL" dirty="0" smtClean="0"/>
              <a:t>כפתור טעינת משחקים קודמים</a:t>
            </a:r>
          </a:p>
          <a:p>
            <a:pPr lvl="1" algn="r" rtl="1"/>
            <a:r>
              <a:rPr lang="he-IL" dirty="0" smtClean="0"/>
              <a:t>כפתור יציאה מהמשחק</a:t>
            </a:r>
          </a:p>
          <a:p>
            <a:pPr algn="r" rtl="1"/>
            <a:r>
              <a:rPr lang="he-IL" dirty="0" smtClean="0"/>
              <a:t>לחיצה על הכפתור:</a:t>
            </a:r>
          </a:p>
          <a:p>
            <a:pPr lvl="1" algn="r" rtl="1"/>
            <a:r>
              <a:rPr lang="he-IL" dirty="0" smtClean="0"/>
              <a:t>משחק חדש – תעביר אותנו לחלון הגדרות המשחק</a:t>
            </a:r>
          </a:p>
          <a:p>
            <a:pPr lvl="1" algn="r" rtl="1"/>
            <a:r>
              <a:rPr lang="he-IL" dirty="0" smtClean="0"/>
              <a:t>טעינת משחקים קודמים – תעביר אותנו לחלון טעינת משחקים שנשמרו</a:t>
            </a:r>
          </a:p>
          <a:p>
            <a:pPr lvl="1" algn="r" rtl="1"/>
            <a:r>
              <a:rPr lang="he-IL" dirty="0" smtClean="0"/>
              <a:t>יציאה מהמשחק – תשחרר את כל משאבי הזיכרון של התוכנית ותצא מהתוכנית</a:t>
            </a:r>
            <a:endParaRPr lang="en-US" dirty="0"/>
          </a:p>
        </p:txBody>
      </p:sp>
    </p:spTree>
    <p:extLst>
      <p:ext uri="{BB962C8B-B14F-4D97-AF65-F5344CB8AC3E}">
        <p14:creationId xmlns:p14="http://schemas.microsoft.com/office/powerpoint/2010/main" val="252098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967789" y="496349"/>
            <a:ext cx="6529137" cy="5303520"/>
          </a:xfrm>
          <a:prstGeom prst="rect">
            <a:avLst/>
          </a:prstGeom>
          <a:noFill/>
          <a:ln w="76200">
            <a:solidFill>
              <a:srgbClr val="FF0000"/>
            </a:solidFill>
          </a:ln>
        </p:spPr>
        <p:txBody>
          <a:bodyPr wrap="square" rtlCol="0">
            <a:spAutoFit/>
          </a:bodyPr>
          <a:lstStyle/>
          <a:p>
            <a:endParaRPr lang="en-US" dirty="0"/>
          </a:p>
        </p:txBody>
      </p:sp>
      <p:grpSp>
        <p:nvGrpSpPr>
          <p:cNvPr id="64" name="Group 63"/>
          <p:cNvGrpSpPr/>
          <p:nvPr/>
        </p:nvGrpSpPr>
        <p:grpSpPr>
          <a:xfrm>
            <a:off x="5205664" y="1307430"/>
            <a:ext cx="2553448" cy="504897"/>
            <a:chOff x="4411578" y="4989095"/>
            <a:chExt cx="2553448" cy="504897"/>
          </a:xfrm>
        </p:grpSpPr>
        <p:sp>
          <p:nvSpPr>
            <p:cNvPr id="65" name="Rectangle 64"/>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4546428" y="5107973"/>
              <a:ext cx="2418598" cy="341194"/>
              <a:chOff x="4538407" y="2019869"/>
              <a:chExt cx="2418598" cy="341194"/>
            </a:xfrm>
          </p:grpSpPr>
          <p:sp>
            <p:nvSpPr>
              <p:cNvPr id="67" name="Rectangle 66"/>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New game</a:t>
                </a:r>
                <a:endParaRPr lang="en-US" b="1" dirty="0">
                  <a:solidFill>
                    <a:schemeClr val="bg1"/>
                  </a:solidFill>
                </a:endParaRPr>
              </a:p>
            </p:txBody>
          </p:sp>
          <p:sp>
            <p:nvSpPr>
              <p:cNvPr id="68" name="Rectangle 67"/>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p:cNvGrpSpPr/>
          <p:nvPr/>
        </p:nvGrpSpPr>
        <p:grpSpPr>
          <a:xfrm>
            <a:off x="5213686" y="1973174"/>
            <a:ext cx="2553448" cy="504897"/>
            <a:chOff x="4411578" y="4989095"/>
            <a:chExt cx="2553448" cy="504897"/>
          </a:xfrm>
        </p:grpSpPr>
        <p:sp>
          <p:nvSpPr>
            <p:cNvPr id="72" name="Rectangle 71"/>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4546428" y="5107973"/>
              <a:ext cx="2418598" cy="341194"/>
              <a:chOff x="4538407" y="2019869"/>
              <a:chExt cx="2418598" cy="341194"/>
            </a:xfrm>
          </p:grpSpPr>
          <p:sp>
            <p:nvSpPr>
              <p:cNvPr id="74" name="Rectangle 73"/>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Load</a:t>
                </a:r>
                <a:endParaRPr lang="en-US" b="1" dirty="0">
                  <a:solidFill>
                    <a:schemeClr val="bg1"/>
                  </a:solidFill>
                </a:endParaRPr>
              </a:p>
            </p:txBody>
          </p:sp>
          <p:sp>
            <p:nvSpPr>
              <p:cNvPr id="75" name="Rectangle 74"/>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8" name="Group 77"/>
          <p:cNvGrpSpPr/>
          <p:nvPr/>
        </p:nvGrpSpPr>
        <p:grpSpPr>
          <a:xfrm>
            <a:off x="5205666" y="4259169"/>
            <a:ext cx="2553448" cy="504897"/>
            <a:chOff x="4411578" y="4989095"/>
            <a:chExt cx="2553448" cy="504897"/>
          </a:xfrm>
        </p:grpSpPr>
        <p:sp>
          <p:nvSpPr>
            <p:cNvPr id="79" name="Rectangle 78"/>
            <p:cNvSpPr/>
            <p:nvPr/>
          </p:nvSpPr>
          <p:spPr>
            <a:xfrm>
              <a:off x="4411578" y="4989095"/>
              <a:ext cx="1973179"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4546428" y="5107973"/>
              <a:ext cx="2418598" cy="341194"/>
              <a:chOff x="4538407" y="2019869"/>
              <a:chExt cx="2418598" cy="341194"/>
            </a:xfrm>
          </p:grpSpPr>
          <p:sp>
            <p:nvSpPr>
              <p:cNvPr id="81" name="Rectangle 80"/>
              <p:cNvSpPr/>
              <p:nvPr/>
            </p:nvSpPr>
            <p:spPr>
              <a:xfrm>
                <a:off x="4882545" y="2019869"/>
                <a:ext cx="2074460"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Exit</a:t>
                </a:r>
                <a:endParaRPr lang="en-US" b="1" dirty="0">
                  <a:solidFill>
                    <a:schemeClr val="bg1"/>
                  </a:solidFill>
                </a:endParaRPr>
              </a:p>
            </p:txBody>
          </p:sp>
          <p:sp>
            <p:nvSpPr>
              <p:cNvPr id="82" name="Rectangle 81"/>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85" name="Table 84"/>
          <p:cNvGraphicFramePr>
            <a:graphicFrameLocks noGrp="1"/>
          </p:cNvGraphicFramePr>
          <p:nvPr>
            <p:extLst>
              <p:ext uri="{D42A27DB-BD31-4B8C-83A1-F6EECF244321}">
                <p14:modId xmlns:p14="http://schemas.microsoft.com/office/powerpoint/2010/main" val="2694831388"/>
              </p:ext>
            </p:extLst>
          </p:nvPr>
        </p:nvGraphicFramePr>
        <p:xfrm>
          <a:off x="3031949" y="55350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89164832"/>
              </p:ext>
            </p:extLst>
          </p:nvPr>
        </p:nvGraphicFramePr>
        <p:xfrm>
          <a:off x="7932812" y="54548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61" name="Straight Connector 60"/>
          <p:cNvCxnSpPr/>
          <p:nvPr/>
        </p:nvCxnSpPr>
        <p:spPr>
          <a:xfrm flipH="1">
            <a:off x="7916773" y="56147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08753" y="369531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924794" y="417658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4604079" y="55345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612101" y="368729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12100" y="416856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16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חלון טעינת משחקים שנשמרו</a:t>
            </a:r>
            <a:endParaRPr lang="en-US" dirty="0"/>
          </a:p>
        </p:txBody>
      </p:sp>
      <p:sp>
        <p:nvSpPr>
          <p:cNvPr id="3" name="Content Placeholder 2"/>
          <p:cNvSpPr>
            <a:spLocks noGrp="1"/>
          </p:cNvSpPr>
          <p:nvPr>
            <p:ph idx="1"/>
          </p:nvPr>
        </p:nvSpPr>
        <p:spPr/>
        <p:txBody>
          <a:bodyPr>
            <a:normAutofit lnSpcReduction="10000"/>
          </a:bodyPr>
          <a:lstStyle/>
          <a:p>
            <a:pPr algn="r" rtl="1"/>
            <a:r>
              <a:rPr lang="he-IL" dirty="0" smtClean="0"/>
              <a:t>בחלון זה השחקן</a:t>
            </a:r>
            <a:r>
              <a:rPr lang="en-US" dirty="0" smtClean="0"/>
              <a:t> </a:t>
            </a:r>
            <a:r>
              <a:rPr lang="he-IL" dirty="0" smtClean="0"/>
              <a:t>יכול לטעון משחקים שנשמרו מקודם</a:t>
            </a:r>
          </a:p>
          <a:p>
            <a:pPr algn="r" rtl="1"/>
            <a:r>
              <a:rPr lang="he-IL" dirty="0" smtClean="0"/>
              <a:t>החלון יכיל לכל היותר את 5 המשחקים שנשמרו לאחרונה</a:t>
            </a:r>
          </a:p>
          <a:p>
            <a:pPr lvl="1" algn="r" rtl="1"/>
            <a:r>
              <a:rPr lang="he-IL" dirty="0" smtClean="0"/>
              <a:t>כל משחק יישמר כ </a:t>
            </a:r>
            <a:r>
              <a:rPr lang="en-US" dirty="0" smtClean="0"/>
              <a:t>SLOT</a:t>
            </a:r>
            <a:r>
              <a:rPr lang="he-IL" dirty="0" smtClean="0"/>
              <a:t> – תשתמשו בתמונות</a:t>
            </a:r>
          </a:p>
          <a:p>
            <a:pPr lvl="1" algn="r" rtl="1"/>
            <a:r>
              <a:rPr lang="he-IL" dirty="0" smtClean="0"/>
              <a:t>ה </a:t>
            </a:r>
            <a:r>
              <a:rPr lang="en-US" dirty="0" smtClean="0"/>
              <a:t>SLOT</a:t>
            </a:r>
            <a:r>
              <a:rPr lang="he-IL" dirty="0" smtClean="0"/>
              <a:t>-ים מופיעים בסדר יורד ע"פ זמן השמירה – משחק שנשמר לאחרונה מופיע ראשון</a:t>
            </a:r>
          </a:p>
          <a:p>
            <a:pPr algn="r" rtl="1"/>
            <a:r>
              <a:rPr lang="he-IL" dirty="0" smtClean="0"/>
              <a:t>החלון מכיל שני כפתורים:</a:t>
            </a:r>
          </a:p>
          <a:p>
            <a:pPr lvl="1" algn="r" rtl="1"/>
            <a:r>
              <a:rPr lang="he-IL" dirty="0" smtClean="0"/>
              <a:t>כפתור </a:t>
            </a:r>
            <a:r>
              <a:rPr lang="en-US" dirty="0" smtClean="0"/>
              <a:t>LOAD</a:t>
            </a:r>
            <a:r>
              <a:rPr lang="he-IL" dirty="0" smtClean="0"/>
              <a:t>, שברגע שהמשתמש בוחר </a:t>
            </a:r>
            <a:r>
              <a:rPr lang="en-US" dirty="0" smtClean="0"/>
              <a:t>SLOT</a:t>
            </a:r>
            <a:r>
              <a:rPr lang="he-IL" dirty="0" smtClean="0"/>
              <a:t> הוא הופך לפעיל (אחרת הוא לא פעיל ולחיצה עליו לא עושה כלום). אם הכפתור פעיל והמשתמש לוחץ עליו אז חלון המשחק שרצוי יוצג. המצב של המחשק יהיה זהה למצב שנשמר על ידי המשמש.</a:t>
            </a:r>
          </a:p>
          <a:p>
            <a:pPr lvl="1" algn="r" rtl="1"/>
            <a:r>
              <a:rPr lang="he-IL" dirty="0" smtClean="0"/>
              <a:t>כפתור </a:t>
            </a:r>
            <a:r>
              <a:rPr lang="en-US" dirty="0" smtClean="0"/>
              <a:t>BACK</a:t>
            </a:r>
            <a:r>
              <a:rPr lang="he-IL" dirty="0" smtClean="0"/>
              <a:t> שברגע שלוחצים עליו חוזרים לחלון שממנו הגענו (לאו דווקא החלון הראשי)</a:t>
            </a:r>
            <a:endParaRPr lang="en-US" dirty="0"/>
          </a:p>
        </p:txBody>
      </p:sp>
    </p:spTree>
    <p:extLst>
      <p:ext uri="{BB962C8B-B14F-4D97-AF65-F5344CB8AC3E}">
        <p14:creationId xmlns:p14="http://schemas.microsoft.com/office/powerpoint/2010/main" val="308824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967789" y="496349"/>
            <a:ext cx="6529137" cy="5303520"/>
          </a:xfrm>
          <a:prstGeom prst="rect">
            <a:avLst/>
          </a:prstGeom>
          <a:noFill/>
          <a:ln w="76200">
            <a:solidFill>
              <a:srgbClr val="FF0000"/>
            </a:solidFill>
          </a:ln>
        </p:spPr>
        <p:txBody>
          <a:bodyPr wrap="square" rtlCol="0">
            <a:spAutoFit/>
          </a:bodyPr>
          <a:lstStyle/>
          <a:p>
            <a:endParaRPr lang="en-US" dirty="0"/>
          </a:p>
        </p:txBody>
      </p:sp>
      <p:graphicFrame>
        <p:nvGraphicFramePr>
          <p:cNvPr id="85" name="Table 84"/>
          <p:cNvGraphicFramePr>
            <a:graphicFrameLocks noGrp="1"/>
          </p:cNvGraphicFramePr>
          <p:nvPr>
            <p:extLst>
              <p:ext uri="{D42A27DB-BD31-4B8C-83A1-F6EECF244321}">
                <p14:modId xmlns:p14="http://schemas.microsoft.com/office/powerpoint/2010/main" val="2694831388"/>
              </p:ext>
            </p:extLst>
          </p:nvPr>
        </p:nvGraphicFramePr>
        <p:xfrm>
          <a:off x="3031949" y="55350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89164832"/>
              </p:ext>
            </p:extLst>
          </p:nvPr>
        </p:nvGraphicFramePr>
        <p:xfrm>
          <a:off x="7932812" y="54548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61" name="Straight Connector 60"/>
          <p:cNvCxnSpPr/>
          <p:nvPr/>
        </p:nvCxnSpPr>
        <p:spPr>
          <a:xfrm flipH="1">
            <a:off x="7916773" y="56147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08753" y="369531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924794" y="417658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4604079" y="55345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612101" y="368729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12100" y="416856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5021170" y="4748465"/>
            <a:ext cx="1235241" cy="504897"/>
            <a:chOff x="4411578" y="4989095"/>
            <a:chExt cx="1235241" cy="504897"/>
          </a:xfrm>
        </p:grpSpPr>
        <p:sp>
          <p:nvSpPr>
            <p:cNvPr id="87" name="Rectangle 86"/>
            <p:cNvSpPr/>
            <p:nvPr/>
          </p:nvSpPr>
          <p:spPr>
            <a:xfrm>
              <a:off x="4411578" y="4989095"/>
              <a:ext cx="1235241"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4546428" y="5107973"/>
              <a:ext cx="1100391" cy="341194"/>
              <a:chOff x="4538407" y="2019869"/>
              <a:chExt cx="1100391" cy="341194"/>
            </a:xfrm>
          </p:grpSpPr>
          <p:sp>
            <p:nvSpPr>
              <p:cNvPr id="89" name="Rectangle 88"/>
              <p:cNvSpPr/>
              <p:nvPr/>
            </p:nvSpPr>
            <p:spPr>
              <a:xfrm>
                <a:off x="4882545" y="2019869"/>
                <a:ext cx="756253"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Back</a:t>
                </a:r>
                <a:endParaRPr lang="en-US" b="1" dirty="0">
                  <a:solidFill>
                    <a:schemeClr val="bg1"/>
                  </a:solidFill>
                </a:endParaRPr>
              </a:p>
            </p:txBody>
          </p:sp>
          <p:sp>
            <p:nvSpPr>
              <p:cNvPr id="90" name="Rectangle 89"/>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p:cNvGrpSpPr/>
          <p:nvPr/>
        </p:nvGrpSpPr>
        <p:grpSpPr>
          <a:xfrm>
            <a:off x="5131963" y="977134"/>
            <a:ext cx="2418598" cy="341194"/>
            <a:chOff x="4538407" y="2019869"/>
            <a:chExt cx="2418598" cy="341194"/>
          </a:xfrm>
        </p:grpSpPr>
        <p:sp>
          <p:nvSpPr>
            <p:cNvPr id="97" name="Rectangle 9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1</a:t>
              </a:r>
              <a:endParaRPr lang="en-US" b="1" dirty="0">
                <a:solidFill>
                  <a:srgbClr val="FF0000"/>
                </a:solidFill>
              </a:endParaRPr>
            </a:p>
          </p:txBody>
        </p:sp>
        <p:sp>
          <p:nvSpPr>
            <p:cNvPr id="98" name="Rectangle 9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5123943" y="1626836"/>
            <a:ext cx="2418598" cy="341194"/>
            <a:chOff x="4538407" y="2019869"/>
            <a:chExt cx="2418598" cy="341194"/>
          </a:xfrm>
        </p:grpSpPr>
        <p:sp>
          <p:nvSpPr>
            <p:cNvPr id="102" name="Rectangle 101"/>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2</a:t>
              </a:r>
              <a:endParaRPr lang="en-US" b="1" dirty="0">
                <a:solidFill>
                  <a:srgbClr val="FF0000"/>
                </a:solidFill>
              </a:endParaRPr>
            </a:p>
          </p:txBody>
        </p:sp>
        <p:sp>
          <p:nvSpPr>
            <p:cNvPr id="103" name="Rectangle 102"/>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5115923" y="2292580"/>
            <a:ext cx="2418598" cy="341194"/>
            <a:chOff x="4538407" y="2019869"/>
            <a:chExt cx="2418598" cy="341194"/>
          </a:xfrm>
        </p:grpSpPr>
        <p:sp>
          <p:nvSpPr>
            <p:cNvPr id="107" name="Rectangle 10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3</a:t>
              </a:r>
              <a:endParaRPr lang="en-US" b="1" dirty="0">
                <a:solidFill>
                  <a:srgbClr val="FF0000"/>
                </a:solidFill>
              </a:endParaRPr>
            </a:p>
          </p:txBody>
        </p:sp>
        <p:sp>
          <p:nvSpPr>
            <p:cNvPr id="108" name="Rectangle 10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551224" y="4860638"/>
            <a:ext cx="1062228" cy="341194"/>
            <a:chOff x="4538407" y="2019869"/>
            <a:chExt cx="1062228" cy="341194"/>
          </a:xfrm>
        </p:grpSpPr>
        <p:sp>
          <p:nvSpPr>
            <p:cNvPr id="34" name="Rectangle 33"/>
            <p:cNvSpPr/>
            <p:nvPr/>
          </p:nvSpPr>
          <p:spPr>
            <a:xfrm>
              <a:off x="4937137" y="2019869"/>
              <a:ext cx="663498"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Load</a:t>
              </a:r>
              <a:endParaRPr lang="en-US" b="1" dirty="0">
                <a:solidFill>
                  <a:srgbClr val="FF0000"/>
                </a:solidFill>
              </a:endParaRPr>
            </a:p>
          </p:txBody>
        </p:sp>
        <p:sp>
          <p:nvSpPr>
            <p:cNvPr id="35" name="Rectangle 34"/>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949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חלון טעינת משחקים שנשמרו</a:t>
            </a:r>
            <a:endParaRPr lang="en-US" dirty="0"/>
          </a:p>
        </p:txBody>
      </p:sp>
      <p:sp>
        <p:nvSpPr>
          <p:cNvPr id="3" name="Content Placeholder 2"/>
          <p:cNvSpPr>
            <a:spLocks noGrp="1"/>
          </p:cNvSpPr>
          <p:nvPr>
            <p:ph idx="1"/>
          </p:nvPr>
        </p:nvSpPr>
        <p:spPr/>
        <p:txBody>
          <a:bodyPr/>
          <a:lstStyle/>
          <a:p>
            <a:pPr algn="r" rtl="1"/>
            <a:r>
              <a:rPr lang="he-IL" dirty="0" smtClean="0"/>
              <a:t>בדוגמה הקודמת:</a:t>
            </a:r>
          </a:p>
          <a:p>
            <a:pPr lvl="1" algn="r" rtl="1"/>
            <a:r>
              <a:rPr lang="he-IL" dirty="0" smtClean="0"/>
              <a:t>ישנם 3 משחקים שנשמרו עד כה</a:t>
            </a:r>
          </a:p>
          <a:p>
            <a:pPr lvl="1" algn="r" rtl="1"/>
            <a:r>
              <a:rPr lang="he-IL" dirty="0" smtClean="0"/>
              <a:t>המשחק האחרון שנשמר נמצא ב </a:t>
            </a:r>
            <a:r>
              <a:rPr lang="en-US" dirty="0" smtClean="0"/>
              <a:t>Game Slot 1</a:t>
            </a:r>
            <a:endParaRPr lang="he-IL" dirty="0" smtClean="0"/>
          </a:p>
          <a:p>
            <a:pPr algn="r" rtl="1"/>
            <a:r>
              <a:rPr lang="he-IL" dirty="0" smtClean="0"/>
              <a:t>הכפתור </a:t>
            </a:r>
            <a:r>
              <a:rPr lang="en-US" dirty="0" smtClean="0"/>
              <a:t>LOAD</a:t>
            </a:r>
            <a:r>
              <a:rPr lang="he-IL" dirty="0" smtClean="0"/>
              <a:t> אינו פעיל שכן עד כה לא נבחר אף משחק לטעינה</a:t>
            </a:r>
          </a:p>
          <a:p>
            <a:pPr algn="r" rtl="1"/>
            <a:r>
              <a:rPr lang="he-IL" dirty="0" smtClean="0"/>
              <a:t>שימו לב כי יש להציג </a:t>
            </a:r>
            <a:r>
              <a:rPr lang="en-US" dirty="0" smtClean="0"/>
              <a:t>SLOT</a:t>
            </a:r>
            <a:r>
              <a:rPr lang="he-IL" dirty="0" smtClean="0"/>
              <a:t>-ים כמספר המשחקים שנשמור</a:t>
            </a:r>
          </a:p>
          <a:p>
            <a:pPr lvl="1" algn="r" rtl="1"/>
            <a:r>
              <a:rPr lang="he-IL" dirty="0" smtClean="0"/>
              <a:t>בדוגמה שמופיעה בשקופית הבאה המשתמש שמר 5 משחקים.</a:t>
            </a:r>
          </a:p>
          <a:p>
            <a:pPr lvl="1" algn="r" rtl="1"/>
            <a:endParaRPr lang="en-US" dirty="0"/>
          </a:p>
        </p:txBody>
      </p:sp>
    </p:spTree>
    <p:extLst>
      <p:ext uri="{BB962C8B-B14F-4D97-AF65-F5344CB8AC3E}">
        <p14:creationId xmlns:p14="http://schemas.microsoft.com/office/powerpoint/2010/main" val="18048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967789" y="496349"/>
            <a:ext cx="6529137" cy="5303520"/>
          </a:xfrm>
          <a:prstGeom prst="rect">
            <a:avLst/>
          </a:prstGeom>
          <a:noFill/>
          <a:ln w="76200">
            <a:solidFill>
              <a:srgbClr val="FF0000"/>
            </a:solidFill>
          </a:ln>
        </p:spPr>
        <p:txBody>
          <a:bodyPr wrap="square" rtlCol="0">
            <a:spAutoFit/>
          </a:bodyPr>
          <a:lstStyle/>
          <a:p>
            <a:endParaRPr lang="en-US" dirty="0"/>
          </a:p>
        </p:txBody>
      </p:sp>
      <p:graphicFrame>
        <p:nvGraphicFramePr>
          <p:cNvPr id="85" name="Table 84"/>
          <p:cNvGraphicFramePr>
            <a:graphicFrameLocks noGrp="1"/>
          </p:cNvGraphicFramePr>
          <p:nvPr>
            <p:extLst>
              <p:ext uri="{D42A27DB-BD31-4B8C-83A1-F6EECF244321}">
                <p14:modId xmlns:p14="http://schemas.microsoft.com/office/powerpoint/2010/main" val="2694831388"/>
              </p:ext>
            </p:extLst>
          </p:nvPr>
        </p:nvGraphicFramePr>
        <p:xfrm>
          <a:off x="3031949" y="55350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989164832"/>
              </p:ext>
            </p:extLst>
          </p:nvPr>
        </p:nvGraphicFramePr>
        <p:xfrm>
          <a:off x="7932812" y="545483"/>
          <a:ext cx="1552074" cy="5211248"/>
        </p:xfrm>
        <a:graphic>
          <a:graphicData uri="http://schemas.openxmlformats.org/drawingml/2006/table">
            <a:tbl>
              <a:tblPr firstRow="1" bandRow="1">
                <a:tableStyleId>{5C22544A-7EE6-4342-B048-85BDC9FD1C3A}</a:tableStyleId>
              </a:tblPr>
              <a:tblGrid>
                <a:gridCol w="776037"/>
                <a:gridCol w="776037"/>
              </a:tblGrid>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51406">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r>
              <a:tr h="651406">
                <a:tc>
                  <a:txBody>
                    <a:bodyPr/>
                    <a:lstStyle/>
                    <a:p>
                      <a:endParaRPr lang="en-US" dirty="0"/>
                    </a:p>
                  </a:txBody>
                  <a:tcPr>
                    <a:lnT w="12700" cap="flat" cmpd="sng" algn="ctr">
                      <a:solidFill>
                        <a:schemeClr val="bg1"/>
                      </a:solidFill>
                      <a:prstDash val="solid"/>
                      <a:round/>
                      <a:headEnd type="none" w="med" len="med"/>
                      <a:tailEnd type="none" w="med" len="med"/>
                    </a:lnT>
                    <a:solidFill>
                      <a:srgbClr val="FF0000"/>
                    </a:solidFill>
                  </a:tcPr>
                </a:tc>
                <a:tc>
                  <a:txBody>
                    <a:bodyPr/>
                    <a:lstStyle/>
                    <a:p>
                      <a:endParaRPr lang="en-US" dirty="0"/>
                    </a:p>
                  </a:txBody>
                  <a:tcPr>
                    <a:lnT w="12700" cap="flat" cmpd="sng" algn="ctr">
                      <a:solidFill>
                        <a:schemeClr val="bg1"/>
                      </a:solidFill>
                      <a:prstDash val="solid"/>
                      <a:round/>
                      <a:headEnd type="none" w="med" len="med"/>
                      <a:tailEnd type="none" w="med" len="med"/>
                    </a:lnT>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r h="651406">
                <a:tc>
                  <a:txBody>
                    <a:bodyPr/>
                    <a:lstStyle/>
                    <a:p>
                      <a:endParaRPr lang="en-US" dirty="0"/>
                    </a:p>
                  </a:txBody>
                  <a:tcPr>
                    <a:solidFill>
                      <a:srgbClr val="FF0000"/>
                    </a:solidFill>
                  </a:tcPr>
                </a:tc>
                <a:tc>
                  <a:txBody>
                    <a:bodyPr/>
                    <a:lstStyle/>
                    <a:p>
                      <a:endParaRPr lang="en-US" dirty="0"/>
                    </a:p>
                  </a:txBody>
                  <a:tcPr>
                    <a:solidFill>
                      <a:schemeClr val="tx1"/>
                    </a:solidFill>
                  </a:tcPr>
                </a:tc>
              </a:tr>
              <a:tr h="651406">
                <a:tc>
                  <a:txBody>
                    <a:bodyPr/>
                    <a:lstStyle/>
                    <a:p>
                      <a:endParaRPr lang="en-US" dirty="0"/>
                    </a:p>
                  </a:txBody>
                  <a:tcPr>
                    <a:solidFill>
                      <a:schemeClr val="tx1"/>
                    </a:solidFill>
                  </a:tcPr>
                </a:tc>
                <a:tc>
                  <a:txBody>
                    <a:bodyPr/>
                    <a:lstStyle/>
                    <a:p>
                      <a:endParaRPr lang="en-US" dirty="0"/>
                    </a:p>
                  </a:txBody>
                  <a:tcPr>
                    <a:solidFill>
                      <a:srgbClr val="FF0000"/>
                    </a:solidFill>
                  </a:tcPr>
                </a:tc>
              </a:tr>
            </a:tbl>
          </a:graphicData>
        </a:graphic>
      </p:graphicFrame>
      <p:cxnSp>
        <p:nvCxnSpPr>
          <p:cNvPr id="61" name="Straight Connector 60"/>
          <p:cNvCxnSpPr/>
          <p:nvPr/>
        </p:nvCxnSpPr>
        <p:spPr>
          <a:xfrm flipH="1">
            <a:off x="7916773" y="56147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08753" y="369531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924794" y="417658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4604079" y="553454"/>
            <a:ext cx="8021" cy="308571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612101" y="3687293"/>
            <a:ext cx="0" cy="2646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612100" y="4168565"/>
            <a:ext cx="0" cy="1575158"/>
          </a:xfrm>
          <a:prstGeom prst="line">
            <a:avLst/>
          </a:prstGeom>
          <a:ln w="571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31963" y="977134"/>
            <a:ext cx="2418598" cy="341194"/>
            <a:chOff x="4538407" y="2019869"/>
            <a:chExt cx="2418598" cy="341194"/>
          </a:xfrm>
        </p:grpSpPr>
        <p:sp>
          <p:nvSpPr>
            <p:cNvPr id="97" name="Rectangle 9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1</a:t>
              </a:r>
              <a:endParaRPr lang="en-US" b="1" dirty="0">
                <a:solidFill>
                  <a:srgbClr val="FF0000"/>
                </a:solidFill>
              </a:endParaRPr>
            </a:p>
          </p:txBody>
        </p:sp>
        <p:sp>
          <p:nvSpPr>
            <p:cNvPr id="98" name="Rectangle 9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5123943" y="1626836"/>
            <a:ext cx="2418598" cy="341194"/>
            <a:chOff x="4538407" y="2019869"/>
            <a:chExt cx="2418598" cy="341194"/>
          </a:xfrm>
        </p:grpSpPr>
        <p:sp>
          <p:nvSpPr>
            <p:cNvPr id="102" name="Rectangle 101"/>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2</a:t>
              </a:r>
              <a:endParaRPr lang="en-US" b="1" dirty="0">
                <a:solidFill>
                  <a:srgbClr val="FF0000"/>
                </a:solidFill>
              </a:endParaRPr>
            </a:p>
          </p:txBody>
        </p:sp>
        <p:sp>
          <p:nvSpPr>
            <p:cNvPr id="103" name="Rectangle 102"/>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5115923" y="2228412"/>
            <a:ext cx="2418598" cy="341194"/>
            <a:chOff x="4538407" y="2019869"/>
            <a:chExt cx="2418598" cy="341194"/>
          </a:xfrm>
        </p:grpSpPr>
        <p:sp>
          <p:nvSpPr>
            <p:cNvPr id="107" name="Rectangle 106"/>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3</a:t>
              </a:r>
              <a:endParaRPr lang="en-US" b="1" dirty="0">
                <a:solidFill>
                  <a:srgbClr val="FF0000"/>
                </a:solidFill>
              </a:endParaRPr>
            </a:p>
          </p:txBody>
        </p:sp>
        <p:sp>
          <p:nvSpPr>
            <p:cNvPr id="108" name="Rectangle 10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123945" y="2829988"/>
            <a:ext cx="2418598" cy="341194"/>
            <a:chOff x="4538407" y="2019869"/>
            <a:chExt cx="2418598" cy="341194"/>
          </a:xfrm>
        </p:grpSpPr>
        <p:sp>
          <p:nvSpPr>
            <p:cNvPr id="34" name="Rectangle 33"/>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4</a:t>
              </a:r>
              <a:endParaRPr lang="en-US" b="1" dirty="0">
                <a:solidFill>
                  <a:srgbClr val="FF0000"/>
                </a:solidFill>
              </a:endParaRPr>
            </a:p>
          </p:txBody>
        </p:sp>
        <p:sp>
          <p:nvSpPr>
            <p:cNvPr id="35" name="Rectangle 34"/>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5131967" y="3479690"/>
            <a:ext cx="2418598" cy="341194"/>
            <a:chOff x="4538407" y="2019869"/>
            <a:chExt cx="2418598" cy="341194"/>
          </a:xfrm>
        </p:grpSpPr>
        <p:sp>
          <p:nvSpPr>
            <p:cNvPr id="46" name="Rectangle 45"/>
            <p:cNvSpPr/>
            <p:nvPr/>
          </p:nvSpPr>
          <p:spPr>
            <a:xfrm>
              <a:off x="4882545" y="2019869"/>
              <a:ext cx="2074460"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Game slot 5</a:t>
              </a:r>
              <a:endParaRPr lang="en-US" b="1" dirty="0">
                <a:solidFill>
                  <a:srgbClr val="FF0000"/>
                </a:solidFill>
              </a:endParaRPr>
            </a:p>
          </p:txBody>
        </p:sp>
        <p:sp>
          <p:nvSpPr>
            <p:cNvPr id="47" name="Rectangle 46"/>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021170" y="4748465"/>
            <a:ext cx="1235241" cy="504897"/>
            <a:chOff x="4411578" y="4989095"/>
            <a:chExt cx="1235241" cy="504897"/>
          </a:xfrm>
        </p:grpSpPr>
        <p:sp>
          <p:nvSpPr>
            <p:cNvPr id="56" name="Rectangle 55"/>
            <p:cNvSpPr/>
            <p:nvPr/>
          </p:nvSpPr>
          <p:spPr>
            <a:xfrm>
              <a:off x="4411578" y="4989095"/>
              <a:ext cx="1235241" cy="5048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4546428" y="5107973"/>
              <a:ext cx="1100391" cy="341194"/>
              <a:chOff x="4538407" y="2019869"/>
              <a:chExt cx="1100391" cy="341194"/>
            </a:xfrm>
          </p:grpSpPr>
          <p:sp>
            <p:nvSpPr>
              <p:cNvPr id="58" name="Rectangle 57"/>
              <p:cNvSpPr/>
              <p:nvPr/>
            </p:nvSpPr>
            <p:spPr>
              <a:xfrm>
                <a:off x="4882545" y="2019869"/>
                <a:ext cx="756253" cy="341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Back</a:t>
                </a:r>
                <a:endParaRPr lang="en-US" b="1" dirty="0">
                  <a:solidFill>
                    <a:schemeClr val="bg1"/>
                  </a:solidFill>
                </a:endParaRPr>
              </a:p>
            </p:txBody>
          </p:sp>
          <p:sp>
            <p:nvSpPr>
              <p:cNvPr id="59" name="Rectangle 58"/>
              <p:cNvSpPr/>
              <p:nvPr/>
            </p:nvSpPr>
            <p:spPr>
              <a:xfrm>
                <a:off x="4538407" y="2070039"/>
                <a:ext cx="136478" cy="245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71810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851452" y="2065180"/>
                <a:ext cx="82498" cy="25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p:cNvGrpSpPr/>
          <p:nvPr/>
        </p:nvGrpSpPr>
        <p:grpSpPr>
          <a:xfrm>
            <a:off x="6551224" y="4860638"/>
            <a:ext cx="1062228" cy="341194"/>
            <a:chOff x="4538407" y="2019869"/>
            <a:chExt cx="1062228" cy="341194"/>
          </a:xfrm>
        </p:grpSpPr>
        <p:sp>
          <p:nvSpPr>
            <p:cNvPr id="67" name="Rectangle 66"/>
            <p:cNvSpPr/>
            <p:nvPr/>
          </p:nvSpPr>
          <p:spPr>
            <a:xfrm>
              <a:off x="4937137" y="2019869"/>
              <a:ext cx="663498" cy="34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Load</a:t>
              </a:r>
              <a:endParaRPr lang="en-US" b="1" dirty="0">
                <a:solidFill>
                  <a:srgbClr val="FF0000"/>
                </a:solidFill>
              </a:endParaRPr>
            </a:p>
          </p:txBody>
        </p:sp>
        <p:sp>
          <p:nvSpPr>
            <p:cNvPr id="68" name="Rectangle 67"/>
            <p:cNvSpPr/>
            <p:nvPr/>
          </p:nvSpPr>
          <p:spPr>
            <a:xfrm>
              <a:off x="4538407" y="2070039"/>
              <a:ext cx="136478" cy="2456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71810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851452" y="2065180"/>
              <a:ext cx="82498" cy="2505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8161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1072</Words>
  <Application>Microsoft Office PowerPoint</Application>
  <PresentationFormat>Widescreen</PresentationFormat>
  <Paragraphs>232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משחק שחמט – ממשק גרפי</vt:lpstr>
      <vt:lpstr>הקדמה</vt:lpstr>
      <vt:lpstr>כפתור פעיל \ לא פעיל</vt:lpstr>
      <vt:lpstr>חלון ראשי</vt:lpstr>
      <vt:lpstr>PowerPoint Presentation</vt:lpstr>
      <vt:lpstr>חלון טעינת משחקים שנשמרו</vt:lpstr>
      <vt:lpstr>PowerPoint Presentation</vt:lpstr>
      <vt:lpstr>חלון טעינת משחקים שנשמרו</vt:lpstr>
      <vt:lpstr>PowerPoint Presentation</vt:lpstr>
      <vt:lpstr>חלון טעינת משחקים שנשמרו</vt:lpstr>
      <vt:lpstr>PowerPoint Presentation</vt:lpstr>
      <vt:lpstr>חלון הגדרות</vt:lpstr>
      <vt:lpstr>PowerPoint Presentation</vt:lpstr>
      <vt:lpstr>PowerPoint Presentation</vt:lpstr>
      <vt:lpstr>PowerPoint Presentation</vt:lpstr>
      <vt:lpstr>PowerPoint Presentation</vt:lpstr>
      <vt:lpstr>PowerPoint Presentation</vt:lpstr>
      <vt:lpstr>PowerPoint Presentation</vt:lpstr>
      <vt:lpstr>חלון משחק</vt:lpstr>
      <vt:lpstr>חלון משחק</vt:lpstr>
      <vt:lpstr>PowerPoint Presentation</vt:lpstr>
      <vt:lpstr>PowerPoint Presentation</vt:lpstr>
      <vt:lpstr>הזזת אבנים – DRAG DROP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הערות חשובות</vt:lpstr>
      <vt:lpstr>בונוס – הדגשת מהלכים אפשריים</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MOAB</dc:creator>
  <cp:lastModifiedBy>MOAB</cp:lastModifiedBy>
  <cp:revision>30</cp:revision>
  <dcterms:created xsi:type="dcterms:W3CDTF">2017-06-01T14:33:26Z</dcterms:created>
  <dcterms:modified xsi:type="dcterms:W3CDTF">2017-06-27T11:55:46Z</dcterms:modified>
</cp:coreProperties>
</file>