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1.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4.xml" ContentType="application/vnd.openxmlformats-officedocument.presentationml.notesSlide+xml"/>
  <Override PartName="/ppt/notesSlides/notesSlide50.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65.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71.xml" ContentType="application/vnd.openxmlformats-officedocument.presentationml.notesSlide+xml"/>
  <Override PartName="/ppt/notesSlides/notesSlide37.xml" ContentType="application/vnd.openxmlformats-officedocument.presentationml.notesSlide+xml"/>
  <Override PartName="/ppt/notesSlides/notesSlide62.xml" ContentType="application/vnd.openxmlformats-officedocument.presentationml.notesSlide+xml"/>
  <Override PartName="/ppt/notesSlides/notesSlide60.xml" ContentType="application/vnd.openxmlformats-officedocument.presentationml.notesSlide+xml"/>
  <Override PartName="/ppt/notesSlides/notesSlide34.xml" ContentType="application/vnd.openxmlformats-officedocument.presentationml.notesSlide+xml"/>
  <Override PartName="/ppt/notesSlides/notesSlide5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73.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61.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2.xml.rels" ContentType="application/vnd.openxmlformats-package.relationships+xml"/>
  <Override PartName="/ppt/notesSlides/_rels/notesSlide71.xml.rels" ContentType="application/vnd.openxmlformats-package.relationships+xml"/>
  <Override PartName="/ppt/notesSlides/_rels/notesSlide54.xml.rels" ContentType="application/vnd.openxmlformats-package.relationships+xml"/>
  <Override PartName="/ppt/notesSlides/_rels/notesSlide20.xml.rels" ContentType="application/vnd.openxmlformats-package.relationships+xml"/>
  <Override PartName="/ppt/notesSlides/_rels/notesSlide53.xml.rels" ContentType="application/vnd.openxmlformats-package.relationships+xml"/>
  <Override PartName="/ppt/notesSlides/_rels/notesSlide17.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9.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67.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50.xml.rels" ContentType="application/vnd.openxmlformats-package.relationships+xml"/>
  <Override PartName="/ppt/notesSlides/_rels/notesSlide5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52.xml.rels" ContentType="application/vnd.openxmlformats-package.relationships+xml"/>
  <Override PartName="/ppt/notesSlides/_rels/notesSlide34.xml.rels" ContentType="application/vnd.openxmlformats-package.relationships+xml"/>
  <Override PartName="/ppt/notesSlides/_rels/notesSlide70.xml.rels" ContentType="application/vnd.openxmlformats-package.relationships+xml"/>
  <Override PartName="/ppt/notesSlides/_rels/notesSlide1.xml.rels" ContentType="application/vnd.openxmlformats-package.relationships+xml"/>
  <Override PartName="/ppt/notesSlides/_rels/notesSlide66.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notesSlide63.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76.xml.rels" ContentType="application/vnd.openxmlformats-package.relationships+xml"/>
  <Override PartName="/ppt/slides/_rels/slide65.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9.jpeg" ContentType="image/jpeg"/>
  <Override PartName="/ppt/media/image68.png" ContentType="image/png"/>
  <Override PartName="/ppt/media/image67.png" ContentType="image/png"/>
  <Override PartName="/ppt/media/image66.png" ContentType="image/png"/>
  <Override PartName="/ppt/media/image64.png" ContentType="image/png"/>
  <Override PartName="/ppt/media/image63.png" ContentType="image/png"/>
  <Override PartName="/ppt/media/image62.png" ContentType="image/png"/>
  <Override PartName="/ppt/media/image60.png" ContentType="image/png"/>
  <Override PartName="/ppt/media/image59.png" ContentType="image/png"/>
  <Override PartName="/ppt/media/image58.png" ContentType="image/png"/>
  <Override PartName="/ppt/media/image57.png" ContentType="image/png"/>
  <Override PartName="/ppt/media/image53.png" ContentType="image/png"/>
  <Override PartName="/ppt/media/image52.png" ContentType="image/png"/>
  <Override PartName="/ppt/media/image56.png" ContentType="image/png"/>
  <Override PartName="/ppt/media/image51.png" ContentType="image/png"/>
  <Override PartName="/ppt/media/image50.png" ContentType="image/png"/>
  <Override PartName="/ppt/media/image49.png" ContentType="image/png"/>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5.png" ContentType="image/png"/>
  <Override PartName="/ppt/media/image65.jpeg" ContentType="image/jpeg"/>
  <Override PartName="/ppt/media/image30.png" ContentType="image/png"/>
  <Override PartName="/ppt/media/image44.png" ContentType="image/png"/>
  <Override PartName="/ppt/media/image27.png" ContentType="image/png"/>
  <Override PartName="/ppt/media/image26.png" ContentType="image/png"/>
  <Override PartName="/ppt/media/image28.png" ContentType="image/png"/>
  <Override PartName="/ppt/media/image25.png" ContentType="image/png"/>
  <Override PartName="/ppt/media/image33.png" ContentType="image/png"/>
  <Override PartName="/ppt/media/image38.png" ContentType="image/png"/>
  <Override PartName="/ppt/media/image22.png" ContentType="image/png"/>
  <Override PartName="/ppt/media/image55.png" ContentType="image/png"/>
  <Override PartName="/ppt/media/image31.png" ContentType="image/png"/>
  <Override PartName="/ppt/media/image37.png" ContentType="image/png"/>
  <Override PartName="/ppt/media/image24.png" ContentType="image/png"/>
  <Override PartName="/ppt/media/image21.png" ContentType="image/png"/>
  <Override PartName="/ppt/media/image54.png" ContentType="image/png"/>
  <Override PartName="/ppt/media/image6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46.png" ContentType="image/png"/>
  <Override PartName="/ppt/media/image23.png" ContentType="image/png"/>
  <Override PartName="/ppt/media/image12.png" ContentType="image/png"/>
  <Override PartName="/ppt/media/image39.png" ContentType="image/png"/>
  <Override PartName="/ppt/media/image35.png" ContentType="image/png"/>
  <Override PartName="/ppt/media/image10.png" ContentType="image/png"/>
  <Override PartName="/ppt/media/image48.png" ContentType="image/png"/>
  <Override PartName="/ppt/media/image9.png" ContentType="image/png"/>
  <Override PartName="/ppt/media/image15.png" ContentType="image/png"/>
  <Override PartName="/ppt/media/image29.png" ContentType="image/png"/>
  <Override PartName="/ppt/media/image8.png" ContentType="image/png"/>
  <Override PartName="/ppt/media/image40.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47.png" ContentType="image/png"/>
  <Override PartName="/ppt/media/image2.png" ContentType="image/pn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0077450" cy="75628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12"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13"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14"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15" name="PlaceHolder 5"/>
          <p:cNvSpPr>
            <a:spLocks noGrp="1"/>
          </p:cNvSpPr>
          <p:nvPr>
            <p:ph type="sldNum"/>
          </p:nvPr>
        </p:nvSpPr>
        <p:spPr>
          <a:xfrm>
            <a:off x="4399200" y="9555480"/>
            <a:ext cx="3372840" cy="502560"/>
          </a:xfrm>
          <a:prstGeom prst="rect">
            <a:avLst/>
          </a:prstGeom>
        </p:spPr>
        <p:txBody>
          <a:bodyPr lIns="0" rIns="0" tIns="0" bIns="0" anchor="b"/>
          <a:p>
            <a:pPr algn="r"/>
            <a:fld id="{D9D5907C-2E8F-4E7D-A89B-724E7CFBC4E6}"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4" name="PlaceHolder 1"/>
          <p:cNvSpPr>
            <a:spLocks noGrp="1"/>
          </p:cNvSpPr>
          <p:nvPr>
            <p:ph type="body"/>
          </p:nvPr>
        </p:nvSpPr>
        <p:spPr>
          <a:xfrm>
            <a:off x="777240" y="4777560"/>
            <a:ext cx="6217560" cy="4585320"/>
          </a:xfrm>
          <a:prstGeom prst="rect">
            <a:avLst/>
          </a:prstGeom>
        </p:spPr>
        <p:txBody>
          <a:bodyPr lIns="0" rIns="0" tIns="0" bIns="0"/>
          <a:p>
            <a:r>
              <a:rPr lang="en-US" sz="2000">
                <a:latin typeface="Arial"/>
              </a:rPr>
              <a:t>Work for hubzero.org at Purdue University</a:t>
            </a:r>
            <a:endParaRPr/>
          </a:p>
          <a:p>
            <a:endParaRPr/>
          </a:p>
          <a:p>
            <a:r>
              <a:rPr lang="en-US" sz="2000">
                <a:latin typeface="Arial"/>
              </a:rPr>
              <a:t>Our group creates and manages about 15 – 20 web sites that support scientific research and education.</a:t>
            </a:r>
            <a:endParaRPr/>
          </a:p>
          <a:p>
            <a:endParaRPr/>
          </a:p>
          <a:p>
            <a:r>
              <a:rPr lang="en-US" sz="2000">
                <a:latin typeface="Arial"/>
              </a:rPr>
              <a:t>A few years ago I started building automation scripts to check features of our websites. I read about the Page Object design pattern and tried to use it in my automation scripts. While learning the Page Object design pattern, I've developed some best practices of my own that have helped me tackle representing different types of web pages as page objects.</a:t>
            </a:r>
            <a:endParaRPr/>
          </a:p>
          <a:p>
            <a:r>
              <a:rPr lang="en-US" sz="2000">
                <a:latin typeface="Arial"/>
              </a:rPr>
              <a:t>There are a lot of people talking about the basics of how to build page objects, but not many people talking about their own best practices for creating tackling the harder problems.</a:t>
            </a:r>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3" name="PlaceHolder 1"/>
          <p:cNvSpPr>
            <a:spLocks noGrp="1"/>
          </p:cNvSpPr>
          <p:nvPr>
            <p:ph type="body"/>
          </p:nvPr>
        </p:nvSpPr>
        <p:spPr>
          <a:xfrm>
            <a:off x="777240" y="4777560"/>
            <a:ext cx="6217560" cy="4525920"/>
          </a:xfrm>
          <a:prstGeom prst="rect">
            <a:avLst/>
          </a:prstGeom>
        </p:spPr>
        <p:txBody>
          <a:bodyPr lIns="0" rIns="0" tIns="0" bIns="0"/>
          <a:p>
            <a:r>
              <a:rPr lang="en-US">
                <a:latin typeface="Arial"/>
              </a:rPr>
              <a:t>A different approach is to give all forms a common interface</a:t>
            </a:r>
            <a:endParaRPr/>
          </a:p>
          <a:p>
            <a:r>
              <a:rPr lang="en-US">
                <a:latin typeface="Arial"/>
              </a:rPr>
              <a:t>with the populate_form() and submit_form() methods. These methods accept a dictionary of inputs that should be used to populate the form.</a:t>
            </a:r>
            <a:endParaRPr/>
          </a:p>
          <a:p>
            <a:endParaRPr/>
          </a:p>
          <a:p>
            <a:r>
              <a:rPr lang="en-US">
                <a:latin typeface="Arial"/>
              </a:rPr>
              <a:t>The populate_form() method iterates through the dictionary  and matches keys with data members of the Form object. The values of the dictionary are then assigned to the data member's value accessor, setting the value of the underlying HTML element in the form.</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4" name="PlaceHolder 1"/>
          <p:cNvSpPr>
            <a:spLocks noGrp="1"/>
          </p:cNvSpPr>
          <p:nvPr>
            <p:ph type="body"/>
          </p:nvPr>
        </p:nvSpPr>
        <p:spPr>
          <a:xfrm>
            <a:off x="777240" y="4777560"/>
            <a:ext cx="6217560" cy="4525920"/>
          </a:xfrm>
          <a:prstGeom prst="rect">
            <a:avLst/>
          </a:prstGeom>
        </p:spPr>
        <p:txBody>
          <a:bodyPr lIns="0" rIns="0" tIns="0" bIns="0"/>
          <a:p>
            <a:r>
              <a:rPr lang="en-US">
                <a:latin typeface="Arial"/>
              </a:rPr>
              <a:t>Now, when we come across a new page with a form on it, all we need to do is subclass the Form base class, and describe the fields in the form.</a:t>
            </a:r>
            <a:endParaRPr/>
          </a:p>
          <a:p>
            <a:endParaRPr/>
          </a:p>
          <a:p>
            <a:r>
              <a:rPr lang="en-US">
                <a:latin typeface="Arial"/>
              </a:rPr>
              <a:t>Here we do it for a HUBzero login page. The page contains username and password fields, a remember me checkbox and a form submission button.</a:t>
            </a:r>
            <a:endParaRPr/>
          </a:p>
          <a:p>
            <a:endParaRPr/>
          </a:p>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5" name="PlaceHolder 1"/>
          <p:cNvSpPr>
            <a:spLocks noGrp="1"/>
          </p:cNvSpPr>
          <p:nvPr>
            <p:ph type="body"/>
          </p:nvPr>
        </p:nvSpPr>
        <p:spPr>
          <a:xfrm>
            <a:off x="777240" y="4777560"/>
            <a:ext cx="6217560" cy="4525920"/>
          </a:xfrm>
          <a:prstGeom prst="rect">
            <a:avLst/>
          </a:prstGeom>
        </p:spPr>
        <p:txBody>
          <a:bodyPr lIns="0" rIns="0" tIns="0" bIns="0"/>
          <a:p>
            <a:r>
              <a:rPr lang="en-US">
                <a:latin typeface="Arial"/>
              </a:rPr>
              <a:t>Similarly, a page object for the HUBzero support ticket form would include data members for all of the fields on the form.</a:t>
            </a:r>
            <a:endParaRPr/>
          </a:p>
          <a:p>
            <a:endParaRPr/>
          </a:p>
          <a:p>
            <a:r>
              <a:rPr lang="en-US">
                <a:latin typeface="Arial"/>
              </a:rPr>
              <a:t>After describing the form in the constructor or initialization method, the page services are inherited from the Form base class, populate_form() and submit_form().</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in the automation script, the user would instantiate the page object as before, but instead of passing the arguments into a “submit_ticket” method, they would throw their arguments into a dictionary and pass the dictionary of arguments to the populate_form() method.</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This method makes it super easy to not populate one or more of the inputs as well, by just leaving them out of the dictionary.</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8" name="PlaceHolder 1"/>
          <p:cNvSpPr>
            <a:spLocks noGrp="1"/>
          </p:cNvSpPr>
          <p:nvPr>
            <p:ph type="body"/>
          </p:nvPr>
        </p:nvSpPr>
        <p:spPr>
          <a:xfrm>
            <a:off x="777240" y="4777560"/>
            <a:ext cx="6217560" cy="4863600"/>
          </a:xfrm>
          <a:prstGeom prst="rect">
            <a:avLst/>
          </a:prstGeom>
        </p:spPr>
        <p:txBody>
          <a:bodyPr lIns="0" rIns="0" tIns="0" bIns="0"/>
          <a:p>
            <a:r>
              <a:rPr lang="en-US">
                <a:latin typeface="Arial"/>
              </a:rPr>
              <a:t>Wait, you're probably saying to yourself, “Hey Derrick, you solved the simple case, but not all web forms have just a submit button, or fill-in order doesn't matter”</a:t>
            </a:r>
            <a:endParaRPr/>
          </a:p>
          <a:p>
            <a:endParaRPr/>
          </a:p>
          <a:p>
            <a:r>
              <a:rPr lang="en-US">
                <a:latin typeface="Arial"/>
              </a:rPr>
              <a:t>This is true, but the Form base class can be extended to cover these cases as well. Some forms include a cancel or back button. Additional buttons and methods can be added to derived classes.</a:t>
            </a:r>
            <a:endParaRPr/>
          </a:p>
          <a:p>
            <a:endParaRPr/>
          </a:p>
          <a:p>
            <a:r>
              <a:rPr lang="en-US">
                <a:latin typeface="Arial"/>
              </a:rPr>
              <a:t>Some forms need to be filled out in a specific order. These forms can't use a dictionary. I've had luck using a populate_form() method that parsed lists of tuples instead of dictionaries. You might also be able to get away with an ordered dictionary that provides list like access to its items.</a:t>
            </a:r>
            <a:endParaRPr/>
          </a:p>
          <a:p>
            <a:endParaRPr/>
          </a:p>
          <a:p>
            <a:r>
              <a:rPr lang="en-US">
                <a:latin typeface="Arial"/>
              </a:rPr>
              <a:t>Forms with preview buttons may take a little more work because the page loaded by the preview probably has an additional page object that needs to be created, that may reside in an iframe.</a:t>
            </a: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see lists everywhere</a:t>
            </a:r>
            <a:endParaRPr/>
          </a:p>
          <a:p>
            <a:r>
              <a:rPr lang="en-US" sz="2000">
                <a:latin typeface="Arial"/>
              </a:rPr>
              <a:t>1. when we do a search on ebay, we are provided back a list of results</a:t>
            </a:r>
            <a:endParaRPr/>
          </a:p>
          <a:p>
            <a:r>
              <a:rPr lang="en-US" sz="2000">
                <a:latin typeface="Arial"/>
              </a:rPr>
              <a:t>2. looking up items on amazon gives up back a list of matched items</a:t>
            </a:r>
            <a:endParaRPr/>
          </a:p>
          <a:p>
            <a:r>
              <a:rPr lang="en-US" sz="2000">
                <a:latin typeface="Arial"/>
              </a:rPr>
              <a:t>3. Even on the hub, we find lists when reviewing support tickets</a:t>
            </a:r>
            <a:endParaRPr/>
          </a:p>
          <a:p>
            <a:r>
              <a:rPr lang="en-US" sz="2000">
                <a:latin typeface="Arial"/>
              </a:rPr>
              <a:t>4. Or when interacting with Contribtool, the tool contribution process, we are presented with a list of items.</a:t>
            </a:r>
            <a:endParaRPr/>
          </a:p>
          <a:p>
            <a:endParaRPr/>
          </a:p>
          <a:p>
            <a:r>
              <a:rPr lang="en-US" sz="2000">
                <a:latin typeface="Arial"/>
              </a:rPr>
              <a:t>But how do you build page objects for lists. List pose a couple of problems.</a:t>
            </a:r>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1. Don't want to manually create object</a:t>
            </a:r>
            <a:endParaRPr/>
          </a:p>
          <a:p>
            <a:r>
              <a:rPr lang="en-US" sz="2000">
                <a:latin typeface="Arial"/>
              </a:rPr>
              <a:t>2. Don't know how many items to allocate, slow automation scripts</a:t>
            </a:r>
            <a:endParaRPr/>
          </a:p>
          <a:p>
            <a:r>
              <a:rPr lang="en-US" sz="2000">
                <a:latin typeface="Arial"/>
              </a:rPr>
              <a:t>3.</a:t>
            </a:r>
            <a:endParaRPr/>
          </a:p>
          <a:p>
            <a:r>
              <a:rPr lang="en-US" sz="2000">
                <a:latin typeface="Arial"/>
              </a:rPr>
              <a:t>4. Two non standard ways to access page objects: sequentially</a:t>
            </a:r>
            <a:endParaRPr/>
          </a:p>
          <a:p>
            <a:r>
              <a:rPr lang="en-US" sz="2000">
                <a:latin typeface="Arial"/>
              </a:rPr>
              <a:t>5. and non-sequentially</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can think about good ways to create page objects for lists by first investigating how we use lists.</a:t>
            </a:r>
            <a:endParaRPr/>
          </a:p>
          <a:p>
            <a:endParaRPr/>
          </a:p>
          <a:p>
            <a:r>
              <a:rPr lang="en-US" sz="2000">
                <a:latin typeface="Arial"/>
              </a:rPr>
              <a:t>Lists are a good way to present a countable number of results back to the user.</a:t>
            </a:r>
            <a:endParaRPr/>
          </a:p>
          <a:p>
            <a:endParaRPr/>
          </a:p>
          <a:p>
            <a:r>
              <a:rPr lang="en-US" sz="2000">
                <a:latin typeface="Arial"/>
              </a:rPr>
              <a:t>Lists typically have some kind of meta-data to help the user interpret the data and give them hints about how many items are available to view.</a:t>
            </a:r>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 today I'd like to present to you some of my best practices for building page objects in situations where the simple approach may not be good enough. Along our way through these three patterns we will check out how to incorporate some old school design patterns to make our life easier.</a:t>
            </a:r>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Lists present similarly organized items back to the user. There is a countable number of items in the list. Sometimes we know ahead of time how many items will show up on the page, but often we don't.</a:t>
            </a:r>
            <a:endParaRPr/>
          </a:p>
          <a:p>
            <a:endParaRPr/>
          </a:p>
          <a:p>
            <a:r>
              <a:rPr lang="en-US" sz="2000">
                <a:latin typeface="Arial"/>
              </a:rPr>
              <a:t>Not knowing how many items to expect means we can't prebuild the page object. Even if we could, the number of objects we need to make could be unmanageable.</a:t>
            </a:r>
            <a:endParaRPr/>
          </a:p>
          <a:p>
            <a:endParaRPr/>
          </a:p>
          <a:p>
            <a:r>
              <a:rPr lang="en-US" sz="2000">
                <a:latin typeface="Arial"/>
              </a:rPr>
              <a:t>In order to find the item we are interested in, we probably have to evaluate each item until we find our target.</a:t>
            </a:r>
            <a:endParaRPr/>
          </a:p>
          <a:p>
            <a:endParaRPr/>
          </a:p>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items tend to be structured similarly with data that summarizes the entry. In this sense, each item has a “value”.</a:t>
            </a:r>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Items may allow the user to interact with them. This is seen in situations where items summarize a result, and if the item is interesting, we can click links to access more detail about that result.</a:t>
            </a:r>
            <a:r>
              <a:rPr lang="en-US" sz="2000">
                <a:latin typeface="Arial"/>
              </a:rPr>
              <a:t>	</a:t>
            </a:r>
            <a:endParaRPr/>
          </a:p>
          <a:p>
            <a:endParaRPr/>
          </a:p>
          <a:p>
            <a:r>
              <a:rPr lang="en-US" sz="2000">
                <a:latin typeface="Arial"/>
              </a:rPr>
              <a:t>Ahead of time, we know the parts of the item we may want to interact with, but we don't know which item in the list we will be interested in.</a:t>
            </a:r>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main participants for the pattern are its two base classes.</a:t>
            </a:r>
            <a:endParaRPr/>
          </a:p>
          <a:p>
            <a:endParaRPr/>
          </a:p>
          <a:p>
            <a:r>
              <a:rPr lang="en-US" sz="2000">
                <a:latin typeface="Arial"/>
              </a:rPr>
              <a:t>The container class represents the meta-data of the list. Users should be able to ask the container things like “how many items are there?” or other questions about the list in general. The container class can't answer questions about specific elements in the list, but should provide access to list elements, either sequentially, or through a limited search capability.</a:t>
            </a:r>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Item class represents a single item in the list. Users should be able to query it for information about the item it represents. Additionally, it is convenient if it can be updated on the fly to point to another item from the list. </a:t>
            </a:r>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In the end we will be able to create objects that implement the Container and Item interfaces and can be used to represent many types of lists, tables, and general collections of items.</a:t>
            </a:r>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Lets take a closer look at how we can implement a Container class.</a:t>
            </a:r>
            <a:endParaRPr/>
          </a:p>
          <a:p>
            <a:endParaRPr/>
          </a:p>
          <a:p>
            <a:r>
              <a:rPr lang="en-US" sz="2000">
                <a:latin typeface="Arial"/>
              </a:rPr>
              <a:t>We mentioned earlier that the container class should provide access to the list meta-data. One of the most common things I am interested in asking the list is “how many items are there in the list?” Usually there are other hints on the web page, around the list, that tell me how many items are in the list and comparing that data with the number of items my container thinks is in the list is an easy test that sometimes fails.</a:t>
            </a:r>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Next we can implement a way of accessing list element sequentially by using an iterator. </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 think everyone is probably familiar with the Iterator pattern, but we'll briefly review it.</a:t>
            </a:r>
            <a:endParaRPr/>
          </a:p>
          <a:p>
            <a:endParaRPr/>
          </a:p>
          <a:p>
            <a:r>
              <a:rPr lang="en-US" sz="2000">
                <a:latin typeface="Arial"/>
              </a:rPr>
              <a:t>The goal of the Iterator Pattern is to allow users to sequentially access elements of the collection without know anything about the underlying structure of the elements or the collection. This is usually associated with collections with elements of different types, but works equally well in our situation.</a:t>
            </a:r>
            <a:endParaRPr/>
          </a:p>
          <a:p>
            <a:endParaRPr/>
          </a:p>
          <a:p>
            <a:r>
              <a:rPr lang="en-US" sz="2000">
                <a:latin typeface="Arial"/>
              </a:rPr>
              <a:t>Essentially, we just keep asking for the next element and our container keeps giving us elements until there are no more to give.</a:t>
            </a:r>
            <a:endParaRPr/>
          </a:p>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6" name="PlaceHolder 1"/>
          <p:cNvSpPr>
            <a:spLocks noGrp="1"/>
          </p:cNvSpPr>
          <p:nvPr>
            <p:ph type="body"/>
          </p:nvPr>
        </p:nvSpPr>
        <p:spPr>
          <a:xfrm>
            <a:off x="777240" y="4777560"/>
            <a:ext cx="6217560" cy="6304680"/>
          </a:xfrm>
          <a:prstGeom prst="rect">
            <a:avLst/>
          </a:prstGeom>
        </p:spPr>
        <p:txBody>
          <a:bodyPr lIns="0" rIns="0" tIns="0" bIns="0"/>
          <a:p>
            <a:r>
              <a:rPr lang="en-US" sz="2000">
                <a:latin typeface="Arial"/>
              </a:rPr>
              <a:t>Part of the way HUBzero based websites grow is by encouraging users to upload new material from their research onto the website. </a:t>
            </a:r>
            <a:endParaRPr/>
          </a:p>
          <a:p>
            <a:endParaRPr/>
          </a:p>
          <a:p>
            <a:r>
              <a:rPr lang="en-US" sz="2000">
                <a:latin typeface="Arial"/>
              </a:rPr>
              <a:t>To automate the process of uploading and posting new resources, many of the website components use web forms to gather information from the user and generate web pages for the resources.</a:t>
            </a:r>
            <a:endParaRPr/>
          </a:p>
          <a:p>
            <a:endParaRPr/>
          </a:p>
          <a:p>
            <a:r>
              <a:rPr lang="en-US" sz="2000">
                <a:latin typeface="Arial"/>
              </a:rPr>
              <a:t>Web forms are probably the most common way, that I know of, to ask the user a question and retrieve the response. On websites across the internet, you see them being used, most notably, for website registration, login, or on contact us pages.</a:t>
            </a:r>
            <a:endParaRPr/>
          </a:p>
          <a:p>
            <a:endParaRPr/>
          </a:p>
          <a:p>
            <a:r>
              <a:rPr lang="en-US" sz="2000">
                <a:latin typeface="Arial"/>
              </a:rPr>
              <a:t>I never realized just how prevalent web forms were until I started writing automation scripts for them. On my journey of building automation scripts that interacted with web forms, I accumulated a few best practices that have helped make building page objects for web forms a breeze for me. These best practices make up the WebForm Pattern.</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Python helps us create iterator objects by providing an Iterator protocol. In Python, user can define the __iter__ method, which returns in iterator object. The Iterator object just needs to define the next() method which provides the caller an element from the collection being iterated over.</a:t>
            </a:r>
            <a:endParaRPr/>
          </a:p>
          <a:p>
            <a:endParaRPr/>
          </a:p>
          <a:p>
            <a:r>
              <a:rPr lang="en-US" sz="2000">
                <a:latin typeface="Arial"/>
              </a:rPr>
              <a:t>I like to make my Container classes iterators. It restrict the use a little bit, but makes them easy to write.</a:t>
            </a:r>
            <a:endParaRPr/>
          </a:p>
          <a:p>
            <a:endParaRPr/>
          </a:p>
          <a:p>
            <a:r>
              <a:rPr lang="en-US" sz="2000">
                <a:latin typeface="Arial"/>
              </a:rPr>
              <a:t>In this example, our container object keeps track of the current row. When we ask for the next element, we update the current row, and call our object's get_row_by_position() method.</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last thing we would like our container to be able to do is to retrieve an item from the list that matches some criteria</a:t>
            </a:r>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Either retrieve the item by position, where we hand it a specific item number...</a:t>
            </a:r>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4" name="PlaceHolder 1"/>
          <p:cNvSpPr>
            <a:spLocks noGrp="1"/>
          </p:cNvSpPr>
          <p:nvPr>
            <p:ph type="body"/>
          </p:nvPr>
        </p:nvSpPr>
        <p:spPr>
          <a:xfrm>
            <a:off x="777240" y="4777560"/>
            <a:ext cx="6217560" cy="4871880"/>
          </a:xfrm>
          <a:prstGeom prst="rect">
            <a:avLst/>
          </a:prstGeom>
        </p:spPr>
        <p:txBody>
          <a:bodyPr lIns="0" rIns="0" tIns="0" bIns="0"/>
          <a:p>
            <a:r>
              <a:rPr lang="en-US" sz="2000">
                <a:latin typeface="Arial"/>
              </a:rPr>
              <a:t>Or retrieve the item by matching a property. In this case we would tell the container object which property we would like to search against and give it a value to match.</a:t>
            </a:r>
            <a:endParaRPr/>
          </a:p>
          <a:p>
            <a:endParaRPr/>
          </a:p>
          <a:p>
            <a:r>
              <a:rPr lang="en-US" sz="2000">
                <a:latin typeface="Arial"/>
              </a:rPr>
              <a:t>Our properties are associated with the “values” of our Item object.</a:t>
            </a:r>
            <a:endParaRPr/>
          </a:p>
          <a:p>
            <a:endParaRPr/>
          </a:p>
          <a:p>
            <a:r>
              <a:rPr lang="en-US" sz="2000">
                <a:latin typeface="Arial"/>
              </a:rPr>
              <a:t>The thing to note about these two searching methods is that we are asking the container to create and return an object that represents an item in the list.</a:t>
            </a:r>
            <a:endParaRPr/>
          </a:p>
          <a:p>
            <a:endParaRPr/>
          </a:p>
          <a:p>
            <a:r>
              <a:rPr lang="en-US" sz="2000">
                <a:latin typeface="Arial"/>
              </a:rPr>
              <a:t>Our general container class doesn't know any thing about the items in the list. So far, we have only told it that there are these things called “Item”s but what the item object looks like depends on the list we are working with.</a:t>
            </a:r>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5" name="PlaceHolder 1"/>
          <p:cNvSpPr>
            <a:spLocks noGrp="1"/>
          </p:cNvSpPr>
          <p:nvPr>
            <p:ph type="body"/>
          </p:nvPr>
        </p:nvSpPr>
        <p:spPr>
          <a:xfrm>
            <a:off x="777240" y="4777560"/>
            <a:ext cx="6217560" cy="5158440"/>
          </a:xfrm>
          <a:prstGeom prst="rect">
            <a:avLst/>
          </a:prstGeom>
        </p:spPr>
        <p:txBody>
          <a:bodyPr lIns="0" rIns="0" tIns="0" bIns="0"/>
          <a:p>
            <a:r>
              <a:rPr lang="en-US" sz="2000">
                <a:latin typeface="Arial"/>
              </a:rPr>
              <a:t>The types of Item objects that should be returned are determined by the specific Container class.</a:t>
            </a:r>
            <a:endParaRPr/>
          </a:p>
          <a:p>
            <a:endParaRPr/>
          </a:p>
          <a:p>
            <a:r>
              <a:rPr lang="en-US" sz="2000">
                <a:latin typeface="Arial"/>
              </a:rPr>
              <a:t>So an Ebay search list container would return an ebay search list item.</a:t>
            </a:r>
            <a:endParaRPr/>
          </a:p>
          <a:p>
            <a:endParaRPr/>
          </a:p>
          <a:p>
            <a:r>
              <a:rPr lang="en-US" sz="2000">
                <a:latin typeface="Arial"/>
              </a:rPr>
              <a:t>An Amazon search list container would return an amazon search list item.</a:t>
            </a:r>
            <a:endParaRPr/>
          </a:p>
          <a:p>
            <a:endParaRPr/>
          </a:p>
          <a:p>
            <a:r>
              <a:rPr lang="en-US" sz="2000">
                <a:latin typeface="Arial"/>
              </a:rPr>
              <a:t>A HUB Support Ticket list container would return a HUB Support Ticket list item.</a:t>
            </a:r>
            <a:endParaRPr/>
          </a:p>
          <a:p>
            <a:endParaRPr/>
          </a:p>
          <a:p>
            <a:r>
              <a:rPr lang="en-US" sz="2000">
                <a:latin typeface="Arial"/>
              </a:rPr>
              <a:t>And a HUB Contribtool list container would return a HUB Contribtool list item.</a:t>
            </a:r>
            <a:endParaRPr/>
          </a:p>
          <a:p>
            <a:endParaRPr/>
          </a:p>
          <a:p>
            <a:r>
              <a:rPr lang="en-US" sz="2000">
                <a:latin typeface="Arial"/>
              </a:rPr>
              <a:t>The type of item returned is tied to the container returning it. Because of this, our searching functions end up being Item object factories</a:t>
            </a:r>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This is a situation where we should be thinking about using the Factory Method Pattern.</a:t>
            </a:r>
            <a:endParaRPr/>
          </a:p>
          <a:p>
            <a:endParaRPr/>
          </a:p>
          <a:p>
            <a:r>
              <a:rPr lang="en-US" sz="2000">
                <a:latin typeface="Arial"/>
              </a:rPr>
              <a:t>The Factory Method Pattern is used when we want to define an interface for creating an object, but don't know which class to instantiate. Instead of always instantiating the same class, we delegate the responsibility to a subclass.</a:t>
            </a:r>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store the Item class and its arguments inside of the container object, and use them in the get_item_by_position() and get_item_by_property() methods.</a:t>
            </a:r>
            <a:endParaRPr/>
          </a:p>
          <a:p>
            <a:endParaRPr/>
          </a:p>
          <a:p>
            <a:r>
              <a:rPr lang="en-US" sz="2000">
                <a:latin typeface="Arial"/>
              </a:rPr>
              <a:t>The get_item_by_position class instantiates an Item object, and returns it to the caller.</a:t>
            </a:r>
            <a:endParaRPr/>
          </a:p>
          <a:p>
            <a:endParaRPr/>
          </a:p>
          <a:p>
            <a:r>
              <a:rPr lang="en-US" sz="2000">
                <a:latin typeface="Arial"/>
              </a:rPr>
              <a:t>The get_item_by_position() and get_item_by_property() methods are Factory Methods for Item objects.</a:t>
            </a:r>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we let the subclasses of the Container object determine what kinds of Item objects need to be instantiated.</a:t>
            </a:r>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We've talked about the Container class. Lets take a look at the Item class.</a:t>
            </a:r>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Earlier we mentioned four qualities we would like Item objects to have:</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Purpose of the web form pattern is to help standardize the interface for filling out web forms.</a:t>
            </a:r>
            <a:endParaRPr/>
          </a:p>
          <a:p>
            <a:endParaRPr/>
          </a:p>
          <a:p>
            <a:r>
              <a:rPr lang="en-US" sz="2000">
                <a:latin typeface="Arial"/>
              </a:rPr>
              <a:t>The usual interface makes the script writer work hard to remember all of the accessor methods for the various inputs on the form.</a:t>
            </a:r>
            <a:endParaRPr/>
          </a:p>
          <a:p>
            <a:endParaRPr/>
          </a:p>
          <a:p>
            <a:r>
              <a:rPr lang="en-US" sz="2000">
                <a:latin typeface="Arial"/>
              </a:rPr>
              <a:t>The proposed interface encourages the user to simply list out what values they want in which widgets and send that information to a standard page service, the populate_form() method. Later the user can submit the form using the submit_form() method. These two services are standard for all forms. We'll see how we can we can build an abstract base class that form based page objects can be derived from.</a:t>
            </a:r>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first is that an Item should represent a single item in the list.</a:t>
            </a:r>
            <a:endParaRPr/>
          </a:p>
          <a:p>
            <a:endParaRPr/>
          </a:p>
          <a:p>
            <a:r>
              <a:rPr lang="en-US" sz="2000">
                <a:latin typeface="Arial"/>
              </a:rPr>
              <a:t>We achieve the first feature by associating a numeric value with the item.</a:t>
            </a:r>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second feature requires us to be able to update the item represented by the object.</a:t>
            </a:r>
            <a:endParaRPr/>
          </a:p>
          <a:p>
            <a:endParaRPr/>
          </a:p>
          <a:p>
            <a:r>
              <a:rPr lang="en-US" sz="2000">
                <a:latin typeface="Arial"/>
              </a:rPr>
              <a:t>This causes us a little trouble because in the past, we have hard coded our element locators, only updating them if the underlying web page changed. </a:t>
            </a:r>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For example, if we wanted to create an object referencing the first row in a list of items, we would use a positional locator, with the '1' hard coded in the the locator.</a:t>
            </a:r>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if we wanted to reference the second row in a list of items, we would again use a positional locator, with the number '2' hard coded in the locator.</a:t>
            </a:r>
            <a:endParaRPr/>
          </a:p>
          <a:p>
            <a:endParaRPr/>
          </a:p>
          <a:p>
            <a:r>
              <a:rPr lang="en-US" sz="2000">
                <a:latin typeface="Arial"/>
              </a:rPr>
              <a:t>But this approach doesn't fit with our original goals. We didn't want to be forced into manually creating classes to represent all possible items that could show up in a list. It is wasteful of system resources and makes our automation scripts slow.</a:t>
            </a:r>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What we need is a way to dynamically update the locators in our object. We could substitute the 'n' in our locators with a number that references which row we are interested in representing.</a:t>
            </a:r>
            <a:endParaRPr/>
          </a:p>
          <a:p>
            <a:endParaRPr/>
          </a:p>
          <a:p>
            <a:r>
              <a:rPr lang="en-US" sz="2000">
                <a:latin typeface="Arial"/>
              </a:rPr>
              <a:t>Well, we can do just that. This is the idea behind Template Locators.</a:t>
            </a:r>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Template Locator is an idea I first heard about from Adam Goucher of Element34 (@adamgoucher).</a:t>
            </a:r>
            <a:endParaRPr/>
          </a:p>
          <a:p>
            <a:endParaRPr/>
          </a:p>
          <a:p>
            <a:r>
              <a:rPr lang="en-US" sz="2000">
                <a:latin typeface="Arial"/>
              </a:rPr>
              <a:t>The idea is that you give your page object strings with templates in them. These are of course invalid locators. As part of the object instantiation process, the templates are substituted with legitimate values, making the locators valid.</a:t>
            </a:r>
            <a:endParaRPr/>
          </a:p>
          <a:p>
            <a:endParaRPr/>
          </a:p>
          <a:p>
            <a:r>
              <a:rPr lang="en-US" sz="2000">
                <a:latin typeface="Arial"/>
              </a:rPr>
              <a:t>In this example, we show how the substitution can be done in Python. Most programming languages allow for substituting values into strings.</a:t>
            </a:r>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Going back to our Item class, instead of accepting a locator dictionary from the caller...</a:t>
            </a:r>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should accept a dictionary of locator templates. In our object initialization, or any time we want to update the item that our object represents, we can call the update_item_number() method and it will use the template locators to generate updated, valid locators.</a:t>
            </a:r>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last two features must be implemented in the subclasses of the Item class because they are specific to the types of items they represent.</a:t>
            </a:r>
            <a:endParaRPr/>
          </a:p>
          <a:p>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Each item object should be able to return a dictionary of properties that make up its “value”. In the Item class and its subclasses this is done in the value() method.</a:t>
            </a:r>
            <a:endParaRPr/>
          </a:p>
          <a:p>
            <a:endParaRPr/>
          </a:p>
          <a:p>
            <a:r>
              <a:rPr lang="en-US" sz="2000">
                <a:latin typeface="Arial"/>
              </a:rPr>
              <a:t>The value method returns a dictionary of properties. These properties are usually the readable elements of the list item represented by the object.</a:t>
            </a:r>
            <a:endParaRPr/>
          </a:p>
          <a:p>
            <a:endParaRPr/>
          </a:p>
          <a:p>
            <a:r>
              <a:rPr lang="en-US" sz="2000">
                <a:latin typeface="Arial"/>
              </a:rPr>
              <a:t>The value() method is used by the Container class's get_item_by_property() method to retrieve an item from the list that has a matching property.</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WebForm Pattern relies on page objects knowing how to retrieve and set the value of the HTML element it represents.</a:t>
            </a:r>
            <a:endParaRPr/>
          </a:p>
          <a:p>
            <a:endParaRPr/>
          </a:p>
          <a:p>
            <a:r>
              <a:rPr lang="en-US" sz="2000">
                <a:latin typeface="Arial"/>
              </a:rPr>
              <a:t>The Page Object design pattern teaches us to avoid directly interacting with HTML elements from within our automation scripts. We should push that type of interaction down a level into our page objects. A lot of people end up putting it in their member functions that are providing an interface to the web page's services. I've found it more helpful to push it down even further into a set of page objects that represent a few of the popular HTML elements like text inputs, buttons, checkboxes, radio buttons, and textareas.</a:t>
            </a:r>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last feature of the item class is that it can be interacted with. This should be no surprise, as one of the main goals of a page object is to provide an interface to the services available on the page.</a:t>
            </a:r>
            <a:endParaRPr/>
          </a:p>
          <a:p>
            <a:endParaRPr/>
          </a:p>
          <a:p>
            <a:r>
              <a:rPr lang="en-US" sz="2000">
                <a:latin typeface="Arial"/>
              </a:rPr>
              <a:t>This too is specific to the item being represented so it must be done in the subclass, not the base class.</a:t>
            </a:r>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Iframes are another area where we run into problems building page objects. When users upload resources to a HUBzero website, they are asked to describe the resource they are contributing. </a:t>
            </a:r>
            <a:endParaRPr/>
          </a:p>
          <a:p>
            <a:endParaRPr/>
          </a:p>
          <a:p>
            <a:r>
              <a:rPr lang="en-US" sz="2000">
                <a:latin typeface="Arial"/>
              </a:rPr>
              <a:t>The resource contribution form's description field used to be an HTML &lt;textarea&gt;. The field handled both plain text descriptions, but also allowed users to use a wiki-like markup language to include rich text descriptions. Building a page object with a textarea is pretty rudimentary.</a:t>
            </a:r>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3" name="PlaceHolder 1"/>
          <p:cNvSpPr>
            <a:spLocks noGrp="1"/>
          </p:cNvSpPr>
          <p:nvPr>
            <p:ph type="body"/>
          </p:nvPr>
        </p:nvSpPr>
        <p:spPr>
          <a:xfrm>
            <a:off x="777240" y="4777560"/>
            <a:ext cx="6217560" cy="4871880"/>
          </a:xfrm>
          <a:prstGeom prst="rect">
            <a:avLst/>
          </a:prstGeom>
        </p:spPr>
        <p:txBody>
          <a:bodyPr lIns="0" rIns="0" tIns="0" bIns="0"/>
          <a:p>
            <a:r>
              <a:rPr lang="en-US" sz="2000">
                <a:latin typeface="Arial"/>
              </a:rPr>
              <a:t>A few months ago, our web developers started incorporating a new editor for the description field. It looks like this and incorporates better functionality for handling rich text. So instead of writing out the wiki syntax to make words bold, for example, they would just press the “B” bold button in the editor and type the text they wanted to be bold. This is a great step forward for usability. And it meant we had to update our page objects. When I took a look at the new web page, I noticed the previously simple &lt;textarea&gt; field was replaced with an iframe and embedded web page.</a:t>
            </a:r>
            <a:endParaRPr/>
          </a:p>
          <a:p>
            <a:endParaRPr/>
          </a:p>
          <a:p>
            <a:r>
              <a:rPr lang="en-US" sz="2000">
                <a:latin typeface="Arial"/>
              </a:rPr>
              <a:t>Playing around with the iframe widget, I figured out that once I entered the Iframe, writing text to the &lt;body&gt; tag was just like writing text to the &lt;textarea&gt; tag. </a:t>
            </a:r>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 started asking myself, this question:</a:t>
            </a:r>
            <a:endParaRPr/>
          </a:p>
          <a:p>
            <a:endParaRPr/>
          </a:p>
          <a:p>
            <a:r>
              <a:rPr lang="en-US" sz="2000">
                <a:latin typeface="Arial"/>
              </a:rPr>
              <a:t>Do I need to write a whole new page object to deal with this widget that acts like a textarea page object that I already have, except that I have to enter a exit an iframe before and after I use it?</a:t>
            </a:r>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Lets back up a little bit and start by explaining how iframes work.</a:t>
            </a:r>
            <a:endParaRPr/>
          </a:p>
          <a:p>
            <a:endParaRPr/>
          </a:p>
          <a:p>
            <a:r>
              <a:rPr lang="en-US" sz="2000">
                <a:latin typeface="Arial"/>
              </a:rPr>
              <a:t>Here is an example web page with some input fields embedded in different levels of iframes.</a:t>
            </a:r>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first input field, i0, is located in the default context. This is the level of the web page we generally work in when iframes are not involved.</a:t>
            </a:r>
            <a:endParaRPr/>
          </a:p>
          <a:p>
            <a:endParaRPr/>
          </a:p>
          <a:p>
            <a:r>
              <a:rPr lang="en-US" sz="2000">
                <a:latin typeface="Arial"/>
              </a:rPr>
              <a:t>Along with the input field i0, this web page also has an iframe, frame1.</a:t>
            </a:r>
            <a:endParaRPr/>
          </a:p>
          <a:p>
            <a:endParaRPr/>
          </a:p>
          <a:p>
            <a:r>
              <a:rPr lang="en-US" sz="2000">
                <a:latin typeface="Arial"/>
              </a:rPr>
              <a:t>In the HTML iframes just hold the location of another web page which will be embedded in the frame. In our example, frame1 is going to load up the web page inner_page.html.</a:t>
            </a:r>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This is the HTML for inner_page.html. It makes up what we refer to as the Frame1 Context. The Frame1 context has an input field i1, and another iframe, frame2.</a:t>
            </a:r>
            <a:endParaRPr/>
          </a:p>
          <a:p>
            <a:endParaRPr/>
          </a:p>
          <a:p>
            <a:r>
              <a:rPr lang="en-US" sz="2000">
                <a:latin typeface="Arial"/>
              </a:rPr>
              <a:t>Again, the iframe frame2 holds the location of a web page, and in our case it points to another_page.html </a:t>
            </a:r>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this is the HTML for the file another_page.html, that makes up the Frame2 Context. It contains an input field i2 that resides within the Frame2 context.</a:t>
            </a:r>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If we wanted to build a page object for the i0 input field, that resides in the Default Context, it would look something like this. There would probably be a getter method to retrieve the value of the input, a setter method to set the value of the input, and maybe an append method that just appended text to whatever was already in the field.</a:t>
            </a:r>
            <a:endParaRPr/>
          </a:p>
          <a:p>
            <a:endParaRPr/>
          </a:p>
          <a:p>
            <a:r>
              <a:rPr lang="en-US" sz="2000">
                <a:latin typeface="Arial"/>
              </a:rPr>
              <a:t>Since the i0 field resides in the default context, there is no need to do anything special, our methods will find the i0 input element in the HTML DOM, and perform actions on it.</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Value methods gives page objects a standard interface for accessors.</a:t>
            </a:r>
            <a:endParaRPr/>
          </a:p>
          <a:p>
            <a:endParaRPr/>
          </a:p>
          <a:p>
            <a:r>
              <a:rPr lang="en-US" sz="2000">
                <a:latin typeface="Arial"/>
              </a:rPr>
              <a:t>We just want to get or set the value in scripts, usually not concerned with the details of the type of widget it is, and certainly don't want to have to repeat or update the code in scripts.</a:t>
            </a:r>
            <a:endParaRPr/>
          </a:p>
          <a:p>
            <a:endParaRPr/>
          </a:p>
          <a:p>
            <a:r>
              <a:rPr lang="en-US" sz="2000">
                <a:latin typeface="Arial"/>
              </a:rPr>
              <a:t>In a way, our value methods are creating a facade for interacting with Selenium Webdriver.</a:t>
            </a:r>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If we wanted to build a page object for the i1 input field, we would have to do a little more work.</a:t>
            </a:r>
            <a:endParaRPr/>
          </a:p>
          <a:p>
            <a:endParaRPr/>
          </a:p>
          <a:p>
            <a:r>
              <a:rPr lang="en-US" sz="2000">
                <a:latin typeface="Arial"/>
              </a:rPr>
              <a:t>The page object is almost the same as the one for the i0 input field, but because i1 is located inside of the Frame1 context, we have to instruct the web browser to traverse the frame1 iframe to get to it.</a:t>
            </a:r>
            <a:endParaRPr/>
          </a:p>
          <a:p>
            <a:endParaRPr/>
          </a:p>
          <a:p>
            <a:r>
              <a:rPr lang="en-US" sz="2000">
                <a:latin typeface="Arial"/>
              </a:rPr>
              <a:t>So inside each of our methods we add a few lines of code to traverse the iframe, then we search for the element in the HTML DOM, perform our actions on the element, and lastly, we have to return back to the default context.</a:t>
            </a:r>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If we wanted to build a page object for the i2 input field, located inside of Frame2 context, which is located inside of the Frame1 context, we could start by using the Text or Text2Frame page objects, but we have to update our methods to traverse two iframe contexts.</a:t>
            </a:r>
            <a:endParaRPr/>
          </a:p>
          <a:p>
            <a:endParaRPr/>
          </a:p>
          <a:p>
            <a:r>
              <a:rPr lang="en-US" sz="2000">
                <a:latin typeface="Arial"/>
              </a:rPr>
              <a:t>We have to first go from the the Default context to the Frame1 context, then we have to go from the Frame1 context to the Frame2 context. Next, we can search for the i2 input field in the HTML DOM, perform our actions on the field, and finally, switch back to the default context.</a:t>
            </a:r>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 just to sum it up, when building page objects for the i0, i1 and i2 input fields, we have to be cognoscente of the frame level we are in.</a:t>
            </a:r>
            <a:endParaRPr/>
          </a:p>
          <a:p>
            <a:endParaRPr/>
          </a:p>
          <a:p>
            <a:r>
              <a:rPr lang="en-US" sz="2000">
                <a:latin typeface="Arial"/>
              </a:rPr>
              <a:t>All of the page objects started off with the same code, but for input i1, we had to update all methods to enter and exit the Frame1 context. And for input i2, we had to update all methods to enter and exit the Frame1 and Frame2 contexts.</a:t>
            </a:r>
            <a:endParaRPr/>
          </a:p>
          <a:p>
            <a:endParaRPr/>
          </a:p>
          <a:p>
            <a:r>
              <a:rPr lang="en-US" sz="2000">
                <a:latin typeface="Arial"/>
              </a:rPr>
              <a:t>Is there a way we can handle the entering and exiting of iframes outside of the page object so we could reuse our original page object that represents a Text field on a web page?</a:t>
            </a:r>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Some way where we can write the methods of our page object once,</a:t>
            </a:r>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if we want to use that page object inside of an iframe, we can wrap the methods of the page object with code to enter and exit the iframe</a:t>
            </a:r>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5"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And if we wanted to use the page object in two or more iframes, we could just keep wrapping the methods?</a:t>
            </a:r>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This is the idea behind the IframeWrap Design Pattern. It uses the Decorator Pattern to “decorate” or wrap the attributes of a page object with code to:</a:t>
            </a:r>
            <a:endParaRPr/>
          </a:p>
          <a:p>
            <a:endParaRPr/>
          </a:p>
          <a:p>
            <a:r>
              <a:rPr lang="en-US" sz="2000">
                <a:latin typeface="Arial"/>
              </a:rPr>
              <a:t>1. Enter an iframe context.</a:t>
            </a:r>
            <a:endParaRPr/>
          </a:p>
          <a:p>
            <a:r>
              <a:rPr lang="en-US" sz="2000">
                <a:latin typeface="Arial"/>
              </a:rPr>
              <a:t>2. Call the original page object method.</a:t>
            </a:r>
            <a:endParaRPr/>
          </a:p>
          <a:p>
            <a:r>
              <a:rPr lang="en-US" sz="2000">
                <a:latin typeface="Arial"/>
              </a:rPr>
              <a:t>3. Exit the iframe context.</a:t>
            </a:r>
            <a:endParaRPr/>
          </a:p>
          <a:p>
            <a:endParaRPr/>
          </a:p>
          <a:p>
            <a:r>
              <a:rPr lang="en-US" sz="2000">
                <a:latin typeface="Arial"/>
              </a:rPr>
              <a:t>It also supports the case where the original page object method could have been a previously wrapped method.</a:t>
            </a:r>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7"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Let's take a second to review how the decorator pattern works. The purpose of the decorator pattern is to extend functionality of an object without necessarily changing the interface. It is most notably seen used when you want to change a specific object at runtime, without changing all objects of a class. It does this by wrapping the original functionality of the object's attribute with code to do extra stuff.</a:t>
            </a:r>
            <a:endParaRPr/>
          </a:p>
          <a:p>
            <a:endParaRPr/>
          </a:p>
          <a:p>
            <a:r>
              <a:rPr lang="en-US" sz="2000">
                <a:latin typeface="Arial"/>
              </a:rPr>
              <a:t>For example, if we had an object 'a', which was an instance of class 'A', with a method 'f', we could add functionality to 'f' by first pointing a.f to our wrapper method, and then in our wrapper method, we would add the extra code to extend a.f, and call a.f</a:t>
            </a:r>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8"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can apply this same idea to our Text page object. The page object has a method named value() that performs the core actions of adjusting the underlying HTML element.</a:t>
            </a:r>
            <a:endParaRPr/>
          </a:p>
          <a:p>
            <a:endParaRPr/>
          </a:p>
          <a:p>
            <a:r>
              <a:rPr lang="en-US" sz="2000">
                <a:latin typeface="Arial"/>
              </a:rPr>
              <a:t>In Python, the object's </a:t>
            </a:r>
            <a:r>
              <a:rPr i="1" lang="en-US" sz="2000">
                <a:latin typeface="Arial"/>
              </a:rPr>
              <a:t>value</a:t>
            </a:r>
            <a:r>
              <a:rPr lang="en-US" sz="2000">
                <a:latin typeface="Arial"/>
              </a:rPr>
              <a:t> attribute points to a function object, so we can represent it like this.</a:t>
            </a:r>
            <a:endParaRPr/>
          </a:p>
          <a:p>
            <a:endParaRPr/>
          </a:p>
          <a:p>
            <a:r>
              <a:rPr lang="en-US" sz="2000">
                <a:latin typeface="Arial"/>
              </a:rPr>
              <a:t>We would like to decorate this function object to add our enter and exit iframe commands.</a:t>
            </a:r>
            <a:endParaRPr/>
          </a:p>
          <a:p>
            <a:endParaRPr/>
          </a:p>
          <a:p>
            <a:r>
              <a:rPr lang="en-US" sz="2000">
                <a:latin typeface="Arial"/>
              </a:rPr>
              <a:t>After decorating the function object, the value attribute will point to our wrapper function, and our wrapper function will call our original function object.</a:t>
            </a:r>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We can implement the IframeWrap pattern by first creating a page object we would like to wrap and passing it to a function like IframeWrap along with the locators for frames that need to be traversed to interact with the page object's HTML elements.</a:t>
            </a:r>
            <a:endParaRPr/>
          </a:p>
          <a:p>
            <a:endParaRPr/>
          </a:p>
          <a:p>
            <a:r>
              <a:rPr lang="en-US" sz="2000">
                <a:latin typeface="Arial"/>
              </a:rPr>
              <a:t>In this example, we create a Text page objects for all three of our inputs. For the inputs i1 and i2, we call the IframeWrap function and give it the page object and a list of frames. </a:t>
            </a: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second thing needed to implement the Web Form Pattern is to create a base class, named Form here, that all other web form page objects can be derived from.</a:t>
            </a:r>
            <a:endParaRPr/>
          </a:p>
          <a:p>
            <a:endParaRPr/>
          </a:p>
          <a:p>
            <a:r>
              <a:rPr lang="en-US" sz="2000">
                <a:latin typeface="Arial"/>
              </a:rPr>
              <a:t>The only notable thing about the Form base class is that it implements two method that sum up what you would be interested in doing on a web form:</a:t>
            </a:r>
            <a:endParaRPr/>
          </a:p>
          <a:p>
            <a:r>
              <a:rPr lang="en-US" sz="2000">
                <a:latin typeface="Arial"/>
              </a:rPr>
              <a:t>Populating the form and submitting the form.</a:t>
            </a:r>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Internally, my implementation of the IframeWrap method  creates an object I call IframeTracker. It is used to keep track of and assist with navigation between iframes.</a:t>
            </a:r>
            <a:endParaRPr/>
          </a:p>
          <a:p>
            <a:endParaRPr/>
          </a:p>
          <a:p>
            <a:r>
              <a:rPr lang="en-US" sz="2000">
                <a:latin typeface="Arial"/>
              </a:rPr>
              <a:t>The most interesting part of the IframeTracker object is when the page object gets decorated, so we'll skip to the fun stuff.</a:t>
            </a:r>
            <a:endParaRPr/>
          </a:p>
          <a:p>
            <a:endParaRPr/>
          </a:p>
          <a:p>
            <a:r>
              <a:rPr lang="en-US" sz="2000">
                <a:latin typeface="Arial"/>
              </a:rPr>
              <a:t>First the IframeWrap method calls the wrap_callable_attributes method, which identifies callable attributes from the class object.</a:t>
            </a:r>
            <a:endParaRPr/>
          </a:p>
          <a:p>
            <a:endParaRPr/>
          </a:p>
          <a:p>
            <a:r>
              <a:rPr lang="en-US" sz="2000">
                <a:latin typeface="Arial"/>
              </a:rPr>
              <a:t>Next we call the wrap_attributes method on the callable attributes.</a:t>
            </a:r>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The wrap_attribute() method wraps the callable attributes with calls to enter an iframe context, and exit an iframe context. The method returns a reference to the new wrapper function.</a:t>
            </a:r>
            <a:endParaRPr/>
          </a:p>
          <a:p>
            <a:endParaRPr/>
          </a:p>
          <a:p>
            <a:r>
              <a:rPr lang="en-US" sz="2000">
                <a:latin typeface="Arial"/>
              </a:rPr>
              <a:t>For the i1 input, you can already see the similarity between what we used to have to do manually, and what the IframeWrap pattern provides.</a:t>
            </a:r>
            <a:endParaRPr/>
          </a:p>
          <a:p>
            <a:endParaRPr/>
          </a:p>
          <a:p>
            <a:r>
              <a:rPr lang="en-US" sz="2000">
                <a:latin typeface="Arial"/>
              </a:rPr>
              <a:t> </a:t>
            </a:r>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Lastly, we set the name of our old callable attribute to reference the new wrapper function in the object we are trying to wrap.</a:t>
            </a:r>
            <a:endParaRPr/>
          </a:p>
          <a:p>
            <a:endParaRPr/>
          </a:p>
          <a:p>
            <a:r>
              <a:rPr lang="en-US" sz="2000">
                <a:latin typeface="Arial"/>
              </a:rPr>
              <a:t>With that, the attribute wrapping process is complete and we are ready to use our new IframeWrap'd page object.   </a:t>
            </a:r>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3"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When we use the new IframeWrap'd page object, we don't see any difference in the interface. Page objects that traverse iframes work the same as elements that don't. The difference is mainly see in how we declare our page objects that need to traverse iframes.</a:t>
            </a:r>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1"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Some form interfaces create getter and setter methods for each individual fields on the form, but if we followed the suggestion from #1, we wouldn't need these. </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Sometimes we also see methods that take one argument for each field in the form. These are ok, but on big forms, they can leave your code a little difficult to read, Trying to match positional arguments. </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27" name="PlaceHolder 2"/>
          <p:cNvSpPr>
            <a:spLocks noGrp="1"/>
          </p:cNvSpPr>
          <p:nvPr>
            <p:ph type="body"/>
          </p:nvPr>
        </p:nvSpPr>
        <p:spPr>
          <a:xfrm>
            <a:off x="503640" y="1769400"/>
            <a:ext cx="9068760" cy="2091600"/>
          </a:xfrm>
          <a:prstGeom prst="rect">
            <a:avLst/>
          </a:prstGeom>
        </p:spPr>
        <p:txBody>
          <a:bodyPr lIns="0" rIns="0" tIns="0" bIns="0"/>
          <a:p>
            <a:endParaRPr/>
          </a:p>
        </p:txBody>
      </p:sp>
      <p:sp>
        <p:nvSpPr>
          <p:cNvPr id="28" name="PlaceHolder 3"/>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30"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31"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32" name="PlaceHolder 4"/>
          <p:cNvSpPr>
            <a:spLocks noGrp="1"/>
          </p:cNvSpPr>
          <p:nvPr>
            <p:ph type="body"/>
          </p:nvPr>
        </p:nvSpPr>
        <p:spPr>
          <a:xfrm>
            <a:off x="5150880" y="4060080"/>
            <a:ext cx="4425480" cy="2091600"/>
          </a:xfrm>
          <a:prstGeom prst="rect">
            <a:avLst/>
          </a:prstGeom>
        </p:spPr>
        <p:txBody>
          <a:bodyPr lIns="0" rIns="0" tIns="0" bIns="0"/>
          <a:p>
            <a:endParaRPr/>
          </a:p>
        </p:txBody>
      </p:sp>
      <p:sp>
        <p:nvSpPr>
          <p:cNvPr id="33" name="PlaceHolder 5"/>
          <p:cNvSpPr>
            <a:spLocks noGrp="1"/>
          </p:cNvSpPr>
          <p:nvPr>
            <p:ph type="body"/>
          </p:nvPr>
        </p:nvSpPr>
        <p:spPr>
          <a:xfrm>
            <a:off x="503640" y="4060080"/>
            <a:ext cx="4425480" cy="209160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35" name="PlaceHolder 2"/>
          <p:cNvSpPr>
            <a:spLocks noGrp="1"/>
          </p:cNvSpPr>
          <p:nvPr>
            <p:ph type="body"/>
          </p:nvPr>
        </p:nvSpPr>
        <p:spPr>
          <a:xfrm>
            <a:off x="503640" y="1769400"/>
            <a:ext cx="9068760" cy="4385520"/>
          </a:xfrm>
          <a:prstGeom prst="rect">
            <a:avLst/>
          </a:prstGeom>
        </p:spPr>
        <p:txBody>
          <a:bodyPr lIns="0" rIns="0" tIns="0" bIns="0"/>
          <a:p>
            <a:endParaRPr/>
          </a:p>
        </p:txBody>
      </p:sp>
      <p:sp>
        <p:nvSpPr>
          <p:cNvPr id="36" name="PlaceHolder 3"/>
          <p:cNvSpPr>
            <a:spLocks noGrp="1"/>
          </p:cNvSpPr>
          <p:nvPr>
            <p:ph type="body"/>
          </p:nvPr>
        </p:nvSpPr>
        <p:spPr>
          <a:xfrm>
            <a:off x="503640" y="1769400"/>
            <a:ext cx="9068760" cy="4385520"/>
          </a:xfrm>
          <a:prstGeom prst="rect">
            <a:avLst/>
          </a:prstGeom>
        </p:spPr>
        <p:txBody>
          <a:bodyPr lIns="0" rIns="0" tIns="0" bIns="0"/>
          <a:p>
            <a:endParaRPr/>
          </a:p>
        </p:txBody>
      </p:sp>
      <p:pic>
        <p:nvPicPr>
          <p:cNvPr id="37" name="" descr=""/>
          <p:cNvPicPr/>
          <p:nvPr/>
        </p:nvPicPr>
        <p:blipFill>
          <a:blip r:embed="rId2"/>
          <a:stretch>
            <a:fillRect/>
          </a:stretch>
        </p:blipFill>
        <p:spPr>
          <a:xfrm>
            <a:off x="2289600" y="1769400"/>
            <a:ext cx="5496480" cy="4385520"/>
          </a:xfrm>
          <a:prstGeom prst="rect">
            <a:avLst/>
          </a:prstGeom>
          <a:ln>
            <a:noFill/>
          </a:ln>
        </p:spPr>
      </p:pic>
      <p:pic>
        <p:nvPicPr>
          <p:cNvPr id="38" name="" descr=""/>
          <p:cNvPicPr/>
          <p:nvPr/>
        </p:nvPicPr>
        <p:blipFill>
          <a:blip r:embed="rId3"/>
          <a:stretch>
            <a:fillRect/>
          </a:stretch>
        </p:blipFill>
        <p:spPr>
          <a:xfrm>
            <a:off x="2289600" y="1769400"/>
            <a:ext cx="5496480" cy="43855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42" name="PlaceHolder 2"/>
          <p:cNvSpPr>
            <a:spLocks noGrp="1"/>
          </p:cNvSpPr>
          <p:nvPr>
            <p:ph type="subTitle"/>
          </p:nvPr>
        </p:nvSpPr>
        <p:spPr>
          <a:xfrm>
            <a:off x="503640" y="1769400"/>
            <a:ext cx="9068760" cy="43858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44" name="PlaceHolder 2"/>
          <p:cNvSpPr>
            <a:spLocks noGrp="1"/>
          </p:cNvSpPr>
          <p:nvPr>
            <p:ph type="body"/>
          </p:nvPr>
        </p:nvSpPr>
        <p:spPr>
          <a:xfrm>
            <a:off x="503640" y="1769400"/>
            <a:ext cx="9068760" cy="43855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46"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47" name="PlaceHolder 3"/>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3640" y="301320"/>
            <a:ext cx="9068760" cy="58539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51"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52" name="PlaceHolder 3"/>
          <p:cNvSpPr>
            <a:spLocks noGrp="1"/>
          </p:cNvSpPr>
          <p:nvPr>
            <p:ph type="body"/>
          </p:nvPr>
        </p:nvSpPr>
        <p:spPr>
          <a:xfrm>
            <a:off x="503640" y="4060080"/>
            <a:ext cx="4425480" cy="2091600"/>
          </a:xfrm>
          <a:prstGeom prst="rect">
            <a:avLst/>
          </a:prstGeom>
        </p:spPr>
        <p:txBody>
          <a:bodyPr lIns="0" rIns="0" tIns="0" bIns="0"/>
          <a:p>
            <a:endParaRPr/>
          </a:p>
        </p:txBody>
      </p:sp>
      <p:sp>
        <p:nvSpPr>
          <p:cNvPr id="53" name="PlaceHolder 4"/>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6" name="PlaceHolder 2"/>
          <p:cNvSpPr>
            <a:spLocks noGrp="1"/>
          </p:cNvSpPr>
          <p:nvPr>
            <p:ph type="subTitle"/>
          </p:nvPr>
        </p:nvSpPr>
        <p:spPr>
          <a:xfrm>
            <a:off x="503640" y="1769400"/>
            <a:ext cx="9068760" cy="43858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55"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56"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57" name="PlaceHolder 4"/>
          <p:cNvSpPr>
            <a:spLocks noGrp="1"/>
          </p:cNvSpPr>
          <p:nvPr>
            <p:ph type="body"/>
          </p:nvPr>
        </p:nvSpPr>
        <p:spPr>
          <a:xfrm>
            <a:off x="5150880" y="4060080"/>
            <a:ext cx="4425480" cy="209160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59"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60"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61" name="PlaceHolder 4"/>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63" name="PlaceHolder 2"/>
          <p:cNvSpPr>
            <a:spLocks noGrp="1"/>
          </p:cNvSpPr>
          <p:nvPr>
            <p:ph type="body"/>
          </p:nvPr>
        </p:nvSpPr>
        <p:spPr>
          <a:xfrm>
            <a:off x="503640" y="1769400"/>
            <a:ext cx="9068760" cy="2091600"/>
          </a:xfrm>
          <a:prstGeom prst="rect">
            <a:avLst/>
          </a:prstGeom>
        </p:spPr>
        <p:txBody>
          <a:bodyPr lIns="0" rIns="0" tIns="0" bIns="0"/>
          <a:p>
            <a:endParaRPr/>
          </a:p>
        </p:txBody>
      </p:sp>
      <p:sp>
        <p:nvSpPr>
          <p:cNvPr id="64" name="PlaceHolder 3"/>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66"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67"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68" name="PlaceHolder 4"/>
          <p:cNvSpPr>
            <a:spLocks noGrp="1"/>
          </p:cNvSpPr>
          <p:nvPr>
            <p:ph type="body"/>
          </p:nvPr>
        </p:nvSpPr>
        <p:spPr>
          <a:xfrm>
            <a:off x="5150880" y="4060080"/>
            <a:ext cx="4425480" cy="2091600"/>
          </a:xfrm>
          <a:prstGeom prst="rect">
            <a:avLst/>
          </a:prstGeom>
        </p:spPr>
        <p:txBody>
          <a:bodyPr lIns="0" rIns="0" tIns="0" bIns="0"/>
          <a:p>
            <a:endParaRPr/>
          </a:p>
        </p:txBody>
      </p:sp>
      <p:sp>
        <p:nvSpPr>
          <p:cNvPr id="69" name="PlaceHolder 5"/>
          <p:cNvSpPr>
            <a:spLocks noGrp="1"/>
          </p:cNvSpPr>
          <p:nvPr>
            <p:ph type="body"/>
          </p:nvPr>
        </p:nvSpPr>
        <p:spPr>
          <a:xfrm>
            <a:off x="503640" y="4060080"/>
            <a:ext cx="4425480" cy="209160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71" name="PlaceHolder 2"/>
          <p:cNvSpPr>
            <a:spLocks noGrp="1"/>
          </p:cNvSpPr>
          <p:nvPr>
            <p:ph type="body"/>
          </p:nvPr>
        </p:nvSpPr>
        <p:spPr>
          <a:xfrm>
            <a:off x="503640" y="1769400"/>
            <a:ext cx="9068760" cy="4385520"/>
          </a:xfrm>
          <a:prstGeom prst="rect">
            <a:avLst/>
          </a:prstGeom>
        </p:spPr>
        <p:txBody>
          <a:bodyPr lIns="0" rIns="0" tIns="0" bIns="0"/>
          <a:p>
            <a:endParaRPr/>
          </a:p>
        </p:txBody>
      </p:sp>
      <p:sp>
        <p:nvSpPr>
          <p:cNvPr id="72" name="PlaceHolder 3"/>
          <p:cNvSpPr>
            <a:spLocks noGrp="1"/>
          </p:cNvSpPr>
          <p:nvPr>
            <p:ph type="body"/>
          </p:nvPr>
        </p:nvSpPr>
        <p:spPr>
          <a:xfrm>
            <a:off x="503640" y="1769400"/>
            <a:ext cx="9068760" cy="4385520"/>
          </a:xfrm>
          <a:prstGeom prst="rect">
            <a:avLst/>
          </a:prstGeom>
        </p:spPr>
        <p:txBody>
          <a:bodyPr lIns="0" rIns="0" tIns="0" bIns="0"/>
          <a:p>
            <a:endParaRPr/>
          </a:p>
        </p:txBody>
      </p:sp>
      <p:pic>
        <p:nvPicPr>
          <p:cNvPr id="73" name="" descr=""/>
          <p:cNvPicPr/>
          <p:nvPr/>
        </p:nvPicPr>
        <p:blipFill>
          <a:blip r:embed="rId2"/>
          <a:stretch>
            <a:fillRect/>
          </a:stretch>
        </p:blipFill>
        <p:spPr>
          <a:xfrm>
            <a:off x="2289600" y="1769400"/>
            <a:ext cx="5496480" cy="4385520"/>
          </a:xfrm>
          <a:prstGeom prst="rect">
            <a:avLst/>
          </a:prstGeom>
          <a:ln>
            <a:noFill/>
          </a:ln>
        </p:spPr>
      </p:pic>
      <p:pic>
        <p:nvPicPr>
          <p:cNvPr id="74" name="" descr=""/>
          <p:cNvPicPr/>
          <p:nvPr/>
        </p:nvPicPr>
        <p:blipFill>
          <a:blip r:embed="rId3"/>
          <a:stretch>
            <a:fillRect/>
          </a:stretch>
        </p:blipFill>
        <p:spPr>
          <a:xfrm>
            <a:off x="2289600" y="1769400"/>
            <a:ext cx="5496480" cy="43855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78" name="PlaceHolder 2"/>
          <p:cNvSpPr>
            <a:spLocks noGrp="1"/>
          </p:cNvSpPr>
          <p:nvPr>
            <p:ph type="subTitle"/>
          </p:nvPr>
        </p:nvSpPr>
        <p:spPr>
          <a:xfrm>
            <a:off x="503640" y="1769400"/>
            <a:ext cx="9068760" cy="43858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80" name="PlaceHolder 2"/>
          <p:cNvSpPr>
            <a:spLocks noGrp="1"/>
          </p:cNvSpPr>
          <p:nvPr>
            <p:ph type="body"/>
          </p:nvPr>
        </p:nvSpPr>
        <p:spPr>
          <a:xfrm>
            <a:off x="503640" y="1769400"/>
            <a:ext cx="9068760" cy="43855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82"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83" name="PlaceHolder 3"/>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8" name="PlaceHolder 2"/>
          <p:cNvSpPr>
            <a:spLocks noGrp="1"/>
          </p:cNvSpPr>
          <p:nvPr>
            <p:ph type="body"/>
          </p:nvPr>
        </p:nvSpPr>
        <p:spPr>
          <a:xfrm>
            <a:off x="503640" y="1769400"/>
            <a:ext cx="9068760" cy="43855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03640" y="301320"/>
            <a:ext cx="9068760" cy="585396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87"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88" name="PlaceHolder 3"/>
          <p:cNvSpPr>
            <a:spLocks noGrp="1"/>
          </p:cNvSpPr>
          <p:nvPr>
            <p:ph type="body"/>
          </p:nvPr>
        </p:nvSpPr>
        <p:spPr>
          <a:xfrm>
            <a:off x="503640" y="4060080"/>
            <a:ext cx="4425480" cy="2091600"/>
          </a:xfrm>
          <a:prstGeom prst="rect">
            <a:avLst/>
          </a:prstGeom>
        </p:spPr>
        <p:txBody>
          <a:bodyPr lIns="0" rIns="0" tIns="0" bIns="0"/>
          <a:p>
            <a:endParaRPr/>
          </a:p>
        </p:txBody>
      </p:sp>
      <p:sp>
        <p:nvSpPr>
          <p:cNvPr id="89" name="PlaceHolder 4"/>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91"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92"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93" name="PlaceHolder 4"/>
          <p:cNvSpPr>
            <a:spLocks noGrp="1"/>
          </p:cNvSpPr>
          <p:nvPr>
            <p:ph type="body"/>
          </p:nvPr>
        </p:nvSpPr>
        <p:spPr>
          <a:xfrm>
            <a:off x="5150880" y="4060080"/>
            <a:ext cx="4425480" cy="209160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95"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96"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97" name="PlaceHolder 4"/>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99" name="PlaceHolder 2"/>
          <p:cNvSpPr>
            <a:spLocks noGrp="1"/>
          </p:cNvSpPr>
          <p:nvPr>
            <p:ph type="body"/>
          </p:nvPr>
        </p:nvSpPr>
        <p:spPr>
          <a:xfrm>
            <a:off x="503640" y="1769400"/>
            <a:ext cx="9068760" cy="2091600"/>
          </a:xfrm>
          <a:prstGeom prst="rect">
            <a:avLst/>
          </a:prstGeom>
        </p:spPr>
        <p:txBody>
          <a:bodyPr lIns="0" rIns="0" tIns="0" bIns="0"/>
          <a:p>
            <a:endParaRPr/>
          </a:p>
        </p:txBody>
      </p:sp>
      <p:sp>
        <p:nvSpPr>
          <p:cNvPr id="100" name="PlaceHolder 3"/>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102"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103"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104" name="PlaceHolder 4"/>
          <p:cNvSpPr>
            <a:spLocks noGrp="1"/>
          </p:cNvSpPr>
          <p:nvPr>
            <p:ph type="body"/>
          </p:nvPr>
        </p:nvSpPr>
        <p:spPr>
          <a:xfrm>
            <a:off x="5150880" y="4060080"/>
            <a:ext cx="4425480" cy="2091600"/>
          </a:xfrm>
          <a:prstGeom prst="rect">
            <a:avLst/>
          </a:prstGeom>
        </p:spPr>
        <p:txBody>
          <a:bodyPr lIns="0" rIns="0" tIns="0" bIns="0"/>
          <a:p>
            <a:endParaRPr/>
          </a:p>
        </p:txBody>
      </p:sp>
      <p:sp>
        <p:nvSpPr>
          <p:cNvPr id="105" name="PlaceHolder 5"/>
          <p:cNvSpPr>
            <a:spLocks noGrp="1"/>
          </p:cNvSpPr>
          <p:nvPr>
            <p:ph type="body"/>
          </p:nvPr>
        </p:nvSpPr>
        <p:spPr>
          <a:xfrm>
            <a:off x="503640" y="4060080"/>
            <a:ext cx="4425480" cy="209160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107" name="PlaceHolder 2"/>
          <p:cNvSpPr>
            <a:spLocks noGrp="1"/>
          </p:cNvSpPr>
          <p:nvPr>
            <p:ph type="body"/>
          </p:nvPr>
        </p:nvSpPr>
        <p:spPr>
          <a:xfrm>
            <a:off x="503640" y="1769400"/>
            <a:ext cx="9068760" cy="4385520"/>
          </a:xfrm>
          <a:prstGeom prst="rect">
            <a:avLst/>
          </a:prstGeom>
        </p:spPr>
        <p:txBody>
          <a:bodyPr lIns="0" rIns="0" tIns="0" bIns="0"/>
          <a:p>
            <a:endParaRPr/>
          </a:p>
        </p:txBody>
      </p:sp>
      <p:sp>
        <p:nvSpPr>
          <p:cNvPr id="108" name="PlaceHolder 3"/>
          <p:cNvSpPr>
            <a:spLocks noGrp="1"/>
          </p:cNvSpPr>
          <p:nvPr>
            <p:ph type="body"/>
          </p:nvPr>
        </p:nvSpPr>
        <p:spPr>
          <a:xfrm>
            <a:off x="503640" y="1769400"/>
            <a:ext cx="9068760" cy="4385520"/>
          </a:xfrm>
          <a:prstGeom prst="rect">
            <a:avLst/>
          </a:prstGeom>
        </p:spPr>
        <p:txBody>
          <a:bodyPr lIns="0" rIns="0" tIns="0" bIns="0"/>
          <a:p>
            <a:endParaRPr/>
          </a:p>
        </p:txBody>
      </p:sp>
      <p:pic>
        <p:nvPicPr>
          <p:cNvPr id="109" name="" descr=""/>
          <p:cNvPicPr/>
          <p:nvPr/>
        </p:nvPicPr>
        <p:blipFill>
          <a:blip r:embed="rId2"/>
          <a:stretch>
            <a:fillRect/>
          </a:stretch>
        </p:blipFill>
        <p:spPr>
          <a:xfrm>
            <a:off x="2289600" y="1769400"/>
            <a:ext cx="5496480" cy="4385520"/>
          </a:xfrm>
          <a:prstGeom prst="rect">
            <a:avLst/>
          </a:prstGeom>
          <a:ln>
            <a:noFill/>
          </a:ln>
        </p:spPr>
      </p:pic>
      <p:pic>
        <p:nvPicPr>
          <p:cNvPr id="110" name="" descr=""/>
          <p:cNvPicPr/>
          <p:nvPr/>
        </p:nvPicPr>
        <p:blipFill>
          <a:blip r:embed="rId3"/>
          <a:stretch>
            <a:fillRect/>
          </a:stretch>
        </p:blipFill>
        <p:spPr>
          <a:xfrm>
            <a:off x="2289600" y="1769400"/>
            <a:ext cx="5496480" cy="43855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10"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11" name="PlaceHolder 3"/>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640" y="301320"/>
            <a:ext cx="9068760" cy="58539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15"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16" name="PlaceHolder 3"/>
          <p:cNvSpPr>
            <a:spLocks noGrp="1"/>
          </p:cNvSpPr>
          <p:nvPr>
            <p:ph type="body"/>
          </p:nvPr>
        </p:nvSpPr>
        <p:spPr>
          <a:xfrm>
            <a:off x="503640" y="4060080"/>
            <a:ext cx="4425480" cy="2091600"/>
          </a:xfrm>
          <a:prstGeom prst="rect">
            <a:avLst/>
          </a:prstGeom>
        </p:spPr>
        <p:txBody>
          <a:bodyPr lIns="0" rIns="0" tIns="0" bIns="0"/>
          <a:p>
            <a:endParaRPr/>
          </a:p>
        </p:txBody>
      </p:sp>
      <p:sp>
        <p:nvSpPr>
          <p:cNvPr id="17" name="PlaceHolder 4"/>
          <p:cNvSpPr>
            <a:spLocks noGrp="1"/>
          </p:cNvSpPr>
          <p:nvPr>
            <p:ph type="body"/>
          </p:nvPr>
        </p:nvSpPr>
        <p:spPr>
          <a:xfrm>
            <a:off x="5150880" y="1769400"/>
            <a:ext cx="4425480" cy="43855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19" name="PlaceHolder 2"/>
          <p:cNvSpPr>
            <a:spLocks noGrp="1"/>
          </p:cNvSpPr>
          <p:nvPr>
            <p:ph type="body"/>
          </p:nvPr>
        </p:nvSpPr>
        <p:spPr>
          <a:xfrm>
            <a:off x="503640" y="1769400"/>
            <a:ext cx="4425480" cy="4385520"/>
          </a:xfrm>
          <a:prstGeom prst="rect">
            <a:avLst/>
          </a:prstGeom>
        </p:spPr>
        <p:txBody>
          <a:bodyPr lIns="0" rIns="0" tIns="0" bIns="0"/>
          <a:p>
            <a:endParaRPr/>
          </a:p>
        </p:txBody>
      </p:sp>
      <p:sp>
        <p:nvSpPr>
          <p:cNvPr id="20"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21" name="PlaceHolder 4"/>
          <p:cNvSpPr>
            <a:spLocks noGrp="1"/>
          </p:cNvSpPr>
          <p:nvPr>
            <p:ph type="body"/>
          </p:nvPr>
        </p:nvSpPr>
        <p:spPr>
          <a:xfrm>
            <a:off x="5150880" y="4060080"/>
            <a:ext cx="4425480" cy="209160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640" y="301320"/>
            <a:ext cx="9068760" cy="1262880"/>
          </a:xfrm>
          <a:prstGeom prst="rect">
            <a:avLst/>
          </a:prstGeom>
        </p:spPr>
        <p:txBody>
          <a:bodyPr lIns="0" rIns="0" tIns="0" bIns="0" anchor="ctr"/>
          <a:p>
            <a:pPr algn="ctr"/>
            <a:endParaRPr/>
          </a:p>
        </p:txBody>
      </p:sp>
      <p:sp>
        <p:nvSpPr>
          <p:cNvPr id="23" name="PlaceHolder 2"/>
          <p:cNvSpPr>
            <a:spLocks noGrp="1"/>
          </p:cNvSpPr>
          <p:nvPr>
            <p:ph type="body"/>
          </p:nvPr>
        </p:nvSpPr>
        <p:spPr>
          <a:xfrm>
            <a:off x="503640" y="1769400"/>
            <a:ext cx="4425480" cy="2091600"/>
          </a:xfrm>
          <a:prstGeom prst="rect">
            <a:avLst/>
          </a:prstGeom>
        </p:spPr>
        <p:txBody>
          <a:bodyPr lIns="0" rIns="0" tIns="0" bIns="0"/>
          <a:p>
            <a:endParaRPr/>
          </a:p>
        </p:txBody>
      </p:sp>
      <p:sp>
        <p:nvSpPr>
          <p:cNvPr id="24" name="PlaceHolder 3"/>
          <p:cNvSpPr>
            <a:spLocks noGrp="1"/>
          </p:cNvSpPr>
          <p:nvPr>
            <p:ph type="body"/>
          </p:nvPr>
        </p:nvSpPr>
        <p:spPr>
          <a:xfrm>
            <a:off x="5150880" y="1769400"/>
            <a:ext cx="4425480" cy="2091600"/>
          </a:xfrm>
          <a:prstGeom prst="rect">
            <a:avLst/>
          </a:prstGeom>
        </p:spPr>
        <p:txBody>
          <a:bodyPr lIns="0" rIns="0" tIns="0" bIns="0"/>
          <a:p>
            <a:endParaRPr/>
          </a:p>
        </p:txBody>
      </p:sp>
      <p:sp>
        <p:nvSpPr>
          <p:cNvPr id="25" name="PlaceHolder 4"/>
          <p:cNvSpPr>
            <a:spLocks noGrp="1"/>
          </p:cNvSpPr>
          <p:nvPr>
            <p:ph type="body"/>
          </p:nvPr>
        </p:nvSpPr>
        <p:spPr>
          <a:xfrm>
            <a:off x="503640" y="4060080"/>
            <a:ext cx="9068760" cy="209160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301320"/>
            <a:ext cx="9068760" cy="126252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3640" y="6888960"/>
            <a:ext cx="2347560" cy="521280"/>
          </a:xfrm>
          <a:prstGeom prst="rect">
            <a:avLst/>
          </a:prstGeom>
        </p:spPr>
        <p:txBody>
          <a:bodyPr lIns="0" rIns="0" tIns="0" bIns="0"/>
          <a:p>
            <a:r>
              <a:rPr lang="en-US" sz="1400">
                <a:latin typeface="Times New Roman"/>
              </a:rPr>
              <a:t>&lt;date/time&gt;</a:t>
            </a:r>
            <a:endParaRPr/>
          </a:p>
        </p:txBody>
      </p:sp>
      <p:sp>
        <p:nvSpPr>
          <p:cNvPr id="3" name="PlaceHolder 4"/>
          <p:cNvSpPr>
            <a:spLocks noGrp="1"/>
          </p:cNvSpPr>
          <p:nvPr>
            <p:ph type="ftr"/>
          </p:nvPr>
        </p:nvSpPr>
        <p:spPr>
          <a:xfrm>
            <a:off x="3445920" y="6888960"/>
            <a:ext cx="3193920" cy="521280"/>
          </a:xfrm>
          <a:prstGeom prst="rect">
            <a:avLst/>
          </a:prstGeom>
        </p:spPr>
        <p:txBody>
          <a:bodyPr lIns="0" rIns="0" tIns="0" bIns="0"/>
          <a:p>
            <a:pPr algn="ctr"/>
            <a:r>
              <a:rPr lang="en-US" sz="1400">
                <a:latin typeface="Times New Roman"/>
              </a:rPr>
              <a:t>&lt;footer&gt;</a:t>
            </a:r>
            <a:endParaRPr/>
          </a:p>
        </p:txBody>
      </p:sp>
      <p:sp>
        <p:nvSpPr>
          <p:cNvPr id="4" name="PlaceHolder 5"/>
          <p:cNvSpPr>
            <a:spLocks noGrp="1"/>
          </p:cNvSpPr>
          <p:nvPr>
            <p:ph type="sldNum"/>
          </p:nvPr>
        </p:nvSpPr>
        <p:spPr>
          <a:xfrm>
            <a:off x="7224840" y="6888960"/>
            <a:ext cx="2347560" cy="521280"/>
          </a:xfrm>
          <a:prstGeom prst="rect">
            <a:avLst/>
          </a:prstGeom>
        </p:spPr>
        <p:txBody>
          <a:bodyPr lIns="0" rIns="0" tIns="0" bIns="0"/>
          <a:p>
            <a:pPr algn="r"/>
            <a:fld id="{3330A0C9-0E49-4EFA-84EF-C9D7EE37AE72}"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301320"/>
            <a:ext cx="9068760" cy="1262520"/>
          </a:xfrm>
          <a:prstGeom prst="rect">
            <a:avLst/>
          </a:prstGeom>
        </p:spPr>
        <p:txBody>
          <a:bodyPr lIns="0" rIns="0" tIns="0" bIns="0" anchor="ctr"/>
          <a:p>
            <a:pPr algn="ctr"/>
            <a:r>
              <a:rPr lang="en-US" sz="4400">
                <a:latin typeface="Arial"/>
              </a:rPr>
              <a:t>Click to edit the title text format</a:t>
            </a:r>
            <a:endParaRPr/>
          </a:p>
        </p:txBody>
      </p:sp>
      <p:sp>
        <p:nvSpPr>
          <p:cNvPr id="40" name="PlaceHolder 2"/>
          <p:cNvSpPr>
            <a:spLocks noGrp="1"/>
          </p:cNvSpPr>
          <p:nvPr>
            <p:ph type="body"/>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3640" y="301320"/>
            <a:ext cx="9068760" cy="1262520"/>
          </a:xfrm>
          <a:prstGeom prst="rect">
            <a:avLst/>
          </a:prstGeom>
        </p:spPr>
        <p:txBody>
          <a:bodyPr lIns="0" rIns="0" tIns="0" bIns="0" anchor="ctr"/>
          <a:p>
            <a:pPr algn="ctr"/>
            <a:r>
              <a:rPr lang="en-US" sz="4400">
                <a:latin typeface="Arial"/>
              </a:rPr>
              <a:t>Click to edit the title text format</a:t>
            </a:r>
            <a:endParaRPr/>
          </a:p>
        </p:txBody>
      </p:sp>
      <p:sp>
        <p:nvSpPr>
          <p:cNvPr id="76" name="PlaceHolder 2"/>
          <p:cNvSpPr>
            <a:spLocks noGrp="1"/>
          </p:cNvSpPr>
          <p:nvPr>
            <p:ph type="body"/>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3.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3.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5.xml"/><Relationship Id="rId6"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5.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5.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5.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5.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5.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5.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3.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3.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3.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3.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3.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3.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3.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3.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3.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slideLayout" Target="../slideLayouts/slideLayout3.xml"/><Relationship Id="rId5"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3.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3.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3.xml"/><Relationship Id="rId3"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3.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6.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503640" y="301320"/>
            <a:ext cx="9068760" cy="6284160"/>
          </a:xfrm>
          <a:prstGeom prst="rect">
            <a:avLst/>
          </a:prstGeom>
        </p:spPr>
        <p:txBody>
          <a:bodyPr lIns="0" rIns="0" tIns="0" bIns="0" anchor="ctr"/>
          <a:p>
            <a:pPr algn="ctr"/>
            <a:r>
              <a:rPr lang="en-US" sz="4400">
                <a:latin typeface="Arial"/>
              </a:rPr>
              <a:t>Selenium Design Patterns:</a:t>
            </a:r>
            <a:r>
              <a:rPr lang="en-US" sz="4400">
                <a:latin typeface="Arial"/>
              </a:rPr>
              <a:t>
</a:t>
            </a:r>
            <a:r>
              <a:rPr lang="en-US" sz="4400">
                <a:latin typeface="Arial"/>
              </a:rPr>
              <a:t>Beyond the Page Object</a:t>
            </a:r>
            <a:r>
              <a:rPr lang="en-US" sz="4400">
                <a:latin typeface="Arial"/>
              </a:rPr>
              <a:t>
</a:t>
            </a:r>
            <a:r>
              <a:rPr lang="en-US" sz="4400">
                <a:latin typeface="Arial"/>
              </a:rPr>
              <a:t>
</a:t>
            </a:r>
            <a:r>
              <a:rPr lang="en-US" sz="4400">
                <a:latin typeface="Arial"/>
              </a:rPr>
              <a:t>Selenium Conference 2014</a:t>
            </a:r>
            <a:r>
              <a:rPr lang="en-US" sz="4400">
                <a:latin typeface="Arial"/>
              </a:rPr>
              <a:t>
</a:t>
            </a:r>
            <a:r>
              <a:rPr lang="en-US" sz="4400">
                <a:latin typeface="Arial"/>
              </a:rPr>
              <a:t>Sept. 5, 2014</a:t>
            </a:r>
            <a:r>
              <a:rPr lang="en-US" sz="4400">
                <a:latin typeface="Arial"/>
              </a:rPr>
              <a:t>
</a:t>
            </a:r>
            <a:r>
              <a:rPr lang="en-US" sz="4400">
                <a:latin typeface="Arial"/>
              </a:rPr>
              <a:t>
</a:t>
            </a:r>
            <a:r>
              <a:rPr lang="en-US" sz="4400">
                <a:latin typeface="Arial"/>
              </a:rPr>
              <a:t>Derrick Kearney</a:t>
            </a:r>
            <a:r>
              <a:rPr lang="en-US" sz="4400">
                <a:latin typeface="Arial"/>
              </a:rPr>
              <a:t>
</a:t>
            </a:r>
            <a:r>
              <a:rPr lang="en-US" sz="4400">
                <a:latin typeface="Arial"/>
              </a:rPr>
              <a:t>Purdue University</a:t>
            </a:r>
            <a:r>
              <a:rPr lang="en-US" sz="4400">
                <a:latin typeface="Arial"/>
              </a:rPr>
              <a:t>
</a:t>
            </a:r>
            <a:r>
              <a:rPr lang="en-US" sz="4400">
                <a:latin typeface="Arial"/>
              </a:rPr>
              <a:t>telldsk@gmail.com</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365400" y="2012040"/>
            <a:ext cx="5118840" cy="1737720"/>
          </a:xfrm>
          <a:prstGeom prst="rect">
            <a:avLst/>
          </a:prstGeom>
          <a:solidFill>
            <a:srgbClr val="e6e6ff"/>
          </a:solidFill>
          <a:ln>
            <a:noFill/>
          </a:ln>
        </p:spPr>
      </p:sp>
      <p:sp>
        <p:nvSpPr>
          <p:cNvPr id="161" name="CustomShape 2"/>
          <p:cNvSpPr/>
          <p:nvPr/>
        </p:nvSpPr>
        <p:spPr>
          <a:xfrm>
            <a:off x="5393160" y="2012040"/>
            <a:ext cx="4257720" cy="4847760"/>
          </a:xfrm>
          <a:prstGeom prst="rect">
            <a:avLst/>
          </a:prstGeom>
          <a:solidFill>
            <a:srgbClr val="e6e6ff"/>
          </a:solidFill>
          <a:ln>
            <a:noFill/>
          </a:ln>
        </p:spPr>
      </p:sp>
      <p:sp>
        <p:nvSpPr>
          <p:cNvPr id="162" name="TextShape 3"/>
          <p:cNvSpPr txBox="1"/>
          <p:nvPr/>
        </p:nvSpPr>
        <p:spPr>
          <a:xfrm>
            <a:off x="503640" y="301320"/>
            <a:ext cx="9068760" cy="1262520"/>
          </a:xfrm>
          <a:prstGeom prst="rect">
            <a:avLst/>
          </a:prstGeom>
        </p:spPr>
        <p:txBody>
          <a:bodyPr lIns="0" rIns="0" tIns="0" bIns="0" anchor="ctr"/>
          <a:p>
            <a:pPr algn="ctr"/>
            <a:r>
              <a:rPr lang="en-US" sz="4400">
                <a:latin typeface="Arial"/>
              </a:rPr>
              <a:t>Proposed Interface: Form class</a:t>
            </a:r>
            <a:endParaRPr/>
          </a:p>
        </p:txBody>
      </p:sp>
      <p:pic>
        <p:nvPicPr>
          <p:cNvPr id="163" name="" descr=""/>
          <p:cNvPicPr/>
          <p:nvPr/>
        </p:nvPicPr>
        <p:blipFill>
          <a:blip r:embed="rId1"/>
          <a:stretch>
            <a:fillRect/>
          </a:stretch>
        </p:blipFill>
        <p:spPr>
          <a:xfrm>
            <a:off x="365400" y="2194920"/>
            <a:ext cx="4844880" cy="4573440"/>
          </a:xfrm>
          <a:prstGeom prst="rect">
            <a:avLst/>
          </a:prstGeom>
          <a:ln>
            <a:noFill/>
          </a:ln>
        </p:spPr>
      </p:pic>
      <p:sp>
        <p:nvSpPr>
          <p:cNvPr id="164" name="TextShape 4"/>
          <p:cNvSpPr txBox="1"/>
          <p:nvPr/>
        </p:nvSpPr>
        <p:spPr>
          <a:xfrm>
            <a:off x="5525640" y="2068560"/>
            <a:ext cx="4126680" cy="367488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Form</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populate_form</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data</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for</a:t>
            </a:r>
            <a:r>
              <a:rPr lang="en-US">
                <a:solidFill>
                  <a:srgbClr val="000000"/>
                </a:solidFill>
                <a:latin typeface="Arial"/>
              </a:rPr>
              <a:t> </a:t>
            </a:r>
            <a:r>
              <a:rPr lang="en-US">
                <a:solidFill>
                  <a:srgbClr val="66cc66"/>
                </a:solidFill>
                <a:latin typeface="Arial"/>
              </a:rPr>
              <a:t>(</a:t>
            </a:r>
            <a:r>
              <a:rPr lang="en-US">
                <a:solidFill>
                  <a:srgbClr val="000000"/>
                </a:solidFill>
                <a:latin typeface="Arial"/>
              </a:rPr>
              <a:t>k,v</a:t>
            </a:r>
            <a:r>
              <a:rPr lang="en-US">
                <a:solidFill>
                  <a:srgbClr val="66cc66"/>
                </a:solidFill>
                <a:latin typeface="Arial"/>
              </a:rPr>
              <a:t>)</a:t>
            </a:r>
            <a:r>
              <a:rPr lang="en-US">
                <a:solidFill>
                  <a:srgbClr val="000000"/>
                </a:solidFill>
                <a:latin typeface="Arial"/>
              </a:rPr>
              <a:t> </a:t>
            </a:r>
            <a:r>
              <a:rPr lang="en-US">
                <a:solidFill>
                  <a:srgbClr val="ff7700"/>
                </a:solidFill>
                <a:latin typeface="Arial"/>
              </a:rPr>
              <a:t>in</a:t>
            </a:r>
            <a:r>
              <a:rPr lang="en-US">
                <a:solidFill>
                  <a:srgbClr val="000000"/>
                </a:solidFill>
                <a:latin typeface="Arial"/>
              </a:rPr>
              <a:t> data:</a:t>
            </a:r>
            <a:endParaRPr/>
          </a:p>
          <a:p>
            <a:r>
              <a:rPr lang="en-US">
                <a:solidFill>
                  <a:srgbClr val="000000"/>
                </a:solidFill>
                <a:latin typeface="Arial"/>
              </a:rPr>
              <a:t>            </a:t>
            </a:r>
            <a:r>
              <a:rPr i="1" lang="en-US">
                <a:solidFill>
                  <a:srgbClr val="808080"/>
                </a:solidFill>
                <a:latin typeface="Arial"/>
              </a:rPr>
              <a:t># find the widget in the object's </a:t>
            </a:r>
            <a:endParaRPr/>
          </a:p>
          <a:p>
            <a:r>
              <a:rPr i="1" lang="en-US">
                <a:solidFill>
                  <a:srgbClr val="808080"/>
                </a:solidFill>
                <a:latin typeface="Arial"/>
              </a:rPr>
              <a:t>            </a:t>
            </a:r>
            <a:r>
              <a:rPr i="1" lang="en-US">
                <a:solidFill>
                  <a:srgbClr val="808080"/>
                </a:solidFill>
                <a:latin typeface="Arial"/>
              </a:rPr>
              <a:t># dictionary and set its value</a:t>
            </a:r>
            <a:endParaRPr/>
          </a:p>
          <a:p>
            <a:r>
              <a:rPr lang="en-US">
                <a:solidFill>
                  <a:srgbClr val="000000"/>
                </a:solidFill>
                <a:latin typeface="Arial"/>
              </a:rPr>
              <a:t>            </a:t>
            </a:r>
            <a:r>
              <a:rPr lang="en-US">
                <a:solidFill>
                  <a:srgbClr val="000000"/>
                </a:solidFill>
                <a:latin typeface="Arial"/>
              </a:rPr>
              <a:t>widget = </a:t>
            </a:r>
            <a:r>
              <a:rPr lang="en-US">
                <a:solidFill>
                  <a:srgbClr val="008000"/>
                </a:solidFill>
                <a:latin typeface="Arial"/>
              </a:rPr>
              <a:t>getattr</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,k</a:t>
            </a:r>
            <a:r>
              <a:rPr lang="en-US">
                <a:solidFill>
                  <a:srgbClr val="66cc66"/>
                </a:solidFill>
                <a:latin typeface="Arial"/>
              </a:rPr>
              <a:t>)</a:t>
            </a:r>
            <a:endParaRPr/>
          </a:p>
          <a:p>
            <a:r>
              <a:rPr lang="en-US">
                <a:solidFill>
                  <a:srgbClr val="000000"/>
                </a:solidFill>
                <a:latin typeface="Arial"/>
              </a:rPr>
              <a:t>            </a:t>
            </a:r>
            <a:r>
              <a:rPr lang="en-US">
                <a:solidFill>
                  <a:srgbClr val="000000"/>
                </a:solidFill>
                <a:latin typeface="Arial"/>
              </a:rPr>
              <a:t>widget.</a:t>
            </a:r>
            <a:r>
              <a:rPr lang="en-US">
                <a:solidFill>
                  <a:srgbClr val="000000"/>
                </a:solidFill>
                <a:latin typeface="Arial"/>
              </a:rPr>
              <a:t>value</a:t>
            </a:r>
            <a:r>
              <a:rPr lang="en-US">
                <a:solidFill>
                  <a:srgbClr val="000000"/>
                </a:solidFill>
                <a:latin typeface="Arial"/>
              </a:rPr>
              <a:t> = v</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submit_form</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,data=</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8000"/>
                </a:solidFill>
                <a:latin typeface="Arial"/>
              </a:rPr>
              <a:t>self</a:t>
            </a:r>
            <a:r>
              <a:rPr lang="en-US">
                <a:solidFill>
                  <a:srgbClr val="000000"/>
                </a:solidFill>
                <a:latin typeface="Arial"/>
              </a:rPr>
              <a:t>.</a:t>
            </a:r>
            <a:r>
              <a:rPr lang="en-US">
                <a:solidFill>
                  <a:srgbClr val="000000"/>
                </a:solidFill>
                <a:latin typeface="Arial"/>
              </a:rPr>
              <a:t>populate_form</a:t>
            </a:r>
            <a:r>
              <a:rPr lang="en-US">
                <a:solidFill>
                  <a:srgbClr val="66cc66"/>
                </a:solidFill>
                <a:latin typeface="Arial"/>
              </a:rPr>
              <a:t>(</a:t>
            </a:r>
            <a:r>
              <a:rPr lang="en-US">
                <a:solidFill>
                  <a:srgbClr val="000000"/>
                </a:solidFill>
                <a:latin typeface="Arial"/>
              </a:rPr>
              <a:t>data</a:t>
            </a:r>
            <a:r>
              <a:rPr lang="en-US">
                <a:solidFill>
                  <a:srgbClr val="66cc66"/>
                </a:solidFill>
                <a:latin typeface="Arial"/>
              </a:rPr>
              <a:t>)</a:t>
            </a:r>
            <a:endParaRPr/>
          </a:p>
          <a:p>
            <a:r>
              <a:rPr lang="en-US">
                <a:solidFill>
                  <a:srgbClr val="000000"/>
                </a:solidFill>
                <a:latin typeface="Arial"/>
              </a:rPr>
              <a:t>        </a:t>
            </a:r>
            <a:r>
              <a:rPr lang="en-US">
                <a:solidFill>
                  <a:srgbClr val="000000"/>
                </a:solidFill>
                <a:latin typeface="Arial"/>
              </a:rPr>
              <a:t>result = </a:t>
            </a:r>
            <a:r>
              <a:rPr lang="en-US">
                <a:solidFill>
                  <a:srgbClr val="008000"/>
                </a:solidFill>
                <a:latin typeface="Arial"/>
              </a:rPr>
              <a:t>self</a:t>
            </a:r>
            <a:r>
              <a:rPr lang="en-US">
                <a:solidFill>
                  <a:srgbClr val="000000"/>
                </a:solidFill>
                <a:latin typeface="Arial"/>
              </a:rPr>
              <a:t>.</a:t>
            </a:r>
            <a:r>
              <a:rPr lang="en-US">
                <a:solidFill>
                  <a:srgbClr val="000000"/>
                </a:solidFill>
                <a:latin typeface="Arial"/>
              </a:rPr>
              <a:t>submit</a:t>
            </a:r>
            <a:r>
              <a:rPr lang="en-US">
                <a:solidFill>
                  <a:srgbClr val="000000"/>
                </a:solidFill>
                <a:latin typeface="Arial"/>
              </a:rPr>
              <a:t>.</a:t>
            </a:r>
            <a:r>
              <a:rPr lang="en-US">
                <a:solidFill>
                  <a:srgbClr val="000000"/>
                </a:solidFill>
                <a:latin typeface="Arial"/>
              </a:rPr>
              <a:t>click</a:t>
            </a:r>
            <a:r>
              <a:rPr lang="en-US">
                <a:solidFill>
                  <a:srgbClr val="66cc66"/>
                </a:solidFill>
                <a:latin typeface="Arial"/>
              </a:rPr>
              <a:t>()</a:t>
            </a:r>
            <a:endParaRPr/>
          </a:p>
          <a:p>
            <a:r>
              <a:rPr lang="en-US">
                <a:solidFill>
                  <a:srgbClr val="000000"/>
                </a:solidFill>
                <a:latin typeface="Arial"/>
              </a:rPr>
              <a:t>        </a:t>
            </a:r>
            <a:r>
              <a:rPr lang="en-US">
                <a:solidFill>
                  <a:srgbClr val="ff7700"/>
                </a:solidFill>
                <a:latin typeface="Arial"/>
              </a:rPr>
              <a:t>return</a:t>
            </a:r>
            <a:r>
              <a:rPr lang="en-US">
                <a:solidFill>
                  <a:srgbClr val="000000"/>
                </a:solidFill>
                <a:latin typeface="Arial"/>
              </a:rPr>
              <a:t> result</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CustomShape 1"/>
          <p:cNvSpPr/>
          <p:nvPr/>
        </p:nvSpPr>
        <p:spPr>
          <a:xfrm>
            <a:off x="236520" y="4481640"/>
            <a:ext cx="5283000" cy="365760"/>
          </a:xfrm>
          <a:prstGeom prst="rect">
            <a:avLst/>
          </a:prstGeom>
          <a:solidFill>
            <a:srgbClr val="e6e6ff"/>
          </a:solidFill>
          <a:ln>
            <a:noFill/>
          </a:ln>
        </p:spPr>
      </p:sp>
      <p:sp>
        <p:nvSpPr>
          <p:cNvPr id="166" name="CustomShape 2"/>
          <p:cNvSpPr/>
          <p:nvPr/>
        </p:nvSpPr>
        <p:spPr>
          <a:xfrm>
            <a:off x="236520" y="4847400"/>
            <a:ext cx="1865520" cy="2010960"/>
          </a:xfrm>
          <a:prstGeom prst="rect">
            <a:avLst/>
          </a:prstGeom>
          <a:solidFill>
            <a:srgbClr val="e6e6ff"/>
          </a:solidFill>
          <a:ln>
            <a:noFill/>
          </a:ln>
        </p:spPr>
      </p:sp>
      <p:sp>
        <p:nvSpPr>
          <p:cNvPr id="167" name="CustomShape 3"/>
          <p:cNvSpPr/>
          <p:nvPr/>
        </p:nvSpPr>
        <p:spPr>
          <a:xfrm>
            <a:off x="5393160" y="2012040"/>
            <a:ext cx="4482720" cy="4847760"/>
          </a:xfrm>
          <a:prstGeom prst="rect">
            <a:avLst/>
          </a:prstGeom>
          <a:solidFill>
            <a:srgbClr val="e6e6ff"/>
          </a:solidFill>
          <a:ln>
            <a:noFill/>
          </a:ln>
        </p:spPr>
      </p:sp>
      <p:sp>
        <p:nvSpPr>
          <p:cNvPr id="168" name="TextShape 4"/>
          <p:cNvSpPr txBox="1"/>
          <p:nvPr/>
        </p:nvSpPr>
        <p:spPr>
          <a:xfrm>
            <a:off x="503640" y="301320"/>
            <a:ext cx="9068760" cy="1262520"/>
          </a:xfrm>
          <a:prstGeom prst="rect">
            <a:avLst/>
          </a:prstGeom>
        </p:spPr>
        <p:txBody>
          <a:bodyPr lIns="0" rIns="0" tIns="0" bIns="0" anchor="ctr"/>
          <a:p>
            <a:pPr algn="ctr"/>
            <a:r>
              <a:rPr lang="en-US" sz="4400">
                <a:latin typeface="Arial"/>
              </a:rPr>
              <a:t>LoginForm subclasses Form </a:t>
            </a:r>
            <a:endParaRPr/>
          </a:p>
        </p:txBody>
      </p:sp>
      <p:pic>
        <p:nvPicPr>
          <p:cNvPr id="169" name="" descr=""/>
          <p:cNvPicPr/>
          <p:nvPr/>
        </p:nvPicPr>
        <p:blipFill>
          <a:blip r:embed="rId1"/>
          <a:stretch>
            <a:fillRect/>
          </a:stretch>
        </p:blipFill>
        <p:spPr>
          <a:xfrm>
            <a:off x="365400" y="2194920"/>
            <a:ext cx="4844880" cy="4573440"/>
          </a:xfrm>
          <a:prstGeom prst="rect">
            <a:avLst/>
          </a:prstGeom>
          <a:ln>
            <a:noFill/>
          </a:ln>
        </p:spPr>
      </p:pic>
      <p:sp>
        <p:nvSpPr>
          <p:cNvPr id="170" name="TextShape 5"/>
          <p:cNvSpPr txBox="1"/>
          <p:nvPr/>
        </p:nvSpPr>
        <p:spPr>
          <a:xfrm>
            <a:off x="5519880" y="2065680"/>
            <a:ext cx="4391640" cy="213876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LoginForm</a:t>
            </a:r>
            <a:r>
              <a:rPr lang="en-US">
                <a:solidFill>
                  <a:srgbClr val="66cc66"/>
                </a:solidFill>
                <a:latin typeface="Arial"/>
              </a:rPr>
              <a:t>(</a:t>
            </a:r>
            <a:r>
              <a:rPr lang="en-US">
                <a:solidFill>
                  <a:srgbClr val="000000"/>
                </a:solidFill>
                <a:latin typeface="Arial"/>
              </a:rPr>
              <a:t>Form</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Arial"/>
              </a:rPr>
              <a:t> </a:t>
            </a:r>
            <a:r>
              <a:rPr lang="en-US">
                <a:solidFill>
                  <a:srgbClr val="0000cd"/>
                </a:solidFill>
                <a:latin typeface="Arial"/>
              </a:rPr>
              <a:t>__init__</a:t>
            </a:r>
            <a:r>
              <a:rPr lang="en-US">
                <a:solidFill>
                  <a:srgbClr val="000000"/>
                </a:solidFill>
                <a:latin typeface="Arial"/>
              </a:rPr>
              <a:t> </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username</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'#userame'</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password</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'#password'</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remember</a:t>
            </a:r>
            <a:r>
              <a:rPr lang="en-US">
                <a:solidFill>
                  <a:srgbClr val="000000"/>
                </a:solidFill>
                <a:latin typeface="Liberation Sans;Arial"/>
              </a:rPr>
              <a:t>   = Checkbox</a:t>
            </a:r>
            <a:r>
              <a:rPr lang="en-US">
                <a:solidFill>
                  <a:srgbClr val="66cc66"/>
                </a:solidFill>
                <a:latin typeface="Liberation Sans;Arial"/>
              </a:rPr>
              <a:t>(</a:t>
            </a:r>
            <a:r>
              <a:rPr lang="en-US">
                <a:solidFill>
                  <a:srgbClr val="483d8b"/>
                </a:solidFill>
                <a:latin typeface="Arial"/>
              </a:rPr>
              <a:t>'#rmbr'</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submit</a:t>
            </a:r>
            <a:r>
              <a:rPr lang="en-US">
                <a:solidFill>
                  <a:srgbClr val="000000"/>
                </a:solidFill>
                <a:latin typeface="Liberation Sans;Arial"/>
              </a:rPr>
              <a:t>         = Button</a:t>
            </a:r>
            <a:r>
              <a:rPr lang="en-US">
                <a:solidFill>
                  <a:srgbClr val="66cc66"/>
                </a:solidFill>
                <a:latin typeface="Liberation Sans;Arial"/>
              </a:rPr>
              <a:t>(</a:t>
            </a:r>
            <a:r>
              <a:rPr lang="en-US">
                <a:solidFill>
                  <a:srgbClr val="483d8b"/>
                </a:solidFill>
                <a:latin typeface="Liberation Sans;Arial"/>
              </a:rPr>
              <a:t>'#submit'</a:t>
            </a:r>
            <a:r>
              <a:rPr lang="en-US">
                <a:solidFill>
                  <a:srgbClr val="66cc66"/>
                </a:solidFill>
                <a:latin typeface="Liberation Sans;Arial"/>
              </a:rPr>
              <a: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1" name="CustomShape 1"/>
          <p:cNvSpPr/>
          <p:nvPr/>
        </p:nvSpPr>
        <p:spPr>
          <a:xfrm>
            <a:off x="2467800" y="4847400"/>
            <a:ext cx="3016440" cy="2010960"/>
          </a:xfrm>
          <a:prstGeom prst="rect">
            <a:avLst/>
          </a:prstGeom>
          <a:solidFill>
            <a:srgbClr val="e6e6ff"/>
          </a:solidFill>
          <a:ln>
            <a:noFill/>
          </a:ln>
        </p:spPr>
      </p:sp>
      <p:sp>
        <p:nvSpPr>
          <p:cNvPr id="172" name="CustomShape 2"/>
          <p:cNvSpPr/>
          <p:nvPr/>
        </p:nvSpPr>
        <p:spPr>
          <a:xfrm>
            <a:off x="5393160" y="2012040"/>
            <a:ext cx="4482720" cy="4847760"/>
          </a:xfrm>
          <a:prstGeom prst="rect">
            <a:avLst/>
          </a:prstGeom>
          <a:solidFill>
            <a:srgbClr val="e6e6ff"/>
          </a:solidFill>
          <a:ln>
            <a:noFill/>
          </a:ln>
        </p:spPr>
      </p:sp>
      <p:sp>
        <p:nvSpPr>
          <p:cNvPr id="173" name="TextShape 3"/>
          <p:cNvSpPr txBox="1"/>
          <p:nvPr/>
        </p:nvSpPr>
        <p:spPr>
          <a:xfrm>
            <a:off x="503640" y="301320"/>
            <a:ext cx="9068760" cy="1262520"/>
          </a:xfrm>
          <a:prstGeom prst="rect">
            <a:avLst/>
          </a:prstGeom>
        </p:spPr>
        <p:txBody>
          <a:bodyPr lIns="0" rIns="0" tIns="0" bIns="0" anchor="ctr"/>
          <a:p>
            <a:pPr algn="ctr"/>
            <a:r>
              <a:rPr lang="en-US" sz="4300">
                <a:latin typeface="Arial"/>
              </a:rPr>
              <a:t>TicketSupportForm subclasses Form</a:t>
            </a:r>
            <a:endParaRPr/>
          </a:p>
        </p:txBody>
      </p:sp>
      <p:pic>
        <p:nvPicPr>
          <p:cNvPr id="174" name="" descr=""/>
          <p:cNvPicPr/>
          <p:nvPr/>
        </p:nvPicPr>
        <p:blipFill>
          <a:blip r:embed="rId1"/>
          <a:stretch>
            <a:fillRect/>
          </a:stretch>
        </p:blipFill>
        <p:spPr>
          <a:xfrm>
            <a:off x="365400" y="2194920"/>
            <a:ext cx="4844880" cy="4573440"/>
          </a:xfrm>
          <a:prstGeom prst="rect">
            <a:avLst/>
          </a:prstGeom>
          <a:ln>
            <a:noFill/>
          </a:ln>
        </p:spPr>
      </p:pic>
      <p:sp>
        <p:nvSpPr>
          <p:cNvPr id="175" name="TextShape 4"/>
          <p:cNvSpPr txBox="1"/>
          <p:nvPr/>
        </p:nvSpPr>
        <p:spPr>
          <a:xfrm>
            <a:off x="5525640" y="2068560"/>
            <a:ext cx="4351680" cy="239472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TicketSupportForm</a:t>
            </a:r>
            <a:r>
              <a:rPr lang="en-US">
                <a:solidFill>
                  <a:srgbClr val="66cc66"/>
                </a:solidFill>
                <a:latin typeface="Arial"/>
              </a:rPr>
              <a:t>(</a:t>
            </a:r>
            <a:r>
              <a:rPr lang="en-US">
                <a:solidFill>
                  <a:srgbClr val="000000"/>
                </a:solidFill>
                <a:latin typeface="Arial"/>
              </a:rPr>
              <a:t>Form</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t>
            </a:r>
            <a:r>
              <a:rPr lang="en-US">
                <a:solidFill>
                  <a:srgbClr val="0000cd"/>
                </a:solidFill>
                <a:latin typeface="Arial"/>
              </a:rPr>
              <a:t>__init__</a:t>
            </a:r>
            <a:r>
              <a:rPr lang="en-US">
                <a:solidFill>
                  <a:srgbClr val="000000"/>
                </a:solidFill>
                <a:latin typeface="Arial"/>
              </a:rPr>
              <a:t> </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name</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'#trName'</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email</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'#trEmail'</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problem</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'#trProblem'</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upload</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Arial"/>
              </a:rPr>
              <a:t>'#trUpload'</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submit</a:t>
            </a:r>
            <a:r>
              <a:rPr lang="en-US">
                <a:solidFill>
                  <a:srgbClr val="000000"/>
                </a:solidFill>
                <a:latin typeface="Liberation Sans;Arial"/>
              </a:rPr>
              <a:t>         = Button</a:t>
            </a:r>
            <a:r>
              <a:rPr lang="en-US">
                <a:solidFill>
                  <a:srgbClr val="66cc66"/>
                </a:solidFill>
                <a:latin typeface="Liberation Sans;Arial"/>
              </a:rPr>
              <a:t>(</a:t>
            </a:r>
            <a:r>
              <a:rPr lang="en-US">
                <a:solidFill>
                  <a:srgbClr val="483d8b"/>
                </a:solidFill>
                <a:latin typeface="Liberation Sans;Arial"/>
              </a:rPr>
              <a:t>'#submit'</a:t>
            </a:r>
            <a:r>
              <a:rPr lang="en-US">
                <a:solidFill>
                  <a:srgbClr val="66cc66"/>
                </a:solidFill>
                <a:latin typeface="Liberation Sans;Arial"/>
              </a:rPr>
              <a:t>)</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76" name="" descr=""/>
          <p:cNvPicPr/>
          <p:nvPr/>
        </p:nvPicPr>
        <p:blipFill>
          <a:blip r:embed="rId1"/>
          <a:stretch>
            <a:fillRect/>
          </a:stretch>
        </p:blipFill>
        <p:spPr>
          <a:xfrm>
            <a:off x="7920" y="880920"/>
            <a:ext cx="10076400" cy="3722760"/>
          </a:xfrm>
          <a:prstGeom prst="rect">
            <a:avLst/>
          </a:prstGeom>
          <a:ln>
            <a:noFill/>
          </a:ln>
        </p:spPr>
      </p:pic>
      <p:sp>
        <p:nvSpPr>
          <p:cNvPr id="177" name="CustomShape 1"/>
          <p:cNvSpPr/>
          <p:nvPr/>
        </p:nvSpPr>
        <p:spPr>
          <a:xfrm>
            <a:off x="6540480" y="3137400"/>
            <a:ext cx="3321720" cy="691920"/>
          </a:xfrm>
          <a:prstGeom prst="rect">
            <a:avLst/>
          </a:prstGeom>
          <a:noFill/>
          <a:ln w="36720">
            <a:solidFill>
              <a:srgbClr val="ff0000"/>
            </a:solidFill>
            <a:custDash>
              <a:ds d="197000" sp="197000"/>
            </a:custDash>
            <a:round/>
          </a:ln>
        </p:spPr>
      </p:sp>
      <p:sp>
        <p:nvSpPr>
          <p:cNvPr id="178" name="CustomShape 2"/>
          <p:cNvSpPr/>
          <p:nvPr/>
        </p:nvSpPr>
        <p:spPr>
          <a:xfrm>
            <a:off x="6548400" y="1626480"/>
            <a:ext cx="3293640" cy="1433520"/>
          </a:xfrm>
          <a:prstGeom prst="rect">
            <a:avLst/>
          </a:prstGeom>
          <a:noFill/>
          <a:ln w="36720">
            <a:solidFill>
              <a:srgbClr val="ff0000"/>
            </a:solidFill>
            <a:custDash>
              <a:ds d="197000" sp="197000"/>
            </a:custDash>
            <a:round/>
          </a:ln>
        </p:spPr>
      </p:sp>
      <p:sp>
        <p:nvSpPr>
          <p:cNvPr id="179" name="CustomShape 3"/>
          <p:cNvSpPr/>
          <p:nvPr/>
        </p:nvSpPr>
        <p:spPr>
          <a:xfrm>
            <a:off x="9079560" y="3912120"/>
            <a:ext cx="822600" cy="365760"/>
          </a:xfrm>
          <a:prstGeom prst="rect">
            <a:avLst/>
          </a:prstGeom>
          <a:noFill/>
          <a:ln w="36720">
            <a:solidFill>
              <a:srgbClr val="ff0000"/>
            </a:solidFill>
            <a:custDash>
              <a:ds d="197000" sp="197000"/>
            </a:custDash>
            <a:round/>
          </a:ln>
        </p:spPr>
      </p:sp>
      <p:sp>
        <p:nvSpPr>
          <p:cNvPr id="180" name="CustomShape 4"/>
          <p:cNvSpPr/>
          <p:nvPr/>
        </p:nvSpPr>
        <p:spPr>
          <a:xfrm>
            <a:off x="8280" y="4390200"/>
            <a:ext cx="10068120" cy="2999520"/>
          </a:xfrm>
          <a:prstGeom prst="rect">
            <a:avLst/>
          </a:prstGeom>
          <a:solidFill>
            <a:srgbClr val="ffffff"/>
          </a:solidFill>
          <a:ln>
            <a:noFill/>
          </a:ln>
        </p:spPr>
      </p:sp>
      <p:sp>
        <p:nvSpPr>
          <p:cNvPr id="181" name="Line 5"/>
          <p:cNvSpPr/>
          <p:nvPr/>
        </p:nvSpPr>
        <p:spPr>
          <a:xfrm>
            <a:off x="4536360" y="4390200"/>
            <a:ext cx="0" cy="3062160"/>
          </a:xfrm>
          <a:prstGeom prst="line">
            <a:avLst/>
          </a:prstGeom>
          <a:ln w="18360">
            <a:solidFill>
              <a:srgbClr val="000000"/>
            </a:solidFill>
            <a:round/>
          </a:ln>
        </p:spPr>
      </p:sp>
      <p:sp>
        <p:nvSpPr>
          <p:cNvPr id="182" name="TextShape 6"/>
          <p:cNvSpPr txBox="1"/>
          <p:nvPr/>
        </p:nvSpPr>
        <p:spPr>
          <a:xfrm>
            <a:off x="137160" y="4438800"/>
            <a:ext cx="3889080" cy="2786760"/>
          </a:xfrm>
          <a:prstGeom prst="rect">
            <a:avLst/>
          </a:prstGeom>
        </p:spPr>
        <p:txBody>
          <a:bodyPr lIns="90000" rIns="90000" tIns="45000" bIns="45000"/>
          <a:p>
            <a:r>
              <a:rPr lang="en-US">
                <a:latin typeface="Arial"/>
              </a:rPr>
              <a:t>po = TroubleReportForm()</a:t>
            </a:r>
            <a:endParaRPr/>
          </a:p>
          <a:p>
            <a:endParaRPr/>
          </a:p>
          <a:p>
            <a:r>
              <a:rPr lang="en-US">
                <a:latin typeface="Arial"/>
              </a:rPr>
              <a:t>po.submit_ticket(</a:t>
            </a:r>
            <a:endParaRPr/>
          </a:p>
          <a:p>
            <a:r>
              <a:rPr lang="en-US">
                <a:latin typeface="Arial"/>
              </a:rPr>
              <a:t>        </a:t>
            </a:r>
            <a:r>
              <a:rPr lang="en-US">
                <a:latin typeface="Arial"/>
              </a:rPr>
              <a:t>'</a:t>
            </a:r>
            <a:r>
              <a:rPr lang="en-US">
                <a:solidFill>
                  <a:srgbClr val="00ae00"/>
                </a:solidFill>
                <a:latin typeface="Arial"/>
              </a:rPr>
              <a:t>testuser</a:t>
            </a:r>
            <a:r>
              <a:rPr lang="en-US">
                <a:latin typeface="Arial"/>
              </a:rPr>
              <a:t>',</a:t>
            </a:r>
            <a:endParaRPr/>
          </a:p>
          <a:p>
            <a:r>
              <a:rPr lang="en-US">
                <a:latin typeface="Arial"/>
              </a:rPr>
              <a:t>        </a:t>
            </a:r>
            <a:r>
              <a:rPr lang="en-US">
                <a:latin typeface="Arial"/>
              </a:rPr>
              <a:t>'</a:t>
            </a:r>
            <a:r>
              <a:rPr lang="en-US">
                <a:solidFill>
                  <a:srgbClr val="00ae00"/>
                </a:solidFill>
                <a:latin typeface="Arial"/>
              </a:rPr>
              <a:t>tu@hubzero.org</a:t>
            </a:r>
            <a:r>
              <a:rPr lang="en-US">
                <a:latin typeface="Arial"/>
              </a:rPr>
              <a:t>',</a:t>
            </a:r>
            <a:endParaRPr/>
          </a:p>
          <a:p>
            <a:r>
              <a:rPr lang="en-US">
                <a:latin typeface="Arial"/>
              </a:rPr>
              <a:t>        </a:t>
            </a:r>
            <a:r>
              <a:rPr lang="en-US">
                <a:latin typeface="Arial"/>
              </a:rPr>
              <a:t>'</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myscreenshot.png</a:t>
            </a:r>
            <a:r>
              <a:rPr lang="en-US">
                <a:latin typeface="Arial"/>
              </a:rPr>
              <a:t>'</a:t>
            </a:r>
            <a:endParaRPr/>
          </a:p>
          <a:p>
            <a:r>
              <a:rPr lang="en-US">
                <a:latin typeface="Arial"/>
              </a:rPr>
              <a:t>)</a:t>
            </a:r>
            <a:endParaRPr/>
          </a:p>
        </p:txBody>
      </p:sp>
      <p:sp>
        <p:nvSpPr>
          <p:cNvPr id="183" name="TextShape 7"/>
          <p:cNvSpPr txBox="1"/>
          <p:nvPr/>
        </p:nvSpPr>
        <p:spPr>
          <a:xfrm>
            <a:off x="3669120" y="2382840"/>
            <a:ext cx="724680" cy="262440"/>
          </a:xfrm>
          <a:prstGeom prst="rect">
            <a:avLst/>
          </a:prstGeom>
        </p:spPr>
        <p:txBody>
          <a:bodyPr lIns="90000" rIns="90000" tIns="45000" bIns="45000"/>
          <a:p>
            <a:r>
              <a:rPr lang="en-US" sz="1200">
                <a:latin typeface="Arial"/>
              </a:rPr>
              <a:t>testuser</a:t>
            </a:r>
            <a:endParaRPr/>
          </a:p>
        </p:txBody>
      </p:sp>
      <p:sp>
        <p:nvSpPr>
          <p:cNvPr id="184" name="TextShape 8"/>
          <p:cNvSpPr txBox="1"/>
          <p:nvPr/>
        </p:nvSpPr>
        <p:spPr>
          <a:xfrm>
            <a:off x="3669480" y="2939400"/>
            <a:ext cx="1280880" cy="262440"/>
          </a:xfrm>
          <a:prstGeom prst="rect">
            <a:avLst/>
          </a:prstGeom>
        </p:spPr>
        <p:txBody>
          <a:bodyPr lIns="90000" rIns="90000" tIns="45000" bIns="45000"/>
          <a:p>
            <a:r>
              <a:rPr lang="en-US" sz="1200">
                <a:latin typeface="Arial"/>
              </a:rPr>
              <a:t>tu@hubzero.org</a:t>
            </a:r>
            <a:endParaRPr/>
          </a:p>
        </p:txBody>
      </p:sp>
      <p:sp>
        <p:nvSpPr>
          <p:cNvPr id="185" name="TextShape 9"/>
          <p:cNvSpPr txBox="1"/>
          <p:nvPr/>
        </p:nvSpPr>
        <p:spPr>
          <a:xfrm>
            <a:off x="6656760" y="3335760"/>
            <a:ext cx="1430280" cy="262440"/>
          </a:xfrm>
          <a:prstGeom prst="rect">
            <a:avLst/>
          </a:prstGeom>
        </p:spPr>
        <p:txBody>
          <a:bodyPr lIns="90000" rIns="90000" tIns="45000" bIns="45000"/>
          <a:p>
            <a:r>
              <a:rPr lang="en-US" sz="1200">
                <a:latin typeface="Arial"/>
              </a:rPr>
              <a:t>myscreenshot.png</a:t>
            </a:r>
            <a:endParaRPr/>
          </a:p>
        </p:txBody>
      </p:sp>
      <p:sp>
        <p:nvSpPr>
          <p:cNvPr id="186" name="TextShape 10"/>
          <p:cNvSpPr txBox="1"/>
          <p:nvPr/>
        </p:nvSpPr>
        <p:spPr>
          <a:xfrm>
            <a:off x="6657120" y="1859760"/>
            <a:ext cx="1023120" cy="262440"/>
          </a:xfrm>
          <a:prstGeom prst="rect">
            <a:avLst/>
          </a:prstGeom>
        </p:spPr>
        <p:txBody>
          <a:bodyPr lIns="90000" rIns="90000" tIns="45000" bIns="45000"/>
          <a:p>
            <a:r>
              <a:rPr lang="en-US" sz="1200">
                <a:latin typeface="Arial"/>
              </a:rPr>
              <a:t>test problem</a:t>
            </a:r>
            <a:endParaRPr/>
          </a:p>
        </p:txBody>
      </p:sp>
      <p:sp>
        <p:nvSpPr>
          <p:cNvPr id="187" name="CustomShape 11"/>
          <p:cNvSpPr/>
          <p:nvPr/>
        </p:nvSpPr>
        <p:spPr>
          <a:xfrm>
            <a:off x="3524760" y="2166480"/>
            <a:ext cx="2909520" cy="469800"/>
          </a:xfrm>
          <a:prstGeom prst="rect">
            <a:avLst/>
          </a:prstGeom>
          <a:noFill/>
          <a:ln w="36720">
            <a:solidFill>
              <a:srgbClr val="ff0000"/>
            </a:solidFill>
            <a:custDash>
              <a:ds d="197000" sp="197000"/>
            </a:custDash>
            <a:round/>
          </a:ln>
        </p:spPr>
      </p:sp>
      <p:sp>
        <p:nvSpPr>
          <p:cNvPr id="188" name="CustomShape 12"/>
          <p:cNvSpPr/>
          <p:nvPr/>
        </p:nvSpPr>
        <p:spPr>
          <a:xfrm>
            <a:off x="3518280" y="2724480"/>
            <a:ext cx="2909520" cy="469800"/>
          </a:xfrm>
          <a:prstGeom prst="rect">
            <a:avLst/>
          </a:prstGeom>
          <a:noFill/>
          <a:ln w="36720">
            <a:solidFill>
              <a:srgbClr val="ff0000"/>
            </a:solidFill>
            <a:custDash>
              <a:ds d="197000" sp="197000"/>
            </a:custDash>
            <a:round/>
          </a:ln>
        </p:spPr>
      </p:sp>
      <p:sp>
        <p:nvSpPr>
          <p:cNvPr id="189" name="TextShape 13"/>
          <p:cNvSpPr txBox="1"/>
          <p:nvPr/>
        </p:nvSpPr>
        <p:spPr>
          <a:xfrm>
            <a:off x="5500080" y="4401360"/>
            <a:ext cx="3882960" cy="3162960"/>
          </a:xfrm>
          <a:prstGeom prst="rect">
            <a:avLst/>
          </a:prstGeom>
        </p:spPr>
        <p:txBody>
          <a:bodyPr lIns="90000" rIns="90000" tIns="45000" bIns="45000"/>
          <a:p>
            <a:r>
              <a:rPr lang="en-US">
                <a:latin typeface="Arial"/>
              </a:rPr>
              <a:t>po = TroubleReportForm()</a:t>
            </a:r>
            <a:endParaRPr/>
          </a:p>
          <a:p>
            <a:endParaRPr/>
          </a:p>
          <a:p>
            <a:r>
              <a:rPr lang="en-US">
                <a:latin typeface="Arial"/>
              </a:rPr>
              <a:t>data = {</a:t>
            </a:r>
            <a:endParaRPr/>
          </a:p>
          <a:p>
            <a:r>
              <a:rPr lang="en-US">
                <a:latin typeface="Arial"/>
              </a:rPr>
              <a:t>    </a:t>
            </a:r>
            <a:r>
              <a:rPr lang="en-US">
                <a:latin typeface="Arial"/>
              </a:rPr>
              <a:t>'</a:t>
            </a:r>
            <a:r>
              <a:rPr lang="en-US">
                <a:solidFill>
                  <a:srgbClr val="00ae00"/>
                </a:solidFill>
                <a:latin typeface="Arial"/>
              </a:rPr>
              <a:t>name</a:t>
            </a:r>
            <a:r>
              <a:rPr lang="en-US">
                <a:latin typeface="Arial"/>
              </a:rPr>
              <a:t>'     : '</a:t>
            </a:r>
            <a:r>
              <a:rPr lang="en-US">
                <a:solidFill>
                  <a:srgbClr val="00ae00"/>
                </a:solidFill>
                <a:latin typeface="Arial"/>
              </a:rPr>
              <a:t>testuser</a:t>
            </a:r>
            <a:r>
              <a:rPr lang="en-US">
                <a:latin typeface="Arial"/>
              </a:rPr>
              <a:t>',</a:t>
            </a:r>
            <a:endParaRPr/>
          </a:p>
          <a:p>
            <a:r>
              <a:rPr lang="en-US">
                <a:latin typeface="Arial"/>
              </a:rPr>
              <a:t>    </a:t>
            </a:r>
            <a:r>
              <a:rPr lang="en-US">
                <a:latin typeface="Arial"/>
              </a:rPr>
              <a:t>'</a:t>
            </a:r>
            <a:r>
              <a:rPr lang="en-US">
                <a:solidFill>
                  <a:srgbClr val="00ae00"/>
                </a:solidFill>
                <a:latin typeface="Arial"/>
              </a:rPr>
              <a:t>email</a:t>
            </a:r>
            <a:r>
              <a:rPr lang="en-US">
                <a:latin typeface="Arial"/>
              </a:rPr>
              <a:t>'     : '</a:t>
            </a:r>
            <a:r>
              <a:rPr lang="en-US">
                <a:solidFill>
                  <a:srgbClr val="00ae00"/>
                </a:solidFill>
                <a:latin typeface="Arial"/>
              </a:rPr>
              <a:t>tu@hubzero.org</a:t>
            </a:r>
            <a:r>
              <a:rPr lang="en-US">
                <a:latin typeface="Arial"/>
              </a:rPr>
              <a:t>',</a:t>
            </a:r>
            <a:endParaRPr/>
          </a:p>
          <a:p>
            <a:r>
              <a:rPr lang="en-US">
                <a:latin typeface="Arial"/>
              </a:rPr>
              <a:t>    </a:t>
            </a:r>
            <a:r>
              <a:rPr lang="en-US">
                <a:latin typeface="Arial"/>
              </a:rPr>
              <a:t>'</a:t>
            </a:r>
            <a:r>
              <a:rPr lang="en-US">
                <a:solidFill>
                  <a:srgbClr val="00ae00"/>
                </a:solidFill>
                <a:latin typeface="Arial"/>
              </a:rPr>
              <a:t>problem</a:t>
            </a:r>
            <a:r>
              <a:rPr lang="en-US">
                <a:latin typeface="Arial"/>
              </a:rPr>
              <a:t>' : '</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upload</a:t>
            </a:r>
            <a:r>
              <a:rPr lang="en-US">
                <a:latin typeface="Arial"/>
              </a:rPr>
              <a:t>'   : '</a:t>
            </a:r>
            <a:r>
              <a:rPr lang="en-US">
                <a:solidFill>
                  <a:srgbClr val="00ae00"/>
                </a:solidFill>
                <a:latin typeface="Arial"/>
              </a:rPr>
              <a:t>myscreenshot.png</a:t>
            </a:r>
            <a:r>
              <a:rPr lang="en-US">
                <a:latin typeface="Arial"/>
              </a:rPr>
              <a:t>',</a:t>
            </a:r>
            <a:endParaRPr/>
          </a:p>
          <a:p>
            <a:r>
              <a:rPr lang="en-US">
                <a:latin typeface="Arial"/>
              </a:rPr>
              <a:t>}</a:t>
            </a:r>
            <a:endParaRPr/>
          </a:p>
          <a:p>
            <a:r>
              <a:rPr lang="en-US">
                <a:latin typeface="Arial"/>
              </a:rPr>
              <a:t>po.populate_form(data)</a:t>
            </a:r>
            <a:endParaRPr/>
          </a:p>
          <a:p>
            <a:endParaRPr/>
          </a:p>
          <a:p>
            <a:r>
              <a:rPr lang="en-US">
                <a:latin typeface="Arial"/>
              </a:rPr>
              <a:t>po.submit_form()</a:t>
            </a:r>
            <a:endParaRPr/>
          </a:p>
        </p:txBody>
      </p:sp>
      <p:sp>
        <p:nvSpPr>
          <p:cNvPr id="190" name="CustomShape 14"/>
          <p:cNvSpPr/>
          <p:nvPr/>
        </p:nvSpPr>
        <p:spPr>
          <a:xfrm>
            <a:off x="12240" y="13320"/>
            <a:ext cx="10076760" cy="1450080"/>
          </a:xfrm>
          <a:prstGeom prst="rect">
            <a:avLst/>
          </a:prstGeom>
          <a:solidFill>
            <a:srgbClr val="ffffff"/>
          </a:solidFill>
          <a:ln>
            <a:noFill/>
          </a:ln>
        </p:spPr>
      </p:sp>
      <p:sp>
        <p:nvSpPr>
          <p:cNvPr id="191" name="TextShape 15"/>
          <p:cNvSpPr txBox="1"/>
          <p:nvPr/>
        </p:nvSpPr>
        <p:spPr>
          <a:xfrm>
            <a:off x="504000" y="13320"/>
            <a:ext cx="9068760" cy="1262520"/>
          </a:xfrm>
          <a:prstGeom prst="rect">
            <a:avLst/>
          </a:prstGeom>
        </p:spPr>
        <p:txBody>
          <a:bodyPr lIns="0" rIns="0" tIns="0" bIns="0" anchor="ctr"/>
          <a:p>
            <a:pPr algn="ctr"/>
            <a:r>
              <a:rPr lang="en-US" sz="4200">
                <a:latin typeface="Arial"/>
              </a:rPr>
              <a:t>3. Organize form data into dictionaries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92" name="" descr=""/>
          <p:cNvPicPr/>
          <p:nvPr/>
        </p:nvPicPr>
        <p:blipFill>
          <a:blip r:embed="rId1"/>
          <a:stretch>
            <a:fillRect/>
          </a:stretch>
        </p:blipFill>
        <p:spPr>
          <a:xfrm>
            <a:off x="7920" y="880920"/>
            <a:ext cx="10076400" cy="3722760"/>
          </a:xfrm>
          <a:prstGeom prst="rect">
            <a:avLst/>
          </a:prstGeom>
          <a:ln>
            <a:noFill/>
          </a:ln>
        </p:spPr>
      </p:pic>
      <p:sp>
        <p:nvSpPr>
          <p:cNvPr id="193" name="CustomShape 1"/>
          <p:cNvSpPr/>
          <p:nvPr/>
        </p:nvSpPr>
        <p:spPr>
          <a:xfrm>
            <a:off x="6540480" y="3137400"/>
            <a:ext cx="3321720" cy="691920"/>
          </a:xfrm>
          <a:prstGeom prst="rect">
            <a:avLst/>
          </a:prstGeom>
          <a:noFill/>
          <a:ln w="36720">
            <a:solidFill>
              <a:srgbClr val="ff0000"/>
            </a:solidFill>
            <a:custDash>
              <a:ds d="197000" sp="197000"/>
            </a:custDash>
            <a:round/>
          </a:ln>
        </p:spPr>
      </p:sp>
      <p:sp>
        <p:nvSpPr>
          <p:cNvPr id="194" name="CustomShape 2"/>
          <p:cNvSpPr/>
          <p:nvPr/>
        </p:nvSpPr>
        <p:spPr>
          <a:xfrm>
            <a:off x="6548400" y="1626480"/>
            <a:ext cx="3293640" cy="1433520"/>
          </a:xfrm>
          <a:prstGeom prst="rect">
            <a:avLst/>
          </a:prstGeom>
          <a:noFill/>
          <a:ln w="36720">
            <a:solidFill>
              <a:srgbClr val="ff0000"/>
            </a:solidFill>
            <a:custDash>
              <a:ds d="197000" sp="197000"/>
            </a:custDash>
            <a:round/>
          </a:ln>
        </p:spPr>
      </p:sp>
      <p:sp>
        <p:nvSpPr>
          <p:cNvPr id="195" name="CustomShape 3"/>
          <p:cNvSpPr/>
          <p:nvPr/>
        </p:nvSpPr>
        <p:spPr>
          <a:xfrm>
            <a:off x="9079560" y="3912120"/>
            <a:ext cx="822600" cy="365760"/>
          </a:xfrm>
          <a:prstGeom prst="rect">
            <a:avLst/>
          </a:prstGeom>
          <a:noFill/>
          <a:ln w="36720">
            <a:solidFill>
              <a:srgbClr val="ff0000"/>
            </a:solidFill>
            <a:custDash>
              <a:ds d="197000" sp="197000"/>
            </a:custDash>
            <a:round/>
          </a:ln>
        </p:spPr>
      </p:sp>
      <p:sp>
        <p:nvSpPr>
          <p:cNvPr id="196" name="CustomShape 4"/>
          <p:cNvSpPr/>
          <p:nvPr/>
        </p:nvSpPr>
        <p:spPr>
          <a:xfrm>
            <a:off x="8280" y="4390200"/>
            <a:ext cx="10068120" cy="2999520"/>
          </a:xfrm>
          <a:prstGeom prst="rect">
            <a:avLst/>
          </a:prstGeom>
          <a:solidFill>
            <a:srgbClr val="ffffff"/>
          </a:solidFill>
          <a:ln>
            <a:noFill/>
          </a:ln>
        </p:spPr>
      </p:sp>
      <p:sp>
        <p:nvSpPr>
          <p:cNvPr id="197" name="Line 5"/>
          <p:cNvSpPr/>
          <p:nvPr/>
        </p:nvSpPr>
        <p:spPr>
          <a:xfrm>
            <a:off x="4536360" y="4390200"/>
            <a:ext cx="0" cy="3062160"/>
          </a:xfrm>
          <a:prstGeom prst="line">
            <a:avLst/>
          </a:prstGeom>
          <a:ln w="18360">
            <a:solidFill>
              <a:srgbClr val="000000"/>
            </a:solidFill>
            <a:round/>
          </a:ln>
        </p:spPr>
      </p:sp>
      <p:sp>
        <p:nvSpPr>
          <p:cNvPr id="198" name="TextShape 6"/>
          <p:cNvSpPr txBox="1"/>
          <p:nvPr/>
        </p:nvSpPr>
        <p:spPr>
          <a:xfrm>
            <a:off x="137160" y="4438800"/>
            <a:ext cx="3889080" cy="2786760"/>
          </a:xfrm>
          <a:prstGeom prst="rect">
            <a:avLst/>
          </a:prstGeom>
        </p:spPr>
        <p:txBody>
          <a:bodyPr lIns="90000" rIns="90000" tIns="45000" bIns="45000"/>
          <a:p>
            <a:r>
              <a:rPr lang="en-US">
                <a:latin typeface="Arial"/>
              </a:rPr>
              <a:t>po = TroubleReportForm()</a:t>
            </a:r>
            <a:endParaRPr/>
          </a:p>
          <a:p>
            <a:endParaRPr/>
          </a:p>
          <a:p>
            <a:r>
              <a:rPr lang="en-US">
                <a:latin typeface="Arial"/>
              </a:rPr>
              <a:t>po.submit_ticket(</a:t>
            </a:r>
            <a:endParaRPr/>
          </a:p>
          <a:p>
            <a:r>
              <a:rPr lang="en-US">
                <a:latin typeface="Arial"/>
              </a:rPr>
              <a:t>        </a:t>
            </a:r>
            <a:r>
              <a:rPr lang="en-US">
                <a:latin typeface="Arial"/>
              </a:rPr>
              <a:t>'</a:t>
            </a:r>
            <a:r>
              <a:rPr lang="en-US">
                <a:solidFill>
                  <a:srgbClr val="00ae00"/>
                </a:solidFill>
                <a:latin typeface="Arial"/>
              </a:rPr>
              <a:t>testuser</a:t>
            </a:r>
            <a:r>
              <a:rPr lang="en-US">
                <a:latin typeface="Arial"/>
              </a:rPr>
              <a:t>',</a:t>
            </a:r>
            <a:endParaRPr/>
          </a:p>
          <a:p>
            <a:r>
              <a:rPr lang="en-US">
                <a:latin typeface="Arial"/>
              </a:rPr>
              <a:t>        </a:t>
            </a:r>
            <a:r>
              <a:rPr lang="en-US">
                <a:latin typeface="Arial"/>
              </a:rPr>
              <a:t>'</a:t>
            </a:r>
            <a:r>
              <a:rPr lang="en-US">
                <a:solidFill>
                  <a:srgbClr val="00ae00"/>
                </a:solidFill>
                <a:latin typeface="Arial"/>
              </a:rPr>
              <a:t>tu@hubzero.org</a:t>
            </a:r>
            <a:r>
              <a:rPr lang="en-US">
                <a:latin typeface="Arial"/>
              </a:rPr>
              <a:t>',</a:t>
            </a:r>
            <a:endParaRPr/>
          </a:p>
          <a:p>
            <a:r>
              <a:rPr lang="en-US">
                <a:latin typeface="Arial"/>
              </a:rPr>
              <a:t>        </a:t>
            </a:r>
            <a:r>
              <a:rPr lang="en-US">
                <a:latin typeface="Arial"/>
              </a:rPr>
              <a:t>'</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myscreenshot.png</a:t>
            </a:r>
            <a:r>
              <a:rPr lang="en-US">
                <a:latin typeface="Arial"/>
              </a:rPr>
              <a:t>'</a:t>
            </a:r>
            <a:endParaRPr/>
          </a:p>
          <a:p>
            <a:r>
              <a:rPr lang="en-US">
                <a:latin typeface="Arial"/>
              </a:rPr>
              <a:t>)</a:t>
            </a:r>
            <a:endParaRPr/>
          </a:p>
        </p:txBody>
      </p:sp>
      <p:sp>
        <p:nvSpPr>
          <p:cNvPr id="199" name="TextShape 7"/>
          <p:cNvSpPr txBox="1"/>
          <p:nvPr/>
        </p:nvSpPr>
        <p:spPr>
          <a:xfrm>
            <a:off x="3669120" y="2382840"/>
            <a:ext cx="724680" cy="262440"/>
          </a:xfrm>
          <a:prstGeom prst="rect">
            <a:avLst/>
          </a:prstGeom>
        </p:spPr>
        <p:txBody>
          <a:bodyPr lIns="90000" rIns="90000" tIns="45000" bIns="45000"/>
          <a:p>
            <a:r>
              <a:rPr lang="en-US" sz="1200">
                <a:latin typeface="Arial"/>
              </a:rPr>
              <a:t>testuser</a:t>
            </a:r>
            <a:endParaRPr/>
          </a:p>
        </p:txBody>
      </p:sp>
      <p:sp>
        <p:nvSpPr>
          <p:cNvPr id="200" name="TextShape 8"/>
          <p:cNvSpPr txBox="1"/>
          <p:nvPr/>
        </p:nvSpPr>
        <p:spPr>
          <a:xfrm>
            <a:off x="6656760" y="3335760"/>
            <a:ext cx="1430280" cy="262440"/>
          </a:xfrm>
          <a:prstGeom prst="rect">
            <a:avLst/>
          </a:prstGeom>
        </p:spPr>
        <p:txBody>
          <a:bodyPr lIns="90000" rIns="90000" tIns="45000" bIns="45000"/>
          <a:p>
            <a:r>
              <a:rPr lang="en-US" sz="1200">
                <a:latin typeface="Arial"/>
              </a:rPr>
              <a:t>myscreenshot.png</a:t>
            </a:r>
            <a:endParaRPr/>
          </a:p>
        </p:txBody>
      </p:sp>
      <p:sp>
        <p:nvSpPr>
          <p:cNvPr id="201" name="TextShape 9"/>
          <p:cNvSpPr txBox="1"/>
          <p:nvPr/>
        </p:nvSpPr>
        <p:spPr>
          <a:xfrm>
            <a:off x="6657120" y="1859760"/>
            <a:ext cx="1023120" cy="262440"/>
          </a:xfrm>
          <a:prstGeom prst="rect">
            <a:avLst/>
          </a:prstGeom>
        </p:spPr>
        <p:txBody>
          <a:bodyPr lIns="90000" rIns="90000" tIns="45000" bIns="45000"/>
          <a:p>
            <a:r>
              <a:rPr lang="en-US" sz="1200">
                <a:latin typeface="Arial"/>
              </a:rPr>
              <a:t>test problem</a:t>
            </a:r>
            <a:endParaRPr/>
          </a:p>
        </p:txBody>
      </p:sp>
      <p:sp>
        <p:nvSpPr>
          <p:cNvPr id="202" name="CustomShape 10"/>
          <p:cNvSpPr/>
          <p:nvPr/>
        </p:nvSpPr>
        <p:spPr>
          <a:xfrm>
            <a:off x="3524760" y="2166480"/>
            <a:ext cx="2909520" cy="469800"/>
          </a:xfrm>
          <a:prstGeom prst="rect">
            <a:avLst/>
          </a:prstGeom>
          <a:noFill/>
          <a:ln w="36720">
            <a:solidFill>
              <a:srgbClr val="ff0000"/>
            </a:solidFill>
            <a:custDash>
              <a:ds d="197000" sp="197000"/>
            </a:custDash>
            <a:round/>
          </a:ln>
        </p:spPr>
      </p:sp>
      <p:sp>
        <p:nvSpPr>
          <p:cNvPr id="203" name="TextShape 11"/>
          <p:cNvSpPr txBox="1"/>
          <p:nvPr/>
        </p:nvSpPr>
        <p:spPr>
          <a:xfrm>
            <a:off x="5500080" y="4399560"/>
            <a:ext cx="3882960" cy="3162960"/>
          </a:xfrm>
          <a:prstGeom prst="rect">
            <a:avLst/>
          </a:prstGeom>
        </p:spPr>
        <p:txBody>
          <a:bodyPr lIns="90000" rIns="90000" tIns="45000" bIns="45000"/>
          <a:p>
            <a:r>
              <a:rPr lang="en-US">
                <a:latin typeface="Arial"/>
              </a:rPr>
              <a:t>po = TroubleReportForm()</a:t>
            </a:r>
            <a:endParaRPr/>
          </a:p>
          <a:p>
            <a:endParaRPr/>
          </a:p>
          <a:p>
            <a:r>
              <a:rPr lang="en-US">
                <a:latin typeface="Arial"/>
              </a:rPr>
              <a:t>data = {</a:t>
            </a:r>
            <a:endParaRPr/>
          </a:p>
          <a:p>
            <a:r>
              <a:rPr lang="en-US">
                <a:latin typeface="Arial"/>
              </a:rPr>
              <a:t>    </a:t>
            </a:r>
            <a:r>
              <a:rPr lang="en-US">
                <a:latin typeface="Arial"/>
              </a:rPr>
              <a:t>'</a:t>
            </a:r>
            <a:r>
              <a:rPr lang="en-US">
                <a:solidFill>
                  <a:srgbClr val="00ae00"/>
                </a:solidFill>
                <a:latin typeface="Arial"/>
              </a:rPr>
              <a:t>name</a:t>
            </a:r>
            <a:r>
              <a:rPr lang="en-US">
                <a:latin typeface="Arial"/>
              </a:rPr>
              <a:t>'     : '</a:t>
            </a:r>
            <a:r>
              <a:rPr lang="en-US">
                <a:solidFill>
                  <a:srgbClr val="00ae00"/>
                </a:solidFill>
                <a:latin typeface="Arial"/>
              </a:rPr>
              <a:t>testuser</a:t>
            </a:r>
            <a:r>
              <a:rPr lang="en-US">
                <a:latin typeface="Arial"/>
              </a:rPr>
              <a:t>',</a:t>
            </a:r>
            <a:endParaRPr/>
          </a:p>
          <a:p>
            <a:endParaRPr/>
          </a:p>
          <a:p>
            <a:r>
              <a:rPr lang="en-US">
                <a:latin typeface="Arial"/>
              </a:rPr>
              <a:t>    </a:t>
            </a:r>
            <a:r>
              <a:rPr lang="en-US">
                <a:latin typeface="Arial"/>
              </a:rPr>
              <a:t>'</a:t>
            </a:r>
            <a:r>
              <a:rPr lang="en-US">
                <a:solidFill>
                  <a:srgbClr val="00ae00"/>
                </a:solidFill>
                <a:latin typeface="Arial"/>
              </a:rPr>
              <a:t>problem</a:t>
            </a:r>
            <a:r>
              <a:rPr lang="en-US">
                <a:latin typeface="Arial"/>
              </a:rPr>
              <a:t>' : '</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upload</a:t>
            </a:r>
            <a:r>
              <a:rPr lang="en-US">
                <a:latin typeface="Arial"/>
              </a:rPr>
              <a:t>'   : '</a:t>
            </a:r>
            <a:r>
              <a:rPr lang="en-US">
                <a:solidFill>
                  <a:srgbClr val="00ae00"/>
                </a:solidFill>
                <a:latin typeface="Arial"/>
              </a:rPr>
              <a:t>myscreenshot.png</a:t>
            </a:r>
            <a:r>
              <a:rPr lang="en-US">
                <a:latin typeface="Arial"/>
              </a:rPr>
              <a:t>',</a:t>
            </a:r>
            <a:endParaRPr/>
          </a:p>
          <a:p>
            <a:r>
              <a:rPr lang="en-US">
                <a:latin typeface="Arial"/>
              </a:rPr>
              <a:t>}</a:t>
            </a:r>
            <a:endParaRPr/>
          </a:p>
          <a:p>
            <a:r>
              <a:rPr lang="en-US">
                <a:latin typeface="Arial"/>
              </a:rPr>
              <a:t>po.populate_form(data)</a:t>
            </a:r>
            <a:endParaRPr/>
          </a:p>
          <a:p>
            <a:endParaRPr/>
          </a:p>
          <a:p>
            <a:r>
              <a:rPr lang="en-US">
                <a:latin typeface="Arial"/>
              </a:rPr>
              <a:t>po.submit_form()</a:t>
            </a:r>
            <a:endParaRPr/>
          </a:p>
        </p:txBody>
      </p:sp>
      <p:sp>
        <p:nvSpPr>
          <p:cNvPr id="204" name="CustomShape 12"/>
          <p:cNvSpPr/>
          <p:nvPr/>
        </p:nvSpPr>
        <p:spPr>
          <a:xfrm>
            <a:off x="12240" y="13320"/>
            <a:ext cx="10076760" cy="1450080"/>
          </a:xfrm>
          <a:prstGeom prst="rect">
            <a:avLst/>
          </a:prstGeom>
          <a:solidFill>
            <a:srgbClr val="ffffff"/>
          </a:solidFill>
          <a:ln>
            <a:noFill/>
          </a:ln>
        </p:spPr>
      </p:sp>
      <p:sp>
        <p:nvSpPr>
          <p:cNvPr id="205" name="TextShape 13"/>
          <p:cNvSpPr txBox="1"/>
          <p:nvPr/>
        </p:nvSpPr>
        <p:spPr>
          <a:xfrm>
            <a:off x="504000" y="13320"/>
            <a:ext cx="9068760" cy="1262520"/>
          </a:xfrm>
          <a:prstGeom prst="rect">
            <a:avLst/>
          </a:prstGeom>
        </p:spPr>
        <p:txBody>
          <a:bodyPr lIns="0" rIns="0" tIns="0" bIns="0" anchor="ctr"/>
          <a:p>
            <a:pPr algn="ctr"/>
            <a:r>
              <a:rPr lang="en-US" sz="4200">
                <a:latin typeface="Arial"/>
              </a:rPr>
              <a:t>3. Organize form data into dictionaries</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6" name="" descr=""/>
          <p:cNvPicPr/>
          <p:nvPr/>
        </p:nvPicPr>
        <p:blipFill>
          <a:blip r:embed="rId1"/>
          <a:stretch>
            <a:fillRect/>
          </a:stretch>
        </p:blipFill>
        <p:spPr>
          <a:xfrm>
            <a:off x="7920" y="880920"/>
            <a:ext cx="10076400" cy="3722760"/>
          </a:xfrm>
          <a:prstGeom prst="rect">
            <a:avLst/>
          </a:prstGeom>
          <a:ln>
            <a:noFill/>
          </a:ln>
        </p:spPr>
      </p:pic>
      <p:sp>
        <p:nvSpPr>
          <p:cNvPr id="207" name="CustomShape 1"/>
          <p:cNvSpPr/>
          <p:nvPr/>
        </p:nvSpPr>
        <p:spPr>
          <a:xfrm>
            <a:off x="6548400" y="1626480"/>
            <a:ext cx="3293640" cy="1433520"/>
          </a:xfrm>
          <a:prstGeom prst="rect">
            <a:avLst/>
          </a:prstGeom>
          <a:noFill/>
          <a:ln w="36720">
            <a:solidFill>
              <a:srgbClr val="ff0000"/>
            </a:solidFill>
            <a:custDash>
              <a:ds d="197000" sp="197000"/>
            </a:custDash>
            <a:round/>
          </a:ln>
        </p:spPr>
      </p:sp>
      <p:sp>
        <p:nvSpPr>
          <p:cNvPr id="208" name="CustomShape 2"/>
          <p:cNvSpPr/>
          <p:nvPr/>
        </p:nvSpPr>
        <p:spPr>
          <a:xfrm>
            <a:off x="9079560" y="3912120"/>
            <a:ext cx="822600" cy="365760"/>
          </a:xfrm>
          <a:prstGeom prst="rect">
            <a:avLst/>
          </a:prstGeom>
          <a:noFill/>
          <a:ln w="36720">
            <a:solidFill>
              <a:srgbClr val="ff0000"/>
            </a:solidFill>
            <a:custDash>
              <a:ds d="197000" sp="197000"/>
            </a:custDash>
            <a:round/>
          </a:ln>
        </p:spPr>
      </p:sp>
      <p:sp>
        <p:nvSpPr>
          <p:cNvPr id="209" name="CustomShape 3"/>
          <p:cNvSpPr/>
          <p:nvPr/>
        </p:nvSpPr>
        <p:spPr>
          <a:xfrm>
            <a:off x="8280" y="4390200"/>
            <a:ext cx="10068120" cy="2999520"/>
          </a:xfrm>
          <a:prstGeom prst="rect">
            <a:avLst/>
          </a:prstGeom>
          <a:solidFill>
            <a:srgbClr val="ffffff"/>
          </a:solidFill>
          <a:ln>
            <a:noFill/>
          </a:ln>
        </p:spPr>
      </p:sp>
      <p:sp>
        <p:nvSpPr>
          <p:cNvPr id="210" name="Line 4"/>
          <p:cNvSpPr/>
          <p:nvPr/>
        </p:nvSpPr>
        <p:spPr>
          <a:xfrm>
            <a:off x="4536360" y="4390200"/>
            <a:ext cx="0" cy="3062160"/>
          </a:xfrm>
          <a:prstGeom prst="line">
            <a:avLst/>
          </a:prstGeom>
          <a:ln w="18360">
            <a:solidFill>
              <a:srgbClr val="000000"/>
            </a:solidFill>
            <a:round/>
          </a:ln>
        </p:spPr>
      </p:sp>
      <p:sp>
        <p:nvSpPr>
          <p:cNvPr id="211" name="TextShape 5"/>
          <p:cNvSpPr txBox="1"/>
          <p:nvPr/>
        </p:nvSpPr>
        <p:spPr>
          <a:xfrm>
            <a:off x="137160" y="4438800"/>
            <a:ext cx="3889080" cy="2786760"/>
          </a:xfrm>
          <a:prstGeom prst="rect">
            <a:avLst/>
          </a:prstGeom>
        </p:spPr>
        <p:txBody>
          <a:bodyPr lIns="90000" rIns="90000" tIns="45000" bIns="45000"/>
          <a:p>
            <a:r>
              <a:rPr lang="en-US">
                <a:latin typeface="Arial"/>
              </a:rPr>
              <a:t>po = TroubleReportForm()</a:t>
            </a:r>
            <a:endParaRPr/>
          </a:p>
          <a:p>
            <a:endParaRPr/>
          </a:p>
          <a:p>
            <a:r>
              <a:rPr lang="en-US">
                <a:latin typeface="Arial"/>
              </a:rPr>
              <a:t>po.submit_ticket(</a:t>
            </a:r>
            <a:endParaRPr/>
          </a:p>
          <a:p>
            <a:r>
              <a:rPr lang="en-US">
                <a:latin typeface="Arial"/>
              </a:rPr>
              <a:t>        </a:t>
            </a:r>
            <a:r>
              <a:rPr lang="en-US">
                <a:latin typeface="Arial"/>
              </a:rPr>
              <a:t>'</a:t>
            </a:r>
            <a:r>
              <a:rPr lang="en-US">
                <a:solidFill>
                  <a:srgbClr val="00ae00"/>
                </a:solidFill>
                <a:latin typeface="Arial"/>
              </a:rPr>
              <a:t>testuser</a:t>
            </a:r>
            <a:r>
              <a:rPr lang="en-US">
                <a:latin typeface="Arial"/>
              </a:rPr>
              <a:t>',</a:t>
            </a:r>
            <a:endParaRPr/>
          </a:p>
          <a:p>
            <a:r>
              <a:rPr lang="en-US">
                <a:latin typeface="Arial"/>
              </a:rPr>
              <a:t>        </a:t>
            </a:r>
            <a:r>
              <a:rPr lang="en-US">
                <a:latin typeface="Arial"/>
              </a:rPr>
              <a:t>'</a:t>
            </a:r>
            <a:r>
              <a:rPr lang="en-US">
                <a:solidFill>
                  <a:srgbClr val="00ae00"/>
                </a:solidFill>
                <a:latin typeface="Arial"/>
              </a:rPr>
              <a:t>tu@hubzero.org</a:t>
            </a:r>
            <a:r>
              <a:rPr lang="en-US">
                <a:latin typeface="Arial"/>
              </a:rPr>
              <a:t>',</a:t>
            </a:r>
            <a:endParaRPr/>
          </a:p>
          <a:p>
            <a:r>
              <a:rPr lang="en-US">
                <a:latin typeface="Arial"/>
              </a:rPr>
              <a:t>        </a:t>
            </a:r>
            <a:r>
              <a:rPr lang="en-US">
                <a:latin typeface="Arial"/>
              </a:rPr>
              <a:t>'</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myscreenshot.png</a:t>
            </a:r>
            <a:r>
              <a:rPr lang="en-US">
                <a:latin typeface="Arial"/>
              </a:rPr>
              <a:t>'</a:t>
            </a:r>
            <a:endParaRPr/>
          </a:p>
          <a:p>
            <a:r>
              <a:rPr lang="en-US">
                <a:latin typeface="Arial"/>
              </a:rPr>
              <a:t>)</a:t>
            </a:r>
            <a:endParaRPr/>
          </a:p>
        </p:txBody>
      </p:sp>
      <p:sp>
        <p:nvSpPr>
          <p:cNvPr id="212" name="TextShape 6"/>
          <p:cNvSpPr txBox="1"/>
          <p:nvPr/>
        </p:nvSpPr>
        <p:spPr>
          <a:xfrm>
            <a:off x="3669120" y="2382840"/>
            <a:ext cx="724680" cy="262440"/>
          </a:xfrm>
          <a:prstGeom prst="rect">
            <a:avLst/>
          </a:prstGeom>
        </p:spPr>
        <p:txBody>
          <a:bodyPr lIns="90000" rIns="90000" tIns="45000" bIns="45000"/>
          <a:p>
            <a:r>
              <a:rPr lang="en-US" sz="1200">
                <a:latin typeface="Arial"/>
              </a:rPr>
              <a:t>testuser</a:t>
            </a:r>
            <a:endParaRPr/>
          </a:p>
        </p:txBody>
      </p:sp>
      <p:sp>
        <p:nvSpPr>
          <p:cNvPr id="213" name="TextShape 7"/>
          <p:cNvSpPr txBox="1"/>
          <p:nvPr/>
        </p:nvSpPr>
        <p:spPr>
          <a:xfrm>
            <a:off x="6657120" y="1859760"/>
            <a:ext cx="1023120" cy="262440"/>
          </a:xfrm>
          <a:prstGeom prst="rect">
            <a:avLst/>
          </a:prstGeom>
        </p:spPr>
        <p:txBody>
          <a:bodyPr lIns="90000" rIns="90000" tIns="45000" bIns="45000"/>
          <a:p>
            <a:r>
              <a:rPr lang="en-US" sz="1200">
                <a:latin typeface="Arial"/>
              </a:rPr>
              <a:t>test problem</a:t>
            </a:r>
            <a:endParaRPr/>
          </a:p>
        </p:txBody>
      </p:sp>
      <p:sp>
        <p:nvSpPr>
          <p:cNvPr id="214" name="CustomShape 8"/>
          <p:cNvSpPr/>
          <p:nvPr/>
        </p:nvSpPr>
        <p:spPr>
          <a:xfrm>
            <a:off x="3524760" y="2166480"/>
            <a:ext cx="2909520" cy="469800"/>
          </a:xfrm>
          <a:prstGeom prst="rect">
            <a:avLst/>
          </a:prstGeom>
          <a:noFill/>
          <a:ln w="36720">
            <a:solidFill>
              <a:srgbClr val="ff0000"/>
            </a:solidFill>
            <a:custDash>
              <a:ds d="197000" sp="197000"/>
            </a:custDash>
            <a:round/>
          </a:ln>
        </p:spPr>
      </p:sp>
      <p:sp>
        <p:nvSpPr>
          <p:cNvPr id="215" name="TextShape 9"/>
          <p:cNvSpPr txBox="1"/>
          <p:nvPr/>
        </p:nvSpPr>
        <p:spPr>
          <a:xfrm>
            <a:off x="5500080" y="4401360"/>
            <a:ext cx="3882960" cy="3162960"/>
          </a:xfrm>
          <a:prstGeom prst="rect">
            <a:avLst/>
          </a:prstGeom>
        </p:spPr>
        <p:txBody>
          <a:bodyPr lIns="90000" rIns="90000" tIns="45000" bIns="45000"/>
          <a:p>
            <a:r>
              <a:rPr lang="en-US">
                <a:latin typeface="Arial"/>
              </a:rPr>
              <a:t>po = TroubleReportForm()</a:t>
            </a:r>
            <a:endParaRPr/>
          </a:p>
          <a:p>
            <a:endParaRPr/>
          </a:p>
          <a:p>
            <a:r>
              <a:rPr lang="en-US">
                <a:latin typeface="Arial"/>
              </a:rPr>
              <a:t>data = {</a:t>
            </a:r>
            <a:endParaRPr/>
          </a:p>
          <a:p>
            <a:r>
              <a:rPr lang="en-US">
                <a:latin typeface="Arial"/>
              </a:rPr>
              <a:t>    </a:t>
            </a:r>
            <a:r>
              <a:rPr lang="en-US">
                <a:latin typeface="Arial"/>
              </a:rPr>
              <a:t>'</a:t>
            </a:r>
            <a:r>
              <a:rPr lang="en-US">
                <a:solidFill>
                  <a:srgbClr val="00ae00"/>
                </a:solidFill>
                <a:latin typeface="Arial"/>
              </a:rPr>
              <a:t>name</a:t>
            </a:r>
            <a:r>
              <a:rPr lang="en-US">
                <a:latin typeface="Arial"/>
              </a:rPr>
              <a:t>'     : '</a:t>
            </a:r>
            <a:r>
              <a:rPr lang="en-US">
                <a:solidFill>
                  <a:srgbClr val="00ae00"/>
                </a:solidFill>
                <a:latin typeface="Arial"/>
              </a:rPr>
              <a:t>testuser</a:t>
            </a:r>
            <a:r>
              <a:rPr lang="en-US">
                <a:latin typeface="Arial"/>
              </a:rPr>
              <a:t>',</a:t>
            </a:r>
            <a:endParaRPr/>
          </a:p>
          <a:p>
            <a:endParaRPr/>
          </a:p>
          <a:p>
            <a:r>
              <a:rPr lang="en-US">
                <a:latin typeface="Arial"/>
              </a:rPr>
              <a:t>    </a:t>
            </a:r>
            <a:r>
              <a:rPr lang="en-US">
                <a:latin typeface="Arial"/>
              </a:rPr>
              <a:t>'</a:t>
            </a:r>
            <a:r>
              <a:rPr lang="en-US">
                <a:solidFill>
                  <a:srgbClr val="00ae00"/>
                </a:solidFill>
                <a:latin typeface="Arial"/>
              </a:rPr>
              <a:t>problem</a:t>
            </a:r>
            <a:r>
              <a:rPr lang="en-US">
                <a:latin typeface="Arial"/>
              </a:rPr>
              <a:t>' : '</a:t>
            </a:r>
            <a:r>
              <a:rPr lang="en-US">
                <a:solidFill>
                  <a:srgbClr val="00ae00"/>
                </a:solidFill>
                <a:latin typeface="Arial"/>
              </a:rPr>
              <a:t>test problem</a:t>
            </a:r>
            <a:r>
              <a:rPr lang="en-US">
                <a:latin typeface="Arial"/>
              </a:rPr>
              <a:t>',</a:t>
            </a:r>
            <a:endParaRPr/>
          </a:p>
          <a:p>
            <a:endParaRPr/>
          </a:p>
          <a:p>
            <a:r>
              <a:rPr lang="en-US">
                <a:latin typeface="Arial"/>
              </a:rPr>
              <a:t>}</a:t>
            </a:r>
            <a:endParaRPr/>
          </a:p>
          <a:p>
            <a:r>
              <a:rPr lang="en-US">
                <a:latin typeface="Arial"/>
              </a:rPr>
              <a:t>po.populate_form(data)</a:t>
            </a:r>
            <a:endParaRPr/>
          </a:p>
          <a:p>
            <a:endParaRPr/>
          </a:p>
          <a:p>
            <a:r>
              <a:rPr lang="en-US">
                <a:latin typeface="Arial"/>
              </a:rPr>
              <a:t>po.submit_form()</a:t>
            </a:r>
            <a:endParaRPr/>
          </a:p>
        </p:txBody>
      </p:sp>
      <p:sp>
        <p:nvSpPr>
          <p:cNvPr id="216" name="CustomShape 10"/>
          <p:cNvSpPr/>
          <p:nvPr/>
        </p:nvSpPr>
        <p:spPr>
          <a:xfrm>
            <a:off x="12240" y="13320"/>
            <a:ext cx="10076760" cy="1450080"/>
          </a:xfrm>
          <a:prstGeom prst="rect">
            <a:avLst/>
          </a:prstGeom>
          <a:solidFill>
            <a:srgbClr val="ffffff"/>
          </a:solidFill>
          <a:ln>
            <a:noFill/>
          </a:ln>
        </p:spPr>
      </p:sp>
      <p:sp>
        <p:nvSpPr>
          <p:cNvPr id="217" name="TextShape 11"/>
          <p:cNvSpPr txBox="1"/>
          <p:nvPr/>
        </p:nvSpPr>
        <p:spPr>
          <a:xfrm>
            <a:off x="504000" y="13320"/>
            <a:ext cx="9068760" cy="1262520"/>
          </a:xfrm>
          <a:prstGeom prst="rect">
            <a:avLst/>
          </a:prstGeom>
        </p:spPr>
        <p:txBody>
          <a:bodyPr lIns="0" rIns="0" tIns="0" bIns="0" anchor="ctr"/>
          <a:p>
            <a:pPr algn="ctr"/>
            <a:r>
              <a:rPr lang="en-US" sz="4200">
                <a:latin typeface="Arial"/>
              </a:rPr>
              <a:t>3. Organize form data into dictionaries</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503640" y="301320"/>
            <a:ext cx="9068760" cy="1262520"/>
          </a:xfrm>
          <a:prstGeom prst="rect">
            <a:avLst/>
          </a:prstGeom>
        </p:spPr>
        <p:txBody>
          <a:bodyPr lIns="0" rIns="0" tIns="0" bIns="0" anchor="ctr"/>
          <a:p>
            <a:pPr algn="ctr"/>
            <a:r>
              <a:rPr lang="en-US" sz="4400">
                <a:latin typeface="Arial"/>
              </a:rPr>
              <a:t>Extending the Web Form Pattern</a:t>
            </a:r>
            <a:endParaRPr/>
          </a:p>
        </p:txBody>
      </p:sp>
      <p:sp>
        <p:nvSpPr>
          <p:cNvPr id="219" name="TextShape 2"/>
          <p:cNvSpPr txBox="1"/>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Many types of Forms can extend the base class</a:t>
            </a:r>
            <a:endParaRPr/>
          </a:p>
          <a:p>
            <a:pPr>
              <a:buSzPct val="45000"/>
              <a:buFont typeface="StarSymbol"/>
              <a:buChar char=""/>
            </a:pPr>
            <a:endParaRPr/>
          </a:p>
          <a:p>
            <a:pPr lvl="1">
              <a:buSzPct val="75000"/>
              <a:buFont typeface="StarSymbol"/>
              <a:buChar char=""/>
            </a:pPr>
            <a:r>
              <a:rPr lang="en-US" sz="2800">
                <a:latin typeface="Arial"/>
              </a:rPr>
              <a:t>Simple Forms : fill-in order is ambiguous</a:t>
            </a:r>
            <a:endParaRPr/>
          </a:p>
          <a:p>
            <a:pPr lvl="1">
              <a:buSzPct val="75000"/>
              <a:buFont typeface="StarSymbol"/>
              <a:buChar char=""/>
            </a:pPr>
            <a:endParaRPr/>
          </a:p>
          <a:p>
            <a:pPr lvl="1">
              <a:buSzPct val="75000"/>
              <a:buFont typeface="StarSymbol"/>
              <a:buChar char=""/>
            </a:pPr>
            <a:r>
              <a:rPr lang="en-US" sz="2800">
                <a:latin typeface="Arial"/>
              </a:rPr>
              <a:t>Ordered Forms : fill-in order matters</a:t>
            </a:r>
            <a:endParaRPr/>
          </a:p>
          <a:p>
            <a:pPr lvl="1">
              <a:buSzPct val="75000"/>
              <a:buFont typeface="StarSymbol"/>
              <a:buChar char=""/>
            </a:pPr>
            <a:endParaRPr/>
          </a:p>
          <a:p>
            <a:pPr lvl="1">
              <a:buSzPct val="75000"/>
              <a:buFont typeface="StarSymbol"/>
              <a:buChar char=""/>
            </a:pPr>
            <a:r>
              <a:rPr lang="en-US" sz="2800">
                <a:latin typeface="Arial"/>
              </a:rPr>
              <a:t>Multi-Button Forms: forms with cancel, back, previous button</a:t>
            </a:r>
            <a:endParaRPr/>
          </a:p>
          <a:p>
            <a:pPr lvl="1">
              <a:buSzPct val="75000"/>
              <a:buFont typeface="StarSymbol"/>
              <a:buChar char=""/>
            </a:pPr>
            <a:endParaRPr/>
          </a:p>
          <a:p>
            <a:pPr lvl="1">
              <a:buSzPct val="75000"/>
              <a:buFont typeface="StarSymbol"/>
              <a:buChar char=""/>
            </a:pPr>
            <a:r>
              <a:rPr lang="en-US" sz="2800">
                <a:latin typeface="Arial"/>
              </a:rPr>
              <a:t>Preview Forms : forms with a preview button</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lists of items</a:t>
            </a:r>
            <a:endParaRPr/>
          </a:p>
        </p:txBody>
      </p:sp>
      <p:pic>
        <p:nvPicPr>
          <p:cNvPr id="221" name="" descr=""/>
          <p:cNvPicPr/>
          <p:nvPr/>
        </p:nvPicPr>
        <p:blipFill>
          <a:blip r:embed="rId1"/>
          <a:stretch>
            <a:fillRect/>
          </a:stretch>
        </p:blipFill>
        <p:spPr>
          <a:xfrm>
            <a:off x="1220400" y="1506960"/>
            <a:ext cx="3616920" cy="2804400"/>
          </a:xfrm>
          <a:prstGeom prst="rect">
            <a:avLst/>
          </a:prstGeom>
          <a:ln>
            <a:noFill/>
          </a:ln>
        </p:spPr>
      </p:pic>
      <p:pic>
        <p:nvPicPr>
          <p:cNvPr id="222" name="" descr=""/>
          <p:cNvPicPr/>
          <p:nvPr/>
        </p:nvPicPr>
        <p:blipFill>
          <a:blip r:embed="rId2"/>
          <a:stretch>
            <a:fillRect/>
          </a:stretch>
        </p:blipFill>
        <p:spPr>
          <a:xfrm>
            <a:off x="5349240" y="1434960"/>
            <a:ext cx="3393360" cy="2880000"/>
          </a:xfrm>
          <a:prstGeom prst="rect">
            <a:avLst/>
          </a:prstGeom>
          <a:ln>
            <a:noFill/>
          </a:ln>
        </p:spPr>
      </p:pic>
      <p:pic>
        <p:nvPicPr>
          <p:cNvPr id="223" name="" descr=""/>
          <p:cNvPicPr/>
          <p:nvPr/>
        </p:nvPicPr>
        <p:blipFill>
          <a:blip r:embed="rId3"/>
          <a:stretch>
            <a:fillRect/>
          </a:stretch>
        </p:blipFill>
        <p:spPr>
          <a:xfrm>
            <a:off x="1260000" y="4582800"/>
            <a:ext cx="3523320" cy="2719080"/>
          </a:xfrm>
          <a:prstGeom prst="rect">
            <a:avLst/>
          </a:prstGeom>
          <a:ln>
            <a:noFill/>
          </a:ln>
        </p:spPr>
      </p:pic>
      <p:pic>
        <p:nvPicPr>
          <p:cNvPr id="224" name="" descr=""/>
          <p:cNvPicPr/>
          <p:nvPr/>
        </p:nvPicPr>
        <p:blipFill>
          <a:blip r:embed="rId4"/>
          <a:stretch>
            <a:fillRect/>
          </a:stretch>
        </p:blipFill>
        <p:spPr>
          <a:xfrm>
            <a:off x="5301720" y="4645800"/>
            <a:ext cx="3603600" cy="2575800"/>
          </a:xfrm>
          <a:prstGeom prst="rect">
            <a:avLst/>
          </a:prstGeom>
          <a:ln>
            <a:noFill/>
          </a:ln>
        </p:spPr>
      </p:pic>
      <p:sp>
        <p:nvSpPr>
          <p:cNvPr id="225" name="Line 2"/>
          <p:cNvSpPr/>
          <p:nvPr/>
        </p:nvSpPr>
        <p:spPr>
          <a:xfrm>
            <a:off x="5075280" y="1346040"/>
            <a:ext cx="0" cy="6036840"/>
          </a:xfrm>
          <a:prstGeom prst="line">
            <a:avLst/>
          </a:prstGeom>
          <a:ln w="54720">
            <a:solidFill>
              <a:srgbClr val="000000"/>
            </a:solidFill>
            <a:round/>
          </a:ln>
        </p:spPr>
      </p:sp>
      <p:sp>
        <p:nvSpPr>
          <p:cNvPr id="226" name="Line 3"/>
          <p:cNvSpPr/>
          <p:nvPr/>
        </p:nvSpPr>
        <p:spPr>
          <a:xfrm>
            <a:off x="935640" y="4404600"/>
            <a:ext cx="8135640" cy="0"/>
          </a:xfrm>
          <a:prstGeom prst="line">
            <a:avLst/>
          </a:prstGeom>
          <a:ln w="54720">
            <a:solidFill>
              <a:srgbClr val="000000"/>
            </a:solidFill>
            <a:round/>
          </a:ln>
        </p:spPr>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503640" y="301320"/>
            <a:ext cx="9068760" cy="1262520"/>
          </a:xfrm>
          <a:prstGeom prst="rect">
            <a:avLst/>
          </a:prstGeom>
        </p:spPr>
        <p:txBody>
          <a:bodyPr lIns="0" rIns="0" tIns="0" bIns="0" anchor="ctr"/>
          <a:p>
            <a:pPr algn="ctr"/>
            <a:r>
              <a:rPr lang="en-US" sz="4400">
                <a:latin typeface="Arial"/>
              </a:rPr>
              <a:t>Problems representing lists</a:t>
            </a:r>
            <a:endParaRPr/>
          </a:p>
        </p:txBody>
      </p:sp>
      <p:sp>
        <p:nvSpPr>
          <p:cNvPr id="228" name="TextShape 2"/>
          <p:cNvSpPr txBox="1"/>
          <p:nvPr/>
        </p:nvSpPr>
        <p:spPr>
          <a:xfrm>
            <a:off x="503640" y="1769400"/>
            <a:ext cx="8867160" cy="4385880"/>
          </a:xfrm>
          <a:prstGeom prst="rect">
            <a:avLst/>
          </a:prstGeom>
        </p:spPr>
        <p:txBody>
          <a:bodyPr lIns="0" rIns="0" tIns="0" bIns="0"/>
          <a:p>
            <a:r>
              <a:rPr lang="en-US" sz="2400">
                <a:latin typeface="Arial"/>
              </a:rPr>
              <a:t>1. Can't hard code locators</a:t>
            </a:r>
            <a:endParaRPr/>
          </a:p>
          <a:p>
            <a:r>
              <a:rPr lang="en-US" sz="2400">
                <a:latin typeface="Arial"/>
              </a:rPr>
              <a:t>2. Don't want to pre-allocate items</a:t>
            </a:r>
            <a:endParaRPr/>
          </a:p>
          <a:p>
            <a:r>
              <a:rPr lang="en-US" sz="2400">
                <a:latin typeface="Arial"/>
              </a:rPr>
              <a:t>3. Easy access to items</a:t>
            </a:r>
            <a:endParaRPr/>
          </a:p>
          <a:p>
            <a:r>
              <a:rPr lang="en-US" sz="2400">
                <a:latin typeface="Arial"/>
              </a:rPr>
              <a:t>4. Sequential access to items</a:t>
            </a:r>
            <a:endParaRPr/>
          </a:p>
          <a:p>
            <a:r>
              <a:rPr lang="en-US" sz="2400">
                <a:latin typeface="Arial"/>
              </a:rPr>
              <a:t>5. Searching for items</a:t>
            </a:r>
            <a:endParaRPr/>
          </a:p>
          <a:p>
            <a:pPr>
              <a:buSzPct val="45000"/>
              <a:buFont typeface="StarSymbol"/>
              <a:buChar char=""/>
            </a:pPr>
            <a:endParaRPr/>
          </a:p>
        </p:txBody>
      </p:sp>
      <p:pic>
        <p:nvPicPr>
          <p:cNvPr id="229" name="" descr=""/>
          <p:cNvPicPr/>
          <p:nvPr/>
        </p:nvPicPr>
        <p:blipFill>
          <a:blip r:embed="rId1"/>
          <a:stretch>
            <a:fillRect/>
          </a:stretch>
        </p:blipFill>
        <p:spPr>
          <a:xfrm>
            <a:off x="5302080" y="4646160"/>
            <a:ext cx="3603600" cy="25758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TextShape 1"/>
          <p:cNvSpPr txBox="1"/>
          <p:nvPr/>
        </p:nvSpPr>
        <p:spPr>
          <a:xfrm>
            <a:off x="503640" y="301320"/>
            <a:ext cx="9068760" cy="1262520"/>
          </a:xfrm>
          <a:prstGeom prst="rect">
            <a:avLst/>
          </a:prstGeom>
        </p:spPr>
        <p:txBody>
          <a:bodyPr lIns="0" rIns="0" tIns="0" bIns="0" anchor="ctr"/>
          <a:p>
            <a:pPr algn="ctr"/>
            <a:r>
              <a:rPr lang="en-US" sz="4400">
                <a:latin typeface="Arial"/>
              </a:rPr>
              <a:t>How are lists used?</a:t>
            </a:r>
            <a:endParaRPr/>
          </a:p>
        </p:txBody>
      </p:sp>
      <p:pic>
        <p:nvPicPr>
          <p:cNvPr id="231" name="" descr=""/>
          <p:cNvPicPr/>
          <p:nvPr/>
        </p:nvPicPr>
        <p:blipFill>
          <a:blip r:embed="rId1"/>
          <a:stretch>
            <a:fillRect/>
          </a:stretch>
        </p:blipFill>
        <p:spPr>
          <a:xfrm>
            <a:off x="2376720" y="4095720"/>
            <a:ext cx="5000040" cy="3071160"/>
          </a:xfrm>
          <a:prstGeom prst="rect">
            <a:avLst/>
          </a:prstGeom>
          <a:ln>
            <a:noFill/>
          </a:ln>
        </p:spPr>
      </p:pic>
      <p:sp>
        <p:nvSpPr>
          <p:cNvPr id="232" name="TextShape 2"/>
          <p:cNvSpPr txBox="1"/>
          <p:nvPr/>
        </p:nvSpPr>
        <p:spPr>
          <a:xfrm>
            <a:off x="183240" y="1372680"/>
            <a:ext cx="4935600" cy="1681920"/>
          </a:xfrm>
          <a:prstGeom prst="rect">
            <a:avLst/>
          </a:prstGeom>
        </p:spPr>
        <p:txBody>
          <a:bodyPr lIns="90000" rIns="90000" tIns="45000" bIns="45000"/>
          <a:p>
            <a:r>
              <a:rPr lang="en-US" sz="2800">
                <a:latin typeface="Arial"/>
              </a:rPr>
              <a:t>1. Interact with list meta-data</a:t>
            </a:r>
            <a:endParaRPr/>
          </a:p>
          <a:p>
            <a:r>
              <a:rPr lang="en-US" sz="2800">
                <a:latin typeface="Arial"/>
              </a:rPr>
              <a:t>2. Present enumerable data</a:t>
            </a:r>
            <a:endParaRPr/>
          </a:p>
          <a:p>
            <a:r>
              <a:rPr lang="en-US" sz="2800">
                <a:latin typeface="Arial"/>
              </a:rPr>
              <a:t>3. Query list item value</a:t>
            </a:r>
            <a:endParaRPr/>
          </a:p>
          <a:p>
            <a:r>
              <a:rPr lang="en-US" sz="2800">
                <a:latin typeface="Arial"/>
              </a:rPr>
              <a:t>4. Interact with list item</a:t>
            </a:r>
            <a:endParaRPr/>
          </a:p>
        </p:txBody>
      </p:sp>
      <p:sp>
        <p:nvSpPr>
          <p:cNvPr id="233" name="CustomShape 3"/>
          <p:cNvSpPr/>
          <p:nvPr/>
        </p:nvSpPr>
        <p:spPr>
          <a:xfrm>
            <a:off x="183240" y="1829520"/>
            <a:ext cx="5027040" cy="1241280"/>
          </a:xfrm>
          <a:prstGeom prst="rect">
            <a:avLst/>
          </a:prstGeom>
          <a:solidFill>
            <a:srgbClr val="ffffff"/>
          </a:solidFill>
          <a:ln>
            <a:noFill/>
          </a:ln>
        </p:spPr>
      </p:sp>
      <p:sp>
        <p:nvSpPr>
          <p:cNvPr id="234" name="CustomShape 4"/>
          <p:cNvSpPr/>
          <p:nvPr/>
        </p:nvSpPr>
        <p:spPr>
          <a:xfrm>
            <a:off x="2891520" y="4379040"/>
            <a:ext cx="720000" cy="160560"/>
          </a:xfrm>
          <a:prstGeom prst="rect">
            <a:avLst/>
          </a:prstGeom>
          <a:noFill/>
          <a:ln w="36720">
            <a:solidFill>
              <a:srgbClr val="ff0000"/>
            </a:solidFill>
            <a:custDash>
              <a:ds d="197000" sp="197000"/>
            </a:custDash>
            <a:round/>
          </a:ln>
        </p:spPr>
      </p:sp>
      <p:sp>
        <p:nvSpPr>
          <p:cNvPr id="235" name="CustomShape 5"/>
          <p:cNvSpPr/>
          <p:nvPr/>
        </p:nvSpPr>
        <p:spPr>
          <a:xfrm>
            <a:off x="2525760" y="4606560"/>
            <a:ext cx="3747960" cy="149400"/>
          </a:xfrm>
          <a:prstGeom prst="rect">
            <a:avLst/>
          </a:prstGeom>
          <a:noFill/>
          <a:ln w="36720">
            <a:solidFill>
              <a:srgbClr val="ff0000"/>
            </a:solidFill>
            <a:custDash>
              <a:ds d="197000" sp="197000"/>
            </a:custDash>
            <a:round/>
          </a:ln>
        </p:spPr>
      </p:sp>
      <p:sp>
        <p:nvSpPr>
          <p:cNvPr id="236" name="Line 6"/>
          <p:cNvSpPr/>
          <p:nvPr/>
        </p:nvSpPr>
        <p:spPr>
          <a:xfrm flipH="1">
            <a:off x="3656160" y="3749760"/>
            <a:ext cx="731160" cy="640440"/>
          </a:xfrm>
          <a:prstGeom prst="line">
            <a:avLst/>
          </a:prstGeom>
          <a:ln w="36720">
            <a:solidFill>
              <a:srgbClr val="ff0000"/>
            </a:solidFill>
            <a:round/>
            <a:tailEnd len="med" type="triangle" w="med"/>
          </a:ln>
        </p:spPr>
      </p:sp>
      <p:sp>
        <p:nvSpPr>
          <p:cNvPr id="237" name="Line 7"/>
          <p:cNvSpPr/>
          <p:nvPr/>
        </p:nvSpPr>
        <p:spPr>
          <a:xfrm flipH="1">
            <a:off x="6215760" y="3933000"/>
            <a:ext cx="731160" cy="640440"/>
          </a:xfrm>
          <a:prstGeom prst="line">
            <a:avLst/>
          </a:prstGeom>
          <a:ln w="36720">
            <a:solidFill>
              <a:srgbClr val="ff0000"/>
            </a:solidFill>
            <a:round/>
            <a:tailEnd len="med" type="triangle" w="med"/>
          </a:ln>
        </p:spPr>
      </p:sp>
      <p:sp>
        <p:nvSpPr>
          <p:cNvPr id="238" name="TextShape 8"/>
          <p:cNvSpPr txBox="1"/>
          <p:nvPr/>
        </p:nvSpPr>
        <p:spPr>
          <a:xfrm>
            <a:off x="3232080" y="3319560"/>
            <a:ext cx="2296080" cy="433440"/>
          </a:xfrm>
          <a:prstGeom prst="rect">
            <a:avLst/>
          </a:prstGeom>
        </p:spPr>
        <p:txBody>
          <a:bodyPr lIns="90000" rIns="90000" tIns="45000" bIns="45000"/>
          <a:p>
            <a:r>
              <a:rPr b="1" lang="en-US" sz="2400">
                <a:solidFill>
                  <a:srgbClr val="ff0000"/>
                </a:solidFill>
                <a:latin typeface="Arial"/>
              </a:rPr>
              <a:t>Header counts</a:t>
            </a:r>
            <a:endParaRPr/>
          </a:p>
        </p:txBody>
      </p:sp>
      <p:sp>
        <p:nvSpPr>
          <p:cNvPr id="239" name="TextShape 9"/>
          <p:cNvSpPr txBox="1"/>
          <p:nvPr/>
        </p:nvSpPr>
        <p:spPr>
          <a:xfrm>
            <a:off x="6032880" y="3502440"/>
            <a:ext cx="2113200" cy="433440"/>
          </a:xfrm>
          <a:prstGeom prst="rect">
            <a:avLst/>
          </a:prstGeom>
        </p:spPr>
        <p:txBody>
          <a:bodyPr lIns="90000" rIns="90000" tIns="45000" bIns="45000"/>
          <a:p>
            <a:r>
              <a:rPr b="1" lang="en-US" sz="2400">
                <a:solidFill>
                  <a:srgbClr val="ff0000"/>
                </a:solidFill>
                <a:latin typeface="Arial"/>
              </a:rPr>
              <a:t>Column titles</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503640" y="301320"/>
            <a:ext cx="9068760" cy="1262520"/>
          </a:xfrm>
          <a:prstGeom prst="rect">
            <a:avLst/>
          </a:prstGeom>
        </p:spPr>
        <p:txBody>
          <a:bodyPr lIns="0" rIns="0" tIns="0" bIns="0" anchor="ctr"/>
          <a:p>
            <a:pPr algn="ctr"/>
            <a:r>
              <a:rPr lang="en-US" sz="4400">
                <a:latin typeface="Arial"/>
              </a:rPr>
              <a:t>Agenda</a:t>
            </a:r>
            <a:endParaRPr/>
          </a:p>
        </p:txBody>
      </p:sp>
      <p:sp>
        <p:nvSpPr>
          <p:cNvPr id="118" name="TextShape 2"/>
          <p:cNvSpPr txBox="1"/>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WebForm Pattern</a:t>
            </a:r>
            <a:endParaRPr/>
          </a:p>
          <a:p>
            <a:pPr>
              <a:buSzPct val="45000"/>
              <a:buFont typeface="StarSymbol"/>
              <a:buChar char=""/>
            </a:pPr>
            <a:r>
              <a:rPr lang="en-US" sz="3200">
                <a:latin typeface="Arial"/>
              </a:rPr>
              <a:t>ItemList Pattern</a:t>
            </a:r>
            <a:endParaRPr/>
          </a:p>
          <a:p>
            <a:pPr>
              <a:buSzPct val="45000"/>
              <a:buFont typeface="StarSymbol"/>
              <a:buChar char=""/>
            </a:pPr>
            <a:r>
              <a:rPr lang="en-US" sz="3200">
                <a:latin typeface="Arial"/>
              </a:rPr>
              <a:t>IframeWrap Pattern</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TextShape 1"/>
          <p:cNvSpPr txBox="1"/>
          <p:nvPr/>
        </p:nvSpPr>
        <p:spPr>
          <a:xfrm>
            <a:off x="503640" y="301320"/>
            <a:ext cx="9068760" cy="1262520"/>
          </a:xfrm>
          <a:prstGeom prst="rect">
            <a:avLst/>
          </a:prstGeom>
        </p:spPr>
        <p:txBody>
          <a:bodyPr lIns="0" rIns="0" tIns="0" bIns="0" anchor="ctr"/>
          <a:p>
            <a:pPr algn="ctr"/>
            <a:r>
              <a:rPr lang="en-US" sz="4400">
                <a:latin typeface="Arial"/>
              </a:rPr>
              <a:t>How are lists used?</a:t>
            </a:r>
            <a:endParaRPr/>
          </a:p>
        </p:txBody>
      </p:sp>
      <p:pic>
        <p:nvPicPr>
          <p:cNvPr id="241" name="" descr=""/>
          <p:cNvPicPr/>
          <p:nvPr/>
        </p:nvPicPr>
        <p:blipFill>
          <a:blip r:embed="rId1"/>
          <a:stretch>
            <a:fillRect/>
          </a:stretch>
        </p:blipFill>
        <p:spPr>
          <a:xfrm>
            <a:off x="2376720" y="4095720"/>
            <a:ext cx="5000040" cy="3071160"/>
          </a:xfrm>
          <a:prstGeom prst="rect">
            <a:avLst/>
          </a:prstGeom>
          <a:ln>
            <a:noFill/>
          </a:ln>
        </p:spPr>
      </p:pic>
      <p:sp>
        <p:nvSpPr>
          <p:cNvPr id="242" name="TextShape 2"/>
          <p:cNvSpPr txBox="1"/>
          <p:nvPr/>
        </p:nvSpPr>
        <p:spPr>
          <a:xfrm>
            <a:off x="183240" y="1372680"/>
            <a:ext cx="4935600" cy="1681920"/>
          </a:xfrm>
          <a:prstGeom prst="rect">
            <a:avLst/>
          </a:prstGeom>
        </p:spPr>
        <p:txBody>
          <a:bodyPr lIns="90000" rIns="90000" tIns="45000" bIns="45000"/>
          <a:p>
            <a:r>
              <a:rPr lang="en-US" sz="2800">
                <a:latin typeface="Arial"/>
              </a:rPr>
              <a:t>1. Interact with list meta-data</a:t>
            </a:r>
            <a:endParaRPr/>
          </a:p>
          <a:p>
            <a:r>
              <a:rPr lang="en-US" sz="2800">
                <a:latin typeface="Arial"/>
              </a:rPr>
              <a:t>2. Present enumerable data</a:t>
            </a:r>
            <a:endParaRPr/>
          </a:p>
          <a:p>
            <a:r>
              <a:rPr lang="en-US" sz="2800">
                <a:latin typeface="Arial"/>
              </a:rPr>
              <a:t>3. Query list item value</a:t>
            </a:r>
            <a:endParaRPr/>
          </a:p>
          <a:p>
            <a:r>
              <a:rPr lang="en-US" sz="2800">
                <a:latin typeface="Arial"/>
              </a:rPr>
              <a:t>4. Interact with list item</a:t>
            </a:r>
            <a:endParaRPr/>
          </a:p>
        </p:txBody>
      </p:sp>
      <p:sp>
        <p:nvSpPr>
          <p:cNvPr id="243" name="CustomShape 3"/>
          <p:cNvSpPr/>
          <p:nvPr/>
        </p:nvSpPr>
        <p:spPr>
          <a:xfrm>
            <a:off x="183240" y="2194920"/>
            <a:ext cx="5027040" cy="853560"/>
          </a:xfrm>
          <a:prstGeom prst="rect">
            <a:avLst/>
          </a:prstGeom>
          <a:solidFill>
            <a:srgbClr val="ffffff"/>
          </a:solidFill>
          <a:ln>
            <a:noFill/>
          </a:ln>
        </p:spPr>
      </p:sp>
      <p:sp>
        <p:nvSpPr>
          <p:cNvPr id="244" name="Line 4"/>
          <p:cNvSpPr/>
          <p:nvPr/>
        </p:nvSpPr>
        <p:spPr>
          <a:xfrm>
            <a:off x="1188000" y="4994280"/>
            <a:ext cx="1005480" cy="0"/>
          </a:xfrm>
          <a:prstGeom prst="line">
            <a:avLst/>
          </a:prstGeom>
          <a:ln w="36720">
            <a:solidFill>
              <a:srgbClr val="ff0000"/>
            </a:solidFill>
            <a:round/>
            <a:tailEnd len="med" type="triangle" w="med"/>
          </a:ln>
        </p:spPr>
      </p:sp>
      <p:sp>
        <p:nvSpPr>
          <p:cNvPr id="245" name="Line 5"/>
          <p:cNvSpPr/>
          <p:nvPr/>
        </p:nvSpPr>
        <p:spPr>
          <a:xfrm>
            <a:off x="1197360" y="5401080"/>
            <a:ext cx="1005480" cy="0"/>
          </a:xfrm>
          <a:prstGeom prst="line">
            <a:avLst/>
          </a:prstGeom>
          <a:ln w="36720">
            <a:solidFill>
              <a:srgbClr val="ff0000"/>
            </a:solidFill>
            <a:round/>
            <a:tailEnd len="med" type="triangle" w="med"/>
          </a:ln>
        </p:spPr>
      </p:sp>
      <p:sp>
        <p:nvSpPr>
          <p:cNvPr id="246" name="Line 6"/>
          <p:cNvSpPr/>
          <p:nvPr/>
        </p:nvSpPr>
        <p:spPr>
          <a:xfrm>
            <a:off x="1197360" y="5833080"/>
            <a:ext cx="1005480" cy="0"/>
          </a:xfrm>
          <a:prstGeom prst="line">
            <a:avLst/>
          </a:prstGeom>
          <a:ln w="36720">
            <a:solidFill>
              <a:srgbClr val="ff0000"/>
            </a:solidFill>
            <a:round/>
            <a:tailEnd len="med" type="triangle" w="med"/>
          </a:ln>
        </p:spPr>
      </p:sp>
      <p:sp>
        <p:nvSpPr>
          <p:cNvPr id="247" name="TextShape 7"/>
          <p:cNvSpPr txBox="1"/>
          <p:nvPr/>
        </p:nvSpPr>
        <p:spPr>
          <a:xfrm>
            <a:off x="698400" y="4739400"/>
            <a:ext cx="378720" cy="488160"/>
          </a:xfrm>
          <a:prstGeom prst="rect">
            <a:avLst/>
          </a:prstGeom>
        </p:spPr>
        <p:txBody>
          <a:bodyPr lIns="90000" rIns="90000" tIns="45000" bIns="45000"/>
          <a:p>
            <a:r>
              <a:rPr b="1" lang="en-US" sz="2800">
                <a:solidFill>
                  <a:srgbClr val="ff0000"/>
                </a:solidFill>
                <a:latin typeface="Arial"/>
              </a:rPr>
              <a:t>1</a:t>
            </a:r>
            <a:endParaRPr/>
          </a:p>
        </p:txBody>
      </p:sp>
      <p:sp>
        <p:nvSpPr>
          <p:cNvPr id="248" name="TextShape 8"/>
          <p:cNvSpPr txBox="1"/>
          <p:nvPr/>
        </p:nvSpPr>
        <p:spPr>
          <a:xfrm>
            <a:off x="698400" y="5171760"/>
            <a:ext cx="378720" cy="488160"/>
          </a:xfrm>
          <a:prstGeom prst="rect">
            <a:avLst/>
          </a:prstGeom>
        </p:spPr>
        <p:txBody>
          <a:bodyPr lIns="90000" rIns="90000" tIns="45000" bIns="45000"/>
          <a:p>
            <a:r>
              <a:rPr b="1" lang="en-US" sz="2800">
                <a:solidFill>
                  <a:srgbClr val="ff0000"/>
                </a:solidFill>
                <a:latin typeface="Arial"/>
              </a:rPr>
              <a:t>2</a:t>
            </a:r>
            <a:endParaRPr/>
          </a:p>
        </p:txBody>
      </p:sp>
      <p:sp>
        <p:nvSpPr>
          <p:cNvPr id="249" name="TextShape 9"/>
          <p:cNvSpPr txBox="1"/>
          <p:nvPr/>
        </p:nvSpPr>
        <p:spPr>
          <a:xfrm>
            <a:off x="698400" y="5603760"/>
            <a:ext cx="378720" cy="488160"/>
          </a:xfrm>
          <a:prstGeom prst="rect">
            <a:avLst/>
          </a:prstGeom>
        </p:spPr>
        <p:txBody>
          <a:bodyPr lIns="90000" rIns="90000" tIns="45000" bIns="45000"/>
          <a:p>
            <a:r>
              <a:rPr b="1" lang="en-US" sz="2800">
                <a:solidFill>
                  <a:srgbClr val="ff0000"/>
                </a:solidFill>
                <a:latin typeface="Arial"/>
              </a:rPr>
              <a:t>3</a:t>
            </a:r>
            <a:endParaRPr/>
          </a:p>
        </p:txBody>
      </p:sp>
      <p:sp>
        <p:nvSpPr>
          <p:cNvPr id="250" name="CustomShape 10"/>
          <p:cNvSpPr/>
          <p:nvPr/>
        </p:nvSpPr>
        <p:spPr>
          <a:xfrm>
            <a:off x="183240" y="1372680"/>
            <a:ext cx="5027040" cy="451440"/>
          </a:xfrm>
          <a:prstGeom prst="rect">
            <a:avLst/>
          </a:prstGeom>
          <a:solidFill>
            <a:srgbClr val="ffffff"/>
          </a:solidFill>
          <a:ln>
            <a:noFill/>
          </a:ln>
        </p:spPr>
      </p:sp>
      <p:sp>
        <p:nvSpPr>
          <p:cNvPr id="251" name="TextShape 11"/>
          <p:cNvSpPr txBox="1"/>
          <p:nvPr/>
        </p:nvSpPr>
        <p:spPr>
          <a:xfrm>
            <a:off x="194400" y="4199400"/>
            <a:ext cx="1977480" cy="488160"/>
          </a:xfrm>
          <a:prstGeom prst="rect">
            <a:avLst/>
          </a:prstGeom>
        </p:spPr>
        <p:txBody>
          <a:bodyPr lIns="90000" rIns="90000" tIns="45000" bIns="45000"/>
          <a:p>
            <a:r>
              <a:rPr b="1" lang="en-US" sz="2800">
                <a:solidFill>
                  <a:srgbClr val="ff0000"/>
                </a:solidFill>
                <a:latin typeface="Arial"/>
              </a:rPr>
              <a:t>Sequential</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503640" y="301320"/>
            <a:ext cx="9068760" cy="1262520"/>
          </a:xfrm>
          <a:prstGeom prst="rect">
            <a:avLst/>
          </a:prstGeom>
        </p:spPr>
        <p:txBody>
          <a:bodyPr lIns="0" rIns="0" tIns="0" bIns="0" anchor="ctr"/>
          <a:p>
            <a:pPr algn="ctr"/>
            <a:r>
              <a:rPr lang="en-US" sz="4400">
                <a:latin typeface="Arial"/>
              </a:rPr>
              <a:t>How are lists used?</a:t>
            </a:r>
            <a:endParaRPr/>
          </a:p>
        </p:txBody>
      </p:sp>
      <p:pic>
        <p:nvPicPr>
          <p:cNvPr id="253" name="" descr=""/>
          <p:cNvPicPr/>
          <p:nvPr/>
        </p:nvPicPr>
        <p:blipFill>
          <a:blip r:embed="rId1"/>
          <a:stretch>
            <a:fillRect/>
          </a:stretch>
        </p:blipFill>
        <p:spPr>
          <a:xfrm>
            <a:off x="2376360" y="4095360"/>
            <a:ext cx="5000040" cy="3071160"/>
          </a:xfrm>
          <a:prstGeom prst="rect">
            <a:avLst/>
          </a:prstGeom>
          <a:ln>
            <a:noFill/>
          </a:ln>
        </p:spPr>
      </p:pic>
      <p:sp>
        <p:nvSpPr>
          <p:cNvPr id="254" name="CustomShape 2"/>
          <p:cNvSpPr/>
          <p:nvPr/>
        </p:nvSpPr>
        <p:spPr>
          <a:xfrm>
            <a:off x="2193840" y="3994200"/>
            <a:ext cx="5393160" cy="1585080"/>
          </a:xfrm>
          <a:prstGeom prst="rect">
            <a:avLst/>
          </a:prstGeom>
          <a:solidFill>
            <a:srgbClr val="ffffff"/>
          </a:solidFill>
          <a:ln>
            <a:noFill/>
          </a:ln>
        </p:spPr>
      </p:sp>
      <p:pic>
        <p:nvPicPr>
          <p:cNvPr id="255" name="" descr=""/>
          <p:cNvPicPr/>
          <p:nvPr/>
        </p:nvPicPr>
        <p:blipFill>
          <a:blip r:embed="rId2"/>
          <a:stretch>
            <a:fillRect/>
          </a:stretch>
        </p:blipFill>
        <p:spPr>
          <a:xfrm>
            <a:off x="459000" y="4696920"/>
            <a:ext cx="9141840" cy="527400"/>
          </a:xfrm>
          <a:prstGeom prst="rect">
            <a:avLst/>
          </a:prstGeom>
          <a:ln>
            <a:solidFill>
              <a:srgbClr val="000000"/>
            </a:solidFill>
          </a:ln>
        </p:spPr>
      </p:pic>
      <p:sp>
        <p:nvSpPr>
          <p:cNvPr id="256" name="Line 3"/>
          <p:cNvSpPr/>
          <p:nvPr/>
        </p:nvSpPr>
        <p:spPr>
          <a:xfrm flipH="1" flipV="1">
            <a:off x="459000" y="5224680"/>
            <a:ext cx="1989360" cy="844560"/>
          </a:xfrm>
          <a:prstGeom prst="line">
            <a:avLst/>
          </a:prstGeom>
          <a:ln>
            <a:solidFill>
              <a:srgbClr val="000000"/>
            </a:solidFill>
          </a:ln>
        </p:spPr>
      </p:sp>
      <p:sp>
        <p:nvSpPr>
          <p:cNvPr id="257" name="Line 4"/>
          <p:cNvSpPr/>
          <p:nvPr/>
        </p:nvSpPr>
        <p:spPr>
          <a:xfrm flipH="1" flipV="1">
            <a:off x="1465200" y="5224680"/>
            <a:ext cx="983160" cy="387000"/>
          </a:xfrm>
          <a:prstGeom prst="line">
            <a:avLst/>
          </a:prstGeom>
          <a:ln>
            <a:solidFill>
              <a:srgbClr val="000000"/>
            </a:solidFill>
          </a:ln>
        </p:spPr>
      </p:sp>
      <p:sp>
        <p:nvSpPr>
          <p:cNvPr id="258" name="Line 5"/>
          <p:cNvSpPr/>
          <p:nvPr/>
        </p:nvSpPr>
        <p:spPr>
          <a:xfrm flipV="1">
            <a:off x="7304400" y="5224680"/>
            <a:ext cx="1144080" cy="387000"/>
          </a:xfrm>
          <a:prstGeom prst="line">
            <a:avLst/>
          </a:prstGeom>
          <a:ln>
            <a:solidFill>
              <a:srgbClr val="000000"/>
            </a:solidFill>
          </a:ln>
        </p:spPr>
      </p:sp>
      <p:sp>
        <p:nvSpPr>
          <p:cNvPr id="259" name="CustomShape 6"/>
          <p:cNvSpPr/>
          <p:nvPr/>
        </p:nvSpPr>
        <p:spPr>
          <a:xfrm>
            <a:off x="2437200" y="5611680"/>
            <a:ext cx="4867200" cy="457200"/>
          </a:xfrm>
          <a:prstGeom prst="rect">
            <a:avLst/>
          </a:prstGeom>
          <a:noFill/>
          <a:ln w="18360">
            <a:solidFill>
              <a:srgbClr val="ff0000"/>
            </a:solidFill>
            <a:round/>
          </a:ln>
        </p:spPr>
      </p:sp>
      <p:sp>
        <p:nvSpPr>
          <p:cNvPr id="260" name="Line 7"/>
          <p:cNvSpPr/>
          <p:nvPr/>
        </p:nvSpPr>
        <p:spPr>
          <a:xfrm flipV="1">
            <a:off x="7304400" y="5224680"/>
            <a:ext cx="2296440" cy="844560"/>
          </a:xfrm>
          <a:prstGeom prst="line">
            <a:avLst/>
          </a:prstGeom>
          <a:ln>
            <a:solidFill>
              <a:srgbClr val="000000"/>
            </a:solidFill>
          </a:ln>
        </p:spPr>
      </p:sp>
      <p:sp>
        <p:nvSpPr>
          <p:cNvPr id="261" name="TextShape 8"/>
          <p:cNvSpPr txBox="1"/>
          <p:nvPr/>
        </p:nvSpPr>
        <p:spPr>
          <a:xfrm>
            <a:off x="183240" y="1372320"/>
            <a:ext cx="4935600" cy="1681920"/>
          </a:xfrm>
          <a:prstGeom prst="rect">
            <a:avLst/>
          </a:prstGeom>
        </p:spPr>
        <p:txBody>
          <a:bodyPr lIns="90000" rIns="90000" tIns="45000" bIns="45000"/>
          <a:p>
            <a:r>
              <a:rPr lang="en-US" sz="2800">
                <a:latin typeface="Arial"/>
              </a:rPr>
              <a:t>1. Interact with list meta-data</a:t>
            </a:r>
            <a:endParaRPr/>
          </a:p>
          <a:p>
            <a:r>
              <a:rPr lang="en-US" sz="2800">
                <a:latin typeface="Arial"/>
              </a:rPr>
              <a:t>2. Present enumerable data</a:t>
            </a:r>
            <a:endParaRPr/>
          </a:p>
          <a:p>
            <a:r>
              <a:rPr lang="en-US" sz="2800">
                <a:latin typeface="Arial"/>
              </a:rPr>
              <a:t>3. Query list item values</a:t>
            </a:r>
            <a:endParaRPr/>
          </a:p>
          <a:p>
            <a:r>
              <a:rPr lang="en-US" sz="2800">
                <a:latin typeface="Arial"/>
              </a:rPr>
              <a:t>4. Interact with list item</a:t>
            </a:r>
            <a:endParaRPr/>
          </a:p>
        </p:txBody>
      </p:sp>
      <p:sp>
        <p:nvSpPr>
          <p:cNvPr id="262" name="CustomShape 9"/>
          <p:cNvSpPr/>
          <p:nvPr/>
        </p:nvSpPr>
        <p:spPr>
          <a:xfrm>
            <a:off x="183240" y="1372320"/>
            <a:ext cx="5027040" cy="828720"/>
          </a:xfrm>
          <a:prstGeom prst="rect">
            <a:avLst/>
          </a:prstGeom>
          <a:solidFill>
            <a:srgbClr val="ffffff"/>
          </a:solidFill>
          <a:ln>
            <a:noFill/>
          </a:ln>
        </p:spPr>
      </p:sp>
      <p:sp>
        <p:nvSpPr>
          <p:cNvPr id="263" name="CustomShape 10"/>
          <p:cNvSpPr/>
          <p:nvPr/>
        </p:nvSpPr>
        <p:spPr>
          <a:xfrm>
            <a:off x="183240" y="2616840"/>
            <a:ext cx="5027040" cy="487440"/>
          </a:xfrm>
          <a:prstGeom prst="rect">
            <a:avLst/>
          </a:prstGeom>
          <a:solidFill>
            <a:srgbClr val="ffffff"/>
          </a:solidFill>
          <a:ln>
            <a:noFill/>
          </a:ln>
        </p:spPr>
      </p:sp>
      <p:sp>
        <p:nvSpPr>
          <p:cNvPr id="264" name="CustomShape 11"/>
          <p:cNvSpPr/>
          <p:nvPr/>
        </p:nvSpPr>
        <p:spPr>
          <a:xfrm>
            <a:off x="617400" y="4767120"/>
            <a:ext cx="1371240" cy="365760"/>
          </a:xfrm>
          <a:prstGeom prst="rect">
            <a:avLst/>
          </a:prstGeom>
          <a:noFill/>
          <a:ln w="36720">
            <a:solidFill>
              <a:srgbClr val="ff0000"/>
            </a:solidFill>
            <a:custDash>
              <a:ds d="197000" sp="197000"/>
            </a:custDash>
            <a:round/>
          </a:ln>
        </p:spPr>
      </p:sp>
      <p:sp>
        <p:nvSpPr>
          <p:cNvPr id="265" name="Line 12"/>
          <p:cNvSpPr/>
          <p:nvPr/>
        </p:nvSpPr>
        <p:spPr>
          <a:xfrm flipH="1">
            <a:off x="2102400" y="3997440"/>
            <a:ext cx="2343600" cy="758880"/>
          </a:xfrm>
          <a:prstGeom prst="line">
            <a:avLst/>
          </a:prstGeom>
          <a:ln w="36720">
            <a:solidFill>
              <a:srgbClr val="ff0000"/>
            </a:solidFill>
            <a:round/>
            <a:tailEnd len="med" type="triangle" w="med"/>
          </a:ln>
        </p:spPr>
      </p:sp>
      <p:sp>
        <p:nvSpPr>
          <p:cNvPr id="266" name="TextShape 13"/>
          <p:cNvSpPr txBox="1"/>
          <p:nvPr/>
        </p:nvSpPr>
        <p:spPr>
          <a:xfrm>
            <a:off x="2881800" y="3566880"/>
            <a:ext cx="3129840" cy="433440"/>
          </a:xfrm>
          <a:prstGeom prst="rect">
            <a:avLst/>
          </a:prstGeom>
        </p:spPr>
        <p:txBody>
          <a:bodyPr lIns="90000" rIns="90000" tIns="45000" bIns="45000"/>
          <a:p>
            <a:r>
              <a:rPr b="1" lang="en-US" sz="2400">
                <a:solidFill>
                  <a:srgbClr val="ff0000"/>
                </a:solidFill>
                <a:latin typeface="Arial"/>
              </a:rPr>
              <a:t>Readable item detail</a:t>
            </a:r>
            <a:endParaRPr/>
          </a:p>
        </p:txBody>
      </p:sp>
      <p:sp>
        <p:nvSpPr>
          <p:cNvPr id="267" name="CustomShape 14"/>
          <p:cNvSpPr/>
          <p:nvPr/>
        </p:nvSpPr>
        <p:spPr>
          <a:xfrm>
            <a:off x="4113360" y="4755960"/>
            <a:ext cx="639720" cy="238320"/>
          </a:xfrm>
          <a:prstGeom prst="rect">
            <a:avLst/>
          </a:prstGeom>
          <a:noFill/>
          <a:ln w="36720">
            <a:solidFill>
              <a:srgbClr val="ff0000"/>
            </a:solidFill>
            <a:custDash>
              <a:ds d="197000" sp="197000"/>
            </a:custDash>
            <a:round/>
          </a:ln>
        </p:spPr>
      </p:sp>
      <p:sp>
        <p:nvSpPr>
          <p:cNvPr id="268" name="CustomShape 15"/>
          <p:cNvSpPr/>
          <p:nvPr/>
        </p:nvSpPr>
        <p:spPr>
          <a:xfrm>
            <a:off x="5498280" y="4755960"/>
            <a:ext cx="878040" cy="412560"/>
          </a:xfrm>
          <a:prstGeom prst="rect">
            <a:avLst/>
          </a:prstGeom>
          <a:noFill/>
          <a:ln w="36720">
            <a:solidFill>
              <a:srgbClr val="ff0000"/>
            </a:solidFill>
            <a:custDash>
              <a:ds d="197000" sp="197000"/>
            </a:custDash>
            <a:round/>
          </a:ln>
        </p:spPr>
      </p:sp>
      <p:sp>
        <p:nvSpPr>
          <p:cNvPr id="269" name="Line 16"/>
          <p:cNvSpPr/>
          <p:nvPr/>
        </p:nvSpPr>
        <p:spPr>
          <a:xfrm>
            <a:off x="4446000" y="3997440"/>
            <a:ext cx="0" cy="699840"/>
          </a:xfrm>
          <a:prstGeom prst="line">
            <a:avLst/>
          </a:prstGeom>
          <a:ln w="36720">
            <a:solidFill>
              <a:srgbClr val="ff0000"/>
            </a:solidFill>
            <a:round/>
            <a:tailEnd len="med" type="triangle" w="med"/>
          </a:ln>
        </p:spPr>
      </p:sp>
      <p:sp>
        <p:nvSpPr>
          <p:cNvPr id="270" name="Line 17"/>
          <p:cNvSpPr/>
          <p:nvPr/>
        </p:nvSpPr>
        <p:spPr>
          <a:xfrm>
            <a:off x="4446000" y="3997440"/>
            <a:ext cx="1052280" cy="758880"/>
          </a:xfrm>
          <a:prstGeom prst="line">
            <a:avLst/>
          </a:prstGeom>
          <a:ln w="36720">
            <a:solidFill>
              <a:srgbClr val="ff0000"/>
            </a:solidFill>
            <a:round/>
            <a:tailEnd len="med" type="triangle" w="med"/>
          </a:ln>
        </p:spPr>
      </p:sp>
      <p:sp>
        <p:nvSpPr>
          <p:cNvPr id="271" name="CustomShape 18"/>
          <p:cNvSpPr/>
          <p:nvPr/>
        </p:nvSpPr>
        <p:spPr>
          <a:xfrm>
            <a:off x="2193840" y="6127920"/>
            <a:ext cx="5393160" cy="1071720"/>
          </a:xfrm>
          <a:prstGeom prst="rect">
            <a:avLst/>
          </a:prstGeom>
          <a:solidFill>
            <a:srgbClr val="ffffff"/>
          </a:solidFill>
          <a:ln>
            <a:noFill/>
          </a:ln>
        </p:spPr>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TextShape 1"/>
          <p:cNvSpPr txBox="1"/>
          <p:nvPr/>
        </p:nvSpPr>
        <p:spPr>
          <a:xfrm>
            <a:off x="503640" y="301320"/>
            <a:ext cx="9068760" cy="1262520"/>
          </a:xfrm>
          <a:prstGeom prst="rect">
            <a:avLst/>
          </a:prstGeom>
        </p:spPr>
        <p:txBody>
          <a:bodyPr lIns="0" rIns="0" tIns="0" bIns="0" anchor="ctr"/>
          <a:p>
            <a:pPr algn="ctr"/>
            <a:r>
              <a:rPr lang="en-US" sz="4400">
                <a:latin typeface="Arial"/>
              </a:rPr>
              <a:t>How are lists used?</a:t>
            </a:r>
            <a:endParaRPr/>
          </a:p>
        </p:txBody>
      </p:sp>
      <p:pic>
        <p:nvPicPr>
          <p:cNvPr id="273" name="" descr=""/>
          <p:cNvPicPr/>
          <p:nvPr/>
        </p:nvPicPr>
        <p:blipFill>
          <a:blip r:embed="rId1"/>
          <a:stretch>
            <a:fillRect/>
          </a:stretch>
        </p:blipFill>
        <p:spPr>
          <a:xfrm>
            <a:off x="2376360" y="4095360"/>
            <a:ext cx="5000040" cy="3071160"/>
          </a:xfrm>
          <a:prstGeom prst="rect">
            <a:avLst/>
          </a:prstGeom>
          <a:ln>
            <a:noFill/>
          </a:ln>
        </p:spPr>
      </p:pic>
      <p:sp>
        <p:nvSpPr>
          <p:cNvPr id="274" name="CustomShape 2"/>
          <p:cNvSpPr/>
          <p:nvPr/>
        </p:nvSpPr>
        <p:spPr>
          <a:xfrm>
            <a:off x="2193840" y="3994200"/>
            <a:ext cx="5393160" cy="1585080"/>
          </a:xfrm>
          <a:prstGeom prst="rect">
            <a:avLst/>
          </a:prstGeom>
          <a:solidFill>
            <a:srgbClr val="ffffff"/>
          </a:solidFill>
          <a:ln>
            <a:noFill/>
          </a:ln>
        </p:spPr>
      </p:sp>
      <p:pic>
        <p:nvPicPr>
          <p:cNvPr id="275" name="" descr=""/>
          <p:cNvPicPr/>
          <p:nvPr/>
        </p:nvPicPr>
        <p:blipFill>
          <a:blip r:embed="rId2"/>
          <a:stretch>
            <a:fillRect/>
          </a:stretch>
        </p:blipFill>
        <p:spPr>
          <a:xfrm>
            <a:off x="459000" y="4696920"/>
            <a:ext cx="9141840" cy="527400"/>
          </a:xfrm>
          <a:prstGeom prst="rect">
            <a:avLst/>
          </a:prstGeom>
          <a:ln>
            <a:solidFill>
              <a:srgbClr val="000000"/>
            </a:solidFill>
          </a:ln>
        </p:spPr>
      </p:pic>
      <p:sp>
        <p:nvSpPr>
          <p:cNvPr id="276" name="Line 3"/>
          <p:cNvSpPr/>
          <p:nvPr/>
        </p:nvSpPr>
        <p:spPr>
          <a:xfrm flipH="1" flipV="1">
            <a:off x="459000" y="5224680"/>
            <a:ext cx="1989360" cy="844560"/>
          </a:xfrm>
          <a:prstGeom prst="line">
            <a:avLst/>
          </a:prstGeom>
          <a:ln>
            <a:solidFill>
              <a:srgbClr val="000000"/>
            </a:solidFill>
          </a:ln>
        </p:spPr>
      </p:sp>
      <p:sp>
        <p:nvSpPr>
          <p:cNvPr id="277" name="Line 4"/>
          <p:cNvSpPr/>
          <p:nvPr/>
        </p:nvSpPr>
        <p:spPr>
          <a:xfrm flipH="1" flipV="1">
            <a:off x="1465200" y="5224680"/>
            <a:ext cx="983160" cy="387000"/>
          </a:xfrm>
          <a:prstGeom prst="line">
            <a:avLst/>
          </a:prstGeom>
          <a:ln>
            <a:solidFill>
              <a:srgbClr val="000000"/>
            </a:solidFill>
          </a:ln>
        </p:spPr>
      </p:sp>
      <p:sp>
        <p:nvSpPr>
          <p:cNvPr id="278" name="Line 5"/>
          <p:cNvSpPr/>
          <p:nvPr/>
        </p:nvSpPr>
        <p:spPr>
          <a:xfrm flipV="1">
            <a:off x="7304400" y="5224680"/>
            <a:ext cx="1144080" cy="387000"/>
          </a:xfrm>
          <a:prstGeom prst="line">
            <a:avLst/>
          </a:prstGeom>
          <a:ln>
            <a:solidFill>
              <a:srgbClr val="000000"/>
            </a:solidFill>
          </a:ln>
        </p:spPr>
      </p:sp>
      <p:sp>
        <p:nvSpPr>
          <p:cNvPr id="279" name="CustomShape 6"/>
          <p:cNvSpPr/>
          <p:nvPr/>
        </p:nvSpPr>
        <p:spPr>
          <a:xfrm>
            <a:off x="2437200" y="5611680"/>
            <a:ext cx="4867200" cy="457200"/>
          </a:xfrm>
          <a:prstGeom prst="rect">
            <a:avLst/>
          </a:prstGeom>
          <a:noFill/>
          <a:ln w="18360">
            <a:solidFill>
              <a:srgbClr val="ff0000"/>
            </a:solidFill>
            <a:round/>
          </a:ln>
        </p:spPr>
      </p:sp>
      <p:sp>
        <p:nvSpPr>
          <p:cNvPr id="280" name="Line 7"/>
          <p:cNvSpPr/>
          <p:nvPr/>
        </p:nvSpPr>
        <p:spPr>
          <a:xfrm flipV="1">
            <a:off x="7304400" y="5224680"/>
            <a:ext cx="2296440" cy="844560"/>
          </a:xfrm>
          <a:prstGeom prst="line">
            <a:avLst/>
          </a:prstGeom>
          <a:ln>
            <a:solidFill>
              <a:srgbClr val="000000"/>
            </a:solidFill>
          </a:ln>
        </p:spPr>
      </p:sp>
      <p:sp>
        <p:nvSpPr>
          <p:cNvPr id="281" name="TextShape 8"/>
          <p:cNvSpPr txBox="1"/>
          <p:nvPr/>
        </p:nvSpPr>
        <p:spPr>
          <a:xfrm>
            <a:off x="183240" y="1372320"/>
            <a:ext cx="4935600" cy="1681920"/>
          </a:xfrm>
          <a:prstGeom prst="rect">
            <a:avLst/>
          </a:prstGeom>
        </p:spPr>
        <p:txBody>
          <a:bodyPr lIns="90000" rIns="90000" tIns="45000" bIns="45000"/>
          <a:p>
            <a:r>
              <a:rPr lang="en-US" sz="2800">
                <a:latin typeface="Arial"/>
              </a:rPr>
              <a:t>1. Interact with list meta-data</a:t>
            </a:r>
            <a:endParaRPr/>
          </a:p>
          <a:p>
            <a:r>
              <a:rPr lang="en-US" sz="2800">
                <a:latin typeface="Arial"/>
              </a:rPr>
              <a:t>2. Present enumerable data</a:t>
            </a:r>
            <a:endParaRPr/>
          </a:p>
          <a:p>
            <a:r>
              <a:rPr lang="en-US" sz="2800">
                <a:latin typeface="Arial"/>
              </a:rPr>
              <a:t>3. Query list item value</a:t>
            </a:r>
            <a:endParaRPr/>
          </a:p>
          <a:p>
            <a:r>
              <a:rPr lang="en-US" sz="2800">
                <a:latin typeface="Arial"/>
              </a:rPr>
              <a:t>4. Interact with list item</a:t>
            </a:r>
            <a:endParaRPr/>
          </a:p>
        </p:txBody>
      </p:sp>
      <p:sp>
        <p:nvSpPr>
          <p:cNvPr id="282" name="CustomShape 9"/>
          <p:cNvSpPr/>
          <p:nvPr/>
        </p:nvSpPr>
        <p:spPr>
          <a:xfrm>
            <a:off x="183240" y="1372320"/>
            <a:ext cx="5027040" cy="1244520"/>
          </a:xfrm>
          <a:prstGeom prst="rect">
            <a:avLst/>
          </a:prstGeom>
          <a:solidFill>
            <a:srgbClr val="ffffff"/>
          </a:solidFill>
          <a:ln>
            <a:noFill/>
          </a:ln>
        </p:spPr>
      </p:sp>
      <p:sp>
        <p:nvSpPr>
          <p:cNvPr id="283" name="CustomShape 10"/>
          <p:cNvSpPr/>
          <p:nvPr/>
        </p:nvSpPr>
        <p:spPr>
          <a:xfrm>
            <a:off x="7007760" y="4755960"/>
            <a:ext cx="1607040" cy="234360"/>
          </a:xfrm>
          <a:prstGeom prst="rect">
            <a:avLst/>
          </a:prstGeom>
          <a:noFill/>
          <a:ln w="36720">
            <a:solidFill>
              <a:srgbClr val="ff0000"/>
            </a:solidFill>
            <a:custDash>
              <a:ds d="197000" sp="197000"/>
            </a:custDash>
            <a:round/>
          </a:ln>
        </p:spPr>
      </p:sp>
      <p:sp>
        <p:nvSpPr>
          <p:cNvPr id="284" name="Line 11"/>
          <p:cNvSpPr/>
          <p:nvPr/>
        </p:nvSpPr>
        <p:spPr>
          <a:xfrm flipH="1">
            <a:off x="7769880" y="3636000"/>
            <a:ext cx="548640" cy="1028520"/>
          </a:xfrm>
          <a:prstGeom prst="line">
            <a:avLst/>
          </a:prstGeom>
          <a:ln w="36720">
            <a:solidFill>
              <a:srgbClr val="ff0000"/>
            </a:solidFill>
            <a:round/>
            <a:tailEnd len="med" type="triangle" w="med"/>
          </a:ln>
        </p:spPr>
      </p:sp>
      <p:sp>
        <p:nvSpPr>
          <p:cNvPr id="285" name="TextShape 12"/>
          <p:cNvSpPr txBox="1"/>
          <p:nvPr/>
        </p:nvSpPr>
        <p:spPr>
          <a:xfrm>
            <a:off x="6764040" y="3205800"/>
            <a:ext cx="3062520" cy="433440"/>
          </a:xfrm>
          <a:prstGeom prst="rect">
            <a:avLst/>
          </a:prstGeom>
        </p:spPr>
        <p:txBody>
          <a:bodyPr lIns="90000" rIns="90000" tIns="45000" bIns="45000"/>
          <a:p>
            <a:r>
              <a:rPr b="1" lang="en-US" sz="2400">
                <a:solidFill>
                  <a:srgbClr val="ff0000"/>
                </a:solidFill>
                <a:latin typeface="Arial"/>
              </a:rPr>
              <a:t>Links to more detail</a:t>
            </a:r>
            <a:endParaRPr/>
          </a:p>
        </p:txBody>
      </p:sp>
      <p:sp>
        <p:nvSpPr>
          <p:cNvPr id="286" name="CustomShape 13"/>
          <p:cNvSpPr/>
          <p:nvPr/>
        </p:nvSpPr>
        <p:spPr>
          <a:xfrm>
            <a:off x="2193840" y="6127920"/>
            <a:ext cx="5393160" cy="1071720"/>
          </a:xfrm>
          <a:prstGeom prst="rect">
            <a:avLst/>
          </a:prstGeom>
          <a:solidFill>
            <a:srgbClr val="ffffff"/>
          </a:solidFill>
          <a:ln>
            <a:noFill/>
          </a:ln>
        </p:spPr>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503640" y="301320"/>
            <a:ext cx="9068760" cy="1262520"/>
          </a:xfrm>
          <a:prstGeom prst="rect">
            <a:avLst/>
          </a:prstGeom>
        </p:spPr>
        <p:txBody>
          <a:bodyPr lIns="0" rIns="0" tIns="0" bIns="0" anchor="ctr"/>
          <a:p>
            <a:pPr algn="ctr"/>
            <a:r>
              <a:rPr lang="en-US" sz="4400">
                <a:latin typeface="Arial"/>
              </a:rPr>
              <a:t>Proposed Interface</a:t>
            </a:r>
            <a:endParaRPr/>
          </a:p>
        </p:txBody>
      </p:sp>
      <p:sp>
        <p:nvSpPr>
          <p:cNvPr id="288" name="TextShape 2"/>
          <p:cNvSpPr txBox="1"/>
          <p:nvPr/>
        </p:nvSpPr>
        <p:spPr>
          <a:xfrm>
            <a:off x="503640" y="1769400"/>
            <a:ext cx="8867160" cy="4385880"/>
          </a:xfrm>
          <a:prstGeom prst="rect">
            <a:avLst/>
          </a:prstGeom>
        </p:spPr>
        <p:txBody>
          <a:bodyPr lIns="0" rIns="0" tIns="0" bIns="0"/>
          <a:p>
            <a:pPr>
              <a:buSzPct val="45000"/>
              <a:buFont typeface="StarSymbol"/>
              <a:buChar char=""/>
            </a:pPr>
            <a:r>
              <a:rPr b="1" lang="en-US" sz="3200">
                <a:latin typeface="Arial"/>
              </a:rPr>
              <a:t>ItemList Pattern</a:t>
            </a:r>
            <a:endParaRPr/>
          </a:p>
          <a:p>
            <a:pPr lvl="1">
              <a:buSzPct val="75000"/>
              <a:buFont typeface="StarSymbol"/>
              <a:buChar char=""/>
            </a:pPr>
            <a:r>
              <a:rPr lang="en-US" sz="2800">
                <a:latin typeface="Arial"/>
              </a:rPr>
              <a:t>Participants:</a:t>
            </a:r>
            <a:endParaRPr/>
          </a:p>
          <a:p>
            <a:pPr lvl="2">
              <a:buSzPct val="45000"/>
              <a:buFont typeface="StarSymbol"/>
              <a:buChar char=""/>
            </a:pPr>
            <a:r>
              <a:rPr lang="en-US" sz="2400">
                <a:latin typeface="Arial"/>
              </a:rPr>
              <a:t>Container class</a:t>
            </a:r>
            <a:endParaRPr/>
          </a:p>
          <a:p>
            <a:pPr lvl="2">
              <a:buSzPct val="45000"/>
              <a:buFont typeface="StarSymbol"/>
              <a:buChar char=""/>
            </a:pPr>
            <a:r>
              <a:rPr lang="en-US" sz="2400">
                <a:latin typeface="Arial"/>
              </a:rPr>
              <a:t>Item class</a:t>
            </a:r>
            <a:endParaRPr/>
          </a:p>
          <a:p>
            <a:pPr lvl="1">
              <a:buSzPct val="75000"/>
              <a:buFont typeface="StarSymbol"/>
              <a:buChar char=""/>
            </a:pPr>
            <a:r>
              <a:rPr lang="en-US" sz="2800">
                <a:latin typeface="Arial"/>
              </a:rPr>
              <a:t>Iterator Pattern to enumerate items</a:t>
            </a:r>
            <a:endParaRPr/>
          </a:p>
          <a:p>
            <a:pPr lvl="1">
              <a:buSzPct val="75000"/>
              <a:buFont typeface="StarSymbol"/>
              <a:buChar char=""/>
            </a:pPr>
            <a:r>
              <a:rPr lang="en-US" sz="2800">
                <a:latin typeface="Arial"/>
              </a:rPr>
              <a:t>Template Locators solve item count problem. </a:t>
            </a:r>
            <a:endParaRPr/>
          </a:p>
          <a:p>
            <a:pPr lvl="1">
              <a:buSzPct val="75000"/>
              <a:buFont typeface="StarSymbol"/>
              <a:buChar char=""/>
            </a:pPr>
            <a:r>
              <a:rPr lang="en-US" sz="2800">
                <a:latin typeface="Arial"/>
              </a:rPr>
              <a:t>Factory Method Pattern to create item objects on demand</a:t>
            </a:r>
            <a:endParaRPr/>
          </a:p>
        </p:txBody>
      </p:sp>
      <p:pic>
        <p:nvPicPr>
          <p:cNvPr id="289" name="" descr=""/>
          <p:cNvPicPr/>
          <p:nvPr/>
        </p:nvPicPr>
        <p:blipFill>
          <a:blip r:embed="rId1"/>
          <a:stretch>
            <a:fillRect/>
          </a:stretch>
        </p:blipFill>
        <p:spPr>
          <a:xfrm>
            <a:off x="7682760" y="1563840"/>
            <a:ext cx="1991160" cy="1419840"/>
          </a:xfrm>
          <a:prstGeom prst="rect">
            <a:avLst/>
          </a:prstGeom>
          <a:ln>
            <a:noFill/>
          </a:ln>
        </p:spPr>
      </p:pic>
      <p:sp>
        <p:nvSpPr>
          <p:cNvPr id="290" name="CustomShape 3"/>
          <p:cNvSpPr/>
          <p:nvPr/>
        </p:nvSpPr>
        <p:spPr>
          <a:xfrm>
            <a:off x="7709040" y="1697040"/>
            <a:ext cx="471240" cy="88560"/>
          </a:xfrm>
          <a:prstGeom prst="rect">
            <a:avLst/>
          </a:prstGeom>
          <a:noFill/>
          <a:ln w="36720">
            <a:solidFill>
              <a:srgbClr val="ff3333"/>
            </a:solidFill>
            <a:custDash>
              <a:ds d="197000" sp="127000"/>
            </a:custDash>
            <a:round/>
          </a:ln>
        </p:spPr>
      </p:sp>
      <p:sp>
        <p:nvSpPr>
          <p:cNvPr id="291" name="CustomShape 4"/>
          <p:cNvSpPr/>
          <p:nvPr/>
        </p:nvSpPr>
        <p:spPr>
          <a:xfrm>
            <a:off x="7678440" y="1672920"/>
            <a:ext cx="1991160" cy="1177560"/>
          </a:xfrm>
          <a:prstGeom prst="rect">
            <a:avLst/>
          </a:prstGeom>
          <a:noFill/>
          <a:ln w="36720">
            <a:solidFill>
              <a:srgbClr val="ff3333"/>
            </a:solidFill>
            <a:custDash>
              <a:ds d="197000" sp="127000"/>
            </a:custDash>
            <a:round/>
          </a:ln>
        </p:spPr>
      </p:sp>
      <p:pic>
        <p:nvPicPr>
          <p:cNvPr id="292" name="" descr=""/>
          <p:cNvPicPr/>
          <p:nvPr/>
        </p:nvPicPr>
        <p:blipFill>
          <a:blip r:embed="rId2"/>
          <a:stretch>
            <a:fillRect/>
          </a:stretch>
        </p:blipFill>
        <p:spPr>
          <a:xfrm>
            <a:off x="7038360" y="2194920"/>
            <a:ext cx="2115720" cy="1419840"/>
          </a:xfrm>
          <a:prstGeom prst="rect">
            <a:avLst/>
          </a:prstGeom>
          <a:ln>
            <a:noFill/>
          </a:ln>
        </p:spPr>
      </p:pic>
      <p:sp>
        <p:nvSpPr>
          <p:cNvPr id="293" name="CustomShape 5"/>
          <p:cNvSpPr/>
          <p:nvPr/>
        </p:nvSpPr>
        <p:spPr>
          <a:xfrm>
            <a:off x="7038360" y="2682720"/>
            <a:ext cx="2115720" cy="222480"/>
          </a:xfrm>
          <a:prstGeom prst="rect">
            <a:avLst/>
          </a:prstGeom>
          <a:noFill/>
          <a:ln w="36720">
            <a:solidFill>
              <a:srgbClr val="ff3333"/>
            </a:solidFill>
            <a:custDash>
              <a:ds d="197000" sp="127000"/>
            </a:custDash>
            <a:round/>
          </a:ln>
        </p:spPr>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CustomShape 1"/>
          <p:cNvSpPr/>
          <p:nvPr/>
        </p:nvSpPr>
        <p:spPr>
          <a:xfrm>
            <a:off x="459720" y="1920600"/>
            <a:ext cx="9232560" cy="4847760"/>
          </a:xfrm>
          <a:prstGeom prst="rect">
            <a:avLst/>
          </a:prstGeom>
          <a:solidFill>
            <a:srgbClr val="e6e6ff"/>
          </a:solidFill>
          <a:ln>
            <a:noFill/>
          </a:ln>
        </p:spPr>
      </p:sp>
      <p:sp>
        <p:nvSpPr>
          <p:cNvPr id="295" name="TextShape 2"/>
          <p:cNvSpPr txBox="1"/>
          <p:nvPr/>
        </p:nvSpPr>
        <p:spPr>
          <a:xfrm>
            <a:off x="503640" y="301320"/>
            <a:ext cx="9068760" cy="1262520"/>
          </a:xfrm>
          <a:prstGeom prst="rect">
            <a:avLst/>
          </a:prstGeom>
        </p:spPr>
        <p:txBody>
          <a:bodyPr lIns="0" rIns="0" tIns="0" bIns="0" anchor="ctr"/>
          <a:p>
            <a:pPr algn="ctr"/>
            <a:r>
              <a:rPr lang="en-US" sz="4400">
                <a:latin typeface="Arial"/>
              </a:rPr>
              <a:t>ItemList Pattern Participants</a:t>
            </a:r>
            <a:endParaRPr/>
          </a:p>
        </p:txBody>
      </p:sp>
      <p:sp>
        <p:nvSpPr>
          <p:cNvPr id="296" name="CustomShape 3"/>
          <p:cNvSpPr/>
          <p:nvPr/>
        </p:nvSpPr>
        <p:spPr>
          <a:xfrm>
            <a:off x="459720" y="4390200"/>
            <a:ext cx="3927600" cy="2469600"/>
          </a:xfrm>
          <a:prstGeom prst="rect">
            <a:avLst/>
          </a:prstGeom>
          <a:solidFill>
            <a:srgbClr val="ffffff"/>
          </a:solidFill>
          <a:ln>
            <a:noFill/>
          </a:ln>
        </p:spPr>
      </p:sp>
      <p:sp>
        <p:nvSpPr>
          <p:cNvPr id="297" name="TextShape 4"/>
          <p:cNvSpPr txBox="1"/>
          <p:nvPr/>
        </p:nvSpPr>
        <p:spPr>
          <a:xfrm>
            <a:off x="563040" y="4570200"/>
            <a:ext cx="3824640" cy="2138040"/>
          </a:xfrm>
          <a:prstGeom prst="rect">
            <a:avLst/>
          </a:prstGeom>
        </p:spPr>
        <p:txBody>
          <a:bodyPr lIns="90000" rIns="90000" tIns="45000" bIns="45000"/>
          <a:p>
            <a:r>
              <a:rPr b="1" lang="en-US">
                <a:latin typeface="Arial"/>
              </a:rPr>
              <a:t>Item Class:</a:t>
            </a:r>
            <a:endParaRPr/>
          </a:p>
          <a:p>
            <a:endParaRPr/>
          </a:p>
          <a:p>
            <a:pPr>
              <a:buSzPct val="45000"/>
              <a:buFont typeface="StarSymbol"/>
              <a:buChar char=""/>
            </a:pPr>
            <a:r>
              <a:rPr lang="en-US">
                <a:latin typeface="Arial"/>
              </a:rPr>
              <a:t>Represents single item in list</a:t>
            </a:r>
            <a:endParaRPr/>
          </a:p>
          <a:p>
            <a:pPr>
              <a:buSzPct val="45000"/>
              <a:buFont typeface="StarSymbol"/>
              <a:buChar char=""/>
            </a:pPr>
            <a:r>
              <a:rPr lang="en-US">
                <a:latin typeface="Arial"/>
              </a:rPr>
              <a:t>Query value of item</a:t>
            </a:r>
            <a:endParaRPr/>
          </a:p>
          <a:p>
            <a:pPr lvl="2">
              <a:buSzPct val="45000"/>
              <a:buFont typeface="StarSymbol"/>
              <a:buChar char=""/>
            </a:pPr>
            <a:r>
              <a:rPr lang="en-US">
                <a:latin typeface="Arial"/>
              </a:rPr>
              <a:t>value()</a:t>
            </a:r>
            <a:endParaRPr/>
          </a:p>
          <a:p>
            <a:pPr>
              <a:buSzPct val="45000"/>
              <a:buFont typeface="StarSymbol"/>
              <a:buChar char=""/>
            </a:pPr>
            <a:r>
              <a:rPr lang="en-US">
                <a:latin typeface="Arial"/>
              </a:rPr>
              <a:t>Can reference another item</a:t>
            </a:r>
            <a:endParaRPr/>
          </a:p>
          <a:p>
            <a:pPr lvl="2">
              <a:buSzPct val="45000"/>
              <a:buFont typeface="StarSymbol"/>
              <a:buChar char=""/>
            </a:pPr>
            <a:r>
              <a:rPr lang="en-US">
                <a:latin typeface="Arial"/>
              </a:rPr>
              <a:t>update_item_number()</a:t>
            </a:r>
            <a:endParaRPr/>
          </a:p>
          <a:p>
            <a:pPr>
              <a:buSzPct val="45000"/>
              <a:buFont typeface="StarSymbol"/>
              <a:buChar char=""/>
            </a:pPr>
            <a:endParaRPr/>
          </a:p>
        </p:txBody>
      </p:sp>
      <p:pic>
        <p:nvPicPr>
          <p:cNvPr id="298" name="" descr=""/>
          <p:cNvPicPr/>
          <p:nvPr/>
        </p:nvPicPr>
        <p:blipFill>
          <a:blip r:embed="rId1"/>
          <a:stretch>
            <a:fillRect/>
          </a:stretch>
        </p:blipFill>
        <p:spPr>
          <a:xfrm>
            <a:off x="4875480" y="2879280"/>
            <a:ext cx="4633920" cy="2926800"/>
          </a:xfrm>
          <a:prstGeom prst="rect">
            <a:avLst/>
          </a:prstGeom>
          <a:ln>
            <a:noFill/>
          </a:ln>
        </p:spPr>
      </p:pic>
      <p:sp>
        <p:nvSpPr>
          <p:cNvPr id="299" name="CustomShape 5"/>
          <p:cNvSpPr/>
          <p:nvPr/>
        </p:nvSpPr>
        <p:spPr>
          <a:xfrm>
            <a:off x="4935960" y="3153600"/>
            <a:ext cx="1096920" cy="182880"/>
          </a:xfrm>
          <a:prstGeom prst="rect">
            <a:avLst/>
          </a:prstGeom>
          <a:noFill/>
          <a:ln w="36720">
            <a:solidFill>
              <a:srgbClr val="ff3333"/>
            </a:solidFill>
            <a:custDash>
              <a:ds d="197000" sp="127000"/>
            </a:custDash>
            <a:round/>
          </a:ln>
        </p:spPr>
      </p:sp>
      <p:sp>
        <p:nvSpPr>
          <p:cNvPr id="300" name="CustomShape 6"/>
          <p:cNvSpPr/>
          <p:nvPr/>
        </p:nvSpPr>
        <p:spPr>
          <a:xfrm>
            <a:off x="4865040" y="3103920"/>
            <a:ext cx="4633920" cy="2427840"/>
          </a:xfrm>
          <a:prstGeom prst="rect">
            <a:avLst/>
          </a:prstGeom>
          <a:noFill/>
          <a:ln w="36720">
            <a:solidFill>
              <a:srgbClr val="ff3333"/>
            </a:solidFill>
            <a:custDash>
              <a:ds d="197000" sp="127000"/>
            </a:custDash>
            <a:round/>
          </a:ln>
        </p:spPr>
      </p:sp>
      <p:sp>
        <p:nvSpPr>
          <p:cNvPr id="301" name="TextShape 7"/>
          <p:cNvSpPr txBox="1"/>
          <p:nvPr/>
        </p:nvSpPr>
        <p:spPr>
          <a:xfrm>
            <a:off x="563040" y="1941840"/>
            <a:ext cx="3750120" cy="2394720"/>
          </a:xfrm>
          <a:prstGeom prst="rect">
            <a:avLst/>
          </a:prstGeom>
        </p:spPr>
        <p:txBody>
          <a:bodyPr lIns="90000" rIns="90000" tIns="45000" bIns="45000"/>
          <a:p>
            <a:r>
              <a:rPr b="1" lang="en-US">
                <a:latin typeface="Arial"/>
              </a:rPr>
              <a:t>Container Class:</a:t>
            </a:r>
            <a:endParaRPr/>
          </a:p>
          <a:p>
            <a:endParaRPr/>
          </a:p>
          <a:p>
            <a:pPr>
              <a:buSzPct val="45000"/>
              <a:buFont typeface="StarSymbol"/>
              <a:buChar char=""/>
            </a:pPr>
            <a:r>
              <a:rPr lang="en-US">
                <a:latin typeface="Arial"/>
              </a:rPr>
              <a:t>Provides access to list meta-data</a:t>
            </a:r>
            <a:endParaRPr/>
          </a:p>
          <a:p>
            <a:pPr lvl="2">
              <a:buSzPct val="45000"/>
              <a:buFont typeface="StarSymbol"/>
              <a:buChar char=""/>
            </a:pPr>
            <a:r>
              <a:rPr lang="en-US">
                <a:latin typeface="Arial"/>
              </a:rPr>
              <a:t>num_items()</a:t>
            </a:r>
            <a:endParaRPr/>
          </a:p>
          <a:p>
            <a:pPr>
              <a:buSzPct val="45000"/>
              <a:buFont typeface="StarSymbol"/>
              <a:buChar char=""/>
            </a:pPr>
            <a:r>
              <a:rPr lang="en-US">
                <a:latin typeface="Arial"/>
              </a:rPr>
              <a:t>Can iterate through items</a:t>
            </a:r>
            <a:endParaRPr/>
          </a:p>
          <a:p>
            <a:pPr lvl="2">
              <a:buSzPct val="45000"/>
              <a:buFont typeface="StarSymbol"/>
              <a:buChar char=""/>
            </a:pPr>
            <a:r>
              <a:rPr lang="en-US">
                <a:latin typeface="Arial"/>
              </a:rPr>
              <a:t>next()</a:t>
            </a:r>
            <a:endParaRPr/>
          </a:p>
          <a:p>
            <a:pPr>
              <a:buSzPct val="45000"/>
              <a:buFont typeface="StarSymbol"/>
              <a:buChar char=""/>
            </a:pPr>
            <a:r>
              <a:rPr lang="en-US">
                <a:latin typeface="Arial"/>
              </a:rPr>
              <a:t>Search for list items</a:t>
            </a:r>
            <a:endParaRPr/>
          </a:p>
          <a:p>
            <a:pPr lvl="2">
              <a:buSzPct val="45000"/>
              <a:buFont typeface="StarSymbol"/>
              <a:buChar char=""/>
            </a:pPr>
            <a:r>
              <a:rPr lang="en-US">
                <a:latin typeface="Arial"/>
              </a:rPr>
              <a:t>get_item_by_position()</a:t>
            </a:r>
            <a:endParaRPr/>
          </a:p>
          <a:p>
            <a:pPr lvl="2">
              <a:buSzPct val="45000"/>
              <a:buFont typeface="StarSymbol"/>
              <a:buChar char=""/>
            </a:pPr>
            <a:r>
              <a:rPr lang="en-US">
                <a:latin typeface="Arial"/>
              </a:rPr>
              <a:t>get_item_by_property()</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2" name="CustomShape 1"/>
          <p:cNvSpPr/>
          <p:nvPr/>
        </p:nvSpPr>
        <p:spPr>
          <a:xfrm>
            <a:off x="459720" y="1920600"/>
            <a:ext cx="9232560" cy="4847760"/>
          </a:xfrm>
          <a:prstGeom prst="rect">
            <a:avLst/>
          </a:prstGeom>
          <a:solidFill>
            <a:srgbClr val="e6e6ff"/>
          </a:solidFill>
          <a:ln>
            <a:noFill/>
          </a:ln>
        </p:spPr>
      </p:sp>
      <p:sp>
        <p:nvSpPr>
          <p:cNvPr id="303" name="TextShape 2"/>
          <p:cNvSpPr txBox="1"/>
          <p:nvPr/>
        </p:nvSpPr>
        <p:spPr>
          <a:xfrm>
            <a:off x="503640" y="301320"/>
            <a:ext cx="9068760" cy="1262520"/>
          </a:xfrm>
          <a:prstGeom prst="rect">
            <a:avLst/>
          </a:prstGeom>
        </p:spPr>
        <p:txBody>
          <a:bodyPr lIns="0" rIns="0" tIns="0" bIns="0" anchor="ctr"/>
          <a:p>
            <a:pPr algn="ctr"/>
            <a:r>
              <a:rPr lang="en-US" sz="4400">
                <a:latin typeface="Arial"/>
              </a:rPr>
              <a:t>ItemList Pattern Participants</a:t>
            </a:r>
            <a:endParaRPr/>
          </a:p>
        </p:txBody>
      </p:sp>
      <p:sp>
        <p:nvSpPr>
          <p:cNvPr id="304" name="CustomShape 3"/>
          <p:cNvSpPr/>
          <p:nvPr/>
        </p:nvSpPr>
        <p:spPr>
          <a:xfrm>
            <a:off x="459720" y="1916280"/>
            <a:ext cx="3927600" cy="2473920"/>
          </a:xfrm>
          <a:prstGeom prst="rect">
            <a:avLst/>
          </a:prstGeom>
          <a:solidFill>
            <a:srgbClr val="ffffff"/>
          </a:solidFill>
          <a:ln>
            <a:noFill/>
          </a:ln>
        </p:spPr>
      </p:sp>
      <p:pic>
        <p:nvPicPr>
          <p:cNvPr id="305" name="" descr=""/>
          <p:cNvPicPr/>
          <p:nvPr/>
        </p:nvPicPr>
        <p:blipFill>
          <a:blip r:embed="rId1"/>
          <a:stretch>
            <a:fillRect/>
          </a:stretch>
        </p:blipFill>
        <p:spPr>
          <a:xfrm>
            <a:off x="4875480" y="2879280"/>
            <a:ext cx="4633920" cy="2926800"/>
          </a:xfrm>
          <a:prstGeom prst="rect">
            <a:avLst/>
          </a:prstGeom>
          <a:ln>
            <a:noFill/>
          </a:ln>
        </p:spPr>
      </p:pic>
      <p:sp>
        <p:nvSpPr>
          <p:cNvPr id="306" name="CustomShape 4"/>
          <p:cNvSpPr/>
          <p:nvPr/>
        </p:nvSpPr>
        <p:spPr>
          <a:xfrm>
            <a:off x="4875480" y="3933000"/>
            <a:ext cx="4633920" cy="409680"/>
          </a:xfrm>
          <a:prstGeom prst="rect">
            <a:avLst/>
          </a:prstGeom>
          <a:noFill/>
          <a:ln w="36720">
            <a:solidFill>
              <a:srgbClr val="ff3333"/>
            </a:solidFill>
            <a:custDash>
              <a:ds d="197000" sp="127000"/>
            </a:custDash>
            <a:round/>
          </a:ln>
        </p:spPr>
      </p:sp>
      <p:sp>
        <p:nvSpPr>
          <p:cNvPr id="307" name="TextShape 5"/>
          <p:cNvSpPr txBox="1"/>
          <p:nvPr/>
        </p:nvSpPr>
        <p:spPr>
          <a:xfrm>
            <a:off x="563400" y="1941840"/>
            <a:ext cx="3750120" cy="2394720"/>
          </a:xfrm>
          <a:prstGeom prst="rect">
            <a:avLst/>
          </a:prstGeom>
        </p:spPr>
        <p:txBody>
          <a:bodyPr lIns="90000" rIns="90000" tIns="45000" bIns="45000"/>
          <a:p>
            <a:r>
              <a:rPr b="1" lang="en-US">
                <a:latin typeface="Arial"/>
              </a:rPr>
              <a:t>Container Class:</a:t>
            </a:r>
            <a:endParaRPr/>
          </a:p>
          <a:p>
            <a:endParaRPr/>
          </a:p>
          <a:p>
            <a:pPr>
              <a:buSzPct val="45000"/>
              <a:buFont typeface="StarSymbol"/>
              <a:buChar char=""/>
            </a:pPr>
            <a:r>
              <a:rPr lang="en-US">
                <a:latin typeface="Arial"/>
              </a:rPr>
              <a:t>Provides access to list meta-data</a:t>
            </a:r>
            <a:endParaRPr/>
          </a:p>
          <a:p>
            <a:pPr lvl="2">
              <a:buSzPct val="45000"/>
              <a:buFont typeface="StarSymbol"/>
              <a:buChar char=""/>
            </a:pPr>
            <a:r>
              <a:rPr lang="en-US">
                <a:latin typeface="Arial"/>
              </a:rPr>
              <a:t>num_items()</a:t>
            </a:r>
            <a:endParaRPr/>
          </a:p>
          <a:p>
            <a:pPr>
              <a:buSzPct val="45000"/>
              <a:buFont typeface="StarSymbol"/>
              <a:buChar char=""/>
            </a:pPr>
            <a:r>
              <a:rPr lang="en-US">
                <a:latin typeface="Arial"/>
              </a:rPr>
              <a:t>Can iterate through items</a:t>
            </a:r>
            <a:endParaRPr/>
          </a:p>
          <a:p>
            <a:pPr lvl="2">
              <a:buSzPct val="45000"/>
              <a:buFont typeface="StarSymbol"/>
              <a:buChar char=""/>
            </a:pPr>
            <a:r>
              <a:rPr lang="en-US">
                <a:latin typeface="Arial"/>
              </a:rPr>
              <a:t>next()</a:t>
            </a:r>
            <a:endParaRPr/>
          </a:p>
          <a:p>
            <a:pPr>
              <a:buSzPct val="45000"/>
              <a:buFont typeface="StarSymbol"/>
              <a:buChar char=""/>
            </a:pPr>
            <a:r>
              <a:rPr lang="en-US">
                <a:latin typeface="Arial"/>
              </a:rPr>
              <a:t>Search for list items</a:t>
            </a:r>
            <a:endParaRPr/>
          </a:p>
          <a:p>
            <a:pPr lvl="2">
              <a:buSzPct val="45000"/>
              <a:buFont typeface="StarSymbol"/>
              <a:buChar char=""/>
            </a:pPr>
            <a:r>
              <a:rPr lang="en-US">
                <a:latin typeface="Arial"/>
              </a:rPr>
              <a:t>get_item_by_position()</a:t>
            </a:r>
            <a:endParaRPr/>
          </a:p>
          <a:p>
            <a:pPr lvl="2">
              <a:buSzPct val="45000"/>
              <a:buFont typeface="StarSymbol"/>
              <a:buChar char=""/>
            </a:pPr>
            <a:r>
              <a:rPr lang="en-US">
                <a:latin typeface="Arial"/>
              </a:rPr>
              <a:t>get_item_by_property()</a:t>
            </a:r>
            <a:endParaRPr/>
          </a:p>
        </p:txBody>
      </p:sp>
      <p:sp>
        <p:nvSpPr>
          <p:cNvPr id="308" name="TextShape 6"/>
          <p:cNvSpPr txBox="1"/>
          <p:nvPr/>
        </p:nvSpPr>
        <p:spPr>
          <a:xfrm>
            <a:off x="563400" y="4570200"/>
            <a:ext cx="3824640" cy="1882440"/>
          </a:xfrm>
          <a:prstGeom prst="rect">
            <a:avLst/>
          </a:prstGeom>
        </p:spPr>
        <p:txBody>
          <a:bodyPr lIns="90000" rIns="90000" tIns="45000" bIns="45000"/>
          <a:p>
            <a:r>
              <a:rPr b="1" lang="en-US">
                <a:latin typeface="Arial"/>
              </a:rPr>
              <a:t>Item Class:</a:t>
            </a:r>
            <a:endParaRPr/>
          </a:p>
          <a:p>
            <a:endParaRPr/>
          </a:p>
          <a:p>
            <a:pPr>
              <a:buSzPct val="45000"/>
              <a:buFont typeface="StarSymbol"/>
              <a:buChar char=""/>
            </a:pPr>
            <a:r>
              <a:rPr lang="en-US">
                <a:latin typeface="Arial"/>
              </a:rPr>
              <a:t>Represents single item in list</a:t>
            </a:r>
            <a:endParaRPr/>
          </a:p>
          <a:p>
            <a:pPr>
              <a:buSzPct val="45000"/>
              <a:buFont typeface="StarSymbol"/>
              <a:buChar char=""/>
            </a:pPr>
            <a:r>
              <a:rPr lang="en-US">
                <a:latin typeface="Arial"/>
              </a:rPr>
              <a:t>Query value of item</a:t>
            </a:r>
            <a:endParaRPr/>
          </a:p>
          <a:p>
            <a:pPr lvl="2">
              <a:buSzPct val="45000"/>
              <a:buFont typeface="StarSymbol"/>
              <a:buChar char=""/>
            </a:pPr>
            <a:r>
              <a:rPr lang="en-US">
                <a:latin typeface="Arial"/>
              </a:rPr>
              <a:t>value()</a:t>
            </a:r>
            <a:endParaRPr/>
          </a:p>
          <a:p>
            <a:pPr>
              <a:buSzPct val="45000"/>
              <a:buFont typeface="StarSymbol"/>
              <a:buChar char=""/>
            </a:pPr>
            <a:r>
              <a:rPr lang="en-US">
                <a:latin typeface="Arial"/>
              </a:rPr>
              <a:t>Can reference another item</a:t>
            </a:r>
            <a:endParaRPr/>
          </a:p>
          <a:p>
            <a:pPr lvl="2">
              <a:buSzPct val="45000"/>
              <a:buFont typeface="StarSymbol"/>
              <a:buChar char=""/>
            </a:pPr>
            <a:r>
              <a:rPr lang="en-US">
                <a:latin typeface="Arial"/>
              </a:rPr>
              <a:t>update_item_number()</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503640" y="301320"/>
            <a:ext cx="9068760" cy="1262520"/>
          </a:xfrm>
          <a:prstGeom prst="rect">
            <a:avLst/>
          </a:prstGeom>
        </p:spPr>
        <p:txBody>
          <a:bodyPr lIns="0" rIns="0" tIns="0" bIns="0" anchor="ctr"/>
          <a:p>
            <a:pPr algn="ctr"/>
            <a:r>
              <a:rPr lang="en-US" sz="4400">
                <a:latin typeface="Arial"/>
              </a:rPr>
              <a:t>ItemList Pattern Participants</a:t>
            </a:r>
            <a:endParaRPr/>
          </a:p>
        </p:txBody>
      </p:sp>
      <p:pic>
        <p:nvPicPr>
          <p:cNvPr id="310" name="" descr=""/>
          <p:cNvPicPr/>
          <p:nvPr/>
        </p:nvPicPr>
        <p:blipFill>
          <a:blip r:embed="rId1"/>
          <a:stretch>
            <a:fillRect/>
          </a:stretch>
        </p:blipFill>
        <p:spPr>
          <a:xfrm>
            <a:off x="1072440" y="2194920"/>
            <a:ext cx="7702920" cy="4253040"/>
          </a:xfrm>
          <a:prstGeom prst="rect">
            <a:avLst/>
          </a:prstGeom>
          <a:ln>
            <a:noFill/>
          </a:ln>
        </p:spPr>
      </p:pic>
      <p:sp>
        <p:nvSpPr>
          <p:cNvPr id="311" name="CustomShape 2"/>
          <p:cNvSpPr/>
          <p:nvPr/>
        </p:nvSpPr>
        <p:spPr>
          <a:xfrm>
            <a:off x="914040" y="2012040"/>
            <a:ext cx="3473640" cy="2378160"/>
          </a:xfrm>
          <a:prstGeom prst="rect">
            <a:avLst/>
          </a:prstGeom>
          <a:noFill/>
          <a:ln w="18360">
            <a:solidFill>
              <a:srgbClr val="ff3333"/>
            </a:solidFill>
            <a:custDash>
              <a:ds d="197000" sp="127000"/>
            </a:custDash>
            <a:round/>
          </a:ln>
        </p:spPr>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TextShape 1"/>
          <p:cNvSpPr txBox="1"/>
          <p:nvPr/>
        </p:nvSpPr>
        <p:spPr>
          <a:xfrm>
            <a:off x="503640" y="301320"/>
            <a:ext cx="9068760" cy="1262520"/>
          </a:xfrm>
          <a:prstGeom prst="rect">
            <a:avLst/>
          </a:prstGeom>
        </p:spPr>
        <p:txBody>
          <a:bodyPr lIns="0" rIns="0" tIns="0" bIns="0" anchor="ctr"/>
          <a:p>
            <a:pPr algn="ctr"/>
            <a:r>
              <a:rPr lang="en-US" sz="4400">
                <a:latin typeface="Arial"/>
              </a:rPr>
              <a:t>Container Class Overview</a:t>
            </a:r>
            <a:endParaRPr/>
          </a:p>
        </p:txBody>
      </p:sp>
      <p:sp>
        <p:nvSpPr>
          <p:cNvPr id="313" name="Line 2"/>
          <p:cNvSpPr/>
          <p:nvPr/>
        </p:nvSpPr>
        <p:spPr>
          <a:xfrm>
            <a:off x="2102400" y="2831040"/>
            <a:ext cx="0" cy="506160"/>
          </a:xfrm>
          <a:prstGeom prst="line">
            <a:avLst/>
          </a:prstGeom>
          <a:ln w="36720">
            <a:solidFill>
              <a:srgbClr val="ff0000"/>
            </a:solidFill>
            <a:round/>
          </a:ln>
        </p:spPr>
      </p:sp>
      <p:sp>
        <p:nvSpPr>
          <p:cNvPr id="314" name="TextShape 3"/>
          <p:cNvSpPr txBox="1"/>
          <p:nvPr/>
        </p:nvSpPr>
        <p:spPr>
          <a:xfrm>
            <a:off x="183960" y="2727720"/>
            <a:ext cx="1774080" cy="776880"/>
          </a:xfrm>
          <a:prstGeom prst="rect">
            <a:avLst/>
          </a:prstGeom>
        </p:spPr>
        <p:txBody>
          <a:bodyPr lIns="90000" rIns="90000" tIns="45000" bIns="45000"/>
          <a:p>
            <a:pPr algn="ctr"/>
            <a:r>
              <a:rPr b="1" lang="en-US" sz="2400">
                <a:solidFill>
                  <a:srgbClr val="ff0000"/>
                </a:solidFill>
                <a:latin typeface="Arial"/>
              </a:rPr>
              <a:t>Access list</a:t>
            </a:r>
            <a:endParaRPr/>
          </a:p>
          <a:p>
            <a:pPr algn="ctr"/>
            <a:r>
              <a:rPr b="1" lang="en-US" sz="2400">
                <a:solidFill>
                  <a:srgbClr val="ff0000"/>
                </a:solidFill>
                <a:latin typeface="Arial"/>
              </a:rPr>
              <a:t>meta-data</a:t>
            </a:r>
            <a:endParaRPr/>
          </a:p>
        </p:txBody>
      </p:sp>
      <p:sp>
        <p:nvSpPr>
          <p:cNvPr id="315" name="TextShape 4"/>
          <p:cNvSpPr txBox="1"/>
          <p:nvPr/>
        </p:nvSpPr>
        <p:spPr>
          <a:xfrm>
            <a:off x="2008800" y="2012400"/>
            <a:ext cx="5245560" cy="393084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item_class, </a:t>
            </a:r>
            <a:r>
              <a:rPr lang="en-US">
                <a:solidFill>
                  <a:srgbClr val="66cc66"/>
                </a:solidFill>
                <a:latin typeface="Liberation Sans;Arial"/>
              </a:rPr>
              <a:t>*</a:t>
            </a:r>
            <a:r>
              <a:rPr lang="en-US">
                <a:solidFill>
                  <a:srgbClr val="000000"/>
                </a:solidFill>
                <a:latin typeface="Liberation Sans;Arial"/>
              </a:rPr>
              <a:t>args</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num_items</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__iter__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next</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get_item_by_property</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,prop,val</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endParaRPr/>
          </a:p>
          <a:p>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TextShape 1"/>
          <p:cNvSpPr txBox="1"/>
          <p:nvPr/>
        </p:nvSpPr>
        <p:spPr>
          <a:xfrm>
            <a:off x="503640" y="301320"/>
            <a:ext cx="9068760" cy="1262520"/>
          </a:xfrm>
          <a:prstGeom prst="rect">
            <a:avLst/>
          </a:prstGeom>
        </p:spPr>
        <p:txBody>
          <a:bodyPr lIns="0" rIns="0" tIns="0" bIns="0" anchor="ctr"/>
          <a:p>
            <a:pPr algn="ctr"/>
            <a:r>
              <a:rPr lang="en-US" sz="4400">
                <a:latin typeface="Arial"/>
              </a:rPr>
              <a:t>Container Class Overview</a:t>
            </a:r>
            <a:endParaRPr/>
          </a:p>
        </p:txBody>
      </p:sp>
      <p:sp>
        <p:nvSpPr>
          <p:cNvPr id="317" name="Line 2"/>
          <p:cNvSpPr/>
          <p:nvPr/>
        </p:nvSpPr>
        <p:spPr>
          <a:xfrm>
            <a:off x="2102400" y="3394800"/>
            <a:ext cx="0" cy="986760"/>
          </a:xfrm>
          <a:prstGeom prst="line">
            <a:avLst/>
          </a:prstGeom>
          <a:ln w="36720">
            <a:solidFill>
              <a:srgbClr val="ff0000"/>
            </a:solidFill>
            <a:round/>
          </a:ln>
        </p:spPr>
      </p:sp>
      <p:sp>
        <p:nvSpPr>
          <p:cNvPr id="318" name="TextShape 3"/>
          <p:cNvSpPr txBox="1"/>
          <p:nvPr/>
        </p:nvSpPr>
        <p:spPr>
          <a:xfrm>
            <a:off x="183960" y="3519720"/>
            <a:ext cx="1825200" cy="776880"/>
          </a:xfrm>
          <a:prstGeom prst="rect">
            <a:avLst/>
          </a:prstGeom>
        </p:spPr>
        <p:txBody>
          <a:bodyPr lIns="90000" rIns="90000" tIns="45000" bIns="45000"/>
          <a:p>
            <a:pPr algn="ctr"/>
            <a:r>
              <a:rPr b="1" lang="en-US" sz="2400">
                <a:solidFill>
                  <a:srgbClr val="ff0000"/>
                </a:solidFill>
                <a:latin typeface="Arial"/>
              </a:rPr>
              <a:t>Iterate over</a:t>
            </a:r>
            <a:endParaRPr/>
          </a:p>
          <a:p>
            <a:pPr algn="ctr"/>
            <a:r>
              <a:rPr b="1" lang="en-US" sz="2400">
                <a:solidFill>
                  <a:srgbClr val="ff0000"/>
                </a:solidFill>
                <a:latin typeface="Arial"/>
              </a:rPr>
              <a:t> </a:t>
            </a:r>
            <a:r>
              <a:rPr b="1" lang="en-US" sz="2400">
                <a:solidFill>
                  <a:srgbClr val="ff0000"/>
                </a:solidFill>
                <a:latin typeface="Arial"/>
              </a:rPr>
              <a:t>items</a:t>
            </a:r>
            <a:endParaRPr/>
          </a:p>
        </p:txBody>
      </p:sp>
      <p:sp>
        <p:nvSpPr>
          <p:cNvPr id="319" name="TextShape 4"/>
          <p:cNvSpPr txBox="1"/>
          <p:nvPr/>
        </p:nvSpPr>
        <p:spPr>
          <a:xfrm>
            <a:off x="2008800" y="2012400"/>
            <a:ext cx="5245560" cy="393084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item_class, </a:t>
            </a:r>
            <a:r>
              <a:rPr lang="en-US">
                <a:solidFill>
                  <a:srgbClr val="66cc66"/>
                </a:solidFill>
                <a:latin typeface="Liberation Sans;Arial"/>
              </a:rPr>
              <a:t>*</a:t>
            </a:r>
            <a:r>
              <a:rPr lang="en-US">
                <a:solidFill>
                  <a:srgbClr val="000000"/>
                </a:solidFill>
                <a:latin typeface="Liberation Sans;Arial"/>
              </a:rPr>
              <a:t>args</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num_items</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__iter__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next</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get_item_by_property</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,prop,val</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endParaRPr/>
          </a:p>
          <a:p>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503640" y="301320"/>
            <a:ext cx="9068760" cy="1262520"/>
          </a:xfrm>
          <a:prstGeom prst="rect">
            <a:avLst/>
          </a:prstGeom>
        </p:spPr>
        <p:txBody>
          <a:bodyPr lIns="0" rIns="0" tIns="0" bIns="0" anchor="ctr"/>
          <a:p>
            <a:pPr algn="ctr"/>
            <a:r>
              <a:rPr lang="en-US" sz="4400">
                <a:latin typeface="Arial"/>
              </a:rPr>
              <a:t>Iterator Pattern</a:t>
            </a:r>
            <a:endParaRPr/>
          </a:p>
        </p:txBody>
      </p:sp>
      <p:pic>
        <p:nvPicPr>
          <p:cNvPr id="321" name="" descr=""/>
          <p:cNvPicPr/>
          <p:nvPr/>
        </p:nvPicPr>
        <p:blipFill>
          <a:blip r:embed="rId1"/>
          <a:stretch>
            <a:fillRect/>
          </a:stretch>
        </p:blipFill>
        <p:spPr>
          <a:xfrm>
            <a:off x="1553760" y="2926800"/>
            <a:ext cx="6855840" cy="4024440"/>
          </a:xfrm>
          <a:prstGeom prst="rect">
            <a:avLst/>
          </a:prstGeom>
          <a:ln>
            <a:noFill/>
          </a:ln>
        </p:spPr>
      </p:pic>
      <p:sp>
        <p:nvSpPr>
          <p:cNvPr id="322" name="TextShape 2"/>
          <p:cNvSpPr txBox="1"/>
          <p:nvPr/>
        </p:nvSpPr>
        <p:spPr>
          <a:xfrm>
            <a:off x="504360" y="1769400"/>
            <a:ext cx="9185040" cy="1706040"/>
          </a:xfrm>
          <a:prstGeom prst="rect">
            <a:avLst/>
          </a:prstGeom>
        </p:spPr>
        <p:txBody>
          <a:bodyPr lIns="0" rIns="0" tIns="0" bIns="0"/>
          <a:p>
            <a:pPr algn="ctr"/>
            <a:r>
              <a:rPr lang="en-US" sz="3200">
                <a:latin typeface="Arial"/>
              </a:rPr>
              <a:t>Sequentially access each element in a collection.</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503640" y="301320"/>
            <a:ext cx="9068760" cy="1262520"/>
          </a:xfrm>
          <a:prstGeom prst="rect">
            <a:avLst/>
          </a:prstGeom>
        </p:spPr>
        <p:txBody>
          <a:bodyPr lIns="0" rIns="0" tIns="0" bIns="0" anchor="ctr"/>
          <a:p>
            <a:pPr algn="ctr"/>
            <a:r>
              <a:rPr lang="en-US" sz="4400">
                <a:latin typeface="Arial"/>
              </a:rPr>
              <a:t>Working with Web Forms</a:t>
            </a:r>
            <a:endParaRPr/>
          </a:p>
        </p:txBody>
      </p:sp>
      <p:pic>
        <p:nvPicPr>
          <p:cNvPr id="120" name="" descr=""/>
          <p:cNvPicPr/>
          <p:nvPr/>
        </p:nvPicPr>
        <p:blipFill>
          <a:blip r:embed="rId1"/>
          <a:stretch>
            <a:fillRect/>
          </a:stretch>
        </p:blipFill>
        <p:spPr>
          <a:xfrm>
            <a:off x="1703520" y="1740600"/>
            <a:ext cx="6741360" cy="41155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TextShape 1"/>
          <p:cNvSpPr txBox="1"/>
          <p:nvPr/>
        </p:nvSpPr>
        <p:spPr>
          <a:xfrm>
            <a:off x="503640" y="301320"/>
            <a:ext cx="9068760" cy="1262520"/>
          </a:xfrm>
          <a:prstGeom prst="rect">
            <a:avLst/>
          </a:prstGeom>
        </p:spPr>
        <p:txBody>
          <a:bodyPr lIns="0" rIns="0" tIns="0" bIns="0" anchor="ctr"/>
          <a:p>
            <a:pPr algn="ctr"/>
            <a:r>
              <a:rPr lang="en-US" sz="4400">
                <a:latin typeface="Arial"/>
              </a:rPr>
              <a:t>Container Class Iterator</a:t>
            </a:r>
            <a:endParaRPr/>
          </a:p>
        </p:txBody>
      </p:sp>
      <p:sp>
        <p:nvSpPr>
          <p:cNvPr id="324" name="TextShape 2"/>
          <p:cNvSpPr txBox="1"/>
          <p:nvPr/>
        </p:nvSpPr>
        <p:spPr>
          <a:xfrm>
            <a:off x="2008800" y="2012400"/>
            <a:ext cx="6081840" cy="521100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__iter__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.__current_item = </a:t>
            </a:r>
            <a:r>
              <a:rPr lang="en-US">
                <a:solidFill>
                  <a:srgbClr val="ff4500"/>
                </a:solidFill>
                <a:latin typeface="Liberation Sans;Arial"/>
              </a:rPr>
              <a:t>0</a:t>
            </a:r>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a:t>
            </a:r>
            <a:r>
              <a:rPr lang="en-US">
                <a:solidFill>
                  <a:srgbClr val="008000"/>
                </a:solidFill>
                <a:latin typeface="Liberation Sans;Arial"/>
              </a:rPr>
              <a:t>self</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next</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self.__current_item += </a:t>
            </a:r>
            <a:r>
              <a:rPr lang="en-US">
                <a:solidFill>
                  <a:srgbClr val="ff4500"/>
                </a:solidFill>
                <a:latin typeface="Liberation Sans;Arial"/>
              </a:rPr>
              <a:t>1</a:t>
            </a:r>
            <a:endParaRPr/>
          </a:p>
          <a:p>
            <a:endParaRPr/>
          </a:p>
          <a:p>
            <a:r>
              <a:rPr lang="en-US">
                <a:solidFill>
                  <a:srgbClr val="000000"/>
                </a:solidFill>
                <a:latin typeface="Liberation Sans;Arial"/>
              </a:rPr>
              <a:t>        </a:t>
            </a:r>
            <a:r>
              <a:rPr b="1" lang="en-US">
                <a:solidFill>
                  <a:srgbClr val="ff7700"/>
                </a:solidFill>
                <a:latin typeface="Liberation Sans;Arial"/>
              </a:rPr>
              <a:t>if</a:t>
            </a:r>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.__current_item </a:t>
            </a:r>
            <a:r>
              <a:rPr lang="en-US">
                <a:solidFill>
                  <a:srgbClr val="66cc66"/>
                </a:solidFill>
                <a:latin typeface="Liberation Sans;Arial"/>
              </a:rPr>
              <a:t>&gt;</a:t>
            </a:r>
            <a:r>
              <a:rPr lang="en-US">
                <a:solidFill>
                  <a:srgbClr val="000000"/>
                </a:solidFill>
                <a:latin typeface="Liberation Sans;Arial"/>
              </a:rPr>
              <a:t>= self__num_items:</a:t>
            </a:r>
            <a:endParaRPr/>
          </a:p>
          <a:p>
            <a:r>
              <a:rPr lang="en-US">
                <a:solidFill>
                  <a:srgbClr val="000000"/>
                </a:solidFill>
                <a:latin typeface="Liberation Sans;Arial"/>
              </a:rPr>
              <a:t>            </a:t>
            </a:r>
            <a:r>
              <a:rPr i="1" lang="en-US">
                <a:solidFill>
                  <a:srgbClr val="808080"/>
                </a:solidFill>
                <a:latin typeface="Liberation Sans;Arial"/>
              </a:rPr>
              <a:t># reset our counter, stop iterating</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.__current_item = </a:t>
            </a:r>
            <a:r>
              <a:rPr lang="en-US">
                <a:solidFill>
                  <a:srgbClr val="ff4500"/>
                </a:solidFill>
                <a:latin typeface="Liberation Sans;Arial"/>
              </a:rPr>
              <a:t>0</a:t>
            </a:r>
            <a:endParaRPr/>
          </a:p>
          <a:p>
            <a:r>
              <a:rPr lang="en-US">
                <a:solidFill>
                  <a:srgbClr val="000000"/>
                </a:solidFill>
                <a:latin typeface="Liberation Sans;Arial"/>
              </a:rPr>
              <a:t>            </a:t>
            </a:r>
            <a:r>
              <a:rPr b="1" lang="en-US">
                <a:solidFill>
                  <a:srgbClr val="ff7700"/>
                </a:solidFill>
                <a:latin typeface="Liberation Sans;Arial"/>
              </a:rPr>
              <a:t>raise</a:t>
            </a:r>
            <a:r>
              <a:rPr lang="en-US">
                <a:solidFill>
                  <a:srgbClr val="000000"/>
                </a:solidFill>
                <a:latin typeface="Liberation Sans;Arial"/>
              </a:rPr>
              <a:t> </a:t>
            </a:r>
            <a:r>
              <a:rPr lang="en-US">
                <a:solidFill>
                  <a:srgbClr val="008000"/>
                </a:solidFill>
                <a:latin typeface="Liberation Sans;Arial"/>
              </a:rPr>
              <a:t>StopIteration</a:t>
            </a:r>
            <a:endParaRPr/>
          </a:p>
          <a:p>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.__current_item</a:t>
            </a:r>
            <a:r>
              <a:rPr lang="en-US">
                <a:solidFill>
                  <a:srgbClr val="66cc66"/>
                </a:solidFill>
                <a:latin typeface="Liberation Sans;Arial"/>
              </a:rPr>
              <a:t>)</a:t>
            </a:r>
            <a:endParaRPr/>
          </a:p>
          <a:p>
            <a:endParaRPr/>
          </a:p>
          <a:p>
            <a:r>
              <a:rPr lang="en-US">
                <a:solidFill>
                  <a:srgbClr val="000000"/>
                </a:solidFill>
                <a:latin typeface="Liberation Sans;Arial"/>
              </a:rPr>
              <a:t>    </a:t>
            </a:r>
            <a:endParaRPr/>
          </a:p>
          <a:p>
            <a:endParaRPr/>
          </a:p>
          <a:p>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TextShape 1"/>
          <p:cNvSpPr txBox="1"/>
          <p:nvPr/>
        </p:nvSpPr>
        <p:spPr>
          <a:xfrm>
            <a:off x="503640" y="301320"/>
            <a:ext cx="9068760" cy="1262520"/>
          </a:xfrm>
          <a:prstGeom prst="rect">
            <a:avLst/>
          </a:prstGeom>
        </p:spPr>
        <p:txBody>
          <a:bodyPr lIns="0" rIns="0" tIns="0" bIns="0" anchor="ctr"/>
          <a:p>
            <a:pPr algn="ctr"/>
            <a:r>
              <a:rPr lang="en-US" sz="4400">
                <a:latin typeface="Arial"/>
              </a:rPr>
              <a:t>Container Class Overview</a:t>
            </a:r>
            <a:endParaRPr/>
          </a:p>
        </p:txBody>
      </p:sp>
      <p:sp>
        <p:nvSpPr>
          <p:cNvPr id="326" name="TextShape 2"/>
          <p:cNvSpPr txBox="1"/>
          <p:nvPr/>
        </p:nvSpPr>
        <p:spPr>
          <a:xfrm>
            <a:off x="2008800" y="2012040"/>
            <a:ext cx="5245560" cy="393084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item_class, </a:t>
            </a:r>
            <a:r>
              <a:rPr lang="en-US">
                <a:solidFill>
                  <a:srgbClr val="66cc66"/>
                </a:solidFill>
                <a:latin typeface="Liberation Sans;Arial"/>
              </a:rPr>
              <a:t>*</a:t>
            </a:r>
            <a:r>
              <a:rPr lang="en-US">
                <a:solidFill>
                  <a:srgbClr val="000000"/>
                </a:solidFill>
                <a:latin typeface="Liberation Sans;Arial"/>
              </a:rPr>
              <a:t>args</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num_items</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__iter__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next</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get_item_by_property</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,prop,val</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endParaRPr/>
          </a:p>
          <a:p>
            <a:endParaRPr/>
          </a:p>
        </p:txBody>
      </p:sp>
      <p:sp>
        <p:nvSpPr>
          <p:cNvPr id="327" name="Line 3"/>
          <p:cNvSpPr/>
          <p:nvPr/>
        </p:nvSpPr>
        <p:spPr>
          <a:xfrm>
            <a:off x="2102400" y="4381560"/>
            <a:ext cx="0" cy="972360"/>
          </a:xfrm>
          <a:prstGeom prst="line">
            <a:avLst/>
          </a:prstGeom>
          <a:ln w="36720">
            <a:solidFill>
              <a:srgbClr val="ff0000"/>
            </a:solidFill>
            <a:round/>
          </a:ln>
        </p:spPr>
      </p:sp>
      <p:sp>
        <p:nvSpPr>
          <p:cNvPr id="328" name="TextShape 4"/>
          <p:cNvSpPr txBox="1"/>
          <p:nvPr/>
        </p:nvSpPr>
        <p:spPr>
          <a:xfrm>
            <a:off x="183960" y="4492080"/>
            <a:ext cx="1688040" cy="776880"/>
          </a:xfrm>
          <a:prstGeom prst="rect">
            <a:avLst/>
          </a:prstGeom>
        </p:spPr>
        <p:txBody>
          <a:bodyPr lIns="90000" rIns="90000" tIns="45000" bIns="45000"/>
          <a:p>
            <a:pPr algn="ctr"/>
            <a:r>
              <a:rPr b="1" lang="en-US" sz="2400">
                <a:solidFill>
                  <a:srgbClr val="ff0000"/>
                </a:solidFill>
                <a:latin typeface="Arial"/>
              </a:rPr>
              <a:t>Search for</a:t>
            </a:r>
            <a:endParaRPr/>
          </a:p>
          <a:p>
            <a:pPr algn="ctr"/>
            <a:r>
              <a:rPr b="1" lang="en-US" sz="2400">
                <a:solidFill>
                  <a:srgbClr val="ff0000"/>
                </a:solidFill>
                <a:latin typeface="Arial"/>
              </a:rPr>
              <a:t>list items</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TextShape 1"/>
          <p:cNvSpPr txBox="1"/>
          <p:nvPr/>
        </p:nvSpPr>
        <p:spPr>
          <a:xfrm>
            <a:off x="698760" y="5171760"/>
            <a:ext cx="378720" cy="488160"/>
          </a:xfrm>
          <a:prstGeom prst="rect">
            <a:avLst/>
          </a:prstGeom>
        </p:spPr>
        <p:txBody>
          <a:bodyPr lIns="90000" rIns="90000" tIns="45000" bIns="45000"/>
          <a:p>
            <a:r>
              <a:rPr b="1" lang="en-US" sz="2800">
                <a:solidFill>
                  <a:srgbClr val="ff0000"/>
                </a:solidFill>
                <a:latin typeface="Arial"/>
              </a:rPr>
              <a:t>2</a:t>
            </a:r>
            <a:endParaRPr/>
          </a:p>
        </p:txBody>
      </p:sp>
      <p:sp>
        <p:nvSpPr>
          <p:cNvPr id="330" name="Line 2"/>
          <p:cNvSpPr/>
          <p:nvPr/>
        </p:nvSpPr>
        <p:spPr>
          <a:xfrm>
            <a:off x="1197720" y="5833080"/>
            <a:ext cx="1005480" cy="0"/>
          </a:xfrm>
          <a:prstGeom prst="line">
            <a:avLst/>
          </a:prstGeom>
          <a:ln w="36720">
            <a:solidFill>
              <a:srgbClr val="ff0000"/>
            </a:solidFill>
            <a:round/>
            <a:tailEnd len="med" type="triangle" w="med"/>
          </a:ln>
        </p:spPr>
      </p:sp>
      <p:sp>
        <p:nvSpPr>
          <p:cNvPr id="331" name="Line 3"/>
          <p:cNvSpPr/>
          <p:nvPr/>
        </p:nvSpPr>
        <p:spPr>
          <a:xfrm>
            <a:off x="1197720" y="5401080"/>
            <a:ext cx="1005480" cy="0"/>
          </a:xfrm>
          <a:prstGeom prst="line">
            <a:avLst/>
          </a:prstGeom>
          <a:ln w="36720">
            <a:solidFill>
              <a:srgbClr val="ff0000"/>
            </a:solidFill>
            <a:round/>
            <a:tailEnd len="med" type="triangle" w="med"/>
          </a:ln>
        </p:spPr>
      </p:sp>
      <p:sp>
        <p:nvSpPr>
          <p:cNvPr id="332" name="Line 4"/>
          <p:cNvSpPr/>
          <p:nvPr/>
        </p:nvSpPr>
        <p:spPr>
          <a:xfrm>
            <a:off x="1188360" y="4994280"/>
            <a:ext cx="1005480" cy="0"/>
          </a:xfrm>
          <a:prstGeom prst="line">
            <a:avLst/>
          </a:prstGeom>
          <a:ln w="36720">
            <a:solidFill>
              <a:srgbClr val="ff0000"/>
            </a:solidFill>
            <a:round/>
            <a:tailEnd len="med" type="triangle" w="med"/>
          </a:ln>
        </p:spPr>
      </p:sp>
      <p:sp>
        <p:nvSpPr>
          <p:cNvPr id="333" name="TextShape 5"/>
          <p:cNvSpPr txBox="1"/>
          <p:nvPr/>
        </p:nvSpPr>
        <p:spPr>
          <a:xfrm>
            <a:off x="698760" y="4739400"/>
            <a:ext cx="378720" cy="488160"/>
          </a:xfrm>
          <a:prstGeom prst="rect">
            <a:avLst/>
          </a:prstGeom>
        </p:spPr>
        <p:txBody>
          <a:bodyPr lIns="90000" rIns="90000" tIns="45000" bIns="45000"/>
          <a:p>
            <a:r>
              <a:rPr b="1" lang="en-US" sz="2800">
                <a:solidFill>
                  <a:srgbClr val="ff0000"/>
                </a:solidFill>
                <a:latin typeface="Arial"/>
              </a:rPr>
              <a:t>1</a:t>
            </a:r>
            <a:endParaRPr/>
          </a:p>
        </p:txBody>
      </p:sp>
      <p:sp>
        <p:nvSpPr>
          <p:cNvPr id="334" name="TextShape 6"/>
          <p:cNvSpPr txBox="1"/>
          <p:nvPr/>
        </p:nvSpPr>
        <p:spPr>
          <a:xfrm>
            <a:off x="698760" y="5603760"/>
            <a:ext cx="378720" cy="488160"/>
          </a:xfrm>
          <a:prstGeom prst="rect">
            <a:avLst/>
          </a:prstGeom>
        </p:spPr>
        <p:txBody>
          <a:bodyPr lIns="90000" rIns="90000" tIns="45000" bIns="45000"/>
          <a:p>
            <a:r>
              <a:rPr b="1" lang="en-US" sz="2800">
                <a:solidFill>
                  <a:srgbClr val="ff0000"/>
                </a:solidFill>
                <a:latin typeface="Arial"/>
              </a:rPr>
              <a:t>3</a:t>
            </a:r>
            <a:endParaRPr/>
          </a:p>
        </p:txBody>
      </p:sp>
      <p:sp>
        <p:nvSpPr>
          <p:cNvPr id="335" name="TextShape 7"/>
          <p:cNvSpPr txBox="1"/>
          <p:nvPr/>
        </p:nvSpPr>
        <p:spPr>
          <a:xfrm>
            <a:off x="503640" y="301320"/>
            <a:ext cx="9068760" cy="1262520"/>
          </a:xfrm>
          <a:prstGeom prst="rect">
            <a:avLst/>
          </a:prstGeom>
        </p:spPr>
        <p:txBody>
          <a:bodyPr lIns="0" rIns="0" tIns="0" bIns="0" anchor="ctr"/>
          <a:p>
            <a:pPr algn="ctr"/>
            <a:r>
              <a:rPr lang="en-US" sz="4400">
                <a:latin typeface="Arial"/>
              </a:rPr>
              <a:t>Searching for items: by position</a:t>
            </a:r>
            <a:endParaRPr/>
          </a:p>
        </p:txBody>
      </p:sp>
      <p:pic>
        <p:nvPicPr>
          <p:cNvPr id="336" name="" descr=""/>
          <p:cNvPicPr/>
          <p:nvPr/>
        </p:nvPicPr>
        <p:blipFill>
          <a:blip r:embed="rId1"/>
          <a:stretch>
            <a:fillRect/>
          </a:stretch>
        </p:blipFill>
        <p:spPr>
          <a:xfrm>
            <a:off x="2376360" y="4095360"/>
            <a:ext cx="5000040" cy="3071160"/>
          </a:xfrm>
          <a:prstGeom prst="rect">
            <a:avLst/>
          </a:prstGeom>
          <a:ln>
            <a:noFill/>
          </a:ln>
        </p:spPr>
      </p:pic>
      <p:sp>
        <p:nvSpPr>
          <p:cNvPr id="337" name="CustomShape 8"/>
          <p:cNvSpPr/>
          <p:nvPr/>
        </p:nvSpPr>
        <p:spPr>
          <a:xfrm>
            <a:off x="2193840" y="3994200"/>
            <a:ext cx="5393160" cy="1585080"/>
          </a:xfrm>
          <a:prstGeom prst="rect">
            <a:avLst/>
          </a:prstGeom>
          <a:solidFill>
            <a:srgbClr val="ffffff"/>
          </a:solidFill>
          <a:ln>
            <a:noFill/>
          </a:ln>
        </p:spPr>
      </p:sp>
      <p:sp>
        <p:nvSpPr>
          <p:cNvPr id="338" name="Line 9"/>
          <p:cNvSpPr/>
          <p:nvPr/>
        </p:nvSpPr>
        <p:spPr>
          <a:xfrm flipV="1">
            <a:off x="7304400" y="5224680"/>
            <a:ext cx="1144080" cy="387000"/>
          </a:xfrm>
          <a:prstGeom prst="line">
            <a:avLst/>
          </a:prstGeom>
          <a:ln>
            <a:solidFill>
              <a:srgbClr val="000000"/>
            </a:solidFill>
          </a:ln>
        </p:spPr>
      </p:sp>
      <p:sp>
        <p:nvSpPr>
          <p:cNvPr id="339" name="CustomShape 10"/>
          <p:cNvSpPr/>
          <p:nvPr/>
        </p:nvSpPr>
        <p:spPr>
          <a:xfrm>
            <a:off x="2437200" y="5611680"/>
            <a:ext cx="4867200" cy="457200"/>
          </a:xfrm>
          <a:prstGeom prst="rect">
            <a:avLst/>
          </a:prstGeom>
          <a:noFill/>
          <a:ln w="18360">
            <a:solidFill>
              <a:srgbClr val="ff0000"/>
            </a:solidFill>
            <a:round/>
          </a:ln>
        </p:spPr>
      </p:sp>
      <p:sp>
        <p:nvSpPr>
          <p:cNvPr id="340" name="Line 11"/>
          <p:cNvSpPr/>
          <p:nvPr/>
        </p:nvSpPr>
        <p:spPr>
          <a:xfrm flipV="1">
            <a:off x="7304400" y="5224680"/>
            <a:ext cx="2296440" cy="844560"/>
          </a:xfrm>
          <a:prstGeom prst="line">
            <a:avLst/>
          </a:prstGeom>
          <a:ln>
            <a:solidFill>
              <a:srgbClr val="000000"/>
            </a:solidFill>
          </a:ln>
        </p:spPr>
      </p:sp>
      <p:sp>
        <p:nvSpPr>
          <p:cNvPr id="341" name="CustomShape 12"/>
          <p:cNvSpPr/>
          <p:nvPr/>
        </p:nvSpPr>
        <p:spPr>
          <a:xfrm>
            <a:off x="2193840" y="6127920"/>
            <a:ext cx="5393160" cy="1071720"/>
          </a:xfrm>
          <a:prstGeom prst="rect">
            <a:avLst/>
          </a:prstGeom>
          <a:solidFill>
            <a:srgbClr val="ffffff"/>
          </a:solidFill>
          <a:ln>
            <a:noFill/>
          </a:ln>
        </p:spPr>
      </p:sp>
      <p:sp>
        <p:nvSpPr>
          <p:cNvPr id="342" name="TextShape 13"/>
          <p:cNvSpPr txBox="1"/>
          <p:nvPr/>
        </p:nvSpPr>
        <p:spPr>
          <a:xfrm>
            <a:off x="174960" y="1693080"/>
            <a:ext cx="4707720" cy="1114560"/>
          </a:xfrm>
          <a:prstGeom prst="rect">
            <a:avLst/>
          </a:prstGeom>
        </p:spPr>
        <p:txBody>
          <a:bodyPr lIns="90000" rIns="90000" tIns="45000" bIns="45000"/>
          <a:p>
            <a:r>
              <a:rPr b="1" lang="en-US">
                <a:solidFill>
                  <a:srgbClr val="ff7700"/>
                </a:solidFill>
                <a:latin typeface="Liberation Sans;Arial"/>
              </a:rPr>
              <a:t>def</a:t>
            </a:r>
            <a:r>
              <a:rPr lang="en-US">
                <a:solidFill>
                  <a:srgbClr val="000000"/>
                </a:solidFill>
                <a:latin typeface="Liberation Sans;Arial"/>
              </a:rPr>
              <a:t> 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Item</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endParaRPr/>
          </a:p>
        </p:txBody>
      </p:sp>
      <p:sp>
        <p:nvSpPr>
          <p:cNvPr id="343" name="CustomShape 14"/>
          <p:cNvSpPr/>
          <p:nvPr/>
        </p:nvSpPr>
        <p:spPr>
          <a:xfrm>
            <a:off x="456840" y="5271480"/>
            <a:ext cx="1736640" cy="764280"/>
          </a:xfrm>
          <a:prstGeom prst="rect">
            <a:avLst/>
          </a:prstGeom>
          <a:solidFill>
            <a:srgbClr val="ffffff"/>
          </a:solidFill>
          <a:ln>
            <a:noFill/>
          </a:ln>
        </p:spPr>
      </p:sp>
      <p:sp>
        <p:nvSpPr>
          <p:cNvPr id="344" name="Line 15"/>
          <p:cNvSpPr/>
          <p:nvPr/>
        </p:nvSpPr>
        <p:spPr>
          <a:xfrm flipH="1" flipV="1">
            <a:off x="1465200" y="5224680"/>
            <a:ext cx="983160" cy="387000"/>
          </a:xfrm>
          <a:prstGeom prst="line">
            <a:avLst/>
          </a:prstGeom>
          <a:ln>
            <a:solidFill>
              <a:srgbClr val="000000"/>
            </a:solidFill>
          </a:ln>
        </p:spPr>
      </p:sp>
      <p:sp>
        <p:nvSpPr>
          <p:cNvPr id="345" name="Line 16"/>
          <p:cNvSpPr/>
          <p:nvPr/>
        </p:nvSpPr>
        <p:spPr>
          <a:xfrm flipH="1" flipV="1">
            <a:off x="459000" y="5224680"/>
            <a:ext cx="1989360" cy="844560"/>
          </a:xfrm>
          <a:prstGeom prst="line">
            <a:avLst/>
          </a:prstGeom>
          <a:ln>
            <a:solidFill>
              <a:srgbClr val="000000"/>
            </a:solidFill>
          </a:ln>
        </p:spPr>
      </p:sp>
      <p:pic>
        <p:nvPicPr>
          <p:cNvPr id="346" name="" descr=""/>
          <p:cNvPicPr/>
          <p:nvPr/>
        </p:nvPicPr>
        <p:blipFill>
          <a:blip r:embed="rId2"/>
          <a:stretch>
            <a:fillRect/>
          </a:stretch>
        </p:blipFill>
        <p:spPr>
          <a:xfrm>
            <a:off x="459000" y="4696920"/>
            <a:ext cx="9141840" cy="527400"/>
          </a:xfrm>
          <a:prstGeom prst="rect">
            <a:avLst/>
          </a:prstGeom>
          <a:ln>
            <a:solidFill>
              <a:srgbClr val="000000"/>
            </a:solidFill>
          </a:ln>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TextShape 1"/>
          <p:cNvSpPr txBox="1"/>
          <p:nvPr/>
        </p:nvSpPr>
        <p:spPr>
          <a:xfrm>
            <a:off x="503640" y="301320"/>
            <a:ext cx="9068760" cy="1262520"/>
          </a:xfrm>
          <a:prstGeom prst="rect">
            <a:avLst/>
          </a:prstGeom>
        </p:spPr>
        <p:txBody>
          <a:bodyPr lIns="0" rIns="0" tIns="0" bIns="0" anchor="ctr"/>
          <a:p>
            <a:pPr algn="ctr"/>
            <a:r>
              <a:rPr lang="en-US" sz="4400">
                <a:latin typeface="Arial"/>
              </a:rPr>
              <a:t>Searching for items: by property</a:t>
            </a:r>
            <a:endParaRPr/>
          </a:p>
        </p:txBody>
      </p:sp>
      <p:pic>
        <p:nvPicPr>
          <p:cNvPr id="348" name="" descr=""/>
          <p:cNvPicPr/>
          <p:nvPr/>
        </p:nvPicPr>
        <p:blipFill>
          <a:blip r:embed="rId1"/>
          <a:stretch>
            <a:fillRect/>
          </a:stretch>
        </p:blipFill>
        <p:spPr>
          <a:xfrm>
            <a:off x="2376360" y="4095360"/>
            <a:ext cx="5000040" cy="3071160"/>
          </a:xfrm>
          <a:prstGeom prst="rect">
            <a:avLst/>
          </a:prstGeom>
          <a:ln>
            <a:noFill/>
          </a:ln>
        </p:spPr>
      </p:pic>
      <p:sp>
        <p:nvSpPr>
          <p:cNvPr id="349" name="CustomShape 2"/>
          <p:cNvSpPr/>
          <p:nvPr/>
        </p:nvSpPr>
        <p:spPr>
          <a:xfrm>
            <a:off x="2193840" y="3994200"/>
            <a:ext cx="5393160" cy="1585080"/>
          </a:xfrm>
          <a:prstGeom prst="rect">
            <a:avLst/>
          </a:prstGeom>
          <a:solidFill>
            <a:srgbClr val="ffffff"/>
          </a:solidFill>
          <a:ln>
            <a:noFill/>
          </a:ln>
        </p:spPr>
      </p:sp>
      <p:pic>
        <p:nvPicPr>
          <p:cNvPr id="350" name="" descr=""/>
          <p:cNvPicPr/>
          <p:nvPr/>
        </p:nvPicPr>
        <p:blipFill>
          <a:blip r:embed="rId2"/>
          <a:stretch>
            <a:fillRect/>
          </a:stretch>
        </p:blipFill>
        <p:spPr>
          <a:xfrm>
            <a:off x="459000" y="4696920"/>
            <a:ext cx="9141840" cy="527400"/>
          </a:xfrm>
          <a:prstGeom prst="rect">
            <a:avLst/>
          </a:prstGeom>
          <a:ln>
            <a:solidFill>
              <a:srgbClr val="000000"/>
            </a:solidFill>
          </a:ln>
        </p:spPr>
      </p:pic>
      <p:sp>
        <p:nvSpPr>
          <p:cNvPr id="351" name="Line 3"/>
          <p:cNvSpPr/>
          <p:nvPr/>
        </p:nvSpPr>
        <p:spPr>
          <a:xfrm flipV="1">
            <a:off x="7304400" y="5224680"/>
            <a:ext cx="1144080" cy="387000"/>
          </a:xfrm>
          <a:prstGeom prst="line">
            <a:avLst/>
          </a:prstGeom>
          <a:ln>
            <a:solidFill>
              <a:srgbClr val="000000"/>
            </a:solidFill>
          </a:ln>
        </p:spPr>
      </p:sp>
      <p:sp>
        <p:nvSpPr>
          <p:cNvPr id="352" name="CustomShape 4"/>
          <p:cNvSpPr/>
          <p:nvPr/>
        </p:nvSpPr>
        <p:spPr>
          <a:xfrm>
            <a:off x="2437200" y="5611680"/>
            <a:ext cx="4867200" cy="457200"/>
          </a:xfrm>
          <a:prstGeom prst="rect">
            <a:avLst/>
          </a:prstGeom>
          <a:noFill/>
          <a:ln w="18360">
            <a:solidFill>
              <a:srgbClr val="ff0000"/>
            </a:solidFill>
            <a:round/>
          </a:ln>
        </p:spPr>
      </p:sp>
      <p:sp>
        <p:nvSpPr>
          <p:cNvPr id="353" name="Line 5"/>
          <p:cNvSpPr/>
          <p:nvPr/>
        </p:nvSpPr>
        <p:spPr>
          <a:xfrm flipV="1">
            <a:off x="7304400" y="5224680"/>
            <a:ext cx="2296440" cy="844560"/>
          </a:xfrm>
          <a:prstGeom prst="line">
            <a:avLst/>
          </a:prstGeom>
          <a:ln>
            <a:solidFill>
              <a:srgbClr val="000000"/>
            </a:solidFill>
          </a:ln>
        </p:spPr>
      </p:sp>
      <p:sp>
        <p:nvSpPr>
          <p:cNvPr id="354" name="CustomShape 6"/>
          <p:cNvSpPr/>
          <p:nvPr/>
        </p:nvSpPr>
        <p:spPr>
          <a:xfrm>
            <a:off x="2193840" y="6127920"/>
            <a:ext cx="5393160" cy="1071720"/>
          </a:xfrm>
          <a:prstGeom prst="rect">
            <a:avLst/>
          </a:prstGeom>
          <a:solidFill>
            <a:srgbClr val="ffffff"/>
          </a:solidFill>
          <a:ln>
            <a:noFill/>
          </a:ln>
        </p:spPr>
      </p:sp>
      <p:sp>
        <p:nvSpPr>
          <p:cNvPr id="355" name="TextShape 7"/>
          <p:cNvSpPr txBox="1"/>
          <p:nvPr/>
        </p:nvSpPr>
        <p:spPr>
          <a:xfrm>
            <a:off x="174960" y="1693080"/>
            <a:ext cx="4239360" cy="1114560"/>
          </a:xfrm>
          <a:prstGeom prst="rect">
            <a:avLst/>
          </a:prstGeom>
        </p:spPr>
        <p:txBody>
          <a:bodyPr lIns="90000" rIns="90000" tIns="45000" bIns="45000"/>
          <a:p>
            <a:r>
              <a:rPr b="1" lang="en-US">
                <a:solidFill>
                  <a:srgbClr val="ff7700"/>
                </a:solidFill>
                <a:latin typeface="Liberation Sans;Arial"/>
              </a:rPr>
              <a:t>def</a:t>
            </a:r>
            <a:r>
              <a:rPr lang="en-US">
                <a:solidFill>
                  <a:srgbClr val="000000"/>
                </a:solidFill>
                <a:latin typeface="Liberation Sans;Arial"/>
              </a:rPr>
              <a:t> get_item_by_property</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,prop,val</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Item</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endParaRPr/>
          </a:p>
        </p:txBody>
      </p:sp>
      <p:sp>
        <p:nvSpPr>
          <p:cNvPr id="356" name="Line 8"/>
          <p:cNvSpPr/>
          <p:nvPr/>
        </p:nvSpPr>
        <p:spPr>
          <a:xfrm flipH="1" flipV="1">
            <a:off x="1465200" y="5224680"/>
            <a:ext cx="983160" cy="387000"/>
          </a:xfrm>
          <a:prstGeom prst="line">
            <a:avLst/>
          </a:prstGeom>
          <a:ln>
            <a:solidFill>
              <a:srgbClr val="000000"/>
            </a:solidFill>
          </a:ln>
        </p:spPr>
      </p:sp>
      <p:sp>
        <p:nvSpPr>
          <p:cNvPr id="357" name="Line 9"/>
          <p:cNvSpPr/>
          <p:nvPr/>
        </p:nvSpPr>
        <p:spPr>
          <a:xfrm flipH="1" flipV="1">
            <a:off x="459000" y="5224680"/>
            <a:ext cx="1989360" cy="844560"/>
          </a:xfrm>
          <a:prstGeom prst="line">
            <a:avLst/>
          </a:prstGeom>
          <a:ln>
            <a:solidFill>
              <a:srgbClr val="000000"/>
            </a:solidFill>
          </a:ln>
        </p:spPr>
      </p:sp>
      <p:sp>
        <p:nvSpPr>
          <p:cNvPr id="358" name="CustomShape 10"/>
          <p:cNvSpPr/>
          <p:nvPr/>
        </p:nvSpPr>
        <p:spPr>
          <a:xfrm>
            <a:off x="635760" y="4785480"/>
            <a:ext cx="1371240" cy="365760"/>
          </a:xfrm>
          <a:prstGeom prst="rect">
            <a:avLst/>
          </a:prstGeom>
          <a:noFill/>
          <a:ln w="36720">
            <a:solidFill>
              <a:srgbClr val="ff0000"/>
            </a:solidFill>
            <a:custDash>
              <a:ds d="197000" sp="197000"/>
            </a:custDash>
            <a:round/>
          </a:ln>
        </p:spPr>
      </p:sp>
      <p:sp>
        <p:nvSpPr>
          <p:cNvPr id="359" name="CustomShape 11"/>
          <p:cNvSpPr/>
          <p:nvPr/>
        </p:nvSpPr>
        <p:spPr>
          <a:xfrm>
            <a:off x="4131720" y="4774320"/>
            <a:ext cx="639720" cy="238320"/>
          </a:xfrm>
          <a:prstGeom prst="rect">
            <a:avLst/>
          </a:prstGeom>
          <a:noFill/>
          <a:ln w="36720">
            <a:solidFill>
              <a:srgbClr val="ff0000"/>
            </a:solidFill>
            <a:custDash>
              <a:ds d="197000" sp="197000"/>
            </a:custDash>
            <a:round/>
          </a:ln>
        </p:spPr>
      </p:sp>
      <p:sp>
        <p:nvSpPr>
          <p:cNvPr id="360" name="CustomShape 12"/>
          <p:cNvSpPr/>
          <p:nvPr/>
        </p:nvSpPr>
        <p:spPr>
          <a:xfrm>
            <a:off x="5516640" y="4774320"/>
            <a:ext cx="878040" cy="412560"/>
          </a:xfrm>
          <a:prstGeom prst="rect">
            <a:avLst/>
          </a:prstGeom>
          <a:noFill/>
          <a:ln w="36720">
            <a:solidFill>
              <a:srgbClr val="ff0000"/>
            </a:solidFill>
            <a:custDash>
              <a:ds d="197000" sp="197000"/>
            </a:custDash>
            <a:round/>
          </a:ln>
        </p:spPr>
      </p:sp>
      <p:sp>
        <p:nvSpPr>
          <p:cNvPr id="361" name="CustomShape 13"/>
          <p:cNvSpPr/>
          <p:nvPr/>
        </p:nvSpPr>
        <p:spPr>
          <a:xfrm>
            <a:off x="7026480" y="4774680"/>
            <a:ext cx="1607040" cy="234360"/>
          </a:xfrm>
          <a:prstGeom prst="rect">
            <a:avLst/>
          </a:prstGeom>
          <a:noFill/>
          <a:ln w="36720">
            <a:solidFill>
              <a:srgbClr val="ff0000"/>
            </a:solidFill>
            <a:custDash>
              <a:ds d="197000" sp="197000"/>
            </a:custDash>
            <a:round/>
          </a:ln>
        </p:spPr>
      </p:sp>
      <p:sp>
        <p:nvSpPr>
          <p:cNvPr id="362" name="Line 14"/>
          <p:cNvSpPr/>
          <p:nvPr/>
        </p:nvSpPr>
        <p:spPr>
          <a:xfrm flipH="1">
            <a:off x="2102400" y="3998880"/>
            <a:ext cx="2742480" cy="758880"/>
          </a:xfrm>
          <a:prstGeom prst="line">
            <a:avLst/>
          </a:prstGeom>
          <a:ln w="36720">
            <a:solidFill>
              <a:srgbClr val="ff0000"/>
            </a:solidFill>
            <a:round/>
            <a:tailEnd len="med" type="triangle" w="med"/>
          </a:ln>
        </p:spPr>
      </p:sp>
      <p:sp>
        <p:nvSpPr>
          <p:cNvPr id="363" name="TextShape 15"/>
          <p:cNvSpPr txBox="1"/>
          <p:nvPr/>
        </p:nvSpPr>
        <p:spPr>
          <a:xfrm>
            <a:off x="4033440" y="3568320"/>
            <a:ext cx="1688040" cy="433440"/>
          </a:xfrm>
          <a:prstGeom prst="rect">
            <a:avLst/>
          </a:prstGeom>
        </p:spPr>
        <p:txBody>
          <a:bodyPr lIns="90000" rIns="90000" tIns="45000" bIns="45000"/>
          <a:p>
            <a:r>
              <a:rPr b="1" lang="en-US" sz="2400">
                <a:solidFill>
                  <a:srgbClr val="ff0000"/>
                </a:solidFill>
                <a:latin typeface="Arial"/>
              </a:rPr>
              <a:t>Properties</a:t>
            </a:r>
            <a:endParaRPr/>
          </a:p>
        </p:txBody>
      </p:sp>
      <p:sp>
        <p:nvSpPr>
          <p:cNvPr id="364" name="Line 16"/>
          <p:cNvSpPr/>
          <p:nvPr/>
        </p:nvSpPr>
        <p:spPr>
          <a:xfrm flipH="1">
            <a:off x="4446000" y="3998880"/>
            <a:ext cx="398880" cy="699840"/>
          </a:xfrm>
          <a:prstGeom prst="line">
            <a:avLst/>
          </a:prstGeom>
          <a:ln w="36720">
            <a:solidFill>
              <a:srgbClr val="ff0000"/>
            </a:solidFill>
            <a:round/>
            <a:tailEnd len="med" type="triangle" w="med"/>
          </a:ln>
        </p:spPr>
      </p:sp>
      <p:sp>
        <p:nvSpPr>
          <p:cNvPr id="365" name="Line 17"/>
          <p:cNvSpPr/>
          <p:nvPr/>
        </p:nvSpPr>
        <p:spPr>
          <a:xfrm>
            <a:off x="4844520" y="3998880"/>
            <a:ext cx="653400" cy="758880"/>
          </a:xfrm>
          <a:prstGeom prst="line">
            <a:avLst/>
          </a:prstGeom>
          <a:ln w="36720">
            <a:solidFill>
              <a:srgbClr val="ff0000"/>
            </a:solidFill>
            <a:round/>
            <a:tailEnd len="med" type="triangle" w="med"/>
          </a:ln>
        </p:spPr>
      </p:sp>
      <p:sp>
        <p:nvSpPr>
          <p:cNvPr id="366" name="Line 18"/>
          <p:cNvSpPr/>
          <p:nvPr/>
        </p:nvSpPr>
        <p:spPr>
          <a:xfrm>
            <a:off x="4844520" y="3998880"/>
            <a:ext cx="2102400" cy="768240"/>
          </a:xfrm>
          <a:prstGeom prst="line">
            <a:avLst/>
          </a:prstGeom>
          <a:ln w="36720">
            <a:solidFill>
              <a:srgbClr val="ff0000"/>
            </a:solidFill>
            <a:round/>
            <a:tailEnd len="med" type="triangle" w="med"/>
          </a:ln>
        </p:spPr>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TextShape 1"/>
          <p:cNvSpPr txBox="1"/>
          <p:nvPr/>
        </p:nvSpPr>
        <p:spPr>
          <a:xfrm>
            <a:off x="503640" y="301320"/>
            <a:ext cx="9068760" cy="1262520"/>
          </a:xfrm>
          <a:prstGeom prst="rect">
            <a:avLst/>
          </a:prstGeom>
        </p:spPr>
        <p:txBody>
          <a:bodyPr lIns="0" rIns="0" tIns="0" bIns="0" anchor="ctr"/>
          <a:p>
            <a:pPr algn="ctr"/>
            <a:r>
              <a:rPr lang="en-US" sz="4400">
                <a:latin typeface="Arial"/>
              </a:rPr>
              <a:t>Container Defines Item Class</a:t>
            </a:r>
            <a:endParaRPr/>
          </a:p>
        </p:txBody>
      </p:sp>
      <p:pic>
        <p:nvPicPr>
          <p:cNvPr id="368" name="" descr=""/>
          <p:cNvPicPr/>
          <p:nvPr/>
        </p:nvPicPr>
        <p:blipFill>
          <a:blip r:embed="rId1"/>
          <a:stretch>
            <a:fillRect/>
          </a:stretch>
        </p:blipFill>
        <p:spPr>
          <a:xfrm>
            <a:off x="1220400" y="1506960"/>
            <a:ext cx="3616920" cy="2804400"/>
          </a:xfrm>
          <a:prstGeom prst="rect">
            <a:avLst/>
          </a:prstGeom>
          <a:ln>
            <a:noFill/>
          </a:ln>
        </p:spPr>
      </p:pic>
      <p:pic>
        <p:nvPicPr>
          <p:cNvPr id="369" name="" descr=""/>
          <p:cNvPicPr/>
          <p:nvPr/>
        </p:nvPicPr>
        <p:blipFill>
          <a:blip r:embed="rId2"/>
          <a:stretch>
            <a:fillRect/>
          </a:stretch>
        </p:blipFill>
        <p:spPr>
          <a:xfrm>
            <a:off x="5349240" y="1434960"/>
            <a:ext cx="3393360" cy="2880000"/>
          </a:xfrm>
          <a:prstGeom prst="rect">
            <a:avLst/>
          </a:prstGeom>
          <a:ln>
            <a:noFill/>
          </a:ln>
        </p:spPr>
      </p:pic>
      <p:pic>
        <p:nvPicPr>
          <p:cNvPr id="370" name="" descr=""/>
          <p:cNvPicPr/>
          <p:nvPr/>
        </p:nvPicPr>
        <p:blipFill>
          <a:blip r:embed="rId3"/>
          <a:stretch>
            <a:fillRect/>
          </a:stretch>
        </p:blipFill>
        <p:spPr>
          <a:xfrm>
            <a:off x="1260000" y="4582800"/>
            <a:ext cx="3523320" cy="2719080"/>
          </a:xfrm>
          <a:prstGeom prst="rect">
            <a:avLst/>
          </a:prstGeom>
          <a:ln>
            <a:noFill/>
          </a:ln>
        </p:spPr>
      </p:pic>
      <p:pic>
        <p:nvPicPr>
          <p:cNvPr id="371" name="" descr=""/>
          <p:cNvPicPr/>
          <p:nvPr/>
        </p:nvPicPr>
        <p:blipFill>
          <a:blip r:embed="rId4"/>
          <a:stretch>
            <a:fillRect/>
          </a:stretch>
        </p:blipFill>
        <p:spPr>
          <a:xfrm>
            <a:off x="5301720" y="4645800"/>
            <a:ext cx="3603600" cy="2575800"/>
          </a:xfrm>
          <a:prstGeom prst="rect">
            <a:avLst/>
          </a:prstGeom>
          <a:ln>
            <a:noFill/>
          </a:ln>
        </p:spPr>
      </p:pic>
      <p:sp>
        <p:nvSpPr>
          <p:cNvPr id="372" name="Line 2"/>
          <p:cNvSpPr/>
          <p:nvPr/>
        </p:nvSpPr>
        <p:spPr>
          <a:xfrm>
            <a:off x="5075280" y="1346040"/>
            <a:ext cx="0" cy="6036840"/>
          </a:xfrm>
          <a:prstGeom prst="line">
            <a:avLst/>
          </a:prstGeom>
          <a:ln w="54720">
            <a:solidFill>
              <a:srgbClr val="000000"/>
            </a:solidFill>
            <a:round/>
          </a:ln>
        </p:spPr>
      </p:sp>
      <p:sp>
        <p:nvSpPr>
          <p:cNvPr id="373" name="Line 3"/>
          <p:cNvSpPr/>
          <p:nvPr/>
        </p:nvSpPr>
        <p:spPr>
          <a:xfrm>
            <a:off x="935640" y="4404600"/>
            <a:ext cx="8135640" cy="0"/>
          </a:xfrm>
          <a:prstGeom prst="line">
            <a:avLst/>
          </a:prstGeom>
          <a:ln w="54720">
            <a:solidFill>
              <a:srgbClr val="000000"/>
            </a:solidFill>
            <a:round/>
          </a:ln>
        </p:spPr>
      </p:sp>
      <p:sp>
        <p:nvSpPr>
          <p:cNvPr id="374" name="CustomShape 4"/>
          <p:cNvSpPr/>
          <p:nvPr/>
        </p:nvSpPr>
        <p:spPr>
          <a:xfrm>
            <a:off x="2027160" y="2234880"/>
            <a:ext cx="2787840" cy="600120"/>
          </a:xfrm>
          <a:prstGeom prst="rect">
            <a:avLst/>
          </a:prstGeom>
          <a:noFill/>
          <a:ln w="36720">
            <a:solidFill>
              <a:srgbClr val="ff0000"/>
            </a:solidFill>
            <a:custDash>
              <a:ds d="197000" sp="197000"/>
            </a:custDash>
            <a:round/>
          </a:ln>
        </p:spPr>
      </p:sp>
      <p:sp>
        <p:nvSpPr>
          <p:cNvPr id="375" name="CustomShape 5"/>
          <p:cNvSpPr/>
          <p:nvPr/>
        </p:nvSpPr>
        <p:spPr>
          <a:xfrm>
            <a:off x="5954400" y="2960280"/>
            <a:ext cx="2729520" cy="731880"/>
          </a:xfrm>
          <a:prstGeom prst="rect">
            <a:avLst/>
          </a:prstGeom>
          <a:noFill/>
          <a:ln w="36720">
            <a:solidFill>
              <a:srgbClr val="ff0000"/>
            </a:solidFill>
            <a:custDash>
              <a:ds d="197000" sp="197000"/>
            </a:custDash>
            <a:round/>
          </a:ln>
        </p:spPr>
      </p:sp>
      <p:sp>
        <p:nvSpPr>
          <p:cNvPr id="376" name="CustomShape 6"/>
          <p:cNvSpPr/>
          <p:nvPr/>
        </p:nvSpPr>
        <p:spPr>
          <a:xfrm>
            <a:off x="1919520" y="6322320"/>
            <a:ext cx="2787840" cy="457200"/>
          </a:xfrm>
          <a:prstGeom prst="rect">
            <a:avLst/>
          </a:prstGeom>
          <a:noFill/>
          <a:ln w="36720">
            <a:solidFill>
              <a:srgbClr val="ff0000"/>
            </a:solidFill>
            <a:custDash>
              <a:ds d="197000" sp="197000"/>
            </a:custDash>
            <a:round/>
          </a:ln>
        </p:spPr>
      </p:sp>
      <p:sp>
        <p:nvSpPr>
          <p:cNvPr id="377" name="CustomShape 7"/>
          <p:cNvSpPr/>
          <p:nvPr/>
        </p:nvSpPr>
        <p:spPr>
          <a:xfrm>
            <a:off x="5279400" y="5969880"/>
            <a:ext cx="3603600" cy="268920"/>
          </a:xfrm>
          <a:prstGeom prst="rect">
            <a:avLst/>
          </a:prstGeom>
          <a:noFill/>
          <a:ln w="36720">
            <a:solidFill>
              <a:srgbClr val="ff0000"/>
            </a:solidFill>
            <a:custDash>
              <a:ds d="197000" sp="197000"/>
            </a:custDash>
            <a:round/>
          </a:ln>
        </p:spPr>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8" name="TextShape 1"/>
          <p:cNvSpPr txBox="1"/>
          <p:nvPr/>
        </p:nvSpPr>
        <p:spPr>
          <a:xfrm>
            <a:off x="503640" y="301320"/>
            <a:ext cx="9068760" cy="1262520"/>
          </a:xfrm>
          <a:prstGeom prst="rect">
            <a:avLst/>
          </a:prstGeom>
        </p:spPr>
        <p:txBody>
          <a:bodyPr lIns="0" rIns="0" tIns="0" bIns="0" anchor="ctr"/>
          <a:p>
            <a:pPr algn="ctr"/>
            <a:r>
              <a:rPr lang="en-US" sz="4400">
                <a:latin typeface="Arial"/>
              </a:rPr>
              <a:t>Factory Method Pattern</a:t>
            </a:r>
            <a:endParaRPr/>
          </a:p>
        </p:txBody>
      </p:sp>
      <p:sp>
        <p:nvSpPr>
          <p:cNvPr id="379" name="TextShape 2"/>
          <p:cNvSpPr txBox="1"/>
          <p:nvPr/>
        </p:nvSpPr>
        <p:spPr>
          <a:xfrm>
            <a:off x="504000" y="1769400"/>
            <a:ext cx="8867160" cy="1706040"/>
          </a:xfrm>
          <a:prstGeom prst="rect">
            <a:avLst/>
          </a:prstGeom>
        </p:spPr>
        <p:txBody>
          <a:bodyPr lIns="0" rIns="0" tIns="0" bIns="0"/>
          <a:p>
            <a:pPr>
              <a:buSzPct val="45000"/>
              <a:buFont typeface="StarSymbol"/>
              <a:buChar char=""/>
            </a:pPr>
            <a:r>
              <a:rPr lang="en-US" sz="3200">
                <a:latin typeface="Arial"/>
              </a:rPr>
              <a:t>Define an interface for creating an object, but let subclasses define which class to instantiate.</a:t>
            </a:r>
            <a:endParaRPr/>
          </a:p>
          <a:p>
            <a:pPr lvl="1">
              <a:buSzPct val="75000"/>
              <a:buFont typeface="StarSymbol"/>
              <a:buChar char=""/>
            </a:pPr>
            <a:endParaRPr/>
          </a:p>
          <a:p>
            <a:pPr lvl="1">
              <a:buSzPct val="75000"/>
              <a:buFont typeface="StarSymbol"/>
              <a:buChar char=""/>
            </a:pPr>
            <a:endParaRPr/>
          </a:p>
          <a:p>
            <a:pPr lvl="1">
              <a:buSzPct val="75000"/>
              <a:buFont typeface="StarSymbol"/>
              <a:buChar char=""/>
            </a:pPr>
            <a:endParaRPr/>
          </a:p>
        </p:txBody>
      </p:sp>
      <p:pic>
        <p:nvPicPr>
          <p:cNvPr id="380" name="" descr=""/>
          <p:cNvPicPr/>
          <p:nvPr/>
        </p:nvPicPr>
        <p:blipFill>
          <a:blip r:embed="rId1"/>
          <a:stretch>
            <a:fillRect/>
          </a:stretch>
        </p:blipFill>
        <p:spPr>
          <a:xfrm>
            <a:off x="662040" y="3672360"/>
            <a:ext cx="8866800" cy="3004200"/>
          </a:xfrm>
          <a:prstGeom prst="rect">
            <a:avLst/>
          </a:prstGeom>
          <a:ln>
            <a:noFill/>
          </a:ln>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1" name="TextShape 1"/>
          <p:cNvSpPr txBox="1"/>
          <p:nvPr/>
        </p:nvSpPr>
        <p:spPr>
          <a:xfrm>
            <a:off x="503640" y="301320"/>
            <a:ext cx="9068760" cy="1262520"/>
          </a:xfrm>
          <a:prstGeom prst="rect">
            <a:avLst/>
          </a:prstGeom>
        </p:spPr>
        <p:txBody>
          <a:bodyPr lIns="0" rIns="0" tIns="0" bIns="0" anchor="ctr"/>
          <a:p>
            <a:pPr algn="ctr"/>
            <a:r>
              <a:rPr lang="en-US" sz="4400">
                <a:latin typeface="Arial"/>
              </a:rPr>
              <a:t>Searching for items</a:t>
            </a:r>
            <a:endParaRPr/>
          </a:p>
        </p:txBody>
      </p:sp>
      <p:sp>
        <p:nvSpPr>
          <p:cNvPr id="382" name="CustomShape 2"/>
          <p:cNvSpPr/>
          <p:nvPr/>
        </p:nvSpPr>
        <p:spPr>
          <a:xfrm>
            <a:off x="2467800" y="2835360"/>
            <a:ext cx="3382200" cy="548640"/>
          </a:xfrm>
          <a:prstGeom prst="rect">
            <a:avLst/>
          </a:prstGeom>
          <a:noFill/>
          <a:ln w="36720">
            <a:solidFill>
              <a:srgbClr val="ff3333"/>
            </a:solidFill>
            <a:custDash>
              <a:ds d="197000" sp="127000"/>
            </a:custDash>
            <a:round/>
          </a:ln>
        </p:spPr>
      </p:sp>
      <p:sp>
        <p:nvSpPr>
          <p:cNvPr id="383" name="TextShape 3"/>
          <p:cNvSpPr txBox="1"/>
          <p:nvPr/>
        </p:nvSpPr>
        <p:spPr>
          <a:xfrm>
            <a:off x="2009160" y="2012040"/>
            <a:ext cx="5217840" cy="393084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0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.item_class = None</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.item_class_args = None</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get_item_by_position</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result = </a:t>
            </a:r>
            <a:r>
              <a:rPr b="1" lang="en-US">
                <a:solidFill>
                  <a:srgbClr val="008000"/>
                </a:solidFill>
                <a:latin typeface="Liberation Sans;Arial"/>
              </a:rPr>
              <a:t>self</a:t>
            </a:r>
            <a:r>
              <a:rPr b="1" lang="en-US">
                <a:solidFill>
                  <a:srgbClr val="000000"/>
                </a:solidFill>
                <a:latin typeface="Liberation Sans;Arial"/>
              </a:rPr>
              <a:t>.item_class</a:t>
            </a:r>
            <a:r>
              <a:rPr b="1" lang="en-US">
                <a:solidFill>
                  <a:srgbClr val="66cc66"/>
                </a:solidFill>
                <a:latin typeface="Liberation Sans;Arial"/>
              </a:rPr>
              <a:t>(</a:t>
            </a:r>
            <a:endParaRPr/>
          </a:p>
          <a:p>
            <a:r>
              <a:rPr b="1" lang="en-US">
                <a:solidFill>
                  <a:srgbClr val="000000"/>
                </a:solidFill>
                <a:latin typeface="Liberation Sans;Arial"/>
              </a:rPr>
              <a:t>                          </a:t>
            </a:r>
            <a:r>
              <a:rPr b="1" lang="en-US">
                <a:solidFill>
                  <a:srgbClr val="66cc66"/>
                </a:solidFill>
                <a:latin typeface="Liberation Sans;Arial"/>
              </a:rPr>
              <a:t>*</a:t>
            </a:r>
            <a:r>
              <a:rPr b="1" lang="en-US">
                <a:solidFill>
                  <a:srgbClr val="008000"/>
                </a:solidFill>
                <a:latin typeface="Liberation Sans;Arial"/>
              </a:rPr>
              <a:t>self</a:t>
            </a:r>
            <a:r>
              <a:rPr b="1" lang="en-US">
                <a:solidFill>
                  <a:srgbClr val="000000"/>
                </a:solidFill>
                <a:latin typeface="Liberation Sans;Arial"/>
              </a:rPr>
              <a:t>.item_class_args,</a:t>
            </a:r>
            <a:endParaRPr/>
          </a:p>
          <a:p>
            <a:r>
              <a:rPr b="1" lang="en-US">
                <a:solidFill>
                  <a:srgbClr val="000000"/>
                </a:solidFill>
                <a:latin typeface="Liberation Sans;Arial"/>
              </a:rPr>
              <a:t>                          </a:t>
            </a:r>
            <a:r>
              <a:rPr b="1" lang="en-US">
                <a:solidFill>
                  <a:srgbClr val="000000"/>
                </a:solidFill>
                <a:latin typeface="Liberation Sans;Arial"/>
              </a:rPr>
              <a:t>item_number=item_number </a:t>
            </a:r>
            <a:r>
              <a:rPr b="1"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result</a:t>
            </a:r>
            <a:endParaRPr/>
          </a:p>
          <a:p>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4" name="TextShape 1"/>
          <p:cNvSpPr txBox="1"/>
          <p:nvPr/>
        </p:nvSpPr>
        <p:spPr>
          <a:xfrm>
            <a:off x="503640" y="301320"/>
            <a:ext cx="9068760" cy="1262520"/>
          </a:xfrm>
          <a:prstGeom prst="rect">
            <a:avLst/>
          </a:prstGeom>
        </p:spPr>
        <p:txBody>
          <a:bodyPr lIns="0" rIns="0" tIns="0" bIns="0" anchor="ctr"/>
          <a:p>
            <a:pPr algn="ctr"/>
            <a:r>
              <a:rPr lang="en-US" sz="4400">
                <a:latin typeface="Arial"/>
              </a:rPr>
              <a:t>ToolsList implements Container</a:t>
            </a:r>
            <a:endParaRPr/>
          </a:p>
        </p:txBody>
      </p:sp>
      <p:sp>
        <p:nvSpPr>
          <p:cNvPr id="385" name="TextShape 2"/>
          <p:cNvSpPr txBox="1"/>
          <p:nvPr/>
        </p:nvSpPr>
        <p:spPr>
          <a:xfrm>
            <a:off x="2008800" y="2012040"/>
            <a:ext cx="6881040" cy="469908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Container</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.item_class = None</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.item_class_args = None</a:t>
            </a:r>
            <a:endParaRPr/>
          </a:p>
          <a:p>
            <a:r>
              <a:rPr lang="en-US">
                <a:solidFill>
                  <a:srgbClr val="000000"/>
                </a:solidFill>
                <a:latin typeface="Liberation Sans;Arial"/>
              </a:rPr>
              <a:t>        …</a:t>
            </a:r>
            <a:endParaRPr/>
          </a:p>
          <a:p>
            <a:endParaRPr/>
          </a:p>
          <a:p>
            <a:r>
              <a:rPr b="1" lang="en-US">
                <a:solidFill>
                  <a:srgbClr val="ff7700"/>
                </a:solidFill>
                <a:latin typeface="Liberation Sans;Arial"/>
              </a:rPr>
              <a:t>class</a:t>
            </a:r>
            <a:r>
              <a:rPr lang="en-US">
                <a:solidFill>
                  <a:srgbClr val="000000"/>
                </a:solidFill>
                <a:latin typeface="Liberation Sans;Arial"/>
              </a:rPr>
              <a:t> ToolsList</a:t>
            </a:r>
            <a:r>
              <a:rPr lang="en-US">
                <a:solidFill>
                  <a:srgbClr val="66cc66"/>
                </a:solidFill>
                <a:latin typeface="Liberation Sans;Arial"/>
              </a:rPr>
              <a:t>(</a:t>
            </a:r>
            <a:r>
              <a:rPr lang="en-US">
                <a:solidFill>
                  <a:srgbClr val="000000"/>
                </a:solidFill>
                <a:latin typeface="Liberation Sans;Arial"/>
              </a:rPr>
              <a:t>Container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.item_class = ToolsItem</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.item_class_args = </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endParaRPr/>
          </a:p>
          <a:p>
            <a:endParaRPr/>
          </a:p>
          <a:p>
            <a:r>
              <a:rPr b="1" lang="en-US">
                <a:solidFill>
                  <a:srgbClr val="ff7700"/>
                </a:solidFill>
                <a:latin typeface="Liberation Sans;Arial"/>
              </a:rPr>
              <a:t>class</a:t>
            </a:r>
            <a:r>
              <a:rPr lang="en-US">
                <a:solidFill>
                  <a:srgbClr val="000000"/>
                </a:solidFill>
                <a:latin typeface="Liberation Sans;Arial"/>
              </a:rPr>
              <a:t> ToolsItem</a:t>
            </a:r>
            <a:r>
              <a:rPr lang="en-US">
                <a:solidFill>
                  <a:srgbClr val="66cc66"/>
                </a:solidFill>
                <a:latin typeface="Liberation Sans;Arial"/>
              </a:rPr>
              <a:t>(</a:t>
            </a:r>
            <a:r>
              <a:rPr lang="en-US">
                <a:solidFill>
                  <a:srgbClr val="000000"/>
                </a:solidFill>
                <a:latin typeface="Liberation Sans;Arial"/>
              </a:rPr>
              <a:t>Item</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locator_templates</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endParaRPr/>
          </a:p>
        </p:txBody>
      </p:sp>
      <p:sp>
        <p:nvSpPr>
          <p:cNvPr id="386" name="CustomShape 3"/>
          <p:cNvSpPr/>
          <p:nvPr/>
        </p:nvSpPr>
        <p:spPr>
          <a:xfrm>
            <a:off x="2467800" y="4635720"/>
            <a:ext cx="3382200" cy="548640"/>
          </a:xfrm>
          <a:prstGeom prst="rect">
            <a:avLst/>
          </a:prstGeom>
          <a:noFill/>
          <a:ln w="36720">
            <a:solidFill>
              <a:srgbClr val="ff3333"/>
            </a:solidFill>
            <a:custDash>
              <a:ds d="197000" sp="127000"/>
            </a:custDash>
            <a:round/>
          </a:ln>
        </p:spPr>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7" name="TextShape 1"/>
          <p:cNvSpPr txBox="1"/>
          <p:nvPr/>
        </p:nvSpPr>
        <p:spPr>
          <a:xfrm>
            <a:off x="503640" y="301320"/>
            <a:ext cx="9068760" cy="1262520"/>
          </a:xfrm>
          <a:prstGeom prst="rect">
            <a:avLst/>
          </a:prstGeom>
        </p:spPr>
        <p:txBody>
          <a:bodyPr lIns="0" rIns="0" tIns="0" bIns="0" anchor="ctr"/>
          <a:p>
            <a:pPr algn="ctr"/>
            <a:r>
              <a:rPr lang="en-US" sz="4400">
                <a:latin typeface="Arial"/>
              </a:rPr>
              <a:t>ItemList Pattern Participants</a:t>
            </a:r>
            <a:endParaRPr/>
          </a:p>
        </p:txBody>
      </p:sp>
      <p:pic>
        <p:nvPicPr>
          <p:cNvPr id="388" name="" descr=""/>
          <p:cNvPicPr/>
          <p:nvPr/>
        </p:nvPicPr>
        <p:blipFill>
          <a:blip r:embed="rId1"/>
          <a:stretch>
            <a:fillRect/>
          </a:stretch>
        </p:blipFill>
        <p:spPr>
          <a:xfrm>
            <a:off x="1072440" y="2194920"/>
            <a:ext cx="7702920" cy="4253040"/>
          </a:xfrm>
          <a:prstGeom prst="rect">
            <a:avLst/>
          </a:prstGeom>
          <a:ln>
            <a:noFill/>
          </a:ln>
        </p:spPr>
      </p:pic>
      <p:sp>
        <p:nvSpPr>
          <p:cNvPr id="389" name="CustomShape 2"/>
          <p:cNvSpPr/>
          <p:nvPr/>
        </p:nvSpPr>
        <p:spPr>
          <a:xfrm>
            <a:off x="6124320" y="2377800"/>
            <a:ext cx="2833560" cy="1463400"/>
          </a:xfrm>
          <a:prstGeom prst="rect">
            <a:avLst/>
          </a:prstGeom>
          <a:noFill/>
          <a:ln w="18360">
            <a:solidFill>
              <a:srgbClr val="ff3333"/>
            </a:solidFill>
            <a:custDash>
              <a:ds d="197000" sp="127000"/>
            </a:custDash>
            <a:round/>
          </a:ln>
        </p:spPr>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TextShape 1"/>
          <p:cNvSpPr txBox="1"/>
          <p:nvPr/>
        </p:nvSpPr>
        <p:spPr>
          <a:xfrm>
            <a:off x="503640" y="301320"/>
            <a:ext cx="9068760" cy="1262520"/>
          </a:xfrm>
          <a:prstGeom prst="rect">
            <a:avLst/>
          </a:prstGeom>
        </p:spPr>
        <p:txBody>
          <a:bodyPr lIns="0" rIns="0" tIns="0" bIns="0" anchor="ctr"/>
          <a:p>
            <a:pPr algn="ctr"/>
            <a:r>
              <a:rPr lang="en-US" sz="4400">
                <a:latin typeface="Arial"/>
              </a:rPr>
              <a:t>Item Class Overview</a:t>
            </a:r>
            <a:endParaRPr/>
          </a:p>
        </p:txBody>
      </p:sp>
      <p:sp>
        <p:nvSpPr>
          <p:cNvPr id="391" name="TextShape 2"/>
          <p:cNvSpPr txBox="1"/>
          <p:nvPr/>
        </p:nvSpPr>
        <p:spPr>
          <a:xfrm>
            <a:off x="2008800" y="2012040"/>
            <a:ext cx="5091120" cy="341892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Item </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update_item_number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value </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endParaRPr/>
          </a:p>
          <a:p>
            <a:endParaRPr/>
          </a:p>
          <a:p>
            <a:endParaRPr/>
          </a:p>
        </p:txBody>
      </p:sp>
      <p:pic>
        <p:nvPicPr>
          <p:cNvPr id="392" name="" descr=""/>
          <p:cNvPicPr/>
          <p:nvPr/>
        </p:nvPicPr>
        <p:blipFill>
          <a:blip r:embed="rId1"/>
          <a:stretch>
            <a:fillRect/>
          </a:stretch>
        </p:blipFill>
        <p:spPr>
          <a:xfrm>
            <a:off x="5027400" y="4207320"/>
            <a:ext cx="4633920" cy="2926800"/>
          </a:xfrm>
          <a:prstGeom prst="rect">
            <a:avLst/>
          </a:prstGeom>
          <a:ln>
            <a:noFill/>
          </a:ln>
        </p:spPr>
      </p:pic>
      <p:sp>
        <p:nvSpPr>
          <p:cNvPr id="393" name="CustomShape 3"/>
          <p:cNvSpPr/>
          <p:nvPr/>
        </p:nvSpPr>
        <p:spPr>
          <a:xfrm>
            <a:off x="5027400" y="5261040"/>
            <a:ext cx="4633920" cy="409680"/>
          </a:xfrm>
          <a:prstGeom prst="rect">
            <a:avLst/>
          </a:prstGeom>
          <a:noFill/>
          <a:ln w="36720">
            <a:solidFill>
              <a:srgbClr val="ff3333"/>
            </a:solidFill>
            <a:custDash>
              <a:ds d="197000" sp="127000"/>
            </a:custDash>
            <a:round/>
          </a:ln>
        </p:spPr>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503640" y="301320"/>
            <a:ext cx="9068760" cy="1262520"/>
          </a:xfrm>
          <a:prstGeom prst="rect">
            <a:avLst/>
          </a:prstGeom>
        </p:spPr>
        <p:txBody>
          <a:bodyPr lIns="0" rIns="0" tIns="0" bIns="0" anchor="ctr"/>
          <a:p>
            <a:pPr algn="ctr"/>
            <a:r>
              <a:rPr lang="en-US" sz="4400">
                <a:latin typeface="Arial"/>
              </a:rPr>
              <a:t>WebForm Pattern</a:t>
            </a:r>
            <a:endParaRPr/>
          </a:p>
        </p:txBody>
      </p:sp>
      <p:sp>
        <p:nvSpPr>
          <p:cNvPr id="122" name="TextShape 2"/>
          <p:cNvSpPr txBox="1"/>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Standardize the interface for filling out a web form.</a:t>
            </a:r>
            <a:endParaRPr/>
          </a:p>
        </p:txBody>
      </p:sp>
      <p:sp>
        <p:nvSpPr>
          <p:cNvPr id="123" name="CustomShape 3"/>
          <p:cNvSpPr/>
          <p:nvPr/>
        </p:nvSpPr>
        <p:spPr>
          <a:xfrm>
            <a:off x="8280" y="4399560"/>
            <a:ext cx="10068120" cy="2999520"/>
          </a:xfrm>
          <a:prstGeom prst="rect">
            <a:avLst/>
          </a:prstGeom>
          <a:solidFill>
            <a:srgbClr val="ffffff"/>
          </a:solidFill>
          <a:ln>
            <a:noFill/>
          </a:ln>
        </p:spPr>
      </p:sp>
      <p:sp>
        <p:nvSpPr>
          <p:cNvPr id="124" name="TextShape 4"/>
          <p:cNvSpPr txBox="1"/>
          <p:nvPr/>
        </p:nvSpPr>
        <p:spPr>
          <a:xfrm>
            <a:off x="849960" y="4448160"/>
            <a:ext cx="3889080" cy="2786760"/>
          </a:xfrm>
          <a:prstGeom prst="rect">
            <a:avLst/>
          </a:prstGeom>
        </p:spPr>
        <p:txBody>
          <a:bodyPr lIns="90000" rIns="90000" tIns="45000" bIns="45000"/>
          <a:p>
            <a:r>
              <a:rPr lang="en-US">
                <a:latin typeface="Arial"/>
              </a:rPr>
              <a:t>po = TroubleReportForm()</a:t>
            </a:r>
            <a:endParaRPr/>
          </a:p>
          <a:p>
            <a:endParaRPr/>
          </a:p>
          <a:p>
            <a:r>
              <a:rPr lang="en-US">
                <a:latin typeface="Arial"/>
              </a:rPr>
              <a:t>po.set_name('</a:t>
            </a:r>
            <a:r>
              <a:rPr lang="en-US">
                <a:solidFill>
                  <a:srgbClr val="00ae00"/>
                </a:solidFill>
                <a:latin typeface="Arial"/>
              </a:rPr>
              <a:t>testuser</a:t>
            </a:r>
            <a:r>
              <a:rPr lang="en-US">
                <a:latin typeface="Arial"/>
              </a:rPr>
              <a:t>')</a:t>
            </a:r>
            <a:endParaRPr/>
          </a:p>
          <a:p>
            <a:r>
              <a:rPr lang="en-US">
                <a:latin typeface="Arial"/>
              </a:rPr>
              <a:t>po.set_email('</a:t>
            </a:r>
            <a:r>
              <a:rPr lang="en-US">
                <a:solidFill>
                  <a:srgbClr val="00ae00"/>
                </a:solidFill>
                <a:latin typeface="Arial"/>
              </a:rPr>
              <a:t>tu@hubzero.org</a:t>
            </a:r>
            <a:r>
              <a:rPr lang="en-US">
                <a:latin typeface="Arial"/>
              </a:rPr>
              <a:t>')</a:t>
            </a:r>
            <a:endParaRPr/>
          </a:p>
          <a:p>
            <a:r>
              <a:rPr lang="en-US">
                <a:latin typeface="Arial"/>
              </a:rPr>
              <a:t>po.set_problem('</a:t>
            </a:r>
            <a:r>
              <a:rPr lang="en-US">
                <a:solidFill>
                  <a:srgbClr val="00ae00"/>
                </a:solidFill>
                <a:latin typeface="Arial"/>
              </a:rPr>
              <a:t>test problem</a:t>
            </a:r>
            <a:r>
              <a:rPr lang="en-US">
                <a:latin typeface="Arial"/>
              </a:rPr>
              <a:t>')</a:t>
            </a:r>
            <a:endParaRPr/>
          </a:p>
          <a:p>
            <a:r>
              <a:rPr lang="en-US">
                <a:latin typeface="Arial"/>
              </a:rPr>
              <a:t>po.set_upload('</a:t>
            </a:r>
            <a:r>
              <a:rPr lang="en-US">
                <a:solidFill>
                  <a:srgbClr val="00ae00"/>
                </a:solidFill>
                <a:latin typeface="Arial"/>
              </a:rPr>
              <a:t>myscreen.png</a:t>
            </a:r>
            <a:r>
              <a:rPr lang="en-US">
                <a:latin typeface="Arial"/>
              </a:rPr>
              <a:t>')</a:t>
            </a:r>
            <a:endParaRPr/>
          </a:p>
          <a:p>
            <a:endParaRPr/>
          </a:p>
          <a:p>
            <a:r>
              <a:rPr lang="en-US">
                <a:latin typeface="Arial"/>
              </a:rPr>
              <a:t>po.submit.click()</a:t>
            </a:r>
            <a:endParaRPr/>
          </a:p>
          <a:p>
            <a:endParaRPr/>
          </a:p>
        </p:txBody>
      </p:sp>
      <p:sp>
        <p:nvSpPr>
          <p:cNvPr id="125" name="TextShape 5"/>
          <p:cNvSpPr txBox="1"/>
          <p:nvPr/>
        </p:nvSpPr>
        <p:spPr>
          <a:xfrm>
            <a:off x="6004080" y="4401720"/>
            <a:ext cx="3882960" cy="3162960"/>
          </a:xfrm>
          <a:prstGeom prst="rect">
            <a:avLst/>
          </a:prstGeom>
        </p:spPr>
        <p:txBody>
          <a:bodyPr lIns="90000" rIns="90000" tIns="45000" bIns="45000"/>
          <a:p>
            <a:r>
              <a:rPr lang="en-US">
                <a:latin typeface="Arial"/>
              </a:rPr>
              <a:t>po = TroubleReportForm()</a:t>
            </a:r>
            <a:endParaRPr/>
          </a:p>
          <a:p>
            <a:endParaRPr/>
          </a:p>
          <a:p>
            <a:r>
              <a:rPr lang="en-US">
                <a:latin typeface="Arial"/>
              </a:rPr>
              <a:t>data = {</a:t>
            </a:r>
            <a:endParaRPr/>
          </a:p>
          <a:p>
            <a:r>
              <a:rPr lang="en-US">
                <a:latin typeface="Arial"/>
              </a:rPr>
              <a:t>    </a:t>
            </a:r>
            <a:r>
              <a:rPr lang="en-US">
                <a:latin typeface="Arial"/>
              </a:rPr>
              <a:t>'</a:t>
            </a:r>
            <a:r>
              <a:rPr lang="en-US">
                <a:solidFill>
                  <a:srgbClr val="00ae00"/>
                </a:solidFill>
                <a:latin typeface="Arial"/>
              </a:rPr>
              <a:t>name</a:t>
            </a:r>
            <a:r>
              <a:rPr lang="en-US">
                <a:latin typeface="Arial"/>
              </a:rPr>
              <a:t>'     : '</a:t>
            </a:r>
            <a:r>
              <a:rPr lang="en-US">
                <a:solidFill>
                  <a:srgbClr val="00ae00"/>
                </a:solidFill>
                <a:latin typeface="Arial"/>
              </a:rPr>
              <a:t>testuser</a:t>
            </a:r>
            <a:r>
              <a:rPr lang="en-US">
                <a:latin typeface="Arial"/>
              </a:rPr>
              <a:t>',</a:t>
            </a:r>
            <a:endParaRPr/>
          </a:p>
          <a:p>
            <a:r>
              <a:rPr lang="en-US">
                <a:latin typeface="Arial"/>
              </a:rPr>
              <a:t>    </a:t>
            </a:r>
            <a:r>
              <a:rPr lang="en-US">
                <a:latin typeface="Arial"/>
              </a:rPr>
              <a:t>'</a:t>
            </a:r>
            <a:r>
              <a:rPr lang="en-US">
                <a:solidFill>
                  <a:srgbClr val="00ae00"/>
                </a:solidFill>
                <a:latin typeface="Arial"/>
              </a:rPr>
              <a:t>email</a:t>
            </a:r>
            <a:r>
              <a:rPr lang="en-US">
                <a:latin typeface="Arial"/>
              </a:rPr>
              <a:t>'     : '</a:t>
            </a:r>
            <a:r>
              <a:rPr lang="en-US">
                <a:solidFill>
                  <a:srgbClr val="00ae00"/>
                </a:solidFill>
                <a:latin typeface="Arial"/>
              </a:rPr>
              <a:t>tu@hubzero.org</a:t>
            </a:r>
            <a:r>
              <a:rPr lang="en-US">
                <a:latin typeface="Arial"/>
              </a:rPr>
              <a:t>',</a:t>
            </a:r>
            <a:endParaRPr/>
          </a:p>
          <a:p>
            <a:r>
              <a:rPr lang="en-US">
                <a:latin typeface="Arial"/>
              </a:rPr>
              <a:t>    </a:t>
            </a:r>
            <a:r>
              <a:rPr lang="en-US">
                <a:latin typeface="Arial"/>
              </a:rPr>
              <a:t>'</a:t>
            </a:r>
            <a:r>
              <a:rPr lang="en-US">
                <a:solidFill>
                  <a:srgbClr val="00ae00"/>
                </a:solidFill>
                <a:latin typeface="Arial"/>
              </a:rPr>
              <a:t>problem</a:t>
            </a:r>
            <a:r>
              <a:rPr lang="en-US">
                <a:latin typeface="Arial"/>
              </a:rPr>
              <a:t>' : '</a:t>
            </a:r>
            <a:r>
              <a:rPr lang="en-US">
                <a:solidFill>
                  <a:srgbClr val="00ae00"/>
                </a:solidFill>
                <a:latin typeface="Arial"/>
              </a:rPr>
              <a:t>test problem</a:t>
            </a:r>
            <a:r>
              <a:rPr lang="en-US">
                <a:latin typeface="Arial"/>
              </a:rPr>
              <a:t>',</a:t>
            </a:r>
            <a:endParaRPr/>
          </a:p>
          <a:p>
            <a:r>
              <a:rPr lang="en-US">
                <a:latin typeface="Arial"/>
              </a:rPr>
              <a:t>    </a:t>
            </a:r>
            <a:r>
              <a:rPr lang="en-US">
                <a:latin typeface="Arial"/>
              </a:rPr>
              <a:t>'</a:t>
            </a:r>
            <a:r>
              <a:rPr lang="en-US">
                <a:solidFill>
                  <a:srgbClr val="00ae00"/>
                </a:solidFill>
                <a:latin typeface="Arial"/>
              </a:rPr>
              <a:t>upload</a:t>
            </a:r>
            <a:r>
              <a:rPr lang="en-US">
                <a:latin typeface="Arial"/>
              </a:rPr>
              <a:t>'   : '</a:t>
            </a:r>
            <a:r>
              <a:rPr lang="en-US">
                <a:solidFill>
                  <a:srgbClr val="00ae00"/>
                </a:solidFill>
                <a:latin typeface="Arial"/>
              </a:rPr>
              <a:t>myscreenshot.png</a:t>
            </a:r>
            <a:r>
              <a:rPr lang="en-US">
                <a:latin typeface="Arial"/>
              </a:rPr>
              <a:t>',</a:t>
            </a:r>
            <a:endParaRPr/>
          </a:p>
          <a:p>
            <a:r>
              <a:rPr lang="en-US">
                <a:latin typeface="Arial"/>
              </a:rPr>
              <a:t>}</a:t>
            </a:r>
            <a:endParaRPr/>
          </a:p>
          <a:p>
            <a:r>
              <a:rPr lang="en-US">
                <a:latin typeface="Arial"/>
              </a:rPr>
              <a:t>po.populate_form(data)</a:t>
            </a:r>
            <a:endParaRPr/>
          </a:p>
          <a:p>
            <a:endParaRPr/>
          </a:p>
          <a:p>
            <a:r>
              <a:rPr lang="en-US">
                <a:latin typeface="Arial"/>
              </a:rPr>
              <a:t>po.submit_form()</a:t>
            </a:r>
            <a:endParaRPr/>
          </a:p>
        </p:txBody>
      </p:sp>
      <p:sp>
        <p:nvSpPr>
          <p:cNvPr id="126" name="TextShape 6"/>
          <p:cNvSpPr txBox="1"/>
          <p:nvPr/>
        </p:nvSpPr>
        <p:spPr>
          <a:xfrm>
            <a:off x="1473480" y="3749760"/>
            <a:ext cx="2366280" cy="433440"/>
          </a:xfrm>
          <a:prstGeom prst="rect">
            <a:avLst/>
          </a:prstGeom>
        </p:spPr>
        <p:txBody>
          <a:bodyPr lIns="90000" rIns="90000" tIns="45000" bIns="45000"/>
          <a:p>
            <a:r>
              <a:rPr b="1" lang="en-US" sz="2400">
                <a:latin typeface="Arial"/>
              </a:rPr>
              <a:t>Usual Interface</a:t>
            </a:r>
            <a:endParaRPr/>
          </a:p>
        </p:txBody>
      </p:sp>
      <p:sp>
        <p:nvSpPr>
          <p:cNvPr id="127" name="TextShape 7"/>
          <p:cNvSpPr txBox="1"/>
          <p:nvPr/>
        </p:nvSpPr>
        <p:spPr>
          <a:xfrm>
            <a:off x="6036480" y="3737160"/>
            <a:ext cx="2940840" cy="433440"/>
          </a:xfrm>
          <a:prstGeom prst="rect">
            <a:avLst/>
          </a:prstGeom>
        </p:spPr>
        <p:txBody>
          <a:bodyPr lIns="90000" rIns="90000" tIns="45000" bIns="45000"/>
          <a:p>
            <a:r>
              <a:rPr b="1" lang="en-US" sz="2400">
                <a:latin typeface="Arial"/>
              </a:rPr>
              <a:t>Proposed Interface</a:t>
            </a:r>
            <a:endParaRPr/>
          </a:p>
        </p:txBody>
      </p:sp>
      <p:sp>
        <p:nvSpPr>
          <p:cNvPr id="128" name="CustomShape 8"/>
          <p:cNvSpPr/>
          <p:nvPr/>
        </p:nvSpPr>
        <p:spPr>
          <a:xfrm>
            <a:off x="731160" y="4883400"/>
            <a:ext cx="3565080" cy="1307880"/>
          </a:xfrm>
          <a:prstGeom prst="rect">
            <a:avLst/>
          </a:prstGeom>
          <a:noFill/>
          <a:ln w="36720">
            <a:solidFill>
              <a:srgbClr val="ff0000"/>
            </a:solidFill>
            <a:custDash>
              <a:ds d="197000" sp="197000"/>
            </a:custDash>
            <a:round/>
          </a:ln>
        </p:spPr>
      </p:sp>
      <p:sp>
        <p:nvSpPr>
          <p:cNvPr id="129" name="CustomShape 9"/>
          <p:cNvSpPr/>
          <p:nvPr/>
        </p:nvSpPr>
        <p:spPr>
          <a:xfrm>
            <a:off x="5941440" y="4911480"/>
            <a:ext cx="3565080" cy="1948320"/>
          </a:xfrm>
          <a:prstGeom prst="rect">
            <a:avLst/>
          </a:prstGeom>
          <a:noFill/>
          <a:ln w="36720">
            <a:solidFill>
              <a:srgbClr val="ff0000"/>
            </a:solidFill>
            <a:custDash>
              <a:ds d="197000" sp="197000"/>
            </a:custDash>
            <a:round/>
          </a:ln>
        </p:spPr>
      </p:sp>
      <p:sp>
        <p:nvSpPr>
          <p:cNvPr id="130" name="Line 10"/>
          <p:cNvSpPr/>
          <p:nvPr/>
        </p:nvSpPr>
        <p:spPr>
          <a:xfrm>
            <a:off x="4377960" y="5579280"/>
            <a:ext cx="1472400" cy="0"/>
          </a:xfrm>
          <a:prstGeom prst="line">
            <a:avLst/>
          </a:prstGeom>
          <a:ln w="36720">
            <a:solidFill>
              <a:srgbClr val="ff0000"/>
            </a:solidFill>
            <a:round/>
            <a:tailEnd len="med" type="triangle" w="med"/>
          </a:ln>
        </p:spPr>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TextShape 1"/>
          <p:cNvSpPr txBox="1"/>
          <p:nvPr/>
        </p:nvSpPr>
        <p:spPr>
          <a:xfrm>
            <a:off x="503640" y="301320"/>
            <a:ext cx="9068760" cy="1262520"/>
          </a:xfrm>
          <a:prstGeom prst="rect">
            <a:avLst/>
          </a:prstGeom>
        </p:spPr>
        <p:txBody>
          <a:bodyPr lIns="0" rIns="0" tIns="0" bIns="0" anchor="ctr"/>
          <a:p>
            <a:pPr algn="ctr"/>
            <a:r>
              <a:rPr lang="en-US" sz="4400">
                <a:latin typeface="Arial"/>
              </a:rPr>
              <a:t>Items represent a single item</a:t>
            </a:r>
            <a:endParaRPr/>
          </a:p>
        </p:txBody>
      </p:sp>
      <p:sp>
        <p:nvSpPr>
          <p:cNvPr id="395" name="TextShape 2"/>
          <p:cNvSpPr txBox="1"/>
          <p:nvPr/>
        </p:nvSpPr>
        <p:spPr>
          <a:xfrm>
            <a:off x="2008800" y="2012040"/>
            <a:ext cx="5089320" cy="265068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Item </a:t>
            </a:r>
            <a:r>
              <a:rPr lang="en-US">
                <a:solidFill>
                  <a:srgbClr val="66cc66"/>
                </a:solidFill>
                <a:latin typeface="Liberation Sans;Arial"/>
              </a:rPr>
              <a:t>(</a:t>
            </a:r>
            <a:r>
              <a:rPr lang="en-US">
                <a:solidFill>
                  <a:srgbClr val="000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.locators = locatorsdict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.__item_number = item_number</a:t>
            </a:r>
            <a:endParaRPr/>
          </a:p>
          <a:p>
            <a:r>
              <a:rPr lang="en-US">
                <a:solidFill>
                  <a:srgbClr val="000000"/>
                </a:solidFill>
                <a:latin typeface="Liberation Sans;Arial"/>
              </a:rPr>
              <a:t>        …</a:t>
            </a:r>
            <a:endParaRPr/>
          </a:p>
        </p:txBody>
      </p:sp>
      <p:sp>
        <p:nvSpPr>
          <p:cNvPr id="396" name="CustomShape 3"/>
          <p:cNvSpPr/>
          <p:nvPr/>
        </p:nvSpPr>
        <p:spPr>
          <a:xfrm>
            <a:off x="5277240" y="2561040"/>
            <a:ext cx="1404720" cy="294480"/>
          </a:xfrm>
          <a:prstGeom prst="rect">
            <a:avLst/>
          </a:prstGeom>
          <a:noFill/>
          <a:ln w="36720">
            <a:solidFill>
              <a:srgbClr val="ff3333"/>
            </a:solidFill>
            <a:custDash>
              <a:ds d="197000" sp="127000"/>
            </a:custDash>
            <a:round/>
          </a:ln>
        </p:spPr>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7" name="TextShape 1"/>
          <p:cNvSpPr txBox="1"/>
          <p:nvPr/>
        </p:nvSpPr>
        <p:spPr>
          <a:xfrm>
            <a:off x="503640" y="301320"/>
            <a:ext cx="9068760" cy="1262520"/>
          </a:xfrm>
          <a:prstGeom prst="rect">
            <a:avLst/>
          </a:prstGeom>
        </p:spPr>
        <p:txBody>
          <a:bodyPr lIns="0" rIns="0" tIns="0" bIns="0" anchor="ctr"/>
          <a:p>
            <a:pPr algn="ctr"/>
            <a:r>
              <a:rPr lang="en-US" sz="4400">
                <a:latin typeface="Arial"/>
              </a:rPr>
              <a:t>Items can be updated</a:t>
            </a:r>
            <a:endParaRPr/>
          </a:p>
        </p:txBody>
      </p:sp>
      <p:sp>
        <p:nvSpPr>
          <p:cNvPr id="398" name="TextShape 2"/>
          <p:cNvSpPr txBox="1"/>
          <p:nvPr/>
        </p:nvSpPr>
        <p:spPr>
          <a:xfrm>
            <a:off x="2008800" y="2012040"/>
            <a:ext cx="5091120" cy="265068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Item </a:t>
            </a:r>
            <a:r>
              <a:rPr lang="en-US">
                <a:solidFill>
                  <a:srgbClr val="66cc66"/>
                </a:solidFill>
                <a:latin typeface="Liberation Sans;Arial"/>
              </a:rPr>
              <a:t>(</a:t>
            </a:r>
            <a:r>
              <a:rPr lang="en-US">
                <a:solidFill>
                  <a:srgbClr val="000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.locators = locatorsdict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.__item_number = item_number</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update_item_number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endParaRPr/>
          </a:p>
        </p:txBody>
      </p:sp>
      <p:sp>
        <p:nvSpPr>
          <p:cNvPr id="399" name="CustomShape 3"/>
          <p:cNvSpPr/>
          <p:nvPr/>
        </p:nvSpPr>
        <p:spPr>
          <a:xfrm>
            <a:off x="5201640" y="4754880"/>
            <a:ext cx="4662000" cy="2650680"/>
          </a:xfrm>
          <a:prstGeom prst="rect">
            <a:avLst/>
          </a:prstGeom>
          <a:solidFill>
            <a:srgbClr val="ffffcc"/>
          </a:solidFill>
          <a:ln>
            <a:noFill/>
          </a:ln>
        </p:spPr>
      </p:sp>
      <p:sp>
        <p:nvSpPr>
          <p:cNvPr id="400" name="Line 4"/>
          <p:cNvSpPr/>
          <p:nvPr/>
        </p:nvSpPr>
        <p:spPr>
          <a:xfrm flipH="1">
            <a:off x="5393160" y="2926800"/>
            <a:ext cx="1919520" cy="0"/>
          </a:xfrm>
          <a:prstGeom prst="line">
            <a:avLst/>
          </a:prstGeom>
          <a:ln w="36720">
            <a:solidFill>
              <a:srgbClr val="ff0000"/>
            </a:solidFill>
            <a:round/>
            <a:tailEnd len="med" type="triangle" w="med"/>
          </a:ln>
        </p:spPr>
      </p:sp>
      <p:sp>
        <p:nvSpPr>
          <p:cNvPr id="401" name="TextShape 5"/>
          <p:cNvSpPr txBox="1"/>
          <p:nvPr/>
        </p:nvSpPr>
        <p:spPr>
          <a:xfrm>
            <a:off x="5293080" y="4753080"/>
            <a:ext cx="4775400" cy="2650680"/>
          </a:xfrm>
          <a:prstGeom prst="rect">
            <a:avLst/>
          </a:prstGeom>
        </p:spPr>
        <p:txBody>
          <a:bodyPr lIns="90000" rIns="90000" tIns="45000" bIns="45000"/>
          <a:p>
            <a:r>
              <a:rPr lang="en-US">
                <a:solidFill>
                  <a:srgbClr val="000000"/>
                </a:solidFill>
                <a:latin typeface="Liberation Sans;Arial"/>
              </a:rPr>
              <a:t>locators = </a:t>
            </a:r>
            <a:r>
              <a:rPr lang="en-US">
                <a:solidFill>
                  <a:srgbClr val="66cc66"/>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'title'</a:t>
            </a:r>
            <a:r>
              <a:rPr lang="en-US">
                <a:solidFill>
                  <a:srgbClr val="000000"/>
                </a:solidFill>
                <a:latin typeface="Liberation Sans;Arial"/>
              </a:rPr>
              <a:t>         : </a:t>
            </a:r>
            <a:r>
              <a:rPr lang="en-US">
                <a:solidFill>
                  <a:srgbClr val="483d8b"/>
                </a:solidFill>
                <a:latin typeface="Liberation Sans;Arial"/>
              </a:rPr>
              <a:t>"tr:nth-of-type(1) .title"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'details'</a:t>
            </a:r>
            <a:r>
              <a:rPr lang="en-US">
                <a:solidFill>
                  <a:srgbClr val="000000"/>
                </a:solidFill>
                <a:latin typeface="Liberation Sans;Arial"/>
              </a:rPr>
              <a:t>    : </a:t>
            </a:r>
            <a:r>
              <a:rPr lang="en-US">
                <a:solidFill>
                  <a:srgbClr val="483d8b"/>
                </a:solidFill>
                <a:latin typeface="Liberation Sans;Arial"/>
              </a:rPr>
              <a:t>"tr:nth-of-type(1) .details"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'alias'</a:t>
            </a:r>
            <a:r>
              <a:rPr lang="en-US">
                <a:solidFill>
                  <a:srgbClr val="000000"/>
                </a:solidFill>
                <a:latin typeface="Liberation Sans;Arial"/>
              </a:rPr>
              <a:t>       : </a:t>
            </a:r>
            <a:r>
              <a:rPr lang="en-US">
                <a:solidFill>
                  <a:srgbClr val="483d8b"/>
                </a:solidFill>
                <a:latin typeface="Liberation Sans;Arial"/>
              </a:rPr>
              <a:t>"tr:nth-of-type(1) .alias"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'status'</a:t>
            </a:r>
            <a:r>
              <a:rPr lang="en-US">
                <a:solidFill>
                  <a:srgbClr val="000000"/>
                </a:solidFill>
                <a:latin typeface="Liberation Sans;Arial"/>
              </a:rPr>
              <a:t>     : </a:t>
            </a:r>
            <a:r>
              <a:rPr lang="en-US">
                <a:solidFill>
                  <a:srgbClr val="483d8b"/>
                </a:solidFill>
                <a:latin typeface="Liberation Sans;Arial"/>
              </a:rPr>
              <a:t>"tr:nth-of-type(1) .status"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'time'</a:t>
            </a:r>
            <a:r>
              <a:rPr lang="en-US">
                <a:solidFill>
                  <a:srgbClr val="000000"/>
                </a:solidFill>
                <a:latin typeface="Liberation Sans;Arial"/>
              </a:rPr>
              <a:t>        : </a:t>
            </a:r>
            <a:r>
              <a:rPr lang="en-US">
                <a:solidFill>
                  <a:srgbClr val="483d8b"/>
                </a:solidFill>
                <a:latin typeface="Liberation Sans;Arial"/>
              </a:rPr>
              <a:t>"tr:nth-of-type(1) .time"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'resource'</a:t>
            </a:r>
            <a:r>
              <a:rPr lang="en-US">
                <a:solidFill>
                  <a:srgbClr val="000000"/>
                </a:solidFill>
                <a:latin typeface="Liberation Sans;Arial"/>
              </a:rPr>
              <a:t> : </a:t>
            </a:r>
            <a:r>
              <a:rPr lang="en-US">
                <a:solidFill>
                  <a:srgbClr val="483d8b"/>
                </a:solidFill>
                <a:latin typeface="Liberation Sans;Arial"/>
              </a:rPr>
              <a:t>"tr:nth-of-type(1) .page"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'history'</a:t>
            </a:r>
            <a:r>
              <a:rPr lang="en-US">
                <a:solidFill>
                  <a:srgbClr val="000000"/>
                </a:solidFill>
                <a:latin typeface="Liberation Sans;Arial"/>
              </a:rPr>
              <a:t>    : </a:t>
            </a:r>
            <a:r>
              <a:rPr lang="en-US">
                <a:solidFill>
                  <a:srgbClr val="483d8b"/>
                </a:solidFill>
                <a:latin typeface="Liberation Sans;Arial"/>
              </a:rPr>
              <a:t>"tr:nth-of-type(1) .history"</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'wiki'</a:t>
            </a:r>
            <a:r>
              <a:rPr lang="en-US">
                <a:solidFill>
                  <a:srgbClr val="000000"/>
                </a:solidFill>
                <a:latin typeface="Liberation Sans;Arial"/>
              </a:rPr>
              <a:t>         : </a:t>
            </a:r>
            <a:r>
              <a:rPr lang="en-US">
                <a:solidFill>
                  <a:srgbClr val="483d8b"/>
                </a:solidFill>
                <a:latin typeface="Liberation Sans;Arial"/>
              </a:rPr>
              <a:t>"tr:nth-of-type(1) .wiki"</a:t>
            </a:r>
            <a:r>
              <a:rPr lang="en-US">
                <a:solidFill>
                  <a:srgbClr val="000000"/>
                </a:solidFill>
                <a:latin typeface="Liberation Sans;Arial"/>
              </a:rPr>
              <a:t>,</a:t>
            </a:r>
            <a:endParaRPr/>
          </a:p>
          <a:p>
            <a:r>
              <a:rPr lang="en-US">
                <a:solidFill>
                  <a:srgbClr val="66cc66"/>
                </a:solidFill>
                <a:latin typeface="Liberation Sans;Arial"/>
              </a:rPr>
              <a:t>}</a:t>
            </a:r>
            <a:endParaRPr/>
          </a:p>
        </p:txBody>
      </p:sp>
      <p:sp>
        <p:nvSpPr>
          <p:cNvPr id="402" name="Line 6"/>
          <p:cNvSpPr/>
          <p:nvPr/>
        </p:nvSpPr>
        <p:spPr>
          <a:xfrm>
            <a:off x="7312680" y="2910240"/>
            <a:ext cx="0" cy="1646280"/>
          </a:xfrm>
          <a:prstGeom prst="line">
            <a:avLst/>
          </a:prstGeom>
          <a:ln w="36720">
            <a:solidFill>
              <a:srgbClr val="ff0000"/>
            </a:solidFill>
            <a:round/>
          </a:ln>
        </p:spPr>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3"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ItemLists</a:t>
            </a:r>
            <a:endParaRPr/>
          </a:p>
        </p:txBody>
      </p:sp>
      <p:pic>
        <p:nvPicPr>
          <p:cNvPr id="404" name="" descr=""/>
          <p:cNvPicPr/>
          <p:nvPr/>
        </p:nvPicPr>
        <p:blipFill>
          <a:blip r:embed="rId1"/>
          <a:stretch>
            <a:fillRect/>
          </a:stretch>
        </p:blipFill>
        <p:spPr>
          <a:xfrm>
            <a:off x="1124280" y="1593360"/>
            <a:ext cx="8017200" cy="4992120"/>
          </a:xfrm>
          <a:prstGeom prst="rect">
            <a:avLst/>
          </a:prstGeom>
          <a:ln>
            <a:noFill/>
          </a:ln>
        </p:spPr>
      </p:pic>
      <p:sp>
        <p:nvSpPr>
          <p:cNvPr id="405" name="CustomShape 2"/>
          <p:cNvSpPr/>
          <p:nvPr/>
        </p:nvSpPr>
        <p:spPr>
          <a:xfrm>
            <a:off x="1124280" y="3395520"/>
            <a:ext cx="8017200" cy="3372840"/>
          </a:xfrm>
          <a:prstGeom prst="rect">
            <a:avLst/>
          </a:prstGeom>
          <a:solidFill>
            <a:srgbClr val="ffffff"/>
          </a:solidFill>
          <a:ln>
            <a:noFill/>
          </a:ln>
        </p:spPr>
      </p:sp>
      <p:sp>
        <p:nvSpPr>
          <p:cNvPr id="406" name="CustomShape 3"/>
          <p:cNvSpPr/>
          <p:nvPr/>
        </p:nvSpPr>
        <p:spPr>
          <a:xfrm>
            <a:off x="1124640" y="2703600"/>
            <a:ext cx="8017200" cy="692280"/>
          </a:xfrm>
          <a:prstGeom prst="rect">
            <a:avLst/>
          </a:prstGeom>
          <a:noFill/>
          <a:ln w="18360">
            <a:solidFill>
              <a:srgbClr val="ff3333"/>
            </a:solidFill>
            <a:custDash>
              <a:ds d="197000" sp="127000"/>
            </a:custDash>
            <a:round/>
          </a:ln>
        </p:spPr>
      </p:sp>
      <p:sp>
        <p:nvSpPr>
          <p:cNvPr id="407" name="CustomShape 4"/>
          <p:cNvSpPr/>
          <p:nvPr/>
        </p:nvSpPr>
        <p:spPr>
          <a:xfrm>
            <a:off x="1467000" y="2824200"/>
            <a:ext cx="762120" cy="238320"/>
          </a:xfrm>
          <a:prstGeom prst="rect">
            <a:avLst/>
          </a:prstGeom>
          <a:noFill/>
          <a:ln w="18360">
            <a:solidFill>
              <a:srgbClr val="ff0000"/>
            </a:solidFill>
            <a:round/>
          </a:ln>
        </p:spPr>
      </p:sp>
      <p:sp>
        <p:nvSpPr>
          <p:cNvPr id="408" name="CustomShape 5"/>
          <p:cNvSpPr/>
          <p:nvPr/>
        </p:nvSpPr>
        <p:spPr>
          <a:xfrm>
            <a:off x="4494960" y="2846520"/>
            <a:ext cx="441000" cy="205200"/>
          </a:xfrm>
          <a:prstGeom prst="rect">
            <a:avLst/>
          </a:prstGeom>
          <a:noFill/>
          <a:ln w="18360">
            <a:solidFill>
              <a:srgbClr val="ff0000"/>
            </a:solidFill>
            <a:round/>
          </a:ln>
        </p:spPr>
      </p:sp>
      <p:sp>
        <p:nvSpPr>
          <p:cNvPr id="409" name="CustomShape 6"/>
          <p:cNvSpPr/>
          <p:nvPr/>
        </p:nvSpPr>
        <p:spPr>
          <a:xfrm>
            <a:off x="5667120" y="2835360"/>
            <a:ext cx="639720" cy="205200"/>
          </a:xfrm>
          <a:prstGeom prst="rect">
            <a:avLst/>
          </a:prstGeom>
          <a:noFill/>
          <a:ln w="18360">
            <a:solidFill>
              <a:srgbClr val="ff0000"/>
            </a:solidFill>
            <a:round/>
          </a:ln>
        </p:spPr>
      </p:sp>
      <p:sp>
        <p:nvSpPr>
          <p:cNvPr id="410" name="CustomShape 7"/>
          <p:cNvSpPr/>
          <p:nvPr/>
        </p:nvSpPr>
        <p:spPr>
          <a:xfrm>
            <a:off x="6797520" y="2860200"/>
            <a:ext cx="686520" cy="182880"/>
          </a:xfrm>
          <a:prstGeom prst="rect">
            <a:avLst/>
          </a:prstGeom>
          <a:noFill/>
          <a:ln w="18360">
            <a:solidFill>
              <a:srgbClr val="ff0000"/>
            </a:solidFill>
            <a:round/>
          </a:ln>
        </p:spPr>
      </p:sp>
      <p:sp>
        <p:nvSpPr>
          <p:cNvPr id="411" name="CustomShape 8"/>
          <p:cNvSpPr/>
          <p:nvPr/>
        </p:nvSpPr>
        <p:spPr>
          <a:xfrm>
            <a:off x="7542720" y="2860560"/>
            <a:ext cx="603720" cy="182880"/>
          </a:xfrm>
          <a:prstGeom prst="rect">
            <a:avLst/>
          </a:prstGeom>
          <a:noFill/>
          <a:ln w="18360">
            <a:solidFill>
              <a:srgbClr val="ff0000"/>
            </a:solidFill>
            <a:round/>
          </a:ln>
        </p:spPr>
      </p:sp>
      <p:sp>
        <p:nvSpPr>
          <p:cNvPr id="412" name="CustomShape 9"/>
          <p:cNvSpPr/>
          <p:nvPr/>
        </p:nvSpPr>
        <p:spPr>
          <a:xfrm>
            <a:off x="8210880" y="2860920"/>
            <a:ext cx="564120" cy="182880"/>
          </a:xfrm>
          <a:prstGeom prst="rect">
            <a:avLst/>
          </a:prstGeom>
          <a:noFill/>
          <a:ln w="18360">
            <a:solidFill>
              <a:srgbClr val="ff0000"/>
            </a:solidFill>
            <a:round/>
          </a:ln>
        </p:spPr>
      </p:sp>
      <p:sp>
        <p:nvSpPr>
          <p:cNvPr id="413" name="TextShape 10"/>
          <p:cNvSpPr txBox="1"/>
          <p:nvPr/>
        </p:nvSpPr>
        <p:spPr>
          <a:xfrm>
            <a:off x="632160" y="4367880"/>
            <a:ext cx="2431080" cy="346320"/>
          </a:xfrm>
          <a:prstGeom prst="rect">
            <a:avLst/>
          </a:prstGeom>
        </p:spPr>
        <p:txBody>
          <a:bodyPr lIns="90000" rIns="90000" tIns="45000" bIns="45000"/>
          <a:p>
            <a:r>
              <a:rPr b="1" lang="en-US">
                <a:latin typeface="Arial"/>
              </a:rPr>
              <a:t>tr:nth-of-type(1) .title</a:t>
            </a:r>
            <a:endParaRPr/>
          </a:p>
        </p:txBody>
      </p:sp>
      <p:sp>
        <p:nvSpPr>
          <p:cNvPr id="414" name="TextShape 11"/>
          <p:cNvSpPr txBox="1"/>
          <p:nvPr/>
        </p:nvSpPr>
        <p:spPr>
          <a:xfrm>
            <a:off x="631800" y="4713840"/>
            <a:ext cx="2531520" cy="346320"/>
          </a:xfrm>
          <a:prstGeom prst="rect">
            <a:avLst/>
          </a:prstGeom>
        </p:spPr>
        <p:txBody>
          <a:bodyPr lIns="90000" rIns="90000" tIns="45000" bIns="45000"/>
          <a:p>
            <a:r>
              <a:rPr b="1" lang="en-US">
                <a:latin typeface="Arial"/>
              </a:rPr>
              <a:t>tr:nth-of-type(1) .alias</a:t>
            </a:r>
            <a:endParaRPr/>
          </a:p>
        </p:txBody>
      </p:sp>
      <p:sp>
        <p:nvSpPr>
          <p:cNvPr id="415" name="TextShape 12"/>
          <p:cNvSpPr txBox="1"/>
          <p:nvPr/>
        </p:nvSpPr>
        <p:spPr>
          <a:xfrm>
            <a:off x="622440" y="5052240"/>
            <a:ext cx="2696040" cy="346320"/>
          </a:xfrm>
          <a:prstGeom prst="rect">
            <a:avLst/>
          </a:prstGeom>
        </p:spPr>
        <p:txBody>
          <a:bodyPr lIns="90000" rIns="90000" tIns="45000" bIns="45000"/>
          <a:p>
            <a:r>
              <a:rPr b="1" lang="en-US">
                <a:latin typeface="Arial"/>
              </a:rPr>
              <a:t>tr:nth-of-type(1) .status</a:t>
            </a:r>
            <a:endParaRPr/>
          </a:p>
        </p:txBody>
      </p:sp>
      <p:sp>
        <p:nvSpPr>
          <p:cNvPr id="416" name="TextShape 13"/>
          <p:cNvSpPr txBox="1"/>
          <p:nvPr/>
        </p:nvSpPr>
        <p:spPr>
          <a:xfrm>
            <a:off x="622080" y="5390280"/>
            <a:ext cx="2557440" cy="346320"/>
          </a:xfrm>
          <a:prstGeom prst="rect">
            <a:avLst/>
          </a:prstGeom>
        </p:spPr>
        <p:txBody>
          <a:bodyPr lIns="90000" rIns="90000" tIns="45000" bIns="45000"/>
          <a:p>
            <a:r>
              <a:rPr b="1" lang="en-US">
                <a:latin typeface="Arial"/>
              </a:rPr>
              <a:t>tr:nth-of-type(1) .page</a:t>
            </a:r>
            <a:endParaRPr/>
          </a:p>
        </p:txBody>
      </p:sp>
      <p:sp>
        <p:nvSpPr>
          <p:cNvPr id="417" name="TextShape 14"/>
          <p:cNvSpPr txBox="1"/>
          <p:nvPr/>
        </p:nvSpPr>
        <p:spPr>
          <a:xfrm>
            <a:off x="633960" y="5734080"/>
            <a:ext cx="2786040" cy="346320"/>
          </a:xfrm>
          <a:prstGeom prst="rect">
            <a:avLst/>
          </a:prstGeom>
        </p:spPr>
        <p:txBody>
          <a:bodyPr lIns="90000" rIns="90000" tIns="45000" bIns="45000"/>
          <a:p>
            <a:r>
              <a:rPr b="1" lang="en-US">
                <a:latin typeface="Arial"/>
              </a:rPr>
              <a:t>tr:nth-of-type(1) .history</a:t>
            </a:r>
            <a:endParaRPr/>
          </a:p>
        </p:txBody>
      </p:sp>
      <p:sp>
        <p:nvSpPr>
          <p:cNvPr id="418" name="TextShape 15"/>
          <p:cNvSpPr txBox="1"/>
          <p:nvPr/>
        </p:nvSpPr>
        <p:spPr>
          <a:xfrm>
            <a:off x="648360" y="6077880"/>
            <a:ext cx="2457000" cy="346320"/>
          </a:xfrm>
          <a:prstGeom prst="rect">
            <a:avLst/>
          </a:prstGeom>
        </p:spPr>
        <p:txBody>
          <a:bodyPr lIns="90000" rIns="90000" tIns="45000" bIns="45000"/>
          <a:p>
            <a:r>
              <a:rPr b="1" lang="en-US">
                <a:latin typeface="Arial"/>
              </a:rPr>
              <a:t>tr:nth-of-type(1) .wiki</a:t>
            </a:r>
            <a:endParaRPr/>
          </a:p>
        </p:txBody>
      </p:sp>
      <p:cxnSp>
        <p:nvCxnSpPr>
          <p:cNvPr id="419" name="Line 16"/>
          <p:cNvCxnSpPr>
            <a:stCxn id="408" idx="2"/>
            <a:endCxn id="414" idx="3"/>
          </p:cNvCxnSpPr>
          <p:nvPr/>
        </p:nvCxnSpPr>
        <p:spPr>
          <a:xfrm flipH="1">
            <a:off x="3163320" y="3051720"/>
            <a:ext cx="1552320" cy="1835640"/>
          </a:xfrm>
          <a:prstGeom prst="bentConnector3">
            <a:avLst/>
          </a:prstGeom>
          <a:ln w="18360">
            <a:solidFill>
              <a:srgbClr val="ff0000"/>
            </a:solidFill>
            <a:round/>
          </a:ln>
        </p:spPr>
      </p:cxnSp>
      <p:cxnSp>
        <p:nvCxnSpPr>
          <p:cNvPr id="420" name="Line 17"/>
          <p:cNvCxnSpPr>
            <a:stCxn id="409" idx="2"/>
            <a:endCxn id="415" idx="3"/>
          </p:cNvCxnSpPr>
          <p:nvPr/>
        </p:nvCxnSpPr>
        <p:spPr>
          <a:xfrm flipH="1">
            <a:off x="3318480" y="3040560"/>
            <a:ext cx="2668680" cy="2185200"/>
          </a:xfrm>
          <a:prstGeom prst="bentConnector3">
            <a:avLst/>
          </a:prstGeom>
          <a:ln w="18360">
            <a:solidFill>
              <a:srgbClr val="ff0000"/>
            </a:solidFill>
            <a:round/>
          </a:ln>
        </p:spPr>
      </p:cxnSp>
      <p:cxnSp>
        <p:nvCxnSpPr>
          <p:cNvPr id="421" name="Line 18"/>
          <p:cNvCxnSpPr>
            <a:stCxn id="411" idx="2"/>
            <a:endCxn id="417" idx="3"/>
          </p:cNvCxnSpPr>
          <p:nvPr/>
        </p:nvCxnSpPr>
        <p:spPr>
          <a:xfrm flipH="1">
            <a:off x="3420000" y="3043440"/>
            <a:ext cx="4424760" cy="2864160"/>
          </a:xfrm>
          <a:prstGeom prst="bentConnector3">
            <a:avLst/>
          </a:prstGeom>
          <a:ln w="18360">
            <a:solidFill>
              <a:srgbClr val="ff0000"/>
            </a:solidFill>
            <a:round/>
          </a:ln>
        </p:spPr>
      </p:cxnSp>
      <p:cxnSp>
        <p:nvCxnSpPr>
          <p:cNvPr id="422" name="Line 19"/>
          <p:cNvCxnSpPr>
            <a:stCxn id="412" idx="2"/>
            <a:endCxn id="418" idx="3"/>
          </p:cNvCxnSpPr>
          <p:nvPr/>
        </p:nvCxnSpPr>
        <p:spPr>
          <a:xfrm flipH="1">
            <a:off x="3105360" y="3043800"/>
            <a:ext cx="5387760" cy="3207600"/>
          </a:xfrm>
          <a:prstGeom prst="bentConnector3">
            <a:avLst/>
          </a:prstGeom>
          <a:ln w="18360">
            <a:solidFill>
              <a:srgbClr val="ff0000"/>
            </a:solidFill>
            <a:round/>
          </a:ln>
        </p:spPr>
      </p:cxnSp>
      <p:cxnSp>
        <p:nvCxnSpPr>
          <p:cNvPr id="423" name="Line 20"/>
          <p:cNvCxnSpPr>
            <a:stCxn id="410" idx="2"/>
            <a:endCxn id="416" idx="3"/>
          </p:cNvCxnSpPr>
          <p:nvPr/>
        </p:nvCxnSpPr>
        <p:spPr>
          <a:xfrm flipH="1">
            <a:off x="3179520" y="3043080"/>
            <a:ext cx="3961440" cy="2520720"/>
          </a:xfrm>
          <a:prstGeom prst="bentConnector3">
            <a:avLst/>
          </a:prstGeom>
          <a:ln w="18360">
            <a:solidFill>
              <a:srgbClr val="ff0000"/>
            </a:solidFill>
            <a:round/>
          </a:ln>
        </p:spPr>
      </p:cxnSp>
      <p:cxnSp>
        <p:nvCxnSpPr>
          <p:cNvPr id="424" name="Line 21"/>
          <p:cNvCxnSpPr>
            <a:stCxn id="407" idx="3"/>
            <a:endCxn id="413" idx="3"/>
          </p:cNvCxnSpPr>
          <p:nvPr/>
        </p:nvCxnSpPr>
        <p:spPr>
          <a:xfrm>
            <a:off x="2229120" y="2943360"/>
            <a:ext cx="834480" cy="1598040"/>
          </a:xfrm>
          <a:prstGeom prst="bentConnector3">
            <a:avLst/>
          </a:prstGeom>
          <a:ln w="18360">
            <a:solidFill>
              <a:srgbClr val="ff0000"/>
            </a:solidFill>
            <a:round/>
          </a:ln>
        </p:spPr>
      </p:cxn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ItemLists</a:t>
            </a:r>
            <a:endParaRPr/>
          </a:p>
        </p:txBody>
      </p:sp>
      <p:pic>
        <p:nvPicPr>
          <p:cNvPr id="426" name="" descr=""/>
          <p:cNvPicPr/>
          <p:nvPr/>
        </p:nvPicPr>
        <p:blipFill>
          <a:blip r:embed="rId1"/>
          <a:stretch>
            <a:fillRect/>
          </a:stretch>
        </p:blipFill>
        <p:spPr>
          <a:xfrm>
            <a:off x="1124280" y="1593360"/>
            <a:ext cx="8017200" cy="4992120"/>
          </a:xfrm>
          <a:prstGeom prst="rect">
            <a:avLst/>
          </a:prstGeom>
          <a:ln>
            <a:noFill/>
          </a:ln>
        </p:spPr>
      </p:pic>
      <p:sp>
        <p:nvSpPr>
          <p:cNvPr id="427" name="CustomShape 2"/>
          <p:cNvSpPr/>
          <p:nvPr/>
        </p:nvSpPr>
        <p:spPr>
          <a:xfrm>
            <a:off x="1124280" y="4115880"/>
            <a:ext cx="8017200" cy="2652480"/>
          </a:xfrm>
          <a:prstGeom prst="rect">
            <a:avLst/>
          </a:prstGeom>
          <a:solidFill>
            <a:srgbClr val="ffffff"/>
          </a:solidFill>
          <a:ln>
            <a:noFill/>
          </a:ln>
        </p:spPr>
      </p:sp>
      <p:sp>
        <p:nvSpPr>
          <p:cNvPr id="428" name="CustomShape 3"/>
          <p:cNvSpPr/>
          <p:nvPr/>
        </p:nvSpPr>
        <p:spPr>
          <a:xfrm>
            <a:off x="1124640" y="3376440"/>
            <a:ext cx="8017200" cy="692280"/>
          </a:xfrm>
          <a:prstGeom prst="rect">
            <a:avLst/>
          </a:prstGeom>
          <a:noFill/>
          <a:ln w="18360">
            <a:solidFill>
              <a:srgbClr val="ff3333"/>
            </a:solidFill>
            <a:custDash>
              <a:ds d="197000" sp="127000"/>
            </a:custDash>
            <a:round/>
          </a:ln>
        </p:spPr>
      </p:sp>
      <p:sp>
        <p:nvSpPr>
          <p:cNvPr id="429" name="CustomShape 4"/>
          <p:cNvSpPr/>
          <p:nvPr/>
        </p:nvSpPr>
        <p:spPr>
          <a:xfrm>
            <a:off x="1467000" y="3497040"/>
            <a:ext cx="2189160" cy="238320"/>
          </a:xfrm>
          <a:prstGeom prst="rect">
            <a:avLst/>
          </a:prstGeom>
          <a:noFill/>
          <a:ln w="18360">
            <a:solidFill>
              <a:srgbClr val="ff0000"/>
            </a:solidFill>
            <a:round/>
          </a:ln>
        </p:spPr>
      </p:sp>
      <p:sp>
        <p:nvSpPr>
          <p:cNvPr id="430" name="CustomShape 5"/>
          <p:cNvSpPr/>
          <p:nvPr/>
        </p:nvSpPr>
        <p:spPr>
          <a:xfrm>
            <a:off x="4494960" y="3519360"/>
            <a:ext cx="441000" cy="205200"/>
          </a:xfrm>
          <a:prstGeom prst="rect">
            <a:avLst/>
          </a:prstGeom>
          <a:noFill/>
          <a:ln w="18360">
            <a:solidFill>
              <a:srgbClr val="ff0000"/>
            </a:solidFill>
            <a:round/>
          </a:ln>
        </p:spPr>
      </p:sp>
      <p:sp>
        <p:nvSpPr>
          <p:cNvPr id="431" name="CustomShape 6"/>
          <p:cNvSpPr/>
          <p:nvPr/>
        </p:nvSpPr>
        <p:spPr>
          <a:xfrm>
            <a:off x="5644800" y="3508200"/>
            <a:ext cx="822600" cy="205200"/>
          </a:xfrm>
          <a:prstGeom prst="rect">
            <a:avLst/>
          </a:prstGeom>
          <a:noFill/>
          <a:ln w="18360">
            <a:solidFill>
              <a:srgbClr val="ff0000"/>
            </a:solidFill>
            <a:round/>
          </a:ln>
        </p:spPr>
      </p:sp>
      <p:sp>
        <p:nvSpPr>
          <p:cNvPr id="432" name="CustomShape 7"/>
          <p:cNvSpPr/>
          <p:nvPr/>
        </p:nvSpPr>
        <p:spPr>
          <a:xfrm>
            <a:off x="6797520" y="3533040"/>
            <a:ext cx="686520" cy="182880"/>
          </a:xfrm>
          <a:prstGeom prst="rect">
            <a:avLst/>
          </a:prstGeom>
          <a:noFill/>
          <a:ln w="18360">
            <a:solidFill>
              <a:srgbClr val="ff0000"/>
            </a:solidFill>
            <a:round/>
          </a:ln>
        </p:spPr>
      </p:sp>
      <p:sp>
        <p:nvSpPr>
          <p:cNvPr id="433" name="CustomShape 8"/>
          <p:cNvSpPr/>
          <p:nvPr/>
        </p:nvSpPr>
        <p:spPr>
          <a:xfrm>
            <a:off x="7542720" y="3533400"/>
            <a:ext cx="603720" cy="182880"/>
          </a:xfrm>
          <a:prstGeom prst="rect">
            <a:avLst/>
          </a:prstGeom>
          <a:noFill/>
          <a:ln w="18360">
            <a:solidFill>
              <a:srgbClr val="ff0000"/>
            </a:solidFill>
            <a:round/>
          </a:ln>
        </p:spPr>
      </p:sp>
      <p:sp>
        <p:nvSpPr>
          <p:cNvPr id="434" name="CustomShape 9"/>
          <p:cNvSpPr/>
          <p:nvPr/>
        </p:nvSpPr>
        <p:spPr>
          <a:xfrm>
            <a:off x="8210880" y="3533760"/>
            <a:ext cx="564120" cy="182880"/>
          </a:xfrm>
          <a:prstGeom prst="rect">
            <a:avLst/>
          </a:prstGeom>
          <a:noFill/>
          <a:ln w="18360">
            <a:solidFill>
              <a:srgbClr val="ff0000"/>
            </a:solidFill>
            <a:round/>
          </a:ln>
        </p:spPr>
      </p:sp>
      <p:sp>
        <p:nvSpPr>
          <p:cNvPr id="435" name="TextShape 10"/>
          <p:cNvSpPr txBox="1"/>
          <p:nvPr/>
        </p:nvSpPr>
        <p:spPr>
          <a:xfrm>
            <a:off x="632160" y="4367880"/>
            <a:ext cx="2431080" cy="346320"/>
          </a:xfrm>
          <a:prstGeom prst="rect">
            <a:avLst/>
          </a:prstGeom>
        </p:spPr>
        <p:txBody>
          <a:bodyPr lIns="90000" rIns="90000" tIns="45000" bIns="45000"/>
          <a:p>
            <a:r>
              <a:rPr b="1" lang="en-US">
                <a:latin typeface="Arial"/>
              </a:rPr>
              <a:t>tr:nth-of-type(2) .title</a:t>
            </a:r>
            <a:endParaRPr/>
          </a:p>
        </p:txBody>
      </p:sp>
      <p:sp>
        <p:nvSpPr>
          <p:cNvPr id="436" name="TextShape 11"/>
          <p:cNvSpPr txBox="1"/>
          <p:nvPr/>
        </p:nvSpPr>
        <p:spPr>
          <a:xfrm>
            <a:off x="631800" y="4713840"/>
            <a:ext cx="2531520" cy="346320"/>
          </a:xfrm>
          <a:prstGeom prst="rect">
            <a:avLst/>
          </a:prstGeom>
        </p:spPr>
        <p:txBody>
          <a:bodyPr lIns="90000" rIns="90000" tIns="45000" bIns="45000"/>
          <a:p>
            <a:r>
              <a:rPr b="1" lang="en-US">
                <a:latin typeface="Arial"/>
              </a:rPr>
              <a:t>tr:nth-of-type(2) .alias</a:t>
            </a:r>
            <a:endParaRPr/>
          </a:p>
        </p:txBody>
      </p:sp>
      <p:sp>
        <p:nvSpPr>
          <p:cNvPr id="437" name="TextShape 12"/>
          <p:cNvSpPr txBox="1"/>
          <p:nvPr/>
        </p:nvSpPr>
        <p:spPr>
          <a:xfrm>
            <a:off x="622440" y="5052240"/>
            <a:ext cx="2696040" cy="346320"/>
          </a:xfrm>
          <a:prstGeom prst="rect">
            <a:avLst/>
          </a:prstGeom>
        </p:spPr>
        <p:txBody>
          <a:bodyPr lIns="90000" rIns="90000" tIns="45000" bIns="45000"/>
          <a:p>
            <a:r>
              <a:rPr b="1" lang="en-US">
                <a:latin typeface="Arial"/>
              </a:rPr>
              <a:t>tr:nth-of-type(2) .status</a:t>
            </a:r>
            <a:endParaRPr/>
          </a:p>
        </p:txBody>
      </p:sp>
      <p:sp>
        <p:nvSpPr>
          <p:cNvPr id="438" name="TextShape 13"/>
          <p:cNvSpPr txBox="1"/>
          <p:nvPr/>
        </p:nvSpPr>
        <p:spPr>
          <a:xfrm>
            <a:off x="622080" y="5390280"/>
            <a:ext cx="2557440" cy="346320"/>
          </a:xfrm>
          <a:prstGeom prst="rect">
            <a:avLst/>
          </a:prstGeom>
        </p:spPr>
        <p:txBody>
          <a:bodyPr lIns="90000" rIns="90000" tIns="45000" bIns="45000"/>
          <a:p>
            <a:r>
              <a:rPr b="1" lang="en-US">
                <a:latin typeface="Arial"/>
              </a:rPr>
              <a:t>tr:nth-of-type(2) .page</a:t>
            </a:r>
            <a:endParaRPr/>
          </a:p>
        </p:txBody>
      </p:sp>
      <p:sp>
        <p:nvSpPr>
          <p:cNvPr id="439" name="TextShape 14"/>
          <p:cNvSpPr txBox="1"/>
          <p:nvPr/>
        </p:nvSpPr>
        <p:spPr>
          <a:xfrm>
            <a:off x="633960" y="5734080"/>
            <a:ext cx="2786040" cy="346320"/>
          </a:xfrm>
          <a:prstGeom prst="rect">
            <a:avLst/>
          </a:prstGeom>
        </p:spPr>
        <p:txBody>
          <a:bodyPr lIns="90000" rIns="90000" tIns="45000" bIns="45000"/>
          <a:p>
            <a:r>
              <a:rPr b="1" lang="en-US">
                <a:latin typeface="Arial"/>
              </a:rPr>
              <a:t>tr:nth-of-type(2) .history</a:t>
            </a:r>
            <a:endParaRPr/>
          </a:p>
        </p:txBody>
      </p:sp>
      <p:sp>
        <p:nvSpPr>
          <p:cNvPr id="440" name="TextShape 15"/>
          <p:cNvSpPr txBox="1"/>
          <p:nvPr/>
        </p:nvSpPr>
        <p:spPr>
          <a:xfrm>
            <a:off x="648360" y="6077880"/>
            <a:ext cx="2457000" cy="346320"/>
          </a:xfrm>
          <a:prstGeom prst="rect">
            <a:avLst/>
          </a:prstGeom>
        </p:spPr>
        <p:txBody>
          <a:bodyPr lIns="90000" rIns="90000" tIns="45000" bIns="45000"/>
          <a:p>
            <a:r>
              <a:rPr b="1" lang="en-US">
                <a:latin typeface="Arial"/>
              </a:rPr>
              <a:t>tr:nth-of-type(2) .wiki</a:t>
            </a:r>
            <a:endParaRPr/>
          </a:p>
        </p:txBody>
      </p:sp>
      <p:cxnSp>
        <p:nvCxnSpPr>
          <p:cNvPr id="441" name="Line 16"/>
          <p:cNvCxnSpPr>
            <a:stCxn id="430" idx="2"/>
            <a:endCxn id="436" idx="3"/>
          </p:cNvCxnSpPr>
          <p:nvPr/>
        </p:nvCxnSpPr>
        <p:spPr>
          <a:xfrm flipH="1">
            <a:off x="3163320" y="3724560"/>
            <a:ext cx="1552320" cy="1162800"/>
          </a:xfrm>
          <a:prstGeom prst="bentConnector3">
            <a:avLst/>
          </a:prstGeom>
          <a:ln w="18360">
            <a:solidFill>
              <a:srgbClr val="ff0000"/>
            </a:solidFill>
            <a:round/>
          </a:ln>
        </p:spPr>
      </p:cxnSp>
      <p:cxnSp>
        <p:nvCxnSpPr>
          <p:cNvPr id="442" name="Line 17"/>
          <p:cNvCxnSpPr>
            <a:stCxn id="431" idx="2"/>
            <a:endCxn id="437" idx="3"/>
          </p:cNvCxnSpPr>
          <p:nvPr/>
        </p:nvCxnSpPr>
        <p:spPr>
          <a:xfrm flipH="1">
            <a:off x="3318480" y="3713400"/>
            <a:ext cx="2737800" cy="1512360"/>
          </a:xfrm>
          <a:prstGeom prst="bentConnector3">
            <a:avLst/>
          </a:prstGeom>
          <a:ln w="18360">
            <a:solidFill>
              <a:srgbClr val="ff0000"/>
            </a:solidFill>
            <a:round/>
          </a:ln>
        </p:spPr>
      </p:cxnSp>
      <p:cxnSp>
        <p:nvCxnSpPr>
          <p:cNvPr id="443" name="Line 18"/>
          <p:cNvCxnSpPr>
            <a:stCxn id="433" idx="2"/>
            <a:endCxn id="439" idx="3"/>
          </p:cNvCxnSpPr>
          <p:nvPr/>
        </p:nvCxnSpPr>
        <p:spPr>
          <a:xfrm flipH="1">
            <a:off x="3420000" y="3716280"/>
            <a:ext cx="4424760" cy="2191320"/>
          </a:xfrm>
          <a:prstGeom prst="bentConnector3">
            <a:avLst/>
          </a:prstGeom>
          <a:ln w="18360">
            <a:solidFill>
              <a:srgbClr val="ff0000"/>
            </a:solidFill>
            <a:round/>
          </a:ln>
        </p:spPr>
      </p:cxnSp>
      <p:cxnSp>
        <p:nvCxnSpPr>
          <p:cNvPr id="444" name="Line 19"/>
          <p:cNvCxnSpPr>
            <a:stCxn id="434" idx="2"/>
            <a:endCxn id="440" idx="3"/>
          </p:cNvCxnSpPr>
          <p:nvPr/>
        </p:nvCxnSpPr>
        <p:spPr>
          <a:xfrm flipH="1">
            <a:off x="3105360" y="3716640"/>
            <a:ext cx="5387760" cy="2534760"/>
          </a:xfrm>
          <a:prstGeom prst="bentConnector3">
            <a:avLst/>
          </a:prstGeom>
          <a:ln w="18360">
            <a:solidFill>
              <a:srgbClr val="ff0000"/>
            </a:solidFill>
            <a:round/>
          </a:ln>
        </p:spPr>
      </p:cxnSp>
      <p:cxnSp>
        <p:nvCxnSpPr>
          <p:cNvPr id="445" name="Line 20"/>
          <p:cNvCxnSpPr>
            <a:stCxn id="432" idx="2"/>
            <a:endCxn id="438" idx="3"/>
          </p:cNvCxnSpPr>
          <p:nvPr/>
        </p:nvCxnSpPr>
        <p:spPr>
          <a:xfrm flipH="1">
            <a:off x="3179520" y="3715920"/>
            <a:ext cx="3961440" cy="1847880"/>
          </a:xfrm>
          <a:prstGeom prst="bentConnector3">
            <a:avLst/>
          </a:prstGeom>
          <a:ln w="18360">
            <a:solidFill>
              <a:srgbClr val="ff0000"/>
            </a:solidFill>
            <a:round/>
          </a:ln>
        </p:spPr>
      </p:cxnSp>
      <p:cxnSp>
        <p:nvCxnSpPr>
          <p:cNvPr id="446" name="Line 21"/>
          <p:cNvCxnSpPr>
            <a:stCxn id="429" idx="3"/>
            <a:endCxn id="435" idx="3"/>
          </p:cNvCxnSpPr>
          <p:nvPr/>
        </p:nvCxnSpPr>
        <p:spPr>
          <a:xfrm flipH="1">
            <a:off x="3063240" y="3616200"/>
            <a:ext cx="593280" cy="925200"/>
          </a:xfrm>
          <a:prstGeom prst="bentConnector3">
            <a:avLst/>
          </a:prstGeom>
          <a:ln w="18360">
            <a:solidFill>
              <a:srgbClr val="ff0000"/>
            </a:solidFill>
            <a:round/>
          </a:ln>
        </p:spPr>
      </p:cxn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7"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ItemLists</a:t>
            </a:r>
            <a:endParaRPr/>
          </a:p>
        </p:txBody>
      </p:sp>
      <p:pic>
        <p:nvPicPr>
          <p:cNvPr id="448" name="" descr=""/>
          <p:cNvPicPr/>
          <p:nvPr/>
        </p:nvPicPr>
        <p:blipFill>
          <a:blip r:embed="rId1"/>
          <a:stretch>
            <a:fillRect/>
          </a:stretch>
        </p:blipFill>
        <p:spPr>
          <a:xfrm>
            <a:off x="1124280" y="1593360"/>
            <a:ext cx="8017200" cy="4992120"/>
          </a:xfrm>
          <a:prstGeom prst="rect">
            <a:avLst/>
          </a:prstGeom>
          <a:ln>
            <a:noFill/>
          </a:ln>
        </p:spPr>
      </p:pic>
      <p:sp>
        <p:nvSpPr>
          <p:cNvPr id="449" name="CustomShape 2"/>
          <p:cNvSpPr/>
          <p:nvPr/>
        </p:nvSpPr>
        <p:spPr>
          <a:xfrm>
            <a:off x="1124280" y="4115880"/>
            <a:ext cx="8017200" cy="2652480"/>
          </a:xfrm>
          <a:prstGeom prst="rect">
            <a:avLst/>
          </a:prstGeom>
          <a:solidFill>
            <a:srgbClr val="ffffff"/>
          </a:solidFill>
          <a:ln>
            <a:noFill/>
          </a:ln>
        </p:spPr>
      </p:sp>
      <p:sp>
        <p:nvSpPr>
          <p:cNvPr id="450" name="CustomShape 3"/>
          <p:cNvSpPr/>
          <p:nvPr/>
        </p:nvSpPr>
        <p:spPr>
          <a:xfrm>
            <a:off x="1124640" y="3376440"/>
            <a:ext cx="8017200" cy="692280"/>
          </a:xfrm>
          <a:prstGeom prst="rect">
            <a:avLst/>
          </a:prstGeom>
          <a:noFill/>
          <a:ln w="18360">
            <a:solidFill>
              <a:srgbClr val="ff3333"/>
            </a:solidFill>
            <a:custDash>
              <a:ds d="197000" sp="127000"/>
            </a:custDash>
            <a:round/>
          </a:ln>
        </p:spPr>
      </p:sp>
      <p:sp>
        <p:nvSpPr>
          <p:cNvPr id="451" name="CustomShape 4"/>
          <p:cNvSpPr/>
          <p:nvPr/>
        </p:nvSpPr>
        <p:spPr>
          <a:xfrm>
            <a:off x="1467000" y="3497040"/>
            <a:ext cx="2189160" cy="238320"/>
          </a:xfrm>
          <a:prstGeom prst="rect">
            <a:avLst/>
          </a:prstGeom>
          <a:noFill/>
          <a:ln w="18360">
            <a:solidFill>
              <a:srgbClr val="ff0000"/>
            </a:solidFill>
            <a:round/>
          </a:ln>
        </p:spPr>
      </p:sp>
      <p:sp>
        <p:nvSpPr>
          <p:cNvPr id="452" name="CustomShape 5"/>
          <p:cNvSpPr/>
          <p:nvPr/>
        </p:nvSpPr>
        <p:spPr>
          <a:xfrm>
            <a:off x="4494960" y="3519360"/>
            <a:ext cx="441000" cy="205200"/>
          </a:xfrm>
          <a:prstGeom prst="rect">
            <a:avLst/>
          </a:prstGeom>
          <a:noFill/>
          <a:ln w="18360">
            <a:solidFill>
              <a:srgbClr val="ff0000"/>
            </a:solidFill>
            <a:round/>
          </a:ln>
        </p:spPr>
      </p:sp>
      <p:sp>
        <p:nvSpPr>
          <p:cNvPr id="453" name="CustomShape 6"/>
          <p:cNvSpPr/>
          <p:nvPr/>
        </p:nvSpPr>
        <p:spPr>
          <a:xfrm>
            <a:off x="5644800" y="3508200"/>
            <a:ext cx="822600" cy="205200"/>
          </a:xfrm>
          <a:prstGeom prst="rect">
            <a:avLst/>
          </a:prstGeom>
          <a:noFill/>
          <a:ln w="18360">
            <a:solidFill>
              <a:srgbClr val="ff0000"/>
            </a:solidFill>
            <a:round/>
          </a:ln>
        </p:spPr>
      </p:sp>
      <p:sp>
        <p:nvSpPr>
          <p:cNvPr id="454" name="CustomShape 7"/>
          <p:cNvSpPr/>
          <p:nvPr/>
        </p:nvSpPr>
        <p:spPr>
          <a:xfrm>
            <a:off x="6797520" y="3533040"/>
            <a:ext cx="686520" cy="182880"/>
          </a:xfrm>
          <a:prstGeom prst="rect">
            <a:avLst/>
          </a:prstGeom>
          <a:noFill/>
          <a:ln w="18360">
            <a:solidFill>
              <a:srgbClr val="ff0000"/>
            </a:solidFill>
            <a:round/>
          </a:ln>
        </p:spPr>
      </p:sp>
      <p:sp>
        <p:nvSpPr>
          <p:cNvPr id="455" name="CustomShape 8"/>
          <p:cNvSpPr/>
          <p:nvPr/>
        </p:nvSpPr>
        <p:spPr>
          <a:xfrm>
            <a:off x="7542720" y="3533400"/>
            <a:ext cx="603720" cy="182880"/>
          </a:xfrm>
          <a:prstGeom prst="rect">
            <a:avLst/>
          </a:prstGeom>
          <a:noFill/>
          <a:ln w="18360">
            <a:solidFill>
              <a:srgbClr val="ff0000"/>
            </a:solidFill>
            <a:round/>
          </a:ln>
        </p:spPr>
      </p:sp>
      <p:sp>
        <p:nvSpPr>
          <p:cNvPr id="456" name="CustomShape 9"/>
          <p:cNvSpPr/>
          <p:nvPr/>
        </p:nvSpPr>
        <p:spPr>
          <a:xfrm>
            <a:off x="8210880" y="3533760"/>
            <a:ext cx="564120" cy="182880"/>
          </a:xfrm>
          <a:prstGeom prst="rect">
            <a:avLst/>
          </a:prstGeom>
          <a:noFill/>
          <a:ln w="18360">
            <a:solidFill>
              <a:srgbClr val="ff0000"/>
            </a:solidFill>
            <a:round/>
          </a:ln>
        </p:spPr>
      </p:sp>
      <p:sp>
        <p:nvSpPr>
          <p:cNvPr id="457" name="TextShape 10"/>
          <p:cNvSpPr txBox="1"/>
          <p:nvPr/>
        </p:nvSpPr>
        <p:spPr>
          <a:xfrm>
            <a:off x="632160" y="4367880"/>
            <a:ext cx="244476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.title</a:t>
            </a:r>
            <a:endParaRPr/>
          </a:p>
        </p:txBody>
      </p:sp>
      <p:sp>
        <p:nvSpPr>
          <p:cNvPr id="458" name="TextShape 11"/>
          <p:cNvSpPr txBox="1"/>
          <p:nvPr/>
        </p:nvSpPr>
        <p:spPr>
          <a:xfrm>
            <a:off x="631800" y="4713840"/>
            <a:ext cx="254520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.alias</a:t>
            </a:r>
            <a:endParaRPr/>
          </a:p>
        </p:txBody>
      </p:sp>
      <p:sp>
        <p:nvSpPr>
          <p:cNvPr id="459" name="TextShape 12"/>
          <p:cNvSpPr txBox="1"/>
          <p:nvPr/>
        </p:nvSpPr>
        <p:spPr>
          <a:xfrm>
            <a:off x="622440" y="5052240"/>
            <a:ext cx="270972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.status</a:t>
            </a:r>
            <a:endParaRPr/>
          </a:p>
        </p:txBody>
      </p:sp>
      <p:sp>
        <p:nvSpPr>
          <p:cNvPr id="460" name="TextShape 13"/>
          <p:cNvSpPr txBox="1"/>
          <p:nvPr/>
        </p:nvSpPr>
        <p:spPr>
          <a:xfrm>
            <a:off x="622080" y="5390280"/>
            <a:ext cx="257112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.page</a:t>
            </a:r>
            <a:endParaRPr/>
          </a:p>
        </p:txBody>
      </p:sp>
      <p:sp>
        <p:nvSpPr>
          <p:cNvPr id="461" name="TextShape 14"/>
          <p:cNvSpPr txBox="1"/>
          <p:nvPr/>
        </p:nvSpPr>
        <p:spPr>
          <a:xfrm>
            <a:off x="633960" y="5734080"/>
            <a:ext cx="279936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.history</a:t>
            </a:r>
            <a:endParaRPr/>
          </a:p>
        </p:txBody>
      </p:sp>
      <p:sp>
        <p:nvSpPr>
          <p:cNvPr id="462" name="TextShape 15"/>
          <p:cNvSpPr txBox="1"/>
          <p:nvPr/>
        </p:nvSpPr>
        <p:spPr>
          <a:xfrm>
            <a:off x="648360" y="6077880"/>
            <a:ext cx="2470680" cy="346320"/>
          </a:xfrm>
          <a:prstGeom prst="rect">
            <a:avLst/>
          </a:prstGeom>
        </p:spPr>
        <p:txBody>
          <a:bodyPr lIns="90000" rIns="90000" tIns="45000" bIns="45000"/>
          <a:p>
            <a:r>
              <a:rPr b="1" lang="en-US">
                <a:latin typeface="Arial"/>
              </a:rPr>
              <a:t>tr:nth-of-type(</a:t>
            </a:r>
            <a:r>
              <a:rPr b="1" lang="en-US">
                <a:solidFill>
                  <a:srgbClr val="ff0000"/>
                </a:solidFill>
                <a:latin typeface="Arial"/>
              </a:rPr>
              <a:t>n</a:t>
            </a:r>
            <a:r>
              <a:rPr b="1" lang="en-US">
                <a:latin typeface="Arial"/>
              </a:rPr>
              <a:t>) .wiki</a:t>
            </a:r>
            <a:endParaRPr/>
          </a:p>
        </p:txBody>
      </p:sp>
      <p:cxnSp>
        <p:nvCxnSpPr>
          <p:cNvPr id="463" name="Line 16"/>
          <p:cNvCxnSpPr>
            <a:stCxn id="452" idx="2"/>
            <a:endCxn id="458" idx="3"/>
          </p:cNvCxnSpPr>
          <p:nvPr/>
        </p:nvCxnSpPr>
        <p:spPr>
          <a:xfrm flipH="1">
            <a:off x="3177000" y="3724560"/>
            <a:ext cx="1538640" cy="1162800"/>
          </a:xfrm>
          <a:prstGeom prst="bentConnector3">
            <a:avLst/>
          </a:prstGeom>
          <a:ln w="18360">
            <a:solidFill>
              <a:srgbClr val="ff0000"/>
            </a:solidFill>
            <a:round/>
          </a:ln>
        </p:spPr>
      </p:cxnSp>
      <p:cxnSp>
        <p:nvCxnSpPr>
          <p:cNvPr id="464" name="Line 17"/>
          <p:cNvCxnSpPr>
            <a:stCxn id="453" idx="2"/>
            <a:endCxn id="459" idx="3"/>
          </p:cNvCxnSpPr>
          <p:nvPr/>
        </p:nvCxnSpPr>
        <p:spPr>
          <a:xfrm flipH="1">
            <a:off x="3332160" y="3713400"/>
            <a:ext cx="2724120" cy="1512360"/>
          </a:xfrm>
          <a:prstGeom prst="bentConnector3">
            <a:avLst/>
          </a:prstGeom>
          <a:ln w="18360">
            <a:solidFill>
              <a:srgbClr val="ff0000"/>
            </a:solidFill>
            <a:round/>
          </a:ln>
        </p:spPr>
      </p:cxnSp>
      <p:cxnSp>
        <p:nvCxnSpPr>
          <p:cNvPr id="465" name="Line 18"/>
          <p:cNvCxnSpPr>
            <a:stCxn id="455" idx="2"/>
            <a:endCxn id="461" idx="3"/>
          </p:cNvCxnSpPr>
          <p:nvPr/>
        </p:nvCxnSpPr>
        <p:spPr>
          <a:xfrm flipH="1">
            <a:off x="3433320" y="3716280"/>
            <a:ext cx="4411440" cy="2191320"/>
          </a:xfrm>
          <a:prstGeom prst="bentConnector3">
            <a:avLst/>
          </a:prstGeom>
          <a:ln w="18360">
            <a:solidFill>
              <a:srgbClr val="ff0000"/>
            </a:solidFill>
            <a:round/>
          </a:ln>
        </p:spPr>
      </p:cxnSp>
      <p:cxnSp>
        <p:nvCxnSpPr>
          <p:cNvPr id="466" name="Line 19"/>
          <p:cNvCxnSpPr>
            <a:stCxn id="456" idx="2"/>
            <a:endCxn id="462" idx="3"/>
          </p:cNvCxnSpPr>
          <p:nvPr/>
        </p:nvCxnSpPr>
        <p:spPr>
          <a:xfrm flipH="1">
            <a:off x="3119040" y="3716640"/>
            <a:ext cx="5374080" cy="2534760"/>
          </a:xfrm>
          <a:prstGeom prst="bentConnector3">
            <a:avLst/>
          </a:prstGeom>
          <a:ln w="18360">
            <a:solidFill>
              <a:srgbClr val="ff0000"/>
            </a:solidFill>
            <a:round/>
          </a:ln>
        </p:spPr>
      </p:cxnSp>
      <p:cxnSp>
        <p:nvCxnSpPr>
          <p:cNvPr id="467" name="Line 20"/>
          <p:cNvCxnSpPr>
            <a:stCxn id="454" idx="2"/>
            <a:endCxn id="460" idx="3"/>
          </p:cNvCxnSpPr>
          <p:nvPr/>
        </p:nvCxnSpPr>
        <p:spPr>
          <a:xfrm flipH="1">
            <a:off x="3193200" y="3715920"/>
            <a:ext cx="3947760" cy="1847880"/>
          </a:xfrm>
          <a:prstGeom prst="bentConnector3">
            <a:avLst/>
          </a:prstGeom>
          <a:ln w="18360">
            <a:solidFill>
              <a:srgbClr val="ff0000"/>
            </a:solidFill>
            <a:round/>
          </a:ln>
        </p:spPr>
      </p:cxnSp>
      <p:cxnSp>
        <p:nvCxnSpPr>
          <p:cNvPr id="468" name="Line 21"/>
          <p:cNvCxnSpPr>
            <a:stCxn id="451" idx="3"/>
            <a:endCxn id="457" idx="3"/>
          </p:cNvCxnSpPr>
          <p:nvPr/>
        </p:nvCxnSpPr>
        <p:spPr>
          <a:xfrm flipH="1">
            <a:off x="3076920" y="3616200"/>
            <a:ext cx="579600" cy="925200"/>
          </a:xfrm>
          <a:prstGeom prst="bentConnector3">
            <a:avLst/>
          </a:prstGeom>
          <a:ln w="18360">
            <a:solidFill>
              <a:srgbClr val="ff0000"/>
            </a:solidFill>
            <a:round/>
          </a:ln>
        </p:spPr>
      </p:cxn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9" name="TextShape 1"/>
          <p:cNvSpPr txBox="1"/>
          <p:nvPr/>
        </p:nvSpPr>
        <p:spPr>
          <a:xfrm>
            <a:off x="503640" y="301320"/>
            <a:ext cx="9068760" cy="1262520"/>
          </a:xfrm>
          <a:prstGeom prst="rect">
            <a:avLst/>
          </a:prstGeom>
        </p:spPr>
        <p:txBody>
          <a:bodyPr lIns="0" rIns="0" tIns="0" bIns="0" anchor="ctr"/>
          <a:p>
            <a:pPr algn="ctr"/>
            <a:r>
              <a:rPr lang="en-US" sz="4400">
                <a:latin typeface="Arial"/>
              </a:rPr>
              <a:t>Template Locators</a:t>
            </a:r>
            <a:endParaRPr/>
          </a:p>
        </p:txBody>
      </p:sp>
      <p:sp>
        <p:nvSpPr>
          <p:cNvPr id="470" name="TextShape 2"/>
          <p:cNvSpPr txBox="1"/>
          <p:nvPr/>
        </p:nvSpPr>
        <p:spPr>
          <a:xfrm>
            <a:off x="2354040" y="2031480"/>
            <a:ext cx="5414040" cy="1370520"/>
          </a:xfrm>
          <a:prstGeom prst="rect">
            <a:avLst/>
          </a:prstGeom>
        </p:spPr>
        <p:txBody>
          <a:bodyPr lIns="90000" rIns="90000" tIns="45000" bIns="45000"/>
          <a:p>
            <a:r>
              <a:rPr lang="en-US">
                <a:solidFill>
                  <a:srgbClr val="000000"/>
                </a:solidFill>
                <a:latin typeface="Liberation Sans;Arial"/>
              </a:rPr>
              <a:t>&gt;&gt;&gt;</a:t>
            </a:r>
            <a:r>
              <a:rPr b="1" lang="en-US">
                <a:solidFill>
                  <a:srgbClr val="000000"/>
                </a:solidFill>
                <a:latin typeface="Liberation Sans;Arial"/>
              </a:rPr>
              <a:t> </a:t>
            </a:r>
            <a:r>
              <a:rPr lang="en-US">
                <a:solidFill>
                  <a:srgbClr val="000000"/>
                </a:solidFill>
                <a:latin typeface="Liberation Sans;Arial"/>
              </a:rPr>
              <a:t>locator</a:t>
            </a:r>
            <a:r>
              <a:rPr b="1" lang="en-US">
                <a:solidFill>
                  <a:srgbClr val="000000"/>
                </a:solidFill>
                <a:latin typeface="Liberation Sans;Arial"/>
              </a:rPr>
              <a:t> = </a:t>
            </a:r>
            <a:r>
              <a:rPr lang="en-US">
                <a:solidFill>
                  <a:srgbClr val="483d8b"/>
                </a:solidFill>
                <a:latin typeface="Liberation Sans;Arial"/>
              </a:rPr>
              <a:t>"tr:nth-of-type(</a:t>
            </a:r>
            <a:r>
              <a:rPr b="1" lang="en-US">
                <a:solidFill>
                  <a:srgbClr val="483d8b"/>
                </a:solidFill>
                <a:latin typeface="Liberation Sans;Arial"/>
              </a:rPr>
              <a:t>{item_num}</a:t>
            </a:r>
            <a:r>
              <a:rPr lang="en-US">
                <a:solidFill>
                  <a:srgbClr val="483d8b"/>
                </a:solidFill>
                <a:latin typeface="Liberation Sans;Arial"/>
              </a:rPr>
              <a:t>) .title"</a:t>
            </a:r>
            <a:endParaRPr/>
          </a:p>
          <a:p>
            <a:r>
              <a:rPr lang="en-US">
                <a:solidFill>
                  <a:srgbClr val="000000"/>
                </a:solidFill>
                <a:latin typeface="Liberation Sans;Arial"/>
              </a:rPr>
              <a:t>&gt;&gt;&gt;</a:t>
            </a:r>
            <a:endParaRPr/>
          </a:p>
          <a:p>
            <a:r>
              <a:rPr lang="en-US">
                <a:solidFill>
                  <a:srgbClr val="000000"/>
                </a:solidFill>
                <a:latin typeface="Liberation Sans;Arial"/>
              </a:rPr>
              <a:t>&gt;&gt;&gt; locator.format</a:t>
            </a:r>
            <a:r>
              <a:rPr lang="en-US">
                <a:solidFill>
                  <a:srgbClr val="66cc66"/>
                </a:solidFill>
                <a:latin typeface="Liberation Sans;Arial"/>
              </a:rPr>
              <a:t>(</a:t>
            </a:r>
            <a:r>
              <a:rPr lang="en-US">
                <a:solidFill>
                  <a:srgbClr val="000000"/>
                </a:solidFill>
                <a:latin typeface="Liberation Sans;Arial"/>
              </a:rPr>
              <a:t>item_num=</a:t>
            </a:r>
            <a:r>
              <a:rPr lang="en-US">
                <a:solidFill>
                  <a:srgbClr val="ff4500"/>
                </a:solidFill>
                <a:latin typeface="Liberation Sans;Arial"/>
              </a:rPr>
              <a:t>3</a:t>
            </a:r>
            <a:r>
              <a:rPr lang="en-US">
                <a:solidFill>
                  <a:srgbClr val="66cc66"/>
                </a:solidFill>
                <a:latin typeface="Liberation Sans;Arial"/>
              </a:rPr>
              <a:t>)</a:t>
            </a:r>
            <a:endParaRPr/>
          </a:p>
          <a:p>
            <a:endParaRPr/>
          </a:p>
          <a:p>
            <a:r>
              <a:rPr i="1" lang="en-US">
                <a:solidFill>
                  <a:srgbClr val="808080"/>
                </a:solidFill>
                <a:latin typeface="Liberation Sans;Arial"/>
              </a:rPr>
              <a:t>tr:nth-of-type(3) .title</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1" name="TextShape 1"/>
          <p:cNvSpPr txBox="1"/>
          <p:nvPr/>
        </p:nvSpPr>
        <p:spPr>
          <a:xfrm>
            <a:off x="503640" y="301320"/>
            <a:ext cx="9068760" cy="1262520"/>
          </a:xfrm>
          <a:prstGeom prst="rect">
            <a:avLst/>
          </a:prstGeom>
        </p:spPr>
        <p:txBody>
          <a:bodyPr lIns="0" rIns="0" tIns="0" bIns="0" anchor="ctr"/>
          <a:p>
            <a:pPr algn="ctr"/>
            <a:r>
              <a:rPr lang="en-US" sz="4400">
                <a:latin typeface="Arial"/>
              </a:rPr>
              <a:t>Items can be updated</a:t>
            </a:r>
            <a:endParaRPr/>
          </a:p>
        </p:txBody>
      </p:sp>
      <p:sp>
        <p:nvSpPr>
          <p:cNvPr id="472" name="TextShape 2"/>
          <p:cNvSpPr txBox="1"/>
          <p:nvPr/>
        </p:nvSpPr>
        <p:spPr>
          <a:xfrm>
            <a:off x="2008800" y="1472040"/>
            <a:ext cx="5091120" cy="265068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Item </a:t>
            </a:r>
            <a:r>
              <a:rPr lang="en-US">
                <a:solidFill>
                  <a:srgbClr val="66cc66"/>
                </a:solidFill>
                <a:latin typeface="Liberation Sans;Arial"/>
              </a:rPr>
              <a:t>(</a:t>
            </a:r>
            <a:r>
              <a:rPr lang="en-US">
                <a:solidFill>
                  <a:srgbClr val="000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locatordict,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.locators = locatordict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.__item_number = item_number</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update_item_number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endParaRPr/>
          </a:p>
          <a:p>
            <a:endParaRPr/>
          </a:p>
        </p:txBody>
      </p:sp>
      <p:sp>
        <p:nvSpPr>
          <p:cNvPr id="473" name="CustomShape 3"/>
          <p:cNvSpPr/>
          <p:nvPr/>
        </p:nvSpPr>
        <p:spPr>
          <a:xfrm>
            <a:off x="5201640" y="4754880"/>
            <a:ext cx="4662000" cy="2650680"/>
          </a:xfrm>
          <a:prstGeom prst="rect">
            <a:avLst/>
          </a:prstGeom>
          <a:solidFill>
            <a:srgbClr val="ffffcc"/>
          </a:solidFill>
          <a:ln>
            <a:noFill/>
          </a:ln>
        </p:spPr>
      </p:sp>
      <p:sp>
        <p:nvSpPr>
          <p:cNvPr id="474" name="Line 4"/>
          <p:cNvSpPr/>
          <p:nvPr/>
        </p:nvSpPr>
        <p:spPr>
          <a:xfrm flipH="1">
            <a:off x="5393160" y="2369880"/>
            <a:ext cx="3467160" cy="16560"/>
          </a:xfrm>
          <a:prstGeom prst="line">
            <a:avLst/>
          </a:prstGeom>
          <a:ln w="36720">
            <a:solidFill>
              <a:srgbClr val="ff0000"/>
            </a:solidFill>
            <a:round/>
            <a:tailEnd len="med" type="triangle" w="med"/>
          </a:ln>
        </p:spPr>
      </p:sp>
      <p:sp>
        <p:nvSpPr>
          <p:cNvPr id="475" name="TextShape 5"/>
          <p:cNvSpPr txBox="1"/>
          <p:nvPr/>
        </p:nvSpPr>
        <p:spPr>
          <a:xfrm>
            <a:off x="5293080" y="4753080"/>
            <a:ext cx="4775400" cy="2650680"/>
          </a:xfrm>
          <a:prstGeom prst="rect">
            <a:avLst/>
          </a:prstGeom>
        </p:spPr>
        <p:txBody>
          <a:bodyPr lIns="90000" rIns="90000" tIns="45000" bIns="45000"/>
          <a:p>
            <a:r>
              <a:rPr lang="en-US">
                <a:solidFill>
                  <a:srgbClr val="000000"/>
                </a:solidFill>
                <a:latin typeface="Liberation Sans;Arial"/>
              </a:rPr>
              <a:t>locators = </a:t>
            </a:r>
            <a:r>
              <a:rPr lang="en-US">
                <a:solidFill>
                  <a:srgbClr val="66cc66"/>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'title'</a:t>
            </a:r>
            <a:r>
              <a:rPr lang="en-US">
                <a:solidFill>
                  <a:srgbClr val="000000"/>
                </a:solidFill>
                <a:latin typeface="Liberation Sans;Arial"/>
              </a:rPr>
              <a:t>         : </a:t>
            </a:r>
            <a:r>
              <a:rPr lang="en-US">
                <a:solidFill>
                  <a:srgbClr val="483d8b"/>
                </a:solidFill>
                <a:latin typeface="Liberation Sans;Arial"/>
              </a:rPr>
              <a:t>"tr:nth-of-type(1) .title"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'details'</a:t>
            </a:r>
            <a:r>
              <a:rPr lang="en-US">
                <a:solidFill>
                  <a:srgbClr val="000000"/>
                </a:solidFill>
                <a:latin typeface="Liberation Sans;Arial"/>
              </a:rPr>
              <a:t>    : </a:t>
            </a:r>
            <a:r>
              <a:rPr lang="en-US">
                <a:solidFill>
                  <a:srgbClr val="483d8b"/>
                </a:solidFill>
                <a:latin typeface="Liberation Sans;Arial"/>
              </a:rPr>
              <a:t>"tr:nth-of-type(1) .details"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'alias'</a:t>
            </a:r>
            <a:r>
              <a:rPr lang="en-US">
                <a:solidFill>
                  <a:srgbClr val="000000"/>
                </a:solidFill>
                <a:latin typeface="Liberation Sans;Arial"/>
              </a:rPr>
              <a:t>       : </a:t>
            </a:r>
            <a:r>
              <a:rPr lang="en-US">
                <a:solidFill>
                  <a:srgbClr val="483d8b"/>
                </a:solidFill>
                <a:latin typeface="Liberation Sans;Arial"/>
              </a:rPr>
              <a:t>"tr:nth-of-type(1) .alias"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'status'</a:t>
            </a:r>
            <a:r>
              <a:rPr lang="en-US">
                <a:solidFill>
                  <a:srgbClr val="000000"/>
                </a:solidFill>
                <a:latin typeface="Liberation Sans;Arial"/>
              </a:rPr>
              <a:t>     : </a:t>
            </a:r>
            <a:r>
              <a:rPr lang="en-US">
                <a:solidFill>
                  <a:srgbClr val="483d8b"/>
                </a:solidFill>
                <a:latin typeface="Liberation Sans;Arial"/>
              </a:rPr>
              <a:t>"tr:nth-of-type(1) .status"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'time'</a:t>
            </a:r>
            <a:r>
              <a:rPr lang="en-US">
                <a:solidFill>
                  <a:srgbClr val="000000"/>
                </a:solidFill>
                <a:latin typeface="Liberation Sans;Arial"/>
              </a:rPr>
              <a:t>        : </a:t>
            </a:r>
            <a:r>
              <a:rPr lang="en-US">
                <a:solidFill>
                  <a:srgbClr val="483d8b"/>
                </a:solidFill>
                <a:latin typeface="Liberation Sans;Arial"/>
              </a:rPr>
              <a:t>"tr:nth-of-type(1) .time"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'resource'</a:t>
            </a:r>
            <a:r>
              <a:rPr lang="en-US">
                <a:solidFill>
                  <a:srgbClr val="000000"/>
                </a:solidFill>
                <a:latin typeface="Liberation Sans;Arial"/>
              </a:rPr>
              <a:t> : </a:t>
            </a:r>
            <a:r>
              <a:rPr lang="en-US">
                <a:solidFill>
                  <a:srgbClr val="483d8b"/>
                </a:solidFill>
                <a:latin typeface="Liberation Sans;Arial"/>
              </a:rPr>
              <a:t>"tr:nth-of-type(1) .page"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'history'</a:t>
            </a:r>
            <a:r>
              <a:rPr lang="en-US">
                <a:solidFill>
                  <a:srgbClr val="000000"/>
                </a:solidFill>
                <a:latin typeface="Liberation Sans;Arial"/>
              </a:rPr>
              <a:t>    : </a:t>
            </a:r>
            <a:r>
              <a:rPr lang="en-US">
                <a:solidFill>
                  <a:srgbClr val="483d8b"/>
                </a:solidFill>
                <a:latin typeface="Liberation Sans;Arial"/>
              </a:rPr>
              <a:t>"tr:nth-of-type(1) .history"</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'wiki'</a:t>
            </a:r>
            <a:r>
              <a:rPr lang="en-US">
                <a:solidFill>
                  <a:srgbClr val="000000"/>
                </a:solidFill>
                <a:latin typeface="Liberation Sans;Arial"/>
              </a:rPr>
              <a:t>         : </a:t>
            </a:r>
            <a:r>
              <a:rPr lang="en-US">
                <a:solidFill>
                  <a:srgbClr val="483d8b"/>
                </a:solidFill>
                <a:latin typeface="Liberation Sans;Arial"/>
              </a:rPr>
              <a:t>"tr:nth-of-type(1) .wiki"</a:t>
            </a:r>
            <a:r>
              <a:rPr lang="en-US">
                <a:solidFill>
                  <a:srgbClr val="000000"/>
                </a:solidFill>
                <a:latin typeface="Liberation Sans;Arial"/>
              </a:rPr>
              <a:t>,</a:t>
            </a:r>
            <a:endParaRPr/>
          </a:p>
          <a:p>
            <a:r>
              <a:rPr lang="en-US">
                <a:solidFill>
                  <a:srgbClr val="66cc66"/>
                </a:solidFill>
                <a:latin typeface="Liberation Sans;Arial"/>
              </a:rPr>
              <a:t>}</a:t>
            </a:r>
            <a:endParaRPr/>
          </a:p>
        </p:txBody>
      </p:sp>
      <p:sp>
        <p:nvSpPr>
          <p:cNvPr id="476" name="Line 6"/>
          <p:cNvSpPr/>
          <p:nvPr/>
        </p:nvSpPr>
        <p:spPr>
          <a:xfrm>
            <a:off x="8849160" y="2369880"/>
            <a:ext cx="0" cy="2383200"/>
          </a:xfrm>
          <a:prstGeom prst="line">
            <a:avLst/>
          </a:prstGeom>
          <a:ln w="36720">
            <a:solidFill>
              <a:srgbClr val="ff0000"/>
            </a:solidFill>
            <a:round/>
          </a:ln>
        </p:spPr>
      </p:sp>
      <p:sp>
        <p:nvSpPr>
          <p:cNvPr id="477" name="Line 7"/>
          <p:cNvSpPr/>
          <p:nvPr/>
        </p:nvSpPr>
        <p:spPr>
          <a:xfrm flipV="1">
            <a:off x="4635000" y="2054160"/>
            <a:ext cx="198360" cy="240840"/>
          </a:xfrm>
          <a:prstGeom prst="line">
            <a:avLst/>
          </a:prstGeom>
          <a:ln w="54720">
            <a:solidFill>
              <a:srgbClr val="ff0000"/>
            </a:solidFill>
            <a:round/>
          </a:ln>
        </p:spPr>
      </p:sp>
      <p:sp>
        <p:nvSpPr>
          <p:cNvPr id="478" name="Line 8"/>
          <p:cNvSpPr/>
          <p:nvPr/>
        </p:nvSpPr>
        <p:spPr>
          <a:xfrm>
            <a:off x="4635000" y="2054160"/>
            <a:ext cx="198360" cy="240840"/>
          </a:xfrm>
          <a:prstGeom prst="line">
            <a:avLst/>
          </a:prstGeom>
          <a:ln w="54720">
            <a:solidFill>
              <a:srgbClr val="ff0000"/>
            </a:solidFill>
            <a:round/>
          </a:ln>
        </p:spPr>
      </p:sp>
      <p:sp>
        <p:nvSpPr>
          <p:cNvPr id="479" name="Line 9"/>
          <p:cNvSpPr/>
          <p:nvPr/>
        </p:nvSpPr>
        <p:spPr>
          <a:xfrm flipV="1">
            <a:off x="4479120" y="2328480"/>
            <a:ext cx="198360" cy="240840"/>
          </a:xfrm>
          <a:prstGeom prst="line">
            <a:avLst/>
          </a:prstGeom>
          <a:ln w="54720">
            <a:solidFill>
              <a:srgbClr val="ff0000"/>
            </a:solidFill>
            <a:round/>
          </a:ln>
        </p:spPr>
      </p:sp>
      <p:sp>
        <p:nvSpPr>
          <p:cNvPr id="480" name="Line 10"/>
          <p:cNvSpPr/>
          <p:nvPr/>
        </p:nvSpPr>
        <p:spPr>
          <a:xfrm>
            <a:off x="4479120" y="2328480"/>
            <a:ext cx="198360" cy="240840"/>
          </a:xfrm>
          <a:prstGeom prst="line">
            <a:avLst/>
          </a:prstGeom>
          <a:ln w="54720">
            <a:solidFill>
              <a:srgbClr val="ff0000"/>
            </a:solidFill>
            <a:round/>
          </a:ln>
        </p:spPr>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1" name="TextShape 1"/>
          <p:cNvSpPr txBox="1"/>
          <p:nvPr/>
        </p:nvSpPr>
        <p:spPr>
          <a:xfrm>
            <a:off x="503640" y="301320"/>
            <a:ext cx="9068760" cy="1262520"/>
          </a:xfrm>
          <a:prstGeom prst="rect">
            <a:avLst/>
          </a:prstGeom>
        </p:spPr>
        <p:txBody>
          <a:bodyPr lIns="0" rIns="0" tIns="0" bIns="0" anchor="ctr"/>
          <a:p>
            <a:pPr algn="ctr"/>
            <a:r>
              <a:rPr lang="en-US" sz="4400">
                <a:latin typeface="Arial"/>
              </a:rPr>
              <a:t>Items can be updated</a:t>
            </a:r>
            <a:endParaRPr/>
          </a:p>
        </p:txBody>
      </p:sp>
      <p:sp>
        <p:nvSpPr>
          <p:cNvPr id="482" name="TextShape 2"/>
          <p:cNvSpPr txBox="1"/>
          <p:nvPr/>
        </p:nvSpPr>
        <p:spPr>
          <a:xfrm>
            <a:off x="2008800" y="1472040"/>
            <a:ext cx="7227720" cy="418680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Item </a:t>
            </a:r>
            <a:r>
              <a:rPr lang="en-US">
                <a:solidFill>
                  <a:srgbClr val="66cc66"/>
                </a:solidFill>
                <a:latin typeface="Liberation Sans;Arial"/>
              </a:rPr>
              <a:t>(</a:t>
            </a:r>
            <a:r>
              <a:rPr lang="en-US">
                <a:solidFill>
                  <a:srgbClr val="000000"/>
                </a:solidFill>
                <a:latin typeface="Liberation Sans;Arial"/>
              </a:rPr>
              <a:t>object</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a:t>
            </a:r>
            <a:r>
              <a:rPr b="1" lang="en-US">
                <a:solidFill>
                  <a:srgbClr val="000000"/>
                </a:solidFill>
                <a:latin typeface="Liberation Sans;Arial"/>
              </a:rPr>
              <a:t>locator_templates</a:t>
            </a:r>
            <a:r>
              <a:rPr lang="en-US">
                <a:solidFill>
                  <a:srgbClr val="000000"/>
                </a:solidFill>
                <a:latin typeface="Liberation Sans;Arial"/>
              </a:rPr>
              <a: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6600"/>
                </a:solidFill>
                <a:latin typeface="Liberation Sans;Arial"/>
              </a:rPr>
              <a:t>        </a:t>
            </a:r>
            <a:r>
              <a:rPr lang="en-US">
                <a:solidFill>
                  <a:srgbClr val="006600"/>
                </a:solidFill>
                <a:latin typeface="Liberation Sans;Arial"/>
              </a:rPr>
              <a:t>self</a:t>
            </a:r>
            <a:r>
              <a:rPr lang="en-US">
                <a:solidFill>
                  <a:srgbClr val="000000"/>
                </a:solidFill>
                <a:latin typeface="Liberation Sans;Arial"/>
              </a:rPr>
              <a:t>.locators = {}</a:t>
            </a:r>
            <a:endParaRPr/>
          </a:p>
          <a:p>
            <a:r>
              <a:rPr lang="en-US">
                <a:solidFill>
                  <a:srgbClr val="000000"/>
                </a:solidFill>
                <a:latin typeface="Liberation Sans;Arial"/>
              </a:rPr>
              <a:t>        </a:t>
            </a:r>
            <a:r>
              <a:rPr b="1" lang="en-US">
                <a:solidFill>
                  <a:srgbClr val="006600"/>
                </a:solidFill>
                <a:latin typeface="Liberation Sans;Arial"/>
              </a:rPr>
              <a:t>self</a:t>
            </a:r>
            <a:r>
              <a:rPr b="1" lang="en-US">
                <a:solidFill>
                  <a:srgbClr val="000000"/>
                </a:solidFill>
                <a:latin typeface="Liberation Sans;Arial"/>
              </a:rPr>
              <a:t>.locator_templates = locator_templates</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.__item_number = item_number</a:t>
            </a:r>
            <a:endParaRPr/>
          </a:p>
          <a:p>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.update_item_number(item_number)</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update_item_number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6600"/>
                </a:solidFill>
                <a:latin typeface="Liberation Sans;Arial"/>
              </a:rPr>
              <a:t>self</a:t>
            </a:r>
            <a:r>
              <a:rPr lang="en-US">
                <a:solidFill>
                  <a:srgbClr val="000000"/>
                </a:solidFill>
                <a:latin typeface="Liberation Sans;Arial"/>
              </a:rPr>
              <a:t>.__item_number = item_number</a:t>
            </a:r>
            <a:endParaRPr/>
          </a:p>
          <a:p>
            <a:r>
              <a:rPr lang="en-US">
                <a:solidFill>
                  <a:srgbClr val="000000"/>
                </a:solidFill>
                <a:latin typeface="Liberation Sans;Arial"/>
              </a:rPr>
              <a:t>        </a:t>
            </a:r>
            <a:r>
              <a:rPr b="1" lang="en-US">
                <a:solidFill>
                  <a:srgbClr val="000000"/>
                </a:solidFill>
                <a:latin typeface="Liberation Sans;Arial"/>
              </a:rPr>
              <a:t>for k,v in </a:t>
            </a:r>
            <a:r>
              <a:rPr b="1" lang="en-US">
                <a:solidFill>
                  <a:srgbClr val="006600"/>
                </a:solidFill>
                <a:latin typeface="Liberation Sans;Arial"/>
              </a:rPr>
              <a:t>self</a:t>
            </a:r>
            <a:r>
              <a:rPr b="1" lang="en-US">
                <a:solidFill>
                  <a:srgbClr val="000000"/>
                </a:solidFill>
                <a:latin typeface="Liberation Sans;Arial"/>
              </a:rPr>
              <a:t>.locators_templates.items():</a:t>
            </a:r>
            <a:endParaRPr/>
          </a:p>
          <a:p>
            <a:r>
              <a:rPr lang="en-US">
                <a:solidFill>
                  <a:srgbClr val="000000"/>
                </a:solidFill>
                <a:latin typeface="Liberation Sans;Arial"/>
              </a:rPr>
              <a:t>            </a:t>
            </a:r>
            <a:r>
              <a:rPr b="1" lang="en-US">
                <a:solidFill>
                  <a:srgbClr val="006600"/>
                </a:solidFill>
                <a:latin typeface="Liberation Sans;Arial"/>
              </a:rPr>
              <a:t>self</a:t>
            </a:r>
            <a:r>
              <a:rPr b="1" lang="en-US">
                <a:solidFill>
                  <a:srgbClr val="000000"/>
                </a:solidFill>
                <a:latin typeface="Liberation Sans;Arial"/>
              </a:rPr>
              <a:t>.locators[k] = v.format(item_num=</a:t>
            </a:r>
            <a:r>
              <a:rPr b="1" lang="en-US">
                <a:solidFill>
                  <a:srgbClr val="006600"/>
                </a:solidFill>
                <a:latin typeface="Liberation Sans;Arial"/>
              </a:rPr>
              <a:t>self</a:t>
            </a:r>
            <a:r>
              <a:rPr b="1" lang="en-US">
                <a:solidFill>
                  <a:srgbClr val="000000"/>
                </a:solidFill>
                <a:latin typeface="Liberation Sans;Arial"/>
              </a:rPr>
              <a:t>.__item_number)</a:t>
            </a:r>
            <a:endParaRPr/>
          </a:p>
          <a:p>
            <a:r>
              <a:rPr lang="en-US">
                <a:solidFill>
                  <a:srgbClr val="000000"/>
                </a:solidFill>
                <a:latin typeface="Liberation Sans;Arial"/>
              </a:rPr>
              <a:t>        …</a:t>
            </a:r>
            <a:endParaRPr/>
          </a:p>
          <a:p>
            <a:endParaRPr/>
          </a:p>
        </p:txBody>
      </p:sp>
      <p:sp>
        <p:nvSpPr>
          <p:cNvPr id="483" name="CustomShape 3"/>
          <p:cNvSpPr/>
          <p:nvPr/>
        </p:nvSpPr>
        <p:spPr>
          <a:xfrm>
            <a:off x="4086000" y="5793120"/>
            <a:ext cx="5744520" cy="1643400"/>
          </a:xfrm>
          <a:prstGeom prst="rect">
            <a:avLst/>
          </a:prstGeom>
          <a:solidFill>
            <a:srgbClr val="ffffcc"/>
          </a:solidFill>
          <a:ln>
            <a:noFill/>
          </a:ln>
        </p:spPr>
      </p:sp>
      <p:sp>
        <p:nvSpPr>
          <p:cNvPr id="484" name="TextShape 4"/>
          <p:cNvSpPr txBox="1"/>
          <p:nvPr/>
        </p:nvSpPr>
        <p:spPr>
          <a:xfrm>
            <a:off x="4141440" y="5853600"/>
            <a:ext cx="5653080" cy="1626480"/>
          </a:xfrm>
          <a:prstGeom prst="rect">
            <a:avLst/>
          </a:prstGeom>
        </p:spPr>
        <p:txBody>
          <a:bodyPr lIns="90000" rIns="90000" tIns="45000" bIns="45000"/>
          <a:p>
            <a:r>
              <a:rPr lang="en-US">
                <a:solidFill>
                  <a:srgbClr val="000000"/>
                </a:solidFill>
                <a:latin typeface="Liberation Sans;Arial"/>
              </a:rPr>
              <a:t>locators = </a:t>
            </a:r>
            <a:r>
              <a:rPr lang="en-US">
                <a:solidFill>
                  <a:srgbClr val="66cc66"/>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'title'</a:t>
            </a:r>
            <a:r>
              <a:rPr lang="en-US">
                <a:solidFill>
                  <a:srgbClr val="000000"/>
                </a:solidFill>
                <a:latin typeface="Liberation Sans;Arial"/>
              </a:rPr>
              <a:t>         : </a:t>
            </a:r>
            <a:r>
              <a:rPr lang="en-US">
                <a:solidFill>
                  <a:srgbClr val="483d8b"/>
                </a:solidFill>
                <a:latin typeface="Liberation Sans;Arial"/>
              </a:rPr>
              <a:t>"tr:nth-of-type({item_num}) .title"</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'details'</a:t>
            </a:r>
            <a:r>
              <a:rPr lang="en-US">
                <a:solidFill>
                  <a:srgbClr val="000000"/>
                </a:solidFill>
                <a:latin typeface="Liberation Sans;Arial"/>
              </a:rPr>
              <a:t>    : </a:t>
            </a:r>
            <a:r>
              <a:rPr lang="en-US">
                <a:solidFill>
                  <a:srgbClr val="483d8b"/>
                </a:solidFill>
                <a:latin typeface="Liberation Sans;Arial"/>
              </a:rPr>
              <a:t>"tr:nth-of-type({item_num}) .details"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'alias'</a:t>
            </a:r>
            <a:r>
              <a:rPr lang="en-US">
                <a:solidFill>
                  <a:srgbClr val="000000"/>
                </a:solidFill>
                <a:latin typeface="Liberation Sans;Arial"/>
              </a:rPr>
              <a:t>       : </a:t>
            </a:r>
            <a:r>
              <a:rPr lang="en-US">
                <a:solidFill>
                  <a:srgbClr val="483d8b"/>
                </a:solidFill>
                <a:latin typeface="Liberation Sans;Arial"/>
              </a:rPr>
              <a:t>"tr:nth-of-type({item_num}) .alias"</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66cc66"/>
                </a:solidFill>
                <a:latin typeface="Liberation Sans;Arial"/>
              </a:rPr>
              <a:t>}</a:t>
            </a:r>
            <a:endParaRPr/>
          </a:p>
        </p:txBody>
      </p:sp>
      <p:sp>
        <p:nvSpPr>
          <p:cNvPr id="485" name="Line 5"/>
          <p:cNvSpPr/>
          <p:nvPr/>
        </p:nvSpPr>
        <p:spPr>
          <a:xfrm flipH="1">
            <a:off x="7404120" y="2652480"/>
            <a:ext cx="1919520" cy="3960"/>
          </a:xfrm>
          <a:prstGeom prst="line">
            <a:avLst/>
          </a:prstGeom>
          <a:ln w="36720">
            <a:solidFill>
              <a:srgbClr val="ff0000"/>
            </a:solidFill>
            <a:round/>
            <a:tailEnd len="med" type="triangle" w="med"/>
          </a:ln>
        </p:spPr>
      </p:sp>
      <p:sp>
        <p:nvSpPr>
          <p:cNvPr id="486" name="Line 6"/>
          <p:cNvSpPr/>
          <p:nvPr/>
        </p:nvSpPr>
        <p:spPr>
          <a:xfrm flipH="1">
            <a:off x="9298440" y="2656440"/>
            <a:ext cx="2880" cy="3094560"/>
          </a:xfrm>
          <a:prstGeom prst="line">
            <a:avLst/>
          </a:prstGeom>
          <a:ln w="36720">
            <a:solidFill>
              <a:srgbClr val="ff0000"/>
            </a:solidFill>
            <a:round/>
          </a:ln>
        </p:spPr>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TextShape 1"/>
          <p:cNvSpPr txBox="1"/>
          <p:nvPr/>
        </p:nvSpPr>
        <p:spPr>
          <a:xfrm>
            <a:off x="503640" y="301320"/>
            <a:ext cx="9068760" cy="1262520"/>
          </a:xfrm>
          <a:prstGeom prst="rect">
            <a:avLst/>
          </a:prstGeom>
        </p:spPr>
        <p:txBody>
          <a:bodyPr lIns="0" rIns="0" tIns="0" bIns="0" anchor="ctr"/>
          <a:p>
            <a:pPr algn="ctr"/>
            <a:r>
              <a:rPr lang="en-US" sz="4400">
                <a:latin typeface="Arial"/>
              </a:rPr>
              <a:t>ItemList Pattern Participants</a:t>
            </a:r>
            <a:endParaRPr/>
          </a:p>
        </p:txBody>
      </p:sp>
      <p:pic>
        <p:nvPicPr>
          <p:cNvPr id="488" name="" descr=""/>
          <p:cNvPicPr/>
          <p:nvPr/>
        </p:nvPicPr>
        <p:blipFill>
          <a:blip r:embed="rId1"/>
          <a:stretch>
            <a:fillRect/>
          </a:stretch>
        </p:blipFill>
        <p:spPr>
          <a:xfrm>
            <a:off x="1072440" y="2194920"/>
            <a:ext cx="7702920" cy="4253040"/>
          </a:xfrm>
          <a:prstGeom prst="rect">
            <a:avLst/>
          </a:prstGeom>
          <a:ln>
            <a:noFill/>
          </a:ln>
        </p:spPr>
      </p:pic>
      <p:sp>
        <p:nvSpPr>
          <p:cNvPr id="489" name="CustomShape 2"/>
          <p:cNvSpPr/>
          <p:nvPr/>
        </p:nvSpPr>
        <p:spPr>
          <a:xfrm>
            <a:off x="6490080" y="5030280"/>
            <a:ext cx="2075400" cy="1463400"/>
          </a:xfrm>
          <a:prstGeom prst="rect">
            <a:avLst/>
          </a:prstGeom>
          <a:noFill/>
          <a:ln w="18360">
            <a:solidFill>
              <a:srgbClr val="ff3333"/>
            </a:solidFill>
            <a:custDash>
              <a:ds d="197000" sp="127000"/>
            </a:custDash>
            <a:round/>
          </a:ln>
        </p:spPr>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0" name="TextShape 1"/>
          <p:cNvSpPr txBox="1"/>
          <p:nvPr/>
        </p:nvSpPr>
        <p:spPr>
          <a:xfrm>
            <a:off x="503640" y="301320"/>
            <a:ext cx="9068760" cy="1262520"/>
          </a:xfrm>
          <a:prstGeom prst="rect">
            <a:avLst/>
          </a:prstGeom>
        </p:spPr>
        <p:txBody>
          <a:bodyPr lIns="0" rIns="0" tIns="0" bIns="0" anchor="ctr"/>
          <a:p>
            <a:pPr algn="ctr"/>
            <a:r>
              <a:rPr lang="en-US" sz="4400">
                <a:latin typeface="Arial"/>
              </a:rPr>
              <a:t>Items have a value</a:t>
            </a:r>
            <a:endParaRPr/>
          </a:p>
        </p:txBody>
      </p:sp>
      <p:sp>
        <p:nvSpPr>
          <p:cNvPr id="491" name="TextShape 2"/>
          <p:cNvSpPr txBox="1"/>
          <p:nvPr/>
        </p:nvSpPr>
        <p:spPr>
          <a:xfrm>
            <a:off x="2008800" y="1472040"/>
            <a:ext cx="5662800" cy="5211000"/>
          </a:xfrm>
          <a:prstGeom prst="rect">
            <a:avLst/>
          </a:prstGeom>
        </p:spPr>
        <p:txBody>
          <a:bodyPr lIns="90000" rIns="90000" tIns="45000" bIns="45000"/>
          <a:p>
            <a:r>
              <a:rPr b="1" lang="en-US">
                <a:solidFill>
                  <a:srgbClr val="ff7700"/>
                </a:solidFill>
                <a:latin typeface="Liberation Sans;Arial"/>
              </a:rPr>
              <a:t>class</a:t>
            </a:r>
            <a:r>
              <a:rPr lang="en-US">
                <a:solidFill>
                  <a:srgbClr val="000000"/>
                </a:solidFill>
                <a:latin typeface="Liberation Sans;Arial"/>
              </a:rPr>
              <a:t> ToolsItem </a:t>
            </a:r>
            <a:r>
              <a:rPr lang="en-US">
                <a:solidFill>
                  <a:srgbClr val="66cc66"/>
                </a:solidFill>
                <a:latin typeface="Liberation Sans;Arial"/>
              </a:rPr>
              <a:t>(</a:t>
            </a:r>
            <a:r>
              <a:rPr lang="en-US">
                <a:solidFill>
                  <a:srgbClr val="000000"/>
                </a:solidFill>
                <a:latin typeface="Liberation Sans;Arial"/>
              </a:rPr>
              <a:t>Item</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000000"/>
                </a:solidFill>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 locator_templates, item_number</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.title = Link</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.details = Text</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.alias = Link</a:t>
            </a:r>
            <a:r>
              <a:rPr lang="en-US">
                <a:solidFill>
                  <a:srgbClr val="66cc66"/>
                </a:solidFill>
                <a:latin typeface="Liberation Sans;Arial"/>
              </a:rPr>
              <a:t>(</a:t>
            </a:r>
            <a:r>
              <a:rPr lang="en-US">
                <a:solidFill>
                  <a:srgbClr val="000000"/>
                </a:solidFill>
                <a:latin typeface="Liberation Sans;Arial"/>
              </a:rPr>
              <a:t>...</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endParaRPr/>
          </a:p>
          <a:p>
            <a:r>
              <a:rPr lang="en-US">
                <a:solidFill>
                  <a:srgbClr val="000000"/>
                </a:solidFill>
                <a:latin typeface="Liberation Sans;Arial"/>
              </a:rPr>
              <a:t>    </a:t>
            </a:r>
            <a:r>
              <a:rPr b="1" lang="en-US">
                <a:solidFill>
                  <a:srgbClr val="ff7700"/>
                </a:solidFill>
                <a:latin typeface="Liberation Sans;Arial"/>
              </a:rPr>
              <a:t>def</a:t>
            </a:r>
            <a:r>
              <a:rPr lang="en-US">
                <a:solidFill>
                  <a:srgbClr val="000000"/>
                </a:solidFill>
                <a:latin typeface="Liberation Sans;Arial"/>
              </a:rPr>
              <a:t> value</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properties = </a:t>
            </a:r>
            <a:r>
              <a:rPr lang="en-US">
                <a:solidFill>
                  <a:srgbClr val="66cc66"/>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'title'</a:t>
            </a:r>
            <a:r>
              <a:rPr lang="en-US">
                <a:solidFill>
                  <a:srgbClr val="000000"/>
                </a:solidFill>
                <a:latin typeface="Liberation Sans;Arial"/>
              </a:rPr>
              <a:t>      : </a:t>
            </a:r>
            <a:r>
              <a:rPr lang="en-US">
                <a:solidFill>
                  <a:srgbClr val="008000"/>
                </a:solidFill>
                <a:latin typeface="Liberation Sans;Arial"/>
              </a:rPr>
              <a:t>self</a:t>
            </a:r>
            <a:r>
              <a:rPr lang="en-US">
                <a:solidFill>
                  <a:srgbClr val="000000"/>
                </a:solidFill>
                <a:latin typeface="Liberation Sans;Arial"/>
              </a:rPr>
              <a:t>.title.text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483d8b"/>
                </a:solidFill>
                <a:latin typeface="Liberation Sans;Arial"/>
              </a:rPr>
              <a:t>'details'</a:t>
            </a:r>
            <a:r>
              <a:rPr lang="en-US">
                <a:solidFill>
                  <a:srgbClr val="000000"/>
                </a:solidFill>
                <a:latin typeface="Liberation Sans;Arial"/>
              </a:rPr>
              <a:t> : </a:t>
            </a:r>
            <a:r>
              <a:rPr lang="en-US">
                <a:solidFill>
                  <a:srgbClr val="008000"/>
                </a:solidFill>
                <a:latin typeface="Liberation Sans;Arial"/>
              </a:rPr>
              <a:t>self</a:t>
            </a:r>
            <a:r>
              <a:rPr lang="en-US">
                <a:solidFill>
                  <a:srgbClr val="000000"/>
                </a:solidFill>
                <a:latin typeface="Liberation Sans;Arial"/>
              </a:rPr>
              <a:t>.details.value,</a:t>
            </a:r>
            <a:endParaRPr/>
          </a:p>
          <a:p>
            <a:r>
              <a:rPr lang="en-US">
                <a:solidFill>
                  <a:srgbClr val="000000"/>
                </a:solidFill>
                <a:latin typeface="Liberation Sans;Arial"/>
              </a:rPr>
              <a:t>            </a:t>
            </a:r>
            <a:r>
              <a:rPr lang="en-US">
                <a:solidFill>
                  <a:srgbClr val="483d8b"/>
                </a:solidFill>
                <a:latin typeface="Liberation Sans;Arial"/>
              </a:rPr>
              <a:t>'alias'</a:t>
            </a:r>
            <a:r>
              <a:rPr lang="en-US">
                <a:solidFill>
                  <a:srgbClr val="000000"/>
                </a:solidFill>
                <a:latin typeface="Liberation Sans;Arial"/>
              </a:rPr>
              <a:t>    : </a:t>
            </a:r>
            <a:r>
              <a:rPr lang="en-US">
                <a:solidFill>
                  <a:srgbClr val="008000"/>
                </a:solidFill>
                <a:latin typeface="Liberation Sans;Arial"/>
              </a:rPr>
              <a:t>self</a:t>
            </a:r>
            <a:r>
              <a:rPr lang="en-US">
                <a:solidFill>
                  <a:srgbClr val="000000"/>
                </a:solidFill>
                <a:latin typeface="Liberation Sans;Arial"/>
              </a:rPr>
              <a:t>.alias.text</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a:t>
            </a:r>
            <a:endParaRPr/>
          </a:p>
          <a:p>
            <a:r>
              <a:rPr lang="en-US">
                <a:solidFill>
                  <a:srgbClr val="000000"/>
                </a:solidFill>
                <a:latin typeface="Liberation Sans;Arial"/>
              </a:rPr>
              <a:t>        </a:t>
            </a:r>
            <a:r>
              <a:rPr lang="en-US">
                <a:solidFill>
                  <a:srgbClr val="66cc66"/>
                </a:solidFill>
                <a:latin typeface="Liberation Sans;Arial"/>
              </a:rPr>
              <a:t>}</a:t>
            </a:r>
            <a:endParaRPr/>
          </a:p>
          <a:p>
            <a:r>
              <a:rPr lang="en-US">
                <a:solidFill>
                  <a:srgbClr val="000000"/>
                </a:solidFill>
                <a:latin typeface="Liberation Sans;Arial"/>
              </a:rPr>
              <a:t>        </a:t>
            </a:r>
            <a:r>
              <a:rPr b="1" lang="en-US">
                <a:solidFill>
                  <a:srgbClr val="ff7700"/>
                </a:solidFill>
                <a:latin typeface="Liberation Sans;Arial"/>
              </a:rPr>
              <a:t>return</a:t>
            </a:r>
            <a:r>
              <a:rPr lang="en-US">
                <a:solidFill>
                  <a:srgbClr val="000000"/>
                </a:solidFill>
                <a:latin typeface="Liberation Sans;Arial"/>
              </a:rPr>
              <a:t> properties</a:t>
            </a:r>
            <a:endParaRPr/>
          </a:p>
          <a:p>
            <a:endParaRPr/>
          </a:p>
          <a:p>
            <a:r>
              <a:rPr lang="en-US">
                <a:solidFill>
                  <a:srgbClr val="000000"/>
                </a:solidFill>
                <a:latin typeface="Liberation Sans;Arial"/>
              </a:rPr>
              <a:t>    </a:t>
            </a:r>
            <a:r>
              <a:rPr lang="en-US">
                <a:solidFill>
                  <a:srgbClr val="000000"/>
                </a:solidFill>
                <a:latin typeface="Liberation Sans;Arial"/>
              </a:rPr>
              <a:t>...</a:t>
            </a:r>
            <a:endParaRPr/>
          </a:p>
          <a:p>
            <a:endParaRPr/>
          </a:p>
        </p:txBody>
      </p:sp>
      <p:sp>
        <p:nvSpPr>
          <p:cNvPr id="492" name="CustomShape 3"/>
          <p:cNvSpPr/>
          <p:nvPr/>
        </p:nvSpPr>
        <p:spPr>
          <a:xfrm>
            <a:off x="6941520" y="5462640"/>
            <a:ext cx="2924280" cy="1006200"/>
          </a:xfrm>
          <a:prstGeom prst="rect">
            <a:avLst/>
          </a:prstGeom>
          <a:solidFill>
            <a:srgbClr val="ffffcc"/>
          </a:solidFill>
          <a:ln>
            <a:noFill/>
          </a:ln>
        </p:spPr>
      </p:sp>
      <p:sp>
        <p:nvSpPr>
          <p:cNvPr id="493" name="TextShape 4"/>
          <p:cNvSpPr txBox="1"/>
          <p:nvPr/>
        </p:nvSpPr>
        <p:spPr>
          <a:xfrm>
            <a:off x="6941520" y="5518080"/>
            <a:ext cx="2925360" cy="914760"/>
          </a:xfrm>
          <a:prstGeom prst="rect">
            <a:avLst/>
          </a:prstGeom>
        </p:spPr>
        <p:txBody>
          <a:bodyPr lIns="90000" rIns="90000" tIns="45000" bIns="45000"/>
          <a:p>
            <a:r>
              <a:rPr b="1" lang="en-US">
                <a:latin typeface="Arial"/>
              </a:rPr>
              <a:t>value() method returns</a:t>
            </a:r>
            <a:endParaRPr/>
          </a:p>
          <a:p>
            <a:r>
              <a:rPr b="1" lang="en-US">
                <a:latin typeface="Arial"/>
              </a:rPr>
              <a:t>a dictionary of properties</a:t>
            </a:r>
            <a:endParaRPr/>
          </a:p>
          <a:p>
            <a:r>
              <a:rPr b="1" lang="en-US">
                <a:latin typeface="Arial"/>
              </a:rPr>
              <a:t>from the item.</a:t>
            </a:r>
            <a:endParaRPr/>
          </a:p>
        </p:txBody>
      </p:sp>
      <p:sp>
        <p:nvSpPr>
          <p:cNvPr id="494" name="Line 5"/>
          <p:cNvSpPr/>
          <p:nvPr/>
        </p:nvSpPr>
        <p:spPr>
          <a:xfrm flipH="1">
            <a:off x="4570200" y="5742720"/>
            <a:ext cx="2371320" cy="0"/>
          </a:xfrm>
          <a:prstGeom prst="line">
            <a:avLst/>
          </a:prstGeom>
          <a:ln w="36720">
            <a:solidFill>
              <a:srgbClr val="ff0000"/>
            </a:solidFill>
            <a:round/>
            <a:tailEnd len="med" type="triangle" w="med"/>
          </a:ln>
        </p:spPr>
      </p:sp>
      <p:pic>
        <p:nvPicPr>
          <p:cNvPr id="495" name="" descr=""/>
          <p:cNvPicPr/>
          <p:nvPr/>
        </p:nvPicPr>
        <p:blipFill>
          <a:blip r:embed="rId1"/>
          <a:stretch>
            <a:fillRect/>
          </a:stretch>
        </p:blipFill>
        <p:spPr>
          <a:xfrm>
            <a:off x="6982200" y="3100680"/>
            <a:ext cx="2000160" cy="1547640"/>
          </a:xfrm>
          <a:prstGeom prst="rect">
            <a:avLst/>
          </a:prstGeom>
          <a:ln>
            <a:noFill/>
          </a:ln>
        </p:spPr>
      </p:pic>
      <p:sp>
        <p:nvSpPr>
          <p:cNvPr id="496" name="CustomShape 6"/>
          <p:cNvSpPr/>
          <p:nvPr/>
        </p:nvSpPr>
        <p:spPr>
          <a:xfrm>
            <a:off x="6908760" y="3049560"/>
            <a:ext cx="2157480" cy="798840"/>
          </a:xfrm>
          <a:prstGeom prst="rect">
            <a:avLst/>
          </a:prstGeom>
          <a:solidFill>
            <a:srgbClr val="ffffff"/>
          </a:solidFill>
          <a:ln>
            <a:noFill/>
          </a:ln>
        </p:spPr>
      </p:sp>
      <p:pic>
        <p:nvPicPr>
          <p:cNvPr id="497" name="" descr=""/>
          <p:cNvPicPr/>
          <p:nvPr/>
        </p:nvPicPr>
        <p:blipFill>
          <a:blip r:embed="rId2"/>
          <a:stretch>
            <a:fillRect/>
          </a:stretch>
        </p:blipFill>
        <p:spPr>
          <a:xfrm>
            <a:off x="6215040" y="3404160"/>
            <a:ext cx="3657240" cy="265680"/>
          </a:xfrm>
          <a:prstGeom prst="rect">
            <a:avLst/>
          </a:prstGeom>
          <a:ln>
            <a:solidFill>
              <a:srgbClr val="000000"/>
            </a:solidFill>
          </a:ln>
        </p:spPr>
      </p:pic>
      <p:sp>
        <p:nvSpPr>
          <p:cNvPr id="498" name="Line 7"/>
          <p:cNvSpPr/>
          <p:nvPr/>
        </p:nvSpPr>
        <p:spPr>
          <a:xfrm flipV="1">
            <a:off x="8953560" y="3669840"/>
            <a:ext cx="457920" cy="195120"/>
          </a:xfrm>
          <a:prstGeom prst="line">
            <a:avLst/>
          </a:prstGeom>
          <a:ln>
            <a:solidFill>
              <a:srgbClr val="000000"/>
            </a:solidFill>
          </a:ln>
        </p:spPr>
      </p:sp>
      <p:sp>
        <p:nvSpPr>
          <p:cNvPr id="499" name="CustomShape 8"/>
          <p:cNvSpPr/>
          <p:nvPr/>
        </p:nvSpPr>
        <p:spPr>
          <a:xfrm>
            <a:off x="7006320" y="3864600"/>
            <a:ext cx="1947240" cy="230400"/>
          </a:xfrm>
          <a:prstGeom prst="rect">
            <a:avLst/>
          </a:prstGeom>
          <a:noFill/>
          <a:ln w="18360">
            <a:solidFill>
              <a:srgbClr val="ff0000"/>
            </a:solidFill>
            <a:round/>
          </a:ln>
        </p:spPr>
      </p:sp>
      <p:sp>
        <p:nvSpPr>
          <p:cNvPr id="500" name="Line 9"/>
          <p:cNvSpPr/>
          <p:nvPr/>
        </p:nvSpPr>
        <p:spPr>
          <a:xfrm flipV="1">
            <a:off x="8953560" y="3669840"/>
            <a:ext cx="918720" cy="425160"/>
          </a:xfrm>
          <a:prstGeom prst="line">
            <a:avLst/>
          </a:prstGeom>
          <a:ln>
            <a:solidFill>
              <a:srgbClr val="000000"/>
            </a:solidFill>
          </a:ln>
        </p:spPr>
      </p:sp>
      <p:sp>
        <p:nvSpPr>
          <p:cNvPr id="501" name="CustomShape 10"/>
          <p:cNvSpPr/>
          <p:nvPr/>
        </p:nvSpPr>
        <p:spPr>
          <a:xfrm>
            <a:off x="6908760" y="4124520"/>
            <a:ext cx="2157480" cy="540360"/>
          </a:xfrm>
          <a:prstGeom prst="rect">
            <a:avLst/>
          </a:prstGeom>
          <a:solidFill>
            <a:srgbClr val="ffffff"/>
          </a:solidFill>
          <a:ln>
            <a:noFill/>
          </a:ln>
        </p:spPr>
      </p:sp>
      <p:sp>
        <p:nvSpPr>
          <p:cNvPr id="502" name="Line 11"/>
          <p:cNvSpPr/>
          <p:nvPr/>
        </p:nvSpPr>
        <p:spPr>
          <a:xfrm flipH="1" flipV="1">
            <a:off x="6617880" y="3669840"/>
            <a:ext cx="393480" cy="195120"/>
          </a:xfrm>
          <a:prstGeom prst="line">
            <a:avLst/>
          </a:prstGeom>
          <a:ln>
            <a:solidFill>
              <a:srgbClr val="000000"/>
            </a:solidFill>
          </a:ln>
        </p:spPr>
      </p:sp>
      <p:sp>
        <p:nvSpPr>
          <p:cNvPr id="503" name="Line 12"/>
          <p:cNvSpPr/>
          <p:nvPr/>
        </p:nvSpPr>
        <p:spPr>
          <a:xfrm flipH="1" flipV="1">
            <a:off x="6215040" y="3669840"/>
            <a:ext cx="795600" cy="425160"/>
          </a:xfrm>
          <a:prstGeom prst="line">
            <a:avLst/>
          </a:prstGeom>
          <a:ln>
            <a:solidFill>
              <a:srgbClr val="000000"/>
            </a:solidFill>
          </a:ln>
        </p:spPr>
      </p:sp>
      <p:sp>
        <p:nvSpPr>
          <p:cNvPr id="504" name="CustomShape 13"/>
          <p:cNvSpPr/>
          <p:nvPr/>
        </p:nvSpPr>
        <p:spPr>
          <a:xfrm>
            <a:off x="6285600" y="3448800"/>
            <a:ext cx="548640" cy="184320"/>
          </a:xfrm>
          <a:prstGeom prst="rect">
            <a:avLst/>
          </a:prstGeom>
          <a:noFill/>
          <a:ln w="18360">
            <a:solidFill>
              <a:srgbClr val="ff0000"/>
            </a:solidFill>
            <a:custDash>
              <a:ds d="197000" sp="197000"/>
            </a:custDash>
            <a:round/>
          </a:ln>
        </p:spPr>
      </p:sp>
      <p:sp>
        <p:nvSpPr>
          <p:cNvPr id="505" name="CustomShape 14"/>
          <p:cNvSpPr/>
          <p:nvPr/>
        </p:nvSpPr>
        <p:spPr>
          <a:xfrm>
            <a:off x="7684200" y="3443040"/>
            <a:ext cx="255960" cy="120240"/>
          </a:xfrm>
          <a:prstGeom prst="rect">
            <a:avLst/>
          </a:prstGeom>
          <a:noFill/>
          <a:ln w="18360">
            <a:solidFill>
              <a:srgbClr val="ff0000"/>
            </a:solidFill>
            <a:custDash>
              <a:ds d="197000" sp="197000"/>
            </a:custDash>
            <a:round/>
          </a:ln>
        </p:spPr>
      </p:sp>
      <p:sp>
        <p:nvSpPr>
          <p:cNvPr id="506" name="CustomShape 15"/>
          <p:cNvSpPr/>
          <p:nvPr/>
        </p:nvSpPr>
        <p:spPr>
          <a:xfrm>
            <a:off x="8238240" y="3443040"/>
            <a:ext cx="351360" cy="208080"/>
          </a:xfrm>
          <a:prstGeom prst="rect">
            <a:avLst/>
          </a:prstGeom>
          <a:noFill/>
          <a:ln w="18360">
            <a:solidFill>
              <a:srgbClr val="ff0000"/>
            </a:solidFill>
            <a:custDash>
              <a:ds d="197000" sp="197000"/>
            </a:custDash>
            <a:round/>
          </a:ln>
        </p:spPr>
      </p:sp>
      <p:sp>
        <p:nvSpPr>
          <p:cNvPr id="507" name="CustomShape 16"/>
          <p:cNvSpPr/>
          <p:nvPr/>
        </p:nvSpPr>
        <p:spPr>
          <a:xfrm>
            <a:off x="8842680" y="3443040"/>
            <a:ext cx="642600" cy="118080"/>
          </a:xfrm>
          <a:prstGeom prst="rect">
            <a:avLst/>
          </a:prstGeom>
          <a:noFill/>
          <a:ln w="18360">
            <a:solidFill>
              <a:srgbClr val="ff0000"/>
            </a:solidFill>
            <a:custDash>
              <a:ds d="197000" sp="197000"/>
            </a:custDash>
            <a:round/>
          </a:ln>
        </p:spPr>
      </p:sp>
      <p:sp>
        <p:nvSpPr>
          <p:cNvPr id="508" name="Line 17"/>
          <p:cNvSpPr/>
          <p:nvPr/>
        </p:nvSpPr>
        <p:spPr>
          <a:xfrm flipH="1">
            <a:off x="6872400" y="3052080"/>
            <a:ext cx="1096920" cy="381960"/>
          </a:xfrm>
          <a:prstGeom prst="line">
            <a:avLst/>
          </a:prstGeom>
          <a:ln w="18360">
            <a:solidFill>
              <a:srgbClr val="ff0000"/>
            </a:solidFill>
            <a:round/>
            <a:tailEnd len="med" type="triangle" w="med"/>
          </a:ln>
        </p:spPr>
      </p:sp>
      <p:sp>
        <p:nvSpPr>
          <p:cNvPr id="509" name="TextShape 18"/>
          <p:cNvSpPr txBox="1"/>
          <p:nvPr/>
        </p:nvSpPr>
        <p:spPr>
          <a:xfrm>
            <a:off x="7456320" y="2752200"/>
            <a:ext cx="1227600" cy="348480"/>
          </a:xfrm>
          <a:prstGeom prst="rect">
            <a:avLst/>
          </a:prstGeom>
        </p:spPr>
        <p:txBody>
          <a:bodyPr lIns="90000" rIns="90000" tIns="45000" bIns="45000"/>
          <a:p>
            <a:pPr algn="ctr"/>
            <a:r>
              <a:rPr b="1" lang="en-US" sz="1400">
                <a:solidFill>
                  <a:srgbClr val="ff0000"/>
                </a:solidFill>
                <a:latin typeface="Arial"/>
              </a:rPr>
              <a:t>Properties</a:t>
            </a:r>
            <a:endParaRPr/>
          </a:p>
        </p:txBody>
      </p:sp>
      <p:sp>
        <p:nvSpPr>
          <p:cNvPr id="510" name="Line 19"/>
          <p:cNvSpPr/>
          <p:nvPr/>
        </p:nvSpPr>
        <p:spPr>
          <a:xfrm flipH="1">
            <a:off x="7810200" y="3052080"/>
            <a:ext cx="159480" cy="352440"/>
          </a:xfrm>
          <a:prstGeom prst="line">
            <a:avLst/>
          </a:prstGeom>
          <a:ln w="18360">
            <a:solidFill>
              <a:srgbClr val="ff0000"/>
            </a:solidFill>
            <a:round/>
            <a:tailEnd len="med" type="triangle" w="med"/>
          </a:ln>
        </p:spPr>
      </p:sp>
      <p:sp>
        <p:nvSpPr>
          <p:cNvPr id="511" name="Line 20"/>
          <p:cNvSpPr/>
          <p:nvPr/>
        </p:nvSpPr>
        <p:spPr>
          <a:xfrm>
            <a:off x="7969320" y="3052080"/>
            <a:ext cx="261360" cy="381960"/>
          </a:xfrm>
          <a:prstGeom prst="line">
            <a:avLst/>
          </a:prstGeom>
          <a:ln w="18360">
            <a:solidFill>
              <a:srgbClr val="ff0000"/>
            </a:solidFill>
            <a:round/>
            <a:tailEnd len="med" type="triangle" w="med"/>
          </a:ln>
        </p:spPr>
      </p:sp>
      <p:sp>
        <p:nvSpPr>
          <p:cNvPr id="512" name="Line 21"/>
          <p:cNvSpPr/>
          <p:nvPr/>
        </p:nvSpPr>
        <p:spPr>
          <a:xfrm>
            <a:off x="7969320" y="3052080"/>
            <a:ext cx="840960" cy="387000"/>
          </a:xfrm>
          <a:prstGeom prst="line">
            <a:avLst/>
          </a:prstGeom>
          <a:ln w="18360">
            <a:solidFill>
              <a:srgbClr val="ff0000"/>
            </a:solidFill>
            <a:round/>
            <a:tailEnd len="med" type="triangle" w="med"/>
          </a:ln>
        </p:spPr>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1" name="" descr=""/>
          <p:cNvPicPr/>
          <p:nvPr/>
        </p:nvPicPr>
        <p:blipFill>
          <a:blip r:embed="rId1"/>
          <a:stretch>
            <a:fillRect/>
          </a:stretch>
        </p:blipFill>
        <p:spPr>
          <a:xfrm>
            <a:off x="7920" y="1961280"/>
            <a:ext cx="10076400" cy="3722760"/>
          </a:xfrm>
          <a:prstGeom prst="rect">
            <a:avLst/>
          </a:prstGeom>
          <a:ln>
            <a:noFill/>
          </a:ln>
        </p:spPr>
      </p:pic>
      <p:sp>
        <p:nvSpPr>
          <p:cNvPr id="132" name="CustomShape 1"/>
          <p:cNvSpPr/>
          <p:nvPr/>
        </p:nvSpPr>
        <p:spPr>
          <a:xfrm>
            <a:off x="8280" y="5487840"/>
            <a:ext cx="10068120" cy="1902240"/>
          </a:xfrm>
          <a:prstGeom prst="rect">
            <a:avLst/>
          </a:prstGeom>
          <a:solidFill>
            <a:srgbClr val="ffffff"/>
          </a:solidFill>
          <a:ln>
            <a:noFill/>
          </a:ln>
        </p:spPr>
      </p:sp>
      <p:sp>
        <p:nvSpPr>
          <p:cNvPr id="133" name="TextShape 2"/>
          <p:cNvSpPr txBox="1"/>
          <p:nvPr/>
        </p:nvSpPr>
        <p:spPr>
          <a:xfrm>
            <a:off x="3669120" y="3463200"/>
            <a:ext cx="724680" cy="262440"/>
          </a:xfrm>
          <a:prstGeom prst="rect">
            <a:avLst/>
          </a:prstGeom>
        </p:spPr>
        <p:txBody>
          <a:bodyPr lIns="90000" rIns="90000" tIns="45000" bIns="45000"/>
          <a:p>
            <a:r>
              <a:rPr lang="en-US" sz="1200">
                <a:latin typeface="Arial"/>
              </a:rPr>
              <a:t>testuser</a:t>
            </a:r>
            <a:endParaRPr/>
          </a:p>
        </p:txBody>
      </p:sp>
      <p:sp>
        <p:nvSpPr>
          <p:cNvPr id="134" name="TextShape 3"/>
          <p:cNvSpPr txBox="1"/>
          <p:nvPr/>
        </p:nvSpPr>
        <p:spPr>
          <a:xfrm>
            <a:off x="3669480" y="4019760"/>
            <a:ext cx="1280880" cy="262440"/>
          </a:xfrm>
          <a:prstGeom prst="rect">
            <a:avLst/>
          </a:prstGeom>
        </p:spPr>
        <p:txBody>
          <a:bodyPr lIns="90000" rIns="90000" tIns="45000" bIns="45000"/>
          <a:p>
            <a:r>
              <a:rPr lang="en-US" sz="1200">
                <a:latin typeface="Arial"/>
              </a:rPr>
              <a:t>tu@hubzero.org</a:t>
            </a:r>
            <a:endParaRPr/>
          </a:p>
        </p:txBody>
      </p:sp>
      <p:sp>
        <p:nvSpPr>
          <p:cNvPr id="135" name="TextShape 4"/>
          <p:cNvSpPr txBox="1"/>
          <p:nvPr/>
        </p:nvSpPr>
        <p:spPr>
          <a:xfrm>
            <a:off x="6656760" y="4416120"/>
            <a:ext cx="1430280" cy="262440"/>
          </a:xfrm>
          <a:prstGeom prst="rect">
            <a:avLst/>
          </a:prstGeom>
        </p:spPr>
        <p:txBody>
          <a:bodyPr lIns="90000" rIns="90000" tIns="45000" bIns="45000"/>
          <a:p>
            <a:r>
              <a:rPr lang="en-US" sz="1200">
                <a:latin typeface="Arial"/>
              </a:rPr>
              <a:t>myscreenshot.png</a:t>
            </a:r>
            <a:endParaRPr/>
          </a:p>
        </p:txBody>
      </p:sp>
      <p:sp>
        <p:nvSpPr>
          <p:cNvPr id="136" name="TextShape 5"/>
          <p:cNvSpPr txBox="1"/>
          <p:nvPr/>
        </p:nvSpPr>
        <p:spPr>
          <a:xfrm>
            <a:off x="6657120" y="2940120"/>
            <a:ext cx="1023120" cy="262440"/>
          </a:xfrm>
          <a:prstGeom prst="rect">
            <a:avLst/>
          </a:prstGeom>
        </p:spPr>
        <p:txBody>
          <a:bodyPr lIns="90000" rIns="90000" tIns="45000" bIns="45000"/>
          <a:p>
            <a:r>
              <a:rPr lang="en-US" sz="1200">
                <a:latin typeface="Arial"/>
              </a:rPr>
              <a:t>test problem</a:t>
            </a:r>
            <a:endParaRPr/>
          </a:p>
        </p:txBody>
      </p:sp>
      <p:sp>
        <p:nvSpPr>
          <p:cNvPr id="137" name="CustomShape 6"/>
          <p:cNvSpPr/>
          <p:nvPr/>
        </p:nvSpPr>
        <p:spPr>
          <a:xfrm>
            <a:off x="3560040" y="3282120"/>
            <a:ext cx="2909520" cy="469800"/>
          </a:xfrm>
          <a:prstGeom prst="rect">
            <a:avLst/>
          </a:prstGeom>
          <a:noFill/>
          <a:ln w="36720">
            <a:solidFill>
              <a:srgbClr val="ff0000"/>
            </a:solidFill>
            <a:custDash>
              <a:ds d="197000" sp="197000"/>
            </a:custDash>
            <a:round/>
          </a:ln>
        </p:spPr>
      </p:sp>
      <p:sp>
        <p:nvSpPr>
          <p:cNvPr id="138" name="Line 7"/>
          <p:cNvSpPr/>
          <p:nvPr/>
        </p:nvSpPr>
        <p:spPr>
          <a:xfrm>
            <a:off x="353160" y="5632560"/>
            <a:ext cx="9235440" cy="0"/>
          </a:xfrm>
          <a:prstGeom prst="line">
            <a:avLst/>
          </a:prstGeom>
          <a:ln w="18360">
            <a:solidFill>
              <a:srgbClr val="000000"/>
            </a:solidFill>
            <a:round/>
          </a:ln>
        </p:spPr>
      </p:sp>
      <p:sp>
        <p:nvSpPr>
          <p:cNvPr id="139" name="CustomShape 8"/>
          <p:cNvSpPr/>
          <p:nvPr/>
        </p:nvSpPr>
        <p:spPr>
          <a:xfrm>
            <a:off x="104400" y="5761440"/>
            <a:ext cx="5036760" cy="1499760"/>
          </a:xfrm>
          <a:prstGeom prst="rect">
            <a:avLst/>
          </a:prstGeom>
          <a:solidFill>
            <a:srgbClr val="ffffff"/>
          </a:solidFill>
          <a:ln>
            <a:solidFill>
              <a:srgbClr val="3465a4"/>
            </a:solidFill>
          </a:ln>
        </p:spPr>
      </p:sp>
      <p:sp>
        <p:nvSpPr>
          <p:cNvPr id="140" name="CustomShape 9"/>
          <p:cNvSpPr/>
          <p:nvPr/>
        </p:nvSpPr>
        <p:spPr>
          <a:xfrm>
            <a:off x="140400" y="5950440"/>
            <a:ext cx="4909320" cy="829080"/>
          </a:xfrm>
          <a:prstGeom prst="rect">
            <a:avLst/>
          </a:prstGeom>
          <a:solidFill>
            <a:srgbClr val="ffffcc"/>
          </a:solidFill>
          <a:ln>
            <a:noFill/>
          </a:ln>
        </p:spPr>
      </p:sp>
      <p:sp>
        <p:nvSpPr>
          <p:cNvPr id="141" name="TextShape 10"/>
          <p:cNvSpPr txBox="1"/>
          <p:nvPr/>
        </p:nvSpPr>
        <p:spPr>
          <a:xfrm>
            <a:off x="223560" y="5634720"/>
            <a:ext cx="4917600" cy="1626480"/>
          </a:xfrm>
          <a:prstGeom prst="rect">
            <a:avLst/>
          </a:prstGeom>
        </p:spPr>
        <p:txBody>
          <a:bodyPr lIns="90000" rIns="90000" tIns="45000" bIns="45000"/>
          <a:p>
            <a:r>
              <a:rPr lang="en-US">
                <a:latin typeface="Arial"/>
              </a:rPr>
              <a:t>...</a:t>
            </a:r>
            <a:endParaRPr/>
          </a:p>
          <a:p>
            <a:r>
              <a:rPr lang="en-US">
                <a:solidFill>
                  <a:srgbClr val="000000"/>
                </a:solidFill>
                <a:latin typeface="Liberation Sans;Arial"/>
              </a:rPr>
              <a:t>e = browser.</a:t>
            </a:r>
            <a:r>
              <a:rPr lang="en-US">
                <a:solidFill>
                  <a:srgbClr val="000000"/>
                </a:solidFill>
                <a:latin typeface="Liberation Sans;Arial"/>
              </a:rPr>
              <a:t>find_element_by_id</a:t>
            </a:r>
            <a:r>
              <a:rPr lang="en-US">
                <a:solidFill>
                  <a:srgbClr val="66cc66"/>
                </a:solidFill>
                <a:latin typeface="Liberation Sans;Arial"/>
              </a:rPr>
              <a:t>(</a:t>
            </a:r>
            <a:r>
              <a:rPr lang="en-US">
                <a:solidFill>
                  <a:srgbClr val="483d8b"/>
                </a:solidFill>
                <a:latin typeface="Liberation Sans;Arial"/>
              </a:rPr>
              <a:t>'trName'</a:t>
            </a:r>
            <a:r>
              <a:rPr lang="en-US">
                <a:solidFill>
                  <a:srgbClr val="66cc66"/>
                </a:solidFill>
                <a:latin typeface="Arial"/>
              </a:rPr>
              <a:t>)</a:t>
            </a:r>
            <a:endParaRPr/>
          </a:p>
          <a:p>
            <a:r>
              <a:rPr lang="en-US">
                <a:solidFill>
                  <a:srgbClr val="000000"/>
                </a:solidFill>
                <a:latin typeface="Liberation Sans;Arial"/>
              </a:rPr>
              <a:t>e.</a:t>
            </a:r>
            <a:r>
              <a:rPr lang="en-US">
                <a:solidFill>
                  <a:srgbClr val="000000"/>
                </a:solidFill>
                <a:latin typeface="Liberation Sans;Arial"/>
              </a:rPr>
              <a:t>clear</a:t>
            </a:r>
            <a:r>
              <a:rPr lang="en-US">
                <a:solidFill>
                  <a:srgbClr val="66cc66"/>
                </a:solidFill>
                <a:latin typeface="Liberation Sans;Arial"/>
              </a:rPr>
              <a:t>()</a:t>
            </a:r>
            <a:endParaRPr/>
          </a:p>
          <a:p>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“testuser”</a:t>
            </a:r>
            <a:r>
              <a:rPr lang="en-US">
                <a:solidFill>
                  <a:srgbClr val="66cc66"/>
                </a:solidFill>
                <a:latin typeface="Liberation Sans;Arial"/>
              </a:rPr>
              <a:t>)</a:t>
            </a:r>
            <a:endParaRPr/>
          </a:p>
          <a:p>
            <a:r>
              <a:rPr lang="en-US">
                <a:solidFill>
                  <a:srgbClr val="000000"/>
                </a:solidFill>
                <a:latin typeface="Arial"/>
              </a:rPr>
              <a:t>...</a:t>
            </a:r>
            <a:endParaRPr/>
          </a:p>
        </p:txBody>
      </p:sp>
      <p:sp>
        <p:nvSpPr>
          <p:cNvPr id="142" name="CustomShape 11"/>
          <p:cNvSpPr/>
          <p:nvPr/>
        </p:nvSpPr>
        <p:spPr>
          <a:xfrm>
            <a:off x="5466600" y="5761800"/>
            <a:ext cx="4405680" cy="1499760"/>
          </a:xfrm>
          <a:prstGeom prst="rect">
            <a:avLst/>
          </a:prstGeom>
          <a:solidFill>
            <a:srgbClr val="ffffff"/>
          </a:solidFill>
          <a:ln>
            <a:solidFill>
              <a:srgbClr val="3465a4"/>
            </a:solidFill>
          </a:ln>
        </p:spPr>
      </p:sp>
      <p:sp>
        <p:nvSpPr>
          <p:cNvPr id="143" name="CustomShape 12"/>
          <p:cNvSpPr/>
          <p:nvPr/>
        </p:nvSpPr>
        <p:spPr>
          <a:xfrm>
            <a:off x="5502600" y="6383160"/>
            <a:ext cx="4278240" cy="274320"/>
          </a:xfrm>
          <a:prstGeom prst="rect">
            <a:avLst/>
          </a:prstGeom>
          <a:solidFill>
            <a:srgbClr val="ffffcc"/>
          </a:solidFill>
          <a:ln>
            <a:noFill/>
          </a:ln>
        </p:spPr>
      </p:sp>
      <p:sp>
        <p:nvSpPr>
          <p:cNvPr id="144" name="TextShape 13"/>
          <p:cNvSpPr txBox="1"/>
          <p:nvPr/>
        </p:nvSpPr>
        <p:spPr>
          <a:xfrm>
            <a:off x="5585760" y="5815080"/>
            <a:ext cx="4012200" cy="1114560"/>
          </a:xfrm>
          <a:prstGeom prst="rect">
            <a:avLst/>
          </a:prstGeom>
        </p:spPr>
        <p:txBody>
          <a:bodyPr lIns="90000" rIns="90000" tIns="45000" bIns="45000"/>
          <a:p>
            <a:r>
              <a:rPr lang="en-US">
                <a:latin typeface="Arial"/>
              </a:rPr>
              <a:t>…</a:t>
            </a:r>
            <a:endParaRPr/>
          </a:p>
          <a:p>
            <a:r>
              <a:rPr lang="en-US">
                <a:solidFill>
                  <a:srgbClr val="000000"/>
                </a:solidFill>
                <a:latin typeface="Liberation Sans;Arial"/>
              </a:rPr>
              <a:t>name = Text</a:t>
            </a:r>
            <a:r>
              <a:rPr lang="en-US">
                <a:solidFill>
                  <a:srgbClr val="66cc66"/>
                </a:solidFill>
                <a:latin typeface="Liberation Sans;Arial"/>
              </a:rPr>
              <a:t>(</a:t>
            </a:r>
            <a:r>
              <a:rPr lang="en-US">
                <a:solidFill>
                  <a:srgbClr val="483d8b"/>
                </a:solidFill>
                <a:latin typeface="Arial"/>
              </a:rPr>
              <a:t>'#trName'</a:t>
            </a:r>
            <a:r>
              <a:rPr lang="en-US">
                <a:solidFill>
                  <a:srgbClr val="66cc66"/>
                </a:solidFill>
                <a:latin typeface="Arial"/>
              </a:rPr>
              <a:t>)</a:t>
            </a:r>
            <a:endParaRPr/>
          </a:p>
          <a:p>
            <a:r>
              <a:rPr lang="en-US">
                <a:solidFill>
                  <a:srgbClr val="000000"/>
                </a:solidFill>
                <a:latin typeface="Liberation Sans;Arial"/>
              </a:rPr>
              <a:t>name.</a:t>
            </a:r>
            <a:r>
              <a:rPr lang="en-US">
                <a:solidFill>
                  <a:srgbClr val="000000"/>
                </a:solidFill>
                <a:latin typeface="Liberation Sans;Arial"/>
              </a:rPr>
              <a:t>value</a:t>
            </a:r>
            <a:r>
              <a:rPr lang="en-US">
                <a:solidFill>
                  <a:srgbClr val="000000"/>
                </a:solidFill>
                <a:latin typeface="Liberation Sans;Arial"/>
              </a:rPr>
              <a:t> = </a:t>
            </a:r>
            <a:r>
              <a:rPr lang="en-US">
                <a:solidFill>
                  <a:srgbClr val="483d8b"/>
                </a:solidFill>
                <a:latin typeface="Liberation Sans;Arial"/>
              </a:rPr>
              <a:t>'</a:t>
            </a:r>
            <a:r>
              <a:rPr lang="en-US">
                <a:solidFill>
                  <a:srgbClr val="483d8b"/>
                </a:solidFill>
                <a:latin typeface="Arial"/>
              </a:rPr>
              <a:t>testuser'</a:t>
            </a:r>
            <a:endParaRPr/>
          </a:p>
          <a:p>
            <a:r>
              <a:rPr lang="en-US">
                <a:latin typeface="Arial"/>
              </a:rPr>
              <a:t>...</a:t>
            </a:r>
            <a:endParaRPr/>
          </a:p>
        </p:txBody>
      </p:sp>
      <p:sp>
        <p:nvSpPr>
          <p:cNvPr id="145" name="Line 14"/>
          <p:cNvSpPr/>
          <p:nvPr/>
        </p:nvSpPr>
        <p:spPr>
          <a:xfrm>
            <a:off x="4935960" y="6546600"/>
            <a:ext cx="566280" cy="0"/>
          </a:xfrm>
          <a:prstGeom prst="line">
            <a:avLst/>
          </a:prstGeom>
          <a:ln w="18360">
            <a:solidFill>
              <a:srgbClr val="000000"/>
            </a:solidFill>
            <a:round/>
            <a:tailEnd len="med" type="triangle" w="med"/>
          </a:ln>
        </p:spPr>
      </p:sp>
      <p:sp>
        <p:nvSpPr>
          <p:cNvPr id="146" name="TextShape 15"/>
          <p:cNvSpPr txBox="1"/>
          <p:nvPr/>
        </p:nvSpPr>
        <p:spPr>
          <a:xfrm>
            <a:off x="504000" y="301320"/>
            <a:ext cx="9068760" cy="1262520"/>
          </a:xfrm>
          <a:prstGeom prst="rect">
            <a:avLst/>
          </a:prstGeom>
        </p:spPr>
        <p:txBody>
          <a:bodyPr lIns="0" rIns="0" tIns="0" bIns="0" anchor="ctr"/>
          <a:p>
            <a:pPr algn="ctr"/>
            <a:r>
              <a:rPr lang="en-US" sz="4400">
                <a:latin typeface="Arial"/>
              </a:rPr>
              <a:t>1. Give page objects a 'value'</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TextShape 1"/>
          <p:cNvSpPr txBox="1"/>
          <p:nvPr/>
        </p:nvSpPr>
        <p:spPr>
          <a:xfrm>
            <a:off x="503640" y="301320"/>
            <a:ext cx="9068760" cy="1262520"/>
          </a:xfrm>
          <a:prstGeom prst="rect">
            <a:avLst/>
          </a:prstGeom>
        </p:spPr>
        <p:txBody>
          <a:bodyPr lIns="0" rIns="0" tIns="0" bIns="0" anchor="ctr"/>
          <a:p>
            <a:pPr algn="ctr"/>
            <a:r>
              <a:rPr lang="en-US" sz="4400">
                <a:latin typeface="Arial"/>
              </a:rPr>
              <a:t>Items can be interacted with</a:t>
            </a:r>
            <a:endParaRPr/>
          </a:p>
        </p:txBody>
      </p:sp>
      <p:sp>
        <p:nvSpPr>
          <p:cNvPr id="514" name="TextShape 2"/>
          <p:cNvSpPr txBox="1"/>
          <p:nvPr/>
        </p:nvSpPr>
        <p:spPr>
          <a:xfrm>
            <a:off x="2008800" y="1472040"/>
            <a:ext cx="5662800" cy="5211000"/>
          </a:xfrm>
          <a:prstGeom prst="rect">
            <a:avLst/>
          </a:prstGeom>
        </p:spPr>
        <p:txBody>
          <a:bodyPr lIns="90000" rIns="90000" tIns="45000" bIns="45000"/>
          <a:p>
            <a:r>
              <a:rPr b="1" lang="en-US">
                <a:solidFill>
                  <a:srgbClr val="ff7700"/>
                </a:solidFill>
                <a:latin typeface="Liberation Sans;Arial"/>
              </a:rPr>
              <a:t>class</a:t>
            </a:r>
            <a:r>
              <a:rPr lang="en-US">
                <a:latin typeface="Liberation Sans;Arial"/>
              </a:rPr>
              <a:t> ToolsItem </a:t>
            </a:r>
            <a:r>
              <a:rPr lang="en-US">
                <a:solidFill>
                  <a:srgbClr val="66cc66"/>
                </a:solidFill>
                <a:latin typeface="Liberation Sans;Arial"/>
              </a:rPr>
              <a:t>(</a:t>
            </a:r>
            <a:r>
              <a:rPr lang="en-US">
                <a:solidFill>
                  <a:srgbClr val="008000"/>
                </a:solidFill>
                <a:latin typeface="Liberation Sans;Arial"/>
              </a:rPr>
              <a:t>object</a:t>
            </a:r>
            <a:r>
              <a:rPr lang="en-US">
                <a:solidFill>
                  <a:srgbClr val="66cc66"/>
                </a:solidFill>
                <a:latin typeface="Liberation Sans;Arial"/>
              </a:rPr>
              <a:t>)</a:t>
            </a:r>
            <a:r>
              <a:rPr lang="en-US">
                <a:latin typeface="Liberation Sans;Arial"/>
              </a:rPr>
              <a:t>:</a:t>
            </a:r>
            <a:endParaRPr/>
          </a:p>
          <a:p>
            <a:r>
              <a:rPr lang="en-US">
                <a:latin typeface="Liberation Sans;Arial"/>
              </a:rPr>
              <a:t>    </a:t>
            </a:r>
            <a:r>
              <a:rPr b="1" lang="en-US">
                <a:solidFill>
                  <a:srgbClr val="ff7700"/>
                </a:solidFill>
                <a:latin typeface="Liberation Sans;Arial"/>
              </a:rPr>
              <a:t>def</a:t>
            </a:r>
            <a:r>
              <a:rPr lang="en-US">
                <a:latin typeface="Liberation Sans;Arial"/>
              </a:rPr>
              <a:t> </a:t>
            </a:r>
            <a:r>
              <a:rPr lang="en-US">
                <a:solidFill>
                  <a:srgbClr val="0000cd"/>
                </a:solidFill>
                <a:latin typeface="Liberation Sans;Arial"/>
              </a:rPr>
              <a:t>__init__</a:t>
            </a:r>
            <a:r>
              <a:rPr lang="en-US">
                <a:latin typeface="Liberation Sans;Arial"/>
              </a:rPr>
              <a:t> </a:t>
            </a:r>
            <a:r>
              <a:rPr lang="en-US">
                <a:solidFill>
                  <a:srgbClr val="66cc66"/>
                </a:solidFill>
                <a:latin typeface="Liberation Sans;Arial"/>
              </a:rPr>
              <a:t>(</a:t>
            </a:r>
            <a:r>
              <a:rPr lang="en-US">
                <a:solidFill>
                  <a:srgbClr val="008000"/>
                </a:solidFill>
                <a:latin typeface="Liberation Sans;Arial"/>
              </a:rPr>
              <a:t>self</a:t>
            </a:r>
            <a:r>
              <a:rPr lang="en-US">
                <a:latin typeface="Liberation Sans;Arial"/>
              </a:rPr>
              <a:t>, locator_templates, item_number</a:t>
            </a:r>
            <a:r>
              <a:rPr lang="en-US">
                <a:solidFill>
                  <a:srgbClr val="66cc66"/>
                </a:solidFill>
                <a:latin typeface="Liberation Sans;Arial"/>
              </a:rPr>
              <a:t>)</a:t>
            </a:r>
            <a:r>
              <a:rPr lang="en-US">
                <a:latin typeface="Liberation Sans;Arial"/>
              </a:rPr>
              <a:t>:</a:t>
            </a:r>
            <a:endParaRPr/>
          </a:p>
          <a:p>
            <a:r>
              <a:rPr lang="en-US">
                <a:latin typeface="Liberation Sans;Arial"/>
              </a:rPr>
              <a:t>        </a:t>
            </a:r>
            <a:r>
              <a:rPr lang="en-US">
                <a:latin typeface="Liberation Sans;Arial"/>
              </a:rPr>
              <a:t>...</a:t>
            </a:r>
            <a:endParaRPr/>
          </a:p>
          <a:p>
            <a:r>
              <a:rPr lang="en-US">
                <a:latin typeface="Liberation Sans;Arial"/>
              </a:rPr>
              <a:t>        </a:t>
            </a:r>
            <a:r>
              <a:rPr lang="en-US">
                <a:solidFill>
                  <a:srgbClr val="008000"/>
                </a:solidFill>
                <a:latin typeface="Liberation Sans;Arial"/>
              </a:rPr>
              <a:t>self</a:t>
            </a:r>
            <a:r>
              <a:rPr lang="en-US">
                <a:latin typeface="Liberation Sans;Arial"/>
              </a:rPr>
              <a:t>.title = Link</a:t>
            </a:r>
            <a:r>
              <a:rPr lang="en-US">
                <a:solidFill>
                  <a:srgbClr val="66cc66"/>
                </a:solidFill>
                <a:latin typeface="Liberation Sans;Arial"/>
              </a:rPr>
              <a:t>(</a:t>
            </a:r>
            <a:r>
              <a:rPr lang="en-US">
                <a:latin typeface="Liberation Sans;Arial"/>
              </a:rPr>
              <a:t>...</a:t>
            </a:r>
            <a:r>
              <a:rPr lang="en-US">
                <a:solidFill>
                  <a:srgbClr val="66cc66"/>
                </a:solidFill>
                <a:latin typeface="Liberation Sans;Arial"/>
              </a:rPr>
              <a:t>)</a:t>
            </a:r>
            <a:endParaRPr/>
          </a:p>
          <a:p>
            <a:r>
              <a:rPr lang="en-US">
                <a:latin typeface="Liberation Sans;Arial"/>
              </a:rPr>
              <a:t>        </a:t>
            </a:r>
            <a:r>
              <a:rPr lang="en-US">
                <a:solidFill>
                  <a:srgbClr val="008000"/>
                </a:solidFill>
                <a:latin typeface="Liberation Sans;Arial"/>
              </a:rPr>
              <a:t>self</a:t>
            </a:r>
            <a:r>
              <a:rPr lang="en-US">
                <a:latin typeface="Liberation Sans;Arial"/>
              </a:rPr>
              <a:t>.details = Text</a:t>
            </a:r>
            <a:r>
              <a:rPr lang="en-US">
                <a:solidFill>
                  <a:srgbClr val="66cc66"/>
                </a:solidFill>
                <a:latin typeface="Liberation Sans;Arial"/>
              </a:rPr>
              <a:t>(</a:t>
            </a:r>
            <a:r>
              <a:rPr lang="en-US">
                <a:latin typeface="Liberation Sans;Arial"/>
              </a:rPr>
              <a:t>...</a:t>
            </a:r>
            <a:r>
              <a:rPr lang="en-US">
                <a:solidFill>
                  <a:srgbClr val="66cc66"/>
                </a:solidFill>
                <a:latin typeface="Liberation Sans;Arial"/>
              </a:rPr>
              <a:t>)</a:t>
            </a:r>
            <a:endParaRPr/>
          </a:p>
          <a:p>
            <a:r>
              <a:rPr lang="en-US">
                <a:latin typeface="Liberation Sans;Arial"/>
              </a:rPr>
              <a:t>        </a:t>
            </a:r>
            <a:r>
              <a:rPr lang="en-US">
                <a:solidFill>
                  <a:srgbClr val="008000"/>
                </a:solidFill>
                <a:latin typeface="Liberation Sans;Arial"/>
              </a:rPr>
              <a:t>self</a:t>
            </a:r>
            <a:r>
              <a:rPr lang="en-US">
                <a:latin typeface="Liberation Sans;Arial"/>
              </a:rPr>
              <a:t>.alias = Link</a:t>
            </a:r>
            <a:r>
              <a:rPr lang="en-US">
                <a:solidFill>
                  <a:srgbClr val="66cc66"/>
                </a:solidFill>
                <a:latin typeface="Liberation Sans;Arial"/>
              </a:rPr>
              <a:t>(</a:t>
            </a:r>
            <a:r>
              <a:rPr lang="en-US">
                <a:latin typeface="Liberation Sans;Arial"/>
              </a:rPr>
              <a:t>...</a:t>
            </a:r>
            <a:r>
              <a:rPr lang="en-US">
                <a:solidFill>
                  <a:srgbClr val="66cc66"/>
                </a:solidFill>
                <a:latin typeface="Liberation Sans;Arial"/>
              </a:rPr>
              <a:t>)</a:t>
            </a:r>
            <a:endParaRPr/>
          </a:p>
          <a:p>
            <a:r>
              <a:rPr lang="en-US">
                <a:latin typeface="Liberation Sans;Arial"/>
              </a:rPr>
              <a:t>        </a:t>
            </a:r>
            <a:r>
              <a:rPr lang="en-US">
                <a:latin typeface="Liberation Sans;Arial"/>
              </a:rPr>
              <a:t>...</a:t>
            </a:r>
            <a:endParaRPr/>
          </a:p>
          <a:p>
            <a:endParaRPr/>
          </a:p>
          <a:p>
            <a:r>
              <a:rPr lang="en-US">
                <a:latin typeface="Liberation Sans;Arial"/>
              </a:rPr>
              <a:t>    </a:t>
            </a:r>
            <a:r>
              <a:rPr b="1" lang="en-US">
                <a:solidFill>
                  <a:srgbClr val="ff7700"/>
                </a:solidFill>
                <a:latin typeface="Liberation Sans;Arial"/>
              </a:rPr>
              <a:t>def</a:t>
            </a:r>
            <a:r>
              <a:rPr lang="en-US">
                <a:latin typeface="Liberation Sans;Arial"/>
              </a:rPr>
              <a:t> goto_title</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latin typeface="Liberation Sans;Arial"/>
              </a:rPr>
              <a:t>:</a:t>
            </a:r>
            <a:endParaRPr/>
          </a:p>
          <a:p>
            <a:r>
              <a:rPr lang="en-US">
                <a:latin typeface="Liberation Sans;Arial"/>
              </a:rPr>
              <a:t>        </a:t>
            </a:r>
            <a:r>
              <a:rPr lang="en-US">
                <a:solidFill>
                  <a:srgbClr val="008000"/>
                </a:solidFill>
                <a:latin typeface="Liberation Sans;Arial"/>
              </a:rPr>
              <a:t>self</a:t>
            </a:r>
            <a:r>
              <a:rPr lang="en-US">
                <a:latin typeface="Liberation Sans;Arial"/>
              </a:rPr>
              <a:t>.title.click</a:t>
            </a:r>
            <a:r>
              <a:rPr lang="en-US">
                <a:solidFill>
                  <a:srgbClr val="66cc66"/>
                </a:solidFill>
                <a:latin typeface="Liberation Sans;Arial"/>
              </a:rPr>
              <a:t>()</a:t>
            </a:r>
            <a:endParaRPr/>
          </a:p>
          <a:p>
            <a:endParaRPr/>
          </a:p>
          <a:p>
            <a:r>
              <a:rPr lang="en-US">
                <a:latin typeface="Liberation Sans;Arial"/>
              </a:rPr>
              <a:t>    </a:t>
            </a:r>
            <a:r>
              <a:rPr b="1" lang="en-US">
                <a:solidFill>
                  <a:srgbClr val="ff7700"/>
                </a:solidFill>
                <a:latin typeface="Liberation Sans;Arial"/>
              </a:rPr>
              <a:t>def</a:t>
            </a:r>
            <a:r>
              <a:rPr lang="en-US">
                <a:latin typeface="Liberation Sans;Arial"/>
              </a:rPr>
              <a:t> get_details</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latin typeface="Liberation Sans;Arial"/>
              </a:rPr>
              <a:t>:</a:t>
            </a:r>
            <a:endParaRPr/>
          </a:p>
          <a:p>
            <a:r>
              <a:rPr lang="en-US">
                <a:latin typeface="Liberation Sans;Arial"/>
              </a:rPr>
              <a:t>        </a:t>
            </a:r>
            <a:r>
              <a:rPr b="1" lang="en-US">
                <a:solidFill>
                  <a:srgbClr val="ff7700"/>
                </a:solidFill>
                <a:latin typeface="Liberation Sans;Arial"/>
              </a:rPr>
              <a:t>return</a:t>
            </a:r>
            <a:r>
              <a:rPr lang="en-US">
                <a:latin typeface="Liberation Sans;Arial"/>
              </a:rPr>
              <a:t> </a:t>
            </a:r>
            <a:r>
              <a:rPr lang="en-US">
                <a:solidFill>
                  <a:srgbClr val="008000"/>
                </a:solidFill>
                <a:latin typeface="Liberation Sans;Arial"/>
              </a:rPr>
              <a:t>self</a:t>
            </a:r>
            <a:r>
              <a:rPr lang="en-US">
                <a:latin typeface="Liberation Sans;Arial"/>
              </a:rPr>
              <a:t>.details.value</a:t>
            </a:r>
            <a:endParaRPr/>
          </a:p>
          <a:p>
            <a:endParaRPr/>
          </a:p>
          <a:p>
            <a:r>
              <a:rPr lang="en-US">
                <a:latin typeface="Liberation Sans;Arial"/>
              </a:rPr>
              <a:t>    </a:t>
            </a:r>
            <a:r>
              <a:rPr b="1" lang="en-US">
                <a:solidFill>
                  <a:srgbClr val="ff7700"/>
                </a:solidFill>
                <a:latin typeface="Liberation Sans;Arial"/>
              </a:rPr>
              <a:t>def</a:t>
            </a:r>
            <a:r>
              <a:rPr lang="en-US">
                <a:latin typeface="Liberation Sans;Arial"/>
              </a:rPr>
              <a:t> goto_alias</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latin typeface="Liberation Sans;Arial"/>
              </a:rPr>
              <a:t>:</a:t>
            </a:r>
            <a:endParaRPr/>
          </a:p>
          <a:p>
            <a:r>
              <a:rPr lang="en-US">
                <a:latin typeface="Liberation Sans;Arial"/>
              </a:rPr>
              <a:t>        </a:t>
            </a:r>
            <a:r>
              <a:rPr lang="en-US">
                <a:solidFill>
                  <a:srgbClr val="008000"/>
                </a:solidFill>
                <a:latin typeface="Liberation Sans;Arial"/>
              </a:rPr>
              <a:t>self</a:t>
            </a:r>
            <a:r>
              <a:rPr lang="en-US">
                <a:latin typeface="Liberation Sans;Arial"/>
              </a:rPr>
              <a:t>.alias.click</a:t>
            </a:r>
            <a:r>
              <a:rPr lang="en-US">
                <a:solidFill>
                  <a:srgbClr val="66cc66"/>
                </a:solidFill>
                <a:latin typeface="Liberation Sans;Arial"/>
              </a:rPr>
              <a:t>()</a:t>
            </a:r>
            <a:endParaRPr/>
          </a:p>
          <a:p>
            <a:endParaRPr/>
          </a:p>
          <a:p>
            <a:r>
              <a:rPr lang="en-US">
                <a:latin typeface="Liberation Sans;Arial"/>
              </a:rPr>
              <a:t>    </a:t>
            </a:r>
            <a:r>
              <a:rPr lang="en-US">
                <a:latin typeface="Liberation Sans;Arial"/>
              </a:rPr>
              <a:t>...</a:t>
            </a:r>
            <a:endParaRPr/>
          </a:p>
          <a:p>
            <a:endParaRPr/>
          </a:p>
          <a:p>
            <a:endParaRPr/>
          </a:p>
        </p:txBody>
      </p:sp>
      <p:sp>
        <p:nvSpPr>
          <p:cNvPr id="515" name="CustomShape 3"/>
          <p:cNvSpPr/>
          <p:nvPr/>
        </p:nvSpPr>
        <p:spPr>
          <a:xfrm>
            <a:off x="6941880" y="5030280"/>
            <a:ext cx="2924280" cy="1006200"/>
          </a:xfrm>
          <a:prstGeom prst="rect">
            <a:avLst/>
          </a:prstGeom>
          <a:solidFill>
            <a:srgbClr val="ffffcc"/>
          </a:solidFill>
          <a:ln>
            <a:noFill/>
          </a:ln>
        </p:spPr>
      </p:sp>
      <p:sp>
        <p:nvSpPr>
          <p:cNvPr id="516" name="TextShape 4"/>
          <p:cNvSpPr txBox="1"/>
          <p:nvPr/>
        </p:nvSpPr>
        <p:spPr>
          <a:xfrm>
            <a:off x="6941880" y="5122080"/>
            <a:ext cx="2923920" cy="914760"/>
          </a:xfrm>
          <a:prstGeom prst="rect">
            <a:avLst/>
          </a:prstGeom>
        </p:spPr>
        <p:txBody>
          <a:bodyPr lIns="90000" rIns="90000" tIns="45000" bIns="45000"/>
          <a:p>
            <a:r>
              <a:rPr b="1" lang="en-US">
                <a:latin typeface="Arial"/>
              </a:rPr>
              <a:t>Web page services are</a:t>
            </a:r>
            <a:endParaRPr/>
          </a:p>
          <a:p>
            <a:r>
              <a:rPr b="1" lang="en-US">
                <a:latin typeface="Arial"/>
              </a:rPr>
              <a:t>implemented as methods</a:t>
            </a:r>
            <a:endParaRPr/>
          </a:p>
          <a:p>
            <a:r>
              <a:rPr b="1" lang="en-US">
                <a:latin typeface="Arial"/>
              </a:rPr>
              <a:t>of the page object.</a:t>
            </a:r>
            <a:endParaRPr/>
          </a:p>
        </p:txBody>
      </p:sp>
      <p:sp>
        <p:nvSpPr>
          <p:cNvPr id="517" name="Line 5"/>
          <p:cNvSpPr/>
          <p:nvPr/>
        </p:nvSpPr>
        <p:spPr>
          <a:xfrm flipH="1" flipV="1">
            <a:off x="5118840" y="5454720"/>
            <a:ext cx="1823040" cy="124560"/>
          </a:xfrm>
          <a:prstGeom prst="line">
            <a:avLst/>
          </a:prstGeom>
          <a:ln w="36720">
            <a:solidFill>
              <a:srgbClr val="ff0000"/>
            </a:solidFill>
            <a:round/>
            <a:tailEnd len="med" type="triangle" w="med"/>
          </a:ln>
        </p:spPr>
      </p:sp>
      <p:sp>
        <p:nvSpPr>
          <p:cNvPr id="518" name="Line 6"/>
          <p:cNvSpPr/>
          <p:nvPr/>
        </p:nvSpPr>
        <p:spPr>
          <a:xfrm flipH="1" flipV="1">
            <a:off x="4478760" y="4024440"/>
            <a:ext cx="2463120" cy="1554840"/>
          </a:xfrm>
          <a:prstGeom prst="line">
            <a:avLst/>
          </a:prstGeom>
          <a:ln w="36720">
            <a:solidFill>
              <a:srgbClr val="ff0000"/>
            </a:solidFill>
            <a:round/>
            <a:tailEnd len="med" type="triangle" w="med"/>
          </a:ln>
        </p:spPr>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9" name="TextShape 1"/>
          <p:cNvSpPr txBox="1"/>
          <p:nvPr/>
        </p:nvSpPr>
        <p:spPr>
          <a:xfrm>
            <a:off x="503640" y="301320"/>
            <a:ext cx="9068760" cy="1262520"/>
          </a:xfrm>
          <a:prstGeom prst="rect">
            <a:avLst/>
          </a:prstGeom>
        </p:spPr>
        <p:txBody>
          <a:bodyPr lIns="0" rIns="0" tIns="0" bIns="0" anchor="ctr"/>
          <a:p>
            <a:pPr algn="ctr"/>
            <a:r>
              <a:rPr lang="en-US" sz="4400">
                <a:latin typeface="Arial"/>
              </a:rPr>
              <a:t>ItemList Pattern</a:t>
            </a:r>
            <a:endParaRPr/>
          </a:p>
        </p:txBody>
      </p:sp>
      <p:sp>
        <p:nvSpPr>
          <p:cNvPr id="520" name="TextShape 2"/>
          <p:cNvSpPr txBox="1"/>
          <p:nvPr/>
        </p:nvSpPr>
        <p:spPr>
          <a:xfrm>
            <a:off x="456840" y="4653720"/>
            <a:ext cx="4204800" cy="2492640"/>
          </a:xfrm>
          <a:prstGeom prst="rect">
            <a:avLst/>
          </a:prstGeom>
        </p:spPr>
        <p:txBody>
          <a:bodyPr lIns="90000" rIns="90000" tIns="45000" bIns="45000"/>
          <a:p>
            <a:pPr algn="ctr"/>
            <a:r>
              <a:rPr lang="en-US" sz="2400">
                <a:latin typeface="Arial"/>
              </a:rPr>
              <a:t>Problem</a:t>
            </a:r>
            <a:endParaRPr/>
          </a:p>
          <a:p>
            <a:endParaRPr/>
          </a:p>
          <a:p>
            <a:r>
              <a:rPr lang="en-US" sz="2400">
                <a:latin typeface="Arial"/>
              </a:rPr>
              <a:t>1. Can't hard code locators</a:t>
            </a:r>
            <a:endParaRPr/>
          </a:p>
          <a:p>
            <a:r>
              <a:rPr lang="en-US" sz="2400">
                <a:latin typeface="Arial"/>
              </a:rPr>
              <a:t>2. Don't want to pre-allocate</a:t>
            </a:r>
            <a:endParaRPr/>
          </a:p>
          <a:p>
            <a:r>
              <a:rPr lang="en-US" sz="2400">
                <a:latin typeface="Arial"/>
              </a:rPr>
              <a:t>3. Easy access to items</a:t>
            </a:r>
            <a:endParaRPr/>
          </a:p>
          <a:p>
            <a:r>
              <a:rPr lang="en-US" sz="2400">
                <a:latin typeface="Arial"/>
              </a:rPr>
              <a:t>4. Sequential access to items</a:t>
            </a:r>
            <a:endParaRPr/>
          </a:p>
          <a:p>
            <a:r>
              <a:rPr lang="en-US" sz="2400">
                <a:latin typeface="Arial"/>
              </a:rPr>
              <a:t>5. Searching for items</a:t>
            </a:r>
            <a:endParaRPr/>
          </a:p>
        </p:txBody>
      </p:sp>
      <p:sp>
        <p:nvSpPr>
          <p:cNvPr id="521" name="TextShape 3"/>
          <p:cNvSpPr txBox="1"/>
          <p:nvPr/>
        </p:nvSpPr>
        <p:spPr>
          <a:xfrm>
            <a:off x="5118840" y="4653720"/>
            <a:ext cx="4479120" cy="2492640"/>
          </a:xfrm>
          <a:prstGeom prst="rect">
            <a:avLst/>
          </a:prstGeom>
        </p:spPr>
        <p:txBody>
          <a:bodyPr lIns="90000" rIns="90000" tIns="45000" bIns="45000"/>
          <a:p>
            <a:pPr algn="ctr"/>
            <a:r>
              <a:rPr lang="en-US" sz="2400">
                <a:latin typeface="Arial"/>
              </a:rPr>
              <a:t>Solution</a:t>
            </a:r>
            <a:endParaRPr/>
          </a:p>
          <a:p>
            <a:endParaRPr/>
          </a:p>
          <a:p>
            <a:r>
              <a:rPr lang="en-US" sz="2400">
                <a:latin typeface="Arial"/>
              </a:rPr>
              <a:t>1. Template Locators</a:t>
            </a:r>
            <a:endParaRPr/>
          </a:p>
          <a:p>
            <a:r>
              <a:rPr lang="en-US" sz="2400">
                <a:latin typeface="Arial"/>
              </a:rPr>
              <a:t>2. Factory Method Pattern</a:t>
            </a:r>
            <a:endParaRPr/>
          </a:p>
          <a:p>
            <a:r>
              <a:rPr lang="en-US" sz="2400">
                <a:latin typeface="Arial"/>
              </a:rPr>
              <a:t>3. Item objects are updatable</a:t>
            </a:r>
            <a:endParaRPr/>
          </a:p>
          <a:p>
            <a:r>
              <a:rPr lang="en-US" sz="2400">
                <a:latin typeface="Arial"/>
              </a:rPr>
              <a:t>4. Iterator Pattern</a:t>
            </a:r>
            <a:endParaRPr/>
          </a:p>
          <a:p>
            <a:r>
              <a:rPr lang="en-US" sz="2400">
                <a:latin typeface="Arial"/>
              </a:rPr>
              <a:t>5. Item objects have a value </a:t>
            </a:r>
            <a:endParaRPr/>
          </a:p>
        </p:txBody>
      </p:sp>
      <p:pic>
        <p:nvPicPr>
          <p:cNvPr id="522" name="" descr=""/>
          <p:cNvPicPr/>
          <p:nvPr/>
        </p:nvPicPr>
        <p:blipFill>
          <a:blip r:embed="rId1"/>
          <a:stretch>
            <a:fillRect/>
          </a:stretch>
        </p:blipFill>
        <p:spPr>
          <a:xfrm>
            <a:off x="2534760" y="1737720"/>
            <a:ext cx="4960800" cy="241380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Iframes</a:t>
            </a:r>
            <a:endParaRPr/>
          </a:p>
        </p:txBody>
      </p:sp>
      <p:pic>
        <p:nvPicPr>
          <p:cNvPr id="524" name="" descr=""/>
          <p:cNvPicPr/>
          <p:nvPr/>
        </p:nvPicPr>
        <p:blipFill>
          <a:blip r:embed="rId1"/>
          <a:stretch>
            <a:fillRect/>
          </a:stretch>
        </p:blipFill>
        <p:spPr>
          <a:xfrm>
            <a:off x="1700280" y="2123640"/>
            <a:ext cx="6665040" cy="1924560"/>
          </a:xfrm>
          <a:prstGeom prst="rect">
            <a:avLst/>
          </a:prstGeom>
          <a:ln>
            <a:noFill/>
          </a:ln>
        </p:spPr>
      </p:pic>
      <p:sp>
        <p:nvSpPr>
          <p:cNvPr id="525" name="TextShape 2"/>
          <p:cNvSpPr txBox="1"/>
          <p:nvPr/>
        </p:nvSpPr>
        <p:spPr>
          <a:xfrm>
            <a:off x="1268640" y="4739040"/>
            <a:ext cx="7611120" cy="1370520"/>
          </a:xfrm>
          <a:prstGeom prst="rect">
            <a:avLst/>
          </a:prstGeom>
        </p:spPr>
        <p:txBody>
          <a:bodyPr lIns="90000" rIns="90000" tIns="45000" bIns="45000"/>
          <a:p>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"field-fulltxt"</a:t>
            </a:r>
            <a:r>
              <a:rPr lang="en-US">
                <a:latin typeface="Arial"/>
              </a:rPr>
              <a:t>&gt;</a:t>
            </a:r>
            <a:endParaRPr/>
          </a:p>
          <a:p>
            <a:r>
              <a:rPr lang="en-US">
                <a:latin typeface="Liberation Sans;Arial"/>
              </a:rPr>
              <a:t>    </a:t>
            </a:r>
            <a:r>
              <a:rPr lang="en-US">
                <a:latin typeface="Liberation Sans;Arial"/>
              </a:rPr>
              <a:t>Abstract</a:t>
            </a:r>
            <a:r>
              <a:rPr lang="en-US">
                <a:solidFill>
                  <a:srgbClr val="66cc66"/>
                </a:solidFill>
                <a:latin typeface="Arial"/>
              </a:rPr>
              <a:t>/</a:t>
            </a:r>
            <a:r>
              <a:rPr lang="en-US">
                <a:latin typeface="Arial"/>
              </a:rPr>
              <a:t>Description:</a:t>
            </a:r>
            <a:endParaRPr/>
          </a:p>
          <a:p>
            <a:r>
              <a:rPr lang="en-US">
                <a:latin typeface="Liberation Sans;Arial"/>
              </a:rPr>
              <a:t>    </a:t>
            </a:r>
            <a:r>
              <a:rPr lang="en-US">
                <a:latin typeface="Liberation Sans;Arial"/>
              </a:rPr>
              <a:t>&lt;</a:t>
            </a:r>
            <a:r>
              <a:rPr b="1" lang="en-US">
                <a:latin typeface="Arial"/>
              </a:rPr>
              <a:t>textarea</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"field-fulltxt"</a:t>
            </a:r>
            <a:r>
              <a:rPr lang="en-US">
                <a:latin typeface="Arial"/>
              </a:rPr>
              <a:t>&gt;This is abstract </a:t>
            </a:r>
            <a:r>
              <a:rPr lang="en-US">
                <a:solidFill>
                  <a:srgbClr val="66cc66"/>
                </a:solidFill>
                <a:latin typeface="Arial"/>
              </a:rPr>
              <a:t>/</a:t>
            </a:r>
            <a:r>
              <a:rPr lang="en-US">
                <a:latin typeface="Arial"/>
              </a:rPr>
              <a:t> description text&lt;</a:t>
            </a:r>
            <a:r>
              <a:rPr lang="en-US">
                <a:solidFill>
                  <a:srgbClr val="66cc66"/>
                </a:solidFill>
                <a:latin typeface="Arial"/>
              </a:rPr>
              <a:t>/</a:t>
            </a:r>
            <a:r>
              <a:rPr b="1" lang="en-US">
                <a:latin typeface="Arial"/>
              </a:rPr>
              <a:t>textarea</a:t>
            </a:r>
            <a:r>
              <a:rPr lang="en-US">
                <a:latin typeface="Arial"/>
              </a:rPr>
              <a:t>&gt;</a:t>
            </a:r>
            <a:endParaRPr/>
          </a:p>
          <a:p>
            <a:r>
              <a:rPr lang="en-US">
                <a:latin typeface="Liberation Sans;Arial"/>
              </a:rPr>
              <a:t>&lt;</a:t>
            </a:r>
            <a:r>
              <a:rPr lang="en-US">
                <a:solidFill>
                  <a:srgbClr val="66cc66"/>
                </a:solidFill>
                <a:latin typeface="Arial"/>
              </a:rPr>
              <a:t>/</a:t>
            </a:r>
            <a:r>
              <a:rPr b="1" lang="en-US">
                <a:solidFill>
                  <a:srgbClr val="000066"/>
                </a:solidFill>
                <a:latin typeface="Arial"/>
              </a:rPr>
              <a:t>label</a:t>
            </a:r>
            <a:r>
              <a:rPr lang="en-US">
                <a:latin typeface="Arial"/>
              </a:rPr>
              <a:t>&gt;</a:t>
            </a:r>
            <a:endParaRPr/>
          </a:p>
          <a:p>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TextShape 1"/>
          <p:cNvSpPr txBox="1"/>
          <p:nvPr/>
        </p:nvSpPr>
        <p:spPr>
          <a:xfrm>
            <a:off x="503640" y="301320"/>
            <a:ext cx="9068760" cy="1262520"/>
          </a:xfrm>
          <a:prstGeom prst="rect">
            <a:avLst/>
          </a:prstGeom>
        </p:spPr>
        <p:txBody>
          <a:bodyPr lIns="0" rIns="0" tIns="0" bIns="0" anchor="ctr"/>
          <a:p>
            <a:pPr algn="ctr"/>
            <a:r>
              <a:rPr lang="en-US" sz="4400">
                <a:latin typeface="Arial"/>
              </a:rPr>
              <a:t>Interacting with Iframes</a:t>
            </a:r>
            <a:endParaRPr/>
          </a:p>
        </p:txBody>
      </p:sp>
      <p:pic>
        <p:nvPicPr>
          <p:cNvPr id="527" name="" descr=""/>
          <p:cNvPicPr/>
          <p:nvPr/>
        </p:nvPicPr>
        <p:blipFill>
          <a:blip r:embed="rId1"/>
          <a:stretch>
            <a:fillRect/>
          </a:stretch>
        </p:blipFill>
        <p:spPr>
          <a:xfrm>
            <a:off x="1029240" y="1423080"/>
            <a:ext cx="8007480" cy="3182040"/>
          </a:xfrm>
          <a:prstGeom prst="rect">
            <a:avLst/>
          </a:prstGeom>
          <a:ln>
            <a:noFill/>
          </a:ln>
        </p:spPr>
      </p:pic>
      <p:sp>
        <p:nvSpPr>
          <p:cNvPr id="528" name="TextShape 2"/>
          <p:cNvSpPr txBox="1"/>
          <p:nvPr/>
        </p:nvSpPr>
        <p:spPr>
          <a:xfrm>
            <a:off x="2431800" y="4977000"/>
            <a:ext cx="5156640" cy="1882440"/>
          </a:xfrm>
          <a:prstGeom prst="rect">
            <a:avLst/>
          </a:prstGeom>
        </p:spPr>
        <p:txBody>
          <a:bodyPr lIns="90000" rIns="90000" tIns="45000" bIns="45000"/>
          <a:p>
            <a:r>
              <a:rPr lang="en-US">
                <a:latin typeface="Liberation Sans;Arial"/>
              </a:rPr>
              <a:t>&lt;</a:t>
            </a:r>
            <a:r>
              <a:rPr b="1" lang="en-US">
                <a:latin typeface="Arial"/>
              </a:rPr>
              <a:t>iframe</a:t>
            </a:r>
            <a:r>
              <a:rPr lang="en-US">
                <a:latin typeface="Arial"/>
              </a:rPr>
              <a:t> </a:t>
            </a:r>
            <a:r>
              <a:rPr lang="en-US">
                <a:solidFill>
                  <a:srgbClr val="000066"/>
                </a:solidFill>
                <a:latin typeface="Arial"/>
              </a:rPr>
              <a:t>class</a:t>
            </a:r>
            <a:r>
              <a:rPr lang="en-US">
                <a:solidFill>
                  <a:srgbClr val="66cc66"/>
                </a:solidFill>
                <a:latin typeface="Arial"/>
              </a:rPr>
              <a:t>=</a:t>
            </a:r>
            <a:r>
              <a:rPr lang="en-US">
                <a:solidFill>
                  <a:srgbClr val="ff0000"/>
                </a:solidFill>
                <a:latin typeface="Arial"/>
              </a:rPr>
              <a:t>"cke_wysiwg_frame"</a:t>
            </a:r>
            <a:r>
              <a:rPr lang="en-US">
                <a:latin typeface="Arial"/>
              </a:rPr>
              <a:t>&gt;</a:t>
            </a:r>
            <a:endParaRPr/>
          </a:p>
          <a:p>
            <a:r>
              <a:rPr lang="en-US">
                <a:latin typeface="Liberation Sans;Arial"/>
              </a:rPr>
              <a:t>    </a:t>
            </a:r>
            <a:r>
              <a:rPr lang="en-US">
                <a:latin typeface="Liberation Sans;Arial"/>
              </a:rPr>
              <a:t>&lt;</a:t>
            </a:r>
            <a:r>
              <a:rPr b="1" lang="en-US">
                <a:latin typeface="Arial"/>
              </a:rPr>
              <a:t>html</a:t>
            </a:r>
            <a:r>
              <a:rPr lang="en-US">
                <a:latin typeface="Arial"/>
              </a:rPr>
              <a:t>&gt;</a:t>
            </a:r>
            <a:endParaRPr/>
          </a:p>
          <a:p>
            <a:r>
              <a:rPr lang="en-US">
                <a:latin typeface="Liberation Sans;Arial"/>
              </a:rPr>
              <a:t>        </a:t>
            </a:r>
            <a:r>
              <a:rPr lang="en-US">
                <a:latin typeface="Liberation Sans;Arial"/>
              </a:rPr>
              <a:t>&lt;</a:t>
            </a:r>
            <a:r>
              <a:rPr b="1" lang="en-US">
                <a:latin typeface="Arial"/>
              </a:rPr>
              <a:t>body</a:t>
            </a:r>
            <a:r>
              <a:rPr lang="en-US">
                <a:latin typeface="Arial"/>
              </a:rPr>
              <a:t> </a:t>
            </a:r>
            <a:r>
              <a:rPr lang="en-US">
                <a:solidFill>
                  <a:srgbClr val="000066"/>
                </a:solidFill>
                <a:latin typeface="Arial"/>
              </a:rPr>
              <a:t>class</a:t>
            </a:r>
            <a:r>
              <a:rPr lang="en-US">
                <a:solidFill>
                  <a:srgbClr val="66cc66"/>
                </a:solidFill>
                <a:latin typeface="Arial"/>
              </a:rPr>
              <a:t>=</a:t>
            </a:r>
            <a:r>
              <a:rPr lang="en-US">
                <a:solidFill>
                  <a:srgbClr val="ff0000"/>
                </a:solidFill>
                <a:latin typeface="Arial"/>
              </a:rPr>
              <a:t>"ckeditor-body"</a:t>
            </a:r>
            <a:r>
              <a:rPr lang="en-US">
                <a:latin typeface="Arial"/>
              </a:rPr>
              <a:t>&gt;</a:t>
            </a:r>
            <a:endParaRPr/>
          </a:p>
          <a:p>
            <a:r>
              <a:rPr lang="en-US">
                <a:latin typeface="Liberation Sans;Arial"/>
              </a:rPr>
              <a:t>            </a:t>
            </a:r>
            <a:r>
              <a:rPr lang="en-US">
                <a:latin typeface="Liberation Sans;Arial"/>
              </a:rPr>
              <a:t>&lt;</a:t>
            </a:r>
            <a:r>
              <a:rPr b="1" lang="en-US">
                <a:latin typeface="Arial"/>
              </a:rPr>
              <a:t>p</a:t>
            </a:r>
            <a:r>
              <a:rPr lang="en-US">
                <a:latin typeface="Arial"/>
              </a:rPr>
              <a:t>&gt;This is abstract </a:t>
            </a:r>
            <a:r>
              <a:rPr lang="en-US">
                <a:solidFill>
                  <a:srgbClr val="66cc66"/>
                </a:solidFill>
                <a:latin typeface="Arial"/>
              </a:rPr>
              <a:t>/</a:t>
            </a:r>
            <a:r>
              <a:rPr lang="en-US">
                <a:latin typeface="Arial"/>
              </a:rPr>
              <a:t> description </a:t>
            </a:r>
            <a:r>
              <a:rPr lang="en-US">
                <a:solidFill>
                  <a:srgbClr val="000066"/>
                </a:solidFill>
                <a:latin typeface="Arial"/>
              </a:rPr>
              <a:t>text</a:t>
            </a:r>
            <a:r>
              <a:rPr lang="en-US">
                <a:latin typeface="Arial"/>
              </a:rPr>
              <a:t> &lt;</a:t>
            </a:r>
            <a:r>
              <a:rPr lang="en-US">
                <a:solidFill>
                  <a:srgbClr val="66cc66"/>
                </a:solidFill>
                <a:latin typeface="Arial"/>
              </a:rPr>
              <a:t>/</a:t>
            </a:r>
            <a:r>
              <a:rPr b="1" lang="en-US">
                <a:latin typeface="Arial"/>
              </a:rPr>
              <a:t>p</a:t>
            </a:r>
            <a:r>
              <a:rPr lang="en-US">
                <a:latin typeface="Arial"/>
              </a:rPr>
              <a:t>&gt;</a:t>
            </a:r>
            <a:endParaRPr/>
          </a:p>
          <a:p>
            <a:r>
              <a:rPr lang="en-US">
                <a:latin typeface="Liberation Sans;Arial"/>
              </a:rPr>
              <a:t>        </a:t>
            </a:r>
            <a:r>
              <a:rPr lang="en-US">
                <a:latin typeface="Liberation Sans;Arial"/>
              </a:rPr>
              <a:t>&lt;</a:t>
            </a:r>
            <a:r>
              <a:rPr lang="en-US">
                <a:solidFill>
                  <a:srgbClr val="66cc66"/>
                </a:solidFill>
                <a:latin typeface="Arial"/>
              </a:rPr>
              <a:t>/</a:t>
            </a:r>
            <a:r>
              <a:rPr b="1" lang="en-US">
                <a:latin typeface="Arial"/>
              </a:rPr>
              <a:t>body</a:t>
            </a:r>
            <a:r>
              <a:rPr lang="en-US">
                <a:latin typeface="Arial"/>
              </a:rPr>
              <a:t>&gt;</a:t>
            </a:r>
            <a:endParaRPr/>
          </a:p>
          <a:p>
            <a:r>
              <a:rPr lang="en-US">
                <a:latin typeface="Liberation Sans;Arial"/>
              </a:rPr>
              <a:t>    </a:t>
            </a:r>
            <a:r>
              <a:rPr lang="en-US">
                <a:latin typeface="Liberation Sans;Arial"/>
              </a:rPr>
              <a:t>&lt;</a:t>
            </a:r>
            <a:r>
              <a:rPr lang="en-US">
                <a:solidFill>
                  <a:srgbClr val="66cc66"/>
                </a:solidFill>
                <a:latin typeface="Arial"/>
              </a:rPr>
              <a:t>/</a:t>
            </a:r>
            <a:r>
              <a:rPr b="1" lang="en-US">
                <a:latin typeface="Arial"/>
              </a:rPr>
              <a:t>html</a:t>
            </a:r>
            <a:r>
              <a:rPr lang="en-US">
                <a:latin typeface="Arial"/>
              </a:rPr>
              <a:t>&gt;</a:t>
            </a:r>
            <a:endParaRPr/>
          </a:p>
          <a:p>
            <a:r>
              <a:rPr lang="en-US">
                <a:latin typeface="Liberation Sans;Arial"/>
              </a:rPr>
              <a:t>&lt;</a:t>
            </a:r>
            <a:r>
              <a:rPr lang="en-US">
                <a:solidFill>
                  <a:srgbClr val="66cc66"/>
                </a:solidFill>
                <a:latin typeface="Arial"/>
              </a:rPr>
              <a:t>/</a:t>
            </a:r>
            <a:r>
              <a:rPr b="1" lang="en-US">
                <a:latin typeface="Arial"/>
              </a:rPr>
              <a:t>iframe</a:t>
            </a:r>
            <a:r>
              <a:rPr lang="en-US">
                <a:latin typeface="Arial"/>
              </a:rPr>
              <a:t>&gt;</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9" name="TextShape 1"/>
          <p:cNvSpPr txBox="1"/>
          <p:nvPr/>
        </p:nvSpPr>
        <p:spPr>
          <a:xfrm>
            <a:off x="503640" y="301320"/>
            <a:ext cx="9068760" cy="1262520"/>
          </a:xfrm>
          <a:prstGeom prst="rect">
            <a:avLst/>
          </a:prstGeom>
        </p:spPr>
        <p:txBody>
          <a:bodyPr lIns="0" rIns="0" tIns="0" bIns="0" anchor="ctr"/>
          <a:p>
            <a:pPr algn="ctr"/>
            <a:r>
              <a:rPr lang="en-US" sz="4400">
                <a:latin typeface="Arial"/>
              </a:rPr>
              <a:t>Question:</a:t>
            </a:r>
            <a:endParaRPr/>
          </a:p>
        </p:txBody>
      </p:sp>
      <p:sp>
        <p:nvSpPr>
          <p:cNvPr id="530" name="TextShape 2"/>
          <p:cNvSpPr txBox="1"/>
          <p:nvPr/>
        </p:nvSpPr>
        <p:spPr>
          <a:xfrm>
            <a:off x="503640" y="1769400"/>
            <a:ext cx="8867160" cy="4385880"/>
          </a:xfrm>
          <a:prstGeom prst="rect">
            <a:avLst/>
          </a:prstGeom>
        </p:spPr>
        <p:txBody>
          <a:bodyPr lIns="0" rIns="0" tIns="0" bIns="0"/>
          <a:p>
            <a:pPr>
              <a:buSzPct val="45000"/>
              <a:buFont typeface="StarSymbol"/>
              <a:buChar char=""/>
            </a:pPr>
            <a:r>
              <a:rPr lang="en-US" sz="3200">
                <a:latin typeface="Arial"/>
              </a:rPr>
              <a:t>Do I need to write a new page object for a widget embedded in an &lt;iframe&gt;, if I already have a class that works except for entering and exiting the &lt;iframe&gt;?</a:t>
            </a: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TextShape 1"/>
          <p:cNvSpPr txBox="1"/>
          <p:nvPr/>
        </p:nvSpPr>
        <p:spPr>
          <a:xfrm>
            <a:off x="503640" y="301320"/>
            <a:ext cx="9068760" cy="1262520"/>
          </a:xfrm>
          <a:prstGeom prst="rect">
            <a:avLst/>
          </a:prstGeom>
        </p:spPr>
        <p:txBody>
          <a:bodyPr lIns="0" rIns="0" tIns="0" bIns="0" anchor="ctr"/>
          <a:p>
            <a:pPr algn="ctr"/>
            <a:r>
              <a:rPr lang="en-US" sz="4400">
                <a:latin typeface="Arial"/>
              </a:rPr>
              <a:t>How do Iframes work</a:t>
            </a:r>
            <a:endParaRPr/>
          </a:p>
        </p:txBody>
      </p:sp>
      <p:pic>
        <p:nvPicPr>
          <p:cNvPr id="532" name="" descr=""/>
          <p:cNvPicPr/>
          <p:nvPr/>
        </p:nvPicPr>
        <p:blipFill>
          <a:blip r:embed="rId1"/>
          <a:stretch>
            <a:fillRect/>
          </a:stretch>
        </p:blipFill>
        <p:spPr>
          <a:xfrm>
            <a:off x="3533040" y="1543680"/>
            <a:ext cx="2998800" cy="2572200"/>
          </a:xfrm>
          <a:prstGeom prst="rect">
            <a:avLst/>
          </a:prstGeom>
          <a:ln>
            <a:noFill/>
          </a:ln>
        </p:spPr>
      </p:pic>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3" name="TextShape 1"/>
          <p:cNvSpPr txBox="1"/>
          <p:nvPr/>
        </p:nvSpPr>
        <p:spPr>
          <a:xfrm>
            <a:off x="503640" y="301320"/>
            <a:ext cx="9068760" cy="1262520"/>
          </a:xfrm>
          <a:prstGeom prst="rect">
            <a:avLst/>
          </a:prstGeom>
        </p:spPr>
        <p:txBody>
          <a:bodyPr lIns="0" rIns="0" tIns="0" bIns="0" anchor="ctr"/>
          <a:p>
            <a:pPr algn="ctr"/>
            <a:r>
              <a:rPr lang="en-US" sz="4400">
                <a:latin typeface="Arial"/>
              </a:rPr>
              <a:t>How do Iframes work</a:t>
            </a:r>
            <a:endParaRPr/>
          </a:p>
        </p:txBody>
      </p:sp>
      <p:pic>
        <p:nvPicPr>
          <p:cNvPr id="534" name="" descr=""/>
          <p:cNvPicPr/>
          <p:nvPr/>
        </p:nvPicPr>
        <p:blipFill>
          <a:blip r:embed="rId1"/>
          <a:stretch>
            <a:fillRect/>
          </a:stretch>
        </p:blipFill>
        <p:spPr>
          <a:xfrm>
            <a:off x="3533040" y="1543680"/>
            <a:ext cx="2998800" cy="2572200"/>
          </a:xfrm>
          <a:prstGeom prst="rect">
            <a:avLst/>
          </a:prstGeom>
          <a:ln>
            <a:noFill/>
          </a:ln>
        </p:spPr>
      </p:pic>
      <p:sp>
        <p:nvSpPr>
          <p:cNvPr id="535" name="TextShape 2"/>
          <p:cNvSpPr txBox="1"/>
          <p:nvPr/>
        </p:nvSpPr>
        <p:spPr>
          <a:xfrm>
            <a:off x="1005480" y="4506840"/>
            <a:ext cx="6207480" cy="2394720"/>
          </a:xfrm>
          <a:prstGeom prst="rect">
            <a:avLst/>
          </a:prstGeom>
        </p:spPr>
        <p:txBody>
          <a:bodyPr lIns="90000" rIns="90000" tIns="45000" bIns="45000"/>
          <a:p>
            <a:r>
              <a:rPr lang="en-US">
                <a:latin typeface="Liberation Sans;Arial"/>
              </a:rPr>
              <a:t>&lt;</a:t>
            </a:r>
            <a:r>
              <a:rPr b="1" lang="en-US">
                <a:latin typeface="Arial"/>
              </a:rPr>
              <a:t>html</a:t>
            </a:r>
            <a:r>
              <a:rPr lang="en-US">
                <a:latin typeface="Arial"/>
              </a:rPr>
              <a:t>&gt;</a:t>
            </a:r>
            <a:endParaRPr/>
          </a:p>
          <a:p>
            <a:r>
              <a:rPr lang="en-US">
                <a:latin typeface="Liberation Sans;Arial"/>
              </a:rPr>
              <a:t>    </a:t>
            </a:r>
            <a:r>
              <a:rPr lang="en-US">
                <a:latin typeface="Liberation Sans;Arial"/>
              </a:rPr>
              <a:t>&lt;</a:t>
            </a:r>
            <a:r>
              <a:rPr b="1" lang="en-US">
                <a:latin typeface="Arial"/>
              </a:rPr>
              <a:t>body</a:t>
            </a:r>
            <a:r>
              <a:rPr lang="en-US">
                <a:latin typeface="Arial"/>
              </a:rPr>
              <a:t>&gt;</a:t>
            </a:r>
            <a:endParaRPr/>
          </a:p>
          <a:p>
            <a:r>
              <a:rPr lang="en-US">
                <a:latin typeface="Liberation Sans;Arial"/>
              </a:rPr>
              <a:t>        </a:t>
            </a:r>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"frame1"</a:t>
            </a:r>
            <a:r>
              <a:rPr lang="en-US">
                <a:latin typeface="Arial"/>
              </a:rPr>
              <a:t>&gt;frame1: &lt;</a:t>
            </a:r>
            <a:r>
              <a:rPr lang="en-US">
                <a:solidFill>
                  <a:srgbClr val="66cc66"/>
                </a:solidFill>
                <a:latin typeface="Arial"/>
              </a:rPr>
              <a:t>/</a:t>
            </a:r>
            <a:r>
              <a:rPr b="1" lang="en-US">
                <a:solidFill>
                  <a:srgbClr val="000066"/>
                </a:solidFill>
                <a:latin typeface="Arial"/>
              </a:rPr>
              <a:t>label</a:t>
            </a:r>
            <a:r>
              <a:rPr lang="en-US">
                <a:latin typeface="Arial"/>
              </a:rPr>
              <a:t>&gt;</a:t>
            </a:r>
            <a:endParaRPr/>
          </a:p>
          <a:p>
            <a:r>
              <a:rPr lang="en-US">
                <a:latin typeface="Liberation Sans;Arial"/>
              </a:rPr>
              <a:t>        </a:t>
            </a:r>
            <a:r>
              <a:rPr lang="en-US">
                <a:latin typeface="Liberation Sans;Arial"/>
              </a:rPr>
              <a:t>&lt;</a:t>
            </a:r>
            <a:r>
              <a:rPr b="1" lang="en-US">
                <a:latin typeface="Arial"/>
              </a:rPr>
              <a:t>iframe</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"frame1"</a:t>
            </a:r>
            <a:r>
              <a:rPr lang="en-US">
                <a:latin typeface="Arial"/>
              </a:rPr>
              <a:t> </a:t>
            </a:r>
            <a:r>
              <a:rPr lang="en-US">
                <a:solidFill>
                  <a:srgbClr val="000066"/>
                </a:solidFill>
                <a:latin typeface="Arial"/>
              </a:rPr>
              <a:t>src</a:t>
            </a:r>
            <a:r>
              <a:rPr lang="en-US">
                <a:solidFill>
                  <a:srgbClr val="66cc66"/>
                </a:solidFill>
                <a:latin typeface="Arial"/>
              </a:rPr>
              <a:t>=</a:t>
            </a:r>
            <a:r>
              <a:rPr lang="en-US">
                <a:solidFill>
                  <a:srgbClr val="ff0000"/>
                </a:solidFill>
                <a:latin typeface="Arial"/>
              </a:rPr>
              <a:t>"inner_page.html"</a:t>
            </a:r>
            <a:r>
              <a:rPr lang="en-US">
                <a:latin typeface="Arial"/>
              </a:rPr>
              <a:t>&gt;&lt;</a:t>
            </a:r>
            <a:r>
              <a:rPr lang="en-US">
                <a:solidFill>
                  <a:srgbClr val="66cc66"/>
                </a:solidFill>
                <a:latin typeface="Arial"/>
              </a:rPr>
              <a:t>/</a:t>
            </a:r>
            <a:r>
              <a:rPr b="1" lang="en-US">
                <a:latin typeface="Arial"/>
              </a:rPr>
              <a:t>iframe</a:t>
            </a:r>
            <a:r>
              <a:rPr lang="en-US">
                <a:latin typeface="Arial"/>
              </a:rPr>
              <a:t>&gt;</a:t>
            </a:r>
            <a:endParaRPr/>
          </a:p>
          <a:p>
            <a:r>
              <a:rPr lang="en-US">
                <a:latin typeface="Liberation Sans;Arial"/>
              </a:rPr>
              <a:t>        </a:t>
            </a:r>
            <a:r>
              <a:rPr lang="en-US">
                <a:latin typeface="Liberation Sans;Arial"/>
              </a:rPr>
              <a:t>&lt;</a:t>
            </a:r>
            <a:r>
              <a:rPr b="1" lang="en-US">
                <a:latin typeface="Arial"/>
              </a:rPr>
              <a:t>br</a:t>
            </a:r>
            <a:r>
              <a:rPr lang="en-US">
                <a:solidFill>
                  <a:srgbClr val="66cc66"/>
                </a:solidFill>
                <a:latin typeface="Arial"/>
              </a:rPr>
              <a:t>/</a:t>
            </a:r>
            <a:r>
              <a:rPr lang="en-US">
                <a:latin typeface="Arial"/>
              </a:rPr>
              <a:t>&gt;&lt;</a:t>
            </a:r>
            <a:r>
              <a:rPr b="1" lang="en-US">
                <a:latin typeface="Arial"/>
              </a:rPr>
              <a:t>br</a:t>
            </a:r>
            <a:r>
              <a:rPr lang="en-US">
                <a:solidFill>
                  <a:srgbClr val="66cc66"/>
                </a:solidFill>
                <a:latin typeface="Arial"/>
              </a:rPr>
              <a:t>/</a:t>
            </a:r>
            <a:r>
              <a:rPr lang="en-US">
                <a:latin typeface="Arial"/>
              </a:rPr>
              <a:t>&gt;</a:t>
            </a:r>
            <a:endParaRPr/>
          </a:p>
          <a:p>
            <a:r>
              <a:rPr lang="en-US">
                <a:latin typeface="Liberation Sans;Arial"/>
              </a:rPr>
              <a:t>        </a:t>
            </a:r>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"i0"</a:t>
            </a:r>
            <a:r>
              <a:rPr lang="en-US">
                <a:latin typeface="Arial"/>
              </a:rPr>
              <a:t>&gt;i0: &lt;</a:t>
            </a:r>
            <a:r>
              <a:rPr lang="en-US">
                <a:solidFill>
                  <a:srgbClr val="66cc66"/>
                </a:solidFill>
                <a:latin typeface="Arial"/>
              </a:rPr>
              <a:t>/</a:t>
            </a:r>
            <a:r>
              <a:rPr b="1" lang="en-US">
                <a:solidFill>
                  <a:srgbClr val="000066"/>
                </a:solidFill>
                <a:latin typeface="Arial"/>
              </a:rPr>
              <a:t>label</a:t>
            </a:r>
            <a:r>
              <a:rPr lang="en-US">
                <a:latin typeface="Arial"/>
              </a:rPr>
              <a:t>&gt;</a:t>
            </a:r>
            <a:endParaRPr/>
          </a:p>
          <a:p>
            <a:r>
              <a:rPr lang="en-US">
                <a:latin typeface="Liberation Sans;Arial"/>
              </a:rPr>
              <a:t>        </a:t>
            </a:r>
            <a:r>
              <a:rPr lang="en-US">
                <a:latin typeface="Liberation Sans;Arial"/>
              </a:rPr>
              <a:t>&lt;</a:t>
            </a:r>
            <a:r>
              <a:rPr b="1" lang="en-US">
                <a:latin typeface="Arial"/>
              </a:rPr>
              <a:t>input</a:t>
            </a:r>
            <a:r>
              <a:rPr lang="en-US">
                <a:latin typeface="Arial"/>
              </a:rPr>
              <a:t> </a:t>
            </a:r>
            <a:r>
              <a:rPr lang="en-US">
                <a:solidFill>
                  <a:srgbClr val="000066"/>
                </a:solidFill>
                <a:latin typeface="Arial"/>
              </a:rPr>
              <a:t>type</a:t>
            </a:r>
            <a:r>
              <a:rPr lang="en-US">
                <a:solidFill>
                  <a:srgbClr val="66cc66"/>
                </a:solidFill>
                <a:latin typeface="Arial"/>
              </a:rPr>
              <a:t>=</a:t>
            </a:r>
            <a:r>
              <a:rPr lang="en-US">
                <a:solidFill>
                  <a:srgbClr val="ff0000"/>
                </a:solidFill>
                <a:latin typeface="Arial"/>
              </a:rPr>
              <a:t>"text"</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"i0"</a:t>
            </a:r>
            <a:r>
              <a:rPr lang="en-US">
                <a:latin typeface="Arial"/>
              </a:rPr>
              <a:t> </a:t>
            </a:r>
            <a:r>
              <a:rPr lang="en-US">
                <a:solidFill>
                  <a:srgbClr val="000066"/>
                </a:solidFill>
                <a:latin typeface="Arial"/>
              </a:rPr>
              <a:t>value</a:t>
            </a:r>
            <a:r>
              <a:rPr lang="en-US">
                <a:solidFill>
                  <a:srgbClr val="66cc66"/>
                </a:solidFill>
                <a:latin typeface="Arial"/>
              </a:rPr>
              <a:t>=</a:t>
            </a:r>
            <a:r>
              <a:rPr lang="en-US">
                <a:solidFill>
                  <a:srgbClr val="ff0000"/>
                </a:solidFill>
                <a:latin typeface="Arial"/>
              </a:rPr>
              <a:t>"text input"</a:t>
            </a:r>
            <a:r>
              <a:rPr lang="en-US">
                <a:latin typeface="Arial"/>
              </a:rPr>
              <a:t>&gt;&lt;</a:t>
            </a:r>
            <a:r>
              <a:rPr lang="en-US">
                <a:solidFill>
                  <a:srgbClr val="66cc66"/>
                </a:solidFill>
                <a:latin typeface="Arial"/>
              </a:rPr>
              <a:t>/</a:t>
            </a:r>
            <a:r>
              <a:rPr b="1" lang="en-US">
                <a:latin typeface="Arial"/>
              </a:rPr>
              <a:t>input</a:t>
            </a:r>
            <a:r>
              <a:rPr lang="en-US">
                <a:latin typeface="Arial"/>
              </a:rPr>
              <a:t>&gt;</a:t>
            </a:r>
            <a:endParaRPr/>
          </a:p>
          <a:p>
            <a:r>
              <a:rPr lang="en-US">
                <a:latin typeface="Liberation Sans;Arial"/>
              </a:rPr>
              <a:t>    </a:t>
            </a:r>
            <a:r>
              <a:rPr lang="en-US">
                <a:latin typeface="Liberation Sans;Arial"/>
              </a:rPr>
              <a:t>&lt;</a:t>
            </a:r>
            <a:r>
              <a:rPr lang="en-US">
                <a:solidFill>
                  <a:srgbClr val="66cc66"/>
                </a:solidFill>
                <a:latin typeface="Liberation Sans;Arial"/>
              </a:rPr>
              <a:t>/</a:t>
            </a:r>
            <a:r>
              <a:rPr b="1" lang="en-US">
                <a:latin typeface="Arial"/>
              </a:rPr>
              <a:t>body</a:t>
            </a:r>
            <a:r>
              <a:rPr lang="en-US">
                <a:latin typeface="Arial"/>
              </a:rPr>
              <a:t>&gt;</a:t>
            </a:r>
            <a:endParaRPr/>
          </a:p>
          <a:p>
            <a:r>
              <a:rPr lang="en-US">
                <a:latin typeface="Liberation Sans;Arial"/>
              </a:rPr>
              <a:t>&lt;</a:t>
            </a:r>
            <a:r>
              <a:rPr lang="en-US">
                <a:solidFill>
                  <a:srgbClr val="66cc66"/>
                </a:solidFill>
                <a:latin typeface="Liberation Sans;Arial"/>
              </a:rPr>
              <a:t>/</a:t>
            </a:r>
            <a:r>
              <a:rPr b="1" lang="en-US">
                <a:latin typeface="Arial"/>
              </a:rPr>
              <a:t>html</a:t>
            </a:r>
            <a:r>
              <a:rPr lang="en-US">
                <a:latin typeface="Arial"/>
              </a:rPr>
              <a:t>&gt;</a:t>
            </a:r>
            <a:endParaRPr/>
          </a:p>
        </p:txBody>
      </p:sp>
      <p:sp>
        <p:nvSpPr>
          <p:cNvPr id="536" name="TextShape 3"/>
          <p:cNvSpPr txBox="1"/>
          <p:nvPr/>
        </p:nvSpPr>
        <p:spPr>
          <a:xfrm>
            <a:off x="1101960" y="5090400"/>
            <a:ext cx="180720" cy="430200"/>
          </a:xfrm>
          <a:prstGeom prst="rect">
            <a:avLst/>
          </a:prstGeom>
        </p:spPr>
      </p:sp>
      <p:sp>
        <p:nvSpPr>
          <p:cNvPr id="537" name="CustomShape 4"/>
          <p:cNvSpPr/>
          <p:nvPr/>
        </p:nvSpPr>
        <p:spPr>
          <a:xfrm>
            <a:off x="3381840" y="1493280"/>
            <a:ext cx="3290760" cy="2714040"/>
          </a:xfrm>
          <a:prstGeom prst="rect">
            <a:avLst/>
          </a:prstGeom>
          <a:noFill/>
          <a:ln w="36720">
            <a:solidFill>
              <a:srgbClr val="ff0000"/>
            </a:solidFill>
            <a:custDash>
              <a:ds d="197000" sp="197000"/>
            </a:custDash>
            <a:round/>
          </a:ln>
        </p:spPr>
      </p:sp>
      <p:sp>
        <p:nvSpPr>
          <p:cNvPr id="538" name="TextShape 5"/>
          <p:cNvSpPr txBox="1"/>
          <p:nvPr/>
        </p:nvSpPr>
        <p:spPr>
          <a:xfrm>
            <a:off x="302040" y="2469240"/>
            <a:ext cx="1869480" cy="346320"/>
          </a:xfrm>
          <a:prstGeom prst="rect">
            <a:avLst/>
          </a:prstGeom>
        </p:spPr>
        <p:txBody>
          <a:bodyPr lIns="90000" rIns="90000" tIns="45000" bIns="45000"/>
          <a:p>
            <a:r>
              <a:rPr b="1" lang="en-US">
                <a:latin typeface="Arial"/>
              </a:rPr>
              <a:t>Default Context</a:t>
            </a:r>
            <a:endParaRPr/>
          </a:p>
        </p:txBody>
      </p:sp>
      <p:sp>
        <p:nvSpPr>
          <p:cNvPr id="539" name="Line 6"/>
          <p:cNvSpPr/>
          <p:nvPr/>
        </p:nvSpPr>
        <p:spPr>
          <a:xfrm>
            <a:off x="2184120" y="2652480"/>
            <a:ext cx="1015200" cy="0"/>
          </a:xfrm>
          <a:prstGeom prst="line">
            <a:avLst/>
          </a:prstGeom>
          <a:ln w="36720">
            <a:solidFill>
              <a:srgbClr val="ff0000"/>
            </a:solidFill>
            <a:round/>
            <a:tailEnd len="med" type="triangle" w="med"/>
          </a:ln>
        </p:spPr>
      </p:sp>
      <p:sp>
        <p:nvSpPr>
          <p:cNvPr id="540" name="CustomShape 7"/>
          <p:cNvSpPr/>
          <p:nvPr/>
        </p:nvSpPr>
        <p:spPr>
          <a:xfrm>
            <a:off x="1553760" y="5030280"/>
            <a:ext cx="3930480" cy="274320"/>
          </a:xfrm>
          <a:prstGeom prst="rect">
            <a:avLst/>
          </a:prstGeom>
          <a:solidFill>
            <a:srgbClr val="ffffff"/>
          </a:solidFill>
          <a:ln>
            <a:noFill/>
          </a:ln>
        </p:spPr>
      </p:sp>
      <p:sp>
        <p:nvSpPr>
          <p:cNvPr id="541" name="CustomShape 8"/>
          <p:cNvSpPr/>
          <p:nvPr/>
        </p:nvSpPr>
        <p:spPr>
          <a:xfrm>
            <a:off x="1553760" y="5606640"/>
            <a:ext cx="3930480" cy="452160"/>
          </a:xfrm>
          <a:prstGeom prst="rect">
            <a:avLst/>
          </a:prstGeom>
          <a:solidFill>
            <a:srgbClr val="ffffff"/>
          </a:solidFill>
          <a:ln>
            <a:noFill/>
          </a:ln>
        </p:spPr>
      </p:sp>
      <p:sp>
        <p:nvSpPr>
          <p:cNvPr id="542" name="TextShape 9"/>
          <p:cNvSpPr txBox="1"/>
          <p:nvPr/>
        </p:nvSpPr>
        <p:spPr>
          <a:xfrm>
            <a:off x="6985800" y="3769200"/>
            <a:ext cx="3016800" cy="346320"/>
          </a:xfrm>
          <a:prstGeom prst="rect">
            <a:avLst/>
          </a:prstGeom>
        </p:spPr>
        <p:txBody>
          <a:bodyPr lIns="90000" rIns="90000" tIns="45000" bIns="45000"/>
          <a:p>
            <a:r>
              <a:rPr b="1" lang="en-US">
                <a:latin typeface="Arial"/>
              </a:rPr>
              <a:t>i0 input in Default Context</a:t>
            </a:r>
            <a:endParaRPr/>
          </a:p>
        </p:txBody>
      </p:sp>
      <p:sp>
        <p:nvSpPr>
          <p:cNvPr id="543" name="Line 10"/>
          <p:cNvSpPr/>
          <p:nvPr/>
        </p:nvSpPr>
        <p:spPr>
          <a:xfrm flipH="1">
            <a:off x="5766480" y="3933000"/>
            <a:ext cx="1219320" cy="0"/>
          </a:xfrm>
          <a:prstGeom prst="line">
            <a:avLst/>
          </a:prstGeom>
          <a:ln w="36720">
            <a:solidFill>
              <a:srgbClr val="ff0000"/>
            </a:solidFill>
            <a:round/>
            <a:tailEnd len="med" type="triangle" w="med"/>
          </a:ln>
        </p:spPr>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4" name="TextShape 1"/>
          <p:cNvSpPr txBox="1"/>
          <p:nvPr/>
        </p:nvSpPr>
        <p:spPr>
          <a:xfrm>
            <a:off x="503640" y="301320"/>
            <a:ext cx="9068760" cy="1262520"/>
          </a:xfrm>
          <a:prstGeom prst="rect">
            <a:avLst/>
          </a:prstGeom>
        </p:spPr>
        <p:txBody>
          <a:bodyPr lIns="0" rIns="0" tIns="0" bIns="0" anchor="ctr"/>
          <a:p>
            <a:pPr algn="ctr"/>
            <a:r>
              <a:rPr lang="en-US" sz="4400">
                <a:latin typeface="Arial"/>
              </a:rPr>
              <a:t>How do Iframes work</a:t>
            </a:r>
            <a:endParaRPr/>
          </a:p>
        </p:txBody>
      </p:sp>
      <p:pic>
        <p:nvPicPr>
          <p:cNvPr id="545" name="" descr=""/>
          <p:cNvPicPr/>
          <p:nvPr/>
        </p:nvPicPr>
        <p:blipFill>
          <a:blip r:embed="rId1"/>
          <a:stretch>
            <a:fillRect/>
          </a:stretch>
        </p:blipFill>
        <p:spPr>
          <a:xfrm>
            <a:off x="3533040" y="1543680"/>
            <a:ext cx="2998800" cy="2572200"/>
          </a:xfrm>
          <a:prstGeom prst="rect">
            <a:avLst/>
          </a:prstGeom>
          <a:ln>
            <a:noFill/>
          </a:ln>
        </p:spPr>
      </p:pic>
      <p:sp>
        <p:nvSpPr>
          <p:cNvPr id="546" name="TextShape 2"/>
          <p:cNvSpPr txBox="1"/>
          <p:nvPr/>
        </p:nvSpPr>
        <p:spPr>
          <a:xfrm>
            <a:off x="1101960" y="5090400"/>
            <a:ext cx="180720" cy="430200"/>
          </a:xfrm>
          <a:prstGeom prst="rect">
            <a:avLst/>
          </a:prstGeom>
        </p:spPr>
      </p:sp>
      <p:sp>
        <p:nvSpPr>
          <p:cNvPr id="547" name="CustomShape 3"/>
          <p:cNvSpPr/>
          <p:nvPr/>
        </p:nvSpPr>
        <p:spPr>
          <a:xfrm>
            <a:off x="3656160" y="1819800"/>
            <a:ext cx="2756160" cy="1747080"/>
          </a:xfrm>
          <a:prstGeom prst="rect">
            <a:avLst/>
          </a:prstGeom>
          <a:noFill/>
          <a:ln w="36720">
            <a:solidFill>
              <a:srgbClr val="ff0000"/>
            </a:solidFill>
            <a:custDash>
              <a:ds d="197000" sp="197000"/>
            </a:custDash>
            <a:round/>
          </a:ln>
        </p:spPr>
      </p:sp>
      <p:sp>
        <p:nvSpPr>
          <p:cNvPr id="548" name="TextShape 4"/>
          <p:cNvSpPr txBox="1"/>
          <p:nvPr/>
        </p:nvSpPr>
        <p:spPr>
          <a:xfrm>
            <a:off x="302040" y="2469240"/>
            <a:ext cx="1905840" cy="346320"/>
          </a:xfrm>
          <a:prstGeom prst="rect">
            <a:avLst/>
          </a:prstGeom>
        </p:spPr>
        <p:txBody>
          <a:bodyPr lIns="90000" rIns="90000" tIns="45000" bIns="45000"/>
          <a:p>
            <a:r>
              <a:rPr b="1" lang="en-US">
                <a:latin typeface="Arial"/>
              </a:rPr>
              <a:t>Frame1 Context</a:t>
            </a:r>
            <a:endParaRPr/>
          </a:p>
        </p:txBody>
      </p:sp>
      <p:sp>
        <p:nvSpPr>
          <p:cNvPr id="549" name="Line 5"/>
          <p:cNvSpPr/>
          <p:nvPr/>
        </p:nvSpPr>
        <p:spPr>
          <a:xfrm>
            <a:off x="2184120" y="2652480"/>
            <a:ext cx="1015200" cy="0"/>
          </a:xfrm>
          <a:prstGeom prst="line">
            <a:avLst/>
          </a:prstGeom>
          <a:ln w="36720">
            <a:solidFill>
              <a:srgbClr val="ff0000"/>
            </a:solidFill>
            <a:round/>
            <a:tailEnd len="med" type="triangle" w="med"/>
          </a:ln>
        </p:spPr>
      </p:sp>
      <p:sp>
        <p:nvSpPr>
          <p:cNvPr id="550" name="TextShape 6"/>
          <p:cNvSpPr txBox="1"/>
          <p:nvPr/>
        </p:nvSpPr>
        <p:spPr>
          <a:xfrm>
            <a:off x="1005480" y="4506840"/>
            <a:ext cx="6487920" cy="2394720"/>
          </a:xfrm>
          <a:prstGeom prst="rect">
            <a:avLst/>
          </a:prstGeom>
        </p:spPr>
        <p:txBody>
          <a:bodyPr lIns="90000" rIns="90000" tIns="45000" bIns="45000"/>
          <a:p>
            <a:r>
              <a:rPr lang="en-US">
                <a:latin typeface="Liberation Sans;Arial"/>
              </a:rPr>
              <a:t>&lt;</a:t>
            </a:r>
            <a:r>
              <a:rPr b="1" lang="en-US">
                <a:latin typeface="Arial"/>
              </a:rPr>
              <a:t>html</a:t>
            </a:r>
            <a:r>
              <a:rPr lang="en-US">
                <a:latin typeface="Arial"/>
              </a:rPr>
              <a:t>&gt;</a:t>
            </a:r>
            <a:endParaRPr/>
          </a:p>
          <a:p>
            <a:r>
              <a:rPr lang="en-US">
                <a:latin typeface="Liberation Sans;Arial"/>
              </a:rPr>
              <a:t>    </a:t>
            </a:r>
            <a:r>
              <a:rPr lang="en-US">
                <a:latin typeface="Liberation Sans;Arial"/>
              </a:rPr>
              <a:t>&lt;</a:t>
            </a:r>
            <a:r>
              <a:rPr b="1" lang="en-US">
                <a:latin typeface="Arial"/>
              </a:rPr>
              <a:t>body</a:t>
            </a:r>
            <a:r>
              <a:rPr lang="en-US">
                <a:latin typeface="Arial"/>
              </a:rPr>
              <a:t>&gt;</a:t>
            </a:r>
            <a:endParaRPr/>
          </a:p>
          <a:p>
            <a:r>
              <a:rPr lang="en-US">
                <a:latin typeface="Liberation Sans;Arial"/>
              </a:rPr>
              <a:t>        </a:t>
            </a:r>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"frame2"</a:t>
            </a:r>
            <a:r>
              <a:rPr lang="en-US">
                <a:latin typeface="Arial"/>
              </a:rPr>
              <a:t>&gt;frame2: &lt;</a:t>
            </a:r>
            <a:r>
              <a:rPr lang="en-US">
                <a:solidFill>
                  <a:srgbClr val="66cc66"/>
                </a:solidFill>
                <a:latin typeface="Arial"/>
              </a:rPr>
              <a:t>/</a:t>
            </a:r>
            <a:r>
              <a:rPr b="1" lang="en-US">
                <a:solidFill>
                  <a:srgbClr val="000066"/>
                </a:solidFill>
                <a:latin typeface="Arial"/>
              </a:rPr>
              <a:t>label</a:t>
            </a:r>
            <a:r>
              <a:rPr lang="en-US">
                <a:latin typeface="Arial"/>
              </a:rPr>
              <a:t>&gt;</a:t>
            </a:r>
            <a:endParaRPr/>
          </a:p>
          <a:p>
            <a:r>
              <a:rPr lang="en-US">
                <a:latin typeface="Liberation Sans;Arial"/>
              </a:rPr>
              <a:t>        </a:t>
            </a:r>
            <a:r>
              <a:rPr lang="en-US">
                <a:latin typeface="Liberation Sans;Arial"/>
              </a:rPr>
              <a:t>&lt;</a:t>
            </a:r>
            <a:r>
              <a:rPr b="1" lang="en-US">
                <a:latin typeface="Arial"/>
              </a:rPr>
              <a:t>iframe</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"frame2"</a:t>
            </a:r>
            <a:r>
              <a:rPr lang="en-US">
                <a:latin typeface="Arial"/>
              </a:rPr>
              <a:t> </a:t>
            </a:r>
            <a:r>
              <a:rPr lang="en-US">
                <a:solidFill>
                  <a:srgbClr val="000066"/>
                </a:solidFill>
                <a:latin typeface="Arial"/>
              </a:rPr>
              <a:t>src</a:t>
            </a:r>
            <a:r>
              <a:rPr lang="en-US">
                <a:solidFill>
                  <a:srgbClr val="66cc66"/>
                </a:solidFill>
                <a:latin typeface="Arial"/>
              </a:rPr>
              <a:t>=</a:t>
            </a:r>
            <a:r>
              <a:rPr lang="en-US">
                <a:solidFill>
                  <a:srgbClr val="ff0000"/>
                </a:solidFill>
                <a:latin typeface="Arial"/>
              </a:rPr>
              <a:t>"another_page.html"</a:t>
            </a:r>
            <a:r>
              <a:rPr lang="en-US">
                <a:latin typeface="Arial"/>
              </a:rPr>
              <a:t>&gt;&lt;</a:t>
            </a:r>
            <a:r>
              <a:rPr lang="en-US">
                <a:solidFill>
                  <a:srgbClr val="66cc66"/>
                </a:solidFill>
                <a:latin typeface="Arial"/>
              </a:rPr>
              <a:t>/</a:t>
            </a:r>
            <a:r>
              <a:rPr b="1" lang="en-US">
                <a:latin typeface="Arial"/>
              </a:rPr>
              <a:t>iframe</a:t>
            </a:r>
            <a:r>
              <a:rPr lang="en-US">
                <a:latin typeface="Arial"/>
              </a:rPr>
              <a:t>&gt;</a:t>
            </a:r>
            <a:endParaRPr/>
          </a:p>
          <a:p>
            <a:r>
              <a:rPr lang="en-US">
                <a:latin typeface="Liberation Sans;Arial"/>
              </a:rPr>
              <a:t>        </a:t>
            </a:r>
            <a:r>
              <a:rPr lang="en-US">
                <a:latin typeface="Liberation Sans;Arial"/>
              </a:rPr>
              <a:t>&lt;</a:t>
            </a:r>
            <a:r>
              <a:rPr b="1" lang="en-US">
                <a:latin typeface="Arial"/>
              </a:rPr>
              <a:t>br</a:t>
            </a:r>
            <a:r>
              <a:rPr lang="en-US">
                <a:solidFill>
                  <a:srgbClr val="66cc66"/>
                </a:solidFill>
                <a:latin typeface="Arial"/>
              </a:rPr>
              <a:t>/</a:t>
            </a:r>
            <a:r>
              <a:rPr lang="en-US">
                <a:latin typeface="Arial"/>
              </a:rPr>
              <a:t>&gt;&lt;</a:t>
            </a:r>
            <a:r>
              <a:rPr b="1" lang="en-US">
                <a:latin typeface="Arial"/>
              </a:rPr>
              <a:t>br</a:t>
            </a:r>
            <a:r>
              <a:rPr lang="en-US">
                <a:solidFill>
                  <a:srgbClr val="66cc66"/>
                </a:solidFill>
                <a:latin typeface="Arial"/>
              </a:rPr>
              <a:t>/</a:t>
            </a:r>
            <a:r>
              <a:rPr lang="en-US">
                <a:latin typeface="Arial"/>
              </a:rPr>
              <a:t>&gt;</a:t>
            </a:r>
            <a:endParaRPr/>
          </a:p>
          <a:p>
            <a:r>
              <a:rPr lang="en-US">
                <a:latin typeface="Liberation Sans;Arial"/>
              </a:rPr>
              <a:t>        </a:t>
            </a:r>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"i1"</a:t>
            </a:r>
            <a:r>
              <a:rPr lang="en-US">
                <a:latin typeface="Arial"/>
              </a:rPr>
              <a:t>&gt;i1: &lt;</a:t>
            </a:r>
            <a:r>
              <a:rPr lang="en-US">
                <a:solidFill>
                  <a:srgbClr val="66cc66"/>
                </a:solidFill>
                <a:latin typeface="Arial"/>
              </a:rPr>
              <a:t>/</a:t>
            </a:r>
            <a:r>
              <a:rPr b="1" lang="en-US">
                <a:solidFill>
                  <a:srgbClr val="000066"/>
                </a:solidFill>
                <a:latin typeface="Arial"/>
              </a:rPr>
              <a:t>label</a:t>
            </a:r>
            <a:r>
              <a:rPr lang="en-US">
                <a:latin typeface="Arial"/>
              </a:rPr>
              <a:t>&gt;</a:t>
            </a:r>
            <a:endParaRPr/>
          </a:p>
          <a:p>
            <a:r>
              <a:rPr lang="en-US">
                <a:latin typeface="Liberation Sans;Arial"/>
              </a:rPr>
              <a:t>        </a:t>
            </a:r>
            <a:r>
              <a:rPr lang="en-US">
                <a:latin typeface="Liberation Sans;Arial"/>
              </a:rPr>
              <a:t>&lt;</a:t>
            </a:r>
            <a:r>
              <a:rPr b="1" lang="en-US">
                <a:latin typeface="Arial"/>
              </a:rPr>
              <a:t>input</a:t>
            </a:r>
            <a:r>
              <a:rPr lang="en-US">
                <a:latin typeface="Arial"/>
              </a:rPr>
              <a:t> </a:t>
            </a:r>
            <a:r>
              <a:rPr lang="en-US">
                <a:solidFill>
                  <a:srgbClr val="000066"/>
                </a:solidFill>
                <a:latin typeface="Arial"/>
              </a:rPr>
              <a:t>type</a:t>
            </a:r>
            <a:r>
              <a:rPr lang="en-US">
                <a:solidFill>
                  <a:srgbClr val="66cc66"/>
                </a:solidFill>
                <a:latin typeface="Arial"/>
              </a:rPr>
              <a:t>=</a:t>
            </a:r>
            <a:r>
              <a:rPr lang="en-US">
                <a:solidFill>
                  <a:srgbClr val="ff0000"/>
                </a:solidFill>
                <a:latin typeface="Arial"/>
              </a:rPr>
              <a:t>"text"</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"i1"</a:t>
            </a:r>
            <a:r>
              <a:rPr lang="en-US">
                <a:latin typeface="Arial"/>
              </a:rPr>
              <a:t> </a:t>
            </a:r>
            <a:r>
              <a:rPr lang="en-US">
                <a:solidFill>
                  <a:srgbClr val="000066"/>
                </a:solidFill>
                <a:latin typeface="Arial"/>
              </a:rPr>
              <a:t>value</a:t>
            </a:r>
            <a:r>
              <a:rPr lang="en-US">
                <a:solidFill>
                  <a:srgbClr val="66cc66"/>
                </a:solidFill>
                <a:latin typeface="Arial"/>
              </a:rPr>
              <a:t>=</a:t>
            </a:r>
            <a:r>
              <a:rPr lang="en-US">
                <a:solidFill>
                  <a:srgbClr val="ff0000"/>
                </a:solidFill>
                <a:latin typeface="Arial"/>
              </a:rPr>
              <a:t>"my text input"</a:t>
            </a:r>
            <a:r>
              <a:rPr lang="en-US">
                <a:latin typeface="Arial"/>
              </a:rPr>
              <a:t>&gt;&lt;</a:t>
            </a:r>
            <a:r>
              <a:rPr lang="en-US">
                <a:solidFill>
                  <a:srgbClr val="66cc66"/>
                </a:solidFill>
                <a:latin typeface="Arial"/>
              </a:rPr>
              <a:t>/</a:t>
            </a:r>
            <a:r>
              <a:rPr b="1" lang="en-US">
                <a:latin typeface="Arial"/>
              </a:rPr>
              <a:t>input</a:t>
            </a:r>
            <a:r>
              <a:rPr lang="en-US">
                <a:latin typeface="Arial"/>
              </a:rPr>
              <a:t>&gt;</a:t>
            </a:r>
            <a:endParaRPr/>
          </a:p>
          <a:p>
            <a:r>
              <a:rPr lang="en-US">
                <a:latin typeface="Liberation Sans;Arial"/>
              </a:rPr>
              <a:t>    </a:t>
            </a:r>
            <a:r>
              <a:rPr lang="en-US">
                <a:latin typeface="Liberation Sans;Arial"/>
              </a:rPr>
              <a:t>&lt;</a:t>
            </a:r>
            <a:r>
              <a:rPr lang="en-US">
                <a:solidFill>
                  <a:srgbClr val="66cc66"/>
                </a:solidFill>
                <a:latin typeface="Liberation Sans;Arial"/>
              </a:rPr>
              <a:t>/</a:t>
            </a:r>
            <a:r>
              <a:rPr b="1" lang="en-US">
                <a:latin typeface="Arial"/>
              </a:rPr>
              <a:t>body</a:t>
            </a:r>
            <a:r>
              <a:rPr lang="en-US">
                <a:latin typeface="Arial"/>
              </a:rPr>
              <a:t>&gt;</a:t>
            </a:r>
            <a:endParaRPr/>
          </a:p>
          <a:p>
            <a:r>
              <a:rPr lang="en-US">
                <a:latin typeface="Liberation Sans;Arial"/>
              </a:rPr>
              <a:t>&lt;</a:t>
            </a:r>
            <a:r>
              <a:rPr lang="en-US">
                <a:solidFill>
                  <a:srgbClr val="66cc66"/>
                </a:solidFill>
                <a:latin typeface="Liberation Sans;Arial"/>
              </a:rPr>
              <a:t>/</a:t>
            </a:r>
            <a:r>
              <a:rPr b="1" lang="en-US">
                <a:latin typeface="Arial"/>
              </a:rPr>
              <a:t>html</a:t>
            </a:r>
            <a:r>
              <a:rPr lang="en-US">
                <a:latin typeface="Arial"/>
              </a:rPr>
              <a:t>&gt;</a:t>
            </a:r>
            <a:endParaRPr/>
          </a:p>
        </p:txBody>
      </p:sp>
      <p:sp>
        <p:nvSpPr>
          <p:cNvPr id="551" name="TextShape 7"/>
          <p:cNvSpPr txBox="1"/>
          <p:nvPr/>
        </p:nvSpPr>
        <p:spPr>
          <a:xfrm>
            <a:off x="1101960" y="5090400"/>
            <a:ext cx="180720" cy="430200"/>
          </a:xfrm>
          <a:prstGeom prst="rect">
            <a:avLst/>
          </a:prstGeom>
        </p:spPr>
      </p:sp>
      <p:sp>
        <p:nvSpPr>
          <p:cNvPr id="552" name="CustomShape 8"/>
          <p:cNvSpPr/>
          <p:nvPr/>
        </p:nvSpPr>
        <p:spPr>
          <a:xfrm>
            <a:off x="1553760" y="5052960"/>
            <a:ext cx="3930480" cy="274320"/>
          </a:xfrm>
          <a:prstGeom prst="rect">
            <a:avLst/>
          </a:prstGeom>
          <a:solidFill>
            <a:srgbClr val="ffffff"/>
          </a:solidFill>
          <a:ln>
            <a:noFill/>
          </a:ln>
        </p:spPr>
      </p:sp>
      <p:sp>
        <p:nvSpPr>
          <p:cNvPr id="553" name="CustomShape 9"/>
          <p:cNvSpPr/>
          <p:nvPr/>
        </p:nvSpPr>
        <p:spPr>
          <a:xfrm>
            <a:off x="1553760" y="5606640"/>
            <a:ext cx="3930480" cy="452160"/>
          </a:xfrm>
          <a:prstGeom prst="rect">
            <a:avLst/>
          </a:prstGeom>
          <a:solidFill>
            <a:srgbClr val="ffffff"/>
          </a:solidFill>
          <a:ln>
            <a:noFill/>
          </a:ln>
        </p:spPr>
      </p:sp>
      <p:sp>
        <p:nvSpPr>
          <p:cNvPr id="554" name="TextShape 10"/>
          <p:cNvSpPr txBox="1"/>
          <p:nvPr/>
        </p:nvSpPr>
        <p:spPr>
          <a:xfrm>
            <a:off x="6985800" y="3049200"/>
            <a:ext cx="3053520" cy="346320"/>
          </a:xfrm>
          <a:prstGeom prst="rect">
            <a:avLst/>
          </a:prstGeom>
        </p:spPr>
        <p:txBody>
          <a:bodyPr lIns="90000" rIns="90000" tIns="45000" bIns="45000"/>
          <a:p>
            <a:r>
              <a:rPr b="1" lang="en-US">
                <a:latin typeface="Arial"/>
              </a:rPr>
              <a:t>i1 input in Frame1 Context</a:t>
            </a:r>
            <a:endParaRPr/>
          </a:p>
        </p:txBody>
      </p:sp>
      <p:sp>
        <p:nvSpPr>
          <p:cNvPr id="555" name="Line 11"/>
          <p:cNvSpPr/>
          <p:nvPr/>
        </p:nvSpPr>
        <p:spPr>
          <a:xfrm flipH="1">
            <a:off x="5694480" y="3201120"/>
            <a:ext cx="1291320" cy="11520"/>
          </a:xfrm>
          <a:prstGeom prst="line">
            <a:avLst/>
          </a:prstGeom>
          <a:ln w="36720">
            <a:solidFill>
              <a:srgbClr val="ff0000"/>
            </a:solidFill>
            <a:round/>
            <a:tailEnd len="med" type="triangle" w="med"/>
          </a:ln>
        </p:spPr>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6" name="TextShape 1"/>
          <p:cNvSpPr txBox="1"/>
          <p:nvPr/>
        </p:nvSpPr>
        <p:spPr>
          <a:xfrm>
            <a:off x="503640" y="301320"/>
            <a:ext cx="9068760" cy="1262520"/>
          </a:xfrm>
          <a:prstGeom prst="rect">
            <a:avLst/>
          </a:prstGeom>
        </p:spPr>
        <p:txBody>
          <a:bodyPr lIns="0" rIns="0" tIns="0" bIns="0" anchor="ctr"/>
          <a:p>
            <a:pPr algn="ctr"/>
            <a:r>
              <a:rPr lang="en-US" sz="4400">
                <a:latin typeface="Arial"/>
              </a:rPr>
              <a:t>How do Iframes work</a:t>
            </a:r>
            <a:endParaRPr/>
          </a:p>
        </p:txBody>
      </p:sp>
      <p:pic>
        <p:nvPicPr>
          <p:cNvPr id="557" name="" descr=""/>
          <p:cNvPicPr/>
          <p:nvPr/>
        </p:nvPicPr>
        <p:blipFill>
          <a:blip r:embed="rId1"/>
          <a:stretch>
            <a:fillRect/>
          </a:stretch>
        </p:blipFill>
        <p:spPr>
          <a:xfrm>
            <a:off x="3533040" y="1543680"/>
            <a:ext cx="2998800" cy="2572200"/>
          </a:xfrm>
          <a:prstGeom prst="rect">
            <a:avLst/>
          </a:prstGeom>
          <a:ln>
            <a:noFill/>
          </a:ln>
        </p:spPr>
      </p:pic>
      <p:sp>
        <p:nvSpPr>
          <p:cNvPr id="558" name="TextShape 2"/>
          <p:cNvSpPr txBox="1"/>
          <p:nvPr/>
        </p:nvSpPr>
        <p:spPr>
          <a:xfrm>
            <a:off x="1101960" y="5090400"/>
            <a:ext cx="180720" cy="430200"/>
          </a:xfrm>
          <a:prstGeom prst="rect">
            <a:avLst/>
          </a:prstGeom>
        </p:spPr>
      </p:sp>
      <p:sp>
        <p:nvSpPr>
          <p:cNvPr id="559" name="CustomShape 3"/>
          <p:cNvSpPr/>
          <p:nvPr/>
        </p:nvSpPr>
        <p:spPr>
          <a:xfrm>
            <a:off x="3747600" y="2103480"/>
            <a:ext cx="2285280" cy="731880"/>
          </a:xfrm>
          <a:prstGeom prst="rect">
            <a:avLst/>
          </a:prstGeom>
          <a:noFill/>
          <a:ln w="36720">
            <a:solidFill>
              <a:srgbClr val="ff0000"/>
            </a:solidFill>
            <a:custDash>
              <a:ds d="197000" sp="197000"/>
            </a:custDash>
            <a:round/>
          </a:ln>
        </p:spPr>
      </p:sp>
      <p:sp>
        <p:nvSpPr>
          <p:cNvPr id="560" name="TextShape 4"/>
          <p:cNvSpPr txBox="1"/>
          <p:nvPr/>
        </p:nvSpPr>
        <p:spPr>
          <a:xfrm>
            <a:off x="302040" y="2469240"/>
            <a:ext cx="1905840" cy="346320"/>
          </a:xfrm>
          <a:prstGeom prst="rect">
            <a:avLst/>
          </a:prstGeom>
        </p:spPr>
        <p:txBody>
          <a:bodyPr lIns="90000" rIns="90000" tIns="45000" bIns="45000"/>
          <a:p>
            <a:r>
              <a:rPr b="1" lang="en-US">
                <a:latin typeface="Arial"/>
              </a:rPr>
              <a:t>Frame2 Context</a:t>
            </a:r>
            <a:endParaRPr/>
          </a:p>
        </p:txBody>
      </p:sp>
      <p:sp>
        <p:nvSpPr>
          <p:cNvPr id="561" name="Line 5"/>
          <p:cNvSpPr/>
          <p:nvPr/>
        </p:nvSpPr>
        <p:spPr>
          <a:xfrm>
            <a:off x="2184120" y="2652480"/>
            <a:ext cx="1015200" cy="0"/>
          </a:xfrm>
          <a:prstGeom prst="line">
            <a:avLst/>
          </a:prstGeom>
          <a:ln w="36720">
            <a:solidFill>
              <a:srgbClr val="ff0000"/>
            </a:solidFill>
            <a:round/>
            <a:tailEnd len="med" type="triangle" w="med"/>
          </a:ln>
        </p:spPr>
      </p:sp>
      <p:sp>
        <p:nvSpPr>
          <p:cNvPr id="562" name="TextShape 6"/>
          <p:cNvSpPr txBox="1"/>
          <p:nvPr/>
        </p:nvSpPr>
        <p:spPr>
          <a:xfrm>
            <a:off x="1005480" y="4506840"/>
            <a:ext cx="7071480" cy="1626480"/>
          </a:xfrm>
          <a:prstGeom prst="rect">
            <a:avLst/>
          </a:prstGeom>
        </p:spPr>
        <p:txBody>
          <a:bodyPr lIns="90000" rIns="90000" tIns="45000" bIns="45000"/>
          <a:p>
            <a:r>
              <a:rPr lang="en-US">
                <a:latin typeface="Liberation Sans;Arial"/>
              </a:rPr>
              <a:t>&lt;</a:t>
            </a:r>
            <a:r>
              <a:rPr b="1" lang="en-US">
                <a:latin typeface="Arial"/>
              </a:rPr>
              <a:t>html</a:t>
            </a:r>
            <a:r>
              <a:rPr lang="en-US">
                <a:latin typeface="Arial"/>
              </a:rPr>
              <a:t>&gt;</a:t>
            </a:r>
            <a:endParaRPr/>
          </a:p>
          <a:p>
            <a:r>
              <a:rPr lang="en-US">
                <a:latin typeface="Liberation Sans;Arial"/>
              </a:rPr>
              <a:t>    </a:t>
            </a:r>
            <a:r>
              <a:rPr lang="en-US">
                <a:latin typeface="Liberation Sans;Arial"/>
              </a:rPr>
              <a:t>&lt;</a:t>
            </a:r>
            <a:r>
              <a:rPr b="1" lang="en-US">
                <a:latin typeface="Arial"/>
              </a:rPr>
              <a:t>body</a:t>
            </a:r>
            <a:r>
              <a:rPr lang="en-US">
                <a:latin typeface="Arial"/>
              </a:rPr>
              <a:t>&gt;</a:t>
            </a:r>
            <a:endParaRPr/>
          </a:p>
          <a:p>
            <a:r>
              <a:rPr lang="en-US">
                <a:latin typeface="Liberation Sans;Arial"/>
              </a:rPr>
              <a:t>        </a:t>
            </a:r>
            <a:r>
              <a:rPr lang="en-US">
                <a:latin typeface="Liberation Sans;Arial"/>
              </a:rPr>
              <a:t>&lt;</a:t>
            </a:r>
            <a:r>
              <a:rPr b="1" lang="en-US">
                <a:solidFill>
                  <a:srgbClr val="000066"/>
                </a:solidFill>
                <a:latin typeface="Arial"/>
              </a:rPr>
              <a:t>label</a:t>
            </a:r>
            <a:r>
              <a:rPr lang="en-US">
                <a:latin typeface="Arial"/>
              </a:rPr>
              <a:t> </a:t>
            </a:r>
            <a:r>
              <a:rPr lang="en-US">
                <a:solidFill>
                  <a:srgbClr val="000066"/>
                </a:solidFill>
                <a:latin typeface="Arial"/>
              </a:rPr>
              <a:t>for</a:t>
            </a:r>
            <a:r>
              <a:rPr lang="en-US">
                <a:solidFill>
                  <a:srgbClr val="66cc66"/>
                </a:solidFill>
                <a:latin typeface="Arial"/>
              </a:rPr>
              <a:t>=</a:t>
            </a:r>
            <a:r>
              <a:rPr lang="en-US">
                <a:solidFill>
                  <a:srgbClr val="ff0000"/>
                </a:solidFill>
                <a:latin typeface="Arial"/>
              </a:rPr>
              <a:t>"i2"</a:t>
            </a:r>
            <a:r>
              <a:rPr lang="en-US">
                <a:latin typeface="Arial"/>
              </a:rPr>
              <a:t>&gt;i2: &lt;</a:t>
            </a:r>
            <a:r>
              <a:rPr lang="en-US">
                <a:solidFill>
                  <a:srgbClr val="66cc66"/>
                </a:solidFill>
                <a:latin typeface="Arial"/>
              </a:rPr>
              <a:t>/</a:t>
            </a:r>
            <a:r>
              <a:rPr b="1" lang="en-US">
                <a:solidFill>
                  <a:srgbClr val="000066"/>
                </a:solidFill>
                <a:latin typeface="Arial"/>
              </a:rPr>
              <a:t>label</a:t>
            </a:r>
            <a:r>
              <a:rPr lang="en-US">
                <a:latin typeface="Arial"/>
              </a:rPr>
              <a:t>&gt;</a:t>
            </a:r>
            <a:endParaRPr/>
          </a:p>
          <a:p>
            <a:r>
              <a:rPr lang="en-US">
                <a:latin typeface="Liberation Sans;Arial"/>
              </a:rPr>
              <a:t>        </a:t>
            </a:r>
            <a:r>
              <a:rPr lang="en-US">
                <a:latin typeface="Liberation Sans;Arial"/>
              </a:rPr>
              <a:t>&lt;</a:t>
            </a:r>
            <a:r>
              <a:rPr b="1" lang="en-US">
                <a:latin typeface="Arial"/>
              </a:rPr>
              <a:t>input</a:t>
            </a:r>
            <a:r>
              <a:rPr lang="en-US">
                <a:latin typeface="Arial"/>
              </a:rPr>
              <a:t> </a:t>
            </a:r>
            <a:r>
              <a:rPr lang="en-US">
                <a:solidFill>
                  <a:srgbClr val="000066"/>
                </a:solidFill>
                <a:latin typeface="Arial"/>
              </a:rPr>
              <a:t>type</a:t>
            </a:r>
            <a:r>
              <a:rPr lang="en-US">
                <a:solidFill>
                  <a:srgbClr val="66cc66"/>
                </a:solidFill>
                <a:latin typeface="Arial"/>
              </a:rPr>
              <a:t>=</a:t>
            </a:r>
            <a:r>
              <a:rPr lang="en-US">
                <a:solidFill>
                  <a:srgbClr val="ff0000"/>
                </a:solidFill>
                <a:latin typeface="Arial"/>
              </a:rPr>
              <a:t>"text"</a:t>
            </a:r>
            <a:r>
              <a:rPr lang="en-US">
                <a:latin typeface="Arial"/>
              </a:rPr>
              <a:t> </a:t>
            </a:r>
            <a:r>
              <a:rPr lang="en-US">
                <a:solidFill>
                  <a:srgbClr val="000066"/>
                </a:solidFill>
                <a:latin typeface="Arial"/>
              </a:rPr>
              <a:t>id</a:t>
            </a:r>
            <a:r>
              <a:rPr lang="en-US">
                <a:solidFill>
                  <a:srgbClr val="66cc66"/>
                </a:solidFill>
                <a:latin typeface="Arial"/>
              </a:rPr>
              <a:t>=</a:t>
            </a:r>
            <a:r>
              <a:rPr lang="en-US">
                <a:solidFill>
                  <a:srgbClr val="ff0000"/>
                </a:solidFill>
                <a:latin typeface="Arial"/>
              </a:rPr>
              <a:t>"i2"</a:t>
            </a:r>
            <a:r>
              <a:rPr lang="en-US">
                <a:latin typeface="Arial"/>
              </a:rPr>
              <a:t> </a:t>
            </a:r>
            <a:r>
              <a:rPr lang="en-US">
                <a:solidFill>
                  <a:srgbClr val="000066"/>
                </a:solidFill>
                <a:latin typeface="Arial"/>
              </a:rPr>
              <a:t>value</a:t>
            </a:r>
            <a:r>
              <a:rPr lang="en-US">
                <a:solidFill>
                  <a:srgbClr val="66cc66"/>
                </a:solidFill>
                <a:latin typeface="Arial"/>
              </a:rPr>
              <a:t>=</a:t>
            </a:r>
            <a:r>
              <a:rPr lang="en-US">
                <a:solidFill>
                  <a:srgbClr val="ff0000"/>
                </a:solidFill>
                <a:latin typeface="Arial"/>
              </a:rPr>
              <a:t>"my other text input"</a:t>
            </a:r>
            <a:r>
              <a:rPr lang="en-US">
                <a:latin typeface="Arial"/>
              </a:rPr>
              <a:t>&gt;&lt;</a:t>
            </a:r>
            <a:r>
              <a:rPr lang="en-US">
                <a:solidFill>
                  <a:srgbClr val="66cc66"/>
                </a:solidFill>
                <a:latin typeface="Arial"/>
              </a:rPr>
              <a:t>/</a:t>
            </a:r>
            <a:r>
              <a:rPr b="1" lang="en-US">
                <a:latin typeface="Arial"/>
              </a:rPr>
              <a:t>input</a:t>
            </a:r>
            <a:r>
              <a:rPr lang="en-US">
                <a:latin typeface="Arial"/>
              </a:rPr>
              <a:t>&gt;</a:t>
            </a:r>
            <a:endParaRPr/>
          </a:p>
          <a:p>
            <a:r>
              <a:rPr lang="en-US">
                <a:latin typeface="Liberation Sans;Arial"/>
              </a:rPr>
              <a:t>    </a:t>
            </a:r>
            <a:r>
              <a:rPr lang="en-US">
                <a:latin typeface="Liberation Sans;Arial"/>
              </a:rPr>
              <a:t>&lt;</a:t>
            </a:r>
            <a:r>
              <a:rPr lang="en-US">
                <a:solidFill>
                  <a:srgbClr val="66cc66"/>
                </a:solidFill>
                <a:latin typeface="Liberation Sans;Arial"/>
              </a:rPr>
              <a:t>/</a:t>
            </a:r>
            <a:r>
              <a:rPr b="1" lang="en-US">
                <a:latin typeface="Arial"/>
              </a:rPr>
              <a:t>body</a:t>
            </a:r>
            <a:r>
              <a:rPr lang="en-US">
                <a:latin typeface="Arial"/>
              </a:rPr>
              <a:t>&gt;</a:t>
            </a:r>
            <a:endParaRPr/>
          </a:p>
          <a:p>
            <a:r>
              <a:rPr lang="en-US">
                <a:latin typeface="Liberation Sans;Arial"/>
              </a:rPr>
              <a:t>&lt;</a:t>
            </a:r>
            <a:r>
              <a:rPr lang="en-US">
                <a:solidFill>
                  <a:srgbClr val="66cc66"/>
                </a:solidFill>
                <a:latin typeface="Liberation Sans;Arial"/>
              </a:rPr>
              <a:t>/</a:t>
            </a:r>
            <a:r>
              <a:rPr b="1" lang="en-US">
                <a:latin typeface="Arial"/>
              </a:rPr>
              <a:t>html</a:t>
            </a:r>
            <a:r>
              <a:rPr lang="en-US">
                <a:latin typeface="Arial"/>
              </a:rPr>
              <a:t>&gt;</a:t>
            </a:r>
            <a:endParaRPr/>
          </a:p>
        </p:txBody>
      </p:sp>
      <p:sp>
        <p:nvSpPr>
          <p:cNvPr id="563" name="TextShape 7"/>
          <p:cNvSpPr txBox="1"/>
          <p:nvPr/>
        </p:nvSpPr>
        <p:spPr>
          <a:xfrm>
            <a:off x="1101960" y="5090400"/>
            <a:ext cx="180720" cy="430200"/>
          </a:xfrm>
          <a:prstGeom prst="rect">
            <a:avLst/>
          </a:prstGeom>
        </p:spPr>
      </p:sp>
      <p:sp>
        <p:nvSpPr>
          <p:cNvPr id="564" name="Line 8"/>
          <p:cNvSpPr/>
          <p:nvPr/>
        </p:nvSpPr>
        <p:spPr>
          <a:xfrm flipH="1">
            <a:off x="5685120" y="2420280"/>
            <a:ext cx="1015200" cy="0"/>
          </a:xfrm>
          <a:prstGeom prst="line">
            <a:avLst/>
          </a:prstGeom>
          <a:ln w="36720">
            <a:solidFill>
              <a:srgbClr val="ff0000"/>
            </a:solidFill>
            <a:round/>
            <a:tailEnd len="med" type="triangle" w="med"/>
          </a:ln>
        </p:spPr>
      </p:sp>
      <p:sp>
        <p:nvSpPr>
          <p:cNvPr id="565" name="TextShape 9"/>
          <p:cNvSpPr txBox="1"/>
          <p:nvPr/>
        </p:nvSpPr>
        <p:spPr>
          <a:xfrm>
            <a:off x="6769800" y="2256840"/>
            <a:ext cx="3053520" cy="346320"/>
          </a:xfrm>
          <a:prstGeom prst="rect">
            <a:avLst/>
          </a:prstGeom>
        </p:spPr>
        <p:txBody>
          <a:bodyPr lIns="90000" rIns="90000" tIns="45000" bIns="45000"/>
          <a:p>
            <a:r>
              <a:rPr b="1" lang="en-US">
                <a:latin typeface="Arial"/>
              </a:rPr>
              <a:t>i2 input in Frame2 Context</a:t>
            </a: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6"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 for i0</a:t>
            </a:r>
            <a:endParaRPr/>
          </a:p>
        </p:txBody>
      </p:sp>
      <p:pic>
        <p:nvPicPr>
          <p:cNvPr id="567" name="" descr=""/>
          <p:cNvPicPr/>
          <p:nvPr/>
        </p:nvPicPr>
        <p:blipFill>
          <a:blip r:embed="rId1"/>
          <a:stretch>
            <a:fillRect/>
          </a:stretch>
        </p:blipFill>
        <p:spPr>
          <a:xfrm>
            <a:off x="6196320" y="1543680"/>
            <a:ext cx="2998800" cy="2572200"/>
          </a:xfrm>
          <a:prstGeom prst="rect">
            <a:avLst/>
          </a:prstGeom>
          <a:ln>
            <a:noFill/>
          </a:ln>
        </p:spPr>
      </p:pic>
      <p:sp>
        <p:nvSpPr>
          <p:cNvPr id="568" name="TextShape 2"/>
          <p:cNvSpPr txBox="1"/>
          <p:nvPr/>
        </p:nvSpPr>
        <p:spPr>
          <a:xfrm>
            <a:off x="1101960" y="5090400"/>
            <a:ext cx="180720" cy="430200"/>
          </a:xfrm>
          <a:prstGeom prst="rect">
            <a:avLst/>
          </a:prstGeom>
        </p:spPr>
      </p:sp>
      <p:sp>
        <p:nvSpPr>
          <p:cNvPr id="569" name="TextShape 3"/>
          <p:cNvSpPr txBox="1"/>
          <p:nvPr/>
        </p:nvSpPr>
        <p:spPr>
          <a:xfrm>
            <a:off x="1101960" y="5090400"/>
            <a:ext cx="180720" cy="430200"/>
          </a:xfrm>
          <a:prstGeom prst="rect">
            <a:avLst/>
          </a:prstGeom>
        </p:spPr>
      </p:sp>
      <p:sp>
        <p:nvSpPr>
          <p:cNvPr id="570" name="TextShape 4"/>
          <p:cNvSpPr txBox="1"/>
          <p:nvPr/>
        </p:nvSpPr>
        <p:spPr>
          <a:xfrm>
            <a:off x="584280" y="1661040"/>
            <a:ext cx="4061160" cy="495504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BasePageWidget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t>
            </a:r>
            <a:r>
              <a:rPr lang="en-US">
                <a:solidFill>
                  <a:srgbClr val="0000cd"/>
                </a:solidFill>
                <a:latin typeface="Arial"/>
              </a:rPr>
              <a:t>__init__</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locator</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i="1" lang="en-US">
                <a:solidFill>
                  <a:srgbClr val="808080"/>
                </a:solidFill>
                <a:latin typeface="Liberation Sans;Arial"/>
              </a:rPr>
              <a:t># getter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ff7700"/>
                </a:solidFill>
                <a:latin typeface="Liberation Sans;Arial"/>
              </a:rPr>
              <a:t>return</a:t>
            </a:r>
            <a:r>
              <a:rPr lang="en-US">
                <a:solidFill>
                  <a:srgbClr val="000000"/>
                </a:solidFill>
                <a:latin typeface="Arial"/>
              </a:rPr>
              <a:t> e.</a:t>
            </a:r>
            <a:r>
              <a:rPr lang="en-US">
                <a:solidFill>
                  <a:srgbClr val="000000"/>
                </a:solidFill>
                <a:latin typeface="Arial"/>
              </a:rPr>
              <a:t>get_attribute</a:t>
            </a:r>
            <a:r>
              <a:rPr lang="en-US">
                <a:solidFill>
                  <a:srgbClr val="66cc66"/>
                </a:solidFill>
                <a:latin typeface="Arial"/>
              </a:rPr>
              <a:t>(</a:t>
            </a:r>
            <a:r>
              <a:rPr lang="en-US">
                <a:solidFill>
                  <a:srgbClr val="483d8b"/>
                </a:solidFill>
                <a:latin typeface="Arial"/>
              </a:rPr>
              <a:t>'value'</a:t>
            </a:r>
            <a:r>
              <a:rPr lang="en-US">
                <a:solidFill>
                  <a:srgbClr val="66cc66"/>
                </a:solidFill>
                <a:latin typeface="Arial"/>
              </a:rPr>
              <a:t>)</a:t>
            </a:r>
            <a:r>
              <a:rPr lang="en-US">
                <a:solidFill>
                  <a:srgbClr val="000000"/>
                </a:solidFill>
                <a:latin typeface="Arial"/>
              </a:rPr>
              <a:t>    </a:t>
            </a:r>
            <a:endParaRPr/>
          </a:p>
          <a:p>
            <a:endParaRPr/>
          </a:p>
          <a:p>
            <a:r>
              <a:rPr lang="en-US">
                <a:solidFill>
                  <a:srgbClr val="000000"/>
                </a:solidFill>
                <a:latin typeface="Liberation Sans;Arial"/>
              </a:rPr>
              <a:t>    </a:t>
            </a:r>
            <a:r>
              <a:rPr i="1" lang="en-US">
                <a:solidFill>
                  <a:srgbClr val="808080"/>
                </a:solidFill>
                <a:latin typeface="Liberation Sans;Arial"/>
              </a:rPr>
              <a:t># setter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clear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text</a:t>
            </a:r>
            <a:r>
              <a:rPr lang="en-US">
                <a:solidFill>
                  <a:srgbClr val="66cc66"/>
                </a:solidFill>
                <a:latin typeface="Liberation Sans;Arial"/>
              </a:rPr>
              <a:t>)</a:t>
            </a:r>
            <a:endParaRPr/>
          </a:p>
          <a:p>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append</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text</a:t>
            </a:r>
            <a:r>
              <a:rPr lang="en-US">
                <a:solidFill>
                  <a:srgbClr val="66cc66"/>
                </a:solidFill>
                <a:latin typeface="Liberation Sans;Arial"/>
              </a:rPr>
              <a:t>)</a:t>
            </a:r>
            <a:endParaRPr/>
          </a:p>
          <a:p>
            <a:endParaRPr/>
          </a:p>
        </p:txBody>
      </p:sp>
      <p:sp>
        <p:nvSpPr>
          <p:cNvPr id="571" name="TextShape 5"/>
          <p:cNvSpPr txBox="1"/>
          <p:nvPr/>
        </p:nvSpPr>
        <p:spPr>
          <a:xfrm>
            <a:off x="6764040" y="5415840"/>
            <a:ext cx="1869480" cy="346320"/>
          </a:xfrm>
          <a:prstGeom prst="rect">
            <a:avLst/>
          </a:prstGeom>
        </p:spPr>
        <p:txBody>
          <a:bodyPr lIns="90000" rIns="90000" tIns="45000" bIns="45000"/>
          <a:p>
            <a:r>
              <a:rPr b="1" lang="en-US">
                <a:latin typeface="Arial"/>
              </a:rPr>
              <a:t>Default Context</a:t>
            </a:r>
            <a:endParaRPr/>
          </a:p>
        </p:txBody>
      </p:sp>
      <p:sp>
        <p:nvSpPr>
          <p:cNvPr id="572" name="Line 6"/>
          <p:cNvSpPr/>
          <p:nvPr/>
        </p:nvSpPr>
        <p:spPr>
          <a:xfrm flipV="1">
            <a:off x="7710480" y="4357080"/>
            <a:ext cx="0" cy="1025640"/>
          </a:xfrm>
          <a:prstGeom prst="line">
            <a:avLst/>
          </a:prstGeom>
          <a:ln w="36720">
            <a:solidFill>
              <a:srgbClr val="ff0000"/>
            </a:solidFill>
            <a:round/>
            <a:tailEnd len="med" type="triangle" w="med"/>
          </a:ln>
        </p:spPr>
      </p:sp>
      <p:sp>
        <p:nvSpPr>
          <p:cNvPr id="573" name="CustomShape 7"/>
          <p:cNvSpPr/>
          <p:nvPr/>
        </p:nvSpPr>
        <p:spPr>
          <a:xfrm>
            <a:off x="6045120" y="1493280"/>
            <a:ext cx="3290760" cy="2714040"/>
          </a:xfrm>
          <a:prstGeom prst="rect">
            <a:avLst/>
          </a:prstGeom>
          <a:noFill/>
          <a:ln w="36720">
            <a:solidFill>
              <a:srgbClr val="ff0000"/>
            </a:solidFill>
            <a:custDash>
              <a:ds d="197000" sp="197000"/>
            </a:custDash>
            <a:round/>
          </a:ln>
        </p:spPr>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7" name="TextShape 1"/>
          <p:cNvSpPr txBox="1"/>
          <p:nvPr/>
        </p:nvSpPr>
        <p:spPr>
          <a:xfrm>
            <a:off x="503640" y="301320"/>
            <a:ext cx="9068760" cy="1262520"/>
          </a:xfrm>
          <a:prstGeom prst="rect">
            <a:avLst/>
          </a:prstGeom>
        </p:spPr>
        <p:txBody>
          <a:bodyPr lIns="0" rIns="0" tIns="0" bIns="0" anchor="ctr"/>
          <a:p>
            <a:pPr algn="ctr"/>
            <a:r>
              <a:rPr lang="en-US" sz="4400">
                <a:latin typeface="Arial"/>
              </a:rPr>
              <a:t>Setting the value of a Checkbox</a:t>
            </a:r>
            <a:endParaRPr/>
          </a:p>
        </p:txBody>
      </p:sp>
      <p:sp>
        <p:nvSpPr>
          <p:cNvPr id="148" name="TextShape 2"/>
          <p:cNvSpPr txBox="1"/>
          <p:nvPr/>
        </p:nvSpPr>
        <p:spPr>
          <a:xfrm>
            <a:off x="849960" y="2647800"/>
            <a:ext cx="4242240" cy="3162960"/>
          </a:xfrm>
          <a:prstGeom prst="rect">
            <a:avLst/>
          </a:prstGeom>
        </p:spPr>
        <p:txBody>
          <a:bodyPr lIns="90000" rIns="90000" tIns="45000" bIns="45000"/>
          <a:p>
            <a:r>
              <a:rPr i="1" lang="en-US">
                <a:solidFill>
                  <a:srgbClr val="808080"/>
                </a:solidFill>
                <a:latin typeface="Liberation Sans;Arial"/>
              </a:rPr>
              <a:t># get the value</a:t>
            </a:r>
            <a:endParaRPr/>
          </a:p>
          <a:p>
            <a:endParaRPr/>
          </a:p>
          <a:p>
            <a:r>
              <a:rPr lang="en-US">
                <a:solidFill>
                  <a:srgbClr val="000000"/>
                </a:solidFill>
                <a:latin typeface="Liberation Sans;Arial"/>
              </a:rPr>
              <a:t>e = browser.</a:t>
            </a:r>
            <a:r>
              <a:rPr lang="en-US">
                <a:solidFill>
                  <a:srgbClr val="000000"/>
                </a:solidFill>
                <a:latin typeface="Liberation Sans;Arial"/>
              </a:rPr>
              <a:t>find_element_by_id</a:t>
            </a:r>
            <a:r>
              <a:rPr lang="en-US">
                <a:solidFill>
                  <a:srgbClr val="66cc66"/>
                </a:solidFill>
                <a:latin typeface="Liberation Sans;Arial"/>
              </a:rPr>
              <a:t>(</a:t>
            </a:r>
            <a:r>
              <a:rPr lang="en-US">
                <a:solidFill>
                  <a:srgbClr val="483d8b"/>
                </a:solidFill>
                <a:latin typeface="Liberation Sans;Arial"/>
              </a:rPr>
              <a:t>'ckbox'</a:t>
            </a:r>
            <a:r>
              <a:rPr lang="en-US">
                <a:solidFill>
                  <a:srgbClr val="66cc66"/>
                </a:solidFill>
                <a:latin typeface="Arial"/>
              </a:rPr>
              <a:t>)</a:t>
            </a:r>
            <a:endParaRPr/>
          </a:p>
          <a:p>
            <a:r>
              <a:rPr lang="en-US">
                <a:solidFill>
                  <a:srgbClr val="000000"/>
                </a:solidFill>
                <a:latin typeface="Liberation Sans;Arial"/>
              </a:rPr>
              <a:t>e.</a:t>
            </a:r>
            <a:r>
              <a:rPr lang="en-US">
                <a:solidFill>
                  <a:srgbClr val="000000"/>
                </a:solidFill>
                <a:latin typeface="Liberation Sans;Arial"/>
              </a:rPr>
              <a:t>is_selected</a:t>
            </a:r>
            <a:r>
              <a:rPr lang="en-US">
                <a:solidFill>
                  <a:srgbClr val="66cc66"/>
                </a:solidFill>
                <a:latin typeface="Liberation Sans;Arial"/>
              </a:rPr>
              <a:t>()</a:t>
            </a:r>
            <a:endParaRPr/>
          </a:p>
          <a:p>
            <a:endParaRPr/>
          </a:p>
          <a:p>
            <a:endParaRPr/>
          </a:p>
          <a:p>
            <a:r>
              <a:rPr i="1" lang="en-US">
                <a:solidFill>
                  <a:srgbClr val="808080"/>
                </a:solidFill>
                <a:latin typeface="Liberation Sans;Arial"/>
              </a:rPr>
              <a:t># set the value</a:t>
            </a:r>
            <a:endParaRPr/>
          </a:p>
          <a:p>
            <a:endParaRPr/>
          </a:p>
          <a:p>
            <a:r>
              <a:rPr lang="en-US">
                <a:solidFill>
                  <a:srgbClr val="000000"/>
                </a:solidFill>
                <a:latin typeface="Liberation Sans;Arial"/>
              </a:rPr>
              <a:t>e = browser.</a:t>
            </a:r>
            <a:r>
              <a:rPr lang="en-US">
                <a:solidFill>
                  <a:srgbClr val="000000"/>
                </a:solidFill>
                <a:latin typeface="Liberation Sans;Arial"/>
              </a:rPr>
              <a:t>find_element_by_id</a:t>
            </a:r>
            <a:r>
              <a:rPr lang="en-US">
                <a:solidFill>
                  <a:srgbClr val="66cc66"/>
                </a:solidFill>
                <a:latin typeface="Liberation Sans;Arial"/>
              </a:rPr>
              <a:t>(</a:t>
            </a:r>
            <a:r>
              <a:rPr lang="en-US">
                <a:solidFill>
                  <a:srgbClr val="483d8b"/>
                </a:solidFill>
                <a:latin typeface="Liberation Sans;Arial"/>
              </a:rPr>
              <a:t>'ckbox'</a:t>
            </a:r>
            <a:r>
              <a:rPr lang="en-US">
                <a:solidFill>
                  <a:srgbClr val="66cc66"/>
                </a:solidFill>
                <a:latin typeface="Arial"/>
              </a:rPr>
              <a:t>)</a:t>
            </a:r>
            <a:endParaRPr/>
          </a:p>
          <a:p>
            <a:r>
              <a:rPr b="1" lang="en-US">
                <a:solidFill>
                  <a:srgbClr val="ff7700"/>
                </a:solidFill>
                <a:latin typeface="Liberation Sans;Arial"/>
              </a:rPr>
              <a:t>If</a:t>
            </a:r>
            <a:r>
              <a:rPr lang="en-US">
                <a:solidFill>
                  <a:srgbClr val="000000"/>
                </a:solidFill>
                <a:latin typeface="Liberation Sans;Arial"/>
              </a:rPr>
              <a:t> e.</a:t>
            </a:r>
            <a:r>
              <a:rPr lang="en-US">
                <a:solidFill>
                  <a:srgbClr val="000000"/>
                </a:solidFill>
                <a:latin typeface="Liberation Sans;Arial"/>
              </a:rPr>
              <a:t>is_selected</a:t>
            </a:r>
            <a:r>
              <a:rPr lang="en-US">
                <a:solidFill>
                  <a:srgbClr val="66cc66"/>
                </a:solidFill>
                <a:latin typeface="Liberation Sans;Arial"/>
              </a:rPr>
              <a:t>()</a:t>
            </a:r>
            <a:r>
              <a:rPr lang="en-US">
                <a:solidFill>
                  <a:srgbClr val="000000"/>
                </a:solidFill>
                <a:latin typeface="Liberation Sans;Arial"/>
              </a:rPr>
              <a:t> </a:t>
            </a:r>
            <a:r>
              <a:rPr b="1" lang="en-US">
                <a:solidFill>
                  <a:srgbClr val="ff7700"/>
                </a:solidFill>
                <a:latin typeface="Liberation Sans;Arial"/>
              </a:rPr>
              <a:t>is</a:t>
            </a:r>
            <a:r>
              <a:rPr lang="en-US">
                <a:solidFill>
                  <a:srgbClr val="000000"/>
                </a:solidFill>
                <a:latin typeface="Liberation Sans;Arial"/>
              </a:rPr>
              <a:t> </a:t>
            </a:r>
            <a:r>
              <a:rPr b="1" lang="en-US">
                <a:solidFill>
                  <a:srgbClr val="ff7700"/>
                </a:solidFill>
                <a:latin typeface="Liberation Sans;Arial"/>
              </a:rPr>
              <a:t>not</a:t>
            </a:r>
            <a:r>
              <a:rPr lang="en-US">
                <a:solidFill>
                  <a:srgbClr val="000000"/>
                </a:solidFill>
                <a:latin typeface="Liberation Sans;Arial"/>
              </a:rPr>
              <a:t> val:</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click</a:t>
            </a:r>
            <a:r>
              <a:rPr lang="en-US">
                <a:solidFill>
                  <a:srgbClr val="66cc66"/>
                </a:solidFill>
                <a:latin typeface="Liberation Sans;Arial"/>
              </a:rPr>
              <a:t>()</a:t>
            </a:r>
            <a:endParaRPr/>
          </a:p>
          <a:p>
            <a:endParaRPr/>
          </a:p>
        </p:txBody>
      </p:sp>
      <p:sp>
        <p:nvSpPr>
          <p:cNvPr id="149" name="TextShape 3"/>
          <p:cNvSpPr txBox="1"/>
          <p:nvPr/>
        </p:nvSpPr>
        <p:spPr>
          <a:xfrm>
            <a:off x="1473480" y="1949400"/>
            <a:ext cx="2366280" cy="433440"/>
          </a:xfrm>
          <a:prstGeom prst="rect">
            <a:avLst/>
          </a:prstGeom>
        </p:spPr>
        <p:txBody>
          <a:bodyPr lIns="90000" rIns="90000" tIns="45000" bIns="45000"/>
          <a:p>
            <a:r>
              <a:rPr b="1" lang="en-US" sz="2400">
                <a:latin typeface="Arial"/>
              </a:rPr>
              <a:t>Usual Interface</a:t>
            </a:r>
            <a:endParaRPr/>
          </a:p>
        </p:txBody>
      </p:sp>
      <p:sp>
        <p:nvSpPr>
          <p:cNvPr id="150" name="TextShape 4"/>
          <p:cNvSpPr txBox="1"/>
          <p:nvPr/>
        </p:nvSpPr>
        <p:spPr>
          <a:xfrm>
            <a:off x="6036480" y="1936800"/>
            <a:ext cx="2940840" cy="433440"/>
          </a:xfrm>
          <a:prstGeom prst="rect">
            <a:avLst/>
          </a:prstGeom>
        </p:spPr>
        <p:txBody>
          <a:bodyPr lIns="90000" rIns="90000" tIns="45000" bIns="45000"/>
          <a:p>
            <a:r>
              <a:rPr b="1" lang="en-US" sz="2400">
                <a:latin typeface="Arial"/>
              </a:rPr>
              <a:t>Proposed Interface</a:t>
            </a:r>
            <a:endParaRPr/>
          </a:p>
        </p:txBody>
      </p:sp>
      <p:sp>
        <p:nvSpPr>
          <p:cNvPr id="151" name="TextShape 5"/>
          <p:cNvSpPr txBox="1"/>
          <p:nvPr/>
        </p:nvSpPr>
        <p:spPr>
          <a:xfrm>
            <a:off x="6320160" y="2648160"/>
            <a:ext cx="2981160" cy="2906640"/>
          </a:xfrm>
          <a:prstGeom prst="rect">
            <a:avLst/>
          </a:prstGeom>
        </p:spPr>
        <p:txBody>
          <a:bodyPr lIns="90000" rIns="90000" tIns="45000" bIns="45000"/>
          <a:p>
            <a:r>
              <a:rPr i="1" lang="en-US">
                <a:solidFill>
                  <a:srgbClr val="808080"/>
                </a:solidFill>
                <a:latin typeface="Liberation Sans;Arial"/>
              </a:rPr>
              <a:t># get the value</a:t>
            </a:r>
            <a:endParaRPr/>
          </a:p>
          <a:p>
            <a:endParaRPr/>
          </a:p>
          <a:p>
            <a:r>
              <a:rPr lang="en-US">
                <a:solidFill>
                  <a:srgbClr val="000000"/>
                </a:solidFill>
                <a:latin typeface="Liberation Sans;Arial"/>
              </a:rPr>
              <a:t>e = Checkbox</a:t>
            </a:r>
            <a:r>
              <a:rPr lang="en-US">
                <a:solidFill>
                  <a:srgbClr val="66cc66"/>
                </a:solidFill>
                <a:latin typeface="Liberation Sans;Arial"/>
              </a:rPr>
              <a:t>(</a:t>
            </a:r>
            <a:r>
              <a:rPr lang="en-US">
                <a:solidFill>
                  <a:srgbClr val="483d8b"/>
                </a:solidFill>
                <a:latin typeface="Arial"/>
              </a:rPr>
              <a:t>'#ckbox'</a:t>
            </a:r>
            <a:r>
              <a:rPr lang="en-US">
                <a:solidFill>
                  <a:srgbClr val="66cc66"/>
                </a:solidFill>
                <a:latin typeface="Arial"/>
              </a:rPr>
              <a:t>)</a:t>
            </a:r>
            <a:endParaRPr/>
          </a:p>
          <a:p>
            <a:r>
              <a:rPr lang="en-US">
                <a:solidFill>
                  <a:srgbClr val="000000"/>
                </a:solidFill>
                <a:latin typeface="Liberation Sans;Arial"/>
              </a:rPr>
              <a:t>x = e.</a:t>
            </a:r>
            <a:r>
              <a:rPr lang="en-US">
                <a:solidFill>
                  <a:srgbClr val="000000"/>
                </a:solidFill>
                <a:latin typeface="Liberation Sans;Arial"/>
              </a:rPr>
              <a:t>value</a:t>
            </a:r>
            <a:endParaRPr/>
          </a:p>
          <a:p>
            <a:endParaRPr/>
          </a:p>
          <a:p>
            <a:endParaRPr/>
          </a:p>
          <a:p>
            <a:r>
              <a:rPr i="1" lang="en-US">
                <a:solidFill>
                  <a:srgbClr val="808080"/>
                </a:solidFill>
                <a:latin typeface="Liberation Sans;Arial"/>
              </a:rPr>
              <a:t># set the value</a:t>
            </a:r>
            <a:endParaRPr/>
          </a:p>
          <a:p>
            <a:endParaRPr/>
          </a:p>
          <a:p>
            <a:r>
              <a:rPr lang="en-US">
                <a:solidFill>
                  <a:srgbClr val="000000"/>
                </a:solidFill>
                <a:latin typeface="Liberation Sans;Arial"/>
              </a:rPr>
              <a:t>e = Checkbox</a:t>
            </a:r>
            <a:r>
              <a:rPr lang="en-US">
                <a:solidFill>
                  <a:srgbClr val="66cc66"/>
                </a:solidFill>
                <a:latin typeface="Liberation Sans;Arial"/>
              </a:rPr>
              <a:t>(</a:t>
            </a:r>
            <a:r>
              <a:rPr lang="en-US">
                <a:solidFill>
                  <a:srgbClr val="483d8b"/>
                </a:solidFill>
                <a:latin typeface="Liberation Sans;Arial"/>
              </a:rPr>
              <a:t>'#ckbox'</a:t>
            </a:r>
            <a:r>
              <a:rPr lang="en-US">
                <a:solidFill>
                  <a:srgbClr val="66cc66"/>
                </a:solidFill>
                <a:latin typeface="Liberation Sans;Arial"/>
              </a:rPr>
              <a:t>)</a:t>
            </a:r>
            <a:endParaRPr/>
          </a:p>
          <a:p>
            <a:r>
              <a:rPr lang="en-US">
                <a:solidFill>
                  <a:srgbClr val="000000"/>
                </a:solidFill>
                <a:latin typeface="Liberation Sans;Arial"/>
              </a:rPr>
              <a:t>e.</a:t>
            </a:r>
            <a:r>
              <a:rPr lang="en-US">
                <a:solidFill>
                  <a:srgbClr val="000000"/>
                </a:solidFill>
                <a:latin typeface="Liberation Sans;Arial"/>
              </a:rPr>
              <a:t>value</a:t>
            </a:r>
            <a:r>
              <a:rPr lang="en-US">
                <a:solidFill>
                  <a:srgbClr val="000000"/>
                </a:solidFill>
                <a:latin typeface="Liberation Sans;Arial"/>
              </a:rPr>
              <a:t> = </a:t>
            </a:r>
            <a:r>
              <a:rPr lang="en-US">
                <a:solidFill>
                  <a:srgbClr val="008000"/>
                </a:solidFill>
                <a:latin typeface="Liberation Sans;Arial"/>
              </a:rPr>
              <a:t>True</a:t>
            </a:r>
            <a:endParaRPr/>
          </a:p>
          <a:p>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4"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 for i1</a:t>
            </a:r>
            <a:endParaRPr/>
          </a:p>
        </p:txBody>
      </p:sp>
      <p:pic>
        <p:nvPicPr>
          <p:cNvPr id="575" name="" descr=""/>
          <p:cNvPicPr/>
          <p:nvPr/>
        </p:nvPicPr>
        <p:blipFill>
          <a:blip r:embed="rId1"/>
          <a:stretch>
            <a:fillRect/>
          </a:stretch>
        </p:blipFill>
        <p:spPr>
          <a:xfrm>
            <a:off x="6196320" y="1543680"/>
            <a:ext cx="2998800" cy="2572200"/>
          </a:xfrm>
          <a:prstGeom prst="rect">
            <a:avLst/>
          </a:prstGeom>
          <a:ln>
            <a:noFill/>
          </a:ln>
        </p:spPr>
      </p:pic>
      <p:sp>
        <p:nvSpPr>
          <p:cNvPr id="576" name="TextShape 2"/>
          <p:cNvSpPr txBox="1"/>
          <p:nvPr/>
        </p:nvSpPr>
        <p:spPr>
          <a:xfrm>
            <a:off x="1101960" y="5090400"/>
            <a:ext cx="180720" cy="430200"/>
          </a:xfrm>
          <a:prstGeom prst="rect">
            <a:avLst/>
          </a:prstGeom>
        </p:spPr>
      </p:sp>
      <p:sp>
        <p:nvSpPr>
          <p:cNvPr id="577" name="TextShape 3"/>
          <p:cNvSpPr txBox="1"/>
          <p:nvPr/>
        </p:nvSpPr>
        <p:spPr>
          <a:xfrm>
            <a:off x="1101960" y="5090400"/>
            <a:ext cx="180720" cy="430200"/>
          </a:xfrm>
          <a:prstGeom prst="rect">
            <a:avLst/>
          </a:prstGeom>
        </p:spPr>
      </p:sp>
      <p:sp>
        <p:nvSpPr>
          <p:cNvPr id="578" name="CustomShape 4"/>
          <p:cNvSpPr/>
          <p:nvPr/>
        </p:nvSpPr>
        <p:spPr>
          <a:xfrm>
            <a:off x="1096920" y="4229640"/>
            <a:ext cx="4113360" cy="548640"/>
          </a:xfrm>
          <a:prstGeom prst="rect">
            <a:avLst/>
          </a:prstGeom>
          <a:solidFill>
            <a:srgbClr val="ffffcc"/>
          </a:solidFill>
          <a:ln>
            <a:noFill/>
          </a:ln>
        </p:spPr>
      </p:sp>
      <p:sp>
        <p:nvSpPr>
          <p:cNvPr id="579" name="CustomShape 5"/>
          <p:cNvSpPr/>
          <p:nvPr/>
        </p:nvSpPr>
        <p:spPr>
          <a:xfrm>
            <a:off x="1096920" y="5526000"/>
            <a:ext cx="4365000" cy="385920"/>
          </a:xfrm>
          <a:prstGeom prst="rect">
            <a:avLst/>
          </a:prstGeom>
          <a:solidFill>
            <a:srgbClr val="ffffcc"/>
          </a:solidFill>
          <a:ln>
            <a:noFill/>
          </a:ln>
        </p:spPr>
      </p:sp>
      <p:sp>
        <p:nvSpPr>
          <p:cNvPr id="580" name="TextShape 6"/>
          <p:cNvSpPr txBox="1"/>
          <p:nvPr/>
        </p:nvSpPr>
        <p:spPr>
          <a:xfrm>
            <a:off x="584280" y="1661040"/>
            <a:ext cx="4888080" cy="521100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Text1Frame</a:t>
            </a:r>
            <a:r>
              <a:rPr lang="en-US">
                <a:solidFill>
                  <a:srgbClr val="66cc66"/>
                </a:solidFill>
                <a:latin typeface="Arial"/>
              </a:rPr>
              <a:t>(</a:t>
            </a:r>
            <a:r>
              <a:rPr lang="en-US">
                <a:solidFill>
                  <a:srgbClr val="000000"/>
                </a:solidFill>
                <a:latin typeface="Arial"/>
              </a:rPr>
              <a:t>BasePageWidget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t>
            </a:r>
            <a:r>
              <a:rPr lang="en-US">
                <a:solidFill>
                  <a:srgbClr val="0000cd"/>
                </a:solidFill>
                <a:latin typeface="Arial"/>
              </a:rPr>
              <a:t>__init__</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locator</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i="1" lang="en-US">
                <a:solidFill>
                  <a:srgbClr val="808080"/>
                </a:solidFill>
                <a:latin typeface="Liberation Sans;Arial"/>
              </a:rPr>
              <a:t># getter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i="1" lang="en-US">
                <a:solidFill>
                  <a:srgbClr val="808080"/>
                </a:solidFill>
                <a:latin typeface="Liberation Sans;Arial"/>
              </a:rPr>
              <a:t># setter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frame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#frame1'</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._browser.</a:t>
            </a:r>
            <a:r>
              <a:rPr lang="en-US">
                <a:solidFill>
                  <a:srgbClr val="000000"/>
                </a:solidFill>
                <a:latin typeface="Liberation Sans;Arial"/>
              </a:rPr>
              <a:t>switch_to_frame</a:t>
            </a:r>
            <a:r>
              <a:rPr lang="en-US">
                <a:solidFill>
                  <a:srgbClr val="66cc66"/>
                </a:solidFill>
                <a:latin typeface="Liberation Sans;Arial"/>
              </a:rPr>
              <a:t>(</a:t>
            </a:r>
            <a:r>
              <a:rPr lang="en-US">
                <a:solidFill>
                  <a:srgbClr val="000000"/>
                </a:solidFill>
                <a:latin typeface="Liberation Sans;Arial"/>
              </a:rPr>
              <a:t>frame</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clear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text</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._browser.</a:t>
            </a:r>
            <a:r>
              <a:rPr lang="en-US">
                <a:solidFill>
                  <a:srgbClr val="000000"/>
                </a:solidFill>
                <a:latin typeface="Liberation Sans;Arial"/>
              </a:rPr>
              <a:t>switch_to_default_content</a:t>
            </a:r>
            <a:r>
              <a:rPr lang="en-US">
                <a:solidFill>
                  <a:srgbClr val="66cc66"/>
                </a:solidFill>
                <a:latin typeface="Liberation Sans;Arial"/>
              </a:rPr>
              <a:t>()</a:t>
            </a:r>
            <a:endParaRPr/>
          </a:p>
          <a:p>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append</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p:txBody>
      </p:sp>
      <p:sp>
        <p:nvSpPr>
          <p:cNvPr id="581" name="TextShape 7"/>
          <p:cNvSpPr txBox="1"/>
          <p:nvPr/>
        </p:nvSpPr>
        <p:spPr>
          <a:xfrm>
            <a:off x="6764040" y="5415840"/>
            <a:ext cx="1905840" cy="346320"/>
          </a:xfrm>
          <a:prstGeom prst="rect">
            <a:avLst/>
          </a:prstGeom>
        </p:spPr>
        <p:txBody>
          <a:bodyPr lIns="90000" rIns="90000" tIns="45000" bIns="45000"/>
          <a:p>
            <a:r>
              <a:rPr b="1" lang="en-US">
                <a:latin typeface="Arial"/>
              </a:rPr>
              <a:t>Frame1 Context</a:t>
            </a:r>
            <a:endParaRPr/>
          </a:p>
        </p:txBody>
      </p:sp>
      <p:sp>
        <p:nvSpPr>
          <p:cNvPr id="582" name="Line 8"/>
          <p:cNvSpPr/>
          <p:nvPr/>
        </p:nvSpPr>
        <p:spPr>
          <a:xfrm flipV="1">
            <a:off x="7710480" y="3658320"/>
            <a:ext cx="0" cy="1724040"/>
          </a:xfrm>
          <a:prstGeom prst="line">
            <a:avLst/>
          </a:prstGeom>
          <a:ln w="36720">
            <a:solidFill>
              <a:srgbClr val="ff0000"/>
            </a:solidFill>
            <a:round/>
            <a:tailEnd len="med" type="triangle" w="med"/>
          </a:ln>
        </p:spPr>
      </p:sp>
      <p:sp>
        <p:nvSpPr>
          <p:cNvPr id="583" name="CustomShape 9"/>
          <p:cNvSpPr/>
          <p:nvPr/>
        </p:nvSpPr>
        <p:spPr>
          <a:xfrm>
            <a:off x="6319440" y="1819800"/>
            <a:ext cx="2756160" cy="1747080"/>
          </a:xfrm>
          <a:prstGeom prst="rect">
            <a:avLst/>
          </a:prstGeom>
          <a:noFill/>
          <a:ln w="36720">
            <a:solidFill>
              <a:srgbClr val="ff0000"/>
            </a:solidFill>
            <a:custDash>
              <a:ds d="197000" sp="197000"/>
            </a:custDash>
            <a:round/>
          </a:ln>
        </p:spPr>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4"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 for i2</a:t>
            </a:r>
            <a:endParaRPr/>
          </a:p>
        </p:txBody>
      </p:sp>
      <p:pic>
        <p:nvPicPr>
          <p:cNvPr id="585" name="" descr=""/>
          <p:cNvPicPr/>
          <p:nvPr/>
        </p:nvPicPr>
        <p:blipFill>
          <a:blip r:embed="rId1"/>
          <a:stretch>
            <a:fillRect/>
          </a:stretch>
        </p:blipFill>
        <p:spPr>
          <a:xfrm>
            <a:off x="6196320" y="1543680"/>
            <a:ext cx="2998800" cy="2572200"/>
          </a:xfrm>
          <a:prstGeom prst="rect">
            <a:avLst/>
          </a:prstGeom>
          <a:ln>
            <a:noFill/>
          </a:ln>
        </p:spPr>
      </p:pic>
      <p:sp>
        <p:nvSpPr>
          <p:cNvPr id="586" name="TextShape 2"/>
          <p:cNvSpPr txBox="1"/>
          <p:nvPr/>
        </p:nvSpPr>
        <p:spPr>
          <a:xfrm>
            <a:off x="1101960" y="5090400"/>
            <a:ext cx="180720" cy="430200"/>
          </a:xfrm>
          <a:prstGeom prst="rect">
            <a:avLst/>
          </a:prstGeom>
        </p:spPr>
      </p:sp>
      <p:sp>
        <p:nvSpPr>
          <p:cNvPr id="587" name="TextShape 3"/>
          <p:cNvSpPr txBox="1"/>
          <p:nvPr/>
        </p:nvSpPr>
        <p:spPr>
          <a:xfrm>
            <a:off x="1101960" y="5090400"/>
            <a:ext cx="180720" cy="430200"/>
          </a:xfrm>
          <a:prstGeom prst="rect">
            <a:avLst/>
          </a:prstGeom>
        </p:spPr>
      </p:sp>
      <p:sp>
        <p:nvSpPr>
          <p:cNvPr id="588" name="CustomShape 4"/>
          <p:cNvSpPr/>
          <p:nvPr/>
        </p:nvSpPr>
        <p:spPr>
          <a:xfrm>
            <a:off x="1096920" y="4229640"/>
            <a:ext cx="4113360" cy="1075320"/>
          </a:xfrm>
          <a:prstGeom prst="rect">
            <a:avLst/>
          </a:prstGeom>
          <a:solidFill>
            <a:srgbClr val="ffffcc"/>
          </a:solidFill>
          <a:ln>
            <a:noFill/>
          </a:ln>
        </p:spPr>
      </p:sp>
      <p:sp>
        <p:nvSpPr>
          <p:cNvPr id="589" name="CustomShape 5"/>
          <p:cNvSpPr/>
          <p:nvPr/>
        </p:nvSpPr>
        <p:spPr>
          <a:xfrm>
            <a:off x="1096920" y="6066000"/>
            <a:ext cx="4365000" cy="280800"/>
          </a:xfrm>
          <a:prstGeom prst="rect">
            <a:avLst/>
          </a:prstGeom>
          <a:solidFill>
            <a:srgbClr val="ffffcc"/>
          </a:solidFill>
          <a:ln>
            <a:noFill/>
          </a:ln>
        </p:spPr>
      </p:sp>
      <p:sp>
        <p:nvSpPr>
          <p:cNvPr id="590" name="TextShape 6"/>
          <p:cNvSpPr txBox="1"/>
          <p:nvPr/>
        </p:nvSpPr>
        <p:spPr>
          <a:xfrm>
            <a:off x="584280" y="1661040"/>
            <a:ext cx="4888080" cy="572328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Text2Frame</a:t>
            </a:r>
            <a:r>
              <a:rPr lang="en-US">
                <a:solidFill>
                  <a:srgbClr val="66cc66"/>
                </a:solidFill>
                <a:latin typeface="Arial"/>
              </a:rPr>
              <a:t>(</a:t>
            </a:r>
            <a:r>
              <a:rPr lang="en-US">
                <a:solidFill>
                  <a:srgbClr val="000000"/>
                </a:solidFill>
                <a:latin typeface="Arial"/>
              </a:rPr>
              <a:t>BasePageWidget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t>
            </a:r>
            <a:r>
              <a:rPr lang="en-US">
                <a:solidFill>
                  <a:srgbClr val="0000cd"/>
                </a:solidFill>
                <a:latin typeface="Arial"/>
              </a:rPr>
              <a:t>__init__</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locator</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i="1" lang="en-US">
                <a:solidFill>
                  <a:srgbClr val="808080"/>
                </a:solidFill>
                <a:latin typeface="Liberation Sans;Arial"/>
              </a:rPr>
              <a:t># getter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a:p>
            <a:r>
              <a:rPr lang="en-US">
                <a:solidFill>
                  <a:srgbClr val="000000"/>
                </a:solidFill>
                <a:latin typeface="Liberation Sans;Arial"/>
              </a:rPr>
              <a:t>    </a:t>
            </a:r>
            <a:r>
              <a:rPr i="1" lang="en-US">
                <a:solidFill>
                  <a:srgbClr val="808080"/>
                </a:solidFill>
                <a:latin typeface="Liberation Sans;Arial"/>
              </a:rPr>
              <a:t># setter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frame1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#frame1'</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._browser.</a:t>
            </a:r>
            <a:r>
              <a:rPr lang="en-US">
                <a:solidFill>
                  <a:srgbClr val="000000"/>
                </a:solidFill>
                <a:latin typeface="Liberation Sans;Arial"/>
              </a:rPr>
              <a:t>switch_to_frame</a:t>
            </a:r>
            <a:r>
              <a:rPr lang="en-US">
                <a:solidFill>
                  <a:srgbClr val="66cc66"/>
                </a:solidFill>
                <a:latin typeface="Liberation Sans;Arial"/>
              </a:rPr>
              <a:t>(</a:t>
            </a:r>
            <a:r>
              <a:rPr lang="en-US">
                <a:solidFill>
                  <a:srgbClr val="000000"/>
                </a:solidFill>
                <a:latin typeface="Liberation Sans;Arial"/>
              </a:rPr>
              <a:t>frame1</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frame2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#frame2'</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._browser.</a:t>
            </a:r>
            <a:r>
              <a:rPr lang="en-US">
                <a:solidFill>
                  <a:srgbClr val="000000"/>
                </a:solidFill>
                <a:latin typeface="Liberation Sans;Arial"/>
              </a:rPr>
              <a:t>switch_to_frame</a:t>
            </a:r>
            <a:r>
              <a:rPr lang="en-US">
                <a:solidFill>
                  <a:srgbClr val="66cc66"/>
                </a:solidFill>
                <a:latin typeface="Liberation Sans;Arial"/>
              </a:rPr>
              <a:t>(</a:t>
            </a:r>
            <a:r>
              <a:rPr lang="en-US">
                <a:solidFill>
                  <a:srgbClr val="000000"/>
                </a:solidFill>
                <a:latin typeface="Liberation Sans;Arial"/>
              </a:rPr>
              <a:t>frame2</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clear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text</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._browser.</a:t>
            </a:r>
            <a:r>
              <a:rPr lang="en-US">
                <a:solidFill>
                  <a:srgbClr val="000000"/>
                </a:solidFill>
                <a:latin typeface="Liberation Sans;Arial"/>
              </a:rPr>
              <a:t>switch_to_default_content</a:t>
            </a:r>
            <a:r>
              <a:rPr lang="en-US">
                <a:solidFill>
                  <a:srgbClr val="66cc66"/>
                </a:solidFill>
                <a:latin typeface="Liberation Sans;Arial"/>
              </a:rPr>
              <a:t>()</a:t>
            </a:r>
            <a:endParaRPr/>
          </a:p>
          <a:p>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append</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endParaRPr/>
          </a:p>
          <a:p>
            <a:endParaRPr/>
          </a:p>
        </p:txBody>
      </p:sp>
      <p:sp>
        <p:nvSpPr>
          <p:cNvPr id="591" name="TextShape 7"/>
          <p:cNvSpPr txBox="1"/>
          <p:nvPr/>
        </p:nvSpPr>
        <p:spPr>
          <a:xfrm>
            <a:off x="6764040" y="5415840"/>
            <a:ext cx="1905840" cy="346320"/>
          </a:xfrm>
          <a:prstGeom prst="rect">
            <a:avLst/>
          </a:prstGeom>
        </p:spPr>
        <p:txBody>
          <a:bodyPr lIns="90000" rIns="90000" tIns="45000" bIns="45000"/>
          <a:p>
            <a:r>
              <a:rPr b="1" lang="en-US">
                <a:latin typeface="Arial"/>
              </a:rPr>
              <a:t>Frame2 Context</a:t>
            </a:r>
            <a:endParaRPr/>
          </a:p>
        </p:txBody>
      </p:sp>
      <p:sp>
        <p:nvSpPr>
          <p:cNvPr id="592" name="Line 8"/>
          <p:cNvSpPr/>
          <p:nvPr/>
        </p:nvSpPr>
        <p:spPr>
          <a:xfrm flipH="1" flipV="1">
            <a:off x="7678440" y="2926800"/>
            <a:ext cx="32040" cy="2455920"/>
          </a:xfrm>
          <a:prstGeom prst="line">
            <a:avLst/>
          </a:prstGeom>
          <a:ln w="36720">
            <a:solidFill>
              <a:srgbClr val="ff0000"/>
            </a:solidFill>
            <a:round/>
            <a:tailEnd len="med" type="triangle" w="med"/>
          </a:ln>
        </p:spPr>
      </p:sp>
      <p:sp>
        <p:nvSpPr>
          <p:cNvPr id="593" name="CustomShape 9"/>
          <p:cNvSpPr/>
          <p:nvPr/>
        </p:nvSpPr>
        <p:spPr>
          <a:xfrm>
            <a:off x="6405840" y="2103480"/>
            <a:ext cx="2369520" cy="731880"/>
          </a:xfrm>
          <a:prstGeom prst="rect">
            <a:avLst/>
          </a:prstGeom>
          <a:noFill/>
          <a:ln w="36720">
            <a:solidFill>
              <a:srgbClr val="ff0000"/>
            </a:solidFill>
            <a:custDash>
              <a:ds d="197000" sp="197000"/>
            </a:custDash>
            <a:round/>
          </a:ln>
        </p:spPr>
      </p:sp>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4" name="TextShape 1"/>
          <p:cNvSpPr txBox="1"/>
          <p:nvPr/>
        </p:nvSpPr>
        <p:spPr>
          <a:xfrm>
            <a:off x="503640" y="301320"/>
            <a:ext cx="9068760" cy="1262520"/>
          </a:xfrm>
          <a:prstGeom prst="rect">
            <a:avLst/>
          </a:prstGeom>
        </p:spPr>
        <p:txBody>
          <a:bodyPr lIns="0" rIns="0" tIns="0" bIns="0" anchor="ctr"/>
          <a:p>
            <a:pPr algn="ctr"/>
            <a:r>
              <a:rPr lang="en-US" sz="4400">
                <a:latin typeface="Arial"/>
              </a:rPr>
              <a:t>Dealing with Iframes</a:t>
            </a:r>
            <a:endParaRPr/>
          </a:p>
        </p:txBody>
      </p:sp>
      <p:sp>
        <p:nvSpPr>
          <p:cNvPr id="595" name="TextShape 2"/>
          <p:cNvSpPr txBox="1"/>
          <p:nvPr/>
        </p:nvSpPr>
        <p:spPr>
          <a:xfrm>
            <a:off x="503640" y="1769400"/>
            <a:ext cx="8867160" cy="4385880"/>
          </a:xfrm>
          <a:prstGeom prst="rect">
            <a:avLst/>
          </a:prstGeom>
        </p:spPr>
        <p:txBody>
          <a:bodyPr lIns="0" rIns="0" tIns="0" bIns="0"/>
          <a:p>
            <a:pPr>
              <a:buSzPct val="45000"/>
              <a:buFont typeface="StarSymbol"/>
              <a:buChar char=""/>
            </a:pPr>
            <a:r>
              <a:rPr lang="en-US" sz="3200">
                <a:latin typeface="Arial"/>
              </a:rPr>
              <a:t>Enter / Exit frames to interact with elements</a:t>
            </a:r>
            <a:endParaRPr/>
          </a:p>
          <a:p>
            <a:pPr>
              <a:buSzPct val="45000"/>
              <a:buFont typeface="StarSymbol"/>
              <a:buChar char=""/>
            </a:pPr>
            <a:r>
              <a:rPr lang="en-US" sz="3200">
                <a:latin typeface="Arial"/>
              </a:rPr>
              <a:t>Must update all methods of page object.</a:t>
            </a:r>
            <a:endParaRPr/>
          </a:p>
          <a:p>
            <a:pPr>
              <a:buSzPct val="45000"/>
              <a:buFont typeface="StarSymbol"/>
              <a:buChar char=""/>
            </a:pPr>
            <a:r>
              <a:rPr lang="en-US" sz="3200">
                <a:latin typeface="Arial"/>
              </a:rPr>
              <a:t>Create new page objects for Iframes?!?</a:t>
            </a:r>
            <a:endParaRPr/>
          </a:p>
        </p:txBody>
      </p:sp>
      <p:pic>
        <p:nvPicPr>
          <p:cNvPr id="596" name="" descr=""/>
          <p:cNvPicPr/>
          <p:nvPr/>
        </p:nvPicPr>
        <p:blipFill>
          <a:blip r:embed="rId1"/>
          <a:stretch>
            <a:fillRect/>
          </a:stretch>
        </p:blipFill>
        <p:spPr>
          <a:xfrm>
            <a:off x="582840" y="3805560"/>
            <a:ext cx="2499120" cy="2131560"/>
          </a:xfrm>
          <a:prstGeom prst="rect">
            <a:avLst/>
          </a:prstGeom>
          <a:ln>
            <a:noFill/>
          </a:ln>
        </p:spPr>
      </p:pic>
      <p:sp>
        <p:nvSpPr>
          <p:cNvPr id="597" name="TextShape 3"/>
          <p:cNvSpPr txBox="1"/>
          <p:nvPr/>
        </p:nvSpPr>
        <p:spPr>
          <a:xfrm>
            <a:off x="1056240" y="7013880"/>
            <a:ext cx="1868760" cy="602280"/>
          </a:xfrm>
          <a:prstGeom prst="rect">
            <a:avLst/>
          </a:prstGeom>
        </p:spPr>
        <p:txBody>
          <a:bodyPr lIns="90000" rIns="90000" tIns="45000" bIns="45000"/>
          <a:p>
            <a:r>
              <a:rPr b="1" lang="en-US">
                <a:latin typeface="Arial"/>
              </a:rPr>
              <a:t>Default Context</a:t>
            </a:r>
            <a:endParaRPr/>
          </a:p>
        </p:txBody>
      </p:sp>
      <p:sp>
        <p:nvSpPr>
          <p:cNvPr id="598" name="Line 4"/>
          <p:cNvSpPr/>
          <p:nvPr/>
        </p:nvSpPr>
        <p:spPr>
          <a:xfrm flipV="1">
            <a:off x="1844640" y="6136560"/>
            <a:ext cx="0" cy="849960"/>
          </a:xfrm>
          <a:prstGeom prst="line">
            <a:avLst/>
          </a:prstGeom>
          <a:ln w="36720">
            <a:solidFill>
              <a:srgbClr val="ff0000"/>
            </a:solidFill>
            <a:round/>
            <a:tailEnd len="med" type="triangle" w="med"/>
          </a:ln>
        </p:spPr>
      </p:sp>
      <p:sp>
        <p:nvSpPr>
          <p:cNvPr id="599" name="CustomShape 5"/>
          <p:cNvSpPr/>
          <p:nvPr/>
        </p:nvSpPr>
        <p:spPr>
          <a:xfrm>
            <a:off x="456840" y="3763440"/>
            <a:ext cx="2742480" cy="2248920"/>
          </a:xfrm>
          <a:prstGeom prst="rect">
            <a:avLst/>
          </a:prstGeom>
          <a:noFill/>
          <a:ln w="36720">
            <a:solidFill>
              <a:srgbClr val="ff0000"/>
            </a:solidFill>
            <a:custDash>
              <a:ds d="197000" sp="197000"/>
            </a:custDash>
            <a:round/>
          </a:ln>
        </p:spPr>
      </p:sp>
      <p:pic>
        <p:nvPicPr>
          <p:cNvPr id="600" name="" descr=""/>
          <p:cNvPicPr/>
          <p:nvPr/>
        </p:nvPicPr>
        <p:blipFill>
          <a:blip r:embed="rId2"/>
          <a:stretch>
            <a:fillRect/>
          </a:stretch>
        </p:blipFill>
        <p:spPr>
          <a:xfrm>
            <a:off x="3673800" y="3795480"/>
            <a:ext cx="2724840" cy="2166480"/>
          </a:xfrm>
          <a:prstGeom prst="rect">
            <a:avLst/>
          </a:prstGeom>
          <a:ln>
            <a:noFill/>
          </a:ln>
        </p:spPr>
      </p:pic>
      <p:sp>
        <p:nvSpPr>
          <p:cNvPr id="601" name="TextShape 6"/>
          <p:cNvSpPr txBox="1"/>
          <p:nvPr/>
        </p:nvSpPr>
        <p:spPr>
          <a:xfrm>
            <a:off x="4189680" y="7056360"/>
            <a:ext cx="2118960" cy="352080"/>
          </a:xfrm>
          <a:prstGeom prst="rect">
            <a:avLst/>
          </a:prstGeom>
        </p:spPr>
        <p:txBody>
          <a:bodyPr lIns="90000" rIns="90000" tIns="45000" bIns="45000"/>
          <a:p>
            <a:r>
              <a:rPr b="1" lang="en-US">
                <a:latin typeface="Arial"/>
              </a:rPr>
              <a:t>Frame1 Context</a:t>
            </a:r>
            <a:endParaRPr/>
          </a:p>
        </p:txBody>
      </p:sp>
      <p:sp>
        <p:nvSpPr>
          <p:cNvPr id="602" name="Line 7"/>
          <p:cNvSpPr/>
          <p:nvPr/>
        </p:nvSpPr>
        <p:spPr>
          <a:xfrm flipV="1">
            <a:off x="5049360" y="5576400"/>
            <a:ext cx="0" cy="1451880"/>
          </a:xfrm>
          <a:prstGeom prst="line">
            <a:avLst/>
          </a:prstGeom>
          <a:ln w="36720">
            <a:solidFill>
              <a:srgbClr val="ff0000"/>
            </a:solidFill>
            <a:round/>
            <a:tailEnd len="med" type="triangle" w="med"/>
          </a:ln>
        </p:spPr>
      </p:sp>
      <p:sp>
        <p:nvSpPr>
          <p:cNvPr id="603" name="CustomShape 8"/>
          <p:cNvSpPr/>
          <p:nvPr/>
        </p:nvSpPr>
        <p:spPr>
          <a:xfrm>
            <a:off x="3785400" y="4028040"/>
            <a:ext cx="2504520" cy="1470960"/>
          </a:xfrm>
          <a:prstGeom prst="rect">
            <a:avLst/>
          </a:prstGeom>
          <a:noFill/>
          <a:ln w="36720">
            <a:solidFill>
              <a:srgbClr val="ff0000"/>
            </a:solidFill>
            <a:custDash>
              <a:ds d="197000" sp="197000"/>
            </a:custDash>
            <a:round/>
          </a:ln>
        </p:spPr>
      </p:sp>
      <p:pic>
        <p:nvPicPr>
          <p:cNvPr id="604" name="" descr=""/>
          <p:cNvPicPr/>
          <p:nvPr/>
        </p:nvPicPr>
        <p:blipFill>
          <a:blip r:embed="rId3"/>
          <a:stretch>
            <a:fillRect/>
          </a:stretch>
        </p:blipFill>
        <p:spPr>
          <a:xfrm>
            <a:off x="6781680" y="3855240"/>
            <a:ext cx="2541960" cy="2125800"/>
          </a:xfrm>
          <a:prstGeom prst="rect">
            <a:avLst/>
          </a:prstGeom>
          <a:ln>
            <a:noFill/>
          </a:ln>
        </p:spPr>
      </p:pic>
      <p:sp>
        <p:nvSpPr>
          <p:cNvPr id="605" name="TextShape 9"/>
          <p:cNvSpPr txBox="1"/>
          <p:nvPr/>
        </p:nvSpPr>
        <p:spPr>
          <a:xfrm>
            <a:off x="7263000" y="7054560"/>
            <a:ext cx="1976400" cy="353880"/>
          </a:xfrm>
          <a:prstGeom prst="rect">
            <a:avLst/>
          </a:prstGeom>
        </p:spPr>
        <p:txBody>
          <a:bodyPr lIns="90000" rIns="90000" tIns="45000" bIns="45000"/>
          <a:p>
            <a:r>
              <a:rPr b="1" lang="en-US">
                <a:latin typeface="Arial"/>
              </a:rPr>
              <a:t>Frame2 Context</a:t>
            </a:r>
            <a:endParaRPr/>
          </a:p>
        </p:txBody>
      </p:sp>
      <p:sp>
        <p:nvSpPr>
          <p:cNvPr id="606" name="Line 10"/>
          <p:cNvSpPr/>
          <p:nvPr/>
        </p:nvSpPr>
        <p:spPr>
          <a:xfrm flipH="1" flipV="1">
            <a:off x="8037720" y="4997880"/>
            <a:ext cx="27000" cy="2029320"/>
          </a:xfrm>
          <a:prstGeom prst="line">
            <a:avLst/>
          </a:prstGeom>
          <a:ln w="36720">
            <a:solidFill>
              <a:srgbClr val="ff0000"/>
            </a:solidFill>
            <a:round/>
            <a:tailEnd len="med" type="triangle" w="med"/>
          </a:ln>
        </p:spPr>
      </p:sp>
      <p:sp>
        <p:nvSpPr>
          <p:cNvPr id="607" name="CustomShape 11"/>
          <p:cNvSpPr/>
          <p:nvPr/>
        </p:nvSpPr>
        <p:spPr>
          <a:xfrm>
            <a:off x="6953040" y="4308120"/>
            <a:ext cx="1935720" cy="591480"/>
          </a:xfrm>
          <a:prstGeom prst="rect">
            <a:avLst/>
          </a:prstGeom>
          <a:noFill/>
          <a:ln w="36720">
            <a:solidFill>
              <a:srgbClr val="ff0000"/>
            </a:solidFill>
            <a:custDash>
              <a:ds d="197000" sp="197000"/>
            </a:custDash>
            <a:round/>
          </a:ln>
        </p:spPr>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8"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object's value: No Iframes</a:t>
            </a:r>
            <a:endParaRPr/>
          </a:p>
        </p:txBody>
      </p:sp>
      <p:sp>
        <p:nvSpPr>
          <p:cNvPr id="609" name="CustomShape 2"/>
          <p:cNvSpPr/>
          <p:nvPr/>
        </p:nvSpPr>
        <p:spPr>
          <a:xfrm>
            <a:off x="2922840" y="3292560"/>
            <a:ext cx="1096920" cy="823320"/>
          </a:xfrm>
          <a:prstGeom prst="rect">
            <a:avLst/>
          </a:prstGeom>
          <a:solidFill>
            <a:srgbClr val="729fcf"/>
          </a:solidFill>
          <a:ln>
            <a:noFill/>
          </a:ln>
        </p:spPr>
        <p:txBody>
          <a:bodyPr wrap="none" lIns="90000" rIns="90000" tIns="45000" bIns="45000" anchor="ctr"/>
          <a:p>
            <a:pPr algn="ctr"/>
            <a:r>
              <a:rPr lang="en-US" sz="2400">
                <a:latin typeface="Arial"/>
              </a:rPr>
              <a:t>value()</a:t>
            </a:r>
            <a:endParaRPr/>
          </a:p>
        </p:txBody>
      </p:sp>
      <p:sp>
        <p:nvSpPr>
          <p:cNvPr id="610" name="TextShape 3"/>
          <p:cNvSpPr txBox="1"/>
          <p:nvPr/>
        </p:nvSpPr>
        <p:spPr>
          <a:xfrm>
            <a:off x="5736240" y="3480480"/>
            <a:ext cx="2530800" cy="376920"/>
          </a:xfrm>
          <a:prstGeom prst="rect">
            <a:avLst/>
          </a:prstGeom>
        </p:spPr>
        <p:txBody>
          <a:bodyPr lIns="90000" rIns="90000" tIns="45000" bIns="45000"/>
          <a:p>
            <a:r>
              <a:rPr lang="en-US" sz="2000">
                <a:latin typeface="Arial"/>
              </a:rPr>
              <a:t>Perform core actions</a:t>
            </a:r>
            <a:endParaRPr/>
          </a:p>
        </p:txBody>
      </p:sp>
      <p:sp>
        <p:nvSpPr>
          <p:cNvPr id="611" name="Line 4"/>
          <p:cNvSpPr/>
          <p:nvPr/>
        </p:nvSpPr>
        <p:spPr>
          <a:xfrm flipH="1">
            <a:off x="4453920" y="3680640"/>
            <a:ext cx="1015200" cy="0"/>
          </a:xfrm>
          <a:prstGeom prst="line">
            <a:avLst/>
          </a:prstGeom>
          <a:ln w="36720">
            <a:solidFill>
              <a:srgbClr val="ff0000"/>
            </a:solidFill>
            <a:round/>
            <a:tailEnd len="med" type="triangle" w="med"/>
          </a:ln>
        </p:spPr>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2"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object's value: One Iframe</a:t>
            </a:r>
            <a:endParaRPr/>
          </a:p>
        </p:txBody>
      </p:sp>
      <p:sp>
        <p:nvSpPr>
          <p:cNvPr id="613" name="CustomShape 2"/>
          <p:cNvSpPr/>
          <p:nvPr/>
        </p:nvSpPr>
        <p:spPr>
          <a:xfrm>
            <a:off x="2922840" y="3292560"/>
            <a:ext cx="1096920" cy="823320"/>
          </a:xfrm>
          <a:prstGeom prst="rect">
            <a:avLst/>
          </a:prstGeom>
          <a:solidFill>
            <a:srgbClr val="729fcf"/>
          </a:solidFill>
          <a:ln>
            <a:noFill/>
          </a:ln>
        </p:spPr>
        <p:txBody>
          <a:bodyPr wrap="none" lIns="90000" rIns="90000" tIns="45000" bIns="45000" anchor="ctr"/>
          <a:p>
            <a:pPr algn="ctr"/>
            <a:r>
              <a:rPr lang="en-US" sz="2400">
                <a:latin typeface="Arial"/>
              </a:rPr>
              <a:t>value()</a:t>
            </a:r>
            <a:endParaRPr/>
          </a:p>
        </p:txBody>
      </p:sp>
      <p:sp>
        <p:nvSpPr>
          <p:cNvPr id="614" name="CustomShape 3"/>
          <p:cNvSpPr/>
          <p:nvPr/>
        </p:nvSpPr>
        <p:spPr>
          <a:xfrm>
            <a:off x="2371320" y="2743920"/>
            <a:ext cx="1648440" cy="365760"/>
          </a:xfrm>
          <a:prstGeom prst="rect">
            <a:avLst/>
          </a:prstGeom>
          <a:solidFill>
            <a:srgbClr val="808080"/>
          </a:solidFill>
          <a:ln>
            <a:noFill/>
          </a:ln>
        </p:spPr>
      </p:sp>
      <p:sp>
        <p:nvSpPr>
          <p:cNvPr id="615" name="CustomShape 4"/>
          <p:cNvSpPr/>
          <p:nvPr/>
        </p:nvSpPr>
        <p:spPr>
          <a:xfrm>
            <a:off x="2371320" y="4292280"/>
            <a:ext cx="1648440" cy="366120"/>
          </a:xfrm>
          <a:prstGeom prst="rect">
            <a:avLst/>
          </a:prstGeom>
          <a:solidFill>
            <a:srgbClr val="808080"/>
          </a:solidFill>
          <a:ln>
            <a:noFill/>
          </a:ln>
        </p:spPr>
      </p:sp>
      <p:sp>
        <p:nvSpPr>
          <p:cNvPr id="616" name="CustomShape 5"/>
          <p:cNvSpPr/>
          <p:nvPr/>
        </p:nvSpPr>
        <p:spPr>
          <a:xfrm>
            <a:off x="2371320" y="2743920"/>
            <a:ext cx="363960" cy="1914480"/>
          </a:xfrm>
          <a:prstGeom prst="rect">
            <a:avLst/>
          </a:prstGeom>
          <a:solidFill>
            <a:srgbClr val="808080"/>
          </a:solidFill>
          <a:ln>
            <a:noFill/>
          </a:ln>
        </p:spPr>
      </p:sp>
      <p:sp>
        <p:nvSpPr>
          <p:cNvPr id="617" name="TextShape 6"/>
          <p:cNvSpPr txBox="1"/>
          <p:nvPr/>
        </p:nvSpPr>
        <p:spPr>
          <a:xfrm>
            <a:off x="5736240" y="2724480"/>
            <a:ext cx="1736640" cy="376920"/>
          </a:xfrm>
          <a:prstGeom prst="rect">
            <a:avLst/>
          </a:prstGeom>
        </p:spPr>
        <p:txBody>
          <a:bodyPr lIns="90000" rIns="90000" tIns="45000" bIns="45000"/>
          <a:p>
            <a:r>
              <a:rPr lang="en-US" sz="2000">
                <a:latin typeface="Arial"/>
              </a:rPr>
              <a:t>Enter Frame1</a:t>
            </a:r>
            <a:endParaRPr/>
          </a:p>
        </p:txBody>
      </p:sp>
      <p:sp>
        <p:nvSpPr>
          <p:cNvPr id="618" name="TextShape 7"/>
          <p:cNvSpPr txBox="1"/>
          <p:nvPr/>
        </p:nvSpPr>
        <p:spPr>
          <a:xfrm>
            <a:off x="5736240" y="3480480"/>
            <a:ext cx="2530800" cy="376920"/>
          </a:xfrm>
          <a:prstGeom prst="rect">
            <a:avLst/>
          </a:prstGeom>
        </p:spPr>
        <p:txBody>
          <a:bodyPr lIns="90000" rIns="90000" tIns="45000" bIns="45000"/>
          <a:p>
            <a:r>
              <a:rPr lang="en-US" sz="2000">
                <a:latin typeface="Arial"/>
              </a:rPr>
              <a:t>Perform core actions</a:t>
            </a:r>
            <a:endParaRPr/>
          </a:p>
        </p:txBody>
      </p:sp>
      <p:sp>
        <p:nvSpPr>
          <p:cNvPr id="619" name="TextShape 8"/>
          <p:cNvSpPr txBox="1"/>
          <p:nvPr/>
        </p:nvSpPr>
        <p:spPr>
          <a:xfrm>
            <a:off x="5736240" y="4308840"/>
            <a:ext cx="1552320" cy="376920"/>
          </a:xfrm>
          <a:prstGeom prst="rect">
            <a:avLst/>
          </a:prstGeom>
        </p:spPr>
        <p:txBody>
          <a:bodyPr lIns="90000" rIns="90000" tIns="45000" bIns="45000"/>
          <a:p>
            <a:r>
              <a:rPr lang="en-US" sz="2000">
                <a:latin typeface="Arial"/>
              </a:rPr>
              <a:t>Exit Frame1</a:t>
            </a:r>
            <a:endParaRPr/>
          </a:p>
        </p:txBody>
      </p:sp>
      <p:sp>
        <p:nvSpPr>
          <p:cNvPr id="620" name="Line 9"/>
          <p:cNvSpPr/>
          <p:nvPr/>
        </p:nvSpPr>
        <p:spPr>
          <a:xfrm flipH="1">
            <a:off x="4444560" y="2924640"/>
            <a:ext cx="1015200" cy="0"/>
          </a:xfrm>
          <a:prstGeom prst="line">
            <a:avLst/>
          </a:prstGeom>
          <a:ln w="36720">
            <a:solidFill>
              <a:srgbClr val="ff0000"/>
            </a:solidFill>
            <a:round/>
            <a:tailEnd len="med" type="triangle" w="med"/>
          </a:ln>
        </p:spPr>
      </p:sp>
      <p:sp>
        <p:nvSpPr>
          <p:cNvPr id="621" name="Line 10"/>
          <p:cNvSpPr/>
          <p:nvPr/>
        </p:nvSpPr>
        <p:spPr>
          <a:xfrm flipH="1">
            <a:off x="4453920" y="3680640"/>
            <a:ext cx="1015200" cy="0"/>
          </a:xfrm>
          <a:prstGeom prst="line">
            <a:avLst/>
          </a:prstGeom>
          <a:ln w="36720">
            <a:solidFill>
              <a:srgbClr val="ff0000"/>
            </a:solidFill>
            <a:round/>
            <a:tailEnd len="med" type="triangle" w="med"/>
          </a:ln>
        </p:spPr>
      </p:sp>
      <p:sp>
        <p:nvSpPr>
          <p:cNvPr id="622" name="Line 11"/>
          <p:cNvSpPr/>
          <p:nvPr/>
        </p:nvSpPr>
        <p:spPr>
          <a:xfrm flipH="1">
            <a:off x="4453920" y="4509000"/>
            <a:ext cx="1015200" cy="0"/>
          </a:xfrm>
          <a:prstGeom prst="line">
            <a:avLst/>
          </a:prstGeom>
          <a:ln w="36720">
            <a:solidFill>
              <a:srgbClr val="ff0000"/>
            </a:solidFill>
            <a:round/>
            <a:tailEnd len="med" type="triangle" w="med"/>
          </a:ln>
        </p:spPr>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3" name="TextShape 1"/>
          <p:cNvSpPr txBox="1"/>
          <p:nvPr/>
        </p:nvSpPr>
        <p:spPr>
          <a:xfrm>
            <a:off x="503640" y="301320"/>
            <a:ext cx="9068760" cy="1262520"/>
          </a:xfrm>
          <a:prstGeom prst="rect">
            <a:avLst/>
          </a:prstGeom>
        </p:spPr>
        <p:txBody>
          <a:bodyPr lIns="0" rIns="0" tIns="0" bIns="0" anchor="ctr"/>
          <a:p>
            <a:pPr algn="ctr"/>
            <a:r>
              <a:rPr lang="en-US" sz="4400">
                <a:latin typeface="Arial"/>
              </a:rPr>
              <a:t>Page object's value: Two Iframes</a:t>
            </a:r>
            <a:endParaRPr/>
          </a:p>
        </p:txBody>
      </p:sp>
      <p:sp>
        <p:nvSpPr>
          <p:cNvPr id="624" name="CustomShape 2"/>
          <p:cNvSpPr/>
          <p:nvPr/>
        </p:nvSpPr>
        <p:spPr>
          <a:xfrm>
            <a:off x="2922840" y="3292560"/>
            <a:ext cx="1096920" cy="823320"/>
          </a:xfrm>
          <a:prstGeom prst="rect">
            <a:avLst/>
          </a:prstGeom>
          <a:solidFill>
            <a:srgbClr val="729fcf"/>
          </a:solidFill>
          <a:ln>
            <a:noFill/>
          </a:ln>
        </p:spPr>
        <p:txBody>
          <a:bodyPr wrap="none" lIns="90000" rIns="90000" tIns="45000" bIns="45000" anchor="ctr"/>
          <a:p>
            <a:pPr algn="ctr"/>
            <a:r>
              <a:rPr lang="en-US" sz="2400">
                <a:latin typeface="Arial"/>
              </a:rPr>
              <a:t>value()</a:t>
            </a:r>
            <a:endParaRPr/>
          </a:p>
        </p:txBody>
      </p:sp>
      <p:sp>
        <p:nvSpPr>
          <p:cNvPr id="625" name="CustomShape 3"/>
          <p:cNvSpPr/>
          <p:nvPr/>
        </p:nvSpPr>
        <p:spPr>
          <a:xfrm>
            <a:off x="2371680" y="2743560"/>
            <a:ext cx="1648080" cy="366120"/>
          </a:xfrm>
          <a:prstGeom prst="rect">
            <a:avLst/>
          </a:prstGeom>
          <a:solidFill>
            <a:srgbClr val="808080"/>
          </a:solidFill>
          <a:ln>
            <a:noFill/>
          </a:ln>
        </p:spPr>
      </p:sp>
      <p:sp>
        <p:nvSpPr>
          <p:cNvPr id="626" name="CustomShape 4"/>
          <p:cNvSpPr/>
          <p:nvPr/>
        </p:nvSpPr>
        <p:spPr>
          <a:xfrm>
            <a:off x="2371680" y="4292280"/>
            <a:ext cx="1648080" cy="365760"/>
          </a:xfrm>
          <a:prstGeom prst="rect">
            <a:avLst/>
          </a:prstGeom>
          <a:solidFill>
            <a:srgbClr val="808080"/>
          </a:solidFill>
          <a:ln>
            <a:noFill/>
          </a:ln>
        </p:spPr>
      </p:sp>
      <p:sp>
        <p:nvSpPr>
          <p:cNvPr id="627" name="CustomShape 5"/>
          <p:cNvSpPr/>
          <p:nvPr/>
        </p:nvSpPr>
        <p:spPr>
          <a:xfrm>
            <a:off x="2371680" y="2743560"/>
            <a:ext cx="363600" cy="1914480"/>
          </a:xfrm>
          <a:prstGeom prst="rect">
            <a:avLst/>
          </a:prstGeom>
          <a:solidFill>
            <a:srgbClr val="808080"/>
          </a:solidFill>
          <a:ln>
            <a:noFill/>
          </a:ln>
        </p:spPr>
      </p:sp>
      <p:sp>
        <p:nvSpPr>
          <p:cNvPr id="628" name="CustomShape 6"/>
          <p:cNvSpPr/>
          <p:nvPr/>
        </p:nvSpPr>
        <p:spPr>
          <a:xfrm>
            <a:off x="1831680" y="2203560"/>
            <a:ext cx="2188080" cy="365760"/>
          </a:xfrm>
          <a:prstGeom prst="rect">
            <a:avLst/>
          </a:prstGeom>
          <a:solidFill>
            <a:srgbClr val="808080"/>
          </a:solidFill>
          <a:ln>
            <a:noFill/>
          </a:ln>
        </p:spPr>
      </p:sp>
      <p:sp>
        <p:nvSpPr>
          <p:cNvPr id="629" name="CustomShape 7"/>
          <p:cNvSpPr/>
          <p:nvPr/>
        </p:nvSpPr>
        <p:spPr>
          <a:xfrm>
            <a:off x="1831680" y="4832280"/>
            <a:ext cx="2188080" cy="365760"/>
          </a:xfrm>
          <a:prstGeom prst="rect">
            <a:avLst/>
          </a:prstGeom>
          <a:solidFill>
            <a:srgbClr val="808080"/>
          </a:solidFill>
          <a:ln>
            <a:noFill/>
          </a:ln>
        </p:spPr>
      </p:sp>
      <p:sp>
        <p:nvSpPr>
          <p:cNvPr id="630" name="CustomShape 8"/>
          <p:cNvSpPr/>
          <p:nvPr/>
        </p:nvSpPr>
        <p:spPr>
          <a:xfrm>
            <a:off x="1831680" y="2203560"/>
            <a:ext cx="365760" cy="2994480"/>
          </a:xfrm>
          <a:prstGeom prst="rect">
            <a:avLst/>
          </a:prstGeom>
          <a:solidFill>
            <a:srgbClr val="808080"/>
          </a:solidFill>
          <a:ln>
            <a:noFill/>
          </a:ln>
        </p:spPr>
      </p:sp>
      <p:sp>
        <p:nvSpPr>
          <p:cNvPr id="631" name="TextShape 9"/>
          <p:cNvSpPr txBox="1"/>
          <p:nvPr/>
        </p:nvSpPr>
        <p:spPr>
          <a:xfrm>
            <a:off x="5736240" y="2724480"/>
            <a:ext cx="1736640" cy="376920"/>
          </a:xfrm>
          <a:prstGeom prst="rect">
            <a:avLst/>
          </a:prstGeom>
        </p:spPr>
        <p:txBody>
          <a:bodyPr lIns="90000" rIns="90000" tIns="45000" bIns="45000"/>
          <a:p>
            <a:r>
              <a:rPr lang="en-US" sz="2000">
                <a:latin typeface="Arial"/>
              </a:rPr>
              <a:t>Enter Frame2</a:t>
            </a:r>
            <a:endParaRPr/>
          </a:p>
        </p:txBody>
      </p:sp>
      <p:sp>
        <p:nvSpPr>
          <p:cNvPr id="632" name="TextShape 10"/>
          <p:cNvSpPr txBox="1"/>
          <p:nvPr/>
        </p:nvSpPr>
        <p:spPr>
          <a:xfrm>
            <a:off x="5736240" y="2256120"/>
            <a:ext cx="1736640" cy="376920"/>
          </a:xfrm>
          <a:prstGeom prst="rect">
            <a:avLst/>
          </a:prstGeom>
        </p:spPr>
        <p:txBody>
          <a:bodyPr lIns="90000" rIns="90000" tIns="45000" bIns="45000"/>
          <a:p>
            <a:r>
              <a:rPr lang="en-US" sz="2000">
                <a:latin typeface="Arial"/>
              </a:rPr>
              <a:t>Enter Frame1</a:t>
            </a:r>
            <a:endParaRPr/>
          </a:p>
        </p:txBody>
      </p:sp>
      <p:sp>
        <p:nvSpPr>
          <p:cNvPr id="633" name="TextShape 11"/>
          <p:cNvSpPr txBox="1"/>
          <p:nvPr/>
        </p:nvSpPr>
        <p:spPr>
          <a:xfrm>
            <a:off x="5736240" y="3480480"/>
            <a:ext cx="2530800" cy="376920"/>
          </a:xfrm>
          <a:prstGeom prst="rect">
            <a:avLst/>
          </a:prstGeom>
        </p:spPr>
        <p:txBody>
          <a:bodyPr lIns="90000" rIns="90000" tIns="45000" bIns="45000"/>
          <a:p>
            <a:r>
              <a:rPr lang="en-US" sz="2000">
                <a:latin typeface="Arial"/>
              </a:rPr>
              <a:t>Perform core actions</a:t>
            </a:r>
            <a:endParaRPr/>
          </a:p>
        </p:txBody>
      </p:sp>
      <p:sp>
        <p:nvSpPr>
          <p:cNvPr id="634" name="TextShape 12"/>
          <p:cNvSpPr txBox="1"/>
          <p:nvPr/>
        </p:nvSpPr>
        <p:spPr>
          <a:xfrm>
            <a:off x="5736240" y="4308840"/>
            <a:ext cx="1552320" cy="376920"/>
          </a:xfrm>
          <a:prstGeom prst="rect">
            <a:avLst/>
          </a:prstGeom>
        </p:spPr>
        <p:txBody>
          <a:bodyPr lIns="90000" rIns="90000" tIns="45000" bIns="45000"/>
          <a:p>
            <a:r>
              <a:rPr lang="en-US" sz="2000">
                <a:latin typeface="Arial"/>
              </a:rPr>
              <a:t>Exit Frame2</a:t>
            </a:r>
            <a:endParaRPr/>
          </a:p>
        </p:txBody>
      </p:sp>
      <p:sp>
        <p:nvSpPr>
          <p:cNvPr id="635" name="TextShape 13"/>
          <p:cNvSpPr txBox="1"/>
          <p:nvPr/>
        </p:nvSpPr>
        <p:spPr>
          <a:xfrm>
            <a:off x="5736240" y="4812840"/>
            <a:ext cx="1552320" cy="376920"/>
          </a:xfrm>
          <a:prstGeom prst="rect">
            <a:avLst/>
          </a:prstGeom>
        </p:spPr>
        <p:txBody>
          <a:bodyPr lIns="90000" rIns="90000" tIns="45000" bIns="45000"/>
          <a:p>
            <a:r>
              <a:rPr lang="en-US" sz="2000">
                <a:latin typeface="Arial"/>
              </a:rPr>
              <a:t>Exit Frame1</a:t>
            </a:r>
            <a:endParaRPr/>
          </a:p>
        </p:txBody>
      </p:sp>
      <p:sp>
        <p:nvSpPr>
          <p:cNvPr id="636" name="Line 14"/>
          <p:cNvSpPr/>
          <p:nvPr/>
        </p:nvSpPr>
        <p:spPr>
          <a:xfrm flipH="1">
            <a:off x="4435200" y="2420280"/>
            <a:ext cx="1015200" cy="0"/>
          </a:xfrm>
          <a:prstGeom prst="line">
            <a:avLst/>
          </a:prstGeom>
          <a:ln w="36720">
            <a:solidFill>
              <a:srgbClr val="ff0000"/>
            </a:solidFill>
            <a:round/>
            <a:tailEnd len="med" type="triangle" w="med"/>
          </a:ln>
        </p:spPr>
      </p:sp>
      <p:sp>
        <p:nvSpPr>
          <p:cNvPr id="637" name="Line 15"/>
          <p:cNvSpPr/>
          <p:nvPr/>
        </p:nvSpPr>
        <p:spPr>
          <a:xfrm flipH="1">
            <a:off x="4444560" y="2924640"/>
            <a:ext cx="1015200" cy="0"/>
          </a:xfrm>
          <a:prstGeom prst="line">
            <a:avLst/>
          </a:prstGeom>
          <a:ln w="36720">
            <a:solidFill>
              <a:srgbClr val="ff0000"/>
            </a:solidFill>
            <a:round/>
            <a:tailEnd len="med" type="triangle" w="med"/>
          </a:ln>
        </p:spPr>
      </p:sp>
      <p:sp>
        <p:nvSpPr>
          <p:cNvPr id="638" name="Line 16"/>
          <p:cNvSpPr/>
          <p:nvPr/>
        </p:nvSpPr>
        <p:spPr>
          <a:xfrm flipH="1">
            <a:off x="4453920" y="3680640"/>
            <a:ext cx="1015200" cy="0"/>
          </a:xfrm>
          <a:prstGeom prst="line">
            <a:avLst/>
          </a:prstGeom>
          <a:ln w="36720">
            <a:solidFill>
              <a:srgbClr val="ff0000"/>
            </a:solidFill>
            <a:round/>
            <a:tailEnd len="med" type="triangle" w="med"/>
          </a:ln>
        </p:spPr>
      </p:sp>
      <p:sp>
        <p:nvSpPr>
          <p:cNvPr id="639" name="Line 17"/>
          <p:cNvSpPr/>
          <p:nvPr/>
        </p:nvSpPr>
        <p:spPr>
          <a:xfrm flipH="1">
            <a:off x="4453920" y="4509000"/>
            <a:ext cx="1015200" cy="0"/>
          </a:xfrm>
          <a:prstGeom prst="line">
            <a:avLst/>
          </a:prstGeom>
          <a:ln w="36720">
            <a:solidFill>
              <a:srgbClr val="ff0000"/>
            </a:solidFill>
            <a:round/>
            <a:tailEnd len="med" type="triangle" w="med"/>
          </a:ln>
        </p:spPr>
      </p:sp>
      <p:sp>
        <p:nvSpPr>
          <p:cNvPr id="640" name="Line 18"/>
          <p:cNvSpPr/>
          <p:nvPr/>
        </p:nvSpPr>
        <p:spPr>
          <a:xfrm flipH="1">
            <a:off x="4453920" y="5049000"/>
            <a:ext cx="1015200" cy="0"/>
          </a:xfrm>
          <a:prstGeom prst="line">
            <a:avLst/>
          </a:prstGeom>
          <a:ln w="36720">
            <a:solidFill>
              <a:srgbClr val="ff0000"/>
            </a:solidFill>
            <a:round/>
            <a:tailEnd len="med" type="triangle" w="med"/>
          </a:ln>
        </p:spPr>
      </p:sp>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1" name="TextShape 1"/>
          <p:cNvSpPr txBox="1"/>
          <p:nvPr/>
        </p:nvSpPr>
        <p:spPr>
          <a:xfrm>
            <a:off x="503640" y="301320"/>
            <a:ext cx="9068760" cy="1262520"/>
          </a:xfrm>
          <a:prstGeom prst="rect">
            <a:avLst/>
          </a:prstGeom>
        </p:spPr>
        <p:txBody>
          <a:bodyPr lIns="0" rIns="0" tIns="0" bIns="0" anchor="ctr"/>
          <a:p>
            <a:pPr algn="ctr"/>
            <a:r>
              <a:rPr lang="en-US" sz="4400">
                <a:latin typeface="Arial"/>
              </a:rPr>
              <a:t>IframeWrap Design Pattern</a:t>
            </a:r>
            <a:endParaRPr/>
          </a:p>
        </p:txBody>
      </p:sp>
      <p:sp>
        <p:nvSpPr>
          <p:cNvPr id="642" name="TextShape 2"/>
          <p:cNvSpPr txBox="1"/>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Use Decorator Pattern to wrap attributes of a page object with Enter / Exit iframe calls.</a:t>
            </a:r>
            <a:endParaRPr/>
          </a:p>
        </p:txBody>
      </p:sp>
      <p:sp>
        <p:nvSpPr>
          <p:cNvPr id="643" name="CustomShape 3"/>
          <p:cNvSpPr/>
          <p:nvPr/>
        </p:nvSpPr>
        <p:spPr>
          <a:xfrm>
            <a:off x="1303200" y="4192920"/>
            <a:ext cx="1096920" cy="82332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644" name="CustomShape 4"/>
          <p:cNvSpPr/>
          <p:nvPr/>
        </p:nvSpPr>
        <p:spPr>
          <a:xfrm>
            <a:off x="4218480" y="4192560"/>
            <a:ext cx="1096920" cy="82332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645" name="CustomShape 5"/>
          <p:cNvSpPr/>
          <p:nvPr/>
        </p:nvSpPr>
        <p:spPr>
          <a:xfrm>
            <a:off x="3666960" y="3643920"/>
            <a:ext cx="1648440" cy="365760"/>
          </a:xfrm>
          <a:prstGeom prst="rect">
            <a:avLst/>
          </a:prstGeom>
          <a:solidFill>
            <a:srgbClr val="808080"/>
          </a:solidFill>
          <a:ln>
            <a:noFill/>
          </a:ln>
        </p:spPr>
      </p:sp>
      <p:sp>
        <p:nvSpPr>
          <p:cNvPr id="646" name="CustomShape 6"/>
          <p:cNvSpPr/>
          <p:nvPr/>
        </p:nvSpPr>
        <p:spPr>
          <a:xfrm>
            <a:off x="3666960" y="5192280"/>
            <a:ext cx="1648440" cy="366120"/>
          </a:xfrm>
          <a:prstGeom prst="rect">
            <a:avLst/>
          </a:prstGeom>
          <a:solidFill>
            <a:srgbClr val="808080"/>
          </a:solidFill>
          <a:ln>
            <a:noFill/>
          </a:ln>
        </p:spPr>
      </p:sp>
      <p:sp>
        <p:nvSpPr>
          <p:cNvPr id="647" name="CustomShape 7"/>
          <p:cNvSpPr/>
          <p:nvPr/>
        </p:nvSpPr>
        <p:spPr>
          <a:xfrm>
            <a:off x="3666960" y="3643920"/>
            <a:ext cx="363960" cy="1914480"/>
          </a:xfrm>
          <a:prstGeom prst="rect">
            <a:avLst/>
          </a:prstGeom>
          <a:solidFill>
            <a:srgbClr val="808080"/>
          </a:solidFill>
          <a:ln>
            <a:noFill/>
          </a:ln>
        </p:spPr>
      </p:sp>
      <p:sp>
        <p:nvSpPr>
          <p:cNvPr id="648" name="CustomShape 8"/>
          <p:cNvSpPr/>
          <p:nvPr/>
        </p:nvSpPr>
        <p:spPr>
          <a:xfrm>
            <a:off x="7673760" y="4187880"/>
            <a:ext cx="1096920" cy="82332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649" name="CustomShape 9"/>
          <p:cNvSpPr/>
          <p:nvPr/>
        </p:nvSpPr>
        <p:spPr>
          <a:xfrm>
            <a:off x="7122600" y="3638880"/>
            <a:ext cx="1648080" cy="366120"/>
          </a:xfrm>
          <a:prstGeom prst="rect">
            <a:avLst/>
          </a:prstGeom>
          <a:solidFill>
            <a:srgbClr val="808080"/>
          </a:solidFill>
          <a:ln>
            <a:noFill/>
          </a:ln>
        </p:spPr>
      </p:sp>
      <p:sp>
        <p:nvSpPr>
          <p:cNvPr id="650" name="CustomShape 10"/>
          <p:cNvSpPr/>
          <p:nvPr/>
        </p:nvSpPr>
        <p:spPr>
          <a:xfrm>
            <a:off x="7122600" y="5187600"/>
            <a:ext cx="1648080" cy="365760"/>
          </a:xfrm>
          <a:prstGeom prst="rect">
            <a:avLst/>
          </a:prstGeom>
          <a:solidFill>
            <a:srgbClr val="808080"/>
          </a:solidFill>
          <a:ln>
            <a:noFill/>
          </a:ln>
        </p:spPr>
      </p:sp>
      <p:sp>
        <p:nvSpPr>
          <p:cNvPr id="651" name="CustomShape 11"/>
          <p:cNvSpPr/>
          <p:nvPr/>
        </p:nvSpPr>
        <p:spPr>
          <a:xfrm>
            <a:off x="7122600" y="3638880"/>
            <a:ext cx="363600" cy="1914480"/>
          </a:xfrm>
          <a:prstGeom prst="rect">
            <a:avLst/>
          </a:prstGeom>
          <a:solidFill>
            <a:srgbClr val="808080"/>
          </a:solidFill>
          <a:ln>
            <a:noFill/>
          </a:ln>
        </p:spPr>
      </p:sp>
      <p:sp>
        <p:nvSpPr>
          <p:cNvPr id="652" name="CustomShape 12"/>
          <p:cNvSpPr/>
          <p:nvPr/>
        </p:nvSpPr>
        <p:spPr>
          <a:xfrm>
            <a:off x="6582600" y="3098880"/>
            <a:ext cx="2188080" cy="365760"/>
          </a:xfrm>
          <a:prstGeom prst="rect">
            <a:avLst/>
          </a:prstGeom>
          <a:solidFill>
            <a:srgbClr val="808080"/>
          </a:solidFill>
          <a:ln>
            <a:noFill/>
          </a:ln>
        </p:spPr>
      </p:sp>
      <p:sp>
        <p:nvSpPr>
          <p:cNvPr id="653" name="CustomShape 13"/>
          <p:cNvSpPr/>
          <p:nvPr/>
        </p:nvSpPr>
        <p:spPr>
          <a:xfrm>
            <a:off x="6582600" y="5727600"/>
            <a:ext cx="2188080" cy="365760"/>
          </a:xfrm>
          <a:prstGeom prst="rect">
            <a:avLst/>
          </a:prstGeom>
          <a:solidFill>
            <a:srgbClr val="808080"/>
          </a:solidFill>
          <a:ln>
            <a:noFill/>
          </a:ln>
        </p:spPr>
      </p:sp>
      <p:sp>
        <p:nvSpPr>
          <p:cNvPr id="654" name="CustomShape 14"/>
          <p:cNvSpPr/>
          <p:nvPr/>
        </p:nvSpPr>
        <p:spPr>
          <a:xfrm>
            <a:off x="6582600" y="3098880"/>
            <a:ext cx="365760" cy="2994480"/>
          </a:xfrm>
          <a:prstGeom prst="rect">
            <a:avLst/>
          </a:prstGeom>
          <a:solidFill>
            <a:srgbClr val="808080"/>
          </a:solidFill>
          <a:ln>
            <a:noFill/>
          </a:ln>
        </p:spPr>
      </p:sp>
      <p:sp>
        <p:nvSpPr>
          <p:cNvPr id="655" name="TextShape 15"/>
          <p:cNvSpPr txBox="1"/>
          <p:nvPr/>
        </p:nvSpPr>
        <p:spPr>
          <a:xfrm>
            <a:off x="1005480" y="6429600"/>
            <a:ext cx="1520280" cy="433440"/>
          </a:xfrm>
          <a:prstGeom prst="rect">
            <a:avLst/>
          </a:prstGeom>
        </p:spPr>
        <p:txBody>
          <a:bodyPr lIns="90000" rIns="90000" tIns="45000" bIns="45000"/>
          <a:p>
            <a:r>
              <a:rPr b="1" lang="en-US" sz="2400">
                <a:latin typeface="Arial"/>
              </a:rPr>
              <a:t>0 Iframes</a:t>
            </a:r>
            <a:endParaRPr/>
          </a:p>
        </p:txBody>
      </p:sp>
      <p:sp>
        <p:nvSpPr>
          <p:cNvPr id="656" name="TextShape 16"/>
          <p:cNvSpPr txBox="1"/>
          <p:nvPr/>
        </p:nvSpPr>
        <p:spPr>
          <a:xfrm>
            <a:off x="3740760" y="6429960"/>
            <a:ext cx="1351080" cy="433440"/>
          </a:xfrm>
          <a:prstGeom prst="rect">
            <a:avLst/>
          </a:prstGeom>
        </p:spPr>
        <p:txBody>
          <a:bodyPr lIns="90000" rIns="90000" tIns="45000" bIns="45000"/>
          <a:p>
            <a:r>
              <a:rPr b="1" lang="en-US" sz="2400">
                <a:latin typeface="Arial"/>
              </a:rPr>
              <a:t>1 Iframe</a:t>
            </a:r>
            <a:endParaRPr/>
          </a:p>
        </p:txBody>
      </p:sp>
      <p:sp>
        <p:nvSpPr>
          <p:cNvPr id="657" name="TextShape 17"/>
          <p:cNvSpPr txBox="1"/>
          <p:nvPr/>
        </p:nvSpPr>
        <p:spPr>
          <a:xfrm>
            <a:off x="7015680" y="6429960"/>
            <a:ext cx="1520280" cy="433440"/>
          </a:xfrm>
          <a:prstGeom prst="rect">
            <a:avLst/>
          </a:prstGeom>
        </p:spPr>
        <p:txBody>
          <a:bodyPr lIns="90000" rIns="90000" tIns="45000" bIns="45000"/>
          <a:p>
            <a:r>
              <a:rPr b="1" lang="en-US" sz="2400">
                <a:latin typeface="Arial"/>
              </a:rPr>
              <a:t>2 Iframes</a:t>
            </a:r>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8" name="TextShape 1"/>
          <p:cNvSpPr txBox="1"/>
          <p:nvPr/>
        </p:nvSpPr>
        <p:spPr>
          <a:xfrm>
            <a:off x="503640" y="301320"/>
            <a:ext cx="9068760" cy="1262520"/>
          </a:xfrm>
          <a:prstGeom prst="rect">
            <a:avLst/>
          </a:prstGeom>
        </p:spPr>
        <p:txBody>
          <a:bodyPr lIns="0" rIns="0" tIns="0" bIns="0" anchor="ctr"/>
          <a:p>
            <a:pPr algn="ctr"/>
            <a:r>
              <a:rPr lang="en-US" sz="4400">
                <a:latin typeface="Arial"/>
              </a:rPr>
              <a:t>Decorator Pattern</a:t>
            </a:r>
            <a:endParaRPr/>
          </a:p>
        </p:txBody>
      </p:sp>
      <p:sp>
        <p:nvSpPr>
          <p:cNvPr id="659" name="TextShape 2"/>
          <p:cNvSpPr txBox="1"/>
          <p:nvPr/>
        </p:nvSpPr>
        <p:spPr>
          <a:xfrm>
            <a:off x="503640" y="1769400"/>
            <a:ext cx="9068760" cy="4385520"/>
          </a:xfrm>
          <a:prstGeom prst="rect">
            <a:avLst/>
          </a:prstGeom>
        </p:spPr>
        <p:txBody>
          <a:bodyPr lIns="0" rIns="0" tIns="0" bIns="0"/>
          <a:p>
            <a:pPr>
              <a:buSzPct val="45000"/>
              <a:buFont typeface="StarSymbol"/>
              <a:buChar char=""/>
            </a:pPr>
            <a:r>
              <a:rPr lang="en-US" sz="3200">
                <a:latin typeface="Arial"/>
              </a:rPr>
              <a:t>Attach additional responsibilities to an object dynamically and transparently.</a:t>
            </a:r>
            <a:endParaRPr/>
          </a:p>
        </p:txBody>
      </p:sp>
      <p:pic>
        <p:nvPicPr>
          <p:cNvPr id="660" name="" descr=""/>
          <p:cNvPicPr/>
          <p:nvPr/>
        </p:nvPicPr>
        <p:blipFill>
          <a:blip r:embed="rId1"/>
          <a:stretch>
            <a:fillRect/>
          </a:stretch>
        </p:blipFill>
        <p:spPr>
          <a:xfrm>
            <a:off x="7312680" y="2712600"/>
            <a:ext cx="1655640" cy="2256840"/>
          </a:xfrm>
          <a:prstGeom prst="rect">
            <a:avLst/>
          </a:prstGeom>
          <a:ln>
            <a:noFill/>
          </a:ln>
        </p:spPr>
      </p:pic>
      <p:sp>
        <p:nvSpPr>
          <p:cNvPr id="661" name="TextShape 3"/>
          <p:cNvSpPr txBox="1"/>
          <p:nvPr/>
        </p:nvSpPr>
        <p:spPr>
          <a:xfrm>
            <a:off x="584280" y="3173760"/>
            <a:ext cx="2336760" cy="188244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A </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f </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do_some_stuff</a:t>
            </a:r>
            <a:r>
              <a:rPr lang="en-US">
                <a:solidFill>
                  <a:srgbClr val="66cc66"/>
                </a:solidFill>
                <a:latin typeface="Liberation Sans;Arial"/>
              </a:rPr>
              <a:t>()</a:t>
            </a:r>
            <a:endParaRPr/>
          </a:p>
          <a:p>
            <a:endParaRPr/>
          </a:p>
          <a:p>
            <a:endParaRPr/>
          </a:p>
          <a:p>
            <a:r>
              <a:rPr lang="en-US">
                <a:solidFill>
                  <a:srgbClr val="000000"/>
                </a:solidFill>
                <a:latin typeface="Liberation Sans;Arial"/>
              </a:rPr>
              <a:t>a = A</a:t>
            </a:r>
            <a:r>
              <a:rPr lang="en-US">
                <a:solidFill>
                  <a:srgbClr val="66cc66"/>
                </a:solidFill>
                <a:latin typeface="Liberation Sans;Arial"/>
              </a:rPr>
              <a:t>()</a:t>
            </a:r>
            <a:endParaRPr/>
          </a:p>
        </p:txBody>
      </p:sp>
      <p:sp>
        <p:nvSpPr>
          <p:cNvPr id="662" name="CustomShape 4"/>
          <p:cNvSpPr/>
          <p:nvPr/>
        </p:nvSpPr>
        <p:spPr>
          <a:xfrm>
            <a:off x="914040" y="5335200"/>
            <a:ext cx="914040" cy="1216440"/>
          </a:xfrm>
          <a:prstGeom prst="rect">
            <a:avLst/>
          </a:prstGeom>
          <a:solidFill>
            <a:srgbClr val="ffffff"/>
          </a:solidFill>
          <a:ln>
            <a:solidFill>
              <a:srgbClr val="3465a4"/>
            </a:solidFill>
          </a:ln>
        </p:spPr>
      </p:sp>
      <p:sp>
        <p:nvSpPr>
          <p:cNvPr id="663" name="TextShape 5"/>
          <p:cNvSpPr txBox="1"/>
          <p:nvPr/>
        </p:nvSpPr>
        <p:spPr>
          <a:xfrm>
            <a:off x="1045800" y="5446080"/>
            <a:ext cx="307080" cy="346320"/>
          </a:xfrm>
          <a:prstGeom prst="rect">
            <a:avLst/>
          </a:prstGeom>
        </p:spPr>
        <p:txBody>
          <a:bodyPr lIns="90000" rIns="90000" tIns="45000" bIns="45000"/>
          <a:p>
            <a:r>
              <a:rPr lang="en-US">
                <a:latin typeface="Arial"/>
              </a:rPr>
              <a:t>a</a:t>
            </a:r>
            <a:endParaRPr/>
          </a:p>
        </p:txBody>
      </p:sp>
      <p:sp>
        <p:nvSpPr>
          <p:cNvPr id="664" name="TextShape 6"/>
          <p:cNvSpPr txBox="1"/>
          <p:nvPr/>
        </p:nvSpPr>
        <p:spPr>
          <a:xfrm>
            <a:off x="1012320" y="5994720"/>
            <a:ext cx="244800" cy="346320"/>
          </a:xfrm>
          <a:prstGeom prst="rect">
            <a:avLst/>
          </a:prstGeom>
        </p:spPr>
        <p:txBody>
          <a:bodyPr lIns="90000" rIns="90000" tIns="45000" bIns="45000"/>
          <a:p>
            <a:r>
              <a:rPr lang="en-US">
                <a:latin typeface="Arial"/>
              </a:rPr>
              <a:t>f</a:t>
            </a:r>
            <a:endParaRPr/>
          </a:p>
        </p:txBody>
      </p:sp>
      <p:sp>
        <p:nvSpPr>
          <p:cNvPr id="665" name="CustomShape 7"/>
          <p:cNvSpPr/>
          <p:nvPr/>
        </p:nvSpPr>
        <p:spPr>
          <a:xfrm>
            <a:off x="2742120" y="5975280"/>
            <a:ext cx="9140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666" name="Line 8"/>
          <p:cNvSpPr/>
          <p:nvPr/>
        </p:nvSpPr>
        <p:spPr>
          <a:xfrm>
            <a:off x="1005480" y="5883840"/>
            <a:ext cx="731160" cy="0"/>
          </a:xfrm>
          <a:prstGeom prst="line">
            <a:avLst/>
          </a:prstGeom>
          <a:ln>
            <a:solidFill>
              <a:srgbClr val="000000"/>
            </a:solidFill>
          </a:ln>
        </p:spPr>
      </p:sp>
      <p:sp>
        <p:nvSpPr>
          <p:cNvPr id="667" name="Line 9"/>
          <p:cNvSpPr/>
          <p:nvPr/>
        </p:nvSpPr>
        <p:spPr>
          <a:xfrm>
            <a:off x="1256760" y="6249600"/>
            <a:ext cx="1393920" cy="0"/>
          </a:xfrm>
          <a:prstGeom prst="line">
            <a:avLst/>
          </a:prstGeom>
          <a:ln>
            <a:solidFill>
              <a:srgbClr val="000000"/>
            </a:solidFill>
            <a:tailEnd len="med" type="triangle" w="med"/>
          </a:ln>
        </p:spPr>
      </p:sp>
      <p:sp>
        <p:nvSpPr>
          <p:cNvPr id="668" name="CustomShape 10"/>
          <p:cNvSpPr/>
          <p:nvPr/>
        </p:nvSpPr>
        <p:spPr>
          <a:xfrm>
            <a:off x="4980600" y="5335200"/>
            <a:ext cx="914040" cy="1216440"/>
          </a:xfrm>
          <a:prstGeom prst="rect">
            <a:avLst/>
          </a:prstGeom>
          <a:solidFill>
            <a:srgbClr val="ffffff"/>
          </a:solidFill>
          <a:ln>
            <a:solidFill>
              <a:srgbClr val="3465a4"/>
            </a:solidFill>
          </a:ln>
        </p:spPr>
      </p:sp>
      <p:sp>
        <p:nvSpPr>
          <p:cNvPr id="669" name="TextShape 11"/>
          <p:cNvSpPr txBox="1"/>
          <p:nvPr/>
        </p:nvSpPr>
        <p:spPr>
          <a:xfrm>
            <a:off x="5112360" y="5446080"/>
            <a:ext cx="307080" cy="346320"/>
          </a:xfrm>
          <a:prstGeom prst="rect">
            <a:avLst/>
          </a:prstGeom>
        </p:spPr>
        <p:txBody>
          <a:bodyPr lIns="90000" rIns="90000" tIns="45000" bIns="45000"/>
          <a:p>
            <a:r>
              <a:rPr lang="en-US">
                <a:latin typeface="Arial"/>
              </a:rPr>
              <a:t>a</a:t>
            </a:r>
            <a:endParaRPr/>
          </a:p>
        </p:txBody>
      </p:sp>
      <p:sp>
        <p:nvSpPr>
          <p:cNvPr id="670" name="TextShape 12"/>
          <p:cNvSpPr txBox="1"/>
          <p:nvPr/>
        </p:nvSpPr>
        <p:spPr>
          <a:xfrm>
            <a:off x="5078880" y="5994720"/>
            <a:ext cx="244800" cy="346320"/>
          </a:xfrm>
          <a:prstGeom prst="rect">
            <a:avLst/>
          </a:prstGeom>
        </p:spPr>
        <p:txBody>
          <a:bodyPr lIns="90000" rIns="90000" tIns="45000" bIns="45000"/>
          <a:p>
            <a:r>
              <a:rPr lang="en-US">
                <a:latin typeface="Arial"/>
              </a:rPr>
              <a:t>f</a:t>
            </a:r>
            <a:endParaRPr/>
          </a:p>
        </p:txBody>
      </p:sp>
      <p:sp>
        <p:nvSpPr>
          <p:cNvPr id="671" name="CustomShape 13"/>
          <p:cNvSpPr/>
          <p:nvPr/>
        </p:nvSpPr>
        <p:spPr>
          <a:xfrm>
            <a:off x="8536320" y="5975280"/>
            <a:ext cx="9284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672" name="Line 14"/>
          <p:cNvSpPr/>
          <p:nvPr/>
        </p:nvSpPr>
        <p:spPr>
          <a:xfrm>
            <a:off x="5072040" y="5883840"/>
            <a:ext cx="731160" cy="0"/>
          </a:xfrm>
          <a:prstGeom prst="line">
            <a:avLst/>
          </a:prstGeom>
          <a:ln>
            <a:solidFill>
              <a:srgbClr val="000000"/>
            </a:solidFill>
          </a:ln>
        </p:spPr>
      </p:sp>
      <p:sp>
        <p:nvSpPr>
          <p:cNvPr id="673" name="Line 15"/>
          <p:cNvSpPr/>
          <p:nvPr/>
        </p:nvSpPr>
        <p:spPr>
          <a:xfrm>
            <a:off x="5323680" y="6249600"/>
            <a:ext cx="1393920" cy="0"/>
          </a:xfrm>
          <a:prstGeom prst="line">
            <a:avLst/>
          </a:prstGeom>
          <a:ln>
            <a:solidFill>
              <a:srgbClr val="000000"/>
            </a:solidFill>
            <a:tailEnd len="med" type="triangle" w="med"/>
          </a:ln>
        </p:spPr>
      </p:sp>
      <p:sp>
        <p:nvSpPr>
          <p:cNvPr id="674" name="CustomShape 16"/>
          <p:cNvSpPr/>
          <p:nvPr/>
        </p:nvSpPr>
        <p:spPr>
          <a:xfrm>
            <a:off x="6772680" y="5975280"/>
            <a:ext cx="90540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wrapper</a:t>
            </a:r>
            <a:endParaRPr/>
          </a:p>
        </p:txBody>
      </p:sp>
      <p:sp>
        <p:nvSpPr>
          <p:cNvPr id="675" name="Line 17"/>
          <p:cNvSpPr/>
          <p:nvPr/>
        </p:nvSpPr>
        <p:spPr>
          <a:xfrm>
            <a:off x="7806960" y="6249600"/>
            <a:ext cx="602640" cy="0"/>
          </a:xfrm>
          <a:prstGeom prst="line">
            <a:avLst/>
          </a:prstGeom>
          <a:ln>
            <a:solidFill>
              <a:srgbClr val="000000"/>
            </a:solidFill>
            <a:tailEnd len="med" type="triangle" w="med"/>
          </a:ln>
        </p:spPr>
      </p:sp>
      <p:sp>
        <p:nvSpPr>
          <p:cNvPr id="676" name="TextShape 18"/>
          <p:cNvSpPr txBox="1"/>
          <p:nvPr/>
        </p:nvSpPr>
        <p:spPr>
          <a:xfrm>
            <a:off x="1096920" y="6807240"/>
            <a:ext cx="2160360" cy="346320"/>
          </a:xfrm>
          <a:prstGeom prst="rect">
            <a:avLst/>
          </a:prstGeom>
        </p:spPr>
        <p:txBody>
          <a:bodyPr lIns="90000" rIns="90000" tIns="45000" bIns="45000"/>
          <a:p>
            <a:r>
              <a:rPr b="1" lang="en-US">
                <a:latin typeface="Arial"/>
              </a:rPr>
              <a:t>Before Decoration</a:t>
            </a:r>
            <a:endParaRPr/>
          </a:p>
        </p:txBody>
      </p:sp>
      <p:sp>
        <p:nvSpPr>
          <p:cNvPr id="677" name="TextShape 19"/>
          <p:cNvSpPr txBox="1"/>
          <p:nvPr/>
        </p:nvSpPr>
        <p:spPr>
          <a:xfrm>
            <a:off x="6207480" y="6807240"/>
            <a:ext cx="1969920" cy="346320"/>
          </a:xfrm>
          <a:prstGeom prst="rect">
            <a:avLst/>
          </a:prstGeom>
        </p:spPr>
        <p:txBody>
          <a:bodyPr lIns="90000" rIns="90000" tIns="45000" bIns="45000"/>
          <a:p>
            <a:r>
              <a:rPr b="1" lang="en-US">
                <a:latin typeface="Arial"/>
              </a:rPr>
              <a:t>After Decoration</a:t>
            </a:r>
            <a:endParaRPr/>
          </a:p>
        </p:txBody>
      </p:sp>
      <p:sp>
        <p:nvSpPr>
          <p:cNvPr id="678" name="Line 20"/>
          <p:cNvSpPr/>
          <p:nvPr/>
        </p:nvSpPr>
        <p:spPr>
          <a:xfrm>
            <a:off x="4296240" y="5304960"/>
            <a:ext cx="0" cy="1646280"/>
          </a:xfrm>
          <a:prstGeom prst="line">
            <a:avLst/>
          </a:prstGeom>
          <a:ln w="36720">
            <a:solidFill>
              <a:srgbClr val="000000"/>
            </a:solidFill>
            <a:round/>
          </a:ln>
        </p:spPr>
      </p:sp>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TextShape 1"/>
          <p:cNvSpPr txBox="1"/>
          <p:nvPr/>
        </p:nvSpPr>
        <p:spPr>
          <a:xfrm>
            <a:off x="503640" y="301320"/>
            <a:ext cx="9068760" cy="1262520"/>
          </a:xfrm>
          <a:prstGeom prst="rect">
            <a:avLst/>
          </a:prstGeom>
        </p:spPr>
        <p:txBody>
          <a:bodyPr lIns="0" rIns="0" tIns="0" bIns="0" anchor="ctr"/>
          <a:p>
            <a:pPr algn="ctr"/>
            <a:r>
              <a:rPr lang="en-US" sz="4400">
                <a:latin typeface="Arial"/>
              </a:rPr>
              <a:t>Applying the Decorator Pattern</a:t>
            </a:r>
            <a:endParaRPr/>
          </a:p>
        </p:txBody>
      </p:sp>
      <p:sp>
        <p:nvSpPr>
          <p:cNvPr id="680" name="TextShape 2"/>
          <p:cNvSpPr txBox="1"/>
          <p:nvPr/>
        </p:nvSpPr>
        <p:spPr>
          <a:xfrm>
            <a:off x="584280" y="1697400"/>
            <a:ext cx="4061160" cy="316296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BasePageWidget</a:t>
            </a:r>
            <a:r>
              <a:rPr lang="en-US">
                <a:solidFill>
                  <a:srgbClr val="66cc66"/>
                </a:solidFill>
                <a:latin typeface="Arial"/>
              </a:rPr>
              <a:t>)</a:t>
            </a:r>
            <a:r>
              <a:rPr lang="en-US">
                <a:solidFill>
                  <a:srgbClr val="000000"/>
                </a:solidFill>
                <a:latin typeface="Arial"/>
              </a:rPr>
              <a:t>:</a:t>
            </a:r>
            <a:endParaRPr/>
          </a:p>
          <a:p>
            <a:endParaRPr/>
          </a:p>
          <a:p>
            <a:r>
              <a:rPr lang="en-US">
                <a:solidFill>
                  <a:srgbClr val="000000"/>
                </a:solidFill>
                <a:latin typeface="Liberation Sans;Arial"/>
              </a:rPr>
              <a:t>    </a:t>
            </a:r>
            <a:r>
              <a:rPr i="1" lang="en-US">
                <a:solidFill>
                  <a:srgbClr val="808080"/>
                </a:solidFill>
                <a:latin typeface="Liberation Sans;Arial"/>
              </a:rPr>
              <a:t># setter</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Arial"/>
              </a:rPr>
              <a:t> value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 text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000000"/>
                </a:solidFill>
                <a:latin typeface="Liberation Sans;Arial"/>
              </a:rPr>
              <a:t>e =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find_element</a:t>
            </a:r>
            <a:r>
              <a:rPr lang="en-US">
                <a:solidFill>
                  <a:srgbClr val="66cc66"/>
                </a:solidFill>
                <a:latin typeface="Liberation Sans;Arial"/>
              </a:rPr>
              <a:t>(</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locator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clear</a:t>
            </a:r>
            <a:r>
              <a:rPr lang="en-US">
                <a:solidFill>
                  <a:srgbClr val="66cc66"/>
                </a:solidFill>
                <a:latin typeface="Liberation Sans;Arial"/>
              </a:rPr>
              <a:t>()</a:t>
            </a:r>
            <a:endParaRPr/>
          </a:p>
          <a:p>
            <a:r>
              <a:rPr lang="en-US">
                <a:solidFill>
                  <a:srgbClr val="000000"/>
                </a:solidFill>
                <a:latin typeface="Liberation Sans;Arial"/>
              </a:rPr>
              <a:t>        </a:t>
            </a:r>
            <a:r>
              <a:rPr lang="en-US">
                <a:solidFill>
                  <a:srgbClr val="000000"/>
                </a:solidFill>
                <a:latin typeface="Liberation Sans;Arial"/>
              </a:rPr>
              <a:t>e.</a:t>
            </a:r>
            <a:r>
              <a:rPr lang="en-US">
                <a:solidFill>
                  <a:srgbClr val="000000"/>
                </a:solidFill>
                <a:latin typeface="Liberation Sans;Arial"/>
              </a:rPr>
              <a:t>send_keys</a:t>
            </a:r>
            <a:r>
              <a:rPr lang="en-US">
                <a:solidFill>
                  <a:srgbClr val="66cc66"/>
                </a:solidFill>
                <a:latin typeface="Liberation Sans;Arial"/>
              </a:rPr>
              <a:t>(</a:t>
            </a:r>
            <a:r>
              <a:rPr lang="en-US">
                <a:solidFill>
                  <a:srgbClr val="000000"/>
                </a:solidFill>
                <a:latin typeface="Liberation Sans;Arial"/>
              </a:rPr>
              <a:t>text</a:t>
            </a:r>
            <a:r>
              <a:rPr lang="en-US">
                <a:solidFill>
                  <a:srgbClr val="66cc66"/>
                </a:solidFill>
                <a:latin typeface="Liberation Sans;Arial"/>
              </a:rPr>
              <a:t>)</a:t>
            </a:r>
            <a:endParaRPr/>
          </a:p>
          <a:p>
            <a:endParaRPr/>
          </a:p>
          <a:p>
            <a:endParaRPr/>
          </a:p>
          <a:p>
            <a:r>
              <a:rPr lang="en-US">
                <a:solidFill>
                  <a:srgbClr val="000000"/>
                </a:solidFill>
                <a:latin typeface="Liberation Sans;Arial"/>
              </a:rPr>
              <a:t>i1 =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#i1'</a:t>
            </a:r>
            <a:r>
              <a:rPr lang="en-US">
                <a:solidFill>
                  <a:srgbClr val="66cc66"/>
                </a:solidFill>
                <a:latin typeface="Arial"/>
              </a:rPr>
              <a:t>)</a:t>
            </a:r>
            <a:endParaRPr/>
          </a:p>
          <a:p>
            <a:r>
              <a:rPr lang="en-US">
                <a:solidFill>
                  <a:srgbClr val="000000"/>
                </a:solidFill>
                <a:latin typeface="Liberation Sans;Arial"/>
              </a:rPr>
              <a:t>i1.</a:t>
            </a:r>
            <a:r>
              <a:rPr lang="en-US">
                <a:solidFill>
                  <a:srgbClr val="000000"/>
                </a:solidFill>
                <a:latin typeface="Liberation Sans;Arial"/>
              </a:rPr>
              <a:t>value</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new i1 text'</a:t>
            </a:r>
            <a:r>
              <a:rPr lang="en-US">
                <a:solidFill>
                  <a:srgbClr val="66cc66"/>
                </a:solidFill>
                <a:latin typeface="Arial"/>
              </a:rPr>
              <a:t>)</a:t>
            </a:r>
            <a:endParaRPr/>
          </a:p>
          <a:p>
            <a:endParaRPr/>
          </a:p>
        </p:txBody>
      </p:sp>
      <p:pic>
        <p:nvPicPr>
          <p:cNvPr id="681" name="" descr=""/>
          <p:cNvPicPr/>
          <p:nvPr/>
        </p:nvPicPr>
        <p:blipFill>
          <a:blip r:embed="rId1"/>
          <a:stretch>
            <a:fillRect/>
          </a:stretch>
        </p:blipFill>
        <p:spPr>
          <a:xfrm>
            <a:off x="6448320" y="1291680"/>
            <a:ext cx="2998800" cy="2572200"/>
          </a:xfrm>
          <a:prstGeom prst="rect">
            <a:avLst/>
          </a:prstGeom>
          <a:ln>
            <a:noFill/>
          </a:ln>
        </p:spPr>
      </p:pic>
      <p:sp>
        <p:nvSpPr>
          <p:cNvPr id="682" name="TextShape 3"/>
          <p:cNvSpPr txBox="1"/>
          <p:nvPr/>
        </p:nvSpPr>
        <p:spPr>
          <a:xfrm>
            <a:off x="7016040" y="5163840"/>
            <a:ext cx="1905840" cy="346320"/>
          </a:xfrm>
          <a:prstGeom prst="rect">
            <a:avLst/>
          </a:prstGeom>
        </p:spPr>
        <p:txBody>
          <a:bodyPr lIns="90000" rIns="90000" tIns="45000" bIns="45000"/>
          <a:p>
            <a:r>
              <a:rPr b="1" lang="en-US">
                <a:latin typeface="Arial"/>
              </a:rPr>
              <a:t>Frame1 Context</a:t>
            </a:r>
            <a:endParaRPr/>
          </a:p>
        </p:txBody>
      </p:sp>
      <p:sp>
        <p:nvSpPr>
          <p:cNvPr id="683" name="Line 4"/>
          <p:cNvSpPr/>
          <p:nvPr/>
        </p:nvSpPr>
        <p:spPr>
          <a:xfrm flipV="1">
            <a:off x="7962120" y="3406320"/>
            <a:ext cx="0" cy="1724040"/>
          </a:xfrm>
          <a:prstGeom prst="line">
            <a:avLst/>
          </a:prstGeom>
          <a:ln w="36720">
            <a:solidFill>
              <a:srgbClr val="ff0000"/>
            </a:solidFill>
            <a:round/>
            <a:tailEnd len="med" type="triangle" w="med"/>
          </a:ln>
        </p:spPr>
      </p:sp>
      <p:sp>
        <p:nvSpPr>
          <p:cNvPr id="684" name="CustomShape 5"/>
          <p:cNvSpPr/>
          <p:nvPr/>
        </p:nvSpPr>
        <p:spPr>
          <a:xfrm>
            <a:off x="6571440" y="1567800"/>
            <a:ext cx="2756160" cy="1747080"/>
          </a:xfrm>
          <a:prstGeom prst="rect">
            <a:avLst/>
          </a:prstGeom>
          <a:noFill/>
          <a:ln w="36720">
            <a:solidFill>
              <a:srgbClr val="ff0000"/>
            </a:solidFill>
            <a:custDash>
              <a:ds d="197000" sp="197000"/>
            </a:custDash>
            <a:round/>
          </a:ln>
        </p:spPr>
      </p:sp>
      <p:sp>
        <p:nvSpPr>
          <p:cNvPr id="685" name="CustomShape 6"/>
          <p:cNvSpPr/>
          <p:nvPr/>
        </p:nvSpPr>
        <p:spPr>
          <a:xfrm>
            <a:off x="914040" y="5326200"/>
            <a:ext cx="914040" cy="1216440"/>
          </a:xfrm>
          <a:prstGeom prst="rect">
            <a:avLst/>
          </a:prstGeom>
          <a:solidFill>
            <a:srgbClr val="ffffff"/>
          </a:solidFill>
          <a:ln>
            <a:solidFill>
              <a:srgbClr val="3465a4"/>
            </a:solidFill>
          </a:ln>
        </p:spPr>
      </p:sp>
      <p:sp>
        <p:nvSpPr>
          <p:cNvPr id="686" name="TextShape 7"/>
          <p:cNvSpPr txBox="1"/>
          <p:nvPr/>
        </p:nvSpPr>
        <p:spPr>
          <a:xfrm>
            <a:off x="1045800" y="5437080"/>
            <a:ext cx="357480" cy="346320"/>
          </a:xfrm>
          <a:prstGeom prst="rect">
            <a:avLst/>
          </a:prstGeom>
        </p:spPr>
        <p:txBody>
          <a:bodyPr lIns="90000" rIns="90000" tIns="45000" bIns="45000"/>
          <a:p>
            <a:r>
              <a:rPr lang="en-US">
                <a:latin typeface="Arial"/>
              </a:rPr>
              <a:t>i1</a:t>
            </a:r>
            <a:endParaRPr/>
          </a:p>
        </p:txBody>
      </p:sp>
      <p:sp>
        <p:nvSpPr>
          <p:cNvPr id="687" name="TextShape 8"/>
          <p:cNvSpPr txBox="1"/>
          <p:nvPr/>
        </p:nvSpPr>
        <p:spPr>
          <a:xfrm>
            <a:off x="1012320" y="5985720"/>
            <a:ext cx="724680" cy="346320"/>
          </a:xfrm>
          <a:prstGeom prst="rect">
            <a:avLst/>
          </a:prstGeom>
        </p:spPr>
        <p:txBody>
          <a:bodyPr lIns="90000" rIns="90000" tIns="45000" bIns="45000"/>
          <a:p>
            <a:r>
              <a:rPr lang="en-US">
                <a:latin typeface="Arial"/>
              </a:rPr>
              <a:t>value</a:t>
            </a:r>
            <a:endParaRPr/>
          </a:p>
        </p:txBody>
      </p:sp>
      <p:sp>
        <p:nvSpPr>
          <p:cNvPr id="688" name="CustomShape 9"/>
          <p:cNvSpPr/>
          <p:nvPr/>
        </p:nvSpPr>
        <p:spPr>
          <a:xfrm>
            <a:off x="2742120" y="5966280"/>
            <a:ext cx="9140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689" name="Line 10"/>
          <p:cNvSpPr/>
          <p:nvPr/>
        </p:nvSpPr>
        <p:spPr>
          <a:xfrm>
            <a:off x="1005480" y="5874840"/>
            <a:ext cx="731160" cy="0"/>
          </a:xfrm>
          <a:prstGeom prst="line">
            <a:avLst/>
          </a:prstGeom>
          <a:ln>
            <a:solidFill>
              <a:srgbClr val="000000"/>
            </a:solidFill>
          </a:ln>
        </p:spPr>
      </p:sp>
      <p:sp>
        <p:nvSpPr>
          <p:cNvPr id="690" name="Line 11"/>
          <p:cNvSpPr/>
          <p:nvPr/>
        </p:nvSpPr>
        <p:spPr>
          <a:xfrm>
            <a:off x="1736640" y="6240600"/>
            <a:ext cx="914040" cy="0"/>
          </a:xfrm>
          <a:prstGeom prst="line">
            <a:avLst/>
          </a:prstGeom>
          <a:ln>
            <a:solidFill>
              <a:srgbClr val="000000"/>
            </a:solidFill>
            <a:tailEnd len="med" type="triangle" w="med"/>
          </a:ln>
        </p:spPr>
      </p:sp>
      <p:sp>
        <p:nvSpPr>
          <p:cNvPr id="691" name="CustomShape 12"/>
          <p:cNvSpPr/>
          <p:nvPr/>
        </p:nvSpPr>
        <p:spPr>
          <a:xfrm>
            <a:off x="4980600" y="5326200"/>
            <a:ext cx="914040" cy="1216440"/>
          </a:xfrm>
          <a:prstGeom prst="rect">
            <a:avLst/>
          </a:prstGeom>
          <a:solidFill>
            <a:srgbClr val="ffffff"/>
          </a:solidFill>
          <a:ln>
            <a:solidFill>
              <a:srgbClr val="3465a4"/>
            </a:solidFill>
          </a:ln>
        </p:spPr>
      </p:sp>
      <p:sp>
        <p:nvSpPr>
          <p:cNvPr id="692" name="TextShape 13"/>
          <p:cNvSpPr txBox="1"/>
          <p:nvPr/>
        </p:nvSpPr>
        <p:spPr>
          <a:xfrm>
            <a:off x="5112360" y="5437080"/>
            <a:ext cx="357480" cy="346320"/>
          </a:xfrm>
          <a:prstGeom prst="rect">
            <a:avLst/>
          </a:prstGeom>
        </p:spPr>
        <p:txBody>
          <a:bodyPr lIns="90000" rIns="90000" tIns="45000" bIns="45000"/>
          <a:p>
            <a:r>
              <a:rPr lang="en-US">
                <a:latin typeface="Arial"/>
              </a:rPr>
              <a:t>i1</a:t>
            </a:r>
            <a:endParaRPr/>
          </a:p>
        </p:txBody>
      </p:sp>
      <p:sp>
        <p:nvSpPr>
          <p:cNvPr id="693" name="TextShape 14"/>
          <p:cNvSpPr txBox="1"/>
          <p:nvPr/>
        </p:nvSpPr>
        <p:spPr>
          <a:xfrm>
            <a:off x="5078880" y="5985720"/>
            <a:ext cx="724680" cy="346320"/>
          </a:xfrm>
          <a:prstGeom prst="rect">
            <a:avLst/>
          </a:prstGeom>
        </p:spPr>
        <p:txBody>
          <a:bodyPr lIns="90000" rIns="90000" tIns="45000" bIns="45000"/>
          <a:p>
            <a:r>
              <a:rPr lang="en-US">
                <a:latin typeface="Arial"/>
              </a:rPr>
              <a:t>value</a:t>
            </a:r>
            <a:endParaRPr/>
          </a:p>
        </p:txBody>
      </p:sp>
      <p:sp>
        <p:nvSpPr>
          <p:cNvPr id="694" name="CustomShape 15"/>
          <p:cNvSpPr/>
          <p:nvPr/>
        </p:nvSpPr>
        <p:spPr>
          <a:xfrm>
            <a:off x="8536320" y="5966280"/>
            <a:ext cx="9284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695" name="Line 16"/>
          <p:cNvSpPr/>
          <p:nvPr/>
        </p:nvSpPr>
        <p:spPr>
          <a:xfrm>
            <a:off x="5072040" y="5874840"/>
            <a:ext cx="731160" cy="0"/>
          </a:xfrm>
          <a:prstGeom prst="line">
            <a:avLst/>
          </a:prstGeom>
          <a:ln>
            <a:solidFill>
              <a:srgbClr val="000000"/>
            </a:solidFill>
          </a:ln>
        </p:spPr>
      </p:sp>
      <p:sp>
        <p:nvSpPr>
          <p:cNvPr id="696" name="Line 17"/>
          <p:cNvSpPr/>
          <p:nvPr/>
        </p:nvSpPr>
        <p:spPr>
          <a:xfrm>
            <a:off x="5803200" y="6240600"/>
            <a:ext cx="914040" cy="0"/>
          </a:xfrm>
          <a:prstGeom prst="line">
            <a:avLst/>
          </a:prstGeom>
          <a:ln>
            <a:solidFill>
              <a:srgbClr val="000000"/>
            </a:solidFill>
            <a:tailEnd len="med" type="triangle" w="med"/>
          </a:ln>
        </p:spPr>
      </p:sp>
      <p:sp>
        <p:nvSpPr>
          <p:cNvPr id="697" name="CustomShape 18"/>
          <p:cNvSpPr/>
          <p:nvPr/>
        </p:nvSpPr>
        <p:spPr>
          <a:xfrm>
            <a:off x="6772680" y="5966280"/>
            <a:ext cx="90540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wrapper</a:t>
            </a:r>
            <a:endParaRPr/>
          </a:p>
        </p:txBody>
      </p:sp>
      <p:sp>
        <p:nvSpPr>
          <p:cNvPr id="698" name="Line 19"/>
          <p:cNvSpPr/>
          <p:nvPr/>
        </p:nvSpPr>
        <p:spPr>
          <a:xfrm>
            <a:off x="7806960" y="6240600"/>
            <a:ext cx="602640" cy="0"/>
          </a:xfrm>
          <a:prstGeom prst="line">
            <a:avLst/>
          </a:prstGeom>
          <a:ln>
            <a:solidFill>
              <a:srgbClr val="000000"/>
            </a:solidFill>
            <a:tailEnd len="med" type="triangle" w="med"/>
          </a:ln>
        </p:spPr>
      </p:sp>
      <p:sp>
        <p:nvSpPr>
          <p:cNvPr id="699" name="TextShape 20"/>
          <p:cNvSpPr txBox="1"/>
          <p:nvPr/>
        </p:nvSpPr>
        <p:spPr>
          <a:xfrm>
            <a:off x="1096920" y="6798240"/>
            <a:ext cx="2160360" cy="346320"/>
          </a:xfrm>
          <a:prstGeom prst="rect">
            <a:avLst/>
          </a:prstGeom>
        </p:spPr>
        <p:txBody>
          <a:bodyPr lIns="90000" rIns="90000" tIns="45000" bIns="45000"/>
          <a:p>
            <a:r>
              <a:rPr b="1" lang="en-US">
                <a:latin typeface="Arial"/>
              </a:rPr>
              <a:t>Before Decoration</a:t>
            </a:r>
            <a:endParaRPr/>
          </a:p>
        </p:txBody>
      </p:sp>
      <p:sp>
        <p:nvSpPr>
          <p:cNvPr id="700" name="TextShape 21"/>
          <p:cNvSpPr txBox="1"/>
          <p:nvPr/>
        </p:nvSpPr>
        <p:spPr>
          <a:xfrm>
            <a:off x="6207480" y="6798240"/>
            <a:ext cx="1969920" cy="346320"/>
          </a:xfrm>
          <a:prstGeom prst="rect">
            <a:avLst/>
          </a:prstGeom>
        </p:spPr>
        <p:txBody>
          <a:bodyPr lIns="90000" rIns="90000" tIns="45000" bIns="45000"/>
          <a:p>
            <a:r>
              <a:rPr b="1" lang="en-US">
                <a:latin typeface="Arial"/>
              </a:rPr>
              <a:t>After Decoration</a:t>
            </a:r>
            <a:endParaRPr/>
          </a:p>
        </p:txBody>
      </p:sp>
      <p:sp>
        <p:nvSpPr>
          <p:cNvPr id="701" name="Line 22"/>
          <p:cNvSpPr/>
          <p:nvPr/>
        </p:nvSpPr>
        <p:spPr>
          <a:xfrm>
            <a:off x="4296240" y="5295960"/>
            <a:ext cx="0" cy="1646280"/>
          </a:xfrm>
          <a:prstGeom prst="line">
            <a:avLst/>
          </a:prstGeom>
          <a:ln w="36720">
            <a:solidFill>
              <a:srgbClr val="000000"/>
            </a:solidFill>
            <a:round/>
          </a:ln>
        </p:spPr>
      </p:sp>
    </p:spTree>
  </p:cSld>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2" name="TextShape 1"/>
          <p:cNvSpPr txBox="1"/>
          <p:nvPr/>
        </p:nvSpPr>
        <p:spPr>
          <a:xfrm>
            <a:off x="503640" y="301320"/>
            <a:ext cx="9068760" cy="1262520"/>
          </a:xfrm>
          <a:prstGeom prst="rect">
            <a:avLst/>
          </a:prstGeom>
        </p:spPr>
        <p:txBody>
          <a:bodyPr lIns="0" rIns="0" tIns="0" bIns="0" anchor="ctr"/>
          <a:p>
            <a:pPr algn="ctr"/>
            <a:r>
              <a:rPr lang="en-US" sz="4400">
                <a:latin typeface="Arial"/>
              </a:rPr>
              <a:t>Create decorated page objects</a:t>
            </a:r>
            <a:endParaRPr/>
          </a:p>
        </p:txBody>
      </p:sp>
      <p:sp>
        <p:nvSpPr>
          <p:cNvPr id="703" name="TextShape 2"/>
          <p:cNvSpPr txBox="1"/>
          <p:nvPr/>
        </p:nvSpPr>
        <p:spPr>
          <a:xfrm>
            <a:off x="1101960" y="5090400"/>
            <a:ext cx="180720" cy="430200"/>
          </a:xfrm>
          <a:prstGeom prst="rect">
            <a:avLst/>
          </a:prstGeom>
        </p:spPr>
      </p:sp>
      <p:sp>
        <p:nvSpPr>
          <p:cNvPr id="704" name="TextShape 3"/>
          <p:cNvSpPr txBox="1"/>
          <p:nvPr/>
        </p:nvSpPr>
        <p:spPr>
          <a:xfrm>
            <a:off x="1101960" y="5090400"/>
            <a:ext cx="180720" cy="430200"/>
          </a:xfrm>
          <a:prstGeom prst="rect">
            <a:avLst/>
          </a:prstGeom>
        </p:spPr>
      </p:sp>
      <p:sp>
        <p:nvSpPr>
          <p:cNvPr id="705" name="TextShape 4"/>
          <p:cNvSpPr txBox="1"/>
          <p:nvPr/>
        </p:nvSpPr>
        <p:spPr>
          <a:xfrm>
            <a:off x="584280" y="1661040"/>
            <a:ext cx="6213600" cy="265068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FramedInputs</a:t>
            </a:r>
            <a:r>
              <a:rPr lang="en-US">
                <a:solidFill>
                  <a:srgbClr val="66cc66"/>
                </a:solidFill>
                <a:latin typeface="Arial"/>
              </a:rPr>
              <a:t>(</a:t>
            </a:r>
            <a:r>
              <a:rPr lang="en-US">
                <a:solidFill>
                  <a:srgbClr val="000000"/>
                </a:solidFill>
                <a:latin typeface="Arial"/>
              </a:rPr>
              <a:t>BasePageObject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i0</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#i0'</a:t>
            </a:r>
            <a:r>
              <a:rPr lang="en-US">
                <a:solidFill>
                  <a:srgbClr val="66cc66"/>
                </a:solidFill>
                <a:latin typeface="Arial"/>
              </a:rPr>
              <a:t>)</a:t>
            </a:r>
            <a:endParaRPr/>
          </a:p>
          <a:p>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i1</a:t>
            </a:r>
            <a:r>
              <a:rPr lang="en-US">
                <a:solidFill>
                  <a:srgbClr val="000000"/>
                </a:solidFill>
                <a:latin typeface="Liberation Sans;Arial"/>
              </a:rPr>
              <a:t> = IframeWrap</a:t>
            </a:r>
            <a:r>
              <a:rPr lang="en-US">
                <a:solidFill>
                  <a:srgbClr val="66cc66"/>
                </a:solidFill>
                <a:latin typeface="Liberation Sans;Arial"/>
              </a:rPr>
              <a:t>(</a:t>
            </a:r>
            <a:r>
              <a:rPr lang="en-US">
                <a:solidFill>
                  <a:srgbClr val="000000"/>
                </a:solidFill>
                <a:latin typeface="Liberation Sans;Arial"/>
              </a:rPr>
              <a:t>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r>
              <a:rPr lang="en-US">
                <a:solidFill>
                  <a:srgbClr val="483d8b"/>
                </a:solidFill>
                <a:latin typeface="Arial"/>
              </a:rPr>
              <a:t>'#frame1'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endParaRPr/>
          </a:p>
          <a:p>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i2</a:t>
            </a:r>
            <a:r>
              <a:rPr lang="en-US">
                <a:solidFill>
                  <a:srgbClr val="000000"/>
                </a:solidFill>
                <a:latin typeface="Liberation Sans;Arial"/>
              </a:rPr>
              <a:t> = IframeWrap</a:t>
            </a:r>
            <a:r>
              <a:rPr lang="en-US">
                <a:solidFill>
                  <a:srgbClr val="66cc66"/>
                </a:solidFill>
                <a:latin typeface="Liberation Sans;Arial"/>
              </a:rPr>
              <a:t>(</a:t>
            </a:r>
            <a:r>
              <a:rPr lang="en-US">
                <a:solidFill>
                  <a:srgbClr val="000000"/>
                </a:solidFill>
                <a:latin typeface="Liberation Sans;Arial"/>
              </a:rPr>
              <a:t>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#i2'</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r>
              <a:rPr lang="en-US">
                <a:solidFill>
                  <a:srgbClr val="483d8b"/>
                </a:solidFill>
                <a:latin typeface="Arial"/>
              </a:rPr>
              <a:t>'#frame2'</a:t>
            </a:r>
            <a:r>
              <a:rPr lang="en-US">
                <a:solidFill>
                  <a:srgbClr val="000000"/>
                </a:solidFill>
                <a:latin typeface="Arial"/>
              </a:rPr>
              <a:t>, </a:t>
            </a:r>
            <a:r>
              <a:rPr lang="en-US">
                <a:solidFill>
                  <a:srgbClr val="483d8b"/>
                </a:solidFill>
                <a:latin typeface="Arial"/>
              </a:rPr>
              <a:t>'#frame1'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endParaRPr/>
          </a:p>
          <a:p>
            <a:endParaRPr/>
          </a:p>
          <a:p>
            <a:endParaRPr/>
          </a:p>
        </p:txBody>
      </p:sp>
      <p:pic>
        <p:nvPicPr>
          <p:cNvPr id="706" name="" descr=""/>
          <p:cNvPicPr/>
          <p:nvPr/>
        </p:nvPicPr>
        <p:blipFill>
          <a:blip r:embed="rId1"/>
          <a:stretch>
            <a:fillRect/>
          </a:stretch>
        </p:blipFill>
        <p:spPr>
          <a:xfrm>
            <a:off x="6808320" y="1292040"/>
            <a:ext cx="2998800" cy="2572200"/>
          </a:xfrm>
          <a:prstGeom prst="rect">
            <a:avLst/>
          </a:prstGeom>
          <a:ln>
            <a:noFill/>
          </a:ln>
        </p:spPr>
      </p:pic>
      <p:sp>
        <p:nvSpPr>
          <p:cNvPr id="707" name="TextShape 5"/>
          <p:cNvSpPr txBox="1"/>
          <p:nvPr/>
        </p:nvSpPr>
        <p:spPr>
          <a:xfrm>
            <a:off x="2468520" y="5507280"/>
            <a:ext cx="1919520" cy="602280"/>
          </a:xfrm>
          <a:prstGeom prst="rect">
            <a:avLst/>
          </a:prstGeom>
        </p:spPr>
        <p:txBody>
          <a:bodyPr lIns="90000" rIns="90000" tIns="45000" bIns="45000"/>
          <a:p>
            <a:pPr algn="ctr"/>
            <a:r>
              <a:rPr b="1" lang="en-US">
                <a:latin typeface="Arial"/>
              </a:rPr>
              <a:t>HTML element's</a:t>
            </a:r>
            <a:endParaRPr/>
          </a:p>
          <a:p>
            <a:pPr algn="ctr"/>
            <a:r>
              <a:rPr b="1" lang="en-US">
                <a:latin typeface="Arial"/>
              </a:rPr>
              <a:t>page object</a:t>
            </a:r>
            <a:endParaRPr/>
          </a:p>
        </p:txBody>
      </p:sp>
      <p:sp>
        <p:nvSpPr>
          <p:cNvPr id="708" name="Line 6"/>
          <p:cNvSpPr/>
          <p:nvPr/>
        </p:nvSpPr>
        <p:spPr>
          <a:xfrm flipV="1">
            <a:off x="3473280" y="3841560"/>
            <a:ext cx="274320" cy="1626840"/>
          </a:xfrm>
          <a:prstGeom prst="line">
            <a:avLst/>
          </a:prstGeom>
          <a:ln w="36720">
            <a:solidFill>
              <a:srgbClr val="ff0000"/>
            </a:solidFill>
            <a:round/>
            <a:tailEnd len="med" type="triangle" w="med"/>
          </a:ln>
        </p:spPr>
      </p:sp>
      <p:sp>
        <p:nvSpPr>
          <p:cNvPr id="709" name="TextShape 7"/>
          <p:cNvSpPr txBox="1"/>
          <p:nvPr/>
        </p:nvSpPr>
        <p:spPr>
          <a:xfrm>
            <a:off x="5105520" y="5507280"/>
            <a:ext cx="1905120" cy="602280"/>
          </a:xfrm>
          <a:prstGeom prst="rect">
            <a:avLst/>
          </a:prstGeom>
        </p:spPr>
        <p:txBody>
          <a:bodyPr lIns="90000" rIns="90000" tIns="45000" bIns="45000"/>
          <a:p>
            <a:pPr algn="ctr"/>
            <a:r>
              <a:rPr b="1" lang="en-US">
                <a:latin typeface="Arial"/>
              </a:rPr>
              <a:t>List of frames</a:t>
            </a:r>
            <a:endParaRPr/>
          </a:p>
          <a:p>
            <a:pPr algn="ctr"/>
            <a:r>
              <a:rPr b="1" lang="en-US">
                <a:latin typeface="Arial"/>
              </a:rPr>
              <a:t>to traverse</a:t>
            </a:r>
            <a:endParaRPr/>
          </a:p>
        </p:txBody>
      </p:sp>
      <p:sp>
        <p:nvSpPr>
          <p:cNvPr id="710" name="Line 8"/>
          <p:cNvSpPr/>
          <p:nvPr/>
        </p:nvSpPr>
        <p:spPr>
          <a:xfrm flipH="1" flipV="1">
            <a:off x="5484600" y="3841560"/>
            <a:ext cx="351360" cy="1632600"/>
          </a:xfrm>
          <a:prstGeom prst="line">
            <a:avLst/>
          </a:prstGeom>
          <a:ln w="36720">
            <a:solidFill>
              <a:srgbClr val="ff0000"/>
            </a:solidFill>
            <a:round/>
            <a:tailEnd len="med" type="triangle" w="me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TextShape 1"/>
          <p:cNvSpPr txBox="1"/>
          <p:nvPr/>
        </p:nvSpPr>
        <p:spPr>
          <a:xfrm>
            <a:off x="504000" y="301320"/>
            <a:ext cx="9068760" cy="1262520"/>
          </a:xfrm>
          <a:prstGeom prst="rect">
            <a:avLst/>
          </a:prstGeom>
        </p:spPr>
        <p:txBody>
          <a:bodyPr lIns="0" rIns="0" tIns="0" bIns="0" anchor="ctr"/>
          <a:p>
            <a:pPr algn="ctr"/>
            <a:r>
              <a:rPr lang="en-US" sz="4400">
                <a:latin typeface="Arial"/>
              </a:rPr>
              <a:t>2. Use an abstract </a:t>
            </a:r>
            <a:r>
              <a:rPr i="1" lang="en-US" sz="4400">
                <a:latin typeface="Arial"/>
              </a:rPr>
              <a:t>Form</a:t>
            </a:r>
            <a:r>
              <a:rPr lang="en-US" sz="4400">
                <a:latin typeface="Arial"/>
              </a:rPr>
              <a:t> base class</a:t>
            </a:r>
            <a:endParaRPr/>
          </a:p>
        </p:txBody>
      </p:sp>
      <p:pic>
        <p:nvPicPr>
          <p:cNvPr id="153" name="" descr=""/>
          <p:cNvPicPr/>
          <p:nvPr/>
        </p:nvPicPr>
        <p:blipFill>
          <a:blip r:embed="rId1"/>
          <a:stretch>
            <a:fillRect/>
          </a:stretch>
        </p:blipFill>
        <p:spPr>
          <a:xfrm>
            <a:off x="365400" y="2194920"/>
            <a:ext cx="4844880" cy="4573440"/>
          </a:xfrm>
          <a:prstGeom prst="rect">
            <a:avLst/>
          </a:prstGeom>
          <a:ln>
            <a:noFill/>
          </a:ln>
        </p:spPr>
      </p:pic>
    </p:spTree>
  </p:cSld>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1" name="TextShape 1"/>
          <p:cNvSpPr txBox="1"/>
          <p:nvPr/>
        </p:nvSpPr>
        <p:spPr>
          <a:xfrm>
            <a:off x="503640" y="301320"/>
            <a:ext cx="9068760" cy="1262520"/>
          </a:xfrm>
          <a:prstGeom prst="rect">
            <a:avLst/>
          </a:prstGeom>
        </p:spPr>
        <p:txBody>
          <a:bodyPr lIns="0" rIns="0" tIns="0" bIns="0" anchor="ctr"/>
          <a:p>
            <a:pPr algn="ctr"/>
            <a:r>
              <a:rPr lang="en-US" sz="4400">
                <a:latin typeface="Arial"/>
              </a:rPr>
              <a:t>Find callable attributes</a:t>
            </a:r>
            <a:endParaRPr/>
          </a:p>
        </p:txBody>
      </p:sp>
      <p:sp>
        <p:nvSpPr>
          <p:cNvPr id="712" name="TextShape 2"/>
          <p:cNvSpPr txBox="1"/>
          <p:nvPr/>
        </p:nvSpPr>
        <p:spPr>
          <a:xfrm>
            <a:off x="584280" y="1697400"/>
            <a:ext cx="5172120" cy="316296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IframeTracker</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wrap_callable_attributes</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,o</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for</a:t>
            </a:r>
            <a:r>
              <a:rPr lang="en-US">
                <a:solidFill>
                  <a:srgbClr val="000000"/>
                </a:solidFill>
                <a:latin typeface="Arial"/>
              </a:rPr>
              <a:t> attr, item </a:t>
            </a:r>
            <a:r>
              <a:rPr lang="en-US">
                <a:solidFill>
                  <a:srgbClr val="ff7700"/>
                </a:solidFill>
                <a:latin typeface="Arial"/>
              </a:rPr>
              <a:t>in</a:t>
            </a:r>
            <a:r>
              <a:rPr lang="en-US">
                <a:solidFill>
                  <a:srgbClr val="000000"/>
                </a:solidFill>
                <a:latin typeface="Arial"/>
              </a:rPr>
              <a:t> o.</a:t>
            </a:r>
            <a:r>
              <a:rPr lang="en-US">
                <a:solidFill>
                  <a:srgbClr val="0000cd"/>
                </a:solidFill>
                <a:latin typeface="Arial"/>
              </a:rPr>
              <a:t>__class__.__dict__</a:t>
            </a:r>
            <a:r>
              <a:rPr lang="en-US">
                <a:solidFill>
                  <a:srgbClr val="000000"/>
                </a:solidFill>
                <a:latin typeface="Arial"/>
              </a:rPr>
              <a:t>.</a:t>
            </a:r>
            <a:r>
              <a:rPr lang="en-US">
                <a:solidFill>
                  <a:srgbClr val="000000"/>
                </a:solidFill>
                <a:latin typeface="Arial"/>
              </a:rPr>
              <a:t>items</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if</a:t>
            </a:r>
            <a:r>
              <a:rPr lang="en-US">
                <a:solidFill>
                  <a:srgbClr val="000000"/>
                </a:solidFill>
                <a:latin typeface="Arial"/>
              </a:rPr>
              <a:t> </a:t>
            </a:r>
            <a:r>
              <a:rPr lang="en-US">
                <a:solidFill>
                  <a:srgbClr val="008000"/>
                </a:solidFill>
                <a:latin typeface="Arial"/>
              </a:rPr>
              <a:t>callable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item = </a:t>
            </a:r>
            <a:r>
              <a:rPr lang="en-US">
                <a:solidFill>
                  <a:srgbClr val="008000"/>
                </a:solidFill>
                <a:latin typeface="Arial"/>
              </a:rPr>
              <a:t>getattr</a:t>
            </a:r>
            <a:r>
              <a:rPr lang="en-US">
                <a:solidFill>
                  <a:srgbClr val="66cc66"/>
                </a:solidFill>
                <a:latin typeface="Arial"/>
              </a:rPr>
              <a:t>(</a:t>
            </a:r>
            <a:r>
              <a:rPr lang="en-US">
                <a:solidFill>
                  <a:srgbClr val="000000"/>
                </a:solidFill>
                <a:latin typeface="Arial"/>
              </a:rPr>
              <a:t>o,attr</a:t>
            </a:r>
            <a:r>
              <a:rPr lang="en-US">
                <a:solidFill>
                  <a:srgbClr val="66cc66"/>
                </a:solidFill>
                <a:latin typeface="Arial"/>
              </a:rPr>
              <a:t>)</a:t>
            </a:r>
            <a:endParaRPr/>
          </a:p>
          <a:p>
            <a:r>
              <a:rPr lang="en-US">
                <a:solidFill>
                  <a:srgbClr val="000000"/>
                </a:solidFill>
                <a:latin typeface="Arial"/>
              </a:rPr>
              <a:t>                </a:t>
            </a:r>
            <a:r>
              <a:rPr lang="en-US">
                <a:solidFill>
                  <a:srgbClr val="008000"/>
                </a:solidFill>
                <a:latin typeface="Arial"/>
              </a:rPr>
              <a:t>setattr</a:t>
            </a:r>
            <a:r>
              <a:rPr lang="en-US">
                <a:solidFill>
                  <a:srgbClr val="66cc66"/>
                </a:solidFill>
                <a:latin typeface="Arial"/>
              </a:rPr>
              <a:t>(</a:t>
            </a:r>
            <a:r>
              <a:rPr lang="en-US">
                <a:solidFill>
                  <a:srgbClr val="000000"/>
                </a:solidFill>
                <a:latin typeface="Arial"/>
              </a:rPr>
              <a:t>o,attr,</a:t>
            </a:r>
            <a:r>
              <a:rPr lang="en-US">
                <a:solidFill>
                  <a:srgbClr val="008000"/>
                </a:solidFill>
                <a:latin typeface="Arial"/>
              </a:rPr>
              <a:t>self</a:t>
            </a:r>
            <a:r>
              <a:rPr lang="en-US">
                <a:solidFill>
                  <a:srgbClr val="000000"/>
                </a:solidFill>
                <a:latin typeface="Arial"/>
              </a:rPr>
              <a:t>.</a:t>
            </a:r>
            <a:r>
              <a:rPr lang="en-US">
                <a:solidFill>
                  <a:srgbClr val="000000"/>
                </a:solidFill>
                <a:latin typeface="Arial"/>
              </a:rPr>
              <a:t>wrap_attribute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endParaRPr/>
          </a:p>
        </p:txBody>
      </p:sp>
      <p:sp>
        <p:nvSpPr>
          <p:cNvPr id="713" name="CustomShape 3"/>
          <p:cNvSpPr/>
          <p:nvPr/>
        </p:nvSpPr>
        <p:spPr>
          <a:xfrm>
            <a:off x="914040" y="5326200"/>
            <a:ext cx="914040" cy="1216440"/>
          </a:xfrm>
          <a:prstGeom prst="rect">
            <a:avLst/>
          </a:prstGeom>
          <a:solidFill>
            <a:srgbClr val="ffffff"/>
          </a:solidFill>
          <a:ln>
            <a:solidFill>
              <a:srgbClr val="3465a4"/>
            </a:solidFill>
          </a:ln>
        </p:spPr>
      </p:sp>
      <p:sp>
        <p:nvSpPr>
          <p:cNvPr id="714" name="TextShape 4"/>
          <p:cNvSpPr txBox="1"/>
          <p:nvPr/>
        </p:nvSpPr>
        <p:spPr>
          <a:xfrm>
            <a:off x="1045800" y="5437080"/>
            <a:ext cx="357480" cy="346320"/>
          </a:xfrm>
          <a:prstGeom prst="rect">
            <a:avLst/>
          </a:prstGeom>
        </p:spPr>
        <p:txBody>
          <a:bodyPr lIns="90000" rIns="90000" tIns="45000" bIns="45000"/>
          <a:p>
            <a:r>
              <a:rPr lang="en-US">
                <a:latin typeface="Arial"/>
              </a:rPr>
              <a:t>i1</a:t>
            </a:r>
            <a:endParaRPr/>
          </a:p>
        </p:txBody>
      </p:sp>
      <p:sp>
        <p:nvSpPr>
          <p:cNvPr id="715" name="TextShape 5"/>
          <p:cNvSpPr txBox="1"/>
          <p:nvPr/>
        </p:nvSpPr>
        <p:spPr>
          <a:xfrm>
            <a:off x="1012320" y="5985720"/>
            <a:ext cx="724680" cy="346320"/>
          </a:xfrm>
          <a:prstGeom prst="rect">
            <a:avLst/>
          </a:prstGeom>
        </p:spPr>
        <p:txBody>
          <a:bodyPr lIns="90000" rIns="90000" tIns="45000" bIns="45000"/>
          <a:p>
            <a:r>
              <a:rPr lang="en-US">
                <a:latin typeface="Arial"/>
              </a:rPr>
              <a:t>value</a:t>
            </a:r>
            <a:endParaRPr/>
          </a:p>
        </p:txBody>
      </p:sp>
      <p:sp>
        <p:nvSpPr>
          <p:cNvPr id="716" name="CustomShape 6"/>
          <p:cNvSpPr/>
          <p:nvPr/>
        </p:nvSpPr>
        <p:spPr>
          <a:xfrm>
            <a:off x="2742120" y="5966280"/>
            <a:ext cx="9140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717" name="Line 7"/>
          <p:cNvSpPr/>
          <p:nvPr/>
        </p:nvSpPr>
        <p:spPr>
          <a:xfrm>
            <a:off x="1005480" y="5874840"/>
            <a:ext cx="731160" cy="0"/>
          </a:xfrm>
          <a:prstGeom prst="line">
            <a:avLst/>
          </a:prstGeom>
          <a:ln>
            <a:solidFill>
              <a:srgbClr val="000000"/>
            </a:solidFill>
          </a:ln>
        </p:spPr>
      </p:sp>
      <p:sp>
        <p:nvSpPr>
          <p:cNvPr id="718" name="Line 8"/>
          <p:cNvSpPr/>
          <p:nvPr/>
        </p:nvSpPr>
        <p:spPr>
          <a:xfrm>
            <a:off x="1736640" y="6240600"/>
            <a:ext cx="914040" cy="0"/>
          </a:xfrm>
          <a:prstGeom prst="line">
            <a:avLst/>
          </a:prstGeom>
          <a:ln>
            <a:solidFill>
              <a:srgbClr val="000000"/>
            </a:solidFill>
            <a:tailEnd len="med" type="triangle" w="med"/>
          </a:ln>
        </p:spPr>
      </p:sp>
      <p:sp>
        <p:nvSpPr>
          <p:cNvPr id="719" name="CustomShape 9"/>
          <p:cNvSpPr/>
          <p:nvPr/>
        </p:nvSpPr>
        <p:spPr>
          <a:xfrm>
            <a:off x="4980600" y="5326200"/>
            <a:ext cx="914040" cy="1216440"/>
          </a:xfrm>
          <a:prstGeom prst="rect">
            <a:avLst/>
          </a:prstGeom>
          <a:solidFill>
            <a:srgbClr val="ffffff"/>
          </a:solidFill>
          <a:ln>
            <a:solidFill>
              <a:srgbClr val="3465a4"/>
            </a:solidFill>
          </a:ln>
        </p:spPr>
      </p:sp>
      <p:sp>
        <p:nvSpPr>
          <p:cNvPr id="720" name="TextShape 10"/>
          <p:cNvSpPr txBox="1"/>
          <p:nvPr/>
        </p:nvSpPr>
        <p:spPr>
          <a:xfrm>
            <a:off x="5112360" y="5437080"/>
            <a:ext cx="357480" cy="346320"/>
          </a:xfrm>
          <a:prstGeom prst="rect">
            <a:avLst/>
          </a:prstGeom>
        </p:spPr>
        <p:txBody>
          <a:bodyPr lIns="90000" rIns="90000" tIns="45000" bIns="45000"/>
          <a:p>
            <a:r>
              <a:rPr lang="en-US">
                <a:latin typeface="Arial"/>
              </a:rPr>
              <a:t>i1</a:t>
            </a:r>
            <a:endParaRPr/>
          </a:p>
        </p:txBody>
      </p:sp>
      <p:sp>
        <p:nvSpPr>
          <p:cNvPr id="721" name="TextShape 11"/>
          <p:cNvSpPr txBox="1"/>
          <p:nvPr/>
        </p:nvSpPr>
        <p:spPr>
          <a:xfrm>
            <a:off x="5078880" y="5985720"/>
            <a:ext cx="724680" cy="346320"/>
          </a:xfrm>
          <a:prstGeom prst="rect">
            <a:avLst/>
          </a:prstGeom>
        </p:spPr>
        <p:txBody>
          <a:bodyPr lIns="90000" rIns="90000" tIns="45000" bIns="45000"/>
          <a:p>
            <a:r>
              <a:rPr lang="en-US">
                <a:latin typeface="Arial"/>
              </a:rPr>
              <a:t>value</a:t>
            </a:r>
            <a:endParaRPr/>
          </a:p>
        </p:txBody>
      </p:sp>
      <p:sp>
        <p:nvSpPr>
          <p:cNvPr id="722" name="CustomShape 12"/>
          <p:cNvSpPr/>
          <p:nvPr/>
        </p:nvSpPr>
        <p:spPr>
          <a:xfrm>
            <a:off x="8536320" y="5966280"/>
            <a:ext cx="9284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723" name="Line 13"/>
          <p:cNvSpPr/>
          <p:nvPr/>
        </p:nvSpPr>
        <p:spPr>
          <a:xfrm>
            <a:off x="5072040" y="5874840"/>
            <a:ext cx="731160" cy="0"/>
          </a:xfrm>
          <a:prstGeom prst="line">
            <a:avLst/>
          </a:prstGeom>
          <a:ln>
            <a:solidFill>
              <a:srgbClr val="000000"/>
            </a:solidFill>
          </a:ln>
        </p:spPr>
      </p:sp>
      <p:sp>
        <p:nvSpPr>
          <p:cNvPr id="724" name="Line 14"/>
          <p:cNvSpPr/>
          <p:nvPr/>
        </p:nvSpPr>
        <p:spPr>
          <a:xfrm>
            <a:off x="5803200" y="6240600"/>
            <a:ext cx="914040" cy="0"/>
          </a:xfrm>
          <a:prstGeom prst="line">
            <a:avLst/>
          </a:prstGeom>
          <a:ln>
            <a:solidFill>
              <a:srgbClr val="000000"/>
            </a:solidFill>
            <a:tailEnd len="med" type="triangle" w="med"/>
          </a:ln>
        </p:spPr>
      </p:sp>
      <p:sp>
        <p:nvSpPr>
          <p:cNvPr id="725" name="CustomShape 15"/>
          <p:cNvSpPr/>
          <p:nvPr/>
        </p:nvSpPr>
        <p:spPr>
          <a:xfrm>
            <a:off x="6772680" y="5966280"/>
            <a:ext cx="90540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wrapper</a:t>
            </a:r>
            <a:endParaRPr/>
          </a:p>
        </p:txBody>
      </p:sp>
      <p:sp>
        <p:nvSpPr>
          <p:cNvPr id="726" name="Line 16"/>
          <p:cNvSpPr/>
          <p:nvPr/>
        </p:nvSpPr>
        <p:spPr>
          <a:xfrm>
            <a:off x="7806960" y="6240600"/>
            <a:ext cx="602640" cy="0"/>
          </a:xfrm>
          <a:prstGeom prst="line">
            <a:avLst/>
          </a:prstGeom>
          <a:ln>
            <a:solidFill>
              <a:srgbClr val="000000"/>
            </a:solidFill>
            <a:tailEnd len="med" type="triangle" w="med"/>
          </a:ln>
        </p:spPr>
      </p:sp>
      <p:sp>
        <p:nvSpPr>
          <p:cNvPr id="727" name="TextShape 17"/>
          <p:cNvSpPr txBox="1"/>
          <p:nvPr/>
        </p:nvSpPr>
        <p:spPr>
          <a:xfrm>
            <a:off x="1096920" y="6798240"/>
            <a:ext cx="2160360" cy="346320"/>
          </a:xfrm>
          <a:prstGeom prst="rect">
            <a:avLst/>
          </a:prstGeom>
        </p:spPr>
        <p:txBody>
          <a:bodyPr lIns="90000" rIns="90000" tIns="45000" bIns="45000"/>
          <a:p>
            <a:r>
              <a:rPr b="1" lang="en-US">
                <a:latin typeface="Arial"/>
              </a:rPr>
              <a:t>Before Decoration</a:t>
            </a:r>
            <a:endParaRPr/>
          </a:p>
        </p:txBody>
      </p:sp>
      <p:sp>
        <p:nvSpPr>
          <p:cNvPr id="728" name="TextShape 18"/>
          <p:cNvSpPr txBox="1"/>
          <p:nvPr/>
        </p:nvSpPr>
        <p:spPr>
          <a:xfrm>
            <a:off x="6207480" y="6798240"/>
            <a:ext cx="1969920" cy="346320"/>
          </a:xfrm>
          <a:prstGeom prst="rect">
            <a:avLst/>
          </a:prstGeom>
        </p:spPr>
        <p:txBody>
          <a:bodyPr lIns="90000" rIns="90000" tIns="45000" bIns="45000"/>
          <a:p>
            <a:r>
              <a:rPr b="1" lang="en-US">
                <a:latin typeface="Arial"/>
              </a:rPr>
              <a:t>After Decoration</a:t>
            </a:r>
            <a:endParaRPr/>
          </a:p>
        </p:txBody>
      </p:sp>
      <p:sp>
        <p:nvSpPr>
          <p:cNvPr id="729" name="Line 19"/>
          <p:cNvSpPr/>
          <p:nvPr/>
        </p:nvSpPr>
        <p:spPr>
          <a:xfrm>
            <a:off x="4296240" y="5295960"/>
            <a:ext cx="0" cy="1646280"/>
          </a:xfrm>
          <a:prstGeom prst="line">
            <a:avLst/>
          </a:prstGeom>
          <a:ln w="36720">
            <a:solidFill>
              <a:srgbClr val="000000"/>
            </a:solidFill>
            <a:round/>
          </a:ln>
        </p:spPr>
      </p:sp>
      <p:sp>
        <p:nvSpPr>
          <p:cNvPr id="730" name="CustomShape 20"/>
          <p:cNvSpPr/>
          <p:nvPr/>
        </p:nvSpPr>
        <p:spPr>
          <a:xfrm>
            <a:off x="4113360" y="5122080"/>
            <a:ext cx="5576040" cy="2103840"/>
          </a:xfrm>
          <a:prstGeom prst="rect">
            <a:avLst/>
          </a:prstGeom>
          <a:solidFill>
            <a:srgbClr val="ffffff"/>
          </a:solidFill>
          <a:ln>
            <a:noFill/>
          </a:ln>
        </p:spPr>
      </p:sp>
    </p:spTree>
  </p:cSld>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1" name="TextShape 1"/>
          <p:cNvSpPr txBox="1"/>
          <p:nvPr/>
        </p:nvSpPr>
        <p:spPr>
          <a:xfrm>
            <a:off x="503640" y="301320"/>
            <a:ext cx="9068760" cy="1262520"/>
          </a:xfrm>
          <a:prstGeom prst="rect">
            <a:avLst/>
          </a:prstGeom>
        </p:spPr>
        <p:txBody>
          <a:bodyPr lIns="0" rIns="0" tIns="0" bIns="0" anchor="ctr"/>
          <a:p>
            <a:pPr algn="ctr"/>
            <a:r>
              <a:rPr lang="en-US" sz="4400">
                <a:latin typeface="Arial"/>
              </a:rPr>
              <a:t>Wrap attributes with iframe calls</a:t>
            </a:r>
            <a:endParaRPr/>
          </a:p>
        </p:txBody>
      </p:sp>
      <p:sp>
        <p:nvSpPr>
          <p:cNvPr id="732" name="TextShape 2"/>
          <p:cNvSpPr txBox="1"/>
          <p:nvPr/>
        </p:nvSpPr>
        <p:spPr>
          <a:xfrm>
            <a:off x="584280" y="1697400"/>
            <a:ext cx="6965640" cy="444312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IframeTracker</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wrap_callable_attributes</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,o</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for</a:t>
            </a:r>
            <a:r>
              <a:rPr lang="en-US">
                <a:solidFill>
                  <a:srgbClr val="000000"/>
                </a:solidFill>
                <a:latin typeface="Arial"/>
              </a:rPr>
              <a:t> attr, item </a:t>
            </a:r>
            <a:r>
              <a:rPr lang="en-US">
                <a:solidFill>
                  <a:srgbClr val="ff7700"/>
                </a:solidFill>
                <a:latin typeface="Arial"/>
              </a:rPr>
              <a:t>in</a:t>
            </a:r>
            <a:r>
              <a:rPr lang="en-US">
                <a:solidFill>
                  <a:srgbClr val="000000"/>
                </a:solidFill>
                <a:latin typeface="Arial"/>
              </a:rPr>
              <a:t> o.</a:t>
            </a:r>
            <a:r>
              <a:rPr lang="en-US">
                <a:solidFill>
                  <a:srgbClr val="0000cd"/>
                </a:solidFill>
                <a:latin typeface="Arial"/>
              </a:rPr>
              <a:t>__class__.__dict__</a:t>
            </a:r>
            <a:r>
              <a:rPr lang="en-US">
                <a:solidFill>
                  <a:srgbClr val="000000"/>
                </a:solidFill>
                <a:latin typeface="Arial"/>
              </a:rPr>
              <a:t>.</a:t>
            </a:r>
            <a:r>
              <a:rPr lang="en-US">
                <a:solidFill>
                  <a:srgbClr val="000000"/>
                </a:solidFill>
                <a:latin typeface="Arial"/>
              </a:rPr>
              <a:t>items</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if</a:t>
            </a:r>
            <a:r>
              <a:rPr lang="en-US">
                <a:solidFill>
                  <a:srgbClr val="000000"/>
                </a:solidFill>
                <a:latin typeface="Arial"/>
              </a:rPr>
              <a:t> </a:t>
            </a:r>
            <a:r>
              <a:rPr lang="en-US">
                <a:solidFill>
                  <a:srgbClr val="008000"/>
                </a:solidFill>
                <a:latin typeface="Arial"/>
              </a:rPr>
              <a:t>callable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item = </a:t>
            </a:r>
            <a:r>
              <a:rPr lang="en-US">
                <a:solidFill>
                  <a:srgbClr val="008000"/>
                </a:solidFill>
                <a:latin typeface="Arial"/>
              </a:rPr>
              <a:t>getattr</a:t>
            </a:r>
            <a:r>
              <a:rPr lang="en-US">
                <a:solidFill>
                  <a:srgbClr val="66cc66"/>
                </a:solidFill>
                <a:latin typeface="Arial"/>
              </a:rPr>
              <a:t>(</a:t>
            </a:r>
            <a:r>
              <a:rPr lang="en-US">
                <a:solidFill>
                  <a:srgbClr val="000000"/>
                </a:solidFill>
                <a:latin typeface="Arial"/>
              </a:rPr>
              <a:t>o,attr</a:t>
            </a:r>
            <a:r>
              <a:rPr lang="en-US">
                <a:solidFill>
                  <a:srgbClr val="66cc66"/>
                </a:solidFill>
                <a:latin typeface="Arial"/>
              </a:rPr>
              <a:t>)</a:t>
            </a:r>
            <a:endParaRPr/>
          </a:p>
          <a:p>
            <a:r>
              <a:rPr lang="en-US">
                <a:solidFill>
                  <a:srgbClr val="000000"/>
                </a:solidFill>
                <a:latin typeface="Arial"/>
              </a:rPr>
              <a:t>                </a:t>
            </a:r>
            <a:r>
              <a:rPr lang="en-US">
                <a:solidFill>
                  <a:srgbClr val="008000"/>
                </a:solidFill>
                <a:latin typeface="Arial"/>
              </a:rPr>
              <a:t>setattr</a:t>
            </a:r>
            <a:r>
              <a:rPr lang="en-US">
                <a:solidFill>
                  <a:srgbClr val="66cc66"/>
                </a:solidFill>
                <a:latin typeface="Arial"/>
              </a:rPr>
              <a:t>(</a:t>
            </a:r>
            <a:r>
              <a:rPr lang="en-US">
                <a:solidFill>
                  <a:srgbClr val="000000"/>
                </a:solidFill>
                <a:latin typeface="Arial"/>
              </a:rPr>
              <a:t>o,attr,</a:t>
            </a:r>
            <a:r>
              <a:rPr lang="en-US">
                <a:solidFill>
                  <a:srgbClr val="008000"/>
                </a:solidFill>
                <a:latin typeface="Arial"/>
              </a:rPr>
              <a:t>self</a:t>
            </a:r>
            <a:r>
              <a:rPr lang="en-US">
                <a:solidFill>
                  <a:srgbClr val="000000"/>
                </a:solidFill>
                <a:latin typeface="Arial"/>
              </a:rPr>
              <a:t>.</a:t>
            </a:r>
            <a:r>
              <a:rPr lang="en-US">
                <a:solidFill>
                  <a:srgbClr val="000000"/>
                </a:solidFill>
                <a:latin typeface="Arial"/>
              </a:rPr>
              <a:t>wrap_attribute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endParaRPr/>
          </a:p>
          <a:p>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wrap_attribute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,item</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wrapper</a:t>
            </a:r>
            <a:r>
              <a:rPr lang="en-US">
                <a:solidFill>
                  <a:srgbClr val="66cc66"/>
                </a:solidFill>
                <a:latin typeface="Arial"/>
              </a:rPr>
              <a:t>(*</a:t>
            </a:r>
            <a:r>
              <a:rPr lang="en-US">
                <a:solidFill>
                  <a:srgbClr val="000000"/>
                </a:solidFill>
                <a:latin typeface="Arial"/>
              </a:rPr>
              <a:t>args, </a:t>
            </a:r>
            <a:r>
              <a:rPr lang="en-US">
                <a:solidFill>
                  <a:srgbClr val="66cc66"/>
                </a:solidFill>
                <a:latin typeface="Arial"/>
              </a:rPr>
              <a:t>**</a:t>
            </a:r>
            <a:r>
              <a:rPr lang="en-US">
                <a:solidFill>
                  <a:srgbClr val="000000"/>
                </a:solidFill>
                <a:latin typeface="Arial"/>
              </a:rPr>
              <a:t>kwargs</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switched = </a:t>
            </a:r>
            <a:r>
              <a:rPr lang="en-US">
                <a:solidFill>
                  <a:srgbClr val="008000"/>
                </a:solidFill>
                <a:latin typeface="Arial"/>
              </a:rPr>
              <a:t>self</a:t>
            </a:r>
            <a:r>
              <a:rPr lang="en-US">
                <a:solidFill>
                  <a:srgbClr val="000000"/>
                </a:solidFill>
                <a:latin typeface="Arial"/>
              </a:rPr>
              <a:t>._switch_to_iframe_context</a:t>
            </a:r>
            <a:r>
              <a:rPr lang="en-US">
                <a:solidFill>
                  <a:srgbClr val="66cc66"/>
                </a:solidFill>
                <a:latin typeface="Arial"/>
              </a:rPr>
              <a:t>(</a:t>
            </a:r>
            <a:r>
              <a:rPr lang="en-US">
                <a:solidFill>
                  <a:srgbClr val="000000"/>
                </a:solidFill>
                <a:latin typeface="Arial"/>
              </a:rPr>
              <a:t>final_framelevel</a:t>
            </a:r>
            <a:r>
              <a:rPr lang="en-US">
                <a:solidFill>
                  <a:srgbClr val="66cc66"/>
                </a:solidFill>
                <a:latin typeface="Arial"/>
              </a:rPr>
              <a:t>)</a:t>
            </a:r>
            <a:endParaRPr/>
          </a:p>
          <a:p>
            <a:r>
              <a:rPr lang="en-US">
                <a:solidFill>
                  <a:srgbClr val="000000"/>
                </a:solidFill>
                <a:latin typeface="Arial"/>
              </a:rPr>
              <a:t>            </a:t>
            </a:r>
            <a:r>
              <a:rPr lang="en-US">
                <a:solidFill>
                  <a:srgbClr val="000000"/>
                </a:solidFill>
                <a:latin typeface="Arial"/>
              </a:rPr>
              <a:t>result = item</a:t>
            </a:r>
            <a:r>
              <a:rPr lang="en-US">
                <a:solidFill>
                  <a:srgbClr val="66cc66"/>
                </a:solidFill>
                <a:latin typeface="Arial"/>
              </a:rPr>
              <a:t>(*</a:t>
            </a:r>
            <a:r>
              <a:rPr lang="en-US">
                <a:solidFill>
                  <a:srgbClr val="000000"/>
                </a:solidFill>
                <a:latin typeface="Arial"/>
              </a:rPr>
              <a:t>args, </a:t>
            </a:r>
            <a:r>
              <a:rPr lang="en-US">
                <a:solidFill>
                  <a:srgbClr val="66cc66"/>
                </a:solidFill>
                <a:latin typeface="Arial"/>
              </a:rPr>
              <a:t>**</a:t>
            </a:r>
            <a:r>
              <a:rPr lang="en-US">
                <a:solidFill>
                  <a:srgbClr val="000000"/>
                </a:solidFill>
                <a:latin typeface="Arial"/>
              </a:rPr>
              <a:t>kwargs</a:t>
            </a:r>
            <a:r>
              <a:rPr lang="en-US">
                <a:solidFill>
                  <a:srgbClr val="66cc66"/>
                </a:solidFill>
                <a:latin typeface="Arial"/>
              </a:rPr>
              <a:t>)</a:t>
            </a:r>
            <a:endParaRPr/>
          </a:p>
          <a:p>
            <a:r>
              <a:rPr lang="en-US">
                <a:solidFill>
                  <a:srgbClr val="000000"/>
                </a:solidFill>
                <a:latin typeface="Arial"/>
              </a:rPr>
              <a:t>            </a:t>
            </a:r>
            <a:r>
              <a:rPr lang="en-US">
                <a:solidFill>
                  <a:srgbClr val="008000"/>
                </a:solidFill>
                <a:latin typeface="Arial"/>
              </a:rPr>
              <a:t>self</a:t>
            </a:r>
            <a:r>
              <a:rPr lang="en-US">
                <a:solidFill>
                  <a:srgbClr val="000000"/>
                </a:solidFill>
                <a:latin typeface="Arial"/>
              </a:rPr>
              <a:t>._switch_to_iframe_context</a:t>
            </a:r>
            <a:r>
              <a:rPr lang="en-US">
                <a:solidFill>
                  <a:srgbClr val="66cc66"/>
                </a:solidFill>
                <a:latin typeface="Arial"/>
              </a:rPr>
              <a:t>(</a:t>
            </a:r>
            <a:r>
              <a:rPr lang="en-US">
                <a:solidFill>
                  <a:srgbClr val="000000"/>
                </a:solidFill>
                <a:latin typeface="Arial"/>
              </a:rPr>
              <a:t>initial_framelevel</a:t>
            </a:r>
            <a:r>
              <a:rPr lang="en-US">
                <a:solidFill>
                  <a:srgbClr val="66cc66"/>
                </a:solidFill>
                <a:latin typeface="Arial"/>
              </a:rPr>
              <a:t>)</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return</a:t>
            </a:r>
            <a:r>
              <a:rPr lang="en-US">
                <a:solidFill>
                  <a:srgbClr val="000000"/>
                </a:solidFill>
                <a:latin typeface="Arial"/>
              </a:rPr>
              <a:t> result</a:t>
            </a:r>
            <a:endParaRPr/>
          </a:p>
          <a:p>
            <a:r>
              <a:rPr lang="en-US">
                <a:solidFill>
                  <a:srgbClr val="000000"/>
                </a:solidFill>
                <a:latin typeface="Arial"/>
              </a:rPr>
              <a:t>        </a:t>
            </a:r>
            <a:r>
              <a:rPr lang="en-US">
                <a:solidFill>
                  <a:srgbClr val="ff7700"/>
                </a:solidFill>
                <a:latin typeface="Arial"/>
              </a:rPr>
              <a:t>return</a:t>
            </a:r>
            <a:r>
              <a:rPr lang="en-US">
                <a:solidFill>
                  <a:srgbClr val="000000"/>
                </a:solidFill>
                <a:latin typeface="Arial"/>
              </a:rPr>
              <a:t> wrapper</a:t>
            </a:r>
            <a:endParaRPr/>
          </a:p>
        </p:txBody>
      </p:sp>
      <p:sp>
        <p:nvSpPr>
          <p:cNvPr id="733" name="CustomShape 3"/>
          <p:cNvSpPr/>
          <p:nvPr/>
        </p:nvSpPr>
        <p:spPr>
          <a:xfrm>
            <a:off x="5226480" y="5666040"/>
            <a:ext cx="4113360" cy="548640"/>
          </a:xfrm>
          <a:prstGeom prst="rect">
            <a:avLst/>
          </a:prstGeom>
          <a:solidFill>
            <a:srgbClr val="ffffcc"/>
          </a:solidFill>
          <a:ln>
            <a:noFill/>
          </a:ln>
        </p:spPr>
      </p:sp>
      <p:sp>
        <p:nvSpPr>
          <p:cNvPr id="734" name="CustomShape 4"/>
          <p:cNvSpPr/>
          <p:nvPr/>
        </p:nvSpPr>
        <p:spPr>
          <a:xfrm>
            <a:off x="5226480" y="6967080"/>
            <a:ext cx="4365000" cy="280440"/>
          </a:xfrm>
          <a:prstGeom prst="rect">
            <a:avLst/>
          </a:prstGeom>
          <a:solidFill>
            <a:srgbClr val="ffffcc"/>
          </a:solidFill>
          <a:ln>
            <a:noFill/>
          </a:ln>
        </p:spPr>
      </p:sp>
      <p:sp>
        <p:nvSpPr>
          <p:cNvPr id="735" name="TextShape 5"/>
          <p:cNvSpPr txBox="1"/>
          <p:nvPr/>
        </p:nvSpPr>
        <p:spPr>
          <a:xfrm>
            <a:off x="5257080" y="5628240"/>
            <a:ext cx="4405680" cy="1680120"/>
          </a:xfrm>
          <a:prstGeom prst="rect">
            <a:avLst/>
          </a:prstGeom>
        </p:spPr>
        <p:txBody>
          <a:bodyPr lIns="99000" rIns="99000" tIns="54000" bIns="54000"/>
          <a:p>
            <a:r>
              <a:rPr lang="en-US">
                <a:latin typeface="Arial"/>
              </a:rPr>
              <a:t>frame = self.find_element('</a:t>
            </a:r>
            <a:r>
              <a:rPr lang="en-US">
                <a:solidFill>
                  <a:srgbClr val="ff0000"/>
                </a:solidFill>
                <a:latin typeface="Arial"/>
              </a:rPr>
              <a:t>#frame1</a:t>
            </a:r>
            <a:r>
              <a:rPr lang="en-US">
                <a:latin typeface="Arial"/>
              </a:rPr>
              <a:t>')</a:t>
            </a:r>
            <a:endParaRPr/>
          </a:p>
          <a:p>
            <a:r>
              <a:rPr lang="en-US">
                <a:latin typeface="Arial"/>
              </a:rPr>
              <a:t>self._browser.switch_to_frame(frame)</a:t>
            </a:r>
            <a:endParaRPr/>
          </a:p>
          <a:p>
            <a:r>
              <a:rPr lang="en-US">
                <a:latin typeface="Arial"/>
              </a:rPr>
              <a:t>e = self.find_element(self.locator)</a:t>
            </a:r>
            <a:endParaRPr/>
          </a:p>
          <a:p>
            <a:r>
              <a:rPr lang="en-US">
                <a:latin typeface="Arial"/>
              </a:rPr>
              <a:t>e.clear()</a:t>
            </a:r>
            <a:endParaRPr/>
          </a:p>
          <a:p>
            <a:r>
              <a:rPr lang="en-US">
                <a:latin typeface="Arial"/>
              </a:rPr>
              <a:t>e.send_keys(text)</a:t>
            </a:r>
            <a:endParaRPr/>
          </a:p>
          <a:p>
            <a:r>
              <a:rPr lang="en-US">
                <a:latin typeface="Arial"/>
              </a:rPr>
              <a:t>self._browser.switch_to_default_content()</a:t>
            </a:r>
            <a:endParaRPr/>
          </a:p>
        </p:txBody>
      </p:sp>
      <p:sp>
        <p:nvSpPr>
          <p:cNvPr id="736" name="CustomShape 6"/>
          <p:cNvSpPr/>
          <p:nvPr/>
        </p:nvSpPr>
        <p:spPr>
          <a:xfrm>
            <a:off x="888840" y="2261160"/>
            <a:ext cx="4844880" cy="1371960"/>
          </a:xfrm>
          <a:prstGeom prst="rect">
            <a:avLst/>
          </a:prstGeom>
          <a:solidFill>
            <a:srgbClr val="ffffff"/>
          </a:solidFill>
          <a:ln>
            <a:noFill/>
          </a:ln>
        </p:spPr>
      </p:sp>
      <p:sp>
        <p:nvSpPr>
          <p:cNvPr id="737" name="CustomShape 7"/>
          <p:cNvSpPr/>
          <p:nvPr/>
        </p:nvSpPr>
        <p:spPr>
          <a:xfrm>
            <a:off x="1370880" y="4538880"/>
            <a:ext cx="6176520" cy="857520"/>
          </a:xfrm>
          <a:prstGeom prst="rect">
            <a:avLst/>
          </a:prstGeom>
          <a:noFill/>
          <a:ln w="18360">
            <a:solidFill>
              <a:srgbClr val="ff3333"/>
            </a:solidFill>
            <a:round/>
          </a:ln>
        </p:spPr>
      </p:sp>
      <p:sp>
        <p:nvSpPr>
          <p:cNvPr id="738" name="Line 8"/>
          <p:cNvSpPr/>
          <p:nvPr/>
        </p:nvSpPr>
        <p:spPr>
          <a:xfrm flipH="1" flipV="1">
            <a:off x="3656160" y="5487840"/>
            <a:ext cx="1462680" cy="1097640"/>
          </a:xfrm>
          <a:prstGeom prst="line">
            <a:avLst/>
          </a:prstGeom>
          <a:ln w="36720">
            <a:solidFill>
              <a:srgbClr val="ff0000"/>
            </a:solidFill>
            <a:round/>
            <a:headEnd len="med" type="triangle" w="med"/>
            <a:tailEnd len="med" type="triangle" w="med"/>
          </a:ln>
        </p:spPr>
      </p:sp>
    </p:spTree>
  </p:cSld>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9" name="TextShape 1"/>
          <p:cNvSpPr txBox="1"/>
          <p:nvPr/>
        </p:nvSpPr>
        <p:spPr>
          <a:xfrm>
            <a:off x="503640" y="301320"/>
            <a:ext cx="9068760" cy="1262520"/>
          </a:xfrm>
          <a:prstGeom prst="rect">
            <a:avLst/>
          </a:prstGeom>
        </p:spPr>
        <p:txBody>
          <a:bodyPr lIns="0" rIns="0" tIns="0" bIns="0" anchor="ctr"/>
          <a:p>
            <a:pPr algn="ctr"/>
            <a:r>
              <a:rPr lang="en-US" sz="4400">
                <a:latin typeface="Arial"/>
              </a:rPr>
              <a:t>Store the wrapped attribute</a:t>
            </a:r>
            <a:endParaRPr/>
          </a:p>
        </p:txBody>
      </p:sp>
      <p:sp>
        <p:nvSpPr>
          <p:cNvPr id="740" name="TextShape 2"/>
          <p:cNvSpPr txBox="1"/>
          <p:nvPr/>
        </p:nvSpPr>
        <p:spPr>
          <a:xfrm>
            <a:off x="584280" y="1697400"/>
            <a:ext cx="5172120" cy="213876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IframeTracker</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wrap_callable_attributes</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,o</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for</a:t>
            </a:r>
            <a:r>
              <a:rPr lang="en-US">
                <a:solidFill>
                  <a:srgbClr val="000000"/>
                </a:solidFill>
                <a:latin typeface="Arial"/>
              </a:rPr>
              <a:t> attr, item </a:t>
            </a:r>
            <a:r>
              <a:rPr lang="en-US">
                <a:solidFill>
                  <a:srgbClr val="ff7700"/>
                </a:solidFill>
                <a:latin typeface="Arial"/>
              </a:rPr>
              <a:t>in</a:t>
            </a:r>
            <a:r>
              <a:rPr lang="en-US">
                <a:solidFill>
                  <a:srgbClr val="000000"/>
                </a:solidFill>
                <a:latin typeface="Arial"/>
              </a:rPr>
              <a:t> o.</a:t>
            </a:r>
            <a:r>
              <a:rPr lang="en-US">
                <a:solidFill>
                  <a:srgbClr val="0000cd"/>
                </a:solidFill>
                <a:latin typeface="Arial"/>
              </a:rPr>
              <a:t>__class__.__dict__</a:t>
            </a:r>
            <a:r>
              <a:rPr lang="en-US">
                <a:solidFill>
                  <a:srgbClr val="000000"/>
                </a:solidFill>
                <a:latin typeface="Arial"/>
              </a:rPr>
              <a:t>.</a:t>
            </a:r>
            <a:r>
              <a:rPr lang="en-US">
                <a:solidFill>
                  <a:srgbClr val="000000"/>
                </a:solidFill>
                <a:latin typeface="Arial"/>
              </a:rPr>
              <a:t>items</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if</a:t>
            </a:r>
            <a:r>
              <a:rPr lang="en-US">
                <a:solidFill>
                  <a:srgbClr val="000000"/>
                </a:solidFill>
                <a:latin typeface="Arial"/>
              </a:rPr>
              <a:t> </a:t>
            </a:r>
            <a:r>
              <a:rPr lang="en-US">
                <a:solidFill>
                  <a:srgbClr val="008000"/>
                </a:solidFill>
                <a:latin typeface="Arial"/>
              </a:rPr>
              <a:t>callable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000000"/>
                </a:solidFill>
                <a:latin typeface="Arial"/>
              </a:rPr>
              <a:t>item = </a:t>
            </a:r>
            <a:r>
              <a:rPr lang="en-US">
                <a:solidFill>
                  <a:srgbClr val="008000"/>
                </a:solidFill>
                <a:latin typeface="Arial"/>
              </a:rPr>
              <a:t>getattr</a:t>
            </a:r>
            <a:r>
              <a:rPr lang="en-US">
                <a:solidFill>
                  <a:srgbClr val="66cc66"/>
                </a:solidFill>
                <a:latin typeface="Arial"/>
              </a:rPr>
              <a:t>(</a:t>
            </a:r>
            <a:r>
              <a:rPr lang="en-US">
                <a:solidFill>
                  <a:srgbClr val="000000"/>
                </a:solidFill>
                <a:latin typeface="Arial"/>
              </a:rPr>
              <a:t>o,attr</a:t>
            </a:r>
            <a:r>
              <a:rPr lang="en-US">
                <a:solidFill>
                  <a:srgbClr val="66cc66"/>
                </a:solidFill>
                <a:latin typeface="Arial"/>
              </a:rPr>
              <a:t>)</a:t>
            </a:r>
            <a:endParaRPr/>
          </a:p>
          <a:p>
            <a:r>
              <a:rPr lang="en-US">
                <a:solidFill>
                  <a:srgbClr val="000000"/>
                </a:solidFill>
                <a:latin typeface="Arial"/>
              </a:rPr>
              <a:t>                </a:t>
            </a:r>
            <a:r>
              <a:rPr lang="en-US">
                <a:solidFill>
                  <a:srgbClr val="008000"/>
                </a:solidFill>
                <a:latin typeface="Arial"/>
              </a:rPr>
              <a:t>setattr</a:t>
            </a:r>
            <a:r>
              <a:rPr lang="en-US">
                <a:solidFill>
                  <a:srgbClr val="66cc66"/>
                </a:solidFill>
                <a:latin typeface="Arial"/>
              </a:rPr>
              <a:t>(</a:t>
            </a:r>
            <a:r>
              <a:rPr lang="en-US">
                <a:solidFill>
                  <a:srgbClr val="000000"/>
                </a:solidFill>
                <a:latin typeface="Arial"/>
              </a:rPr>
              <a:t>o,attr,</a:t>
            </a:r>
            <a:r>
              <a:rPr lang="en-US">
                <a:solidFill>
                  <a:srgbClr val="008000"/>
                </a:solidFill>
                <a:latin typeface="Arial"/>
              </a:rPr>
              <a:t>self</a:t>
            </a:r>
            <a:r>
              <a:rPr lang="en-US">
                <a:solidFill>
                  <a:srgbClr val="000000"/>
                </a:solidFill>
                <a:latin typeface="Arial"/>
              </a:rPr>
              <a:t>.</a:t>
            </a:r>
            <a:r>
              <a:rPr lang="en-US">
                <a:solidFill>
                  <a:srgbClr val="000000"/>
                </a:solidFill>
                <a:latin typeface="Arial"/>
              </a:rPr>
              <a:t>wrap_attribute</a:t>
            </a:r>
            <a:r>
              <a:rPr lang="en-US">
                <a:solidFill>
                  <a:srgbClr val="66cc66"/>
                </a:solidFill>
                <a:latin typeface="Arial"/>
              </a:rPr>
              <a:t>(</a:t>
            </a:r>
            <a:r>
              <a:rPr lang="en-US">
                <a:solidFill>
                  <a:srgbClr val="000000"/>
                </a:solidFill>
                <a:latin typeface="Arial"/>
              </a:rPr>
              <a:t>item</a:t>
            </a:r>
            <a:r>
              <a:rPr lang="en-US">
                <a:solidFill>
                  <a:srgbClr val="66cc66"/>
                </a:solidFill>
                <a:latin typeface="Arial"/>
              </a:rPr>
              <a:t>))</a:t>
            </a:r>
            <a:endParaRPr/>
          </a:p>
          <a:p>
            <a:endParaRPr/>
          </a:p>
        </p:txBody>
      </p:sp>
      <p:sp>
        <p:nvSpPr>
          <p:cNvPr id="741" name="CustomShape 3"/>
          <p:cNvSpPr/>
          <p:nvPr/>
        </p:nvSpPr>
        <p:spPr>
          <a:xfrm>
            <a:off x="888840" y="2561040"/>
            <a:ext cx="4844880" cy="731880"/>
          </a:xfrm>
          <a:prstGeom prst="rect">
            <a:avLst/>
          </a:prstGeom>
          <a:solidFill>
            <a:srgbClr val="ffffff"/>
          </a:solidFill>
          <a:ln>
            <a:noFill/>
          </a:ln>
        </p:spPr>
      </p:sp>
      <p:sp>
        <p:nvSpPr>
          <p:cNvPr id="742" name="CustomShape 4"/>
          <p:cNvSpPr/>
          <p:nvPr/>
        </p:nvSpPr>
        <p:spPr>
          <a:xfrm>
            <a:off x="914400" y="5326200"/>
            <a:ext cx="914040" cy="1216440"/>
          </a:xfrm>
          <a:prstGeom prst="rect">
            <a:avLst/>
          </a:prstGeom>
          <a:solidFill>
            <a:srgbClr val="ffffff"/>
          </a:solidFill>
          <a:ln>
            <a:solidFill>
              <a:srgbClr val="3465a4"/>
            </a:solidFill>
          </a:ln>
        </p:spPr>
      </p:sp>
      <p:sp>
        <p:nvSpPr>
          <p:cNvPr id="743" name="TextShape 5"/>
          <p:cNvSpPr txBox="1"/>
          <p:nvPr/>
        </p:nvSpPr>
        <p:spPr>
          <a:xfrm>
            <a:off x="1046160" y="5437080"/>
            <a:ext cx="357480" cy="346320"/>
          </a:xfrm>
          <a:prstGeom prst="rect">
            <a:avLst/>
          </a:prstGeom>
        </p:spPr>
        <p:txBody>
          <a:bodyPr lIns="90000" rIns="90000" tIns="45000" bIns="45000"/>
          <a:p>
            <a:r>
              <a:rPr lang="en-US">
                <a:latin typeface="Arial"/>
              </a:rPr>
              <a:t>i1</a:t>
            </a:r>
            <a:endParaRPr/>
          </a:p>
        </p:txBody>
      </p:sp>
      <p:sp>
        <p:nvSpPr>
          <p:cNvPr id="744" name="TextShape 6"/>
          <p:cNvSpPr txBox="1"/>
          <p:nvPr/>
        </p:nvSpPr>
        <p:spPr>
          <a:xfrm>
            <a:off x="1012680" y="5985720"/>
            <a:ext cx="724680" cy="346320"/>
          </a:xfrm>
          <a:prstGeom prst="rect">
            <a:avLst/>
          </a:prstGeom>
        </p:spPr>
        <p:txBody>
          <a:bodyPr lIns="90000" rIns="90000" tIns="45000" bIns="45000"/>
          <a:p>
            <a:r>
              <a:rPr lang="en-US">
                <a:latin typeface="Arial"/>
              </a:rPr>
              <a:t>value</a:t>
            </a:r>
            <a:endParaRPr/>
          </a:p>
        </p:txBody>
      </p:sp>
      <p:sp>
        <p:nvSpPr>
          <p:cNvPr id="745" name="CustomShape 7"/>
          <p:cNvSpPr/>
          <p:nvPr/>
        </p:nvSpPr>
        <p:spPr>
          <a:xfrm>
            <a:off x="2742480" y="5966280"/>
            <a:ext cx="9140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746" name="Line 8"/>
          <p:cNvSpPr/>
          <p:nvPr/>
        </p:nvSpPr>
        <p:spPr>
          <a:xfrm>
            <a:off x="1005840" y="5874840"/>
            <a:ext cx="731160" cy="0"/>
          </a:xfrm>
          <a:prstGeom prst="line">
            <a:avLst/>
          </a:prstGeom>
          <a:ln>
            <a:solidFill>
              <a:srgbClr val="000000"/>
            </a:solidFill>
          </a:ln>
        </p:spPr>
      </p:sp>
      <p:sp>
        <p:nvSpPr>
          <p:cNvPr id="747" name="Line 9"/>
          <p:cNvSpPr/>
          <p:nvPr/>
        </p:nvSpPr>
        <p:spPr>
          <a:xfrm>
            <a:off x="1737000" y="6240600"/>
            <a:ext cx="914040" cy="0"/>
          </a:xfrm>
          <a:prstGeom prst="line">
            <a:avLst/>
          </a:prstGeom>
          <a:ln>
            <a:solidFill>
              <a:srgbClr val="000000"/>
            </a:solidFill>
            <a:tailEnd len="med" type="triangle" w="med"/>
          </a:ln>
        </p:spPr>
      </p:sp>
      <p:sp>
        <p:nvSpPr>
          <p:cNvPr id="748" name="CustomShape 10"/>
          <p:cNvSpPr/>
          <p:nvPr/>
        </p:nvSpPr>
        <p:spPr>
          <a:xfrm>
            <a:off x="4980960" y="5326200"/>
            <a:ext cx="914040" cy="1216440"/>
          </a:xfrm>
          <a:prstGeom prst="rect">
            <a:avLst/>
          </a:prstGeom>
          <a:solidFill>
            <a:srgbClr val="ffffff"/>
          </a:solidFill>
          <a:ln>
            <a:solidFill>
              <a:srgbClr val="3465a4"/>
            </a:solidFill>
          </a:ln>
        </p:spPr>
      </p:sp>
      <p:sp>
        <p:nvSpPr>
          <p:cNvPr id="749" name="TextShape 11"/>
          <p:cNvSpPr txBox="1"/>
          <p:nvPr/>
        </p:nvSpPr>
        <p:spPr>
          <a:xfrm>
            <a:off x="5112720" y="5437080"/>
            <a:ext cx="357480" cy="346320"/>
          </a:xfrm>
          <a:prstGeom prst="rect">
            <a:avLst/>
          </a:prstGeom>
        </p:spPr>
        <p:txBody>
          <a:bodyPr lIns="90000" rIns="90000" tIns="45000" bIns="45000"/>
          <a:p>
            <a:r>
              <a:rPr lang="en-US">
                <a:latin typeface="Arial"/>
              </a:rPr>
              <a:t>i1</a:t>
            </a:r>
            <a:endParaRPr/>
          </a:p>
        </p:txBody>
      </p:sp>
      <p:sp>
        <p:nvSpPr>
          <p:cNvPr id="750" name="TextShape 12"/>
          <p:cNvSpPr txBox="1"/>
          <p:nvPr/>
        </p:nvSpPr>
        <p:spPr>
          <a:xfrm>
            <a:off x="5079240" y="5985720"/>
            <a:ext cx="724680" cy="346320"/>
          </a:xfrm>
          <a:prstGeom prst="rect">
            <a:avLst/>
          </a:prstGeom>
        </p:spPr>
        <p:txBody>
          <a:bodyPr lIns="90000" rIns="90000" tIns="45000" bIns="45000"/>
          <a:p>
            <a:r>
              <a:rPr lang="en-US">
                <a:latin typeface="Arial"/>
              </a:rPr>
              <a:t>value</a:t>
            </a:r>
            <a:endParaRPr/>
          </a:p>
        </p:txBody>
      </p:sp>
      <p:sp>
        <p:nvSpPr>
          <p:cNvPr id="751" name="CustomShape 13"/>
          <p:cNvSpPr/>
          <p:nvPr/>
        </p:nvSpPr>
        <p:spPr>
          <a:xfrm>
            <a:off x="8536680" y="5966280"/>
            <a:ext cx="92844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function</a:t>
            </a:r>
            <a:endParaRPr/>
          </a:p>
        </p:txBody>
      </p:sp>
      <p:sp>
        <p:nvSpPr>
          <p:cNvPr id="752" name="Line 14"/>
          <p:cNvSpPr/>
          <p:nvPr/>
        </p:nvSpPr>
        <p:spPr>
          <a:xfrm>
            <a:off x="5072400" y="5874840"/>
            <a:ext cx="731160" cy="0"/>
          </a:xfrm>
          <a:prstGeom prst="line">
            <a:avLst/>
          </a:prstGeom>
          <a:ln>
            <a:solidFill>
              <a:srgbClr val="000000"/>
            </a:solidFill>
          </a:ln>
        </p:spPr>
      </p:sp>
      <p:sp>
        <p:nvSpPr>
          <p:cNvPr id="753" name="Line 15"/>
          <p:cNvSpPr/>
          <p:nvPr/>
        </p:nvSpPr>
        <p:spPr>
          <a:xfrm>
            <a:off x="5803560" y="6240600"/>
            <a:ext cx="914040" cy="0"/>
          </a:xfrm>
          <a:prstGeom prst="line">
            <a:avLst/>
          </a:prstGeom>
          <a:ln>
            <a:solidFill>
              <a:srgbClr val="000000"/>
            </a:solidFill>
            <a:tailEnd len="med" type="triangle" w="med"/>
          </a:ln>
        </p:spPr>
      </p:sp>
      <p:sp>
        <p:nvSpPr>
          <p:cNvPr id="754" name="CustomShape 16"/>
          <p:cNvSpPr/>
          <p:nvPr/>
        </p:nvSpPr>
        <p:spPr>
          <a:xfrm>
            <a:off x="6773040" y="5966280"/>
            <a:ext cx="905400" cy="457200"/>
          </a:xfrm>
          <a:prstGeom prst="rect">
            <a:avLst/>
          </a:prstGeom>
          <a:solidFill>
            <a:srgbClr val="ffffff"/>
          </a:solidFill>
          <a:ln>
            <a:solidFill>
              <a:srgbClr val="3465a4"/>
            </a:solidFill>
          </a:ln>
        </p:spPr>
        <p:txBody>
          <a:bodyPr wrap="none" lIns="90000" rIns="90000" tIns="45000" bIns="45000" anchor="ctr"/>
          <a:p>
            <a:pPr algn="ctr"/>
            <a:r>
              <a:rPr lang="en-US">
                <a:latin typeface="Arial"/>
              </a:rPr>
              <a:t>wrapper</a:t>
            </a:r>
            <a:endParaRPr/>
          </a:p>
        </p:txBody>
      </p:sp>
      <p:sp>
        <p:nvSpPr>
          <p:cNvPr id="755" name="Line 17"/>
          <p:cNvSpPr/>
          <p:nvPr/>
        </p:nvSpPr>
        <p:spPr>
          <a:xfrm>
            <a:off x="7807320" y="6240600"/>
            <a:ext cx="602640" cy="0"/>
          </a:xfrm>
          <a:prstGeom prst="line">
            <a:avLst/>
          </a:prstGeom>
          <a:ln>
            <a:solidFill>
              <a:srgbClr val="000000"/>
            </a:solidFill>
            <a:tailEnd len="med" type="triangle" w="med"/>
          </a:ln>
        </p:spPr>
      </p:sp>
      <p:sp>
        <p:nvSpPr>
          <p:cNvPr id="756" name="TextShape 18"/>
          <p:cNvSpPr txBox="1"/>
          <p:nvPr/>
        </p:nvSpPr>
        <p:spPr>
          <a:xfrm>
            <a:off x="1097280" y="6798240"/>
            <a:ext cx="2160360" cy="346320"/>
          </a:xfrm>
          <a:prstGeom prst="rect">
            <a:avLst/>
          </a:prstGeom>
        </p:spPr>
        <p:txBody>
          <a:bodyPr lIns="90000" rIns="90000" tIns="45000" bIns="45000"/>
          <a:p>
            <a:r>
              <a:rPr b="1" lang="en-US">
                <a:latin typeface="Arial"/>
              </a:rPr>
              <a:t>Before Decoration</a:t>
            </a:r>
            <a:endParaRPr/>
          </a:p>
        </p:txBody>
      </p:sp>
      <p:sp>
        <p:nvSpPr>
          <p:cNvPr id="757" name="TextShape 19"/>
          <p:cNvSpPr txBox="1"/>
          <p:nvPr/>
        </p:nvSpPr>
        <p:spPr>
          <a:xfrm>
            <a:off x="6207840" y="6798240"/>
            <a:ext cx="1969920" cy="346320"/>
          </a:xfrm>
          <a:prstGeom prst="rect">
            <a:avLst/>
          </a:prstGeom>
        </p:spPr>
        <p:txBody>
          <a:bodyPr lIns="90000" rIns="90000" tIns="45000" bIns="45000"/>
          <a:p>
            <a:r>
              <a:rPr b="1" lang="en-US">
                <a:latin typeface="Arial"/>
              </a:rPr>
              <a:t>After Decoration</a:t>
            </a:r>
            <a:endParaRPr/>
          </a:p>
        </p:txBody>
      </p:sp>
      <p:sp>
        <p:nvSpPr>
          <p:cNvPr id="758" name="Line 20"/>
          <p:cNvSpPr/>
          <p:nvPr/>
        </p:nvSpPr>
        <p:spPr>
          <a:xfrm>
            <a:off x="4296600" y="5295960"/>
            <a:ext cx="0" cy="1646280"/>
          </a:xfrm>
          <a:prstGeom prst="line">
            <a:avLst/>
          </a:prstGeom>
          <a:ln w="36720">
            <a:solidFill>
              <a:srgbClr val="000000"/>
            </a:solidFill>
            <a:round/>
          </a:ln>
        </p:spPr>
      </p:sp>
      <p:sp>
        <p:nvSpPr>
          <p:cNvPr id="759" name="CustomShape 21"/>
          <p:cNvSpPr/>
          <p:nvPr/>
        </p:nvSpPr>
        <p:spPr>
          <a:xfrm>
            <a:off x="731160" y="5122080"/>
            <a:ext cx="3656520" cy="2103840"/>
          </a:xfrm>
          <a:prstGeom prst="rect">
            <a:avLst/>
          </a:prstGeom>
          <a:solidFill>
            <a:srgbClr val="ffffff"/>
          </a:solidFill>
          <a:ln>
            <a:noFill/>
          </a:ln>
        </p:spPr>
      </p:sp>
    </p:spTree>
  </p:cSld>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0" name="TextShape 1"/>
          <p:cNvSpPr txBox="1"/>
          <p:nvPr/>
        </p:nvSpPr>
        <p:spPr>
          <a:xfrm>
            <a:off x="503640" y="301320"/>
            <a:ext cx="9068760" cy="1262520"/>
          </a:xfrm>
          <a:prstGeom prst="rect">
            <a:avLst/>
          </a:prstGeom>
        </p:spPr>
        <p:txBody>
          <a:bodyPr lIns="0" rIns="0" tIns="0" bIns="0" anchor="ctr"/>
          <a:p>
            <a:pPr algn="ctr"/>
            <a:r>
              <a:rPr lang="en-US" sz="4400">
                <a:latin typeface="Arial"/>
              </a:rPr>
              <a:t>Using an IframeWrap'd page object</a:t>
            </a:r>
            <a:endParaRPr/>
          </a:p>
        </p:txBody>
      </p:sp>
      <p:sp>
        <p:nvSpPr>
          <p:cNvPr id="761" name="TextShape 2"/>
          <p:cNvSpPr txBox="1"/>
          <p:nvPr/>
        </p:nvSpPr>
        <p:spPr>
          <a:xfrm>
            <a:off x="1101960" y="5090400"/>
            <a:ext cx="180720" cy="430200"/>
          </a:xfrm>
          <a:prstGeom prst="rect">
            <a:avLst/>
          </a:prstGeom>
        </p:spPr>
      </p:sp>
      <p:sp>
        <p:nvSpPr>
          <p:cNvPr id="762" name="TextShape 3"/>
          <p:cNvSpPr txBox="1"/>
          <p:nvPr/>
        </p:nvSpPr>
        <p:spPr>
          <a:xfrm>
            <a:off x="1101960" y="5090400"/>
            <a:ext cx="180720" cy="430200"/>
          </a:xfrm>
          <a:prstGeom prst="rect">
            <a:avLst/>
          </a:prstGeom>
        </p:spPr>
      </p:sp>
      <p:sp>
        <p:nvSpPr>
          <p:cNvPr id="763" name="TextShape 4"/>
          <p:cNvSpPr txBox="1"/>
          <p:nvPr/>
        </p:nvSpPr>
        <p:spPr>
          <a:xfrm>
            <a:off x="584280" y="1661040"/>
            <a:ext cx="6213600" cy="4955040"/>
          </a:xfrm>
          <a:prstGeom prst="rect">
            <a:avLst/>
          </a:prstGeom>
        </p:spPr>
        <p:txBody>
          <a:bodyPr lIns="90000" rIns="90000" tIns="45000" bIns="45000"/>
          <a:p>
            <a:r>
              <a:rPr lang="en-US">
                <a:solidFill>
                  <a:srgbClr val="ff7700"/>
                </a:solidFill>
                <a:latin typeface="Liberation Sans;Arial"/>
              </a:rPr>
              <a:t>class</a:t>
            </a:r>
            <a:r>
              <a:rPr lang="en-US">
                <a:solidFill>
                  <a:srgbClr val="000000"/>
                </a:solidFill>
                <a:latin typeface="Arial"/>
              </a:rPr>
              <a:t> FramedInputs</a:t>
            </a:r>
            <a:r>
              <a:rPr lang="en-US">
                <a:solidFill>
                  <a:srgbClr val="66cc66"/>
                </a:solidFill>
                <a:latin typeface="Arial"/>
              </a:rPr>
              <a:t>(</a:t>
            </a:r>
            <a:r>
              <a:rPr lang="en-US">
                <a:solidFill>
                  <a:srgbClr val="000000"/>
                </a:solidFill>
                <a:latin typeface="Arial"/>
              </a:rPr>
              <a:t>BasePageObject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Liberation Sans;Arial"/>
              </a:rPr>
              <a:t>    </a:t>
            </a:r>
            <a:r>
              <a:rPr lang="en-US">
                <a:solidFill>
                  <a:srgbClr val="ff7700"/>
                </a:solidFill>
                <a:latin typeface="Liberation Sans;Arial"/>
              </a:rPr>
              <a:t>def</a:t>
            </a:r>
            <a:r>
              <a:rPr lang="en-US">
                <a:solidFill>
                  <a:srgbClr val="000000"/>
                </a:solidFill>
                <a:latin typeface="Liberation Sans;Arial"/>
              </a:rPr>
              <a:t> </a:t>
            </a:r>
            <a:r>
              <a:rPr lang="en-US">
                <a:solidFill>
                  <a:srgbClr val="0000cd"/>
                </a:solidFill>
                <a:latin typeface="Liberation Sans;Arial"/>
              </a:rPr>
              <a:t>__init__</a:t>
            </a:r>
            <a:r>
              <a:rPr lang="en-US">
                <a:solidFill>
                  <a:srgbClr val="66cc66"/>
                </a:solidFill>
                <a:latin typeface="Liberation Sans;Arial"/>
              </a:rPr>
              <a:t>(</a:t>
            </a:r>
            <a:r>
              <a:rPr lang="en-US">
                <a:solidFill>
                  <a:srgbClr val="008000"/>
                </a:solidFill>
                <a:latin typeface="Liberation Sans;Arial"/>
              </a:rPr>
              <a:t>self</a:t>
            </a:r>
            <a:r>
              <a:rPr lang="en-US">
                <a:solidFill>
                  <a:srgbClr val="66cc66"/>
                </a:solidFill>
                <a:latin typeface="Liberation Sans;Arial"/>
              </a:rPr>
              <a:t>)</a:t>
            </a:r>
            <a:r>
              <a:rPr lang="en-US">
                <a:solidFill>
                  <a:srgbClr val="000000"/>
                </a:solidFill>
                <a:latin typeface="Liberation Sans;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i0</a:t>
            </a:r>
            <a:r>
              <a:rPr lang="en-US">
                <a:solidFill>
                  <a:srgbClr val="000000"/>
                </a:solidFill>
                <a:latin typeface="Liberation Sans;Arial"/>
              </a:rPr>
              <a:t> =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#i0'</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i1</a:t>
            </a:r>
            <a:r>
              <a:rPr lang="en-US">
                <a:solidFill>
                  <a:srgbClr val="000000"/>
                </a:solidFill>
                <a:latin typeface="Liberation Sans;Arial"/>
              </a:rPr>
              <a:t> = IframeWrap</a:t>
            </a:r>
            <a:r>
              <a:rPr lang="en-US">
                <a:solidFill>
                  <a:srgbClr val="66cc66"/>
                </a:solidFill>
                <a:latin typeface="Liberation Sans;Arial"/>
              </a:rPr>
              <a:t>(</a:t>
            </a:r>
            <a:r>
              <a:rPr lang="en-US">
                <a:solidFill>
                  <a:srgbClr val="000000"/>
                </a:solidFill>
                <a:latin typeface="Liberation Sans;Arial"/>
              </a:rPr>
              <a:t>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r>
              <a:rPr lang="en-US">
                <a:solidFill>
                  <a:srgbClr val="483d8b"/>
                </a:solidFill>
                <a:latin typeface="Arial"/>
              </a:rPr>
              <a:t>'#frame1'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endParaRPr/>
          </a:p>
          <a:p>
            <a:r>
              <a:rPr lang="en-US">
                <a:solidFill>
                  <a:srgbClr val="000000"/>
                </a:solidFill>
                <a:latin typeface="Liberation Sans;Arial"/>
              </a:rPr>
              <a:t>        </a:t>
            </a:r>
            <a:r>
              <a:rPr lang="en-US">
                <a:solidFill>
                  <a:srgbClr val="008000"/>
                </a:solidFill>
                <a:latin typeface="Liberation Sans;Arial"/>
              </a:rPr>
              <a:t>self</a:t>
            </a:r>
            <a:r>
              <a:rPr lang="en-US">
                <a:solidFill>
                  <a:srgbClr val="000000"/>
                </a:solidFill>
                <a:latin typeface="Liberation Sans;Arial"/>
              </a:rPr>
              <a:t>.</a:t>
            </a:r>
            <a:r>
              <a:rPr lang="en-US">
                <a:solidFill>
                  <a:srgbClr val="000000"/>
                </a:solidFill>
                <a:latin typeface="Liberation Sans;Arial"/>
              </a:rPr>
              <a:t>i2</a:t>
            </a:r>
            <a:r>
              <a:rPr lang="en-US">
                <a:solidFill>
                  <a:srgbClr val="000000"/>
                </a:solidFill>
                <a:latin typeface="Liberation Sans;Arial"/>
              </a:rPr>
              <a:t> = IframeWrap</a:t>
            </a:r>
            <a:r>
              <a:rPr lang="en-US">
                <a:solidFill>
                  <a:srgbClr val="66cc66"/>
                </a:solidFill>
                <a:latin typeface="Liberation Sans;Arial"/>
              </a:rPr>
              <a:t>(</a:t>
            </a:r>
            <a:r>
              <a:rPr lang="en-US">
                <a:solidFill>
                  <a:srgbClr val="000000"/>
                </a:solidFill>
                <a:latin typeface="Liberation Sans;Arial"/>
              </a:rPr>
              <a:t> Text</a:t>
            </a:r>
            <a:r>
              <a:rPr lang="en-US">
                <a:solidFill>
                  <a:srgbClr val="66cc66"/>
                </a:solidFill>
                <a:latin typeface="Liberation Sans;Arial"/>
              </a:rPr>
              <a:t>(</a:t>
            </a:r>
            <a:r>
              <a:rPr lang="en-US">
                <a:solidFill>
                  <a:srgbClr val="483d8b"/>
                </a:solidFill>
                <a:latin typeface="Liberation Sans;Arial"/>
              </a:rPr>
              <a:t>'</a:t>
            </a:r>
            <a:r>
              <a:rPr lang="en-US">
                <a:solidFill>
                  <a:srgbClr val="483d8b"/>
                </a:solidFill>
                <a:latin typeface="Arial"/>
              </a:rPr>
              <a:t>#i2'</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r>
              <a:rPr lang="en-US">
                <a:solidFill>
                  <a:srgbClr val="483d8b"/>
                </a:solidFill>
                <a:latin typeface="Arial"/>
              </a:rPr>
              <a:t>'#frame2'</a:t>
            </a:r>
            <a:r>
              <a:rPr lang="en-US">
                <a:solidFill>
                  <a:srgbClr val="000000"/>
                </a:solidFill>
                <a:latin typeface="Arial"/>
              </a:rPr>
              <a:t>, </a:t>
            </a:r>
            <a:r>
              <a:rPr lang="en-US">
                <a:solidFill>
                  <a:srgbClr val="483d8b"/>
                </a:solidFill>
                <a:latin typeface="Arial"/>
              </a:rPr>
              <a:t>'#frame1'</a:t>
            </a:r>
            <a:r>
              <a:rPr lang="en-US">
                <a:solidFill>
                  <a:srgbClr val="66cc66"/>
                </a:solidFill>
                <a:latin typeface="Arial"/>
              </a:rPr>
              <a:t>]</a:t>
            </a:r>
            <a:r>
              <a:rPr lang="en-US">
                <a:solidFill>
                  <a:srgbClr val="000000"/>
                </a:solidFill>
                <a:latin typeface="Arial"/>
              </a:rPr>
              <a:t> </a:t>
            </a:r>
            <a:r>
              <a:rPr lang="en-US">
                <a:solidFill>
                  <a:srgbClr val="66cc66"/>
                </a:solidFill>
                <a:latin typeface="Arial"/>
              </a:rPr>
              <a:t>)</a:t>
            </a:r>
            <a:endParaRPr/>
          </a:p>
          <a:p>
            <a:endParaRPr/>
          </a:p>
          <a:p>
            <a:endParaRPr/>
          </a:p>
          <a:p>
            <a:r>
              <a:rPr lang="en-US">
                <a:solidFill>
                  <a:srgbClr val="000000"/>
                </a:solidFill>
                <a:latin typeface="Liberation Sans;Arial"/>
              </a:rPr>
              <a:t>po = FramedInputs</a:t>
            </a:r>
            <a:r>
              <a:rPr lang="en-US">
                <a:solidFill>
                  <a:srgbClr val="66cc66"/>
                </a:solidFill>
                <a:latin typeface="Liberation Sans;Arial"/>
              </a:rPr>
              <a:t>()</a:t>
            </a:r>
            <a:endParaRPr/>
          </a:p>
          <a:p>
            <a:endParaRPr/>
          </a:p>
          <a:p>
            <a:r>
              <a:rPr i="1" lang="en-US">
                <a:solidFill>
                  <a:srgbClr val="808080"/>
                </a:solidFill>
                <a:latin typeface="Liberation Sans;Arial"/>
              </a:rPr>
              <a:t># print out the current text in the widgets</a:t>
            </a:r>
            <a:endParaRPr/>
          </a:p>
          <a:p>
            <a:r>
              <a:rPr b="1" lang="en-US">
                <a:solidFill>
                  <a:srgbClr val="ff7700"/>
                </a:solidFill>
                <a:latin typeface="Liberation Sans;Arial"/>
              </a:rPr>
              <a:t>print</a:t>
            </a:r>
            <a:r>
              <a:rPr lang="en-US">
                <a:solidFill>
                  <a:srgbClr val="000000"/>
                </a:solidFill>
                <a:latin typeface="Liberation Sans;Arial"/>
              </a:rPr>
              <a:t> </a:t>
            </a:r>
            <a:r>
              <a:rPr lang="en-US">
                <a:solidFill>
                  <a:srgbClr val="483d8b"/>
                </a:solidFill>
                <a:latin typeface="Liberation Sans;Arial"/>
              </a:rPr>
              <a:t>"i0.value = %s"</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po.</a:t>
            </a:r>
            <a:r>
              <a:rPr lang="en-US">
                <a:solidFill>
                  <a:srgbClr val="000000"/>
                </a:solidFill>
                <a:latin typeface="Liberation Sans;Arial"/>
              </a:rPr>
              <a:t>i0</a:t>
            </a:r>
            <a:r>
              <a:rPr lang="en-US">
                <a:solidFill>
                  <a:srgbClr val="000000"/>
                </a:solidFill>
                <a:latin typeface="Liberation Sans;Arial"/>
              </a:rPr>
              <a:t>.</a:t>
            </a:r>
            <a:r>
              <a:rPr lang="en-US">
                <a:solidFill>
                  <a:srgbClr val="000000"/>
                </a:solidFill>
                <a:latin typeface="Liberation Sans;Arial"/>
              </a:rPr>
              <a:t>value</a:t>
            </a:r>
            <a:r>
              <a:rPr lang="en-US">
                <a:solidFill>
                  <a:srgbClr val="66cc66"/>
                </a:solidFill>
                <a:latin typeface="Liberation Sans;Arial"/>
              </a:rPr>
              <a:t>)</a:t>
            </a:r>
            <a:endParaRPr/>
          </a:p>
          <a:p>
            <a:r>
              <a:rPr b="1" lang="en-US">
                <a:solidFill>
                  <a:srgbClr val="ff7700"/>
                </a:solidFill>
                <a:latin typeface="Liberation Sans;Arial"/>
              </a:rPr>
              <a:t>print</a:t>
            </a:r>
            <a:r>
              <a:rPr lang="en-US">
                <a:solidFill>
                  <a:srgbClr val="000000"/>
                </a:solidFill>
                <a:latin typeface="Liberation Sans;Arial"/>
              </a:rPr>
              <a:t> </a:t>
            </a:r>
            <a:r>
              <a:rPr lang="en-US">
                <a:solidFill>
                  <a:srgbClr val="483d8b"/>
                </a:solidFill>
                <a:latin typeface="Liberation Sans;Arial"/>
              </a:rPr>
              <a:t>"i1.value = %s"</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po.</a:t>
            </a:r>
            <a:r>
              <a:rPr lang="en-US">
                <a:solidFill>
                  <a:srgbClr val="000000"/>
                </a:solidFill>
                <a:latin typeface="Liberation Sans;Arial"/>
              </a:rPr>
              <a:t>i1</a:t>
            </a:r>
            <a:r>
              <a:rPr lang="en-US">
                <a:solidFill>
                  <a:srgbClr val="000000"/>
                </a:solidFill>
                <a:latin typeface="Liberation Sans;Arial"/>
              </a:rPr>
              <a:t>.</a:t>
            </a:r>
            <a:r>
              <a:rPr lang="en-US">
                <a:solidFill>
                  <a:srgbClr val="000000"/>
                </a:solidFill>
                <a:latin typeface="Liberation Sans;Arial"/>
              </a:rPr>
              <a:t>value</a:t>
            </a:r>
            <a:r>
              <a:rPr lang="en-US">
                <a:solidFill>
                  <a:srgbClr val="66cc66"/>
                </a:solidFill>
                <a:latin typeface="Liberation Sans;Arial"/>
              </a:rPr>
              <a:t>)</a:t>
            </a:r>
            <a:endParaRPr/>
          </a:p>
          <a:p>
            <a:r>
              <a:rPr b="1" lang="en-US">
                <a:solidFill>
                  <a:srgbClr val="ff7700"/>
                </a:solidFill>
                <a:latin typeface="Liberation Sans;Arial"/>
              </a:rPr>
              <a:t>print</a:t>
            </a:r>
            <a:r>
              <a:rPr lang="en-US">
                <a:solidFill>
                  <a:srgbClr val="000000"/>
                </a:solidFill>
                <a:latin typeface="Liberation Sans;Arial"/>
              </a:rPr>
              <a:t> </a:t>
            </a:r>
            <a:r>
              <a:rPr lang="en-US">
                <a:solidFill>
                  <a:srgbClr val="483d8b"/>
                </a:solidFill>
                <a:latin typeface="Liberation Sans;Arial"/>
              </a:rPr>
              <a:t>"i2.value = %s"</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 </a:t>
            </a:r>
            <a:r>
              <a:rPr lang="en-US">
                <a:solidFill>
                  <a:srgbClr val="66cc66"/>
                </a:solidFill>
                <a:latin typeface="Liberation Sans;Arial"/>
              </a:rPr>
              <a:t>(</a:t>
            </a:r>
            <a:r>
              <a:rPr lang="en-US">
                <a:solidFill>
                  <a:srgbClr val="000000"/>
                </a:solidFill>
                <a:latin typeface="Liberation Sans;Arial"/>
              </a:rPr>
              <a:t>po.</a:t>
            </a:r>
            <a:r>
              <a:rPr lang="en-US">
                <a:solidFill>
                  <a:srgbClr val="000000"/>
                </a:solidFill>
                <a:latin typeface="Liberation Sans;Arial"/>
              </a:rPr>
              <a:t>i2</a:t>
            </a:r>
            <a:r>
              <a:rPr lang="en-US">
                <a:solidFill>
                  <a:srgbClr val="000000"/>
                </a:solidFill>
                <a:latin typeface="Liberation Sans;Arial"/>
              </a:rPr>
              <a:t>.</a:t>
            </a:r>
            <a:r>
              <a:rPr lang="en-US">
                <a:solidFill>
                  <a:srgbClr val="000000"/>
                </a:solidFill>
                <a:latin typeface="Liberation Sans;Arial"/>
              </a:rPr>
              <a:t>value</a:t>
            </a:r>
            <a:r>
              <a:rPr lang="en-US">
                <a:solidFill>
                  <a:srgbClr val="66cc66"/>
                </a:solidFill>
                <a:latin typeface="Liberation Sans;Arial"/>
              </a:rPr>
              <a:t>)</a:t>
            </a:r>
            <a:endParaRPr/>
          </a:p>
          <a:p>
            <a:endParaRPr/>
          </a:p>
          <a:p>
            <a:r>
              <a:rPr i="1" lang="en-US">
                <a:solidFill>
                  <a:srgbClr val="808080"/>
                </a:solidFill>
                <a:latin typeface="Liberation Sans;Arial"/>
              </a:rPr>
              <a:t># update the text in the widgets</a:t>
            </a:r>
            <a:endParaRPr/>
          </a:p>
          <a:p>
            <a:r>
              <a:rPr lang="en-US">
                <a:solidFill>
                  <a:srgbClr val="000000"/>
                </a:solidFill>
                <a:latin typeface="Liberation Sans;Arial"/>
              </a:rPr>
              <a:t>po.</a:t>
            </a:r>
            <a:r>
              <a:rPr lang="en-US">
                <a:solidFill>
                  <a:srgbClr val="000000"/>
                </a:solidFill>
                <a:latin typeface="Liberation Sans;Arial"/>
              </a:rPr>
              <a:t>i0</a:t>
            </a:r>
            <a:r>
              <a:rPr lang="en-US">
                <a:solidFill>
                  <a:srgbClr val="000000"/>
                </a:solidFill>
                <a:latin typeface="Liberation Sans;Arial"/>
              </a:rPr>
              <a:t>.</a:t>
            </a:r>
            <a:r>
              <a:rPr lang="en-US">
                <a:solidFill>
                  <a:srgbClr val="000000"/>
                </a:solidFill>
                <a:latin typeface="Liberation Sans;Arial"/>
              </a:rPr>
              <a:t>value</a:t>
            </a:r>
            <a:r>
              <a:rPr lang="en-US">
                <a:solidFill>
                  <a:srgbClr val="000000"/>
                </a:solidFill>
                <a:latin typeface="Liberation Sans;Arial"/>
              </a:rPr>
              <a:t> = </a:t>
            </a:r>
            <a:r>
              <a:rPr lang="en-US">
                <a:solidFill>
                  <a:srgbClr val="483d8b"/>
                </a:solidFill>
                <a:latin typeface="Liberation Sans;Arial"/>
              </a:rPr>
              <a:t>'i0 text'</a:t>
            </a:r>
            <a:endParaRPr/>
          </a:p>
          <a:p>
            <a:r>
              <a:rPr lang="en-US">
                <a:solidFill>
                  <a:srgbClr val="000000"/>
                </a:solidFill>
                <a:latin typeface="Liberation Sans;Arial"/>
              </a:rPr>
              <a:t>po.</a:t>
            </a:r>
            <a:r>
              <a:rPr lang="en-US">
                <a:solidFill>
                  <a:srgbClr val="000000"/>
                </a:solidFill>
                <a:latin typeface="Liberation Sans;Arial"/>
              </a:rPr>
              <a:t>i1</a:t>
            </a:r>
            <a:r>
              <a:rPr lang="en-US">
                <a:solidFill>
                  <a:srgbClr val="000000"/>
                </a:solidFill>
                <a:latin typeface="Liberation Sans;Arial"/>
              </a:rPr>
              <a:t>.</a:t>
            </a:r>
            <a:r>
              <a:rPr lang="en-US">
                <a:solidFill>
                  <a:srgbClr val="000000"/>
                </a:solidFill>
                <a:latin typeface="Liberation Sans;Arial"/>
              </a:rPr>
              <a:t>value</a:t>
            </a:r>
            <a:r>
              <a:rPr lang="en-US">
                <a:solidFill>
                  <a:srgbClr val="000000"/>
                </a:solidFill>
                <a:latin typeface="Liberation Sans;Arial"/>
              </a:rPr>
              <a:t> = </a:t>
            </a:r>
            <a:r>
              <a:rPr lang="en-US">
                <a:solidFill>
                  <a:srgbClr val="483d8b"/>
                </a:solidFill>
                <a:latin typeface="Liberation Sans;Arial"/>
              </a:rPr>
              <a:t>'new i1 text'</a:t>
            </a:r>
            <a:endParaRPr/>
          </a:p>
          <a:p>
            <a:r>
              <a:rPr lang="en-US">
                <a:solidFill>
                  <a:srgbClr val="000000"/>
                </a:solidFill>
                <a:latin typeface="Liberation Sans;Arial"/>
              </a:rPr>
              <a:t>po.</a:t>
            </a:r>
            <a:r>
              <a:rPr lang="en-US">
                <a:solidFill>
                  <a:srgbClr val="000000"/>
                </a:solidFill>
                <a:latin typeface="Liberation Sans;Arial"/>
              </a:rPr>
              <a:t>i2</a:t>
            </a:r>
            <a:r>
              <a:rPr lang="en-US">
                <a:solidFill>
                  <a:srgbClr val="000000"/>
                </a:solidFill>
                <a:latin typeface="Liberation Sans;Arial"/>
              </a:rPr>
              <a:t>.</a:t>
            </a:r>
            <a:r>
              <a:rPr lang="en-US">
                <a:solidFill>
                  <a:srgbClr val="000000"/>
                </a:solidFill>
                <a:latin typeface="Liberation Sans;Arial"/>
              </a:rPr>
              <a:t>value</a:t>
            </a:r>
            <a:r>
              <a:rPr lang="en-US">
                <a:solidFill>
                  <a:srgbClr val="000000"/>
                </a:solidFill>
                <a:latin typeface="Liberation Sans;Arial"/>
              </a:rPr>
              <a:t> = </a:t>
            </a:r>
            <a:r>
              <a:rPr lang="en-US">
                <a:solidFill>
                  <a:srgbClr val="483d8b"/>
                </a:solidFill>
                <a:latin typeface="Liberation Sans;Arial"/>
              </a:rPr>
              <a:t>'new i2 text too'</a:t>
            </a:r>
            <a:endParaRPr/>
          </a:p>
          <a:p>
            <a:endParaRPr/>
          </a:p>
        </p:txBody>
      </p:sp>
      <p:pic>
        <p:nvPicPr>
          <p:cNvPr id="764" name="" descr=""/>
          <p:cNvPicPr/>
          <p:nvPr/>
        </p:nvPicPr>
        <p:blipFill>
          <a:blip r:embed="rId1"/>
          <a:stretch>
            <a:fillRect/>
          </a:stretch>
        </p:blipFill>
        <p:spPr>
          <a:xfrm>
            <a:off x="6808320" y="1292040"/>
            <a:ext cx="2998800" cy="2572200"/>
          </a:xfrm>
          <a:prstGeom prst="rect">
            <a:avLst/>
          </a:prstGeom>
          <a:ln>
            <a:noFill/>
          </a:ln>
        </p:spPr>
      </p:pic>
    </p:spTree>
  </p:cSld>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5" name="TextShape 1"/>
          <p:cNvSpPr txBox="1"/>
          <p:nvPr/>
        </p:nvSpPr>
        <p:spPr>
          <a:xfrm>
            <a:off x="503640" y="301320"/>
            <a:ext cx="9068760" cy="1262520"/>
          </a:xfrm>
          <a:prstGeom prst="rect">
            <a:avLst/>
          </a:prstGeom>
        </p:spPr>
        <p:txBody>
          <a:bodyPr lIns="0" rIns="0" tIns="0" bIns="0" anchor="ctr"/>
          <a:p>
            <a:pPr algn="ctr"/>
            <a:r>
              <a:rPr lang="en-US" sz="4400">
                <a:latin typeface="Arial"/>
              </a:rPr>
              <a:t>IframeWrap Pattern Summary</a:t>
            </a:r>
            <a:endParaRPr/>
          </a:p>
        </p:txBody>
      </p:sp>
      <p:sp>
        <p:nvSpPr>
          <p:cNvPr id="766" name="TextShape 2"/>
          <p:cNvSpPr txBox="1"/>
          <p:nvPr/>
        </p:nvSpPr>
        <p:spPr>
          <a:xfrm>
            <a:off x="503640" y="1769400"/>
            <a:ext cx="8867160" cy="4385880"/>
          </a:xfrm>
          <a:prstGeom prst="rect">
            <a:avLst/>
          </a:prstGeom>
        </p:spPr>
        <p:txBody>
          <a:bodyPr lIns="0" rIns="0" tIns="0" bIns="0"/>
          <a:p>
            <a:pPr>
              <a:buSzPct val="45000"/>
              <a:buFont typeface="StarSymbol"/>
              <a:buChar char=""/>
            </a:pPr>
            <a:r>
              <a:rPr lang="en-US" sz="3200">
                <a:latin typeface="Arial"/>
              </a:rPr>
              <a:t>Use IframeWrap Pattern when you have page objects for HTML elements that work the same inside or outside of an iframe</a:t>
            </a:r>
            <a:endParaRPr/>
          </a:p>
          <a:p>
            <a:pPr>
              <a:buSzPct val="45000"/>
              <a:buFont typeface="StarSymbol"/>
              <a:buChar char=""/>
            </a:pPr>
            <a:r>
              <a:rPr lang="en-US" sz="3200">
                <a:latin typeface="Arial"/>
              </a:rPr>
              <a:t>Uses Decorator Pattern to wrap page object attributes with calls to enter and exit iframe</a:t>
            </a:r>
            <a:endParaRPr/>
          </a:p>
          <a:p>
            <a:pPr>
              <a:buSzPct val="45000"/>
              <a:buFont typeface="StarSymbol"/>
              <a:buChar char=""/>
            </a:pPr>
            <a:endParaRPr/>
          </a:p>
        </p:txBody>
      </p:sp>
      <p:sp>
        <p:nvSpPr>
          <p:cNvPr id="767" name="CustomShape 3"/>
          <p:cNvSpPr/>
          <p:nvPr/>
        </p:nvSpPr>
        <p:spPr>
          <a:xfrm>
            <a:off x="1915560" y="5488200"/>
            <a:ext cx="923040" cy="57384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768" name="CustomShape 4"/>
          <p:cNvSpPr/>
          <p:nvPr/>
        </p:nvSpPr>
        <p:spPr>
          <a:xfrm>
            <a:off x="4368600" y="5488200"/>
            <a:ext cx="922680" cy="57420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769" name="CustomShape 5"/>
          <p:cNvSpPr/>
          <p:nvPr/>
        </p:nvSpPr>
        <p:spPr>
          <a:xfrm>
            <a:off x="3904560" y="5105520"/>
            <a:ext cx="1386720" cy="255240"/>
          </a:xfrm>
          <a:prstGeom prst="rect">
            <a:avLst/>
          </a:prstGeom>
          <a:solidFill>
            <a:srgbClr val="808080"/>
          </a:solidFill>
          <a:ln>
            <a:noFill/>
          </a:ln>
        </p:spPr>
      </p:sp>
      <p:sp>
        <p:nvSpPr>
          <p:cNvPr id="770" name="CustomShape 6"/>
          <p:cNvSpPr/>
          <p:nvPr/>
        </p:nvSpPr>
        <p:spPr>
          <a:xfrm>
            <a:off x="3904560" y="6185520"/>
            <a:ext cx="1386720" cy="255240"/>
          </a:xfrm>
          <a:prstGeom prst="rect">
            <a:avLst/>
          </a:prstGeom>
          <a:solidFill>
            <a:srgbClr val="808080"/>
          </a:solidFill>
          <a:ln>
            <a:noFill/>
          </a:ln>
        </p:spPr>
      </p:sp>
      <p:sp>
        <p:nvSpPr>
          <p:cNvPr id="771" name="CustomShape 7"/>
          <p:cNvSpPr/>
          <p:nvPr/>
        </p:nvSpPr>
        <p:spPr>
          <a:xfrm>
            <a:off x="3904560" y="5105520"/>
            <a:ext cx="306000" cy="1335240"/>
          </a:xfrm>
          <a:prstGeom prst="rect">
            <a:avLst/>
          </a:prstGeom>
          <a:solidFill>
            <a:srgbClr val="808080"/>
          </a:solidFill>
          <a:ln>
            <a:noFill/>
          </a:ln>
        </p:spPr>
      </p:sp>
      <p:sp>
        <p:nvSpPr>
          <p:cNvPr id="772" name="CustomShape 8"/>
          <p:cNvSpPr/>
          <p:nvPr/>
        </p:nvSpPr>
        <p:spPr>
          <a:xfrm>
            <a:off x="7275600" y="5484600"/>
            <a:ext cx="923040" cy="573840"/>
          </a:xfrm>
          <a:prstGeom prst="rect">
            <a:avLst/>
          </a:prstGeom>
          <a:solidFill>
            <a:srgbClr val="729fcf"/>
          </a:solidFill>
          <a:ln>
            <a:noFill/>
          </a:ln>
        </p:spPr>
        <p:txBody>
          <a:bodyPr wrap="none" lIns="90000" rIns="90000" tIns="45000" bIns="45000" anchor="ctr"/>
          <a:p>
            <a:pPr algn="ctr"/>
            <a:r>
              <a:rPr lang="en-US">
                <a:latin typeface="Arial"/>
              </a:rPr>
              <a:t>value()</a:t>
            </a:r>
            <a:endParaRPr/>
          </a:p>
        </p:txBody>
      </p:sp>
      <p:sp>
        <p:nvSpPr>
          <p:cNvPr id="773" name="CustomShape 9"/>
          <p:cNvSpPr/>
          <p:nvPr/>
        </p:nvSpPr>
        <p:spPr>
          <a:xfrm>
            <a:off x="6811920" y="5101560"/>
            <a:ext cx="1386720" cy="255600"/>
          </a:xfrm>
          <a:prstGeom prst="rect">
            <a:avLst/>
          </a:prstGeom>
          <a:solidFill>
            <a:srgbClr val="808080"/>
          </a:solidFill>
          <a:ln>
            <a:noFill/>
          </a:ln>
        </p:spPr>
      </p:sp>
      <p:sp>
        <p:nvSpPr>
          <p:cNvPr id="774" name="CustomShape 10"/>
          <p:cNvSpPr/>
          <p:nvPr/>
        </p:nvSpPr>
        <p:spPr>
          <a:xfrm>
            <a:off x="6811920" y="6181560"/>
            <a:ext cx="1386720" cy="255240"/>
          </a:xfrm>
          <a:prstGeom prst="rect">
            <a:avLst/>
          </a:prstGeom>
          <a:solidFill>
            <a:srgbClr val="808080"/>
          </a:solidFill>
          <a:ln>
            <a:noFill/>
          </a:ln>
        </p:spPr>
      </p:sp>
      <p:sp>
        <p:nvSpPr>
          <p:cNvPr id="775" name="CustomShape 11"/>
          <p:cNvSpPr/>
          <p:nvPr/>
        </p:nvSpPr>
        <p:spPr>
          <a:xfrm>
            <a:off x="6811920" y="5101560"/>
            <a:ext cx="306000" cy="1335240"/>
          </a:xfrm>
          <a:prstGeom prst="rect">
            <a:avLst/>
          </a:prstGeom>
          <a:solidFill>
            <a:srgbClr val="808080"/>
          </a:solidFill>
          <a:ln>
            <a:noFill/>
          </a:ln>
        </p:spPr>
      </p:sp>
      <p:sp>
        <p:nvSpPr>
          <p:cNvPr id="776" name="CustomShape 12"/>
          <p:cNvSpPr/>
          <p:nvPr/>
        </p:nvSpPr>
        <p:spPr>
          <a:xfrm>
            <a:off x="6357600" y="4725000"/>
            <a:ext cx="1841040" cy="255240"/>
          </a:xfrm>
          <a:prstGeom prst="rect">
            <a:avLst/>
          </a:prstGeom>
          <a:solidFill>
            <a:srgbClr val="808080"/>
          </a:solidFill>
          <a:ln>
            <a:noFill/>
          </a:ln>
        </p:spPr>
      </p:sp>
      <p:sp>
        <p:nvSpPr>
          <p:cNvPr id="777" name="CustomShape 13"/>
          <p:cNvSpPr/>
          <p:nvPr/>
        </p:nvSpPr>
        <p:spPr>
          <a:xfrm>
            <a:off x="6357600" y="6558120"/>
            <a:ext cx="1841040" cy="255600"/>
          </a:xfrm>
          <a:prstGeom prst="rect">
            <a:avLst/>
          </a:prstGeom>
          <a:solidFill>
            <a:srgbClr val="808080"/>
          </a:solidFill>
          <a:ln>
            <a:noFill/>
          </a:ln>
        </p:spPr>
      </p:sp>
      <p:sp>
        <p:nvSpPr>
          <p:cNvPr id="778" name="CustomShape 14"/>
          <p:cNvSpPr/>
          <p:nvPr/>
        </p:nvSpPr>
        <p:spPr>
          <a:xfrm>
            <a:off x="6357600" y="4725000"/>
            <a:ext cx="307800" cy="2088720"/>
          </a:xfrm>
          <a:prstGeom prst="rect">
            <a:avLst/>
          </a:prstGeom>
          <a:solidFill>
            <a:srgbClr val="808080"/>
          </a:solidFill>
          <a:ln>
            <a:noFill/>
          </a:ln>
        </p:spPr>
      </p:sp>
    </p:spTree>
  </p:cSld>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9" name="TextShape 1"/>
          <p:cNvSpPr txBox="1"/>
          <p:nvPr/>
        </p:nvSpPr>
        <p:spPr>
          <a:xfrm>
            <a:off x="503640" y="301320"/>
            <a:ext cx="9068760" cy="1262520"/>
          </a:xfrm>
          <a:prstGeom prst="rect">
            <a:avLst/>
          </a:prstGeom>
        </p:spPr>
        <p:txBody>
          <a:bodyPr lIns="0" rIns="0" tIns="0" bIns="0" anchor="ctr"/>
          <a:p>
            <a:pPr algn="ctr"/>
            <a:r>
              <a:rPr lang="en-US" sz="4400">
                <a:latin typeface="Arial"/>
              </a:rPr>
              <a:t>IframeWrap Pattern Gotchas</a:t>
            </a:r>
            <a:endParaRPr/>
          </a:p>
        </p:txBody>
      </p:sp>
      <p:sp>
        <p:nvSpPr>
          <p:cNvPr id="780" name="TextShape 2"/>
          <p:cNvSpPr txBox="1"/>
          <p:nvPr/>
        </p:nvSpPr>
        <p:spPr>
          <a:xfrm>
            <a:off x="503640" y="1769400"/>
            <a:ext cx="8867160" cy="4385880"/>
          </a:xfrm>
          <a:prstGeom prst="rect">
            <a:avLst/>
          </a:prstGeom>
        </p:spPr>
        <p:txBody>
          <a:bodyPr lIns="0" rIns="0" tIns="0" bIns="0"/>
          <a:p>
            <a:pPr>
              <a:buSzPct val="45000"/>
              <a:buFont typeface="StarSymbol"/>
              <a:buChar char=""/>
            </a:pPr>
            <a:r>
              <a:rPr lang="en-US" sz="3200">
                <a:latin typeface="Arial"/>
              </a:rPr>
              <a:t>Not all page object attributes need to be wrapped.</a:t>
            </a:r>
            <a:endParaRPr/>
          </a:p>
          <a:p>
            <a:pPr lvl="1">
              <a:buSzPct val="75000"/>
              <a:buFont typeface="StarSymbol"/>
              <a:buChar char=""/>
            </a:pPr>
            <a:r>
              <a:rPr lang="en-US" sz="2800">
                <a:latin typeface="Arial"/>
              </a:rPr>
              <a:t>Keep a list of specific methods not to wrap.</a:t>
            </a:r>
            <a:endParaRPr/>
          </a:p>
          <a:p>
            <a:pPr lvl="1">
              <a:buSzPct val="75000"/>
              <a:buFont typeface="StarSymbol"/>
              <a:buChar char=""/>
            </a:pPr>
            <a:endParaRPr/>
          </a:p>
          <a:p>
            <a:pPr>
              <a:buSzPct val="45000"/>
              <a:buFont typeface="StarSymbol"/>
              <a:buChar char=""/>
            </a:pPr>
            <a:r>
              <a:rPr lang="en-US" sz="3200">
                <a:latin typeface="Arial"/>
              </a:rPr>
              <a:t>Wrapping Python properties can be tricky</a:t>
            </a:r>
            <a:endParaRPr/>
          </a:p>
          <a:p>
            <a:pPr lvl="1">
              <a:buSzPct val="75000"/>
              <a:buFont typeface="StarSymbol"/>
              <a:buChar char=""/>
            </a:pPr>
            <a:r>
              <a:rPr lang="en-US" sz="2800">
                <a:latin typeface="Arial"/>
              </a:rPr>
              <a:t>Create a new class object from old class.</a:t>
            </a:r>
            <a:endParaRPr/>
          </a:p>
          <a:p>
            <a:pPr lvl="1">
              <a:buSzPct val="75000"/>
              <a:buFont typeface="StarSymbol"/>
              <a:buChar char=""/>
            </a:pPr>
            <a:r>
              <a:rPr lang="en-US" sz="2800">
                <a:latin typeface="Arial"/>
              </a:rPr>
              <a:t>Decorate the property functions of new class.</a:t>
            </a:r>
            <a:endParaRPr/>
          </a:p>
          <a:p>
            <a:pPr lvl="1">
              <a:buSzPct val="75000"/>
              <a:buFont typeface="StarSymbol"/>
              <a:buChar char=""/>
            </a:pPr>
            <a:r>
              <a:rPr lang="en-US" sz="2800">
                <a:latin typeface="Arial"/>
              </a:rPr>
              <a:t>Associate new class with page object.</a:t>
            </a:r>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1" name="TextShape 1"/>
          <p:cNvSpPr txBox="1"/>
          <p:nvPr/>
        </p:nvSpPr>
        <p:spPr>
          <a:xfrm>
            <a:off x="503640" y="301320"/>
            <a:ext cx="9068760" cy="1262520"/>
          </a:xfrm>
          <a:prstGeom prst="rect">
            <a:avLst/>
          </a:prstGeom>
        </p:spPr>
        <p:txBody>
          <a:bodyPr lIns="0" rIns="0" tIns="0" bIns="0" anchor="ctr"/>
          <a:p>
            <a:pPr algn="ctr"/>
            <a:r>
              <a:rPr lang="en-US" sz="4400">
                <a:latin typeface="Arial"/>
              </a:rPr>
              <a:t>More Info</a:t>
            </a:r>
            <a:endParaRPr/>
          </a:p>
        </p:txBody>
      </p:sp>
      <p:sp>
        <p:nvSpPr>
          <p:cNvPr id="782" name="TextShape 2"/>
          <p:cNvSpPr txBox="1"/>
          <p:nvPr/>
        </p:nvSpPr>
        <p:spPr>
          <a:xfrm>
            <a:off x="504000" y="1769400"/>
            <a:ext cx="8867160" cy="4385880"/>
          </a:xfrm>
          <a:prstGeom prst="rect">
            <a:avLst/>
          </a:prstGeom>
        </p:spPr>
        <p:txBody>
          <a:bodyPr lIns="0" rIns="0" tIns="0" bIns="0"/>
          <a:p>
            <a:pPr>
              <a:buSzPct val="45000"/>
              <a:buFont typeface="StarSymbol"/>
              <a:buChar char=""/>
            </a:pPr>
            <a:r>
              <a:rPr lang="en-US" sz="3200">
                <a:latin typeface="Arial"/>
              </a:rPr>
              <a:t>Design Patterns Book</a:t>
            </a:r>
            <a:endParaRPr/>
          </a:p>
          <a:p>
            <a:pPr>
              <a:buSzPct val="45000"/>
              <a:buFont typeface="StarSymbol"/>
              <a:buChar char=""/>
            </a:pPr>
            <a:r>
              <a:rPr lang="en-US" sz="3200">
                <a:latin typeface="Arial"/>
              </a:rPr>
              <a:t>Websites</a:t>
            </a:r>
            <a:endParaRPr/>
          </a:p>
          <a:p>
            <a:pPr lvl="1">
              <a:buSzPct val="75000"/>
              <a:buFont typeface="StarSymbol"/>
              <a:buChar char=""/>
            </a:pPr>
            <a:r>
              <a:rPr lang="en-US" sz="2800">
                <a:latin typeface="Arial"/>
              </a:rPr>
              <a:t>http://www.oodesign.com</a:t>
            </a:r>
            <a:endParaRPr/>
          </a:p>
          <a:p>
            <a:pPr lvl="1">
              <a:buSzPct val="75000"/>
              <a:buFont typeface="StarSymbol"/>
              <a:buChar char=""/>
            </a:pPr>
            <a:r>
              <a:rPr lang="en-US" sz="2800">
                <a:latin typeface="Arial"/>
              </a:rPr>
              <a:t>http://sourcemaking.com</a:t>
            </a:r>
            <a:endParaRPr/>
          </a:p>
          <a:p>
            <a:pPr>
              <a:buSzPct val="45000"/>
              <a:buFont typeface="StarSymbol"/>
              <a:buChar char=""/>
            </a:pPr>
            <a:r>
              <a:rPr lang="en-US" sz="3200">
                <a:latin typeface="Arial"/>
              </a:rPr>
              <a:t>Special Thanks</a:t>
            </a:r>
            <a:endParaRPr/>
          </a:p>
          <a:p>
            <a:pPr lvl="1">
              <a:buSzPct val="75000"/>
              <a:buFont typeface="StarSymbol"/>
              <a:buChar char=""/>
            </a:pPr>
            <a:r>
              <a:rPr lang="en-US" sz="2800">
                <a:latin typeface="Arial"/>
              </a:rPr>
              <a:t>HUBzero Team</a:t>
            </a:r>
            <a:endParaRPr/>
          </a:p>
          <a:p>
            <a:pPr lvl="1">
              <a:buSzPct val="75000"/>
              <a:buFont typeface="StarSymbol"/>
              <a:buChar char=""/>
            </a:pPr>
            <a:r>
              <a:rPr lang="en-US" sz="2800">
                <a:latin typeface="Arial"/>
              </a:rPr>
              <a:t>Sam Midkiff, Advisor</a:t>
            </a:r>
            <a:endParaRPr/>
          </a:p>
        </p:txBody>
      </p:sp>
      <p:pic>
        <p:nvPicPr>
          <p:cNvPr id="783" name="" descr=""/>
          <p:cNvPicPr/>
          <p:nvPr/>
        </p:nvPicPr>
        <p:blipFill>
          <a:blip r:embed="rId1"/>
          <a:stretch>
            <a:fillRect/>
          </a:stretch>
        </p:blipFill>
        <p:spPr>
          <a:xfrm>
            <a:off x="8033760" y="1493280"/>
            <a:ext cx="1655640" cy="225684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504000" y="301320"/>
            <a:ext cx="9068760" cy="1262520"/>
          </a:xfrm>
          <a:prstGeom prst="rect">
            <a:avLst/>
          </a:prstGeom>
        </p:spPr>
        <p:txBody>
          <a:bodyPr lIns="0" rIns="0" tIns="0" bIns="0" anchor="ctr"/>
          <a:p>
            <a:pPr algn="ctr"/>
            <a:r>
              <a:rPr lang="en-US" sz="4400">
                <a:latin typeface="Arial"/>
              </a:rPr>
              <a:t>2. Use an abstract </a:t>
            </a:r>
            <a:r>
              <a:rPr i="1" lang="en-US" sz="4400">
                <a:latin typeface="Arial"/>
              </a:rPr>
              <a:t>Form</a:t>
            </a:r>
            <a:r>
              <a:rPr lang="en-US" sz="4400">
                <a:latin typeface="Arial"/>
              </a:rPr>
              <a:t> base class</a:t>
            </a:r>
            <a:endParaRPr/>
          </a:p>
        </p:txBody>
      </p:sp>
      <p:sp>
        <p:nvSpPr>
          <p:cNvPr id="155" name="TextShape 2"/>
          <p:cNvSpPr txBox="1"/>
          <p:nvPr/>
        </p:nvSpPr>
        <p:spPr>
          <a:xfrm>
            <a:off x="178560" y="2197440"/>
            <a:ext cx="4719600" cy="316296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LoginForm</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a:t>
            </a:r>
            <a:r>
              <a:rPr lang="en-US">
                <a:solidFill>
                  <a:srgbClr val="0000cd"/>
                </a:solidFill>
                <a:latin typeface="Arial"/>
              </a:rPr>
              <a:t>__init__</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set_username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,username</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set_password</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,username</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login_as</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,username,passwd</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p:txBody>
      </p:sp>
      <p:pic>
        <p:nvPicPr>
          <p:cNvPr id="156" name="" descr=""/>
          <p:cNvPicPr/>
          <p:nvPr/>
        </p:nvPicPr>
        <p:blipFill>
          <a:blip r:embed="rId1"/>
          <a:stretch>
            <a:fillRect/>
          </a:stretch>
        </p:blipFill>
        <p:spPr>
          <a:xfrm>
            <a:off x="4534200" y="2228040"/>
            <a:ext cx="5301720" cy="30006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7" name="TextShape 1"/>
          <p:cNvSpPr txBox="1"/>
          <p:nvPr/>
        </p:nvSpPr>
        <p:spPr>
          <a:xfrm>
            <a:off x="177480" y="2196000"/>
            <a:ext cx="4689000" cy="3930840"/>
          </a:xfrm>
          <a:prstGeom prst="rect">
            <a:avLst/>
          </a:prstGeom>
        </p:spPr>
        <p:txBody>
          <a:bodyPr lIns="90000" rIns="90000" tIns="45000" bIns="45000"/>
          <a:p>
            <a:r>
              <a:rPr lang="en-US">
                <a:solidFill>
                  <a:srgbClr val="ff7700"/>
                </a:solidFill>
                <a:latin typeface="Arial"/>
              </a:rPr>
              <a:t>class</a:t>
            </a:r>
            <a:r>
              <a:rPr lang="en-US">
                <a:solidFill>
                  <a:srgbClr val="000000"/>
                </a:solidFill>
                <a:latin typeface="Arial"/>
              </a:rPr>
              <a:t> TroubleReportForm</a:t>
            </a:r>
            <a:r>
              <a:rPr lang="en-US">
                <a:solidFill>
                  <a:srgbClr val="66cc66"/>
                </a:solidFill>
                <a:latin typeface="Arial"/>
              </a:rPr>
              <a:t>(</a:t>
            </a:r>
            <a:r>
              <a:rPr lang="en-US">
                <a:solidFill>
                  <a:srgbClr val="008000"/>
                </a:solidFill>
                <a:latin typeface="Arial"/>
              </a:rPr>
              <a:t>object</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a:t>
            </a:r>
            <a:r>
              <a:rPr lang="en-US">
                <a:solidFill>
                  <a:srgbClr val="0000cd"/>
                </a:solidFill>
                <a:latin typeface="Arial"/>
              </a:rPr>
              <a:t>__init__</a:t>
            </a:r>
            <a:r>
              <a:rPr lang="en-US">
                <a:solidFill>
                  <a:srgbClr val="66cc66"/>
                </a:solidFill>
                <a:latin typeface="Arial"/>
              </a:rPr>
              <a:t>(</a:t>
            </a:r>
            <a:r>
              <a:rPr lang="en-US">
                <a:solidFill>
                  <a:srgbClr val="008000"/>
                </a:solidFill>
                <a:latin typeface="Arial"/>
              </a:rPr>
              <a:t>self</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set_username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,username</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set_name</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,name</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set_email</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,address</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a:p>
            <a:r>
              <a:rPr lang="en-US">
                <a:solidFill>
                  <a:srgbClr val="000000"/>
                </a:solidFill>
                <a:latin typeface="Arial"/>
              </a:rPr>
              <a:t>    </a:t>
            </a:r>
            <a:endParaRPr/>
          </a:p>
          <a:p>
            <a:r>
              <a:rPr lang="en-US">
                <a:solidFill>
                  <a:srgbClr val="000000"/>
                </a:solidFill>
                <a:latin typeface="Arial"/>
              </a:rPr>
              <a:t>    </a:t>
            </a:r>
            <a:r>
              <a:rPr lang="en-US">
                <a:solidFill>
                  <a:srgbClr val="ff7700"/>
                </a:solidFill>
                <a:latin typeface="Arial"/>
              </a:rPr>
              <a:t>def</a:t>
            </a:r>
            <a:r>
              <a:rPr lang="en-US">
                <a:solidFill>
                  <a:srgbClr val="000000"/>
                </a:solidFill>
                <a:latin typeface="Arial"/>
              </a:rPr>
              <a:t> submit_ticket</a:t>
            </a:r>
            <a:r>
              <a:rPr lang="en-US">
                <a:solidFill>
                  <a:srgbClr val="66cc66"/>
                </a:solidFill>
                <a:latin typeface="Arial"/>
              </a:rPr>
              <a:t>(</a:t>
            </a:r>
            <a:r>
              <a:rPr lang="en-US">
                <a:solidFill>
                  <a:srgbClr val="008000"/>
                </a:solidFill>
                <a:latin typeface="Arial"/>
              </a:rPr>
              <a:t>self</a:t>
            </a:r>
            <a:r>
              <a:rPr lang="en-US">
                <a:solidFill>
                  <a:srgbClr val="000000"/>
                </a:solidFill>
                <a:latin typeface="Arial"/>
              </a:rPr>
              <a:t>,username,name,...</a:t>
            </a:r>
            <a:r>
              <a:rPr lang="en-US">
                <a:solidFill>
                  <a:srgbClr val="66cc66"/>
                </a:solidFill>
                <a:latin typeface="Arial"/>
              </a:rPr>
              <a:t>)</a:t>
            </a:r>
            <a:r>
              <a:rPr lang="en-US">
                <a:solidFill>
                  <a:srgbClr val="000000"/>
                </a:solidFill>
                <a:latin typeface="Arial"/>
              </a:rPr>
              <a:t>:</a:t>
            </a:r>
            <a:endParaRPr/>
          </a:p>
          <a:p>
            <a:r>
              <a:rPr lang="en-US">
                <a:solidFill>
                  <a:srgbClr val="000000"/>
                </a:solidFill>
                <a:latin typeface="Arial"/>
              </a:rPr>
              <a:t>        …</a:t>
            </a:r>
            <a:endParaRPr/>
          </a:p>
        </p:txBody>
      </p:sp>
      <p:pic>
        <p:nvPicPr>
          <p:cNvPr id="158" name="" descr=""/>
          <p:cNvPicPr/>
          <p:nvPr/>
        </p:nvPicPr>
        <p:blipFill>
          <a:blip r:embed="rId1"/>
          <a:stretch>
            <a:fillRect/>
          </a:stretch>
        </p:blipFill>
        <p:spPr>
          <a:xfrm>
            <a:off x="4753080" y="2206800"/>
            <a:ext cx="5210280" cy="3017880"/>
          </a:xfrm>
          <a:prstGeom prst="rect">
            <a:avLst/>
          </a:prstGeom>
          <a:ln>
            <a:noFill/>
          </a:ln>
        </p:spPr>
      </p:pic>
      <p:sp>
        <p:nvSpPr>
          <p:cNvPr id="159" name="TextShape 2"/>
          <p:cNvSpPr txBox="1"/>
          <p:nvPr/>
        </p:nvSpPr>
        <p:spPr>
          <a:xfrm>
            <a:off x="504360" y="301320"/>
            <a:ext cx="9068760" cy="1262520"/>
          </a:xfrm>
          <a:prstGeom prst="rect">
            <a:avLst/>
          </a:prstGeom>
        </p:spPr>
        <p:txBody>
          <a:bodyPr lIns="0" rIns="0" tIns="0" bIns="0" anchor="ctr"/>
          <a:p>
            <a:pPr algn="ctr"/>
            <a:r>
              <a:rPr lang="en-US" sz="4400">
                <a:latin typeface="Arial"/>
              </a:rPr>
              <a:t>2. Use an abstract </a:t>
            </a:r>
            <a:r>
              <a:rPr i="1" lang="en-US" sz="4400">
                <a:latin typeface="Arial"/>
              </a:rPr>
              <a:t>Form</a:t>
            </a:r>
            <a:r>
              <a:rPr lang="en-US" sz="4400">
                <a:latin typeface="Arial"/>
              </a:rPr>
              <a:t> base class</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