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</a:rPr>
              <a:t>Образец заголовка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2126C65-F233-4272-BE3A-753B72B724F8}" type="datetime">
              <a:rPr lang="ru-RU" sz="900" b="0" strike="noStrike" spc="-1">
                <a:solidFill>
                  <a:srgbClr val="FFFFFF"/>
                </a:solidFill>
                <a:latin typeface="Trebuchet MS"/>
              </a:rPr>
              <a:t>30.04.2022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866821A-813A-4D9A-9421-1C6BF2627949}" type="slidenum">
              <a:rPr lang="ru-RU" sz="900" b="0" strike="noStrike" spc="-1">
                <a:solidFill>
                  <a:srgbClr val="90C226"/>
                </a:solidFill>
                <a:latin typeface="Trebuchet MS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Trebuchet MS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Trebuchet MS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Trebuchet MS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latin typeface="Trebuchet MS"/>
              </a:rPr>
              <a:t>Образец заголовка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Образец текста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FFFFFF"/>
                </a:solidFill>
                <a:latin typeface="Trebuchet MS"/>
              </a:rPr>
              <a:t>Второй уровень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FFFFFF"/>
                </a:solidFill>
                <a:latin typeface="Trebuchet MS"/>
              </a:rPr>
              <a:t>Третий уровень</a:t>
            </a:r>
            <a:endParaRPr lang="en-US" sz="1400" b="0" strike="noStrike" spc="-1">
              <a:solidFill>
                <a:srgbClr val="FFFFFF"/>
              </a:solid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FFFFFF"/>
                </a:solidFill>
                <a:latin typeface="Trebuchet MS"/>
              </a:rPr>
              <a:t>Четвертый уровень</a:t>
            </a:r>
            <a:endParaRPr lang="en-US" sz="1200" b="0" strike="noStrike" spc="-1">
              <a:solidFill>
                <a:srgbClr val="FFFFFF"/>
              </a:solid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FFFFFF"/>
                </a:solidFill>
                <a:latin typeface="Trebuchet MS"/>
              </a:rPr>
              <a:t>Пятый уровень</a:t>
            </a:r>
            <a:endParaRPr lang="en-US" sz="12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5BAE13-D56B-426E-9AEB-5FD172F01786}" type="datetime">
              <a:rPr lang="ru-RU" sz="900" b="0" strike="noStrike" spc="-1">
                <a:solidFill>
                  <a:srgbClr val="FFFFFF"/>
                </a:solidFill>
                <a:latin typeface="Trebuchet MS"/>
              </a:rPr>
              <a:t>30.04.2022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74660A-7BB2-4C9E-8803-7DFE5DFE7A34}" type="slidenum">
              <a:rPr lang="ru-RU" sz="900" b="0" strike="noStrike" spc="-1">
                <a:solidFill>
                  <a:srgbClr val="90C226"/>
                </a:solidFill>
                <a:latin typeface="Trebuchet MS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38760" y="118116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95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5400" b="0" strike="noStrike" spc="-1" dirty="0">
                <a:solidFill>
                  <a:srgbClr val="90C226"/>
                </a:solidFill>
                <a:latin typeface="Trebuchet MS"/>
              </a:rPr>
              <a:t>Создание текстовой</a:t>
            </a:r>
            <a:br>
              <a:rPr dirty="0"/>
            </a:br>
            <a:r>
              <a:rPr lang="ru-RU" sz="5400" b="0" strike="noStrike" spc="-1" dirty="0">
                <a:solidFill>
                  <a:srgbClr val="90C226"/>
                </a:solidFill>
                <a:latin typeface="Trebuchet MS"/>
              </a:rPr>
              <a:t> </a:t>
            </a:r>
            <a:r>
              <a:rPr lang="en-US" sz="5400" b="0" strike="noStrike" spc="-1" dirty="0">
                <a:solidFill>
                  <a:srgbClr val="90C226"/>
                </a:solidFill>
                <a:latin typeface="Trebuchet MS"/>
              </a:rPr>
              <a:t>Web-</a:t>
            </a:r>
            <a:r>
              <a:rPr lang="ru-RU" sz="5400" b="0" strike="noStrike" spc="-1" dirty="0">
                <a:solidFill>
                  <a:srgbClr val="90C226"/>
                </a:solidFill>
                <a:latin typeface="Trebuchet MS"/>
              </a:rPr>
              <a:t>игры </a:t>
            </a:r>
          </a:p>
          <a:p>
            <a:pPr algn="ctr">
              <a:lnSpc>
                <a:spcPct val="100000"/>
              </a:lnSpc>
            </a:pPr>
            <a:r>
              <a:rPr lang="ru-RU" sz="5400" b="0" strike="noStrike" spc="-1" dirty="0">
                <a:solidFill>
                  <a:srgbClr val="90C226"/>
                </a:solidFill>
                <a:latin typeface="Trebuchet MS"/>
              </a:rPr>
              <a:t>«Тени </a:t>
            </a:r>
            <a:r>
              <a:rPr lang="ru-RU" sz="5400" b="0" strike="noStrike" spc="-1" dirty="0" err="1">
                <a:solidFill>
                  <a:srgbClr val="90C226"/>
                </a:solidFill>
                <a:latin typeface="Trebuchet MS"/>
              </a:rPr>
              <a:t>Аркполиса</a:t>
            </a:r>
            <a:r>
              <a:rPr lang="ru-RU" sz="5400" b="0" strike="noStrike" spc="-1" dirty="0">
                <a:solidFill>
                  <a:srgbClr val="90C226"/>
                </a:solidFill>
                <a:latin typeface="Trebuchet MS"/>
              </a:rPr>
              <a:t>»</a:t>
            </a:r>
            <a:endParaRPr lang="en-US" sz="54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94200" y="4228200"/>
            <a:ext cx="5410440" cy="249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1" i="1" strike="noStrike" spc="-1">
                <a:solidFill>
                  <a:srgbClr val="FFFFFF"/>
                </a:solidFill>
                <a:latin typeface="Trebuchet MS"/>
              </a:rPr>
              <a:t>Авторы: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Дмитрий Щербаков,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Арсений Заборских,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Юлия Огаркова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1" i="1" strike="noStrike" spc="-1">
                <a:solidFill>
                  <a:srgbClr val="FFFFFF"/>
                </a:solidFill>
                <a:latin typeface="Trebuchet MS"/>
              </a:rPr>
              <a:t>Руководитель</a:t>
            </a:r>
            <a:r>
              <a:rPr lang="ru-RU" sz="1800" b="0" i="1" strike="noStrike" spc="-1">
                <a:solidFill>
                  <a:srgbClr val="FFFFFF"/>
                </a:solidFill>
                <a:latin typeface="Trebuchet M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Галганова Д.А.</a:t>
            </a:r>
            <a:endParaRPr lang="ru-RU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Спасибо за внимание! 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Цель проекта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Создать сайт с текстовой игрой в жанре </a:t>
            </a:r>
            <a:r>
              <a:rPr lang="ru-RU" sz="1800" b="0" strike="noStrike" spc="-1" dirty="0" err="1">
                <a:solidFill>
                  <a:srgbClr val="FFFFFF"/>
                </a:solidFill>
                <a:latin typeface="Trebuchet MS"/>
              </a:rPr>
              <a:t>RogueLike</a:t>
            </a: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. Подобные текстовые игры можно увидеть в ботах групп ВК «Подземелья колодца» и «Мир подземелий»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Задачи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41560" y="197676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chemeClr val="accent1"/>
                </a:solidFill>
                <a:latin typeface="Trebuchet MS"/>
              </a:rPr>
              <a:t>1) </a:t>
            </a: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Создать сайт с системой регистрацией пользователя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90C226"/>
                </a:solidFill>
                <a:latin typeface="Trebuchet MS"/>
              </a:rPr>
              <a:t>2) </a:t>
            </a: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Написать шаблоны HTML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90C226"/>
                </a:solidFill>
                <a:latin typeface="Trebuchet MS"/>
              </a:rPr>
              <a:t>3) </a:t>
            </a: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Создать врагов и предметы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90C226"/>
                </a:solidFill>
                <a:latin typeface="Trebuchet MS"/>
              </a:rPr>
              <a:t>4) </a:t>
            </a:r>
            <a:r>
              <a:rPr lang="ru-RU" spc="-1" dirty="0">
                <a:solidFill>
                  <a:srgbClr val="FFFFFF"/>
                </a:solidFill>
                <a:latin typeface="Trebuchet MS"/>
              </a:rPr>
              <a:t>Разработать </a:t>
            </a: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правила игры </a:t>
            </a:r>
            <a:endParaRPr lang="ru-RU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90C226"/>
                </a:solidFill>
                <a:latin typeface="Trebuchet MS"/>
              </a:rPr>
              <a:t>5) </a:t>
            </a: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Реализовать механику игры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Библиотеки</a:t>
            </a:r>
            <a:br/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1800" b="0" i="1" strike="noStrike" spc="-1">
                <a:solidFill>
                  <a:srgbClr val="FFFFFF"/>
                </a:solidFill>
                <a:latin typeface="Trebuchet MS"/>
              </a:rPr>
              <a:t>Flask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– основная библиотека для создания сайта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i="1" strike="noStrike" spc="-1">
                <a:solidFill>
                  <a:srgbClr val="FFFFFF"/>
                </a:solidFill>
                <a:latin typeface="Trebuchet MS"/>
              </a:rPr>
              <a:t>Random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– библиотека, реализующая получения случайных значений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1800" b="0" i="1" strike="noStrike" spc="-1">
                <a:solidFill>
                  <a:srgbClr val="FFFFFF"/>
                </a:solidFill>
                <a:latin typeface="Trebuchet MS"/>
              </a:rPr>
              <a:t>s</a:t>
            </a:r>
            <a:r>
              <a:rPr lang="ru-RU" sz="1800" b="0" i="1" strike="noStrike" spc="-1">
                <a:solidFill>
                  <a:srgbClr val="FFFFFF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библиотека, предоставляющая множество функций для работы с операционной системой 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79200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Архитектура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51600" y="2592000"/>
            <a:ext cx="1652400" cy="15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>
                <a:solidFill>
                  <a:schemeClr val="bg1"/>
                </a:solidFill>
                <a:latin typeface="Arial"/>
              </a:rPr>
              <a:t>1) main.py</a:t>
            </a:r>
          </a:p>
          <a:p>
            <a:r>
              <a:rPr lang="ru-RU" sz="1800" b="0" strike="noStrike" spc="-1" dirty="0">
                <a:solidFill>
                  <a:schemeClr val="bg1"/>
                </a:solidFill>
                <a:latin typeface="Arial"/>
              </a:rPr>
              <a:t>2) </a:t>
            </a:r>
            <a:r>
              <a:rPr lang="ru-RU" sz="1800" b="0" strike="noStrike" spc="-1" dirty="0" err="1">
                <a:solidFill>
                  <a:schemeClr val="bg1"/>
                </a:solidFill>
                <a:latin typeface="Arial"/>
              </a:rPr>
              <a:t>db</a:t>
            </a:r>
            <a:endParaRPr lang="ru-RU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ru-RU" sz="1800" b="0" strike="noStrike" spc="-1" dirty="0">
                <a:solidFill>
                  <a:schemeClr val="bg1"/>
                </a:solidFill>
                <a:latin typeface="Arial"/>
              </a:rPr>
              <a:t>3) </a:t>
            </a:r>
            <a:r>
              <a:rPr lang="ru-RU" sz="1800" b="0" strike="noStrike" spc="-1" dirty="0" err="1">
                <a:solidFill>
                  <a:schemeClr val="bg1"/>
                </a:solidFill>
                <a:latin typeface="Arial"/>
              </a:rPr>
              <a:t>data</a:t>
            </a:r>
            <a:endParaRPr lang="ru-RU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ru-RU" sz="1800" b="0" strike="noStrike" spc="-1" dirty="0">
                <a:solidFill>
                  <a:schemeClr val="bg1"/>
                </a:solidFill>
                <a:latin typeface="Arial"/>
              </a:rPr>
              <a:t>4) </a:t>
            </a:r>
            <a:r>
              <a:rPr lang="ru-RU" sz="1800" b="0" strike="noStrike" spc="-1" dirty="0" err="1">
                <a:solidFill>
                  <a:schemeClr val="bg1"/>
                </a:solidFill>
                <a:latin typeface="Arial"/>
              </a:rPr>
              <a:t>static</a:t>
            </a:r>
            <a:endParaRPr lang="ru-RU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ru-RU" sz="1800" b="0" strike="noStrike" spc="-1" dirty="0">
                <a:solidFill>
                  <a:schemeClr val="bg1"/>
                </a:solidFill>
                <a:latin typeface="Arial"/>
              </a:rPr>
              <a:t>5) </a:t>
            </a:r>
            <a:r>
              <a:rPr lang="ru-RU" sz="1800" b="0" strike="noStrike" spc="-1" dirty="0" err="1">
                <a:solidFill>
                  <a:schemeClr val="bg1"/>
                </a:solidFill>
                <a:latin typeface="Arial"/>
              </a:rPr>
              <a:t>templates</a:t>
            </a:r>
            <a:endParaRPr lang="ru-RU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25" name="Рисунок 124"/>
          <p:cNvPicPr/>
          <p:nvPr/>
        </p:nvPicPr>
        <p:blipFill>
          <a:blip r:embed="rId2"/>
          <a:stretch/>
        </p:blipFill>
        <p:spPr>
          <a:xfrm>
            <a:off x="4651320" y="360180"/>
            <a:ext cx="2889360" cy="613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Некоторые функции:</a:t>
            </a:r>
            <a:br/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 dirty="0">
                <a:solidFill>
                  <a:srgbClr val="FFFFFF"/>
                </a:solidFill>
                <a:latin typeface="Trebuchet MS"/>
              </a:rPr>
              <a:t>login</a:t>
            </a:r>
            <a:r>
              <a:rPr lang="ru-RU" sz="1800" b="1" strike="noStrike" spc="-1" dirty="0">
                <a:solidFill>
                  <a:srgbClr val="FFFFFF"/>
                </a:solidFill>
                <a:latin typeface="Trebuchet MS"/>
              </a:rPr>
              <a:t>: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b="1" spc="-1" dirty="0">
                <a:solidFill>
                  <a:srgbClr val="FFFFFF"/>
                </a:solidFill>
                <a:latin typeface="Trebuchet MS"/>
              </a:rPr>
              <a:t>	</a:t>
            </a: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Регистрация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FFFFF"/>
                </a:solidFill>
                <a:latin typeface="Trebuchet MS"/>
              </a:rPr>
              <a:t>inventory</a:t>
            </a:r>
            <a:r>
              <a:rPr lang="ru-RU" sz="1800" b="1" strike="noStrike" spc="-1" dirty="0">
                <a:solidFill>
                  <a:srgbClr val="FFFFFF"/>
                </a:solidFill>
                <a:latin typeface="Trebuchet MS"/>
              </a:rPr>
              <a:t>_</a:t>
            </a:r>
            <a:r>
              <a:rPr lang="en-US" sz="1800" b="1" strike="noStrike" spc="-1" dirty="0">
                <a:solidFill>
                  <a:srgbClr val="FFFFFF"/>
                </a:solidFill>
                <a:latin typeface="Trebuchet MS"/>
              </a:rPr>
              <a:t>page</a:t>
            </a:r>
            <a:r>
              <a:rPr lang="ru-RU" sz="1800" b="1" strike="noStrike" spc="-1" dirty="0">
                <a:solidFill>
                  <a:srgbClr val="FFFFFF"/>
                </a:solidFill>
                <a:latin typeface="Trebuchet MS"/>
              </a:rPr>
              <a:t>: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FFFFFF"/>
                </a:solidFill>
                <a:latin typeface="Trebuchet MS"/>
              </a:rPr>
              <a:t> 	</a:t>
            </a: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Страница инвентаря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 dirty="0" err="1">
                <a:solidFill>
                  <a:srgbClr val="FFFFFF"/>
                </a:solidFill>
                <a:latin typeface="Trebuchet MS"/>
              </a:rPr>
              <a:t>change_location_page</a:t>
            </a:r>
            <a:r>
              <a:rPr lang="en-US" sz="1800" b="1" strike="noStrike" spc="-1" dirty="0">
                <a:solidFill>
                  <a:srgbClr val="FFFFFF"/>
                </a:solidFill>
                <a:latin typeface="Trebuchet MS"/>
              </a:rPr>
              <a:t>:</a:t>
            </a:r>
            <a:r>
              <a:rPr lang="ru-RU" sz="1800" b="1" strike="noStrike" spc="-1" dirty="0">
                <a:solidFill>
                  <a:srgbClr val="FFFFFF"/>
                </a:solidFill>
                <a:latin typeface="Trebuchet MS"/>
              </a:rPr>
              <a:t> 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tabLst>
                <a:tab pos="0" algn="l"/>
              </a:tabLst>
            </a:pPr>
            <a:r>
              <a:rPr lang="ru-RU" sz="1600" b="0" strike="noStrike" spc="-1" dirty="0">
                <a:solidFill>
                  <a:srgbClr val="FFFFFF"/>
                </a:solidFill>
                <a:latin typeface="Trebuchet MS"/>
              </a:rPr>
              <a:t>	Страница изменения локации</a:t>
            </a:r>
            <a:endParaRPr lang="en-US" sz="16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FFFFF"/>
                </a:solidFill>
                <a:latin typeface="Trebuchet MS"/>
              </a:rPr>
              <a:t>adventure</a:t>
            </a:r>
            <a:r>
              <a:rPr lang="ru-RU" sz="1800" b="1" strike="noStrike" spc="-1" dirty="0">
                <a:solidFill>
                  <a:srgbClr val="FFFFFF"/>
                </a:solidFill>
                <a:latin typeface="Trebuchet MS"/>
              </a:rPr>
              <a:t>_</a:t>
            </a:r>
            <a:r>
              <a:rPr lang="en-US" sz="1800" b="1" strike="noStrike" spc="-1" dirty="0">
                <a:solidFill>
                  <a:srgbClr val="FFFFFF"/>
                </a:solidFill>
                <a:latin typeface="Trebuchet MS"/>
              </a:rPr>
              <a:t>page</a:t>
            </a:r>
            <a:r>
              <a:rPr lang="ru-RU" sz="1800" b="1" strike="noStrike" spc="-1" dirty="0">
                <a:solidFill>
                  <a:srgbClr val="FFFFFF"/>
                </a:solidFill>
                <a:latin typeface="Trebuchet MS"/>
              </a:rPr>
              <a:t>: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FFFFFF"/>
                </a:solidFill>
                <a:latin typeface="Trebuchet MS"/>
              </a:rPr>
              <a:t>	 	</a:t>
            </a: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Страница с основной игрой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FFFFF"/>
                </a:solidFill>
                <a:latin typeface="Trebuchet MS"/>
              </a:rPr>
              <a:t>exploring</a:t>
            </a:r>
            <a:r>
              <a:rPr lang="ru-RU" sz="1800" b="1" strike="noStrike" spc="-1" dirty="0">
                <a:solidFill>
                  <a:srgbClr val="FFFFFF"/>
                </a:solidFill>
                <a:latin typeface="Trebuchet MS"/>
              </a:rPr>
              <a:t>_</a:t>
            </a:r>
            <a:r>
              <a:rPr lang="en-US" sz="1800" b="1" strike="noStrike" spc="-1" dirty="0">
                <a:solidFill>
                  <a:srgbClr val="FFFFFF"/>
                </a:solidFill>
                <a:latin typeface="Trebuchet MS"/>
              </a:rPr>
              <a:t>page</a:t>
            </a:r>
            <a:r>
              <a:rPr lang="ru-RU" sz="1800" b="1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		Страница отвечающая за изучение текущей локации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Рисунок 3"/>
          <p:cNvPicPr/>
          <p:nvPr/>
        </p:nvPicPr>
        <p:blipFill>
          <a:blip r:embed="rId2"/>
          <a:stretch/>
        </p:blipFill>
        <p:spPr>
          <a:xfrm>
            <a:off x="6517800" y="1081080"/>
            <a:ext cx="2969280" cy="362340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6910444" y="5176800"/>
            <a:ext cx="239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FFFFFF"/>
                </a:solidFill>
                <a:latin typeface="Times New Roman"/>
                <a:ea typeface="Noto Serif CJK SC"/>
              </a:rPr>
              <a:t>Страница регистрации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30" name="Рисунок 5"/>
          <p:cNvPicPr/>
          <p:nvPr/>
        </p:nvPicPr>
        <p:blipFill>
          <a:blip r:embed="rId3"/>
          <a:stretch/>
        </p:blipFill>
        <p:spPr>
          <a:xfrm>
            <a:off x="169365" y="1706760"/>
            <a:ext cx="6179760" cy="29977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2052000" y="5176800"/>
            <a:ext cx="211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Times New Roman"/>
                <a:ea typeface="Noto Serif CJK SC"/>
              </a:rPr>
              <a:t>Стартовая страница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3"/>
          <p:cNvPicPr/>
          <p:nvPr/>
        </p:nvPicPr>
        <p:blipFill>
          <a:blip r:embed="rId2"/>
          <a:stretch/>
        </p:blipFill>
        <p:spPr>
          <a:xfrm>
            <a:off x="5621040" y="1686240"/>
            <a:ext cx="4034520" cy="28900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6674400" y="4843800"/>
            <a:ext cx="1714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Times New Roman"/>
                <a:ea typeface="Noto Serif CJK SC"/>
              </a:rPr>
              <a:t>Страница входа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245960" y="4843800"/>
            <a:ext cx="3111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Times New Roman"/>
              </a:rPr>
              <a:t>Главная страница после входа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0245E6-1DEA-43FE-B795-9A0FE531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0" y="1782692"/>
            <a:ext cx="5314100" cy="2697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18880" y="3553201"/>
            <a:ext cx="159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FFFFFF"/>
                </a:solidFill>
                <a:latin typeface="Times New Roman"/>
                <a:ea typeface="Noto Serif CJK SC"/>
              </a:rPr>
              <a:t>Окно профиля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137128" y="5863758"/>
            <a:ext cx="1081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FFFFFF"/>
                </a:solidFill>
                <a:latin typeface="Times New Roman"/>
                <a:ea typeface="Noto Serif CJK SC"/>
              </a:rPr>
              <a:t>Окно боя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4F1F36-85A1-4ABE-AF0A-FAEA4B38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9" y="224576"/>
            <a:ext cx="6421515" cy="320442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4EC6F4-0F1A-440E-97EC-900B5A1A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83" y="2484529"/>
            <a:ext cx="6172940" cy="3124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150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текстовой  Web-игры «Тени Аркполиса»</dc:title>
  <dc:subject/>
  <dc:creator>Огаркова Юлия Сергеевна</dc:creator>
  <dc:description/>
  <cp:lastModifiedBy>Огаркова Юлия Сергеевна</cp:lastModifiedBy>
  <cp:revision>14</cp:revision>
  <dcterms:created xsi:type="dcterms:W3CDTF">2022-04-30T07:16:40Z</dcterms:created>
  <dcterms:modified xsi:type="dcterms:W3CDTF">2022-04-30T11:29:39Z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