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9" r:id="rId4"/>
    <p:sldId id="284" r:id="rId5"/>
    <p:sldId id="278" r:id="rId6"/>
    <p:sldId id="293" r:id="rId7"/>
    <p:sldId id="296" r:id="rId8"/>
    <p:sldId id="294" r:id="rId9"/>
    <p:sldId id="295" r:id="rId10"/>
    <p:sldId id="290" r:id="rId11"/>
    <p:sldId id="291" r:id="rId12"/>
    <p:sldId id="292" r:id="rId13"/>
    <p:sldId id="260" r:id="rId14"/>
    <p:sldId id="268" r:id="rId15"/>
    <p:sldId id="276" r:id="rId16"/>
    <p:sldId id="259" r:id="rId17"/>
    <p:sldId id="281" r:id="rId18"/>
    <p:sldId id="282" r:id="rId19"/>
    <p:sldId id="283" r:id="rId20"/>
    <p:sldId id="277" r:id="rId21"/>
    <p:sldId id="262" r:id="rId22"/>
    <p:sldId id="264" r:id="rId23"/>
    <p:sldId id="265" r:id="rId24"/>
    <p:sldId id="266" r:id="rId25"/>
    <p:sldId id="269" r:id="rId26"/>
    <p:sldId id="270" r:id="rId27"/>
    <p:sldId id="271" r:id="rId28"/>
    <p:sldId id="272" r:id="rId29"/>
    <p:sldId id="273" r:id="rId30"/>
    <p:sldId id="27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0B4B2-B426-48B2-C578-5C642089BA9D}" v="249" dt="2021-10-15T20:27:36.479"/>
    <p1510:client id="{271D8B5D-AA59-4C52-DF82-6C3554A063E0}" v="544" dt="2021-10-16T15:25:35.822"/>
    <p1510:client id="{341AEF23-4FF7-7A78-1B60-F9E598B2F05F}" v="143" dt="2021-10-17T18:58:16.660"/>
    <p1510:client id="{5656DA7E-DEEE-9404-FF0D-344613F04540}" v="366" dt="2021-10-17T18:31:58.284"/>
    <p1510:client id="{5F4F992A-A795-5107-7AE3-A3D8D6B06A3F}" v="86" dt="2021-10-17T17:45:22.304"/>
    <p1510:client id="{656299A5-EB04-8E06-1CBA-14DDB4367A8A}" v="54" dt="2021-10-17T20:31:20.301"/>
    <p1510:client id="{ACBF07A2-3734-7B79-7968-D5D0E7A8C8FF}" v="99" dt="2021-10-19T04:38:25.975"/>
    <p1510:client id="{BFD3059E-6B67-A676-1BAC-B065CBBEC8EB}" v="123" dt="2021-10-17T20:00:02.357"/>
    <p1510:client id="{CD4E559A-4233-4888-BE30-051AC8FE2989}" v="78" dt="2021-10-15T20:53:41.067"/>
    <p1510:client id="{CF94F087-4FD1-D808-9369-6D7CD07DA466}" v="250" dt="2021-10-18T10:22:32.298"/>
    <p1510:client id="{DB99CCDC-194F-4F5F-9E92-C328BFA39538}" v="1016" dt="2021-10-15T21:10:02.562"/>
    <p1510:client id="{F3DDCA8D-2F38-BC47-E149-9DF66E71C06F}" v="899" dt="2021-10-17T20:05:5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D88E0-BBB4-453B-BECC-835092938F70}" type="datetimeFigureOut">
              <a:rPr lang="en-US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BFB73-F7B8-447D-936F-428AC412856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5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learned that anyone who has access to it will have access to edit it. We won't need multiple viewing experiences/accessibility or an admin offering access. This will also change that we don't need to maintain users and allow for anyone to access from one "users" point of view.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B73-F7B8-447D-936F-428AC412856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8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Her notes were very basic: She thought the method headers didn't match her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B73-F7B8-447D-936F-428AC412856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She stated simply: If she can't add images to associated entries, she will not move from google sheets. That is her top priority with this software. Sorting and </a:t>
            </a:r>
            <a:r>
              <a:rPr lang="en-US" err="1">
                <a:cs typeface="Calibri"/>
              </a:rPr>
              <a:t>searchibility</a:t>
            </a:r>
            <a:r>
              <a:rPr lang="en-US">
                <a:cs typeface="Calibri"/>
              </a:rPr>
              <a:t> are next on the list as very important.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B73-F7B8-447D-936F-428AC412856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1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Geology Application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Sprint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Ben Pink</a:t>
            </a:r>
          </a:p>
          <a:p>
            <a:r>
              <a:rPr lang="en-US">
                <a:cs typeface="Calibri"/>
              </a:rPr>
              <a:t>Clayton Rath</a:t>
            </a:r>
          </a:p>
          <a:p>
            <a:r>
              <a:rPr lang="en-US">
                <a:cs typeface="Calibri"/>
              </a:rPr>
              <a:t>David Vegter</a:t>
            </a:r>
          </a:p>
          <a:p>
            <a:r>
              <a:rPr lang="en-US">
                <a:cs typeface="Calibri"/>
              </a:rPr>
              <a:t>Demetrios Green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9912-709A-4C91-9ACA-3FA6BA83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Initial Requirements (Non-Functional)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30C4-6E0D-4B7E-943B-5F444EFF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600" b="1">
                <a:cs typeface="Calibri"/>
              </a:rPr>
              <a:t>Usability</a:t>
            </a:r>
            <a:r>
              <a:rPr lang="en-US" sz="2600">
                <a:cs typeface="Calibri"/>
              </a:rPr>
              <a:t>- Easy to use and navigate, </a:t>
            </a:r>
            <a:r>
              <a:rPr lang="en-US" sz="2600">
                <a:ea typeface="+mn-lt"/>
                <a:cs typeface="+mn-lt"/>
              </a:rPr>
              <a:t>for both students and staff</a:t>
            </a: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Availability- </a:t>
            </a:r>
            <a:r>
              <a:rPr lang="en-US" sz="2600" dirty="0">
                <a:cs typeface="Calibri"/>
              </a:rPr>
              <a:t>User can access/edit entries 24/7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Appearance</a:t>
            </a:r>
            <a:r>
              <a:rPr lang="en-US" sz="2600" dirty="0">
                <a:cs typeface="Calibri"/>
              </a:rPr>
              <a:t>- Must match the </a:t>
            </a:r>
            <a:r>
              <a:rPr lang="en-US" sz="2600" b="1" dirty="0">
                <a:cs typeface="Calibri"/>
              </a:rPr>
              <a:t>UW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O</a:t>
            </a:r>
            <a:r>
              <a:rPr lang="en-US" sz="2600" dirty="0">
                <a:cs typeface="Calibri"/>
              </a:rPr>
              <a:t> color scheme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Security</a:t>
            </a:r>
            <a:r>
              <a:rPr lang="en-US" sz="2600" dirty="0">
                <a:cs typeface="Calibri"/>
              </a:rPr>
              <a:t>- Availability restricted to Professor's choosing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Maintainability- </a:t>
            </a: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Adaptability- </a:t>
            </a:r>
            <a:endParaRPr lang="en-US" sz="2600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81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9912-709A-4C91-9ACA-3FA6BA83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Initial Requirements (Non-Functional)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30C4-6E0D-4B7E-943B-5F444EFF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600" b="1">
                <a:cs typeface="Calibri"/>
              </a:rPr>
              <a:t>Usability</a:t>
            </a:r>
            <a:r>
              <a:rPr lang="en-US" sz="2600">
                <a:cs typeface="Calibri"/>
              </a:rPr>
              <a:t>- Easy to use and navigate, </a:t>
            </a:r>
            <a:r>
              <a:rPr lang="en-US" sz="2600">
                <a:ea typeface="+mn-lt"/>
                <a:cs typeface="+mn-lt"/>
              </a:rPr>
              <a:t>for both students and staff</a:t>
            </a: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Availability- </a:t>
            </a:r>
            <a:r>
              <a:rPr lang="en-US" sz="2600" dirty="0">
                <a:cs typeface="Calibri"/>
              </a:rPr>
              <a:t>User can access/edit entries 24/7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Appearance</a:t>
            </a:r>
            <a:r>
              <a:rPr lang="en-US" sz="2600" dirty="0">
                <a:cs typeface="Calibri"/>
              </a:rPr>
              <a:t>- Must match the </a:t>
            </a:r>
            <a:r>
              <a:rPr lang="en-US" sz="2600" b="1" dirty="0">
                <a:cs typeface="Calibri"/>
              </a:rPr>
              <a:t>UW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O</a:t>
            </a:r>
            <a:r>
              <a:rPr lang="en-US" sz="2600" dirty="0">
                <a:cs typeface="Calibri"/>
              </a:rPr>
              <a:t> color scheme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Security</a:t>
            </a:r>
            <a:r>
              <a:rPr lang="en-US" sz="2600" dirty="0">
                <a:cs typeface="Calibri"/>
              </a:rPr>
              <a:t>- Availability restricted to Professor's choosing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Maintainability- </a:t>
            </a:r>
            <a:r>
              <a:rPr lang="en-US" sz="2600">
                <a:cs typeface="Calibri"/>
              </a:rPr>
              <a:t>Simple enough to be maintained after </a:t>
            </a:r>
            <a:r>
              <a:rPr lang="en-US" sz="2600" dirty="0">
                <a:cs typeface="Calibri"/>
              </a:rPr>
              <a:t>semester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Adaptability- </a:t>
            </a: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27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9912-709A-4C91-9ACA-3FA6BA83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Initial Requirements (Non-Functional)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30C4-6E0D-4B7E-943B-5F444EFF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600" b="1">
                <a:cs typeface="Calibri"/>
              </a:rPr>
              <a:t>Usability</a:t>
            </a:r>
            <a:r>
              <a:rPr lang="en-US" sz="2600">
                <a:cs typeface="Calibri"/>
              </a:rPr>
              <a:t>- Easy to use and navigate, </a:t>
            </a:r>
            <a:r>
              <a:rPr lang="en-US" sz="2600">
                <a:ea typeface="+mn-lt"/>
                <a:cs typeface="+mn-lt"/>
              </a:rPr>
              <a:t>for both students and staff</a:t>
            </a: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Availability- </a:t>
            </a:r>
            <a:r>
              <a:rPr lang="en-US" sz="2600" dirty="0">
                <a:cs typeface="Calibri"/>
              </a:rPr>
              <a:t>User can access/edit entries 24/7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Appearance</a:t>
            </a:r>
            <a:r>
              <a:rPr lang="en-US" sz="2600" dirty="0">
                <a:cs typeface="Calibri"/>
              </a:rPr>
              <a:t>- Must match the </a:t>
            </a:r>
            <a:r>
              <a:rPr lang="en-US" sz="2600" b="1" dirty="0">
                <a:cs typeface="Calibri"/>
              </a:rPr>
              <a:t>UW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O</a:t>
            </a:r>
            <a:r>
              <a:rPr lang="en-US" sz="2600" dirty="0">
                <a:cs typeface="Calibri"/>
              </a:rPr>
              <a:t> color scheme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Security</a:t>
            </a:r>
            <a:r>
              <a:rPr lang="en-US" sz="2600" dirty="0">
                <a:cs typeface="Calibri"/>
              </a:rPr>
              <a:t>- Availability restricted to Professor's choosing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Maintainability- </a:t>
            </a:r>
            <a:r>
              <a:rPr lang="en-US" sz="2600">
                <a:cs typeface="Calibri"/>
              </a:rPr>
              <a:t>Simple enough to be maintained after </a:t>
            </a:r>
            <a:r>
              <a:rPr lang="en-US" sz="2600" dirty="0">
                <a:cs typeface="Calibri"/>
              </a:rPr>
              <a:t>semester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Adaptability- </a:t>
            </a:r>
            <a:r>
              <a:rPr lang="en-US" sz="2600" dirty="0">
                <a:cs typeface="Calibri"/>
              </a:rPr>
              <a:t>Can handle the University's ever growing Geology collection 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988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9EE0-6055-47E4-ADF2-7F22258B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Mock Solution - Diagram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3ECD27-BFFE-4BF0-99E2-8E98479BE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35" y="1263362"/>
            <a:ext cx="10268929" cy="5336489"/>
          </a:xfrm>
        </p:spPr>
      </p:pic>
    </p:spTree>
    <p:extLst>
      <p:ext uri="{BB962C8B-B14F-4D97-AF65-F5344CB8AC3E}">
        <p14:creationId xmlns:p14="http://schemas.microsoft.com/office/powerpoint/2010/main" val="340431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104F-41C2-4AF3-B759-6CA49C7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45" y="82586"/>
            <a:ext cx="6996702" cy="1342686"/>
          </a:xfrm>
        </p:spPr>
        <p:txBody>
          <a:bodyPr/>
          <a:lstStyle/>
          <a:p>
            <a:r>
              <a:rPr lang="en-US">
                <a:cs typeface="Calibri Light"/>
              </a:rPr>
              <a:t>First UI Design – Main View</a:t>
            </a:r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258089E-03C9-4880-B8BB-8F5104640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19" y="1585895"/>
            <a:ext cx="6997912" cy="4984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3D4414-B663-435B-9DFD-5253336A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714" y="226140"/>
            <a:ext cx="1887021" cy="1174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E1969E-9B90-4777-B531-6FF5807D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231" y="226140"/>
            <a:ext cx="1861336" cy="1174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52F7F0-0208-4013-B875-16B0B6DA6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14" y="1493286"/>
            <a:ext cx="1887022" cy="1174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9" descr="A picture containing text, plant, screenshot&#10;&#10;Description automatically generated">
            <a:extLst>
              <a:ext uri="{FF2B5EF4-FFF2-40B4-BE49-F238E27FC236}">
                <a16:creationId xmlns:a16="http://schemas.microsoft.com/office/drawing/2014/main" id="{27FEFEA5-04DF-46AB-B922-EE474591D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7231" y="1493285"/>
            <a:ext cx="1861337" cy="114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0" descr="A picture containing text, plant, screenshot&#10;&#10;Description automatically generated">
            <a:extLst>
              <a:ext uri="{FF2B5EF4-FFF2-40B4-BE49-F238E27FC236}">
                <a16:creationId xmlns:a16="http://schemas.microsoft.com/office/drawing/2014/main" id="{9498F64C-9335-4D3E-8B20-AD7FF9AFF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714" y="2794678"/>
            <a:ext cx="1887022" cy="117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2D21B2-4B15-4F27-B28E-3FC56F18F6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355" y="2794678"/>
            <a:ext cx="1861335" cy="1174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2" descr="A picture containing text, plant, flower, bird&#10;&#10;Description automatically generated">
            <a:extLst>
              <a:ext uri="{FF2B5EF4-FFF2-40B4-BE49-F238E27FC236}">
                <a16:creationId xmlns:a16="http://schemas.microsoft.com/office/drawing/2014/main" id="{C1D03771-10B3-4647-8B53-CE20A6A29C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6714" y="4096072"/>
            <a:ext cx="1887021" cy="117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B0109E12-85DF-44AB-A331-B64DF2741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8670" y="4096072"/>
            <a:ext cx="1887019" cy="1174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6AE7763-89A1-4C62-A4D8-8460AF3A33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6715" y="5397465"/>
            <a:ext cx="1887021" cy="1165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5" descr="A picture containing text, plant, flower&#10;&#10;Description automatically generated">
            <a:extLst>
              <a:ext uri="{FF2B5EF4-FFF2-40B4-BE49-F238E27FC236}">
                <a16:creationId xmlns:a16="http://schemas.microsoft.com/office/drawing/2014/main" id="{4DBDBA8A-C2D2-41BF-ABB8-294E33C9A3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18671" y="5397465"/>
            <a:ext cx="1887020" cy="1165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95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5D4B-C7B9-411C-979A-1AC794AF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First UI Design – Issue View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8825416-20BB-4B80-BDBD-80FFC5140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94" y="1971176"/>
            <a:ext cx="611604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 descr="A picture containing text, plant, bird, screenshot&#10;&#10;Description automatically generated">
            <a:extLst>
              <a:ext uri="{FF2B5EF4-FFF2-40B4-BE49-F238E27FC236}">
                <a16:creationId xmlns:a16="http://schemas.microsoft.com/office/drawing/2014/main" id="{4BDE23E8-A38F-4268-8F26-7BF07193C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310" y="1972746"/>
            <a:ext cx="2743200" cy="1713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0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B788849-3A71-4EC1-ADF6-1CC9013775C7}"/>
              </a:ext>
            </a:extLst>
          </p:cNvPr>
          <p:cNvSpPr/>
          <p:nvPr/>
        </p:nvSpPr>
        <p:spPr>
          <a:xfrm>
            <a:off x="4995861" y="245268"/>
            <a:ext cx="6977060" cy="326230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3FB8B-E089-47B2-A506-40037F4FB9A0}"/>
              </a:ext>
            </a:extLst>
          </p:cNvPr>
          <p:cNvSpPr/>
          <p:nvPr/>
        </p:nvSpPr>
        <p:spPr>
          <a:xfrm>
            <a:off x="209549" y="245269"/>
            <a:ext cx="4607717" cy="6369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C7668-1955-4C05-8420-0BB2C384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81" y="2678981"/>
            <a:ext cx="3788569" cy="1313657"/>
          </a:xfrm>
        </p:spPr>
        <p:txBody>
          <a:bodyPr/>
          <a:lstStyle/>
          <a:p>
            <a:r>
              <a:rPr lang="en-US" u="sng">
                <a:solidFill>
                  <a:schemeClr val="accent4"/>
                </a:solidFill>
                <a:cs typeface="Calibri Light"/>
              </a:rPr>
              <a:t>Client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7A76-6A7D-4EC5-AF96-93CBDFF6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396" y="1306805"/>
            <a:ext cx="6978301" cy="1171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cs typeface="Calibri"/>
              </a:rPr>
              <a:t>Will there be different accessibility or multiple types of users?</a:t>
            </a:r>
          </a:p>
          <a:p>
            <a:pPr marL="514350" indent="-514350">
              <a:lnSpc>
                <a:spcPct val="300000"/>
              </a:lnSpc>
              <a:buAutoNum type="arabicPeriod"/>
            </a:pPr>
            <a:endParaRPr lang="en-US" sz="32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23F272-23DE-432A-A1C4-CFDDE5EBC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7" t="22481" r="7359" b="15504"/>
          <a:stretch/>
        </p:blipFill>
        <p:spPr>
          <a:xfrm>
            <a:off x="6867525" y="3717131"/>
            <a:ext cx="3089719" cy="130221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EFAFC9F-D62D-4DC2-88C1-E5483ECDD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806" y="5388164"/>
            <a:ext cx="6981823" cy="5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26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B788849-3A71-4EC1-ADF6-1CC9013775C7}"/>
              </a:ext>
            </a:extLst>
          </p:cNvPr>
          <p:cNvSpPr/>
          <p:nvPr/>
        </p:nvSpPr>
        <p:spPr>
          <a:xfrm>
            <a:off x="4995861" y="245268"/>
            <a:ext cx="6977060" cy="271462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3FB8B-E089-47B2-A506-40037F4FB9A0}"/>
              </a:ext>
            </a:extLst>
          </p:cNvPr>
          <p:cNvSpPr/>
          <p:nvPr/>
        </p:nvSpPr>
        <p:spPr>
          <a:xfrm>
            <a:off x="209549" y="245269"/>
            <a:ext cx="4607717" cy="6369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C7668-1955-4C05-8420-0BB2C384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81" y="2678981"/>
            <a:ext cx="3788569" cy="1313657"/>
          </a:xfrm>
        </p:spPr>
        <p:txBody>
          <a:bodyPr/>
          <a:lstStyle/>
          <a:p>
            <a:r>
              <a:rPr lang="en-US" u="sng">
                <a:solidFill>
                  <a:schemeClr val="accent4"/>
                </a:solidFill>
                <a:cs typeface="Calibri Light"/>
              </a:rPr>
              <a:t>Client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7A76-6A7D-4EC5-AF96-93CBDFF6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396" y="1616367"/>
            <a:ext cx="6978301" cy="4336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>
              <a:buNone/>
            </a:pPr>
            <a:r>
              <a:rPr lang="en-US" sz="3200">
                <a:cs typeface="Calibri"/>
              </a:rPr>
              <a:t>Does she like the original UI Mockup? </a:t>
            </a:r>
            <a:endParaRPr lang="en-US" sz="3200"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3200">
              <a:cs typeface="Calibri"/>
            </a:endParaRPr>
          </a:p>
          <a:p>
            <a:pPr marL="514350" indent="-514350">
              <a:lnSpc>
                <a:spcPct val="300000"/>
              </a:lnSpc>
              <a:buAutoNum type="arabicPeriod"/>
            </a:pPr>
            <a:endParaRPr lang="en-US" sz="3200">
              <a:cs typeface="Calibri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FD31D49-ECAA-4087-B654-FE25BA85B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945" y="3086082"/>
            <a:ext cx="5045286" cy="3591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6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B788849-3A71-4EC1-ADF6-1CC9013775C7}"/>
              </a:ext>
            </a:extLst>
          </p:cNvPr>
          <p:cNvSpPr/>
          <p:nvPr/>
        </p:nvSpPr>
        <p:spPr>
          <a:xfrm>
            <a:off x="4995861" y="245268"/>
            <a:ext cx="6977060" cy="283368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3FB8B-E089-47B2-A506-40037F4FB9A0}"/>
              </a:ext>
            </a:extLst>
          </p:cNvPr>
          <p:cNvSpPr/>
          <p:nvPr/>
        </p:nvSpPr>
        <p:spPr>
          <a:xfrm>
            <a:off x="209549" y="245269"/>
            <a:ext cx="4607717" cy="6369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C7668-1955-4C05-8420-0BB2C384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81" y="2678981"/>
            <a:ext cx="3788569" cy="1313657"/>
          </a:xfrm>
        </p:spPr>
        <p:txBody>
          <a:bodyPr/>
          <a:lstStyle/>
          <a:p>
            <a:r>
              <a:rPr lang="en-US" u="sng">
                <a:solidFill>
                  <a:schemeClr val="accent4"/>
                </a:solidFill>
                <a:cs typeface="Calibri Light"/>
              </a:rPr>
              <a:t>Client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7A76-6A7D-4EC5-AF96-93CBDFF6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396" y="1616367"/>
            <a:ext cx="6978301" cy="44560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ea typeface="+mn-lt"/>
                <a:cs typeface="+mn-lt"/>
              </a:rPr>
              <a:t>What is her greatest need in this app?</a:t>
            </a:r>
            <a:endParaRPr lang="en-US">
              <a:cs typeface="Calibri" panose="020F0502020204030204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3200">
              <a:cs typeface="Calibri"/>
            </a:endParaRPr>
          </a:p>
          <a:p>
            <a:pPr marL="514350" indent="-514350">
              <a:lnSpc>
                <a:spcPct val="300000"/>
              </a:lnSpc>
              <a:buAutoNum type="arabicPeriod"/>
            </a:pPr>
            <a:endParaRPr lang="en-US" sz="3200">
              <a:cs typeface="Calibri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7F028D61-FED5-4654-91B2-4B895015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2" y="3284696"/>
            <a:ext cx="5564980" cy="33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B788849-3A71-4EC1-ADF6-1CC9013775C7}"/>
              </a:ext>
            </a:extLst>
          </p:cNvPr>
          <p:cNvSpPr/>
          <p:nvPr/>
        </p:nvSpPr>
        <p:spPr>
          <a:xfrm>
            <a:off x="4995861" y="245268"/>
            <a:ext cx="6977060" cy="283368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3FB8B-E089-47B2-A506-40037F4FB9A0}"/>
              </a:ext>
            </a:extLst>
          </p:cNvPr>
          <p:cNvSpPr/>
          <p:nvPr/>
        </p:nvSpPr>
        <p:spPr>
          <a:xfrm>
            <a:off x="209549" y="245269"/>
            <a:ext cx="4607717" cy="6369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C7668-1955-4C05-8420-0BB2C384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81" y="2678981"/>
            <a:ext cx="3788569" cy="1313657"/>
          </a:xfrm>
        </p:spPr>
        <p:txBody>
          <a:bodyPr/>
          <a:lstStyle/>
          <a:p>
            <a:r>
              <a:rPr lang="en-US" u="sng">
                <a:solidFill>
                  <a:schemeClr val="accent4"/>
                </a:solidFill>
                <a:cs typeface="Calibri Light"/>
              </a:rPr>
              <a:t>Client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7A76-6A7D-4EC5-AF96-93CBDFF6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396" y="1652085"/>
            <a:ext cx="6978301" cy="6122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>
                <a:ea typeface="+mn-lt"/>
                <a:cs typeface="+mn-lt"/>
              </a:rPr>
              <a:t>What questions does she have?</a:t>
            </a:r>
            <a:endParaRPr lang="en-US" sz="3600">
              <a:cs typeface="Calibri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3200">
              <a:cs typeface="Calibri"/>
            </a:endParaRPr>
          </a:p>
          <a:p>
            <a:pPr marL="514350" indent="-514350">
              <a:lnSpc>
                <a:spcPct val="300000"/>
              </a:lnSpc>
              <a:buAutoNum type="arabicPeriod"/>
            </a:pPr>
            <a:endParaRPr lang="en-US" sz="32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ED2E-38DE-4742-8BE9-4170113086B6}"/>
              </a:ext>
            </a:extLst>
          </p:cNvPr>
          <p:cNvSpPr txBox="1"/>
          <p:nvPr/>
        </p:nvSpPr>
        <p:spPr>
          <a:xfrm>
            <a:off x="5117306" y="3426618"/>
            <a:ext cx="6981824" cy="25569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800">
                <a:cs typeface="Calibri"/>
              </a:rPr>
              <a:t>Who will maintain the server long term?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800">
                <a:cs typeface="Calibri"/>
              </a:rPr>
              <a:t>Where is the server located? 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800">
                <a:cs typeface="Calibri"/>
              </a:rPr>
              <a:t>Could she add rows in later dates?</a:t>
            </a:r>
          </a:p>
        </p:txBody>
      </p:sp>
    </p:spTree>
    <p:extLst>
      <p:ext uri="{BB962C8B-B14F-4D97-AF65-F5344CB8AC3E}">
        <p14:creationId xmlns:p14="http://schemas.microsoft.com/office/powerpoint/2010/main" val="391720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8A43-54D5-4599-BE8F-F8A938F7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9893-F24A-4759-99EF-87072178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cs typeface="Calibri"/>
              </a:rPr>
              <a:t>The University of Wisconsin Oshkosh – Fox Cities </a:t>
            </a:r>
            <a:r>
              <a:rPr lang="en-US" sz="3200">
                <a:ea typeface="+mn-lt"/>
                <a:cs typeface="+mn-lt"/>
              </a:rPr>
              <a:t>Geology</a:t>
            </a:r>
            <a:r>
              <a:rPr lang="en-US" sz="3200">
                <a:cs typeface="Calibri"/>
              </a:rPr>
              <a:t> department is </a:t>
            </a:r>
            <a:r>
              <a:rPr lang="en-US" sz="3200">
                <a:ea typeface="+mn-lt"/>
                <a:cs typeface="+mn-lt"/>
              </a:rPr>
              <a:t>currently </a:t>
            </a:r>
            <a:r>
              <a:rPr lang="en" sz="3200">
                <a:ea typeface="+mn-lt"/>
                <a:cs typeface="+mn-lt"/>
              </a:rPr>
              <a:t>seeking a solution to better manage their collection of rocks, minerals, and fossils.</a:t>
            </a:r>
          </a:p>
          <a:p>
            <a:endParaRPr lang="en">
              <a:ea typeface="+mn-lt"/>
              <a:cs typeface="+mn-lt"/>
            </a:endParaRPr>
          </a:p>
          <a:p>
            <a:pPr lvl="1"/>
            <a:endParaRPr lang="en" sz="2000">
              <a:ea typeface="+mn-lt"/>
              <a:cs typeface="+mn-lt"/>
            </a:endParaRPr>
          </a:p>
        </p:txBody>
      </p:sp>
      <p:pic>
        <p:nvPicPr>
          <p:cNvPr id="5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9CFC62B-9661-4ACC-81A3-D932BB3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5680377"/>
            <a:ext cx="7941501" cy="1175712"/>
          </a:xfrm>
          <a:prstGeom prst="rect">
            <a:avLst/>
          </a:prstGeom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7080D66-E860-435A-8A46-AD8CE42D8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260" y="3630918"/>
            <a:ext cx="3239152" cy="32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9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0861-9B58-4F79-A202-3361943B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57E9-16E4-49FD-99D2-8875171C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Main Menu </a:t>
            </a:r>
            <a:r>
              <a:rPr lang="en-US">
                <a:ea typeface="+mn-lt"/>
                <a:cs typeface="+mn-lt"/>
              </a:rPr>
              <a:t>|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Story Points: 5</a:t>
            </a:r>
            <a:endParaRPr lang="en-US"/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Database Initialization </a:t>
            </a:r>
            <a:r>
              <a:rPr lang="en-US">
                <a:ea typeface="+mn-lt"/>
                <a:cs typeface="+mn-lt"/>
              </a:rPr>
              <a:t>| Story Points: 5</a:t>
            </a: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Add Entry</a:t>
            </a:r>
            <a:r>
              <a:rPr lang="en-US">
                <a:ea typeface="+mn-lt"/>
                <a:cs typeface="+mn-lt"/>
              </a:rPr>
              <a:t> | Story Points: 5</a:t>
            </a: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Edit Entry </a:t>
            </a:r>
            <a:r>
              <a:rPr lang="en-US">
                <a:ea typeface="+mn-lt"/>
                <a:cs typeface="+mn-lt"/>
              </a:rPr>
              <a:t>| Story Points: 3</a:t>
            </a: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Delete Entry </a:t>
            </a:r>
            <a:r>
              <a:rPr lang="en-US">
                <a:ea typeface="+mn-lt"/>
                <a:cs typeface="+mn-lt"/>
              </a:rPr>
              <a:t>| Story Points: 2</a:t>
            </a: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Table View</a:t>
            </a:r>
            <a:r>
              <a:rPr lang="en-US">
                <a:ea typeface="+mn-lt"/>
                <a:cs typeface="+mn-lt"/>
              </a:rPr>
              <a:t> | Story Points: 3</a:t>
            </a: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Entries Have Images</a:t>
            </a:r>
            <a:r>
              <a:rPr lang="en-US">
                <a:ea typeface="+mn-lt"/>
                <a:cs typeface="+mn-lt"/>
              </a:rPr>
              <a:t> | Story Points: 8</a:t>
            </a: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Sort by Key Field </a:t>
            </a:r>
            <a:r>
              <a:rPr lang="en-US">
                <a:ea typeface="+mn-lt"/>
                <a:cs typeface="+mn-lt"/>
              </a:rPr>
              <a:t>| Story Points: 3</a:t>
            </a: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Search for an entry </a:t>
            </a:r>
            <a:r>
              <a:rPr lang="en-US">
                <a:ea typeface="+mn-lt"/>
                <a:cs typeface="+mn-lt"/>
              </a:rPr>
              <a:t>| Story Points: 5</a:t>
            </a: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Issue Reporting </a:t>
            </a:r>
            <a:r>
              <a:rPr lang="en-US">
                <a:ea typeface="+mn-lt"/>
                <a:cs typeface="+mn-lt"/>
              </a:rPr>
              <a:t>| Story Points: 3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52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BE46-9734-43E3-BDD8-2642F9D0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1.</a:t>
            </a:r>
            <a:r>
              <a:rPr lang="en-US" b="1">
                <a:cs typeface="Calibri Light"/>
              </a:rPr>
              <a:t> Main Menu</a:t>
            </a:r>
            <a:r>
              <a:rPr lang="en-US">
                <a:cs typeface="Calibri Light"/>
              </a:rPr>
              <a:t> | Story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41DB-C02E-415A-B668-90481C39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0" y="2596375"/>
            <a:ext cx="3784275" cy="2094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As a user, I want to be able to view a main menu page that gives me access to the basic functionality of the application, so that I can interact with the application/geological samples in the catalog</a:t>
            </a:r>
            <a:endParaRPr lang="en-US" sz="2000" b="1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189B2EC9-6937-4D8D-A90B-83F58443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17" y="1394459"/>
            <a:ext cx="6380671" cy="4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7E7E-A350-49BD-9711-B234500F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</a:t>
            </a:r>
            <a:r>
              <a:rPr lang="en-US" b="1">
                <a:cs typeface="Calibri Light"/>
              </a:rPr>
              <a:t> Database Initialization</a:t>
            </a:r>
            <a:r>
              <a:rPr lang="en-US">
                <a:ea typeface="+mj-lt"/>
                <a:cs typeface="+mj-lt"/>
              </a:rPr>
              <a:t>| Story Points: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FF66-A5F7-457E-9726-99A5BBE2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As a user, I want to be able to store and retrieve geological sample data in a centralized location for long term storage, so that I can easily manage our collection of geological samples.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8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9B102-8007-4B87-987C-7C73AEEC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3.</a:t>
            </a:r>
            <a:r>
              <a:rPr lang="en-US" sz="2800" b="1">
                <a:ea typeface="+mj-lt"/>
                <a:cs typeface="+mj-lt"/>
              </a:rPr>
              <a:t> Add Entry </a:t>
            </a:r>
            <a:r>
              <a:rPr lang="en-US" sz="2800">
                <a:ea typeface="+mj-lt"/>
                <a:cs typeface="+mj-lt"/>
              </a:rPr>
              <a:t>| Story Points:</a:t>
            </a:r>
            <a:endParaRPr lang="en-US" sz="2800"/>
          </a:p>
        </p:txBody>
      </p:sp>
      <p:pic>
        <p:nvPicPr>
          <p:cNvPr id="5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DCFFA4-F3DA-4BEA-9E46-DD8B9CFCB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0" r="4798" b="-2"/>
          <a:stretch/>
        </p:blipFill>
        <p:spPr>
          <a:xfrm>
            <a:off x="952530" y="1150905"/>
            <a:ext cx="2433848" cy="2647816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575C1A4-EE5B-4ECE-A165-E158162A8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" t="-245" r="368" b="-735"/>
          <a:stretch/>
        </p:blipFill>
        <p:spPr>
          <a:xfrm>
            <a:off x="4319758" y="388906"/>
            <a:ext cx="7544358" cy="3827984"/>
          </a:xfrm>
          <a:prstGeom prst="rect">
            <a:avLst/>
          </a:prstGeom>
        </p:spPr>
      </p:pic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23EA-2011-402B-9B5F-89CDF180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As a user, I want to be able to add a unique sample (rock, mineral, fossil) that has key information,  so that I can increase the overall collection of geological samples in the catalog</a:t>
            </a:r>
            <a:endParaRPr lang="en-US" sz="1700">
              <a:cs typeface="Calibri"/>
            </a:endParaRPr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CDBD584F-70BE-4069-9DB7-89644B9E97A0}"/>
              </a:ext>
            </a:extLst>
          </p:cNvPr>
          <p:cNvSpPr/>
          <p:nvPr/>
        </p:nvSpPr>
        <p:spPr>
          <a:xfrm>
            <a:off x="2049501" y="2439794"/>
            <a:ext cx="111512" cy="111513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4" descr="Cursor with solid fill">
            <a:extLst>
              <a:ext uri="{FF2B5EF4-FFF2-40B4-BE49-F238E27FC236}">
                <a16:creationId xmlns:a16="http://schemas.microsoft.com/office/drawing/2014/main" id="{5CFEEAED-31A2-451C-B37F-CDDBD229B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654" y="2395654"/>
            <a:ext cx="486937" cy="4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33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FDE51-E40A-4972-AFB1-6C8B30FB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</a:t>
            </a:r>
            <a:r>
              <a:rPr lang="en-US" sz="5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Edit entry </a:t>
            </a:r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| Story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B765-BE42-4B09-A419-5D8AD87B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 a user, I would like to edit a sample, so that the catalog is up to date and relevant </a:t>
            </a:r>
          </a:p>
        </p:txBody>
      </p:sp>
      <p:pic>
        <p:nvPicPr>
          <p:cNvPr id="9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D0858E-2051-4F4E-9B62-C2758964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00" y="500263"/>
            <a:ext cx="3634596" cy="2146709"/>
          </a:xfrm>
          <a:prstGeom prst="rect">
            <a:avLst/>
          </a:prstGeom>
        </p:spPr>
      </p:pic>
      <p:sp>
        <p:nvSpPr>
          <p:cNvPr id="7" name="Star: 32 Points 6">
            <a:extLst>
              <a:ext uri="{FF2B5EF4-FFF2-40B4-BE49-F238E27FC236}">
                <a16:creationId xmlns:a16="http://schemas.microsoft.com/office/drawing/2014/main" id="{FD7DDBC7-ED34-4761-A975-D035612219FE}"/>
              </a:ext>
            </a:extLst>
          </p:cNvPr>
          <p:cNvSpPr/>
          <p:nvPr/>
        </p:nvSpPr>
        <p:spPr>
          <a:xfrm>
            <a:off x="7634403" y="1259623"/>
            <a:ext cx="111512" cy="111513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14" descr="Cursor with solid fill">
            <a:extLst>
              <a:ext uri="{FF2B5EF4-FFF2-40B4-BE49-F238E27FC236}">
                <a16:creationId xmlns:a16="http://schemas.microsoft.com/office/drawing/2014/main" id="{AE2AA9DB-093C-45A2-A2A5-8A6F00493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263" y="1206190"/>
            <a:ext cx="486937" cy="486937"/>
          </a:xfrm>
          <a:prstGeom prst="rect">
            <a:avLst/>
          </a:prstGeom>
        </p:spPr>
      </p:pic>
      <p:pic>
        <p:nvPicPr>
          <p:cNvPr id="10" name="Picture 11" descr="Table&#10;&#10;Description automatically generated">
            <a:extLst>
              <a:ext uri="{FF2B5EF4-FFF2-40B4-BE49-F238E27FC236}">
                <a16:creationId xmlns:a16="http://schemas.microsoft.com/office/drawing/2014/main" id="{D368076F-675D-4C5E-AC03-92B63B7B4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275162"/>
            <a:ext cx="5733690" cy="28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1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DE51-E40A-4972-AFB1-6C8B30FB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5.</a:t>
            </a:r>
            <a:r>
              <a:rPr lang="en-US" b="1">
                <a:ea typeface="+mj-lt"/>
                <a:cs typeface="+mj-lt"/>
              </a:rPr>
              <a:t> Delete Entry </a:t>
            </a:r>
            <a:r>
              <a:rPr lang="en-US">
                <a:ea typeface="+mj-lt"/>
                <a:cs typeface="+mj-lt"/>
              </a:rPr>
              <a:t>| Story Points: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B765-BE42-4B09-A419-5D8AD87B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As a user, I want to be able to delete an entry, so that I can update the catalog to ensure it includes the most correct and up-to-date information.</a:t>
            </a:r>
            <a:endParaRPr lang="en-US" sz="2000"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C8E45B-92F0-4502-AE11-FF51D985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26" y="2670789"/>
            <a:ext cx="5633049" cy="3586762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DA759A-CEC6-4AF3-A1D4-1CA4C770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15" y="3383625"/>
            <a:ext cx="3634596" cy="2146709"/>
          </a:xfrm>
          <a:prstGeom prst="rect">
            <a:avLst/>
          </a:prstGeom>
        </p:spPr>
      </p:pic>
      <p:sp>
        <p:nvSpPr>
          <p:cNvPr id="5" name="Star: 32 Points 4">
            <a:extLst>
              <a:ext uri="{FF2B5EF4-FFF2-40B4-BE49-F238E27FC236}">
                <a16:creationId xmlns:a16="http://schemas.microsoft.com/office/drawing/2014/main" id="{0164C23B-5E0C-4DF2-AEED-9AB5A07415E6}"/>
              </a:ext>
            </a:extLst>
          </p:cNvPr>
          <p:cNvSpPr/>
          <p:nvPr/>
        </p:nvSpPr>
        <p:spPr>
          <a:xfrm>
            <a:off x="2662818" y="4103184"/>
            <a:ext cx="111512" cy="111513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14" descr="Cursor with solid fill">
            <a:extLst>
              <a:ext uri="{FF2B5EF4-FFF2-40B4-BE49-F238E27FC236}">
                <a16:creationId xmlns:a16="http://schemas.microsoft.com/office/drawing/2014/main" id="{ABAD5D56-631B-4BB9-8FDF-4894DEE2C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0515" y="4067192"/>
            <a:ext cx="486937" cy="4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7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FDE51-E40A-4972-AFB1-6C8B30FB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6.</a:t>
            </a:r>
            <a:r>
              <a:rPr lang="en-US" b="1">
                <a:solidFill>
                  <a:schemeClr val="bg1"/>
                </a:solidFill>
                <a:cs typeface="Calibri Light"/>
              </a:rPr>
              <a:t> Table View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| Story Points: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B765-BE42-4B09-A419-5D8AD87B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4287123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As a user, I want to have a scrollable table of samples that include key categories, so that I can view the samples by text. </a:t>
            </a:r>
            <a:endParaRPr lang="en-US" sz="2200">
              <a:cs typeface="Calibri"/>
            </a:endParaRPr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67A8F7E3-33A8-4E46-958B-BAD074D2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2513325"/>
            <a:ext cx="6998898" cy="39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5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DE51-E40A-4972-AFB1-6C8B30FB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7.</a:t>
            </a:r>
            <a:r>
              <a:rPr lang="en-US" b="1">
                <a:ea typeface="+mj-lt"/>
                <a:cs typeface="+mj-lt"/>
              </a:rPr>
              <a:t> Entries Have Images</a:t>
            </a:r>
            <a:r>
              <a:rPr lang="en-US">
                <a:ea typeface="+mj-lt"/>
                <a:cs typeface="+mj-lt"/>
              </a:rPr>
              <a:t>| Story Points: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B765-BE42-4B09-A419-5D8AD87B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54" y="1825625"/>
            <a:ext cx="10486846" cy="742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As a user, I want to be able to upload a photo/s to an entry, so that I can view a real-life sample/s of the entry.</a:t>
            </a:r>
            <a:endParaRPr lang="en-US" sz="2000">
              <a:cs typeface="Calibri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8368334-C5F0-4059-91E3-4828EB7A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2" y="2731893"/>
            <a:ext cx="8206596" cy="387798"/>
          </a:xfrm>
          <a:prstGeom prst="rect">
            <a:avLst/>
          </a:prstGeom>
        </p:spPr>
      </p:pic>
      <p:pic>
        <p:nvPicPr>
          <p:cNvPr id="6" name="Picture 6" descr="A picture containing website&#10;&#10;Description automatically generated">
            <a:extLst>
              <a:ext uri="{FF2B5EF4-FFF2-40B4-BE49-F238E27FC236}">
                <a16:creationId xmlns:a16="http://schemas.microsoft.com/office/drawing/2014/main" id="{C2F815A4-1AEC-4045-B1A1-1D3D8906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51" y="3432195"/>
            <a:ext cx="4008407" cy="25527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7652E1-43F0-4579-90F2-B382D3F23ED0}"/>
              </a:ext>
            </a:extLst>
          </p:cNvPr>
          <p:cNvCxnSpPr/>
          <p:nvPr/>
        </p:nvCxnSpPr>
        <p:spPr>
          <a:xfrm flipH="1">
            <a:off x="7990935" y="2971800"/>
            <a:ext cx="480205" cy="713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85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FDE51-E40A-4972-AFB1-6C8B30FB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8.</a:t>
            </a:r>
            <a:r>
              <a:rPr lang="en-US" sz="4000" b="1">
                <a:ea typeface="+mj-lt"/>
                <a:cs typeface="+mj-lt"/>
              </a:rPr>
              <a:t> Sort by Key Field</a:t>
            </a:r>
            <a:r>
              <a:rPr lang="en-US" sz="4000">
                <a:ea typeface="+mj-lt"/>
                <a:cs typeface="+mj-lt"/>
              </a:rPr>
              <a:t>| Story Points:</a:t>
            </a:r>
            <a:endParaRPr lang="en-US" sz="4000" b="1"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BEE6C9A0-A871-44D4-8FD7-7C2ED075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1659508"/>
            <a:ext cx="10228659" cy="153429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B765-BE42-4B09-A419-5D8AD87B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4212709"/>
            <a:ext cx="5160457" cy="2036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As a user, I want to sort my results by differing key fields, (e.g. various rock properties, ascending or descending), so that I can view the samples differently.</a:t>
            </a:r>
            <a:endParaRPr lang="en-US" sz="2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D7428-460F-442E-A6EB-684967BA908B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7" name="Star: 32 Points 6">
            <a:extLst>
              <a:ext uri="{FF2B5EF4-FFF2-40B4-BE49-F238E27FC236}">
                <a16:creationId xmlns:a16="http://schemas.microsoft.com/office/drawing/2014/main" id="{1222A3EA-B869-4C0E-8BBA-A89593D08517}"/>
              </a:ext>
            </a:extLst>
          </p:cNvPr>
          <p:cNvSpPr/>
          <p:nvPr/>
        </p:nvSpPr>
        <p:spPr>
          <a:xfrm>
            <a:off x="11337092" y="2057266"/>
            <a:ext cx="111512" cy="111513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14" descr="Cursor with solid fill">
            <a:extLst>
              <a:ext uri="{FF2B5EF4-FFF2-40B4-BE49-F238E27FC236}">
                <a16:creationId xmlns:a16="http://schemas.microsoft.com/office/drawing/2014/main" id="{3E9B1FCE-2FC7-4546-92B9-40D160F1B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2953" y="2000397"/>
            <a:ext cx="486937" cy="4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62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DE51-E40A-4972-AFB1-6C8B30FB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9. </a:t>
            </a:r>
            <a:r>
              <a:rPr lang="en-US" b="1">
                <a:ea typeface="+mj-lt"/>
                <a:cs typeface="+mj-lt"/>
              </a:rPr>
              <a:t>Search for an Entry</a:t>
            </a:r>
            <a:r>
              <a:rPr lang="en-US">
                <a:ea typeface="+mj-lt"/>
                <a:cs typeface="+mj-lt"/>
              </a:rPr>
              <a:t>| Story Points: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B765-BE42-4B09-A419-5D8AD87B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As a user, I want to be able to search for rock, mineral, and fossil by name, id, region, or other key fields so that I can see if that sample is in the catalog.</a:t>
            </a:r>
            <a:endParaRPr lang="en-US" sz="2000">
              <a:cs typeface="Calibri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6E83C45-35DF-4D71-8EF9-34D8B916B911}"/>
              </a:ext>
            </a:extLst>
          </p:cNvPr>
          <p:cNvSpPr/>
          <p:nvPr/>
        </p:nvSpPr>
        <p:spPr>
          <a:xfrm>
            <a:off x="9186758" y="2899137"/>
            <a:ext cx="977660" cy="4888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23B84D65-7AE5-4F05-AABF-C080FF60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49" y="2559025"/>
            <a:ext cx="5949351" cy="41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3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DB3B-1DD7-48C5-B35F-94AF9955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Current (Not So Great) Solution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AD82-B8A9-48C7-A583-883CE90F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" sz="3200">
                <a:cs typeface="Calibri"/>
              </a:rPr>
              <a:t>Currently using Google Sheets to manage collection data</a:t>
            </a:r>
            <a:endParaRPr lang="en-US" sz="3200">
              <a:ea typeface="+mn-lt"/>
              <a:cs typeface="+mn-lt"/>
            </a:endParaRPr>
          </a:p>
          <a:p>
            <a:pPr lvl="1"/>
            <a:r>
              <a:rPr lang="en" sz="2800">
                <a:cs typeface="Calibri"/>
              </a:rPr>
              <a:t>Hard to navigate/can only search one entry at a time</a:t>
            </a:r>
            <a:endParaRPr lang="en-US" sz="2800">
              <a:ea typeface="+mn-lt"/>
              <a:cs typeface="+mn-lt"/>
            </a:endParaRPr>
          </a:p>
          <a:p>
            <a:pPr lvl="1"/>
            <a:r>
              <a:rPr lang="en" sz="2800">
                <a:cs typeface="Calibri"/>
              </a:rPr>
              <a:t>Does not provide images of the samples</a:t>
            </a:r>
            <a:endParaRPr lang="en-US" sz="2800">
              <a:ea typeface="+mn-lt"/>
              <a:cs typeface="+mn-lt"/>
            </a:endParaRPr>
          </a:p>
          <a:p>
            <a:pPr lvl="1"/>
            <a:r>
              <a:rPr lang="en" sz="2800">
                <a:cs typeface="Calibri"/>
              </a:rPr>
              <a:t>Incomplete/incorrect entries</a:t>
            </a:r>
            <a:endParaRPr lang="en" sz="2800">
              <a:ea typeface="+mn-lt"/>
              <a:cs typeface="+mn-lt"/>
            </a:endParaRPr>
          </a:p>
          <a:p>
            <a:pPr lvl="1"/>
            <a:r>
              <a:rPr lang="en" sz="2800">
                <a:cs typeface="Calibri"/>
              </a:rPr>
              <a:t>Lack of categorization</a:t>
            </a:r>
            <a:endParaRPr lang="en" sz="2800">
              <a:ea typeface="+mn-lt"/>
              <a:cs typeface="+mn-lt"/>
            </a:endParaRPr>
          </a:p>
          <a:p>
            <a:pPr lvl="1"/>
            <a:r>
              <a:rPr lang="en" sz="2800">
                <a:cs typeface="Calibri"/>
              </a:rPr>
              <a:t>Data is susceptible to corruption</a:t>
            </a:r>
            <a:endParaRPr lang="en-US" sz="28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63D02A-9433-452B-8B2E-00A86F49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798" y="3751062"/>
            <a:ext cx="4152378" cy="3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DE51-E40A-4972-AFB1-6C8B30FB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10.</a:t>
            </a:r>
            <a:r>
              <a:rPr lang="en-US" b="1">
                <a:ea typeface="+mj-lt"/>
                <a:cs typeface="+mj-lt"/>
              </a:rPr>
              <a:t> Issue Reporting</a:t>
            </a:r>
            <a:r>
              <a:rPr lang="en-US">
                <a:ea typeface="+mj-lt"/>
                <a:cs typeface="+mj-lt"/>
              </a:rPr>
              <a:t>| Story Points: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B765-BE42-4B09-A419-5D8AD87B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As a user, I want to be able to report an issue with an entry, so that it can be viewed, and proper corrective action can be taken.</a:t>
            </a:r>
            <a:endParaRPr lang="en-US" sz="2000">
              <a:cs typeface="Calibri"/>
            </a:endParaRPr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B456799E-130A-4200-BEF7-3BAE0939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45287"/>
            <a:ext cx="6308784" cy="43161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8E08E0B-C7EE-42FF-93FE-298B82FB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11" y="3358381"/>
            <a:ext cx="4684142" cy="3333011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C7CEEA-2352-4A6F-8C91-90D9AB5B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305317"/>
            <a:ext cx="2743200" cy="1713857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ACD97715-C591-4082-A3B5-95BE189B8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098" y="4915581"/>
            <a:ext cx="2743200" cy="17138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8187A-2334-4007-82A9-99879D05D81B}"/>
              </a:ext>
            </a:extLst>
          </p:cNvPr>
          <p:cNvCxnSpPr/>
          <p:nvPr/>
        </p:nvCxnSpPr>
        <p:spPr>
          <a:xfrm flipH="1">
            <a:off x="3562710" y="2928668"/>
            <a:ext cx="2076090" cy="439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5B951F-9DDE-446B-81A2-7B8F7B2A2A4C}"/>
              </a:ext>
            </a:extLst>
          </p:cNvPr>
          <p:cNvCxnSpPr>
            <a:cxnSpLocks/>
          </p:cNvCxnSpPr>
          <p:nvPr/>
        </p:nvCxnSpPr>
        <p:spPr>
          <a:xfrm>
            <a:off x="6515818" y="2928668"/>
            <a:ext cx="1043797" cy="439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38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78CDD-9C12-4EC3-ADF7-DBDA46E5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Questions???</a:t>
            </a: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6B59CCC8-5DE8-4705-A917-29FC742FB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" r="1" b="29046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866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0DFAA-B391-456A-B421-B02A8674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Our Solution</a:t>
            </a:r>
            <a:endParaRPr lang="en-US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3B17-2628-4AD6-A168-FF9B7C53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sz="2200">
                <a:ea typeface="+mn-lt"/>
                <a:cs typeface="+mn-lt"/>
              </a:rPr>
              <a:t>Create a WPF application that would allow for  creating, updating, sorting, and filtering of geological samples using the categorical data provided by the department</a:t>
            </a:r>
          </a:p>
          <a:p>
            <a:r>
              <a:rPr lang="en" sz="2200">
                <a:cs typeface="Calibri"/>
              </a:rPr>
              <a:t>Allows for the searching/sorting of entries based on many different </a:t>
            </a:r>
            <a:r>
              <a:rPr lang="en" sz="2200">
                <a:ea typeface="+mn-lt"/>
                <a:cs typeface="+mn-lt"/>
              </a:rPr>
              <a:t>attributes (location, type, formula, etc.)</a:t>
            </a:r>
            <a:endParaRPr lang="en" sz="2200">
              <a:cs typeface="Calibri"/>
            </a:endParaRPr>
          </a:p>
          <a:p>
            <a:r>
              <a:rPr lang="en" sz="2200">
                <a:cs typeface="Calibri"/>
              </a:rPr>
              <a:t>Can upload images for each entry to provide </a:t>
            </a:r>
            <a:r>
              <a:rPr lang="en" sz="2200">
                <a:ea typeface="+mn-lt"/>
                <a:cs typeface="+mn-lt"/>
              </a:rPr>
              <a:t>visualization</a:t>
            </a:r>
            <a:r>
              <a:rPr lang="en" sz="2200">
                <a:cs typeface="Calibri"/>
              </a:rPr>
              <a:t> of the sample</a:t>
            </a:r>
          </a:p>
          <a:p>
            <a:r>
              <a:rPr lang="en" sz="2200">
                <a:cs typeface="Calibri"/>
              </a:rPr>
              <a:t>Easier navigation/</a:t>
            </a:r>
            <a:r>
              <a:rPr lang="en" sz="2200">
                <a:ea typeface="+mn-lt"/>
                <a:cs typeface="+mn-lt"/>
              </a:rPr>
              <a:t>usability</a:t>
            </a:r>
            <a:endParaRPr lang="en" sz="2200">
              <a:cs typeface="Calibri"/>
            </a:endParaRPr>
          </a:p>
          <a:p>
            <a:r>
              <a:rPr lang="en" sz="2200">
                <a:cs typeface="Calibri"/>
              </a:rPr>
              <a:t>Less susceptible to data corruption</a:t>
            </a:r>
          </a:p>
          <a:p>
            <a:endParaRPr lang="en" sz="2200">
              <a:cs typeface="Calibri"/>
            </a:endParaRPr>
          </a:p>
          <a:p>
            <a:endParaRPr lang="en" sz="2200">
              <a:cs typeface="Calibri"/>
            </a:endParaRPr>
          </a:p>
          <a:p>
            <a:endParaRPr lang="en" sz="2200">
              <a:cs typeface="Calibri"/>
            </a:endParaRPr>
          </a:p>
          <a:p>
            <a:endParaRPr lang="en" sz="2200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369368C-08AA-45DB-B52B-64FEBAC34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8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65D66-F748-4E25-95D9-8F62CC9485F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5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A1F832A-F619-42BC-97C1-3D8CEC39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3" y="724856"/>
            <a:ext cx="12203501" cy="53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9912-709A-4C91-9ACA-3FA6BA83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Initial Requirements (Non-Functional)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30C4-6E0D-4B7E-943B-5F444EFF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Usability</a:t>
            </a:r>
            <a:r>
              <a:rPr lang="en-US" sz="2600">
                <a:cs typeface="Calibri"/>
              </a:rPr>
              <a:t>- 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>
                <a:cs typeface="Calibri"/>
              </a:rPr>
              <a:t>Availability- </a:t>
            </a: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Appearance</a:t>
            </a:r>
            <a:r>
              <a:rPr lang="en-US" sz="2600" dirty="0">
                <a:cs typeface="Calibri"/>
              </a:rPr>
              <a:t>- 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Security</a:t>
            </a:r>
            <a:r>
              <a:rPr lang="en-US" sz="2600" dirty="0">
                <a:cs typeface="Calibri"/>
              </a:rPr>
              <a:t>- 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Maintainability- </a:t>
            </a:r>
            <a:endParaRPr lang="en-US" sz="2600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Adaptability- </a:t>
            </a:r>
            <a:endParaRPr lang="en-US" sz="2600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05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9912-709A-4C91-9ACA-3FA6BA83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Initial Requirements (Non-Functional)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30C4-6E0D-4B7E-943B-5F444EFF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Usability</a:t>
            </a:r>
            <a:r>
              <a:rPr lang="en-US" sz="2600">
                <a:cs typeface="Calibri"/>
              </a:rPr>
              <a:t>- Easy to use and navigate, for both students and staff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Availability- </a:t>
            </a: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Appearance</a:t>
            </a:r>
            <a:r>
              <a:rPr lang="en-US" sz="2600" dirty="0">
                <a:cs typeface="Calibri"/>
              </a:rPr>
              <a:t>- 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Security</a:t>
            </a:r>
            <a:r>
              <a:rPr lang="en-US" sz="2600" dirty="0">
                <a:cs typeface="Calibri"/>
              </a:rPr>
              <a:t>- 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Maintainability- </a:t>
            </a:r>
            <a:endParaRPr lang="en-US" sz="2600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Adaptability- </a:t>
            </a:r>
            <a:endParaRPr lang="en-US" sz="2600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6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9912-709A-4C91-9ACA-3FA6BA83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Initial Requirements (Non-Functional)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30C4-6E0D-4B7E-943B-5F444EFF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600" b="1">
                <a:cs typeface="Calibri"/>
              </a:rPr>
              <a:t>Usability</a:t>
            </a:r>
            <a:r>
              <a:rPr lang="en-US" sz="2600">
                <a:cs typeface="Calibri"/>
              </a:rPr>
              <a:t>- Easy to use and navigate, </a:t>
            </a:r>
            <a:r>
              <a:rPr lang="en-US" sz="2600">
                <a:ea typeface="+mn-lt"/>
                <a:cs typeface="+mn-lt"/>
              </a:rPr>
              <a:t>for both students and staff</a:t>
            </a:r>
            <a:endParaRPr lang="en-US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Availability- </a:t>
            </a:r>
            <a:r>
              <a:rPr lang="en-US" sz="2600" dirty="0">
                <a:cs typeface="Calibri"/>
              </a:rPr>
              <a:t>User can access/edit entries 24/7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Appearance</a:t>
            </a:r>
            <a:r>
              <a:rPr lang="en-US" sz="2600" dirty="0">
                <a:cs typeface="Calibri"/>
              </a:rPr>
              <a:t>- 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Security</a:t>
            </a:r>
            <a:r>
              <a:rPr lang="en-US" sz="2600" dirty="0">
                <a:cs typeface="Calibri"/>
              </a:rPr>
              <a:t>- 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Maintainability- </a:t>
            </a:r>
            <a:endParaRPr lang="en-US" sz="2600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Adaptability- </a:t>
            </a:r>
            <a:endParaRPr lang="en-US" sz="2600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40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9912-709A-4C91-9ACA-3FA6BA83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Initial Requirements (Non-Functional)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30C4-6E0D-4B7E-943B-5F444EFF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600" b="1">
                <a:cs typeface="Calibri"/>
              </a:rPr>
              <a:t>Usability</a:t>
            </a:r>
            <a:r>
              <a:rPr lang="en-US" sz="2600">
                <a:cs typeface="Calibri"/>
              </a:rPr>
              <a:t>- Easy to use and navigate, </a:t>
            </a:r>
            <a:r>
              <a:rPr lang="en-US" sz="2600">
                <a:ea typeface="+mn-lt"/>
                <a:cs typeface="+mn-lt"/>
              </a:rPr>
              <a:t>for both students and staff</a:t>
            </a: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Availability- </a:t>
            </a:r>
            <a:r>
              <a:rPr lang="en-US" sz="2600" dirty="0">
                <a:cs typeface="Calibri"/>
              </a:rPr>
              <a:t>User can access/edit entries 24/7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Appearance</a:t>
            </a:r>
            <a:r>
              <a:rPr lang="en-US" sz="2600" dirty="0">
                <a:cs typeface="Calibri"/>
              </a:rPr>
              <a:t>- </a:t>
            </a:r>
            <a:r>
              <a:rPr lang="en-US" sz="2600" dirty="0">
                <a:ea typeface="+mn-lt"/>
                <a:cs typeface="+mn-lt"/>
              </a:rPr>
              <a:t>Must match the </a:t>
            </a:r>
            <a:r>
              <a:rPr lang="en-US" sz="2600" b="1" dirty="0">
                <a:ea typeface="+mn-lt"/>
                <a:cs typeface="+mn-lt"/>
              </a:rPr>
              <a:t>UW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600" dirty="0">
                <a:ea typeface="+mn-lt"/>
                <a:cs typeface="+mn-lt"/>
              </a:rPr>
              <a:t> color scheme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Security</a:t>
            </a:r>
            <a:r>
              <a:rPr lang="en-US" sz="2600" dirty="0">
                <a:cs typeface="Calibri"/>
              </a:rPr>
              <a:t>- 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Maintainability- </a:t>
            </a:r>
            <a:endParaRPr lang="en-US" sz="2600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b="1" dirty="0">
                <a:cs typeface="Calibri"/>
              </a:rPr>
              <a:t>Adaptability- </a:t>
            </a:r>
            <a:endParaRPr lang="en-US" sz="2600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290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Geology Application Sprint 1</vt:lpstr>
      <vt:lpstr>Problem Statement</vt:lpstr>
      <vt:lpstr>The Current (Not So Great) Solution</vt:lpstr>
      <vt:lpstr>Our Solution</vt:lpstr>
      <vt:lpstr>PowerPoint Presentation</vt:lpstr>
      <vt:lpstr>Initial Requirements (Non-Functional)</vt:lpstr>
      <vt:lpstr>Initial Requirements (Non-Functional)</vt:lpstr>
      <vt:lpstr>Initial Requirements (Non-Functional)</vt:lpstr>
      <vt:lpstr>Initial Requirements (Non-Functional)</vt:lpstr>
      <vt:lpstr>Initial Requirements (Non-Functional)</vt:lpstr>
      <vt:lpstr>Initial Requirements (Non-Functional)</vt:lpstr>
      <vt:lpstr>Initial Requirements (Non-Functional)</vt:lpstr>
      <vt:lpstr>Mock Solution - Diagram</vt:lpstr>
      <vt:lpstr>First UI Design – Main View</vt:lpstr>
      <vt:lpstr>First UI Design – Issue View</vt:lpstr>
      <vt:lpstr>Client Interview</vt:lpstr>
      <vt:lpstr>Client Interview</vt:lpstr>
      <vt:lpstr>Client Interview</vt:lpstr>
      <vt:lpstr>Client Interview</vt:lpstr>
      <vt:lpstr>User Stories</vt:lpstr>
      <vt:lpstr>1. Main Menu | Story Points:</vt:lpstr>
      <vt:lpstr>2. Database Initialization| Story Points:</vt:lpstr>
      <vt:lpstr>3. Add Entry | Story Points:</vt:lpstr>
      <vt:lpstr>4. Edit entry | Story Points:</vt:lpstr>
      <vt:lpstr>5. Delete Entry | Story Points:</vt:lpstr>
      <vt:lpstr>6. Table View| Story Points:</vt:lpstr>
      <vt:lpstr>7. Entries Have Images| Story Points:</vt:lpstr>
      <vt:lpstr>8. Sort by Key Field| Story Points:</vt:lpstr>
      <vt:lpstr>9. Search for an Entry| Story Points:</vt:lpstr>
      <vt:lpstr>10. Issue Reporting| Story Points: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</cp:revision>
  <dcterms:created xsi:type="dcterms:W3CDTF">2021-10-15T19:33:37Z</dcterms:created>
  <dcterms:modified xsi:type="dcterms:W3CDTF">2021-10-19T13:26:24Z</dcterms:modified>
</cp:coreProperties>
</file>