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embeddedFontLst>
    <p:embeddedFont>
      <p:font typeface="Permanent Marker"/>
      <p:regular r:id="rId22"/>
    </p:embeddedFont>
    <p:embeddedFont>
      <p:font typeface="Bree Serif"/>
      <p:regular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font" Target="fonts/PermanentMarker-regular.fntdata"/><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BreeSerif-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93" name="Shape 9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80" name="Shape 18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87" name="Shape 18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Shape 19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94" name="Shape 19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04" name="Shape 20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11" name="Shape 21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Shape 226"/>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27" name="Shape 22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Shape 24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41" name="Shape 24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Shape 25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56" name="Shape 25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99" name="Shape 9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05" name="Shape 10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11" name="Shape 11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45" name="Shape 14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52" name="Shape 15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59" name="Shape 15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66" name="Shape 16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73" name="Shape 17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Slide de Título">
    <p:spTree>
      <p:nvGrpSpPr>
        <p:cNvPr id="11" name="Shape 11"/>
        <p:cNvGrpSpPr/>
        <p:nvPr/>
      </p:nvGrpSpPr>
      <p:grpSpPr>
        <a:xfrm>
          <a:off x="0" y="0"/>
          <a:ext cx="0" cy="0"/>
          <a:chOff x="0" y="0"/>
          <a:chExt cx="0" cy="0"/>
        </a:xfrm>
      </p:grpSpPr>
      <p:sp>
        <p:nvSpPr>
          <p:cNvPr id="12" name="Shape 12"/>
          <p:cNvSpPr txBox="1"/>
          <p:nvPr>
            <p:ph type="ctrTitle"/>
          </p:nvPr>
        </p:nvSpPr>
        <p:spPr>
          <a:xfrm>
            <a:off x="1524000" y="1122362"/>
            <a:ext cx="9144000" cy="2387600"/>
          </a:xfrm>
          <a:prstGeom prst="rect">
            <a:avLst/>
          </a:prstGeom>
          <a:noFill/>
          <a:ln>
            <a:noFill/>
          </a:ln>
        </p:spPr>
        <p:txBody>
          <a:bodyPr anchorCtr="0" anchor="b" bIns="91425" lIns="91425" rIns="91425" tIns="91425"/>
          <a:lstStyle>
            <a:lvl1pPr indent="0" lvl="0" marL="0" marR="0" rtl="0" algn="ctr">
              <a:lnSpc>
                <a:spcPct val="90000"/>
              </a:lnSpc>
              <a:spcBef>
                <a:spcPts val="0"/>
              </a:spcBef>
              <a:buClr>
                <a:schemeClr val="dk1"/>
              </a:buClr>
              <a:buFont typeface="Calibri"/>
              <a:buNone/>
              <a:defRPr b="0" i="0" sz="6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3" name="Shape 13"/>
          <p:cNvSpPr txBox="1"/>
          <p:nvPr>
            <p:ph idx="1" type="subTitle"/>
          </p:nvPr>
        </p:nvSpPr>
        <p:spPr>
          <a:xfrm>
            <a:off x="1524000" y="3602037"/>
            <a:ext cx="9144000" cy="1655761"/>
          </a:xfrm>
          <a:prstGeom prst="rect">
            <a:avLst/>
          </a:prstGeom>
          <a:noFill/>
          <a:ln>
            <a:noFill/>
          </a:ln>
        </p:spPr>
        <p:txBody>
          <a:bodyPr anchorCtr="0" anchor="t" bIns="91425" lIns="91425" rIns="91425" tIns="91425"/>
          <a:lstStyle>
            <a:lvl1pPr indent="0" lvl="0" marL="0" marR="0" rtl="0" algn="ctr">
              <a:lnSpc>
                <a:spcPct val="90000"/>
              </a:lnSpc>
              <a:spcBef>
                <a:spcPts val="1000"/>
              </a:spcBef>
              <a:buClr>
                <a:schemeClr val="dk1"/>
              </a:buClr>
              <a:buFont typeface="Arial"/>
              <a:buNone/>
              <a:defRPr b="0" i="0" sz="2400" u="none" cap="none" strike="noStrike">
                <a:solidFill>
                  <a:schemeClr val="dk1"/>
                </a:solidFill>
                <a:latin typeface="Calibri"/>
                <a:ea typeface="Calibri"/>
                <a:cs typeface="Calibri"/>
                <a:sym typeface="Calibri"/>
              </a:defRPr>
            </a:lvl1pPr>
            <a:lvl2pPr indent="0" lvl="1" marL="457200" marR="0" rtl="0" algn="ctr">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2pPr>
            <a:lvl3pPr indent="0" lvl="2" marL="914400" marR="0" rtl="0" algn="ctr">
              <a:lnSpc>
                <a:spcPct val="90000"/>
              </a:lnSpc>
              <a:spcBef>
                <a:spcPts val="500"/>
              </a:spcBef>
              <a:buClr>
                <a:schemeClr val="dk1"/>
              </a:buClr>
              <a:buFont typeface="Arial"/>
              <a:buNone/>
              <a:defRPr b="0" i="0" sz="1800" u="none" cap="none" strike="noStrike">
                <a:solidFill>
                  <a:schemeClr val="dk1"/>
                </a:solidFill>
                <a:latin typeface="Calibri"/>
                <a:ea typeface="Calibri"/>
                <a:cs typeface="Calibri"/>
                <a:sym typeface="Calibri"/>
              </a:defRPr>
            </a:lvl3pPr>
            <a:lvl4pPr indent="0" lvl="3" marL="13716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4pPr>
            <a:lvl5pPr indent="0" lvl="4" marL="18288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5pPr>
            <a:lvl6pPr indent="0" lvl="5" marL="22860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6pPr>
            <a:lvl7pPr indent="0" lvl="6" marL="27432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7pPr>
            <a:lvl8pPr indent="0" lvl="7" marL="32004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8pPr>
            <a:lvl9pPr indent="0" lvl="8" marL="36576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9pPr>
          </a:lstStyle>
          <a:p/>
        </p:txBody>
      </p:sp>
      <p:sp>
        <p:nvSpPr>
          <p:cNvPr id="14" name="Shape 14"/>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pt-BR" sz="1200" u="none" cap="none" strike="noStrike">
                <a:solidFill>
                  <a:srgbClr val="888888"/>
                </a:solidFill>
                <a:latin typeface="Calibri"/>
                <a:ea typeface="Calibri"/>
                <a:cs typeface="Calibri"/>
                <a:sym typeface="Calibri"/>
              </a:rPr>
              <a:t>‹#›</a:t>
            </a:fld>
          </a:p>
        </p:txBody>
      </p:sp>
      <p:sp>
        <p:nvSpPr>
          <p:cNvPr id="17" name="Shape 17"/>
          <p:cNvSpPr/>
          <p:nvPr/>
        </p:nvSpPr>
        <p:spPr>
          <a:xfrm>
            <a:off x="133351" y="119063"/>
            <a:ext cx="11925298" cy="6619874"/>
          </a:xfrm>
          <a:prstGeom prst="roundRect">
            <a:avLst>
              <a:gd fmla="val 4317" name="adj"/>
            </a:avLst>
          </a:prstGeom>
          <a:noFill/>
          <a:ln cap="flat" cmpd="sng" w="25400">
            <a:solidFill>
              <a:srgbClr val="31538F"/>
            </a:solidFill>
            <a:prstDash val="solid"/>
            <a:miter lim="800000"/>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ítulo e Texto Vertical">
    <p:spTree>
      <p:nvGrpSpPr>
        <p:cNvPr id="77" name="Shape 77"/>
        <p:cNvGrpSpPr/>
        <p:nvPr/>
      </p:nvGrpSpPr>
      <p:grpSpPr>
        <a:xfrm>
          <a:off x="0" y="0"/>
          <a:ext cx="0" cy="0"/>
          <a:chOff x="0" y="0"/>
          <a:chExt cx="0" cy="0"/>
        </a:xfrm>
      </p:grpSpPr>
      <p:sp>
        <p:nvSpPr>
          <p:cNvPr id="78" name="Shape 78"/>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9" name="Shape 79"/>
          <p:cNvSpPr txBox="1"/>
          <p:nvPr>
            <p:ph idx="1" type="body"/>
          </p:nvPr>
        </p:nvSpPr>
        <p:spPr>
          <a:xfrm rot="5400000">
            <a:off x="3920331" y="-1256505"/>
            <a:ext cx="4351338" cy="10515599"/>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80" name="Shape 80"/>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1" name="Shape 81"/>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2" name="Shape 82"/>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pt-BR" sz="1200">
                <a:solidFill>
                  <a:srgbClr val="888888"/>
                </a:solidFill>
                <a:latin typeface="Calibri"/>
                <a:ea typeface="Calibri"/>
                <a:cs typeface="Calibri"/>
                <a:sym typeface="Calibri"/>
              </a:rPr>
              <a:t>‹#›</a:t>
            </a:fld>
          </a:p>
        </p:txBody>
      </p:sp>
      <p:sp>
        <p:nvSpPr>
          <p:cNvPr id="83" name="Shape 83"/>
          <p:cNvSpPr/>
          <p:nvPr/>
        </p:nvSpPr>
        <p:spPr>
          <a:xfrm>
            <a:off x="133351" y="119063"/>
            <a:ext cx="11925298" cy="6619874"/>
          </a:xfrm>
          <a:prstGeom prst="roundRect">
            <a:avLst>
              <a:gd fmla="val 4317" name="adj"/>
            </a:avLst>
          </a:prstGeom>
          <a:noFill/>
          <a:ln cap="flat" cmpd="sng" w="25400">
            <a:solidFill>
              <a:srgbClr val="31538F"/>
            </a:solidFill>
            <a:prstDash val="solid"/>
            <a:miter lim="800000"/>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Texto e Título Vertical">
    <p:spTree>
      <p:nvGrpSpPr>
        <p:cNvPr id="84" name="Shape 84"/>
        <p:cNvGrpSpPr/>
        <p:nvPr/>
      </p:nvGrpSpPr>
      <p:grpSpPr>
        <a:xfrm>
          <a:off x="0" y="0"/>
          <a:ext cx="0" cy="0"/>
          <a:chOff x="0" y="0"/>
          <a:chExt cx="0" cy="0"/>
        </a:xfrm>
      </p:grpSpPr>
      <p:sp>
        <p:nvSpPr>
          <p:cNvPr id="85" name="Shape 85"/>
          <p:cNvSpPr txBox="1"/>
          <p:nvPr>
            <p:ph type="title"/>
          </p:nvPr>
        </p:nvSpPr>
        <p:spPr>
          <a:xfrm rot="5400000">
            <a:off x="7133431" y="1956594"/>
            <a:ext cx="5811838" cy="262889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6" name="Shape 86"/>
          <p:cNvSpPr txBox="1"/>
          <p:nvPr>
            <p:ph idx="1" type="body"/>
          </p:nvPr>
        </p:nvSpPr>
        <p:spPr>
          <a:xfrm rot="5400000">
            <a:off x="1799431" y="-596105"/>
            <a:ext cx="5811838" cy="7734299"/>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87" name="Shape 87"/>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8" name="Shape 88"/>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9" name="Shape 89"/>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pt-BR" sz="1200">
                <a:solidFill>
                  <a:srgbClr val="888888"/>
                </a:solidFill>
                <a:latin typeface="Calibri"/>
                <a:ea typeface="Calibri"/>
                <a:cs typeface="Calibri"/>
                <a:sym typeface="Calibri"/>
              </a:rPr>
              <a:t>‹#›</a:t>
            </a:fld>
          </a:p>
        </p:txBody>
      </p:sp>
      <p:sp>
        <p:nvSpPr>
          <p:cNvPr id="90" name="Shape 90"/>
          <p:cNvSpPr/>
          <p:nvPr/>
        </p:nvSpPr>
        <p:spPr>
          <a:xfrm>
            <a:off x="133351" y="119063"/>
            <a:ext cx="11925298" cy="6619874"/>
          </a:xfrm>
          <a:prstGeom prst="roundRect">
            <a:avLst>
              <a:gd fmla="val 4317" name="adj"/>
            </a:avLst>
          </a:prstGeom>
          <a:noFill/>
          <a:ln cap="flat" cmpd="sng" w="25400">
            <a:solidFill>
              <a:srgbClr val="31538F"/>
            </a:solidFill>
            <a:prstDash val="solid"/>
            <a:miter lim="800000"/>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ítulo e Conteúdo">
    <p:spTree>
      <p:nvGrpSpPr>
        <p:cNvPr id="18" name="Shape 18"/>
        <p:cNvGrpSpPr/>
        <p:nvPr/>
      </p:nvGrpSpPr>
      <p:grpSpPr>
        <a:xfrm>
          <a:off x="0" y="0"/>
          <a:ext cx="0" cy="0"/>
          <a:chOff x="0" y="0"/>
          <a:chExt cx="0" cy="0"/>
        </a:xfrm>
      </p:grpSpPr>
      <p:sp>
        <p:nvSpPr>
          <p:cNvPr id="19" name="Shape 19"/>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0" name="Shape 20"/>
          <p:cNvSpPr txBox="1"/>
          <p:nvPr>
            <p:ph idx="1" type="body"/>
          </p:nvPr>
        </p:nvSpPr>
        <p:spPr>
          <a:xfrm>
            <a:off x="838200" y="1825625"/>
            <a:ext cx="10515599"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3" name="Shape 23"/>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pt-BR" sz="1200" u="none" cap="none" strike="noStrike">
                <a:solidFill>
                  <a:srgbClr val="888888"/>
                </a:solidFill>
                <a:latin typeface="Calibri"/>
                <a:ea typeface="Calibri"/>
                <a:cs typeface="Calibri"/>
                <a:sym typeface="Calibri"/>
              </a:rPr>
              <a:t>‹#›</a:t>
            </a:fld>
          </a:p>
        </p:txBody>
      </p:sp>
      <p:sp>
        <p:nvSpPr>
          <p:cNvPr id="24" name="Shape 24"/>
          <p:cNvSpPr/>
          <p:nvPr/>
        </p:nvSpPr>
        <p:spPr>
          <a:xfrm>
            <a:off x="133351" y="119063"/>
            <a:ext cx="11925298" cy="6619874"/>
          </a:xfrm>
          <a:prstGeom prst="roundRect">
            <a:avLst>
              <a:gd fmla="val 4317" name="adj"/>
            </a:avLst>
          </a:prstGeom>
          <a:noFill/>
          <a:ln cap="flat" cmpd="sng" w="25400">
            <a:solidFill>
              <a:srgbClr val="31538F"/>
            </a:solidFill>
            <a:prstDash val="solid"/>
            <a:miter lim="800000"/>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Cabeçalho da Seção">
    <p:spTree>
      <p:nvGrpSpPr>
        <p:cNvPr id="25" name="Shape 25"/>
        <p:cNvGrpSpPr/>
        <p:nvPr/>
      </p:nvGrpSpPr>
      <p:grpSpPr>
        <a:xfrm>
          <a:off x="0" y="0"/>
          <a:ext cx="0" cy="0"/>
          <a:chOff x="0" y="0"/>
          <a:chExt cx="0" cy="0"/>
        </a:xfrm>
      </p:grpSpPr>
      <p:sp>
        <p:nvSpPr>
          <p:cNvPr id="26" name="Shape 26"/>
          <p:cNvSpPr txBox="1"/>
          <p:nvPr>
            <p:ph type="title"/>
          </p:nvPr>
        </p:nvSpPr>
        <p:spPr>
          <a:xfrm>
            <a:off x="831850" y="1709738"/>
            <a:ext cx="10515599" cy="2852737"/>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6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7" name="Shape 27"/>
          <p:cNvSpPr txBox="1"/>
          <p:nvPr>
            <p:ph idx="1" type="body"/>
          </p:nvPr>
        </p:nvSpPr>
        <p:spPr>
          <a:xfrm>
            <a:off x="831850" y="4589462"/>
            <a:ext cx="10515599" cy="1500187"/>
          </a:xfrm>
          <a:prstGeom prst="rect">
            <a:avLst/>
          </a:prstGeom>
          <a:noFill/>
          <a:ln>
            <a:noFill/>
          </a:ln>
        </p:spPr>
        <p:txBody>
          <a:bodyPr anchorCtr="0" anchor="t" bIns="91425" lIns="91425" rIns="91425" tIns="91425"/>
          <a:lstStyle>
            <a:lvl1pPr indent="0" lvl="0" marL="0" marR="0" rtl="0" algn="l">
              <a:lnSpc>
                <a:spcPct val="90000"/>
              </a:lnSpc>
              <a:spcBef>
                <a:spcPts val="1000"/>
              </a:spcBef>
              <a:buClr>
                <a:srgbClr val="888888"/>
              </a:buClr>
              <a:buFont typeface="Arial"/>
              <a:buNone/>
              <a:defRPr b="0" i="0" sz="2400" u="none" cap="none" strike="noStrike">
                <a:solidFill>
                  <a:srgbClr val="888888"/>
                </a:solidFill>
                <a:latin typeface="Calibri"/>
                <a:ea typeface="Calibri"/>
                <a:cs typeface="Calibri"/>
                <a:sym typeface="Calibri"/>
              </a:defRPr>
            </a:lvl1pPr>
            <a:lvl2pPr indent="0" lvl="1" marL="457200" marR="0" rtl="0" algn="l">
              <a:lnSpc>
                <a:spcPct val="90000"/>
              </a:lnSpc>
              <a:spcBef>
                <a:spcPts val="500"/>
              </a:spcBef>
              <a:buClr>
                <a:srgbClr val="888888"/>
              </a:buClr>
              <a:buFont typeface="Arial"/>
              <a:buNone/>
              <a:defRPr b="0" i="0" sz="2000" u="none" cap="none" strike="noStrike">
                <a:solidFill>
                  <a:srgbClr val="888888"/>
                </a:solidFill>
                <a:latin typeface="Calibri"/>
                <a:ea typeface="Calibri"/>
                <a:cs typeface="Calibri"/>
                <a:sym typeface="Calibri"/>
              </a:defRPr>
            </a:lvl2pPr>
            <a:lvl3pPr indent="0" lvl="2" marL="914400" marR="0" rtl="0" algn="l">
              <a:lnSpc>
                <a:spcPct val="90000"/>
              </a:lnSpc>
              <a:spcBef>
                <a:spcPts val="500"/>
              </a:spcBef>
              <a:buClr>
                <a:srgbClr val="888888"/>
              </a:buClr>
              <a:buFont typeface="Arial"/>
              <a:buNone/>
              <a:defRPr b="0" i="0" sz="1800" u="none" cap="none" strike="noStrike">
                <a:solidFill>
                  <a:srgbClr val="888888"/>
                </a:solidFill>
                <a:latin typeface="Calibri"/>
                <a:ea typeface="Calibri"/>
                <a:cs typeface="Calibri"/>
                <a:sym typeface="Calibri"/>
              </a:defRPr>
            </a:lvl3pPr>
            <a:lvl4pPr indent="0" lvl="3" marL="13716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4pPr>
            <a:lvl5pPr indent="0" lvl="4" marL="18288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5pPr>
            <a:lvl6pPr indent="0" lvl="5" marL="22860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6pPr>
            <a:lvl7pPr indent="0" lvl="6" marL="27432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7pPr>
            <a:lvl8pPr indent="0" lvl="7" marL="32004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8pPr>
            <a:lvl9pPr indent="0" lvl="8" marL="36576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9pPr>
          </a:lstStyle>
          <a:p/>
        </p:txBody>
      </p:sp>
      <p:sp>
        <p:nvSpPr>
          <p:cNvPr id="28" name="Shape 28"/>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9" name="Shape 29"/>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0" name="Shape 30"/>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pt-BR" sz="1200">
                <a:solidFill>
                  <a:srgbClr val="888888"/>
                </a:solidFill>
                <a:latin typeface="Calibri"/>
                <a:ea typeface="Calibri"/>
                <a:cs typeface="Calibri"/>
                <a:sym typeface="Calibri"/>
              </a:rPr>
              <a:t>‹#›</a:t>
            </a:fld>
          </a:p>
        </p:txBody>
      </p:sp>
      <p:sp>
        <p:nvSpPr>
          <p:cNvPr id="31" name="Shape 31"/>
          <p:cNvSpPr/>
          <p:nvPr/>
        </p:nvSpPr>
        <p:spPr>
          <a:xfrm>
            <a:off x="133351" y="119063"/>
            <a:ext cx="11925298" cy="6619874"/>
          </a:xfrm>
          <a:prstGeom prst="roundRect">
            <a:avLst>
              <a:gd fmla="val 4317" name="adj"/>
            </a:avLst>
          </a:prstGeom>
          <a:noFill/>
          <a:ln cap="flat" cmpd="sng" w="25400">
            <a:solidFill>
              <a:srgbClr val="31538F"/>
            </a:solidFill>
            <a:prstDash val="solid"/>
            <a:miter lim="800000"/>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Duas Partes de Conteúdo">
    <p:spTree>
      <p:nvGrpSpPr>
        <p:cNvPr id="32" name="Shape 32"/>
        <p:cNvGrpSpPr/>
        <p:nvPr/>
      </p:nvGrpSpPr>
      <p:grpSpPr>
        <a:xfrm>
          <a:off x="0" y="0"/>
          <a:ext cx="0" cy="0"/>
          <a:chOff x="0" y="0"/>
          <a:chExt cx="0" cy="0"/>
        </a:xfrm>
      </p:grpSpPr>
      <p:sp>
        <p:nvSpPr>
          <p:cNvPr id="33" name="Shape 33"/>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4" name="Shape 34"/>
          <p:cNvSpPr txBox="1"/>
          <p:nvPr>
            <p:ph idx="1" type="body"/>
          </p:nvPr>
        </p:nvSpPr>
        <p:spPr>
          <a:xfrm>
            <a:off x="838200" y="1825625"/>
            <a:ext cx="5181600"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2" type="body"/>
          </p:nvPr>
        </p:nvSpPr>
        <p:spPr>
          <a:xfrm>
            <a:off x="6172200" y="1825625"/>
            <a:ext cx="5181600"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6" name="Shape 36"/>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7" name="Shape 37"/>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8" name="Shape 38"/>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pt-BR" sz="1200">
                <a:solidFill>
                  <a:srgbClr val="888888"/>
                </a:solidFill>
                <a:latin typeface="Calibri"/>
                <a:ea typeface="Calibri"/>
                <a:cs typeface="Calibri"/>
                <a:sym typeface="Calibri"/>
              </a:rPr>
              <a:t>‹#›</a:t>
            </a:fld>
          </a:p>
        </p:txBody>
      </p:sp>
      <p:sp>
        <p:nvSpPr>
          <p:cNvPr id="39" name="Shape 39"/>
          <p:cNvSpPr/>
          <p:nvPr/>
        </p:nvSpPr>
        <p:spPr>
          <a:xfrm>
            <a:off x="133351" y="119063"/>
            <a:ext cx="11925298" cy="6619874"/>
          </a:xfrm>
          <a:prstGeom prst="roundRect">
            <a:avLst>
              <a:gd fmla="val 4317" name="adj"/>
            </a:avLst>
          </a:prstGeom>
          <a:noFill/>
          <a:ln cap="flat" cmpd="sng" w="25400">
            <a:solidFill>
              <a:srgbClr val="31538F"/>
            </a:solidFill>
            <a:prstDash val="solid"/>
            <a:miter lim="800000"/>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ação">
    <p:spTree>
      <p:nvGrpSpPr>
        <p:cNvPr id="40" name="Shape 40"/>
        <p:cNvGrpSpPr/>
        <p:nvPr/>
      </p:nvGrpSpPr>
      <p:grpSpPr>
        <a:xfrm>
          <a:off x="0" y="0"/>
          <a:ext cx="0" cy="0"/>
          <a:chOff x="0" y="0"/>
          <a:chExt cx="0" cy="0"/>
        </a:xfrm>
      </p:grpSpPr>
      <p:sp>
        <p:nvSpPr>
          <p:cNvPr id="41" name="Shape 41"/>
          <p:cNvSpPr txBox="1"/>
          <p:nvPr>
            <p:ph type="title"/>
          </p:nvPr>
        </p:nvSpPr>
        <p:spPr>
          <a:xfrm>
            <a:off x="839787"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2" name="Shape 42"/>
          <p:cNvSpPr txBox="1"/>
          <p:nvPr>
            <p:ph idx="1" type="body"/>
          </p:nvPr>
        </p:nvSpPr>
        <p:spPr>
          <a:xfrm>
            <a:off x="839787" y="1681163"/>
            <a:ext cx="5157787" cy="823912"/>
          </a:xfrm>
          <a:prstGeom prst="rect">
            <a:avLst/>
          </a:prstGeom>
          <a:noFill/>
          <a:ln>
            <a:noFill/>
          </a:ln>
        </p:spPr>
        <p:txBody>
          <a:bodyPr anchorCtr="0" anchor="b" bIns="91425" lIns="91425" rIns="91425" tIns="91425"/>
          <a:lstStyle>
            <a:lvl1pPr indent="0" lvl="0" marL="0" marR="0" rtl="0" algn="l">
              <a:lnSpc>
                <a:spcPct val="90000"/>
              </a:lnSpc>
              <a:spcBef>
                <a:spcPts val="100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43" name="Shape 43"/>
          <p:cNvSpPr txBox="1"/>
          <p:nvPr>
            <p:ph idx="2" type="body"/>
          </p:nvPr>
        </p:nvSpPr>
        <p:spPr>
          <a:xfrm>
            <a:off x="839787" y="2505075"/>
            <a:ext cx="5157787" cy="368458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3" type="body"/>
          </p:nvPr>
        </p:nvSpPr>
        <p:spPr>
          <a:xfrm>
            <a:off x="6172200" y="1681163"/>
            <a:ext cx="5183187" cy="823912"/>
          </a:xfrm>
          <a:prstGeom prst="rect">
            <a:avLst/>
          </a:prstGeom>
          <a:noFill/>
          <a:ln>
            <a:noFill/>
          </a:ln>
        </p:spPr>
        <p:txBody>
          <a:bodyPr anchorCtr="0" anchor="b" bIns="91425" lIns="91425" rIns="91425" tIns="91425"/>
          <a:lstStyle>
            <a:lvl1pPr indent="0" lvl="0" marL="0" marR="0" rtl="0" algn="l">
              <a:lnSpc>
                <a:spcPct val="90000"/>
              </a:lnSpc>
              <a:spcBef>
                <a:spcPts val="100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45" name="Shape 45"/>
          <p:cNvSpPr txBox="1"/>
          <p:nvPr>
            <p:ph idx="4" type="body"/>
          </p:nvPr>
        </p:nvSpPr>
        <p:spPr>
          <a:xfrm>
            <a:off x="6172200" y="2505075"/>
            <a:ext cx="5183187" cy="368458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46" name="Shape 46"/>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7" name="Shape 47"/>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pt-BR" sz="1200">
                <a:solidFill>
                  <a:srgbClr val="888888"/>
                </a:solidFill>
                <a:latin typeface="Calibri"/>
                <a:ea typeface="Calibri"/>
                <a:cs typeface="Calibri"/>
                <a:sym typeface="Calibri"/>
              </a:rPr>
              <a:t>‹#›</a:t>
            </a:fld>
          </a:p>
        </p:txBody>
      </p:sp>
      <p:sp>
        <p:nvSpPr>
          <p:cNvPr id="49" name="Shape 49"/>
          <p:cNvSpPr/>
          <p:nvPr/>
        </p:nvSpPr>
        <p:spPr>
          <a:xfrm>
            <a:off x="133351" y="119063"/>
            <a:ext cx="11925298" cy="6619874"/>
          </a:xfrm>
          <a:prstGeom prst="roundRect">
            <a:avLst>
              <a:gd fmla="val 4317" name="adj"/>
            </a:avLst>
          </a:prstGeom>
          <a:noFill/>
          <a:ln cap="flat" cmpd="sng" w="25400">
            <a:solidFill>
              <a:srgbClr val="31538F"/>
            </a:solidFill>
            <a:prstDash val="solid"/>
            <a:miter lim="800000"/>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Somente Título">
    <p:spTree>
      <p:nvGrpSpPr>
        <p:cNvPr id="50" name="Shape 50"/>
        <p:cNvGrpSpPr/>
        <p:nvPr/>
      </p:nvGrpSpPr>
      <p:grpSpPr>
        <a:xfrm>
          <a:off x="0" y="0"/>
          <a:ext cx="0" cy="0"/>
          <a:chOff x="0" y="0"/>
          <a:chExt cx="0" cy="0"/>
        </a:xfrm>
      </p:grpSpPr>
      <p:sp>
        <p:nvSpPr>
          <p:cNvPr id="51" name="Shape 51"/>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2" name="Shape 52"/>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4" name="Shape 54"/>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pt-BR" sz="1200">
                <a:solidFill>
                  <a:srgbClr val="888888"/>
                </a:solidFill>
                <a:latin typeface="Calibri"/>
                <a:ea typeface="Calibri"/>
                <a:cs typeface="Calibri"/>
                <a:sym typeface="Calibri"/>
              </a:rPr>
              <a:t>‹#›</a:t>
            </a:fld>
          </a:p>
        </p:txBody>
      </p:sp>
      <p:sp>
        <p:nvSpPr>
          <p:cNvPr id="55" name="Shape 55"/>
          <p:cNvSpPr/>
          <p:nvPr/>
        </p:nvSpPr>
        <p:spPr>
          <a:xfrm>
            <a:off x="133351" y="119063"/>
            <a:ext cx="11925298" cy="6619874"/>
          </a:xfrm>
          <a:prstGeom prst="roundRect">
            <a:avLst>
              <a:gd fmla="val 4317" name="adj"/>
            </a:avLst>
          </a:prstGeom>
          <a:noFill/>
          <a:ln cap="flat" cmpd="sng" w="25400">
            <a:solidFill>
              <a:srgbClr val="31538F"/>
            </a:solidFill>
            <a:prstDash val="solid"/>
            <a:miter lim="800000"/>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Em branco">
    <p:spTree>
      <p:nvGrpSpPr>
        <p:cNvPr id="56" name="Shape 56"/>
        <p:cNvGrpSpPr/>
        <p:nvPr/>
      </p:nvGrpSpPr>
      <p:grpSpPr>
        <a:xfrm>
          <a:off x="0" y="0"/>
          <a:ext cx="0" cy="0"/>
          <a:chOff x="0" y="0"/>
          <a:chExt cx="0" cy="0"/>
        </a:xfrm>
      </p:grpSpPr>
      <p:sp>
        <p:nvSpPr>
          <p:cNvPr id="57" name="Shape 57"/>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8" name="Shape 58"/>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pt-BR" sz="1200">
                <a:solidFill>
                  <a:srgbClr val="888888"/>
                </a:solidFill>
                <a:latin typeface="Calibri"/>
                <a:ea typeface="Calibri"/>
                <a:cs typeface="Calibri"/>
                <a:sym typeface="Calibri"/>
              </a:rPr>
              <a:t>‹#›</a:t>
            </a:fld>
          </a:p>
        </p:txBody>
      </p:sp>
      <p:sp>
        <p:nvSpPr>
          <p:cNvPr id="60" name="Shape 60"/>
          <p:cNvSpPr/>
          <p:nvPr/>
        </p:nvSpPr>
        <p:spPr>
          <a:xfrm>
            <a:off x="133351" y="119063"/>
            <a:ext cx="11925298" cy="6619874"/>
          </a:xfrm>
          <a:prstGeom prst="roundRect">
            <a:avLst>
              <a:gd fmla="val 4317" name="adj"/>
            </a:avLst>
          </a:prstGeom>
          <a:noFill/>
          <a:ln cap="flat" cmpd="sng" w="25400">
            <a:solidFill>
              <a:srgbClr val="31538F"/>
            </a:solidFill>
            <a:prstDash val="solid"/>
            <a:miter lim="800000"/>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údo com Legenda">
    <p:spTree>
      <p:nvGrpSpPr>
        <p:cNvPr id="61" name="Shape 61"/>
        <p:cNvGrpSpPr/>
        <p:nvPr/>
      </p:nvGrpSpPr>
      <p:grpSpPr>
        <a:xfrm>
          <a:off x="0" y="0"/>
          <a:ext cx="0" cy="0"/>
          <a:chOff x="0" y="0"/>
          <a:chExt cx="0" cy="0"/>
        </a:xfrm>
      </p:grpSpPr>
      <p:sp>
        <p:nvSpPr>
          <p:cNvPr id="62" name="Shape 62"/>
          <p:cNvSpPr txBox="1"/>
          <p:nvPr>
            <p:ph type="title"/>
          </p:nvPr>
        </p:nvSpPr>
        <p:spPr>
          <a:xfrm>
            <a:off x="839787" y="457200"/>
            <a:ext cx="3932237" cy="1600199"/>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32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3" name="Shape 63"/>
          <p:cNvSpPr txBox="1"/>
          <p:nvPr>
            <p:ph idx="1" type="body"/>
          </p:nvPr>
        </p:nvSpPr>
        <p:spPr>
          <a:xfrm>
            <a:off x="5183187" y="987425"/>
            <a:ext cx="6172199" cy="4873624"/>
          </a:xfrm>
          <a:prstGeom prst="rect">
            <a:avLst/>
          </a:prstGeom>
          <a:noFill/>
          <a:ln>
            <a:noFill/>
          </a:ln>
        </p:spPr>
        <p:txBody>
          <a:bodyPr anchorCtr="0" anchor="t" bIns="91425" lIns="91425" rIns="91425" tIns="91425"/>
          <a:lstStyle>
            <a:lvl1pPr indent="-25400" lvl="0" marL="228600" marR="0" rtl="0" algn="l">
              <a:lnSpc>
                <a:spcPct val="90000"/>
              </a:lnSpc>
              <a:spcBef>
                <a:spcPts val="100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50800" lvl="1" marL="685800" marR="0" rtl="0" algn="l">
              <a:lnSpc>
                <a:spcPct val="90000"/>
              </a:lnSpc>
              <a:spcBef>
                <a:spcPts val="5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64" name="Shape 64"/>
          <p:cNvSpPr txBox="1"/>
          <p:nvPr>
            <p:ph idx="2" type="body"/>
          </p:nvPr>
        </p:nvSpPr>
        <p:spPr>
          <a:xfrm>
            <a:off x="839787" y="2057400"/>
            <a:ext cx="3932237" cy="3811588"/>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None/>
              <a:defRPr b="0" i="0" sz="16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0" i="0" sz="14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0" i="0" sz="12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pt-BR" sz="1200">
                <a:solidFill>
                  <a:srgbClr val="888888"/>
                </a:solidFill>
                <a:latin typeface="Calibri"/>
                <a:ea typeface="Calibri"/>
                <a:cs typeface="Calibri"/>
                <a:sym typeface="Calibri"/>
              </a:rPr>
              <a:t>‹#›</a:t>
            </a:fld>
          </a:p>
        </p:txBody>
      </p:sp>
      <p:sp>
        <p:nvSpPr>
          <p:cNvPr id="68" name="Shape 68"/>
          <p:cNvSpPr/>
          <p:nvPr/>
        </p:nvSpPr>
        <p:spPr>
          <a:xfrm>
            <a:off x="133351" y="119063"/>
            <a:ext cx="11925298" cy="6619874"/>
          </a:xfrm>
          <a:prstGeom prst="roundRect">
            <a:avLst>
              <a:gd fmla="val 4317" name="adj"/>
            </a:avLst>
          </a:prstGeom>
          <a:noFill/>
          <a:ln cap="flat" cmpd="sng" w="25400">
            <a:solidFill>
              <a:srgbClr val="31538F"/>
            </a:solidFill>
            <a:prstDash val="solid"/>
            <a:miter lim="800000"/>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Imagem com Legenda">
    <p:spTree>
      <p:nvGrpSpPr>
        <p:cNvPr id="69" name="Shape 69"/>
        <p:cNvGrpSpPr/>
        <p:nvPr/>
      </p:nvGrpSpPr>
      <p:grpSpPr>
        <a:xfrm>
          <a:off x="0" y="0"/>
          <a:ext cx="0" cy="0"/>
          <a:chOff x="0" y="0"/>
          <a:chExt cx="0" cy="0"/>
        </a:xfrm>
      </p:grpSpPr>
      <p:sp>
        <p:nvSpPr>
          <p:cNvPr id="70" name="Shape 70"/>
          <p:cNvSpPr txBox="1"/>
          <p:nvPr>
            <p:ph type="title"/>
          </p:nvPr>
        </p:nvSpPr>
        <p:spPr>
          <a:xfrm>
            <a:off x="839787" y="457200"/>
            <a:ext cx="3932237" cy="1600199"/>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32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1" name="Shape 71"/>
          <p:cNvSpPr/>
          <p:nvPr>
            <p:ph idx="2" type="pic"/>
          </p:nvPr>
        </p:nvSpPr>
        <p:spPr>
          <a:xfrm>
            <a:off x="5183187" y="987425"/>
            <a:ext cx="6172199" cy="4873624"/>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None/>
              <a:defRPr b="0" i="0" sz="32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0" i="0" sz="28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0" i="0" sz="24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72" name="Shape 72"/>
          <p:cNvSpPr txBox="1"/>
          <p:nvPr>
            <p:ph idx="1" type="body"/>
          </p:nvPr>
        </p:nvSpPr>
        <p:spPr>
          <a:xfrm>
            <a:off x="839787" y="2057400"/>
            <a:ext cx="3932237" cy="3811588"/>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None/>
              <a:defRPr b="0" i="0" sz="16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0" i="0" sz="14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0" i="0" sz="12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9pPr>
          </a:lstStyle>
          <a:p/>
        </p:txBody>
      </p:sp>
      <p:sp>
        <p:nvSpPr>
          <p:cNvPr id="73" name="Shape 73"/>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4" name="Shape 74"/>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5" name="Shape 75"/>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pt-BR" sz="1200">
                <a:solidFill>
                  <a:srgbClr val="888888"/>
                </a:solidFill>
                <a:latin typeface="Calibri"/>
                <a:ea typeface="Calibri"/>
                <a:cs typeface="Calibri"/>
                <a:sym typeface="Calibri"/>
              </a:rPr>
              <a:t>‹#›</a:t>
            </a:fld>
          </a:p>
        </p:txBody>
      </p:sp>
      <p:sp>
        <p:nvSpPr>
          <p:cNvPr id="76" name="Shape 76"/>
          <p:cNvSpPr/>
          <p:nvPr/>
        </p:nvSpPr>
        <p:spPr>
          <a:xfrm>
            <a:off x="133351" y="119063"/>
            <a:ext cx="11925298" cy="6619874"/>
          </a:xfrm>
          <a:prstGeom prst="roundRect">
            <a:avLst>
              <a:gd fmla="val 4317" name="adj"/>
            </a:avLst>
          </a:prstGeom>
          <a:noFill/>
          <a:ln cap="flat" cmpd="sng" w="25400">
            <a:solidFill>
              <a:srgbClr val="31538F"/>
            </a:solidFill>
            <a:prstDash val="solid"/>
            <a:miter lim="800000"/>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 name="Shape 7"/>
          <p:cNvSpPr txBox="1"/>
          <p:nvPr>
            <p:ph idx="1" type="body"/>
          </p:nvPr>
        </p:nvSpPr>
        <p:spPr>
          <a:xfrm>
            <a:off x="838200" y="1825625"/>
            <a:ext cx="10515599"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pt-BR"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www.optimalworkshop.com/treejack" TargetMode="Externa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www.dropbox.com/home?preview=Artigo_Alfredo_Acerbi_1C.docx" TargetMode="Externa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ctrTitle"/>
          </p:nvPr>
        </p:nvSpPr>
        <p:spPr>
          <a:xfrm>
            <a:off x="1524000" y="1122362"/>
            <a:ext cx="9144000" cy="2387600"/>
          </a:xfrm>
          <a:prstGeom prst="rect">
            <a:avLst/>
          </a:prstGeom>
          <a:noFill/>
          <a:ln>
            <a:noFill/>
          </a:ln>
        </p:spPr>
        <p:txBody>
          <a:bodyPr anchorCtr="0" anchor="b" bIns="45700" lIns="91425" rIns="91425" tIns="45700">
            <a:noAutofit/>
          </a:bodyPr>
          <a:lstStyle/>
          <a:p>
            <a:pPr indent="0" lvl="0" marL="0" marR="0" rtl="0" algn="ctr">
              <a:lnSpc>
                <a:spcPct val="90000"/>
              </a:lnSpc>
              <a:spcBef>
                <a:spcPts val="0"/>
              </a:spcBef>
              <a:buClr>
                <a:schemeClr val="dk1"/>
              </a:buClr>
              <a:buSzPct val="25000"/>
              <a:buFont typeface="Calibri"/>
              <a:buNone/>
            </a:pPr>
            <a:r>
              <a:rPr b="0" i="0" lang="pt-BR" sz="6000" u="none" cap="none" strike="noStrike">
                <a:solidFill>
                  <a:schemeClr val="dk1"/>
                </a:solidFill>
                <a:latin typeface="Calibri"/>
                <a:ea typeface="Calibri"/>
                <a:cs typeface="Calibri"/>
                <a:sym typeface="Calibri"/>
              </a:rPr>
              <a:t>Projeto I</a:t>
            </a:r>
          </a:p>
        </p:txBody>
      </p:sp>
      <p:sp>
        <p:nvSpPr>
          <p:cNvPr id="96" name="Shape 96"/>
          <p:cNvSpPr txBox="1"/>
          <p:nvPr>
            <p:ph idx="1" type="subTitle"/>
          </p:nvPr>
        </p:nvSpPr>
        <p:spPr>
          <a:xfrm>
            <a:off x="1524000" y="3602037"/>
            <a:ext cx="9144000" cy="1655761"/>
          </a:xfrm>
          <a:prstGeom prst="rect">
            <a:avLst/>
          </a:prstGeom>
          <a:noFill/>
          <a:ln>
            <a:noFill/>
          </a:ln>
        </p:spPr>
        <p:txBody>
          <a:bodyPr anchorCtr="0" anchor="t" bIns="45700" lIns="91425" rIns="91425" tIns="45700">
            <a:noAutofit/>
          </a:bodyPr>
          <a:lstStyle/>
          <a:p>
            <a:pPr indent="0" lvl="0" marL="0" marR="0" rtl="0" algn="ctr">
              <a:lnSpc>
                <a:spcPct val="90000"/>
              </a:lnSpc>
              <a:spcBef>
                <a:spcPts val="0"/>
              </a:spcBef>
              <a:buClr>
                <a:schemeClr val="dk1"/>
              </a:buClr>
              <a:buSzPct val="25000"/>
              <a:buFont typeface="Arial"/>
              <a:buNone/>
            </a:pPr>
            <a:r>
              <a:rPr b="0" i="0" lang="pt-BR" sz="2400" u="none" cap="none" strike="noStrike">
                <a:solidFill>
                  <a:schemeClr val="dk1"/>
                </a:solidFill>
                <a:latin typeface="Calibri"/>
                <a:ea typeface="Calibri"/>
                <a:cs typeface="Calibri"/>
                <a:sym typeface="Calibri"/>
              </a:rPr>
              <a:t>1ª entrega</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Shape 182"/>
          <p:cNvSpPr txBox="1"/>
          <p:nvPr>
            <p:ph type="title"/>
          </p:nvPr>
        </p:nvSpPr>
        <p:spPr>
          <a:xfrm>
            <a:off x="266700" y="-104775"/>
            <a:ext cx="10515600"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lang="pt-BR" sz="2800"/>
              <a:t>Design:</a:t>
            </a:r>
          </a:p>
        </p:txBody>
      </p:sp>
      <p:sp>
        <p:nvSpPr>
          <p:cNvPr id="183" name="Shape 183"/>
          <p:cNvSpPr txBox="1"/>
          <p:nvPr>
            <p:ph idx="1" type="body"/>
          </p:nvPr>
        </p:nvSpPr>
        <p:spPr>
          <a:xfrm>
            <a:off x="838200" y="1825625"/>
            <a:ext cx="10515600" cy="4351200"/>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sp>
        <p:nvSpPr>
          <p:cNvPr id="184" name="Shape 184"/>
          <p:cNvSpPr/>
          <p:nvPr/>
        </p:nvSpPr>
        <p:spPr>
          <a:xfrm>
            <a:off x="469900" y="939800"/>
            <a:ext cx="11252100" cy="5384700"/>
          </a:xfrm>
          <a:prstGeom prst="roundRect">
            <a:avLst>
              <a:gd fmla="val 16667" name="adj"/>
            </a:avLst>
          </a:prstGeom>
          <a:solidFill>
            <a:schemeClr val="accent1"/>
          </a:solidFill>
          <a:ln cap="flat" cmpd="sng" w="12700">
            <a:solidFill>
              <a:srgbClr val="31538F"/>
            </a:solidFill>
            <a:prstDash val="solid"/>
            <a:miter lim="800000"/>
            <a:headEnd len="med" w="med" type="none"/>
            <a:tailEnd len="med" w="med" type="none"/>
          </a:ln>
        </p:spPr>
        <p:txBody>
          <a:bodyPr anchorCtr="0" anchor="ctr" bIns="45700" lIns="91425" rIns="91425" tIns="45700">
            <a:noAutofit/>
          </a:bodyPr>
          <a:lstStyle/>
          <a:p>
            <a:pPr indent="-457200" lvl="0" marL="457200" marR="0" rtl="0" algn="ctr">
              <a:spcBef>
                <a:spcPts val="0"/>
              </a:spcBef>
              <a:buClr>
                <a:schemeClr val="lt1"/>
              </a:buClr>
              <a:buSzPct val="100000"/>
              <a:buFont typeface="Calibri"/>
              <a:buChar char="-"/>
            </a:pPr>
            <a:r>
              <a:rPr lang="pt-BR" sz="3600">
                <a:solidFill>
                  <a:schemeClr val="lt1"/>
                </a:solidFill>
                <a:latin typeface="Calibri"/>
                <a:ea typeface="Calibri"/>
                <a:cs typeface="Calibri"/>
                <a:sym typeface="Calibri"/>
              </a:rPr>
              <a:t>Produção de um brinquedo para crianças do ensino fundamental</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type="title"/>
          </p:nvPr>
        </p:nvSpPr>
        <p:spPr>
          <a:xfrm>
            <a:off x="266700" y="-104775"/>
            <a:ext cx="10515600"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lang="pt-BR" sz="2800"/>
              <a:t>Pesquisas Acadêmicas</a:t>
            </a:r>
            <a:r>
              <a:rPr lang="pt-BR" sz="2800"/>
              <a:t>:</a:t>
            </a:r>
          </a:p>
        </p:txBody>
      </p:sp>
      <p:sp>
        <p:nvSpPr>
          <p:cNvPr id="190" name="Shape 190"/>
          <p:cNvSpPr txBox="1"/>
          <p:nvPr>
            <p:ph idx="1" type="body"/>
          </p:nvPr>
        </p:nvSpPr>
        <p:spPr>
          <a:xfrm>
            <a:off x="838200" y="1825625"/>
            <a:ext cx="10515600" cy="4351200"/>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sp>
        <p:nvSpPr>
          <p:cNvPr id="191" name="Shape 191"/>
          <p:cNvSpPr/>
          <p:nvPr/>
        </p:nvSpPr>
        <p:spPr>
          <a:xfrm>
            <a:off x="469900" y="939800"/>
            <a:ext cx="11252100" cy="5384700"/>
          </a:xfrm>
          <a:prstGeom prst="roundRect">
            <a:avLst>
              <a:gd fmla="val 16667" name="adj"/>
            </a:avLst>
          </a:prstGeom>
          <a:solidFill>
            <a:schemeClr val="accent1"/>
          </a:solidFill>
          <a:ln cap="flat" cmpd="sng" w="12700">
            <a:solidFill>
              <a:srgbClr val="31538F"/>
            </a:solidFill>
            <a:prstDash val="solid"/>
            <a:miter lim="800000"/>
            <a:headEnd len="med" w="med" type="none"/>
            <a:tailEnd len="med" w="med" type="none"/>
          </a:ln>
        </p:spPr>
        <p:txBody>
          <a:bodyPr anchorCtr="0" anchor="ctr" bIns="45700" lIns="91425" rIns="91425" tIns="45700">
            <a:noAutofit/>
          </a:bodyPr>
          <a:lstStyle/>
          <a:p>
            <a:pPr indent="-457200" lvl="0" marL="457200" marR="0" rtl="0" algn="ctr">
              <a:spcBef>
                <a:spcPts val="0"/>
              </a:spcBef>
              <a:buClr>
                <a:schemeClr val="lt1"/>
              </a:buClr>
              <a:buSzPct val="100000"/>
              <a:buFont typeface="Calibri"/>
              <a:buChar char="-"/>
            </a:pPr>
            <a:r>
              <a:rPr lang="pt-BR" sz="3600">
                <a:solidFill>
                  <a:schemeClr val="lt1"/>
                </a:solidFill>
                <a:latin typeface="Calibri"/>
                <a:ea typeface="Calibri"/>
                <a:cs typeface="Calibri"/>
                <a:sym typeface="Calibri"/>
              </a:rPr>
              <a:t>Produção de um artigo acadêmico sobre tecnologia e sociedade</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Shape 196"/>
          <p:cNvSpPr txBox="1"/>
          <p:nvPr>
            <p:ph type="title"/>
          </p:nvPr>
        </p:nvSpPr>
        <p:spPr>
          <a:xfrm>
            <a:off x="266700" y="-10477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pt-BR" sz="2800" u="none" cap="none" strike="noStrike">
                <a:solidFill>
                  <a:schemeClr val="dk1"/>
                </a:solidFill>
                <a:latin typeface="Calibri"/>
                <a:ea typeface="Calibri"/>
                <a:cs typeface="Calibri"/>
                <a:sym typeface="Calibri"/>
              </a:rPr>
              <a:t>2ª atividade</a:t>
            </a:r>
          </a:p>
        </p:txBody>
      </p:sp>
      <p:sp>
        <p:nvSpPr>
          <p:cNvPr id="197" name="Shape 197"/>
          <p:cNvSpPr txBox="1"/>
          <p:nvPr>
            <p:ph idx="1" type="body"/>
          </p:nvPr>
        </p:nvSpPr>
        <p:spPr>
          <a:xfrm>
            <a:off x="2184400" y="255936"/>
            <a:ext cx="9855199" cy="4351338"/>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buClr>
                <a:schemeClr val="dk1"/>
              </a:buClr>
              <a:buSzPct val="25000"/>
              <a:buFont typeface="Arial"/>
              <a:buNone/>
            </a:pPr>
            <a:r>
              <a:rPr b="0" i="0" lang="pt-BR" sz="1800" u="none" cap="none" strike="noStrike">
                <a:solidFill>
                  <a:schemeClr val="dk1"/>
                </a:solidFill>
                <a:latin typeface="Calibri"/>
                <a:ea typeface="Calibri"/>
                <a:cs typeface="Calibri"/>
                <a:sym typeface="Calibri"/>
              </a:rPr>
              <a:t>Teste da taxonomia com a ferramenta Treejack</a:t>
            </a:r>
          </a:p>
        </p:txBody>
      </p:sp>
      <p:sp>
        <p:nvSpPr>
          <p:cNvPr id="198" name="Shape 198"/>
          <p:cNvSpPr txBox="1"/>
          <p:nvPr/>
        </p:nvSpPr>
        <p:spPr>
          <a:xfrm>
            <a:off x="279400" y="908111"/>
            <a:ext cx="4324349" cy="2585322"/>
          </a:xfrm>
          <a:prstGeom prst="rect">
            <a:avLst/>
          </a:prstGeom>
          <a:noFill/>
          <a:ln>
            <a:noFill/>
          </a:ln>
        </p:spPr>
        <p:txBody>
          <a:bodyPr anchorCtr="0" anchor="t" bIns="45700" lIns="91425" rIns="91425" tIns="45700">
            <a:noAutofit/>
          </a:bodyPr>
          <a:lstStyle/>
          <a:p>
            <a:pPr indent="-285750" lvl="0" marL="285750" marR="0" rtl="0" algn="l">
              <a:spcBef>
                <a:spcPts val="0"/>
              </a:spcBef>
              <a:buClr>
                <a:schemeClr val="dk1"/>
              </a:buClr>
              <a:buSzPct val="100000"/>
              <a:buFont typeface="Arial"/>
              <a:buChar char="•"/>
            </a:pPr>
            <a:r>
              <a:rPr lang="pt-BR" sz="1800">
                <a:solidFill>
                  <a:schemeClr val="dk1"/>
                </a:solidFill>
                <a:latin typeface="Calibri"/>
                <a:ea typeface="Calibri"/>
                <a:cs typeface="Calibri"/>
                <a:sym typeface="Calibri"/>
              </a:rPr>
              <a:t> </a:t>
            </a:r>
            <a:r>
              <a:rPr lang="pt-BR" sz="1800" u="sng">
                <a:solidFill>
                  <a:schemeClr val="hlink"/>
                </a:solidFill>
                <a:latin typeface="Calibri"/>
                <a:ea typeface="Calibri"/>
                <a:cs typeface="Calibri"/>
                <a:sym typeface="Calibri"/>
                <a:hlinkClick r:id="rId3"/>
              </a:rPr>
              <a:t>www.optimalworkshop.com/treejack</a:t>
            </a:r>
          </a:p>
          <a:p>
            <a:pPr indent="-285750" lvl="0" marL="285750" marR="0" rtl="0" algn="l">
              <a:spcBef>
                <a:spcPts val="0"/>
              </a:spcBef>
              <a:buClr>
                <a:schemeClr val="dk1"/>
              </a:buClr>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buClr>
                <a:schemeClr val="dk1"/>
              </a:buClr>
              <a:buSzPct val="100000"/>
              <a:buFont typeface="Arial"/>
              <a:buChar char="•"/>
            </a:pPr>
            <a:r>
              <a:rPr lang="pt-BR" sz="1800">
                <a:solidFill>
                  <a:schemeClr val="dk1"/>
                </a:solidFill>
                <a:latin typeface="Calibri"/>
                <a:ea typeface="Calibri"/>
                <a:cs typeface="Calibri"/>
                <a:sym typeface="Calibri"/>
              </a:rPr>
              <a:t>Criei um teste com a taxonomia definida pelo grupo</a:t>
            </a:r>
          </a:p>
          <a:p>
            <a:pPr indent="-285750" lvl="0" marL="285750" marR="0" rtl="0" algn="l">
              <a:spcBef>
                <a:spcPts val="0"/>
              </a:spcBef>
              <a:buClr>
                <a:schemeClr val="dk1"/>
              </a:buClr>
              <a:buSzPct val="100000"/>
              <a:buFont typeface="Arial"/>
              <a:buChar char="•"/>
            </a:pPr>
            <a:r>
              <a:rPr lang="pt-BR" sz="1800">
                <a:solidFill>
                  <a:schemeClr val="dk1"/>
                </a:solidFill>
                <a:latin typeface="Calibri"/>
                <a:ea typeface="Calibri"/>
                <a:cs typeface="Calibri"/>
                <a:sym typeface="Calibri"/>
              </a:rPr>
              <a:t>As atividades são as mesmas do slide anterior</a:t>
            </a:r>
          </a:p>
          <a:p>
            <a:pPr indent="-285750" lvl="0" marL="285750" marR="0" rtl="0" algn="l">
              <a:spcBef>
                <a:spcPts val="0"/>
              </a:spcBef>
              <a:buClr>
                <a:schemeClr val="dk1"/>
              </a:buClr>
              <a:buSzPct val="100000"/>
              <a:buFont typeface="Arial"/>
              <a:buChar char="•"/>
            </a:pPr>
            <a:r>
              <a:rPr lang="pt-BR" sz="1800">
                <a:solidFill>
                  <a:schemeClr val="dk1"/>
                </a:solidFill>
                <a:latin typeface="Calibri"/>
                <a:ea typeface="Calibri"/>
                <a:cs typeface="Calibri"/>
                <a:sym typeface="Calibri"/>
              </a:rPr>
              <a:t>Compartilhe para obter resultados</a:t>
            </a:r>
          </a:p>
          <a:p>
            <a:pPr indent="-285750" lvl="0" marL="285750" marR="0" rtl="0" algn="l">
              <a:spcBef>
                <a:spcPts val="0"/>
              </a:spcBef>
              <a:buClr>
                <a:schemeClr val="dk1"/>
              </a:buClr>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buClr>
                <a:schemeClr val="dk1"/>
              </a:buClr>
              <a:buSzPct val="100000"/>
              <a:buFont typeface="Arial"/>
              <a:buChar char="•"/>
            </a:pPr>
            <a:r>
              <a:rPr lang="pt-BR" sz="1800">
                <a:solidFill>
                  <a:schemeClr val="dk1"/>
                </a:solidFill>
                <a:latin typeface="Calibri"/>
                <a:ea typeface="Calibri"/>
                <a:cs typeface="Calibri"/>
                <a:sym typeface="Calibri"/>
              </a:rPr>
              <a:t>Coloque aqui o link dos resultados:</a:t>
            </a:r>
          </a:p>
          <a:p>
            <a:pPr indent="-285750" lvl="0" marL="285750" marR="0" rtl="0" algn="l">
              <a:spcBef>
                <a:spcPts val="0"/>
              </a:spcBef>
              <a:buClr>
                <a:schemeClr val="dk1"/>
              </a:buClr>
              <a:buSzPct val="163636"/>
              <a:buFont typeface="Calibri"/>
              <a:buChar char="•"/>
            </a:pPr>
            <a:r>
              <a:rPr lang="pt-BR" sz="1050">
                <a:solidFill>
                  <a:srgbClr val="6B767F"/>
                </a:solidFill>
                <a:highlight>
                  <a:srgbClr val="FFFFFF"/>
                </a:highlight>
              </a:rPr>
              <a:t>https://www.optimalworkshop.com/treejack/sl53cfzk/sto4de53/shared-results/vtwv5245tk2fr3700jq84rnyx7r86t4z</a:t>
            </a:r>
          </a:p>
          <a:p>
            <a:pPr lvl="0" marR="0" rtl="0" algn="l">
              <a:spcBef>
                <a:spcPts val="0"/>
              </a:spcBef>
              <a:buNone/>
            </a:pPr>
            <a:r>
              <a:t/>
            </a:r>
            <a:endParaRPr sz="1800">
              <a:solidFill>
                <a:schemeClr val="dk1"/>
              </a:solidFill>
              <a:latin typeface="Calibri"/>
              <a:ea typeface="Calibri"/>
              <a:cs typeface="Calibri"/>
              <a:sym typeface="Calibri"/>
            </a:endParaRPr>
          </a:p>
          <a:p>
            <a:pPr lvl="0" marR="0" rtl="0" algn="l">
              <a:spcBef>
                <a:spcPts val="0"/>
              </a:spcBef>
              <a:buNone/>
            </a:pPr>
            <a:r>
              <a:t/>
            </a:r>
            <a:endParaRPr sz="1800">
              <a:solidFill>
                <a:schemeClr val="dk1"/>
              </a:solidFill>
              <a:latin typeface="Calibri"/>
              <a:ea typeface="Calibri"/>
              <a:cs typeface="Calibri"/>
              <a:sym typeface="Calibri"/>
            </a:endParaRPr>
          </a:p>
        </p:txBody>
      </p:sp>
      <p:pic>
        <p:nvPicPr>
          <p:cNvPr id="199" name="Shape 199"/>
          <p:cNvPicPr preferRelativeResize="0"/>
          <p:nvPr/>
        </p:nvPicPr>
        <p:blipFill rotWithShape="1">
          <a:blip r:embed="rId4">
            <a:alphaModFix/>
          </a:blip>
          <a:srcRect b="-8140" l="521" r="43646" t="8140"/>
          <a:stretch/>
        </p:blipFill>
        <p:spPr>
          <a:xfrm>
            <a:off x="4603750" y="654110"/>
            <a:ext cx="6807199" cy="6553200"/>
          </a:xfrm>
          <a:prstGeom prst="rect">
            <a:avLst/>
          </a:prstGeom>
          <a:noFill/>
          <a:ln>
            <a:noFill/>
          </a:ln>
        </p:spPr>
      </p:pic>
      <p:sp>
        <p:nvSpPr>
          <p:cNvPr id="200" name="Shape 200"/>
          <p:cNvSpPr/>
          <p:nvPr/>
        </p:nvSpPr>
        <p:spPr>
          <a:xfrm rot="8293294">
            <a:off x="8267701" y="2382851"/>
            <a:ext cx="622299" cy="457200"/>
          </a:xfrm>
          <a:prstGeom prst="rightArrow">
            <a:avLst>
              <a:gd fmla="val 50000" name="adj1"/>
              <a:gd fmla="val 50000" name="adj2"/>
            </a:avLst>
          </a:prstGeom>
          <a:solidFill>
            <a:srgbClr val="FF0000"/>
          </a:solidFill>
          <a:ln cap="flat" cmpd="sng" w="12700">
            <a:solidFill>
              <a:srgbClr val="FF0000"/>
            </a:solidFill>
            <a:prstDash val="solid"/>
            <a:miter lim="800000"/>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01" name="Shape 201"/>
          <p:cNvSpPr/>
          <p:nvPr/>
        </p:nvSpPr>
        <p:spPr>
          <a:xfrm rot="10191489">
            <a:off x="6454307" y="6184900"/>
            <a:ext cx="622299" cy="457199"/>
          </a:xfrm>
          <a:prstGeom prst="rightArrow">
            <a:avLst>
              <a:gd fmla="val 50000" name="adj1"/>
              <a:gd fmla="val 50000" name="adj2"/>
            </a:avLst>
          </a:prstGeom>
          <a:solidFill>
            <a:srgbClr val="FF0000"/>
          </a:solidFill>
          <a:ln cap="flat" cmpd="sng" w="12700">
            <a:solidFill>
              <a:srgbClr val="FF0000"/>
            </a:solidFill>
            <a:prstDash val="solid"/>
            <a:miter lim="800000"/>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txBox="1"/>
          <p:nvPr>
            <p:ph type="title"/>
          </p:nvPr>
        </p:nvSpPr>
        <p:spPr>
          <a:xfrm>
            <a:off x="266700" y="-10477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pt-BR" sz="2800" u="none" cap="none" strike="noStrike">
                <a:solidFill>
                  <a:schemeClr val="dk1"/>
                </a:solidFill>
                <a:latin typeface="Calibri"/>
                <a:ea typeface="Calibri"/>
                <a:cs typeface="Calibri"/>
                <a:sym typeface="Calibri"/>
              </a:rPr>
              <a:t>3ª atividade</a:t>
            </a:r>
          </a:p>
        </p:txBody>
      </p:sp>
      <p:sp>
        <p:nvSpPr>
          <p:cNvPr id="207" name="Shape 207"/>
          <p:cNvSpPr txBox="1"/>
          <p:nvPr>
            <p:ph idx="1" type="body"/>
          </p:nvPr>
        </p:nvSpPr>
        <p:spPr>
          <a:xfrm>
            <a:off x="2184400" y="167744"/>
            <a:ext cx="9855199" cy="4351338"/>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Clr>
                <a:schemeClr val="dk1"/>
              </a:buClr>
              <a:buSzPct val="25000"/>
              <a:buFont typeface="Arial"/>
              <a:buNone/>
            </a:pPr>
            <a:r>
              <a:rPr b="0" i="0" lang="pt-BR" sz="1800" u="none" cap="none" strike="noStrike">
                <a:solidFill>
                  <a:schemeClr val="dk1"/>
                </a:solidFill>
                <a:latin typeface="Calibri"/>
                <a:ea typeface="Calibri"/>
                <a:cs typeface="Calibri"/>
                <a:sym typeface="Calibri"/>
              </a:rPr>
              <a:t>Suponha que um usuário encontrou a página do portfólio dedicada a um projeto e deseja agora</a:t>
            </a:r>
          </a:p>
          <a:p>
            <a:pPr indent="0" lvl="0" marL="0" marR="0" rtl="0" algn="l">
              <a:lnSpc>
                <a:spcPct val="90000"/>
              </a:lnSpc>
              <a:spcBef>
                <a:spcPts val="1000"/>
              </a:spcBef>
              <a:buClr>
                <a:schemeClr val="dk1"/>
              </a:buClr>
              <a:buSzPct val="25000"/>
              <a:buFont typeface="Arial"/>
              <a:buNone/>
            </a:pPr>
            <a:r>
              <a:rPr b="0" i="0" lang="pt-BR" sz="1800" u="none" cap="none" strike="noStrike">
                <a:solidFill>
                  <a:schemeClr val="dk1"/>
                </a:solidFill>
                <a:latin typeface="Calibri"/>
                <a:ea typeface="Calibri"/>
                <a:cs typeface="Calibri"/>
                <a:sym typeface="Calibri"/>
              </a:rPr>
              <a:t>saber mais sobre ele. Considere as perguntas abaixo, entre outras.</a:t>
            </a:r>
          </a:p>
        </p:txBody>
      </p:sp>
      <p:sp>
        <p:nvSpPr>
          <p:cNvPr id="208" name="Shape 208"/>
          <p:cNvSpPr txBox="1"/>
          <p:nvPr/>
        </p:nvSpPr>
        <p:spPr>
          <a:xfrm>
            <a:off x="279400" y="908111"/>
            <a:ext cx="11620500" cy="4093427"/>
          </a:xfrm>
          <a:prstGeom prst="rect">
            <a:avLst/>
          </a:prstGeom>
          <a:noFill/>
          <a:ln>
            <a:noFill/>
          </a:ln>
        </p:spPr>
        <p:txBody>
          <a:bodyPr anchorCtr="0" anchor="t" bIns="45700" lIns="91425" rIns="91425" tIns="45700">
            <a:noAutofit/>
          </a:bodyPr>
          <a:lstStyle/>
          <a:p>
            <a:pPr indent="-285750" lvl="0" marL="285750" marR="0" rtl="0" algn="l">
              <a:spcBef>
                <a:spcPts val="0"/>
              </a:spcBef>
              <a:buClr>
                <a:schemeClr val="dk1"/>
              </a:buClr>
              <a:buSzPct val="100000"/>
              <a:buFont typeface="Arial"/>
              <a:buChar char="•"/>
            </a:pPr>
            <a:r>
              <a:rPr lang="pt-BR" sz="1600">
                <a:solidFill>
                  <a:schemeClr val="dk1"/>
                </a:solidFill>
                <a:latin typeface="Calibri"/>
                <a:ea typeface="Calibri"/>
                <a:cs typeface="Calibri"/>
                <a:sym typeface="Calibri"/>
              </a:rPr>
              <a:t>O projeto envolveu software?</a:t>
            </a:r>
          </a:p>
          <a:p>
            <a:pPr indent="-285750" lvl="0" marL="285750" marR="0" rtl="0" algn="l">
              <a:spcBef>
                <a:spcPts val="0"/>
              </a:spcBef>
              <a:buClr>
                <a:schemeClr val="dk1"/>
              </a:buClr>
              <a:buSzPct val="100000"/>
              <a:buFont typeface="Arial"/>
              <a:buChar char="•"/>
            </a:pPr>
            <a:r>
              <a:rPr lang="pt-BR" sz="1600">
                <a:solidFill>
                  <a:schemeClr val="dk1"/>
                </a:solidFill>
                <a:latin typeface="Calibri"/>
                <a:ea typeface="Calibri"/>
                <a:cs typeface="Calibri"/>
                <a:sym typeface="Calibri"/>
              </a:rPr>
              <a:t>O projeto envolveu fabricação?</a:t>
            </a:r>
          </a:p>
          <a:p>
            <a:pPr indent="-285750" lvl="0" marL="285750" marR="0" rtl="0" algn="l">
              <a:spcBef>
                <a:spcPts val="0"/>
              </a:spcBef>
              <a:buClr>
                <a:schemeClr val="dk1"/>
              </a:buClr>
              <a:buSzPct val="100000"/>
              <a:buFont typeface="Arial"/>
              <a:buChar char="•"/>
            </a:pPr>
            <a:r>
              <a:rPr lang="pt-BR" sz="1600">
                <a:solidFill>
                  <a:schemeClr val="dk1"/>
                </a:solidFill>
                <a:latin typeface="Calibri"/>
                <a:ea typeface="Calibri"/>
                <a:cs typeface="Calibri"/>
                <a:sym typeface="Calibri"/>
              </a:rPr>
              <a:t>O projeto envolveu eletrônica?</a:t>
            </a:r>
          </a:p>
          <a:p>
            <a:pPr indent="-285750" lvl="0" marL="285750" marR="0" rtl="0" algn="l">
              <a:spcBef>
                <a:spcPts val="0"/>
              </a:spcBef>
              <a:buClr>
                <a:schemeClr val="dk1"/>
              </a:buClr>
              <a:buSzPct val="100000"/>
              <a:buFont typeface="Arial"/>
              <a:buChar char="•"/>
            </a:pPr>
            <a:r>
              <a:rPr lang="pt-BR" sz="1600">
                <a:solidFill>
                  <a:schemeClr val="dk1"/>
                </a:solidFill>
                <a:latin typeface="Calibri"/>
                <a:ea typeface="Calibri"/>
                <a:cs typeface="Calibri"/>
                <a:sym typeface="Calibri"/>
              </a:rPr>
              <a:t>O projeto envolveu design centrado no usuário?</a:t>
            </a:r>
          </a:p>
          <a:p>
            <a:pPr indent="-285750" lvl="0" marL="285750" marR="0" rtl="0" algn="l">
              <a:spcBef>
                <a:spcPts val="0"/>
              </a:spcBef>
              <a:buClr>
                <a:schemeClr val="dk1"/>
              </a:buClr>
              <a:buSzPct val="100000"/>
              <a:buFont typeface="Arial"/>
              <a:buChar char="•"/>
            </a:pPr>
            <a:r>
              <a:rPr lang="pt-BR" sz="1600">
                <a:solidFill>
                  <a:schemeClr val="dk1"/>
                </a:solidFill>
                <a:latin typeface="Calibri"/>
                <a:ea typeface="Calibri"/>
                <a:cs typeface="Calibri"/>
                <a:sym typeface="Calibri"/>
              </a:rPr>
              <a:t>O projeto envolveu escrita técnica e científica?</a:t>
            </a:r>
          </a:p>
          <a:p>
            <a:pPr indent="-285750" lvl="0" marL="285750" marR="0" rtl="0" algn="l">
              <a:spcBef>
                <a:spcPts val="0"/>
              </a:spcBef>
              <a:buClr>
                <a:schemeClr val="dk1"/>
              </a:buClr>
              <a:buSzPct val="100000"/>
              <a:buFont typeface="Arial"/>
              <a:buChar char="•"/>
            </a:pPr>
            <a:r>
              <a:rPr lang="pt-BR" sz="1600">
                <a:solidFill>
                  <a:schemeClr val="dk1"/>
                </a:solidFill>
                <a:latin typeface="Calibri"/>
                <a:ea typeface="Calibri"/>
                <a:cs typeface="Calibri"/>
                <a:sym typeface="Calibri"/>
              </a:rPr>
              <a:t>Qual foi o curso em que o projeto foi feito?</a:t>
            </a:r>
          </a:p>
          <a:p>
            <a:pPr indent="-285750" lvl="0" marL="285750" marR="0" rtl="0" algn="l">
              <a:spcBef>
                <a:spcPts val="0"/>
              </a:spcBef>
              <a:buClr>
                <a:schemeClr val="dk1"/>
              </a:buClr>
              <a:buSzPct val="100000"/>
              <a:buFont typeface="Arial"/>
              <a:buChar char="•"/>
            </a:pPr>
            <a:r>
              <a:rPr lang="pt-BR" sz="1600">
                <a:solidFill>
                  <a:schemeClr val="dk1"/>
                </a:solidFill>
                <a:latin typeface="Calibri"/>
                <a:ea typeface="Calibri"/>
                <a:cs typeface="Calibri"/>
                <a:sym typeface="Calibri"/>
              </a:rPr>
              <a:t>Qual foi a data em que o projeto foi feito?</a:t>
            </a:r>
          </a:p>
          <a:p>
            <a:pPr indent="-285750" lvl="0" marL="285750" marR="0" rtl="0" algn="l">
              <a:spcBef>
                <a:spcPts val="0"/>
              </a:spcBef>
              <a:buClr>
                <a:schemeClr val="dk1"/>
              </a:buClr>
              <a:buSzPct val="100000"/>
              <a:buFont typeface="Arial"/>
              <a:buChar char="•"/>
            </a:pPr>
            <a:r>
              <a:rPr lang="pt-BR" sz="1600">
                <a:solidFill>
                  <a:schemeClr val="dk1"/>
                </a:solidFill>
                <a:latin typeface="Calibri"/>
                <a:ea typeface="Calibri"/>
                <a:cs typeface="Calibri"/>
                <a:sym typeface="Calibri"/>
              </a:rPr>
              <a:t>Qual foi o período em que o projeto foi feito?</a:t>
            </a:r>
          </a:p>
          <a:p>
            <a:pPr indent="-285750" lvl="0" marL="285750" marR="0" rtl="0" algn="l">
              <a:spcBef>
                <a:spcPts val="0"/>
              </a:spcBef>
              <a:buClr>
                <a:schemeClr val="dk1"/>
              </a:buClr>
              <a:buSzPct val="100000"/>
              <a:buFont typeface="Arial"/>
              <a:buChar char="•"/>
            </a:pPr>
            <a:r>
              <a:rPr lang="pt-BR" sz="1600">
                <a:solidFill>
                  <a:schemeClr val="dk1"/>
                </a:solidFill>
                <a:latin typeface="Calibri"/>
                <a:ea typeface="Calibri"/>
                <a:cs typeface="Calibri"/>
                <a:sym typeface="Calibri"/>
              </a:rPr>
              <a:t>Qual foi a duração do projeto?</a:t>
            </a:r>
          </a:p>
          <a:p>
            <a:pPr indent="-285750" lvl="0" marL="285750" marR="0" rtl="0" algn="l">
              <a:spcBef>
                <a:spcPts val="0"/>
              </a:spcBef>
              <a:buClr>
                <a:schemeClr val="dk1"/>
              </a:buClr>
              <a:buSzPct val="100000"/>
              <a:buFont typeface="Arial"/>
              <a:buChar char="•"/>
            </a:pPr>
            <a:r>
              <a:rPr lang="pt-BR" sz="1600">
                <a:solidFill>
                  <a:schemeClr val="dk1"/>
                </a:solidFill>
                <a:latin typeface="Calibri"/>
                <a:ea typeface="Calibri"/>
                <a:cs typeface="Calibri"/>
                <a:sym typeface="Calibri"/>
              </a:rPr>
              <a:t>Qual foi o papel do aluno no projeto?</a:t>
            </a:r>
          </a:p>
          <a:p>
            <a:pPr indent="-285750" lvl="0" marL="285750" marR="0" rtl="0" algn="l">
              <a:spcBef>
                <a:spcPts val="0"/>
              </a:spcBef>
              <a:buClr>
                <a:schemeClr val="dk1"/>
              </a:buClr>
              <a:buFont typeface="Arial"/>
              <a:buNone/>
            </a:pPr>
            <a:r>
              <a:t/>
            </a:r>
            <a:endParaRPr sz="1600">
              <a:solidFill>
                <a:schemeClr val="dk1"/>
              </a:solidFill>
              <a:latin typeface="Calibri"/>
              <a:ea typeface="Calibri"/>
              <a:cs typeface="Calibri"/>
              <a:sym typeface="Calibri"/>
            </a:endParaRPr>
          </a:p>
          <a:p>
            <a:pPr indent="-285750" lvl="0" marL="285750" marR="0" rtl="0" algn="l">
              <a:spcBef>
                <a:spcPts val="0"/>
              </a:spcBef>
              <a:buClr>
                <a:schemeClr val="dk1"/>
              </a:buClr>
              <a:buFont typeface="Arial"/>
              <a:buNone/>
            </a:pPr>
            <a:r>
              <a:t/>
            </a:r>
            <a:endParaRPr sz="1600">
              <a:solidFill>
                <a:schemeClr val="dk1"/>
              </a:solidFill>
              <a:latin typeface="Calibri"/>
              <a:ea typeface="Calibri"/>
              <a:cs typeface="Calibri"/>
              <a:sym typeface="Calibri"/>
            </a:endParaRPr>
          </a:p>
          <a:p>
            <a:pPr indent="-285750" lvl="0" marL="285750" marR="0" rtl="0" algn="l">
              <a:spcBef>
                <a:spcPts val="0"/>
              </a:spcBef>
              <a:buClr>
                <a:schemeClr val="dk1"/>
              </a:buClr>
              <a:buFont typeface="Arial"/>
              <a:buNone/>
            </a:pPr>
            <a:r>
              <a:t/>
            </a:r>
            <a:endParaRPr sz="1600">
              <a:solidFill>
                <a:schemeClr val="dk1"/>
              </a:solidFill>
              <a:latin typeface="Calibri"/>
              <a:ea typeface="Calibri"/>
              <a:cs typeface="Calibri"/>
              <a:sym typeface="Calibri"/>
            </a:endParaRPr>
          </a:p>
          <a:p>
            <a:pPr indent="-285750" lvl="0" marL="285750" marR="0" rtl="0" algn="l">
              <a:spcBef>
                <a:spcPts val="0"/>
              </a:spcBef>
              <a:buClr>
                <a:schemeClr val="dk1"/>
              </a:buClr>
              <a:buFont typeface="Arial"/>
              <a:buNone/>
            </a:pPr>
            <a:r>
              <a:t/>
            </a:r>
            <a:endParaRPr sz="1600">
              <a:solidFill>
                <a:schemeClr val="dk1"/>
              </a:solidFill>
              <a:latin typeface="Calibri"/>
              <a:ea typeface="Calibri"/>
              <a:cs typeface="Calibri"/>
              <a:sym typeface="Calibri"/>
            </a:endParaRPr>
          </a:p>
          <a:p>
            <a:pPr indent="0" lvl="0" marL="0" marR="0" rtl="0" algn="l">
              <a:spcBef>
                <a:spcPts val="0"/>
              </a:spcBef>
              <a:buSzPct val="25000"/>
              <a:buNone/>
            </a:pPr>
            <a:r>
              <a:rPr lang="pt-BR" sz="1800">
                <a:solidFill>
                  <a:schemeClr val="dk1"/>
                </a:solidFill>
                <a:latin typeface="Calibri"/>
                <a:ea typeface="Calibri"/>
                <a:cs typeface="Calibri"/>
                <a:sym typeface="Calibri"/>
              </a:rPr>
              <a:t>Desenhe o consenso do seu grupo a respeito de como devem ser apresentadas as informações na página do projeto, de forma a responder todas as perguntas acima. Inclua pelo menos um exemplo.</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Shape 213"/>
          <p:cNvSpPr txBox="1"/>
          <p:nvPr>
            <p:ph type="title"/>
          </p:nvPr>
        </p:nvSpPr>
        <p:spPr>
          <a:xfrm>
            <a:off x="266700" y="-10477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pt-BR" sz="2800" u="none" cap="none" strike="noStrike">
                <a:solidFill>
                  <a:schemeClr val="dk1"/>
                </a:solidFill>
                <a:latin typeface="Calibri"/>
                <a:ea typeface="Calibri"/>
                <a:cs typeface="Calibri"/>
                <a:sym typeface="Calibri"/>
              </a:rPr>
              <a:t>3ª atividade</a:t>
            </a:r>
          </a:p>
        </p:txBody>
      </p:sp>
      <p:sp>
        <p:nvSpPr>
          <p:cNvPr id="214" name="Shape 214"/>
          <p:cNvSpPr txBox="1"/>
          <p:nvPr/>
        </p:nvSpPr>
        <p:spPr>
          <a:xfrm>
            <a:off x="2056950" y="664775"/>
            <a:ext cx="8078100" cy="942300"/>
          </a:xfrm>
          <a:prstGeom prst="rect">
            <a:avLst/>
          </a:prstGeom>
          <a:noFill/>
          <a:ln>
            <a:noFill/>
          </a:ln>
        </p:spPr>
        <p:txBody>
          <a:bodyPr anchorCtr="0" anchor="t" bIns="91425" lIns="91425" rIns="91425" tIns="91425">
            <a:noAutofit/>
          </a:bodyPr>
          <a:lstStyle/>
          <a:p>
            <a:pPr lvl="0" algn="ctr">
              <a:spcBef>
                <a:spcPts val="0"/>
              </a:spcBef>
              <a:buNone/>
            </a:pPr>
            <a:r>
              <a:rPr lang="pt-BR" sz="3000">
                <a:solidFill>
                  <a:srgbClr val="38761D"/>
                </a:solidFill>
                <a:latin typeface="Bree Serif"/>
                <a:ea typeface="Bree Serif"/>
                <a:cs typeface="Bree Serif"/>
                <a:sym typeface="Bree Serif"/>
              </a:rPr>
              <a:t>NOME DO </a:t>
            </a:r>
            <a:r>
              <a:rPr lang="pt-BR" sz="3000">
                <a:solidFill>
                  <a:srgbClr val="38761D"/>
                </a:solidFill>
                <a:latin typeface="Bree Serif"/>
                <a:ea typeface="Bree Serif"/>
                <a:cs typeface="Bree Serif"/>
                <a:sym typeface="Bree Serif"/>
              </a:rPr>
              <a:t>PROJETO</a:t>
            </a:r>
          </a:p>
        </p:txBody>
      </p:sp>
      <p:sp>
        <p:nvSpPr>
          <p:cNvPr id="215" name="Shape 215"/>
          <p:cNvSpPr/>
          <p:nvPr/>
        </p:nvSpPr>
        <p:spPr>
          <a:xfrm>
            <a:off x="1083787" y="1607075"/>
            <a:ext cx="1626900" cy="561000"/>
          </a:xfrm>
          <a:prstGeom prst="horizontalScroll">
            <a:avLst>
              <a:gd fmla="val 125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None/>
            </a:pPr>
            <a:r>
              <a:rPr lang="pt-BR" sz="1600">
                <a:solidFill>
                  <a:srgbClr val="38761D"/>
                </a:solidFill>
                <a:latin typeface="Calibri"/>
                <a:ea typeface="Calibri"/>
                <a:cs typeface="Calibri"/>
                <a:sym typeface="Calibri"/>
              </a:rPr>
              <a:t>Competência 1</a:t>
            </a:r>
          </a:p>
        </p:txBody>
      </p:sp>
      <p:sp>
        <p:nvSpPr>
          <p:cNvPr id="216" name="Shape 216"/>
          <p:cNvSpPr/>
          <p:nvPr/>
        </p:nvSpPr>
        <p:spPr>
          <a:xfrm>
            <a:off x="3808162" y="1607075"/>
            <a:ext cx="1626900" cy="561000"/>
          </a:xfrm>
          <a:prstGeom prst="horizontalScroll">
            <a:avLst>
              <a:gd fmla="val 125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Clr>
                <a:schemeClr val="dk1"/>
              </a:buClr>
              <a:buSzPct val="68750"/>
              <a:buFont typeface="Arial"/>
              <a:buNone/>
            </a:pPr>
            <a:r>
              <a:rPr lang="pt-BR" sz="1600">
                <a:solidFill>
                  <a:srgbClr val="38761D"/>
                </a:solidFill>
                <a:latin typeface="Calibri"/>
                <a:ea typeface="Calibri"/>
                <a:cs typeface="Calibri"/>
                <a:sym typeface="Calibri"/>
              </a:rPr>
              <a:t>Competência 2</a:t>
            </a:r>
          </a:p>
        </p:txBody>
      </p:sp>
      <p:sp>
        <p:nvSpPr>
          <p:cNvPr id="217" name="Shape 217"/>
          <p:cNvSpPr/>
          <p:nvPr/>
        </p:nvSpPr>
        <p:spPr>
          <a:xfrm>
            <a:off x="6532537" y="1607075"/>
            <a:ext cx="1626900" cy="561000"/>
          </a:xfrm>
          <a:prstGeom prst="horizontalScroll">
            <a:avLst>
              <a:gd fmla="val 125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Clr>
                <a:schemeClr val="dk1"/>
              </a:buClr>
              <a:buSzPct val="68750"/>
              <a:buFont typeface="Arial"/>
              <a:buNone/>
            </a:pPr>
            <a:r>
              <a:rPr lang="pt-BR" sz="1600">
                <a:solidFill>
                  <a:srgbClr val="38761D"/>
                </a:solidFill>
                <a:latin typeface="Calibri"/>
                <a:ea typeface="Calibri"/>
                <a:cs typeface="Calibri"/>
                <a:sym typeface="Calibri"/>
              </a:rPr>
              <a:t>Competência 3</a:t>
            </a:r>
          </a:p>
        </p:txBody>
      </p:sp>
      <p:sp>
        <p:nvSpPr>
          <p:cNvPr id="218" name="Shape 218"/>
          <p:cNvSpPr/>
          <p:nvPr/>
        </p:nvSpPr>
        <p:spPr>
          <a:xfrm>
            <a:off x="9481300" y="1607075"/>
            <a:ext cx="1626900" cy="561000"/>
          </a:xfrm>
          <a:prstGeom prst="horizontalScroll">
            <a:avLst>
              <a:gd fmla="val 125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Clr>
                <a:schemeClr val="dk1"/>
              </a:buClr>
              <a:buSzPct val="68750"/>
              <a:buFont typeface="Arial"/>
              <a:buNone/>
            </a:pPr>
            <a:r>
              <a:rPr lang="pt-BR" sz="1600">
                <a:solidFill>
                  <a:srgbClr val="38761D"/>
                </a:solidFill>
                <a:latin typeface="Calibri"/>
                <a:ea typeface="Calibri"/>
                <a:cs typeface="Calibri"/>
                <a:sym typeface="Calibri"/>
              </a:rPr>
              <a:t>Competência 4</a:t>
            </a:r>
          </a:p>
        </p:txBody>
      </p:sp>
      <p:sp>
        <p:nvSpPr>
          <p:cNvPr id="219" name="Shape 219"/>
          <p:cNvSpPr txBox="1"/>
          <p:nvPr/>
        </p:nvSpPr>
        <p:spPr>
          <a:xfrm>
            <a:off x="4634412" y="2642225"/>
            <a:ext cx="3085500" cy="14727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220" name="Shape 220"/>
          <p:cNvSpPr/>
          <p:nvPr/>
        </p:nvSpPr>
        <p:spPr>
          <a:xfrm>
            <a:off x="4723225" y="2642225"/>
            <a:ext cx="2920200" cy="1325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pt-BR" sz="1800">
                <a:solidFill>
                  <a:srgbClr val="38761D"/>
                </a:solidFill>
              </a:rPr>
              <a:t>*</a:t>
            </a:r>
            <a:r>
              <a:rPr lang="pt-BR" sz="1800">
                <a:solidFill>
                  <a:srgbClr val="38761D"/>
                </a:solidFill>
              </a:rPr>
              <a:t>IMAGEM DO PROJETO*</a:t>
            </a:r>
          </a:p>
        </p:txBody>
      </p:sp>
      <p:sp>
        <p:nvSpPr>
          <p:cNvPr id="221" name="Shape 221"/>
          <p:cNvSpPr/>
          <p:nvPr/>
        </p:nvSpPr>
        <p:spPr>
          <a:xfrm>
            <a:off x="4383625" y="4114925"/>
            <a:ext cx="3587100" cy="942300"/>
          </a:xfrm>
          <a:prstGeom prst="wave">
            <a:avLst>
              <a:gd fmla="val 12500" name="adj1"/>
              <a:gd fmla="val 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2" name="Shape 222"/>
          <p:cNvSpPr txBox="1"/>
          <p:nvPr/>
        </p:nvSpPr>
        <p:spPr>
          <a:xfrm>
            <a:off x="4879075" y="4375775"/>
            <a:ext cx="2608500" cy="420600"/>
          </a:xfrm>
          <a:prstGeom prst="rect">
            <a:avLst/>
          </a:prstGeom>
          <a:noFill/>
          <a:ln>
            <a:noFill/>
          </a:ln>
        </p:spPr>
        <p:txBody>
          <a:bodyPr anchorCtr="0" anchor="t" bIns="91425" lIns="91425" rIns="91425" tIns="91425">
            <a:noAutofit/>
          </a:bodyPr>
          <a:lstStyle/>
          <a:p>
            <a:pPr lvl="0">
              <a:spcBef>
                <a:spcPts val="0"/>
              </a:spcBef>
              <a:buNone/>
            </a:pPr>
            <a:r>
              <a:rPr lang="pt-BR" sz="1600">
                <a:solidFill>
                  <a:srgbClr val="38761D"/>
                </a:solidFill>
              </a:rPr>
              <a:t>*BREVE </a:t>
            </a:r>
            <a:r>
              <a:rPr lang="pt-BR" sz="1600">
                <a:solidFill>
                  <a:srgbClr val="38761D"/>
                </a:solidFill>
              </a:rPr>
              <a:t>DESCRIÇÃO</a:t>
            </a:r>
            <a:r>
              <a:rPr lang="pt-BR" sz="1600">
                <a:solidFill>
                  <a:srgbClr val="38761D"/>
                </a:solidFill>
              </a:rPr>
              <a:t>*</a:t>
            </a:r>
          </a:p>
        </p:txBody>
      </p:sp>
      <p:sp>
        <p:nvSpPr>
          <p:cNvPr id="223" name="Shape 223"/>
          <p:cNvSpPr/>
          <p:nvPr/>
        </p:nvSpPr>
        <p:spPr>
          <a:xfrm>
            <a:off x="266700" y="5389350"/>
            <a:ext cx="11584025" cy="1263900"/>
          </a:xfrm>
          <a:prstGeom prst="flowChartProcess">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4" name="Shape 224"/>
          <p:cNvSpPr txBox="1"/>
          <p:nvPr/>
        </p:nvSpPr>
        <p:spPr>
          <a:xfrm>
            <a:off x="350625" y="5461150"/>
            <a:ext cx="11388000" cy="869400"/>
          </a:xfrm>
          <a:prstGeom prst="rect">
            <a:avLst/>
          </a:prstGeom>
          <a:noFill/>
          <a:ln>
            <a:noFill/>
          </a:ln>
        </p:spPr>
        <p:txBody>
          <a:bodyPr anchorCtr="0" anchor="t" bIns="91425" lIns="91425" rIns="91425" tIns="91425">
            <a:noAutofit/>
          </a:bodyPr>
          <a:lstStyle/>
          <a:p>
            <a:pPr indent="-228600" lvl="0" marL="457200" rtl="0">
              <a:spcBef>
                <a:spcPts val="0"/>
              </a:spcBef>
              <a:buClr>
                <a:srgbClr val="38761D"/>
              </a:buClr>
              <a:buChar char="●"/>
            </a:pPr>
            <a:r>
              <a:rPr lang="pt-BR">
                <a:solidFill>
                  <a:srgbClr val="38761D"/>
                </a:solidFill>
              </a:rPr>
              <a:t>Curso</a:t>
            </a:r>
          </a:p>
          <a:p>
            <a:pPr indent="-228600" lvl="0" marL="457200" rtl="0">
              <a:spcBef>
                <a:spcPts val="0"/>
              </a:spcBef>
              <a:buClr>
                <a:srgbClr val="38761D"/>
              </a:buClr>
              <a:buChar char="●"/>
            </a:pPr>
            <a:r>
              <a:rPr lang="pt-BR">
                <a:solidFill>
                  <a:srgbClr val="38761D"/>
                </a:solidFill>
              </a:rPr>
              <a:t>Data/Período</a:t>
            </a:r>
          </a:p>
          <a:p>
            <a:pPr indent="-228600" lvl="0" marL="457200" rtl="0">
              <a:spcBef>
                <a:spcPts val="0"/>
              </a:spcBef>
              <a:buClr>
                <a:srgbClr val="38761D"/>
              </a:buClr>
              <a:buChar char="●"/>
            </a:pPr>
            <a:r>
              <a:rPr lang="pt-BR">
                <a:solidFill>
                  <a:srgbClr val="38761D"/>
                </a:solidFill>
              </a:rPr>
              <a:t>Duração</a:t>
            </a:r>
          </a:p>
          <a:p>
            <a:pPr lvl="0" rtl="0">
              <a:spcBef>
                <a:spcPts val="0"/>
              </a:spcBef>
              <a:buNone/>
            </a:pPr>
            <a:r>
              <a:t/>
            </a:r>
            <a:endParaRPr/>
          </a:p>
          <a:p>
            <a:pPr lvl="0" algn="ctr">
              <a:spcBef>
                <a:spcPts val="0"/>
              </a:spcBef>
              <a:buNone/>
            </a:pPr>
            <a:r>
              <a:rPr b="1" lang="pt-BR">
                <a:solidFill>
                  <a:srgbClr val="38761D"/>
                </a:solidFill>
              </a:rPr>
              <a:t>MAIS INFORMAÇÕES E DETALHES SOBRE O PROJETO</a:t>
            </a:r>
            <a:r>
              <a:rPr lang="pt-BR"/>
              <a:t> </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Shape 229"/>
          <p:cNvSpPr txBox="1"/>
          <p:nvPr>
            <p:ph type="title"/>
          </p:nvPr>
        </p:nvSpPr>
        <p:spPr>
          <a:xfrm>
            <a:off x="266700" y="-104775"/>
            <a:ext cx="10515600"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pt-BR" sz="2800" u="none" cap="none" strike="noStrike">
                <a:solidFill>
                  <a:schemeClr val="dk1"/>
                </a:solidFill>
                <a:latin typeface="Calibri"/>
                <a:ea typeface="Calibri"/>
                <a:cs typeface="Calibri"/>
                <a:sym typeface="Calibri"/>
              </a:rPr>
              <a:t>3ª atividade</a:t>
            </a:r>
          </a:p>
        </p:txBody>
      </p:sp>
      <p:sp>
        <p:nvSpPr>
          <p:cNvPr id="230" name="Shape 230"/>
          <p:cNvSpPr txBox="1"/>
          <p:nvPr/>
        </p:nvSpPr>
        <p:spPr>
          <a:xfrm>
            <a:off x="2056950" y="538575"/>
            <a:ext cx="8078100" cy="942300"/>
          </a:xfrm>
          <a:prstGeom prst="rect">
            <a:avLst/>
          </a:prstGeom>
          <a:noFill/>
          <a:ln>
            <a:noFill/>
          </a:ln>
        </p:spPr>
        <p:txBody>
          <a:bodyPr anchorCtr="0" anchor="t" bIns="91425" lIns="91425" rIns="91425" tIns="91425">
            <a:noAutofit/>
          </a:bodyPr>
          <a:lstStyle/>
          <a:p>
            <a:pPr lvl="0" rtl="0" algn="ctr">
              <a:spcBef>
                <a:spcPts val="0"/>
              </a:spcBef>
              <a:buNone/>
            </a:pPr>
            <a:r>
              <a:rPr lang="pt-BR" sz="3000">
                <a:solidFill>
                  <a:srgbClr val="38761D"/>
                </a:solidFill>
                <a:latin typeface="Bree Serif"/>
                <a:ea typeface="Bree Serif"/>
                <a:cs typeface="Bree Serif"/>
                <a:sym typeface="Bree Serif"/>
              </a:rPr>
              <a:t>Artigo Científico - Ciência, tecnologia e sociedade</a:t>
            </a:r>
          </a:p>
        </p:txBody>
      </p:sp>
      <p:sp>
        <p:nvSpPr>
          <p:cNvPr id="231" name="Shape 231"/>
          <p:cNvSpPr/>
          <p:nvPr/>
        </p:nvSpPr>
        <p:spPr>
          <a:xfrm>
            <a:off x="2374052" y="1719250"/>
            <a:ext cx="1927800" cy="726600"/>
          </a:xfrm>
          <a:prstGeom prst="horizontalScroll">
            <a:avLst>
              <a:gd fmla="val 125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None/>
            </a:pPr>
            <a:r>
              <a:rPr lang="pt-BR" sz="1600">
                <a:solidFill>
                  <a:srgbClr val="38761D"/>
                </a:solidFill>
                <a:latin typeface="Calibri"/>
                <a:ea typeface="Calibri"/>
                <a:cs typeface="Calibri"/>
                <a:sym typeface="Calibri"/>
              </a:rPr>
              <a:t>Pesquisa acadêmica</a:t>
            </a:r>
          </a:p>
        </p:txBody>
      </p:sp>
      <p:sp>
        <p:nvSpPr>
          <p:cNvPr id="232" name="Shape 232"/>
          <p:cNvSpPr/>
          <p:nvPr/>
        </p:nvSpPr>
        <p:spPr>
          <a:xfrm>
            <a:off x="7487575" y="1673050"/>
            <a:ext cx="2103600" cy="777000"/>
          </a:xfrm>
          <a:prstGeom prst="horizontalScroll">
            <a:avLst>
              <a:gd fmla="val 125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pt-BR" sz="1600">
                <a:solidFill>
                  <a:srgbClr val="38761D"/>
                </a:solidFill>
                <a:latin typeface="Calibri"/>
                <a:ea typeface="Calibri"/>
                <a:cs typeface="Calibri"/>
                <a:sym typeface="Calibri"/>
              </a:rPr>
              <a:t>Escrita formal técnica e científica</a:t>
            </a:r>
          </a:p>
        </p:txBody>
      </p:sp>
      <p:sp>
        <p:nvSpPr>
          <p:cNvPr id="233" name="Shape 233"/>
          <p:cNvSpPr txBox="1"/>
          <p:nvPr/>
        </p:nvSpPr>
        <p:spPr>
          <a:xfrm>
            <a:off x="4634412" y="2642225"/>
            <a:ext cx="3085500" cy="1472700"/>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234" name="Shape 234"/>
          <p:cNvSpPr/>
          <p:nvPr/>
        </p:nvSpPr>
        <p:spPr>
          <a:xfrm>
            <a:off x="3930002" y="4411500"/>
            <a:ext cx="4332000" cy="942300"/>
          </a:xfrm>
          <a:prstGeom prst="wave">
            <a:avLst>
              <a:gd fmla="val 12500" name="adj1"/>
              <a:gd fmla="val 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5" name="Shape 235"/>
          <p:cNvSpPr txBox="1"/>
          <p:nvPr/>
        </p:nvSpPr>
        <p:spPr>
          <a:xfrm>
            <a:off x="4224800" y="4411487"/>
            <a:ext cx="4555800" cy="681300"/>
          </a:xfrm>
          <a:prstGeom prst="rect">
            <a:avLst/>
          </a:prstGeom>
          <a:noFill/>
          <a:ln>
            <a:noFill/>
          </a:ln>
        </p:spPr>
        <p:txBody>
          <a:bodyPr anchorCtr="0" anchor="t" bIns="91425" lIns="91425" rIns="91425" tIns="91425">
            <a:noAutofit/>
          </a:bodyPr>
          <a:lstStyle/>
          <a:p>
            <a:pPr lvl="0" rtl="0">
              <a:spcBef>
                <a:spcPts val="0"/>
              </a:spcBef>
              <a:buNone/>
            </a:pPr>
            <a:r>
              <a:rPr lang="pt-BR">
                <a:solidFill>
                  <a:srgbClr val="38761D"/>
                </a:solidFill>
              </a:rPr>
              <a:t>Artigo acadêmico acerca de tema relacionado à Ciência, Tecnologia e Sociedade</a:t>
            </a:r>
          </a:p>
        </p:txBody>
      </p:sp>
      <p:sp>
        <p:nvSpPr>
          <p:cNvPr id="236" name="Shape 236"/>
          <p:cNvSpPr/>
          <p:nvPr/>
        </p:nvSpPr>
        <p:spPr>
          <a:xfrm>
            <a:off x="266700" y="5389350"/>
            <a:ext cx="11584025" cy="1263900"/>
          </a:xfrm>
          <a:prstGeom prst="flowChartProcess">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7" name="Shape 237"/>
          <p:cNvSpPr txBox="1"/>
          <p:nvPr/>
        </p:nvSpPr>
        <p:spPr>
          <a:xfrm>
            <a:off x="350625" y="5461150"/>
            <a:ext cx="11388000" cy="869400"/>
          </a:xfrm>
          <a:prstGeom prst="rect">
            <a:avLst/>
          </a:prstGeom>
          <a:noFill/>
          <a:ln>
            <a:noFill/>
          </a:ln>
        </p:spPr>
        <p:txBody>
          <a:bodyPr anchorCtr="0" anchor="t" bIns="91425" lIns="91425" rIns="91425" tIns="91425">
            <a:noAutofit/>
          </a:bodyPr>
          <a:lstStyle/>
          <a:p>
            <a:pPr indent="-228600" lvl="0" marL="457200" rtl="0">
              <a:spcBef>
                <a:spcPts val="0"/>
              </a:spcBef>
              <a:buClr>
                <a:srgbClr val="38761D"/>
              </a:buClr>
              <a:buChar char="●"/>
            </a:pPr>
            <a:r>
              <a:rPr lang="pt-BR">
                <a:solidFill>
                  <a:srgbClr val="38761D"/>
                </a:solidFill>
              </a:rPr>
              <a:t>PARTICIPANTES: Alfredo Simões Cassiano Acerbi</a:t>
            </a:r>
          </a:p>
          <a:p>
            <a:pPr indent="-228600" lvl="0" marL="457200" rtl="0">
              <a:spcBef>
                <a:spcPts val="0"/>
              </a:spcBef>
              <a:buClr>
                <a:srgbClr val="38761D"/>
              </a:buClr>
              <a:buChar char="●"/>
            </a:pPr>
            <a:r>
              <a:rPr lang="pt-BR">
                <a:solidFill>
                  <a:srgbClr val="38761D"/>
                </a:solidFill>
              </a:rPr>
              <a:t>CURSO: Grandes Desafios da Engenharia</a:t>
            </a:r>
          </a:p>
          <a:p>
            <a:pPr indent="-228600" lvl="0" marL="457200" rtl="0">
              <a:spcBef>
                <a:spcPts val="0"/>
              </a:spcBef>
              <a:buClr>
                <a:srgbClr val="38761D"/>
              </a:buClr>
              <a:buChar char="●"/>
            </a:pPr>
            <a:r>
              <a:rPr lang="pt-BR">
                <a:solidFill>
                  <a:srgbClr val="38761D"/>
                </a:solidFill>
              </a:rPr>
              <a:t>DATA/PERÍODO: 22/05/2017 - 1 Período</a:t>
            </a:r>
          </a:p>
          <a:p>
            <a:pPr indent="-228600" lvl="0" marL="457200" rtl="0">
              <a:spcBef>
                <a:spcPts val="0"/>
              </a:spcBef>
              <a:buClr>
                <a:srgbClr val="38761D"/>
              </a:buClr>
              <a:buChar char="●"/>
            </a:pPr>
            <a:r>
              <a:rPr lang="pt-BR">
                <a:solidFill>
                  <a:srgbClr val="38761D"/>
                </a:solidFill>
              </a:rPr>
              <a:t>DURAÇÃO: 1 semana</a:t>
            </a:r>
          </a:p>
          <a:p>
            <a:pPr lvl="0" rtl="0" algn="ctr">
              <a:spcBef>
                <a:spcPts val="0"/>
              </a:spcBef>
              <a:buNone/>
            </a:pPr>
            <a:r>
              <a:rPr lang="pt-BR">
                <a:solidFill>
                  <a:srgbClr val="38761D"/>
                </a:solidFill>
                <a:latin typeface="Georgia"/>
                <a:ea typeface="Georgia"/>
                <a:cs typeface="Georgia"/>
                <a:sym typeface="Georgia"/>
              </a:rPr>
              <a:t>LINK PARA O TRABALHO</a:t>
            </a:r>
            <a:r>
              <a:rPr lang="pt-BR"/>
              <a:t>: </a:t>
            </a:r>
            <a:r>
              <a:rPr lang="pt-BR" u="sng">
                <a:solidFill>
                  <a:schemeClr val="hlink"/>
                </a:solidFill>
                <a:hlinkClick r:id="rId3"/>
              </a:rPr>
              <a:t>https://www.dropbox.com/home?preview=Artigo_Alfredo_Acerbi_1C.docx</a:t>
            </a:r>
          </a:p>
          <a:p>
            <a:pPr lvl="0" rtl="0" algn="ctr">
              <a:spcBef>
                <a:spcPts val="0"/>
              </a:spcBef>
              <a:buNone/>
            </a:pPr>
            <a:r>
              <a:t/>
            </a:r>
            <a:endParaRPr/>
          </a:p>
          <a:p>
            <a:pPr lvl="0" rtl="0" algn="ctr">
              <a:spcBef>
                <a:spcPts val="0"/>
              </a:spcBef>
              <a:buNone/>
            </a:pPr>
            <a:r>
              <a:t/>
            </a:r>
            <a:endParaRPr/>
          </a:p>
        </p:txBody>
      </p:sp>
      <p:pic>
        <p:nvPicPr>
          <p:cNvPr id="238" name="Shape 238"/>
          <p:cNvPicPr preferRelativeResize="0"/>
          <p:nvPr/>
        </p:nvPicPr>
        <p:blipFill rotWithShape="1">
          <a:blip r:embed="rId4">
            <a:alphaModFix/>
          </a:blip>
          <a:srcRect b="40204" l="3977" r="65818" t="3501"/>
          <a:stretch/>
        </p:blipFill>
        <p:spPr>
          <a:xfrm>
            <a:off x="4667400" y="1590075"/>
            <a:ext cx="2608502" cy="270963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Shape 243"/>
          <p:cNvSpPr txBox="1"/>
          <p:nvPr>
            <p:ph type="title"/>
          </p:nvPr>
        </p:nvSpPr>
        <p:spPr>
          <a:xfrm>
            <a:off x="266700" y="-104775"/>
            <a:ext cx="10515600"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pt-BR" sz="2800" u="none" cap="none" strike="noStrike">
                <a:solidFill>
                  <a:schemeClr val="dk1"/>
                </a:solidFill>
                <a:latin typeface="Calibri"/>
                <a:ea typeface="Calibri"/>
                <a:cs typeface="Calibri"/>
                <a:sym typeface="Calibri"/>
              </a:rPr>
              <a:t>4ª atividade</a:t>
            </a:r>
          </a:p>
        </p:txBody>
      </p:sp>
      <p:sp>
        <p:nvSpPr>
          <p:cNvPr id="244" name="Shape 244"/>
          <p:cNvSpPr txBox="1"/>
          <p:nvPr>
            <p:ph idx="1" type="body"/>
          </p:nvPr>
        </p:nvSpPr>
        <p:spPr>
          <a:xfrm>
            <a:off x="2184400" y="357310"/>
            <a:ext cx="9855300" cy="458400"/>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buClr>
                <a:schemeClr val="dk1"/>
              </a:buClr>
              <a:buSzPct val="25000"/>
              <a:buFont typeface="Arial"/>
              <a:buNone/>
            </a:pPr>
            <a:r>
              <a:rPr b="0" i="0" lang="pt-BR" sz="1800" u="none" cap="none" strike="noStrike">
                <a:solidFill>
                  <a:schemeClr val="dk1"/>
                </a:solidFill>
                <a:latin typeface="Calibri"/>
                <a:ea typeface="Calibri"/>
                <a:cs typeface="Calibri"/>
                <a:sym typeface="Calibri"/>
              </a:rPr>
              <a:t>Para ser completo, o portfólio deve ter uma página inicial e uma página sobre o aluno.</a:t>
            </a:r>
          </a:p>
        </p:txBody>
      </p:sp>
      <p:sp>
        <p:nvSpPr>
          <p:cNvPr id="245" name="Shape 245"/>
          <p:cNvSpPr txBox="1"/>
          <p:nvPr/>
        </p:nvSpPr>
        <p:spPr>
          <a:xfrm>
            <a:off x="285750" y="716911"/>
            <a:ext cx="11620500" cy="3692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pt-BR" sz="1800">
                <a:solidFill>
                  <a:schemeClr val="dk1"/>
                </a:solidFill>
                <a:latin typeface="Calibri"/>
                <a:ea typeface="Calibri"/>
                <a:cs typeface="Calibri"/>
                <a:sym typeface="Calibri"/>
              </a:rPr>
              <a:t>Desenhe o consenso do seu grupo a respeito de como deve ser a primeira página do portfólio e a página “Sobre Mim”.</a:t>
            </a:r>
          </a:p>
        </p:txBody>
      </p:sp>
      <p:sp>
        <p:nvSpPr>
          <p:cNvPr id="246" name="Shape 246"/>
          <p:cNvSpPr/>
          <p:nvPr/>
        </p:nvSpPr>
        <p:spPr>
          <a:xfrm>
            <a:off x="3505012" y="1954950"/>
            <a:ext cx="4701273" cy="571374"/>
          </a:xfrm>
          <a:prstGeom prst="rect">
            <a:avLst/>
          </a:prstGeom>
        </p:spPr>
        <p:txBody>
          <a:bodyPr>
            <a:prstTxWarp prst="textPlain"/>
          </a:bodyPr>
          <a:lstStyle/>
          <a:p>
            <a:pPr lvl="0" algn="ctr"/>
            <a:r>
              <a:rPr b="0" i="0">
                <a:ln cap="flat" cmpd="sng" w="9525">
                  <a:solidFill>
                    <a:schemeClr val="dk2"/>
                  </a:solidFill>
                  <a:prstDash val="solid"/>
                  <a:round/>
                  <a:headEnd len="med" w="med" type="none"/>
                  <a:tailEnd len="med" w="med" type="none"/>
                </a:ln>
                <a:solidFill>
                  <a:srgbClr val="6AA84F"/>
                </a:solidFill>
                <a:latin typeface="Georgia"/>
              </a:rPr>
              <a:t>Nosso Portfólio</a:t>
            </a:r>
          </a:p>
        </p:txBody>
      </p:sp>
      <p:sp>
        <p:nvSpPr>
          <p:cNvPr id="247" name="Shape 247"/>
          <p:cNvSpPr txBox="1"/>
          <p:nvPr/>
        </p:nvSpPr>
        <p:spPr>
          <a:xfrm>
            <a:off x="2184400" y="2801437"/>
            <a:ext cx="7342500" cy="856500"/>
          </a:xfrm>
          <a:prstGeom prst="rect">
            <a:avLst/>
          </a:prstGeom>
          <a:noFill/>
          <a:ln>
            <a:noFill/>
          </a:ln>
        </p:spPr>
        <p:txBody>
          <a:bodyPr anchorCtr="0" anchor="t" bIns="91425" lIns="91425" rIns="91425" tIns="91425">
            <a:noAutofit/>
          </a:bodyPr>
          <a:lstStyle/>
          <a:p>
            <a:pPr lvl="0" rtl="0" algn="ctr">
              <a:spcBef>
                <a:spcPts val="0"/>
              </a:spcBef>
              <a:buNone/>
            </a:pPr>
            <a:r>
              <a:rPr lang="pt-BR" sz="1600">
                <a:latin typeface="Cambria"/>
                <a:ea typeface="Cambria"/>
                <a:cs typeface="Cambria"/>
                <a:sym typeface="Cambria"/>
              </a:rPr>
              <a:t>Bem-vindos! Somos alunos do </a:t>
            </a:r>
            <a:r>
              <a:rPr lang="pt-BR" sz="1600">
                <a:solidFill>
                  <a:srgbClr val="FF0000"/>
                </a:solidFill>
                <a:latin typeface="Cambria"/>
                <a:ea typeface="Cambria"/>
                <a:cs typeface="Cambria"/>
                <a:sym typeface="Cambria"/>
              </a:rPr>
              <a:t>Insper</a:t>
            </a:r>
            <a:r>
              <a:rPr lang="pt-BR" sz="1600">
                <a:latin typeface="Cambria"/>
                <a:ea typeface="Cambria"/>
                <a:cs typeface="Cambria"/>
                <a:sym typeface="Cambria"/>
              </a:rPr>
              <a:t> e aqui neste site você terá a oportunidade de nos conhecer melhor, bem como nossos projetos anteriores e o que somos capazes </a:t>
            </a:r>
          </a:p>
          <a:p>
            <a:pPr lvl="0" rtl="0" algn="ctr">
              <a:spcBef>
                <a:spcPts val="0"/>
              </a:spcBef>
              <a:buNone/>
            </a:pPr>
            <a:r>
              <a:rPr lang="pt-BR" sz="1600">
                <a:latin typeface="Cambria"/>
                <a:ea typeface="Cambria"/>
                <a:cs typeface="Cambria"/>
                <a:sym typeface="Cambria"/>
              </a:rPr>
              <a:t>de fazer. </a:t>
            </a:r>
          </a:p>
          <a:p>
            <a:pPr lvl="0" algn="ctr">
              <a:spcBef>
                <a:spcPts val="0"/>
              </a:spcBef>
              <a:buNone/>
            </a:pPr>
            <a:r>
              <a:rPr b="1" lang="pt-BR" sz="2000">
                <a:solidFill>
                  <a:srgbClr val="134F5C"/>
                </a:solidFill>
                <a:latin typeface="Cambria"/>
                <a:ea typeface="Cambria"/>
                <a:cs typeface="Cambria"/>
                <a:sym typeface="Cambria"/>
              </a:rPr>
              <a:t>Quer saber mais?</a:t>
            </a:r>
            <a:r>
              <a:rPr b="1" lang="pt-BR" sz="2000">
                <a:solidFill>
                  <a:srgbClr val="93C47D"/>
                </a:solidFill>
                <a:latin typeface="Cambria"/>
                <a:ea typeface="Cambria"/>
                <a:cs typeface="Cambria"/>
                <a:sym typeface="Cambria"/>
              </a:rPr>
              <a:t> </a:t>
            </a:r>
          </a:p>
        </p:txBody>
      </p:sp>
      <p:sp>
        <p:nvSpPr>
          <p:cNvPr id="248" name="Shape 248"/>
          <p:cNvSpPr/>
          <p:nvPr/>
        </p:nvSpPr>
        <p:spPr>
          <a:xfrm>
            <a:off x="633700" y="4436025"/>
            <a:ext cx="1937700" cy="9177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pt-BR"/>
              <a:t>*FOTO DO GRUPO*</a:t>
            </a:r>
          </a:p>
        </p:txBody>
      </p:sp>
      <p:sp>
        <p:nvSpPr>
          <p:cNvPr id="249" name="Shape 249"/>
          <p:cNvSpPr txBox="1"/>
          <p:nvPr/>
        </p:nvSpPr>
        <p:spPr>
          <a:xfrm>
            <a:off x="748450" y="4021925"/>
            <a:ext cx="1708200" cy="369300"/>
          </a:xfrm>
          <a:prstGeom prst="rect">
            <a:avLst/>
          </a:prstGeom>
          <a:noFill/>
          <a:ln>
            <a:noFill/>
          </a:ln>
        </p:spPr>
        <p:txBody>
          <a:bodyPr anchorCtr="0" anchor="t" bIns="91425" lIns="91425" rIns="91425" tIns="91425">
            <a:noAutofit/>
          </a:bodyPr>
          <a:lstStyle/>
          <a:p>
            <a:pPr lvl="0">
              <a:spcBef>
                <a:spcPts val="0"/>
              </a:spcBef>
              <a:buNone/>
            </a:pPr>
            <a:r>
              <a:rPr lang="pt-BR" sz="1800">
                <a:solidFill>
                  <a:srgbClr val="38761D"/>
                </a:solidFill>
                <a:latin typeface="Permanent Marker"/>
                <a:ea typeface="Permanent Marker"/>
                <a:cs typeface="Permanent Marker"/>
                <a:sym typeface="Permanent Marker"/>
              </a:rPr>
              <a:t>Quem </a:t>
            </a:r>
            <a:r>
              <a:rPr lang="pt-BR" sz="1800">
                <a:solidFill>
                  <a:srgbClr val="38761D"/>
                </a:solidFill>
                <a:latin typeface="Permanent Marker"/>
                <a:ea typeface="Permanent Marker"/>
                <a:cs typeface="Permanent Marker"/>
                <a:sym typeface="Permanent Marker"/>
              </a:rPr>
              <a:t>somos</a:t>
            </a:r>
            <a:r>
              <a:rPr lang="pt-BR" sz="1800">
                <a:solidFill>
                  <a:srgbClr val="38761D"/>
                </a:solidFill>
                <a:latin typeface="Permanent Marker"/>
                <a:ea typeface="Permanent Marker"/>
                <a:cs typeface="Permanent Marker"/>
                <a:sym typeface="Permanent Marker"/>
              </a:rPr>
              <a:t>?</a:t>
            </a:r>
          </a:p>
        </p:txBody>
      </p:sp>
      <p:sp>
        <p:nvSpPr>
          <p:cNvPr id="250" name="Shape 250"/>
          <p:cNvSpPr txBox="1"/>
          <p:nvPr/>
        </p:nvSpPr>
        <p:spPr>
          <a:xfrm>
            <a:off x="4449275" y="4021925"/>
            <a:ext cx="2929200" cy="369300"/>
          </a:xfrm>
          <a:prstGeom prst="rect">
            <a:avLst/>
          </a:prstGeom>
          <a:noFill/>
          <a:ln>
            <a:noFill/>
          </a:ln>
        </p:spPr>
        <p:txBody>
          <a:bodyPr anchorCtr="0" anchor="t" bIns="91425" lIns="91425" rIns="91425" tIns="91425">
            <a:noAutofit/>
          </a:bodyPr>
          <a:lstStyle/>
          <a:p>
            <a:pPr lvl="0" rtl="0">
              <a:spcBef>
                <a:spcPts val="0"/>
              </a:spcBef>
              <a:buNone/>
            </a:pPr>
            <a:r>
              <a:rPr lang="pt-BR" sz="1800">
                <a:solidFill>
                  <a:srgbClr val="38761D"/>
                </a:solidFill>
                <a:latin typeface="Permanent Marker"/>
                <a:ea typeface="Permanent Marker"/>
                <a:cs typeface="Permanent Marker"/>
                <a:sym typeface="Permanent Marker"/>
              </a:rPr>
              <a:t>Projetos e Habilidades</a:t>
            </a:r>
            <a:r>
              <a:rPr lang="pt-BR" sz="1800">
                <a:latin typeface="Permanent Marker"/>
                <a:ea typeface="Permanent Marker"/>
                <a:cs typeface="Permanent Marker"/>
                <a:sym typeface="Permanent Marker"/>
              </a:rPr>
              <a:t> </a:t>
            </a:r>
          </a:p>
        </p:txBody>
      </p:sp>
      <p:pic>
        <p:nvPicPr>
          <p:cNvPr id="251" name="Shape 251"/>
          <p:cNvPicPr preferRelativeResize="0"/>
          <p:nvPr/>
        </p:nvPicPr>
        <p:blipFill>
          <a:blip r:embed="rId3">
            <a:alphaModFix/>
          </a:blip>
          <a:stretch>
            <a:fillRect/>
          </a:stretch>
        </p:blipFill>
        <p:spPr>
          <a:xfrm>
            <a:off x="5004100" y="4436025"/>
            <a:ext cx="1819550" cy="1029349"/>
          </a:xfrm>
          <a:prstGeom prst="rect">
            <a:avLst/>
          </a:prstGeom>
          <a:noFill/>
          <a:ln>
            <a:noFill/>
          </a:ln>
        </p:spPr>
      </p:pic>
      <p:sp>
        <p:nvSpPr>
          <p:cNvPr id="252" name="Shape 252"/>
          <p:cNvSpPr txBox="1"/>
          <p:nvPr/>
        </p:nvSpPr>
        <p:spPr>
          <a:xfrm>
            <a:off x="9136100" y="3919950"/>
            <a:ext cx="2422200" cy="369300"/>
          </a:xfrm>
          <a:prstGeom prst="rect">
            <a:avLst/>
          </a:prstGeom>
          <a:noFill/>
          <a:ln>
            <a:noFill/>
          </a:ln>
        </p:spPr>
        <p:txBody>
          <a:bodyPr anchorCtr="0" anchor="t" bIns="91425" lIns="91425" rIns="91425" tIns="91425">
            <a:noAutofit/>
          </a:bodyPr>
          <a:lstStyle/>
          <a:p>
            <a:pPr lvl="0" rtl="0">
              <a:spcBef>
                <a:spcPts val="0"/>
              </a:spcBef>
              <a:buNone/>
            </a:pPr>
            <a:r>
              <a:rPr lang="pt-BR" sz="1800">
                <a:solidFill>
                  <a:srgbClr val="38761D"/>
                </a:solidFill>
                <a:latin typeface="Permanent Marker"/>
                <a:ea typeface="Permanent Marker"/>
                <a:cs typeface="Permanent Marker"/>
                <a:sym typeface="Permanent Marker"/>
              </a:rPr>
              <a:t>Mais informações</a:t>
            </a:r>
            <a:r>
              <a:rPr lang="pt-BR" sz="1800">
                <a:solidFill>
                  <a:srgbClr val="38761D"/>
                </a:solidFill>
                <a:latin typeface="Permanent Marker"/>
                <a:ea typeface="Permanent Marker"/>
                <a:cs typeface="Permanent Marker"/>
                <a:sym typeface="Permanent Marker"/>
              </a:rPr>
              <a:t>? Contate-nos!</a:t>
            </a:r>
          </a:p>
        </p:txBody>
      </p:sp>
      <p:pic>
        <p:nvPicPr>
          <p:cNvPr id="253" name="Shape 253"/>
          <p:cNvPicPr preferRelativeResize="0"/>
          <p:nvPr/>
        </p:nvPicPr>
        <p:blipFill>
          <a:blip r:embed="rId4">
            <a:alphaModFix/>
          </a:blip>
          <a:stretch>
            <a:fillRect/>
          </a:stretch>
        </p:blipFill>
        <p:spPr>
          <a:xfrm>
            <a:off x="9256350" y="4641525"/>
            <a:ext cx="1819549" cy="86785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Shape 258"/>
          <p:cNvSpPr txBox="1"/>
          <p:nvPr>
            <p:ph type="title"/>
          </p:nvPr>
        </p:nvSpPr>
        <p:spPr>
          <a:xfrm>
            <a:off x="184475" y="-88325"/>
            <a:ext cx="10515600"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pt-BR" sz="2800" u="none" cap="none" strike="noStrike">
                <a:solidFill>
                  <a:schemeClr val="dk1"/>
                </a:solidFill>
                <a:latin typeface="Calibri"/>
                <a:ea typeface="Calibri"/>
                <a:cs typeface="Calibri"/>
                <a:sym typeface="Calibri"/>
              </a:rPr>
              <a:t>4ª atividade</a:t>
            </a:r>
          </a:p>
        </p:txBody>
      </p:sp>
      <p:pic>
        <p:nvPicPr>
          <p:cNvPr id="259" name="Shape 259"/>
          <p:cNvPicPr preferRelativeResize="0"/>
          <p:nvPr/>
        </p:nvPicPr>
        <p:blipFill>
          <a:blip r:embed="rId3">
            <a:alphaModFix/>
          </a:blip>
          <a:stretch>
            <a:fillRect/>
          </a:stretch>
        </p:blipFill>
        <p:spPr>
          <a:xfrm>
            <a:off x="1133475" y="1237375"/>
            <a:ext cx="9925050" cy="4991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pt-BR" sz="4400" u="none" cap="none" strike="noStrike">
                <a:solidFill>
                  <a:schemeClr val="dk1"/>
                </a:solidFill>
                <a:latin typeface="Calibri"/>
                <a:ea typeface="Calibri"/>
                <a:cs typeface="Calibri"/>
                <a:sym typeface="Calibri"/>
              </a:rPr>
              <a:t>Equipe: </a:t>
            </a:r>
            <a:r>
              <a:rPr b="0" i="0" lang="pt-BR" sz="4400" u="none" cap="none" strike="noStrike">
                <a:solidFill>
                  <a:srgbClr val="FF0000"/>
                </a:solidFill>
                <a:latin typeface="Calibri"/>
                <a:ea typeface="Calibri"/>
                <a:cs typeface="Calibri"/>
                <a:sym typeface="Calibri"/>
              </a:rPr>
              <a:t>(colocar o nome e uma foto da equipe)</a:t>
            </a:r>
          </a:p>
        </p:txBody>
      </p:sp>
      <p:sp>
        <p:nvSpPr>
          <p:cNvPr id="102" name="Shape 102"/>
          <p:cNvSpPr txBox="1"/>
          <p:nvPr>
            <p:ph idx="1" type="body"/>
          </p:nvPr>
        </p:nvSpPr>
        <p:spPr>
          <a:xfrm>
            <a:off x="838200" y="1825625"/>
            <a:ext cx="10515599" cy="4351338"/>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chemeClr val="dk1"/>
              </a:buClr>
              <a:buSzPct val="100000"/>
              <a:buFont typeface="Arial"/>
              <a:buChar char="•"/>
            </a:pPr>
            <a:r>
              <a:rPr b="0" i="0" lang="pt-BR" sz="2800" u="none" cap="none" strike="noStrike">
                <a:solidFill>
                  <a:schemeClr val="dk1"/>
                </a:solidFill>
                <a:latin typeface="Calibri"/>
                <a:ea typeface="Calibri"/>
                <a:cs typeface="Calibri"/>
                <a:sym typeface="Calibri"/>
              </a:rPr>
              <a:t>Alfredo Acerbi – Engenharia Mecatrônica </a:t>
            </a:r>
          </a:p>
          <a:p>
            <a:pPr indent="-228600" lvl="0" marL="228600" marR="0" rtl="0" algn="l">
              <a:lnSpc>
                <a:spcPct val="90000"/>
              </a:lnSpc>
              <a:spcBef>
                <a:spcPts val="1000"/>
              </a:spcBef>
              <a:spcAft>
                <a:spcPts val="0"/>
              </a:spcAft>
              <a:buClr>
                <a:schemeClr val="dk1"/>
              </a:buClr>
              <a:buSzPct val="100000"/>
              <a:buFont typeface="Arial"/>
              <a:buChar char="•"/>
            </a:pPr>
            <a:r>
              <a:rPr b="0" i="0" lang="pt-BR" sz="2800" u="none" cap="none" strike="noStrike">
                <a:solidFill>
                  <a:schemeClr val="dk1"/>
                </a:solidFill>
                <a:latin typeface="Calibri"/>
                <a:ea typeface="Calibri"/>
                <a:cs typeface="Calibri"/>
                <a:sym typeface="Calibri"/>
              </a:rPr>
              <a:t>Augusto Franco – Engenharia Mecânica</a:t>
            </a:r>
          </a:p>
          <a:p>
            <a:pPr indent="-228600" lvl="0" marL="228600" marR="0" rtl="0" algn="l">
              <a:lnSpc>
                <a:spcPct val="90000"/>
              </a:lnSpc>
              <a:spcBef>
                <a:spcPts val="1000"/>
              </a:spcBef>
              <a:spcAft>
                <a:spcPts val="0"/>
              </a:spcAft>
              <a:buClr>
                <a:schemeClr val="dk1"/>
              </a:buClr>
              <a:buSzPct val="100000"/>
              <a:buFont typeface="Arial"/>
              <a:buChar char="•"/>
            </a:pPr>
            <a:r>
              <a:rPr b="0" i="0" lang="pt-BR" sz="2800" u="none" cap="none" strike="noStrike">
                <a:solidFill>
                  <a:schemeClr val="dk1"/>
                </a:solidFill>
                <a:latin typeface="Calibri"/>
                <a:ea typeface="Calibri"/>
                <a:cs typeface="Calibri"/>
                <a:sym typeface="Calibri"/>
              </a:rPr>
              <a:t>Gabriel – Engenharia Mecânica</a:t>
            </a:r>
          </a:p>
          <a:p>
            <a:pPr indent="-228600" lvl="0" marL="228600" marR="0" rtl="0" algn="l">
              <a:lnSpc>
                <a:spcPct val="90000"/>
              </a:lnSpc>
              <a:spcBef>
                <a:spcPts val="1000"/>
              </a:spcBef>
              <a:buClr>
                <a:schemeClr val="dk1"/>
              </a:buClr>
              <a:buSzPct val="100000"/>
              <a:buFont typeface="Arial"/>
              <a:buChar char="•"/>
            </a:pPr>
            <a:r>
              <a:rPr b="0" i="0" lang="pt-BR" sz="2800" u="none" cap="none" strike="noStrike">
                <a:solidFill>
                  <a:schemeClr val="dk1"/>
                </a:solidFill>
                <a:latin typeface="Calibri"/>
                <a:ea typeface="Calibri"/>
                <a:cs typeface="Calibri"/>
                <a:sym typeface="Calibri"/>
              </a:rPr>
              <a:t>Rafael Rosenzvaig – Engenharia de Computação</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pt-BR" sz="4400" u="none" cap="none" strike="noStrike">
                <a:solidFill>
                  <a:schemeClr val="dk1"/>
                </a:solidFill>
                <a:latin typeface="Calibri"/>
                <a:ea typeface="Calibri"/>
                <a:cs typeface="Calibri"/>
                <a:sym typeface="Calibri"/>
              </a:rPr>
              <a:t>Link do GitHub</a:t>
            </a:r>
          </a:p>
        </p:txBody>
      </p:sp>
      <p:sp>
        <p:nvSpPr>
          <p:cNvPr id="108" name="Shape 108"/>
          <p:cNvSpPr txBox="1"/>
          <p:nvPr>
            <p:ph idx="1" type="body"/>
          </p:nvPr>
        </p:nvSpPr>
        <p:spPr>
          <a:xfrm>
            <a:off x="838200" y="1825625"/>
            <a:ext cx="10515599" cy="4351338"/>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Char char="•"/>
            </a:pPr>
            <a:r>
              <a:rPr b="0" i="0" lang="pt-BR" sz="2800" u="none" cap="none" strike="noStrike">
                <a:solidFill>
                  <a:schemeClr val="dk1"/>
                </a:solidFill>
                <a:latin typeface="Calibri"/>
                <a:ea typeface="Calibri"/>
                <a:cs typeface="Calibri"/>
                <a:sym typeface="Calibri"/>
              </a:rPr>
              <a:t>https://github.com/Veguinho/CODESIGN2017</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266700" y="-10477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pt-BR" sz="2800" u="none" cap="none" strike="noStrike">
                <a:solidFill>
                  <a:schemeClr val="dk1"/>
                </a:solidFill>
                <a:latin typeface="Calibri"/>
                <a:ea typeface="Calibri"/>
                <a:cs typeface="Calibri"/>
                <a:sym typeface="Calibri"/>
              </a:rPr>
              <a:t>1ª atividade</a:t>
            </a:r>
          </a:p>
        </p:txBody>
      </p:sp>
      <p:sp>
        <p:nvSpPr>
          <p:cNvPr id="114" name="Shape 114"/>
          <p:cNvSpPr txBox="1"/>
          <p:nvPr>
            <p:ph idx="1" type="body"/>
          </p:nvPr>
        </p:nvSpPr>
        <p:spPr>
          <a:xfrm>
            <a:off x="2184400" y="167744"/>
            <a:ext cx="9855199" cy="4351338"/>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buClr>
                <a:schemeClr val="dk1"/>
              </a:buClr>
              <a:buSzPct val="25000"/>
              <a:buFont typeface="Arial"/>
              <a:buNone/>
            </a:pPr>
            <a:r>
              <a:rPr b="0" i="0" lang="pt-BR" sz="1800" u="none" cap="none" strike="noStrike">
                <a:solidFill>
                  <a:schemeClr val="dk1"/>
                </a:solidFill>
                <a:latin typeface="Calibri"/>
                <a:ea typeface="Calibri"/>
                <a:cs typeface="Calibri"/>
                <a:sym typeface="Calibri"/>
              </a:rPr>
              <a:t>Suponha que um engenheiro está interessado em matricular seu filho no Insper. Para ter uma primeira impressão sobre o curso, ele resolve navegar pelo portfólio de um dos alunos dos cursos de Engenharia em busca de:</a:t>
            </a:r>
          </a:p>
        </p:txBody>
      </p:sp>
      <p:grpSp>
        <p:nvGrpSpPr>
          <p:cNvPr id="115" name="Shape 115"/>
          <p:cNvGrpSpPr/>
          <p:nvPr/>
        </p:nvGrpSpPr>
        <p:grpSpPr>
          <a:xfrm>
            <a:off x="514022" y="992187"/>
            <a:ext cx="11202053" cy="4271432"/>
            <a:chOff x="6022" y="0"/>
            <a:chExt cx="11202053" cy="4271432"/>
          </a:xfrm>
        </p:grpSpPr>
        <p:sp>
          <p:nvSpPr>
            <p:cNvPr id="116" name="Shape 116"/>
            <p:cNvSpPr/>
            <p:nvPr/>
          </p:nvSpPr>
          <p:spPr>
            <a:xfrm>
              <a:off x="6022" y="0"/>
              <a:ext cx="2113595" cy="4271432"/>
            </a:xfrm>
            <a:prstGeom prst="roundRect">
              <a:avLst>
                <a:gd fmla="val 10000" name="adj"/>
              </a:avLst>
            </a:prstGeom>
            <a:solidFill>
              <a:srgbClr val="CCD3EA"/>
            </a:solidFill>
            <a:ln>
              <a:noFill/>
            </a:ln>
          </p:spPr>
          <p:txBody>
            <a:bodyPr anchorCtr="0" anchor="ctr" bIns="91425" lIns="91425" rIns="91425" tIns="91425">
              <a:noAutofit/>
            </a:bodyPr>
            <a:lstStyle/>
            <a:p>
              <a:pPr lvl="0">
                <a:spcBef>
                  <a:spcPts val="0"/>
                </a:spcBef>
                <a:buNone/>
              </a:pPr>
              <a:r>
                <a:t/>
              </a:r>
              <a:endParaRPr/>
            </a:p>
          </p:txBody>
        </p:sp>
        <p:sp>
          <p:nvSpPr>
            <p:cNvPr id="117" name="Shape 117"/>
            <p:cNvSpPr txBox="1"/>
            <p:nvPr/>
          </p:nvSpPr>
          <p:spPr>
            <a:xfrm>
              <a:off x="6022" y="0"/>
              <a:ext cx="2113595" cy="1281429"/>
            </a:xfrm>
            <a:prstGeom prst="rect">
              <a:avLst/>
            </a:prstGeom>
            <a:noFill/>
            <a:ln>
              <a:noFill/>
            </a:ln>
          </p:spPr>
          <p:txBody>
            <a:bodyPr anchorCtr="0" anchor="ctr" bIns="60950" lIns="60950" rIns="60950" tIns="60950">
              <a:noAutofit/>
            </a:bodyPr>
            <a:lstStyle/>
            <a:p>
              <a:pPr indent="0" lvl="0" marL="0" marR="0" rtl="0" algn="ctr">
                <a:lnSpc>
                  <a:spcPct val="90000"/>
                </a:lnSpc>
                <a:spcBef>
                  <a:spcPts val="0"/>
                </a:spcBef>
                <a:spcAft>
                  <a:spcPts val="0"/>
                </a:spcAft>
                <a:buClr>
                  <a:schemeClr val="dk1"/>
                </a:buClr>
                <a:buSzPct val="25000"/>
                <a:buFont typeface="Calibri"/>
                <a:buNone/>
              </a:pPr>
              <a:r>
                <a:rPr b="0" i="0" lang="pt-BR" sz="1600" u="none" cap="none" strike="noStrike">
                  <a:solidFill>
                    <a:schemeClr val="dk1"/>
                  </a:solidFill>
                  <a:latin typeface="Calibri"/>
                  <a:ea typeface="Calibri"/>
                  <a:cs typeface="Calibri"/>
                  <a:sym typeface="Calibri"/>
                </a:rPr>
                <a:t>todos os projetos que demonstram competências de Engenheiro Mecânico</a:t>
              </a:r>
            </a:p>
          </p:txBody>
        </p:sp>
        <p:sp>
          <p:nvSpPr>
            <p:cNvPr id="118" name="Shape 118"/>
            <p:cNvSpPr/>
            <p:nvPr/>
          </p:nvSpPr>
          <p:spPr>
            <a:xfrm>
              <a:off x="217382" y="1281429"/>
              <a:ext cx="1690876" cy="2776431"/>
            </a:xfrm>
            <a:prstGeom prst="roundRect">
              <a:avLst>
                <a:gd fmla="val 10000" name="adj"/>
              </a:avLst>
            </a:prstGeom>
            <a:solidFill>
              <a:srgbClr val="4372C3"/>
            </a:solidFill>
            <a:ln cap="flat" cmpd="sng" w="12700">
              <a:solidFill>
                <a:schemeClr val="lt1"/>
              </a:solidFill>
              <a:prstDash val="solid"/>
              <a:miter lim="800000"/>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9" name="Shape 119"/>
            <p:cNvSpPr txBox="1"/>
            <p:nvPr/>
          </p:nvSpPr>
          <p:spPr>
            <a:xfrm>
              <a:off x="266906" y="1330953"/>
              <a:ext cx="1591827" cy="2677383"/>
            </a:xfrm>
            <a:prstGeom prst="rect">
              <a:avLst/>
            </a:prstGeom>
            <a:noFill/>
            <a:ln>
              <a:noFill/>
            </a:ln>
          </p:spPr>
          <p:txBody>
            <a:bodyPr anchorCtr="0" anchor="ctr" bIns="32375" lIns="43175" rIns="43175" tIns="32375">
              <a:noAutofit/>
            </a:bodyPr>
            <a:lstStyle/>
            <a:p>
              <a:pPr indent="0" lvl="0" marL="0" marR="0" rtl="0" algn="ctr">
                <a:lnSpc>
                  <a:spcPct val="90000"/>
                </a:lnSpc>
                <a:spcBef>
                  <a:spcPts val="0"/>
                </a:spcBef>
                <a:spcAft>
                  <a:spcPts val="0"/>
                </a:spcAft>
                <a:buClr>
                  <a:schemeClr val="lt1"/>
                </a:buClr>
                <a:buSzPct val="25000"/>
                <a:buFont typeface="Calibri"/>
                <a:buNone/>
              </a:pPr>
              <a:r>
                <a:rPr b="0" i="0" lang="pt-BR" sz="1700" u="none" cap="none" strike="noStrike">
                  <a:solidFill>
                    <a:schemeClr val="lt1"/>
                  </a:solidFill>
                  <a:latin typeface="Calibri"/>
                  <a:ea typeface="Calibri"/>
                  <a:cs typeface="Calibri"/>
                  <a:sym typeface="Calibri"/>
                </a:rPr>
                <a:t>Projeto 3 de ModSim</a:t>
              </a:r>
            </a:p>
          </p:txBody>
        </p:sp>
        <p:sp>
          <p:nvSpPr>
            <p:cNvPr id="120" name="Shape 120"/>
            <p:cNvSpPr/>
            <p:nvPr/>
          </p:nvSpPr>
          <p:spPr>
            <a:xfrm>
              <a:off x="2278136" y="0"/>
              <a:ext cx="2113595" cy="4271432"/>
            </a:xfrm>
            <a:prstGeom prst="roundRect">
              <a:avLst>
                <a:gd fmla="val 10000" name="adj"/>
              </a:avLst>
            </a:prstGeom>
            <a:solidFill>
              <a:srgbClr val="CCD3EA"/>
            </a:solidFill>
            <a:ln>
              <a:noFill/>
            </a:ln>
          </p:spPr>
          <p:txBody>
            <a:bodyPr anchorCtr="0" anchor="ctr" bIns="91425" lIns="91425" rIns="91425" tIns="91425">
              <a:noAutofit/>
            </a:bodyPr>
            <a:lstStyle/>
            <a:p>
              <a:pPr lvl="0">
                <a:spcBef>
                  <a:spcPts val="0"/>
                </a:spcBef>
                <a:buNone/>
              </a:pPr>
              <a:r>
                <a:t/>
              </a:r>
              <a:endParaRPr/>
            </a:p>
          </p:txBody>
        </p:sp>
        <p:sp>
          <p:nvSpPr>
            <p:cNvPr id="121" name="Shape 121"/>
            <p:cNvSpPr txBox="1"/>
            <p:nvPr/>
          </p:nvSpPr>
          <p:spPr>
            <a:xfrm>
              <a:off x="2278136" y="0"/>
              <a:ext cx="2113595" cy="1281429"/>
            </a:xfrm>
            <a:prstGeom prst="rect">
              <a:avLst/>
            </a:prstGeom>
            <a:noFill/>
            <a:ln>
              <a:noFill/>
            </a:ln>
          </p:spPr>
          <p:txBody>
            <a:bodyPr anchorCtr="0" anchor="ctr" bIns="60950" lIns="60950" rIns="60950" tIns="60950">
              <a:noAutofit/>
            </a:bodyPr>
            <a:lstStyle/>
            <a:p>
              <a:pPr indent="0" lvl="0" marL="0" marR="0" rtl="0" algn="ctr">
                <a:lnSpc>
                  <a:spcPct val="90000"/>
                </a:lnSpc>
                <a:spcBef>
                  <a:spcPts val="0"/>
                </a:spcBef>
                <a:spcAft>
                  <a:spcPts val="0"/>
                </a:spcAft>
                <a:buClr>
                  <a:schemeClr val="dk1"/>
                </a:buClr>
                <a:buSzPct val="25000"/>
                <a:buFont typeface="Calibri"/>
                <a:buNone/>
              </a:pPr>
              <a:r>
                <a:rPr b="0" i="0" lang="pt-BR" sz="1600" u="none" cap="none" strike="noStrike">
                  <a:solidFill>
                    <a:schemeClr val="dk1"/>
                  </a:solidFill>
                  <a:latin typeface="Calibri"/>
                  <a:ea typeface="Calibri"/>
                  <a:cs typeface="Calibri"/>
                  <a:sym typeface="Calibri"/>
                </a:rPr>
                <a:t>todos os projetos que demonstram competências de Engenheiro Mecatrônico</a:t>
              </a:r>
            </a:p>
          </p:txBody>
        </p:sp>
        <p:sp>
          <p:nvSpPr>
            <p:cNvPr id="122" name="Shape 122"/>
            <p:cNvSpPr/>
            <p:nvPr/>
          </p:nvSpPr>
          <p:spPr>
            <a:xfrm>
              <a:off x="2489497" y="1281429"/>
              <a:ext cx="1690876" cy="2776431"/>
            </a:xfrm>
            <a:prstGeom prst="roundRect">
              <a:avLst>
                <a:gd fmla="val 10000" name="adj"/>
              </a:avLst>
            </a:prstGeom>
            <a:solidFill>
              <a:srgbClr val="4372C3"/>
            </a:solidFill>
            <a:ln cap="flat" cmpd="sng" w="12700">
              <a:solidFill>
                <a:schemeClr val="lt1"/>
              </a:solidFill>
              <a:prstDash val="solid"/>
              <a:miter lim="800000"/>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3" name="Shape 123"/>
            <p:cNvSpPr txBox="1"/>
            <p:nvPr/>
          </p:nvSpPr>
          <p:spPr>
            <a:xfrm>
              <a:off x="2539021" y="1330953"/>
              <a:ext cx="1591827" cy="2677383"/>
            </a:xfrm>
            <a:prstGeom prst="rect">
              <a:avLst/>
            </a:prstGeom>
            <a:noFill/>
            <a:ln>
              <a:noFill/>
            </a:ln>
          </p:spPr>
          <p:txBody>
            <a:bodyPr anchorCtr="0" anchor="ctr" bIns="32375" lIns="43175" rIns="43175" tIns="32375">
              <a:noAutofit/>
            </a:bodyPr>
            <a:lstStyle/>
            <a:p>
              <a:pPr indent="0" lvl="0" marL="0" marR="0" rtl="0" algn="ctr">
                <a:lnSpc>
                  <a:spcPct val="90000"/>
                </a:lnSpc>
                <a:spcBef>
                  <a:spcPts val="0"/>
                </a:spcBef>
                <a:spcAft>
                  <a:spcPts val="0"/>
                </a:spcAft>
                <a:buClr>
                  <a:schemeClr val="lt1"/>
                </a:buClr>
                <a:buSzPct val="25000"/>
                <a:buFont typeface="Calibri"/>
                <a:buNone/>
              </a:pPr>
              <a:r>
                <a:rPr b="0" i="0" lang="pt-BR" sz="1700" u="none" cap="none" strike="noStrike">
                  <a:solidFill>
                    <a:schemeClr val="lt1"/>
                  </a:solidFill>
                  <a:latin typeface="Calibri"/>
                  <a:ea typeface="Calibri"/>
                  <a:cs typeface="Calibri"/>
                  <a:sym typeface="Calibri"/>
                </a:rPr>
                <a:t>Estação Metereológica – InstruMed</a:t>
              </a:r>
            </a:p>
          </p:txBody>
        </p:sp>
        <p:sp>
          <p:nvSpPr>
            <p:cNvPr id="124" name="Shape 124"/>
            <p:cNvSpPr/>
            <p:nvPr/>
          </p:nvSpPr>
          <p:spPr>
            <a:xfrm>
              <a:off x="4550251" y="0"/>
              <a:ext cx="2113595" cy="4271432"/>
            </a:xfrm>
            <a:prstGeom prst="roundRect">
              <a:avLst>
                <a:gd fmla="val 10000" name="adj"/>
              </a:avLst>
            </a:prstGeom>
            <a:solidFill>
              <a:srgbClr val="CCD3EA"/>
            </a:solidFill>
            <a:ln>
              <a:noFill/>
            </a:ln>
          </p:spPr>
          <p:txBody>
            <a:bodyPr anchorCtr="0" anchor="ctr" bIns="91425" lIns="91425" rIns="91425" tIns="91425">
              <a:noAutofit/>
            </a:bodyPr>
            <a:lstStyle/>
            <a:p>
              <a:pPr lvl="0">
                <a:spcBef>
                  <a:spcPts val="0"/>
                </a:spcBef>
                <a:buNone/>
              </a:pPr>
              <a:r>
                <a:t/>
              </a:r>
              <a:endParaRPr/>
            </a:p>
          </p:txBody>
        </p:sp>
        <p:sp>
          <p:nvSpPr>
            <p:cNvPr id="125" name="Shape 125"/>
            <p:cNvSpPr txBox="1"/>
            <p:nvPr/>
          </p:nvSpPr>
          <p:spPr>
            <a:xfrm>
              <a:off x="4550251" y="0"/>
              <a:ext cx="2113595" cy="1281429"/>
            </a:xfrm>
            <a:prstGeom prst="rect">
              <a:avLst/>
            </a:prstGeom>
            <a:noFill/>
            <a:ln>
              <a:noFill/>
            </a:ln>
          </p:spPr>
          <p:txBody>
            <a:bodyPr anchorCtr="0" anchor="ctr" bIns="60950" lIns="60950" rIns="60950" tIns="60950">
              <a:noAutofit/>
            </a:bodyPr>
            <a:lstStyle/>
            <a:p>
              <a:pPr indent="0" lvl="0" marL="0" marR="0" rtl="0" algn="ctr">
                <a:lnSpc>
                  <a:spcPct val="90000"/>
                </a:lnSpc>
                <a:spcBef>
                  <a:spcPts val="0"/>
                </a:spcBef>
                <a:spcAft>
                  <a:spcPts val="0"/>
                </a:spcAft>
                <a:buClr>
                  <a:schemeClr val="dk1"/>
                </a:buClr>
                <a:buSzPct val="25000"/>
                <a:buFont typeface="Calibri"/>
                <a:buNone/>
              </a:pPr>
              <a:r>
                <a:rPr b="0" i="0" lang="pt-BR" sz="1600" u="none" cap="none" strike="noStrike">
                  <a:solidFill>
                    <a:schemeClr val="dk1"/>
                  </a:solidFill>
                  <a:latin typeface="Calibri"/>
                  <a:ea typeface="Calibri"/>
                  <a:cs typeface="Calibri"/>
                  <a:sym typeface="Calibri"/>
                </a:rPr>
                <a:t>todos os projetos que demonstram competências de Engenheiro de Computação</a:t>
              </a:r>
            </a:p>
          </p:txBody>
        </p:sp>
        <p:sp>
          <p:nvSpPr>
            <p:cNvPr id="126" name="Shape 126"/>
            <p:cNvSpPr/>
            <p:nvPr/>
          </p:nvSpPr>
          <p:spPr>
            <a:xfrm>
              <a:off x="4761610" y="1281429"/>
              <a:ext cx="1690876" cy="2776431"/>
            </a:xfrm>
            <a:prstGeom prst="roundRect">
              <a:avLst>
                <a:gd fmla="val 10000" name="adj"/>
              </a:avLst>
            </a:prstGeom>
            <a:solidFill>
              <a:srgbClr val="4372C3"/>
            </a:solidFill>
            <a:ln cap="flat" cmpd="sng" w="12700">
              <a:solidFill>
                <a:schemeClr val="lt1"/>
              </a:solidFill>
              <a:prstDash val="solid"/>
              <a:miter lim="800000"/>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7" name="Shape 127"/>
            <p:cNvSpPr txBox="1"/>
            <p:nvPr/>
          </p:nvSpPr>
          <p:spPr>
            <a:xfrm>
              <a:off x="4811135" y="1330953"/>
              <a:ext cx="1591827" cy="2677383"/>
            </a:xfrm>
            <a:prstGeom prst="rect">
              <a:avLst/>
            </a:prstGeom>
            <a:noFill/>
            <a:ln>
              <a:noFill/>
            </a:ln>
          </p:spPr>
          <p:txBody>
            <a:bodyPr anchorCtr="0" anchor="ctr" bIns="32375" lIns="43175" rIns="43175" tIns="32375">
              <a:noAutofit/>
            </a:bodyPr>
            <a:lstStyle/>
            <a:p>
              <a:pPr indent="0" lvl="0" marL="0" marR="0" rtl="0" algn="ctr">
                <a:lnSpc>
                  <a:spcPct val="90000"/>
                </a:lnSpc>
                <a:spcBef>
                  <a:spcPts val="0"/>
                </a:spcBef>
                <a:spcAft>
                  <a:spcPts val="0"/>
                </a:spcAft>
                <a:buClr>
                  <a:schemeClr val="lt1"/>
                </a:buClr>
                <a:buSzPct val="25000"/>
                <a:buFont typeface="Calibri"/>
                <a:buNone/>
              </a:pPr>
              <a:r>
                <a:rPr b="0" i="0" lang="pt-BR" sz="1700" u="none" cap="none" strike="noStrike">
                  <a:solidFill>
                    <a:schemeClr val="lt1"/>
                  </a:solidFill>
                  <a:latin typeface="Calibri"/>
                  <a:ea typeface="Calibri"/>
                  <a:cs typeface="Calibri"/>
                  <a:sym typeface="Calibri"/>
                </a:rPr>
                <a:t>Projetos Design de Software</a:t>
              </a:r>
            </a:p>
          </p:txBody>
        </p:sp>
        <p:sp>
          <p:nvSpPr>
            <p:cNvPr id="128" name="Shape 128"/>
            <p:cNvSpPr/>
            <p:nvPr/>
          </p:nvSpPr>
          <p:spPr>
            <a:xfrm>
              <a:off x="6822367" y="0"/>
              <a:ext cx="2113595" cy="4271432"/>
            </a:xfrm>
            <a:prstGeom prst="roundRect">
              <a:avLst>
                <a:gd fmla="val 10000" name="adj"/>
              </a:avLst>
            </a:prstGeom>
            <a:solidFill>
              <a:srgbClr val="CCD3EA"/>
            </a:solidFill>
            <a:ln>
              <a:noFill/>
            </a:ln>
          </p:spPr>
          <p:txBody>
            <a:bodyPr anchorCtr="0" anchor="ctr" bIns="91425" lIns="91425" rIns="91425" tIns="91425">
              <a:noAutofit/>
            </a:bodyPr>
            <a:lstStyle/>
            <a:p>
              <a:pPr lvl="0">
                <a:spcBef>
                  <a:spcPts val="0"/>
                </a:spcBef>
                <a:buNone/>
              </a:pPr>
              <a:r>
                <a:t/>
              </a:r>
              <a:endParaRPr/>
            </a:p>
          </p:txBody>
        </p:sp>
        <p:sp>
          <p:nvSpPr>
            <p:cNvPr id="129" name="Shape 129"/>
            <p:cNvSpPr txBox="1"/>
            <p:nvPr/>
          </p:nvSpPr>
          <p:spPr>
            <a:xfrm>
              <a:off x="6822367" y="0"/>
              <a:ext cx="2113595" cy="1281429"/>
            </a:xfrm>
            <a:prstGeom prst="rect">
              <a:avLst/>
            </a:prstGeom>
            <a:noFill/>
            <a:ln>
              <a:noFill/>
            </a:ln>
          </p:spPr>
          <p:txBody>
            <a:bodyPr anchorCtr="0" anchor="ctr" bIns="60950" lIns="60950" rIns="60950" tIns="60950">
              <a:noAutofit/>
            </a:bodyPr>
            <a:lstStyle/>
            <a:p>
              <a:pPr indent="0" lvl="0" marL="0" marR="0" rtl="0" algn="ctr">
                <a:lnSpc>
                  <a:spcPct val="90000"/>
                </a:lnSpc>
                <a:spcBef>
                  <a:spcPts val="0"/>
                </a:spcBef>
                <a:spcAft>
                  <a:spcPts val="0"/>
                </a:spcAft>
                <a:buClr>
                  <a:schemeClr val="dk1"/>
                </a:buClr>
                <a:buSzPct val="25000"/>
                <a:buFont typeface="Calibri"/>
                <a:buNone/>
              </a:pPr>
              <a:r>
                <a:rPr b="0" i="0" lang="pt-BR" sz="1600" u="none" cap="none" strike="noStrike">
                  <a:solidFill>
                    <a:schemeClr val="dk1"/>
                  </a:solidFill>
                  <a:latin typeface="Calibri"/>
                  <a:ea typeface="Calibri"/>
                  <a:cs typeface="Calibri"/>
                  <a:sym typeface="Calibri"/>
                </a:rPr>
                <a:t>todos os projetos que demonstram competências práticas</a:t>
              </a:r>
            </a:p>
          </p:txBody>
        </p:sp>
        <p:sp>
          <p:nvSpPr>
            <p:cNvPr id="130" name="Shape 130"/>
            <p:cNvSpPr/>
            <p:nvPr/>
          </p:nvSpPr>
          <p:spPr>
            <a:xfrm>
              <a:off x="7033725" y="1282680"/>
              <a:ext cx="1690876" cy="1287895"/>
            </a:xfrm>
            <a:prstGeom prst="roundRect">
              <a:avLst>
                <a:gd fmla="val 10000" name="adj"/>
              </a:avLst>
            </a:prstGeom>
            <a:solidFill>
              <a:srgbClr val="4372C3"/>
            </a:solidFill>
            <a:ln cap="flat" cmpd="sng" w="12700">
              <a:solidFill>
                <a:schemeClr val="lt1"/>
              </a:solidFill>
              <a:prstDash val="solid"/>
              <a:miter lim="800000"/>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1" name="Shape 131"/>
            <p:cNvSpPr txBox="1"/>
            <p:nvPr/>
          </p:nvSpPr>
          <p:spPr>
            <a:xfrm>
              <a:off x="7071446" y="1320401"/>
              <a:ext cx="1615434" cy="1212452"/>
            </a:xfrm>
            <a:prstGeom prst="rect">
              <a:avLst/>
            </a:prstGeom>
            <a:noFill/>
            <a:ln>
              <a:noFill/>
            </a:ln>
          </p:spPr>
          <p:txBody>
            <a:bodyPr anchorCtr="0" anchor="ctr" bIns="32375" lIns="43175" rIns="43175" tIns="32375">
              <a:noAutofit/>
            </a:bodyPr>
            <a:lstStyle/>
            <a:p>
              <a:pPr indent="0" lvl="0" marL="0" marR="0" rtl="0" algn="ctr">
                <a:lnSpc>
                  <a:spcPct val="90000"/>
                </a:lnSpc>
                <a:spcBef>
                  <a:spcPts val="0"/>
                </a:spcBef>
                <a:spcAft>
                  <a:spcPts val="0"/>
                </a:spcAft>
                <a:buClr>
                  <a:schemeClr val="lt1"/>
                </a:buClr>
                <a:buSzPct val="25000"/>
                <a:buFont typeface="Calibri"/>
                <a:buNone/>
              </a:pPr>
              <a:r>
                <a:rPr b="0" i="0" lang="pt-BR" sz="1700" u="none" cap="none" strike="noStrike">
                  <a:solidFill>
                    <a:schemeClr val="lt1"/>
                  </a:solidFill>
                  <a:latin typeface="Calibri"/>
                  <a:ea typeface="Calibri"/>
                  <a:cs typeface="Calibri"/>
                  <a:sym typeface="Calibri"/>
                </a:rPr>
                <a:t>Projeto final de Natureza do Design</a:t>
              </a:r>
            </a:p>
          </p:txBody>
        </p:sp>
        <p:sp>
          <p:nvSpPr>
            <p:cNvPr id="132" name="Shape 132"/>
            <p:cNvSpPr/>
            <p:nvPr/>
          </p:nvSpPr>
          <p:spPr>
            <a:xfrm>
              <a:off x="7033725" y="2768714"/>
              <a:ext cx="1690876" cy="1287895"/>
            </a:xfrm>
            <a:prstGeom prst="roundRect">
              <a:avLst>
                <a:gd fmla="val 10000" name="adj"/>
              </a:avLst>
            </a:prstGeom>
            <a:solidFill>
              <a:srgbClr val="4372C3"/>
            </a:solidFill>
            <a:ln cap="flat" cmpd="sng" w="12700">
              <a:solidFill>
                <a:schemeClr val="lt1"/>
              </a:solidFill>
              <a:prstDash val="solid"/>
              <a:miter lim="800000"/>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3" name="Shape 133"/>
            <p:cNvSpPr txBox="1"/>
            <p:nvPr/>
          </p:nvSpPr>
          <p:spPr>
            <a:xfrm>
              <a:off x="7071446" y="2806434"/>
              <a:ext cx="1615434" cy="1212452"/>
            </a:xfrm>
            <a:prstGeom prst="rect">
              <a:avLst/>
            </a:prstGeom>
            <a:noFill/>
            <a:ln>
              <a:noFill/>
            </a:ln>
          </p:spPr>
          <p:txBody>
            <a:bodyPr anchorCtr="0" anchor="ctr" bIns="32375" lIns="43175" rIns="43175" tIns="32375">
              <a:noAutofit/>
            </a:bodyPr>
            <a:lstStyle/>
            <a:p>
              <a:pPr indent="0" lvl="0" marL="0" marR="0" rtl="0" algn="ctr">
                <a:lnSpc>
                  <a:spcPct val="90000"/>
                </a:lnSpc>
                <a:spcBef>
                  <a:spcPts val="0"/>
                </a:spcBef>
                <a:spcAft>
                  <a:spcPts val="0"/>
                </a:spcAft>
                <a:buClr>
                  <a:schemeClr val="lt1"/>
                </a:buClr>
                <a:buSzPct val="25000"/>
                <a:buFont typeface="Calibri"/>
                <a:buNone/>
              </a:pPr>
              <a:r>
                <a:rPr b="0" i="0" lang="pt-BR" sz="1700" u="none" cap="none" strike="noStrike">
                  <a:solidFill>
                    <a:schemeClr val="lt1"/>
                  </a:solidFill>
                  <a:latin typeface="Calibri"/>
                  <a:ea typeface="Calibri"/>
                  <a:cs typeface="Calibri"/>
                  <a:sym typeface="Calibri"/>
                </a:rPr>
                <a:t>Estação Metereológica</a:t>
              </a:r>
            </a:p>
          </p:txBody>
        </p:sp>
        <p:sp>
          <p:nvSpPr>
            <p:cNvPr id="134" name="Shape 134"/>
            <p:cNvSpPr/>
            <p:nvPr/>
          </p:nvSpPr>
          <p:spPr>
            <a:xfrm>
              <a:off x="9094481" y="0"/>
              <a:ext cx="2113595" cy="4271432"/>
            </a:xfrm>
            <a:prstGeom prst="roundRect">
              <a:avLst>
                <a:gd fmla="val 10000" name="adj"/>
              </a:avLst>
            </a:prstGeom>
            <a:solidFill>
              <a:srgbClr val="CCD3EA"/>
            </a:solidFill>
            <a:ln>
              <a:noFill/>
            </a:ln>
          </p:spPr>
          <p:txBody>
            <a:bodyPr anchorCtr="0" anchor="ctr" bIns="91425" lIns="91425" rIns="91425" tIns="91425">
              <a:noAutofit/>
            </a:bodyPr>
            <a:lstStyle/>
            <a:p>
              <a:pPr lvl="0">
                <a:spcBef>
                  <a:spcPts val="0"/>
                </a:spcBef>
                <a:buNone/>
              </a:pPr>
              <a:r>
                <a:t/>
              </a:r>
              <a:endParaRPr/>
            </a:p>
          </p:txBody>
        </p:sp>
        <p:sp>
          <p:nvSpPr>
            <p:cNvPr id="135" name="Shape 135"/>
            <p:cNvSpPr txBox="1"/>
            <p:nvPr/>
          </p:nvSpPr>
          <p:spPr>
            <a:xfrm>
              <a:off x="9094481" y="0"/>
              <a:ext cx="2113595" cy="1281429"/>
            </a:xfrm>
            <a:prstGeom prst="rect">
              <a:avLst/>
            </a:prstGeom>
            <a:noFill/>
            <a:ln>
              <a:noFill/>
            </a:ln>
          </p:spPr>
          <p:txBody>
            <a:bodyPr anchorCtr="0" anchor="ctr" bIns="60950" lIns="60950" rIns="60950" tIns="60950">
              <a:noAutofit/>
            </a:bodyPr>
            <a:lstStyle/>
            <a:p>
              <a:pPr indent="0" lvl="0" marL="0" marR="0" rtl="0" algn="ctr">
                <a:lnSpc>
                  <a:spcPct val="90000"/>
                </a:lnSpc>
                <a:spcBef>
                  <a:spcPts val="0"/>
                </a:spcBef>
                <a:spcAft>
                  <a:spcPts val="0"/>
                </a:spcAft>
                <a:buClr>
                  <a:schemeClr val="dk1"/>
                </a:buClr>
                <a:buSzPct val="25000"/>
                <a:buFont typeface="Calibri"/>
                <a:buNone/>
              </a:pPr>
              <a:r>
                <a:rPr b="0" i="0" lang="pt-BR" sz="1600" u="none" cap="none" strike="noStrike">
                  <a:solidFill>
                    <a:schemeClr val="dk1"/>
                  </a:solidFill>
                  <a:latin typeface="Calibri"/>
                  <a:ea typeface="Calibri"/>
                  <a:cs typeface="Calibri"/>
                  <a:sym typeface="Calibri"/>
                </a:rPr>
                <a:t>todos os projetos que demonstram competências teóricas	Z</a:t>
              </a:r>
            </a:p>
          </p:txBody>
        </p:sp>
        <p:sp>
          <p:nvSpPr>
            <p:cNvPr id="136" name="Shape 136"/>
            <p:cNvSpPr/>
            <p:nvPr/>
          </p:nvSpPr>
          <p:spPr>
            <a:xfrm>
              <a:off x="9305840" y="1281794"/>
              <a:ext cx="1690876" cy="839165"/>
            </a:xfrm>
            <a:prstGeom prst="roundRect">
              <a:avLst>
                <a:gd fmla="val 10000" name="adj"/>
              </a:avLst>
            </a:prstGeom>
            <a:solidFill>
              <a:srgbClr val="4372C3"/>
            </a:solidFill>
            <a:ln cap="flat" cmpd="sng" w="12700">
              <a:solidFill>
                <a:schemeClr val="lt1"/>
              </a:solidFill>
              <a:prstDash val="solid"/>
              <a:miter lim="800000"/>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7" name="Shape 137"/>
            <p:cNvSpPr txBox="1"/>
            <p:nvPr/>
          </p:nvSpPr>
          <p:spPr>
            <a:xfrm>
              <a:off x="9330418" y="1306371"/>
              <a:ext cx="1641720" cy="790008"/>
            </a:xfrm>
            <a:prstGeom prst="rect">
              <a:avLst/>
            </a:prstGeom>
            <a:noFill/>
            <a:ln>
              <a:noFill/>
            </a:ln>
          </p:spPr>
          <p:txBody>
            <a:bodyPr anchorCtr="0" anchor="ctr" bIns="32375" lIns="43175" rIns="43175" tIns="32375">
              <a:noAutofit/>
            </a:bodyPr>
            <a:lstStyle/>
            <a:p>
              <a:pPr indent="0" lvl="0" marL="0" marR="0" rtl="0" algn="ctr">
                <a:lnSpc>
                  <a:spcPct val="90000"/>
                </a:lnSpc>
                <a:spcBef>
                  <a:spcPts val="0"/>
                </a:spcBef>
                <a:spcAft>
                  <a:spcPts val="0"/>
                </a:spcAft>
                <a:buClr>
                  <a:schemeClr val="lt1"/>
                </a:buClr>
                <a:buSzPct val="25000"/>
                <a:buFont typeface="Calibri"/>
                <a:buNone/>
              </a:pPr>
              <a:r>
                <a:rPr b="0" i="0" lang="pt-BR" sz="1700" u="none" cap="none" strike="noStrike">
                  <a:solidFill>
                    <a:schemeClr val="lt1"/>
                  </a:solidFill>
                  <a:latin typeface="Calibri"/>
                  <a:ea typeface="Calibri"/>
                  <a:cs typeface="Calibri"/>
                  <a:sym typeface="Calibri"/>
                </a:rPr>
                <a:t>Tubarões, raias e vieiras</a:t>
              </a:r>
            </a:p>
          </p:txBody>
        </p:sp>
        <p:sp>
          <p:nvSpPr>
            <p:cNvPr id="138" name="Shape 138"/>
            <p:cNvSpPr/>
            <p:nvPr/>
          </p:nvSpPr>
          <p:spPr>
            <a:xfrm>
              <a:off x="9305840" y="2250061"/>
              <a:ext cx="1690876" cy="839165"/>
            </a:xfrm>
            <a:prstGeom prst="roundRect">
              <a:avLst>
                <a:gd fmla="val 10000" name="adj"/>
              </a:avLst>
            </a:prstGeom>
            <a:solidFill>
              <a:srgbClr val="4372C3"/>
            </a:solidFill>
            <a:ln cap="flat" cmpd="sng" w="12700">
              <a:solidFill>
                <a:schemeClr val="lt1"/>
              </a:solidFill>
              <a:prstDash val="solid"/>
              <a:miter lim="800000"/>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9" name="Shape 139"/>
            <p:cNvSpPr txBox="1"/>
            <p:nvPr/>
          </p:nvSpPr>
          <p:spPr>
            <a:xfrm>
              <a:off x="9330418" y="2274640"/>
              <a:ext cx="1641720" cy="790008"/>
            </a:xfrm>
            <a:prstGeom prst="rect">
              <a:avLst/>
            </a:prstGeom>
            <a:noFill/>
            <a:ln>
              <a:noFill/>
            </a:ln>
          </p:spPr>
          <p:txBody>
            <a:bodyPr anchorCtr="0" anchor="ctr" bIns="32375" lIns="43175" rIns="43175" tIns="32375">
              <a:noAutofit/>
            </a:bodyPr>
            <a:lstStyle/>
            <a:p>
              <a:pPr indent="0" lvl="0" marL="0" marR="0" rtl="0" algn="ctr">
                <a:lnSpc>
                  <a:spcPct val="90000"/>
                </a:lnSpc>
                <a:spcBef>
                  <a:spcPts val="0"/>
                </a:spcBef>
                <a:spcAft>
                  <a:spcPts val="0"/>
                </a:spcAft>
                <a:buClr>
                  <a:schemeClr val="lt1"/>
                </a:buClr>
                <a:buSzPct val="25000"/>
                <a:buFont typeface="Calibri"/>
                <a:buNone/>
              </a:pPr>
              <a:r>
                <a:rPr b="0" i="0" lang="pt-BR" sz="1700" u="none" cap="none" strike="noStrike">
                  <a:solidFill>
                    <a:schemeClr val="lt1"/>
                  </a:solidFill>
                  <a:latin typeface="Calibri"/>
                  <a:ea typeface="Calibri"/>
                  <a:cs typeface="Calibri"/>
                  <a:sym typeface="Calibri"/>
                </a:rPr>
                <a:t>Termo e farmacocinética (ModSim)</a:t>
              </a:r>
            </a:p>
          </p:txBody>
        </p:sp>
        <p:sp>
          <p:nvSpPr>
            <p:cNvPr id="140" name="Shape 140"/>
            <p:cNvSpPr/>
            <p:nvPr/>
          </p:nvSpPr>
          <p:spPr>
            <a:xfrm>
              <a:off x="9305840" y="3218330"/>
              <a:ext cx="1690876" cy="839165"/>
            </a:xfrm>
            <a:prstGeom prst="roundRect">
              <a:avLst>
                <a:gd fmla="val 10000" name="adj"/>
              </a:avLst>
            </a:prstGeom>
            <a:solidFill>
              <a:srgbClr val="4372C3"/>
            </a:solidFill>
            <a:ln cap="flat" cmpd="sng" w="12700">
              <a:solidFill>
                <a:schemeClr val="lt1"/>
              </a:solidFill>
              <a:prstDash val="solid"/>
              <a:miter lim="800000"/>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1" name="Shape 141"/>
            <p:cNvSpPr txBox="1"/>
            <p:nvPr/>
          </p:nvSpPr>
          <p:spPr>
            <a:xfrm>
              <a:off x="9330418" y="3242908"/>
              <a:ext cx="1641720" cy="790008"/>
            </a:xfrm>
            <a:prstGeom prst="rect">
              <a:avLst/>
            </a:prstGeom>
            <a:noFill/>
            <a:ln>
              <a:noFill/>
            </a:ln>
          </p:spPr>
          <p:txBody>
            <a:bodyPr anchorCtr="0" anchor="ctr" bIns="32375" lIns="43175" rIns="43175" tIns="32375">
              <a:noAutofit/>
            </a:bodyPr>
            <a:lstStyle/>
            <a:p>
              <a:pPr indent="0" lvl="0" marL="0" marR="0" rtl="0" algn="ctr">
                <a:lnSpc>
                  <a:spcPct val="90000"/>
                </a:lnSpc>
                <a:spcBef>
                  <a:spcPts val="0"/>
                </a:spcBef>
                <a:spcAft>
                  <a:spcPts val="0"/>
                </a:spcAft>
                <a:buClr>
                  <a:schemeClr val="lt1"/>
                </a:buClr>
                <a:buSzPct val="25000"/>
                <a:buFont typeface="Calibri"/>
                <a:buNone/>
              </a:pPr>
              <a:r>
                <a:rPr b="0" i="0" lang="pt-BR" sz="1700" u="none" cap="none" strike="noStrike">
                  <a:solidFill>
                    <a:schemeClr val="lt1"/>
                  </a:solidFill>
                  <a:latin typeface="Calibri"/>
                  <a:ea typeface="Calibri"/>
                  <a:cs typeface="Calibri"/>
                  <a:sym typeface="Calibri"/>
                </a:rPr>
                <a:t>Artigo de GDE</a:t>
              </a:r>
            </a:p>
          </p:txBody>
        </p:sp>
      </p:grpSp>
      <p:sp>
        <p:nvSpPr>
          <p:cNvPr id="142" name="Shape 142"/>
          <p:cNvSpPr txBox="1"/>
          <p:nvPr/>
        </p:nvSpPr>
        <p:spPr>
          <a:xfrm>
            <a:off x="279400" y="5292726"/>
            <a:ext cx="11760199" cy="147732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pt-BR" sz="1800" u="none" cap="none" strike="noStrike">
                <a:solidFill>
                  <a:srgbClr val="FF0000"/>
                </a:solidFill>
                <a:latin typeface="Calibri"/>
                <a:ea typeface="Calibri"/>
                <a:cs typeface="Calibri"/>
                <a:sym typeface="Calibri"/>
              </a:rPr>
              <a:t>Não há problema em encaixar um projeto em múltiplas buscas ou em deixar uma busca vazia. Em caso de dúvidas sobre os projetos, converse com os professores das disciplinas ou com os veteranos.</a:t>
            </a:r>
          </a:p>
          <a:p>
            <a:pPr indent="0" lvl="0" marL="0" marR="0" rtl="0" algn="l">
              <a:spcBef>
                <a:spcPts val="0"/>
              </a:spcBef>
              <a:buSzPct val="25000"/>
              <a:buNone/>
            </a:pPr>
            <a:r>
              <a:rPr b="1" lang="pt-BR" sz="1800">
                <a:solidFill>
                  <a:schemeClr val="dk1"/>
                </a:solidFill>
                <a:latin typeface="Calibri"/>
                <a:ea typeface="Calibri"/>
                <a:cs typeface="Calibri"/>
                <a:sym typeface="Calibri"/>
              </a:rPr>
              <a:t>Validação</a:t>
            </a:r>
          </a:p>
          <a:p>
            <a:pPr indent="0" lvl="0" marL="0" marR="0" rtl="0" algn="l">
              <a:spcBef>
                <a:spcPts val="0"/>
              </a:spcBef>
              <a:buSzPct val="25000"/>
              <a:buNone/>
            </a:pPr>
            <a:r>
              <a:rPr lang="pt-BR" sz="1800">
                <a:solidFill>
                  <a:schemeClr val="dk1"/>
                </a:solidFill>
                <a:latin typeface="Calibri"/>
                <a:ea typeface="Calibri"/>
                <a:cs typeface="Calibri"/>
                <a:sym typeface="Calibri"/>
              </a:rPr>
              <a:t>Os ninjas lerão a classificação publicada e darão um feedback sobre as escolhas, indicando concordâncias e discordâncias. Essa verificação não é avaliativa e tem como propósito provocar reflexão.</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266700" y="-10477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pt-BR" sz="2800" u="none" cap="none" strike="noStrike">
                <a:solidFill>
                  <a:schemeClr val="dk1"/>
                </a:solidFill>
                <a:latin typeface="Calibri"/>
                <a:ea typeface="Calibri"/>
                <a:cs typeface="Calibri"/>
                <a:sym typeface="Calibri"/>
              </a:rPr>
              <a:t>2ª atividade</a:t>
            </a:r>
          </a:p>
        </p:txBody>
      </p:sp>
      <p:sp>
        <p:nvSpPr>
          <p:cNvPr id="148" name="Shape 148"/>
          <p:cNvSpPr txBox="1"/>
          <p:nvPr>
            <p:ph idx="1" type="body"/>
          </p:nvPr>
        </p:nvSpPr>
        <p:spPr>
          <a:xfrm>
            <a:off x="2184400" y="167744"/>
            <a:ext cx="9855199" cy="4351338"/>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buClr>
                <a:schemeClr val="dk1"/>
              </a:buClr>
              <a:buSzPct val="25000"/>
              <a:buFont typeface="Arial"/>
              <a:buNone/>
            </a:pPr>
            <a:r>
              <a:rPr b="0" i="0" lang="pt-BR" sz="1800" u="none" cap="none" strike="noStrike">
                <a:solidFill>
                  <a:schemeClr val="dk1"/>
                </a:solidFill>
                <a:latin typeface="Calibri"/>
                <a:ea typeface="Calibri"/>
                <a:cs typeface="Calibri"/>
                <a:sym typeface="Calibri"/>
              </a:rPr>
              <a:t>Considere os cinco cenários abaixo, sempre a partir da página inicial do portfólio. Cada um contextualiza a busca por um projeto específico do primeiro período.</a:t>
            </a:r>
          </a:p>
        </p:txBody>
      </p:sp>
      <p:sp>
        <p:nvSpPr>
          <p:cNvPr id="149" name="Shape 149"/>
          <p:cNvSpPr txBox="1"/>
          <p:nvPr/>
        </p:nvSpPr>
        <p:spPr>
          <a:xfrm>
            <a:off x="279400" y="908111"/>
            <a:ext cx="11620500" cy="3046988"/>
          </a:xfrm>
          <a:prstGeom prst="rect">
            <a:avLst/>
          </a:prstGeom>
          <a:noFill/>
          <a:ln>
            <a:noFill/>
          </a:ln>
        </p:spPr>
        <p:txBody>
          <a:bodyPr anchorCtr="0" anchor="t" bIns="45700" lIns="91425" rIns="91425" tIns="45700">
            <a:noAutofit/>
          </a:bodyPr>
          <a:lstStyle/>
          <a:p>
            <a:pPr indent="-285750" lvl="0" marL="285750" marR="0" rtl="0" algn="l">
              <a:spcBef>
                <a:spcPts val="0"/>
              </a:spcBef>
              <a:buClr>
                <a:schemeClr val="dk1"/>
              </a:buClr>
              <a:buSzPct val="100000"/>
              <a:buFont typeface="Arial"/>
              <a:buChar char="•"/>
            </a:pPr>
            <a:r>
              <a:rPr lang="pt-BR" sz="1600">
                <a:solidFill>
                  <a:schemeClr val="dk1"/>
                </a:solidFill>
                <a:latin typeface="Calibri"/>
                <a:ea typeface="Calibri"/>
                <a:cs typeface="Calibri"/>
                <a:sym typeface="Calibri"/>
              </a:rPr>
              <a:t> O recrutador de uma grande empresa de tecnologia da informação está procurando talentos promissores para estagiar em projetos importantes. Ele ouviu falar que você desenvolveu um software ainda no primeiro período da graduação e gostaria de saber mais sobre ele.</a:t>
            </a:r>
          </a:p>
          <a:p>
            <a:pPr indent="-285750" lvl="0" marL="285750" marR="0" rtl="0" algn="l">
              <a:spcBef>
                <a:spcPts val="0"/>
              </a:spcBef>
              <a:buClr>
                <a:schemeClr val="dk1"/>
              </a:buClr>
              <a:buSzPct val="100000"/>
              <a:buFont typeface="Arial"/>
              <a:buChar char="•"/>
            </a:pPr>
            <a:r>
              <a:rPr lang="pt-BR" sz="1600">
                <a:solidFill>
                  <a:schemeClr val="dk1"/>
                </a:solidFill>
                <a:latin typeface="Calibri"/>
                <a:ea typeface="Calibri"/>
                <a:cs typeface="Calibri"/>
                <a:sym typeface="Calibri"/>
              </a:rPr>
              <a:t> </a:t>
            </a:r>
            <a:r>
              <a:rPr lang="pt-BR" sz="1600">
                <a:solidFill>
                  <a:schemeClr val="dk1"/>
                </a:solidFill>
                <a:latin typeface="Calibri"/>
                <a:ea typeface="Calibri"/>
                <a:cs typeface="Calibri"/>
                <a:sym typeface="Calibri"/>
              </a:rPr>
              <a:t>O fundador de uma startup deseja contratar funcionários com visão inovadora e vontade de causar impacto positivo no mundo. Ele ouviu falar do seu </a:t>
            </a:r>
            <a:r>
              <a:rPr i="1" lang="pt-BR" sz="1600">
                <a:solidFill>
                  <a:schemeClr val="dk1"/>
                </a:solidFill>
                <a:latin typeface="Calibri"/>
                <a:ea typeface="Calibri"/>
                <a:cs typeface="Calibri"/>
                <a:sym typeface="Calibri"/>
              </a:rPr>
              <a:t>application</a:t>
            </a:r>
            <a:r>
              <a:rPr lang="pt-BR" sz="1600">
                <a:solidFill>
                  <a:schemeClr val="dk1"/>
                </a:solidFill>
                <a:latin typeface="Calibri"/>
                <a:ea typeface="Calibri"/>
                <a:cs typeface="Calibri"/>
                <a:sym typeface="Calibri"/>
              </a:rPr>
              <a:t> para o </a:t>
            </a:r>
            <a:r>
              <a:rPr i="1" lang="pt-BR" sz="1600">
                <a:solidFill>
                  <a:schemeClr val="dk1"/>
                </a:solidFill>
                <a:latin typeface="Calibri"/>
                <a:ea typeface="Calibri"/>
                <a:cs typeface="Calibri"/>
                <a:sym typeface="Calibri"/>
              </a:rPr>
              <a:t>Singularity</a:t>
            </a:r>
            <a:r>
              <a:rPr lang="pt-BR" sz="1600">
                <a:solidFill>
                  <a:schemeClr val="dk1"/>
                </a:solidFill>
                <a:latin typeface="Calibri"/>
                <a:ea typeface="Calibri"/>
                <a:cs typeface="Calibri"/>
                <a:sym typeface="Calibri"/>
              </a:rPr>
              <a:t> da NASA e gostaria de ver a sua proposta.</a:t>
            </a:r>
          </a:p>
          <a:p>
            <a:pPr indent="-285750" lvl="0" marL="285750" marR="0" rtl="0" algn="l">
              <a:spcBef>
                <a:spcPts val="0"/>
              </a:spcBef>
              <a:buClr>
                <a:schemeClr val="dk1"/>
              </a:buClr>
              <a:buSzPct val="100000"/>
              <a:buFont typeface="Arial"/>
              <a:buChar char="•"/>
            </a:pPr>
            <a:r>
              <a:rPr lang="pt-BR" sz="1600">
                <a:solidFill>
                  <a:schemeClr val="dk1"/>
                </a:solidFill>
                <a:latin typeface="Calibri"/>
                <a:ea typeface="Calibri"/>
                <a:cs typeface="Calibri"/>
                <a:sym typeface="Calibri"/>
              </a:rPr>
              <a:t> Um entusiasta em eletrônica está gostando de construir protótipos com Arduino e quer começar a ir além da protoboard. Ele ouviu falar da sua Estação Meteorológica e gostaria de utilizá-la como referência para dar os primeiros passos em PCB.</a:t>
            </a:r>
          </a:p>
          <a:p>
            <a:pPr indent="-285750" lvl="0" marL="285750" marR="0" rtl="0" algn="l">
              <a:spcBef>
                <a:spcPts val="0"/>
              </a:spcBef>
              <a:buClr>
                <a:schemeClr val="dk1"/>
              </a:buClr>
              <a:buSzPct val="100000"/>
              <a:buFont typeface="Arial"/>
              <a:buChar char="•"/>
            </a:pPr>
            <a:r>
              <a:rPr lang="pt-BR" sz="1600">
                <a:solidFill>
                  <a:schemeClr val="dk1"/>
                </a:solidFill>
                <a:latin typeface="Calibri"/>
                <a:ea typeface="Calibri"/>
                <a:cs typeface="Calibri"/>
                <a:sym typeface="Calibri"/>
              </a:rPr>
              <a:t> Um analista do mercado financeiro está cansado de contratar pessoas que estudaram muita teoria mas não conseguem associá-la ao mundo real. Ele ouviu falar do seu projeto final de Modelagem e Simulação e, mesmo não sendo relacionado ao mercado financeiro, gostaria de mais detalhes.</a:t>
            </a:r>
          </a:p>
          <a:p>
            <a:pPr indent="-285750" lvl="0" marL="285750" marR="0" rtl="0" algn="l">
              <a:spcBef>
                <a:spcPts val="0"/>
              </a:spcBef>
              <a:buClr>
                <a:schemeClr val="dk1"/>
              </a:buClr>
              <a:buSzPct val="100000"/>
              <a:buFont typeface="Arial"/>
              <a:buChar char="•"/>
            </a:pPr>
            <a:r>
              <a:rPr lang="pt-BR" sz="1600">
                <a:solidFill>
                  <a:schemeClr val="dk1"/>
                </a:solidFill>
                <a:latin typeface="Calibri"/>
                <a:ea typeface="Calibri"/>
                <a:cs typeface="Calibri"/>
                <a:sym typeface="Calibri"/>
              </a:rPr>
              <a:t> Uma empresa em reestruturação quer engenheiros versáteis, capazes de participar da concepção de projetos em vez de construir ideias prontas. Os diretores ouviram falar que você idealizou do zero um brinquedo infantil e querem saber mais sobre o processo.</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266700" y="-10477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pt-BR" sz="2800" u="none" cap="none" strike="noStrike">
                <a:solidFill>
                  <a:schemeClr val="dk1"/>
                </a:solidFill>
                <a:latin typeface="Calibri"/>
                <a:ea typeface="Calibri"/>
                <a:cs typeface="Calibri"/>
                <a:sym typeface="Calibri"/>
              </a:rPr>
              <a:t>Categorias gerais:</a:t>
            </a:r>
          </a:p>
        </p:txBody>
      </p:sp>
      <p:sp>
        <p:nvSpPr>
          <p:cNvPr id="155" name="Shape 155"/>
          <p:cNvSpPr txBox="1"/>
          <p:nvPr>
            <p:ph idx="1" type="body"/>
          </p:nvPr>
        </p:nvSpPr>
        <p:spPr>
          <a:xfrm>
            <a:off x="838200" y="1825625"/>
            <a:ext cx="10515599" cy="4351338"/>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sp>
        <p:nvSpPr>
          <p:cNvPr id="156" name="Shape 156"/>
          <p:cNvSpPr/>
          <p:nvPr/>
        </p:nvSpPr>
        <p:spPr>
          <a:xfrm>
            <a:off x="469900" y="939800"/>
            <a:ext cx="11252200" cy="5384799"/>
          </a:xfrm>
          <a:prstGeom prst="roundRect">
            <a:avLst>
              <a:gd fmla="val 16667" name="adj"/>
            </a:avLst>
          </a:prstGeom>
          <a:solidFill>
            <a:schemeClr val="accent1"/>
          </a:solidFill>
          <a:ln cap="flat" cmpd="sng" w="12700">
            <a:solidFill>
              <a:srgbClr val="31538F"/>
            </a:solidFill>
            <a:prstDash val="solid"/>
            <a:miter lim="800000"/>
            <a:headEnd len="med" w="med" type="none"/>
            <a:tailEnd len="med" w="med" type="none"/>
          </a:ln>
        </p:spPr>
        <p:txBody>
          <a:bodyPr anchorCtr="0" anchor="ctr" bIns="45700" lIns="91425" rIns="91425" tIns="45700">
            <a:noAutofit/>
          </a:bodyPr>
          <a:lstStyle/>
          <a:p>
            <a:pPr indent="-571500" lvl="0" marL="571500" marR="0" rtl="0" algn="ctr">
              <a:spcBef>
                <a:spcPts val="0"/>
              </a:spcBef>
              <a:buClr>
                <a:schemeClr val="lt1"/>
              </a:buClr>
              <a:buSzPct val="100000"/>
              <a:buFont typeface="Calibri"/>
              <a:buChar char="-"/>
            </a:pPr>
            <a:r>
              <a:rPr lang="pt-BR" sz="3600">
                <a:solidFill>
                  <a:schemeClr val="lt1"/>
                </a:solidFill>
                <a:latin typeface="Calibri"/>
                <a:ea typeface="Calibri"/>
                <a:cs typeface="Calibri"/>
                <a:sym typeface="Calibri"/>
              </a:rPr>
              <a:t>Desenvolvimento de Software</a:t>
            </a:r>
          </a:p>
          <a:p>
            <a:pPr indent="-571500" lvl="0" marL="571500" marR="0" rtl="0" algn="ctr">
              <a:spcBef>
                <a:spcPts val="0"/>
              </a:spcBef>
              <a:buClr>
                <a:schemeClr val="lt1"/>
              </a:buClr>
              <a:buSzPct val="100000"/>
              <a:buFont typeface="Calibri"/>
              <a:buChar char="-"/>
            </a:pPr>
            <a:r>
              <a:rPr lang="pt-BR" sz="3600">
                <a:solidFill>
                  <a:schemeClr val="lt1"/>
                </a:solidFill>
                <a:latin typeface="Calibri"/>
                <a:ea typeface="Calibri"/>
                <a:cs typeface="Calibri"/>
                <a:sym typeface="Calibri"/>
              </a:rPr>
              <a:t>Simulações matemáticas</a:t>
            </a:r>
          </a:p>
          <a:p>
            <a:pPr indent="-571500" lvl="0" marL="571500" marR="0" rtl="0" algn="ctr">
              <a:spcBef>
                <a:spcPts val="0"/>
              </a:spcBef>
              <a:buClr>
                <a:schemeClr val="lt1"/>
              </a:buClr>
              <a:buSzPct val="100000"/>
              <a:buFont typeface="Calibri"/>
              <a:buChar char="-"/>
            </a:pPr>
            <a:r>
              <a:rPr lang="pt-BR" sz="3600">
                <a:solidFill>
                  <a:schemeClr val="lt1"/>
                </a:solidFill>
                <a:latin typeface="Calibri"/>
                <a:ea typeface="Calibri"/>
                <a:cs typeface="Calibri"/>
                <a:sym typeface="Calibri"/>
              </a:rPr>
              <a:t>Construção de circuitos para Arduino</a:t>
            </a:r>
          </a:p>
          <a:p>
            <a:pPr indent="-571500" lvl="0" marL="571500" marR="0" rtl="0" algn="ctr">
              <a:spcBef>
                <a:spcPts val="0"/>
              </a:spcBef>
              <a:buClr>
                <a:schemeClr val="lt1"/>
              </a:buClr>
              <a:buSzPct val="100000"/>
              <a:buFont typeface="Calibri"/>
              <a:buChar char="-"/>
            </a:pPr>
            <a:r>
              <a:rPr lang="pt-BR" sz="3600">
                <a:solidFill>
                  <a:schemeClr val="lt1"/>
                </a:solidFill>
                <a:latin typeface="Calibri"/>
                <a:ea typeface="Calibri"/>
                <a:cs typeface="Calibri"/>
                <a:sym typeface="Calibri"/>
              </a:rPr>
              <a:t>Design</a:t>
            </a:r>
          </a:p>
          <a:p>
            <a:pPr indent="-571500" lvl="0" marL="571500" marR="0" rtl="0" algn="ctr">
              <a:spcBef>
                <a:spcPts val="0"/>
              </a:spcBef>
              <a:buClr>
                <a:schemeClr val="lt1"/>
              </a:buClr>
              <a:buSzPct val="100000"/>
              <a:buFont typeface="Calibri"/>
              <a:buChar char="-"/>
            </a:pPr>
            <a:r>
              <a:rPr lang="pt-BR" sz="3600">
                <a:solidFill>
                  <a:schemeClr val="lt1"/>
                </a:solidFill>
                <a:latin typeface="Calibri"/>
                <a:ea typeface="Calibri"/>
                <a:cs typeface="Calibri"/>
                <a:sym typeface="Calibri"/>
              </a:rPr>
              <a:t>Pesquisas acadêmicas</a:t>
            </a:r>
          </a:p>
          <a:p>
            <a:pPr indent="-571500" lvl="0" marL="571500" marR="0" rtl="0" algn="ctr">
              <a:spcBef>
                <a:spcPts val="0"/>
              </a:spcBef>
              <a:buClr>
                <a:schemeClr val="dk1"/>
              </a:buClr>
              <a:buFont typeface="Calibri"/>
              <a:buNone/>
            </a:pPr>
            <a:r>
              <a:t/>
            </a:r>
            <a:endParaRPr sz="3600">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title"/>
          </p:nvPr>
        </p:nvSpPr>
        <p:spPr>
          <a:xfrm>
            <a:off x="266700" y="-10477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pt-BR" sz="2800" u="none" cap="none" strike="noStrike">
                <a:solidFill>
                  <a:schemeClr val="dk1"/>
                </a:solidFill>
                <a:latin typeface="Calibri"/>
                <a:ea typeface="Calibri"/>
                <a:cs typeface="Calibri"/>
                <a:sym typeface="Calibri"/>
              </a:rPr>
              <a:t>Desenvolvimento de Software:</a:t>
            </a:r>
          </a:p>
        </p:txBody>
      </p:sp>
      <p:sp>
        <p:nvSpPr>
          <p:cNvPr id="162" name="Shape 162"/>
          <p:cNvSpPr txBox="1"/>
          <p:nvPr>
            <p:ph idx="1" type="body"/>
          </p:nvPr>
        </p:nvSpPr>
        <p:spPr>
          <a:xfrm>
            <a:off x="838200" y="1825625"/>
            <a:ext cx="10515599" cy="4351338"/>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sp>
        <p:nvSpPr>
          <p:cNvPr id="163" name="Shape 163"/>
          <p:cNvSpPr/>
          <p:nvPr/>
        </p:nvSpPr>
        <p:spPr>
          <a:xfrm>
            <a:off x="469900" y="939800"/>
            <a:ext cx="11252200" cy="5384799"/>
          </a:xfrm>
          <a:prstGeom prst="roundRect">
            <a:avLst>
              <a:gd fmla="val 16667" name="adj"/>
            </a:avLst>
          </a:prstGeom>
          <a:solidFill>
            <a:schemeClr val="accent1"/>
          </a:solidFill>
          <a:ln cap="flat" cmpd="sng" w="12700">
            <a:solidFill>
              <a:srgbClr val="31538F"/>
            </a:solidFill>
            <a:prstDash val="solid"/>
            <a:miter lim="800000"/>
            <a:headEnd len="med" w="med" type="none"/>
            <a:tailEnd len="med" w="med" type="none"/>
          </a:ln>
        </p:spPr>
        <p:txBody>
          <a:bodyPr anchorCtr="0" anchor="ctr" bIns="45700" lIns="91425" rIns="91425" tIns="45700">
            <a:noAutofit/>
          </a:bodyPr>
          <a:lstStyle/>
          <a:p>
            <a:pPr indent="-571500" lvl="0" marL="571500" marR="0" rtl="0" algn="ctr">
              <a:spcBef>
                <a:spcPts val="0"/>
              </a:spcBef>
              <a:buClr>
                <a:schemeClr val="lt1"/>
              </a:buClr>
              <a:buSzPct val="100000"/>
              <a:buFont typeface="Calibri"/>
              <a:buChar char="-"/>
            </a:pPr>
            <a:r>
              <a:rPr lang="pt-BR" sz="3600">
                <a:solidFill>
                  <a:schemeClr val="lt1"/>
                </a:solidFill>
                <a:latin typeface="Calibri"/>
                <a:ea typeface="Calibri"/>
                <a:cs typeface="Calibri"/>
                <a:sym typeface="Calibri"/>
              </a:rPr>
              <a:t>Desenvolvimento de um jogo em Python</a:t>
            </a:r>
          </a:p>
          <a:p>
            <a:pPr indent="-571500" lvl="0" marL="571500" marR="0" rtl="0" algn="ctr">
              <a:spcBef>
                <a:spcPts val="0"/>
              </a:spcBef>
              <a:buClr>
                <a:schemeClr val="lt1"/>
              </a:buClr>
              <a:buSzPct val="100000"/>
              <a:buFont typeface="Calibri"/>
              <a:buChar char="-"/>
            </a:pPr>
            <a:r>
              <a:rPr lang="pt-BR" sz="3600">
                <a:solidFill>
                  <a:schemeClr val="lt1"/>
                </a:solidFill>
                <a:latin typeface="Calibri"/>
                <a:ea typeface="Calibri"/>
                <a:cs typeface="Calibri"/>
                <a:sym typeface="Calibri"/>
              </a:rPr>
              <a:t>Desenvolvimento de modelos matemáticos em Python</a:t>
            </a:r>
          </a:p>
          <a:p>
            <a:pPr indent="-571500" lvl="0" marL="571500" marR="0" rtl="0" algn="ctr">
              <a:spcBef>
                <a:spcPts val="0"/>
              </a:spcBef>
              <a:buClr>
                <a:schemeClr val="lt1"/>
              </a:buClr>
              <a:buSzPct val="100000"/>
              <a:buFont typeface="Calibri"/>
              <a:buChar char="-"/>
            </a:pPr>
            <a:r>
              <a:rPr lang="pt-BR" sz="3600">
                <a:solidFill>
                  <a:schemeClr val="lt1"/>
                </a:solidFill>
                <a:latin typeface="Calibri"/>
                <a:ea typeface="Calibri"/>
                <a:cs typeface="Calibri"/>
                <a:sym typeface="Calibri"/>
              </a:rPr>
              <a:t>Programação em Arduino</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266700" y="-10477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pt-BR" sz="2800" u="none" cap="none" strike="noStrike">
                <a:solidFill>
                  <a:schemeClr val="dk1"/>
                </a:solidFill>
                <a:latin typeface="Calibri"/>
                <a:ea typeface="Calibri"/>
                <a:cs typeface="Calibri"/>
                <a:sym typeface="Calibri"/>
              </a:rPr>
              <a:t>Simulações Matemáticas:</a:t>
            </a:r>
          </a:p>
        </p:txBody>
      </p:sp>
      <p:sp>
        <p:nvSpPr>
          <p:cNvPr id="169" name="Shape 169"/>
          <p:cNvSpPr txBox="1"/>
          <p:nvPr>
            <p:ph idx="1" type="body"/>
          </p:nvPr>
        </p:nvSpPr>
        <p:spPr>
          <a:xfrm>
            <a:off x="838200" y="1825625"/>
            <a:ext cx="10515599" cy="4351338"/>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sp>
        <p:nvSpPr>
          <p:cNvPr id="170" name="Shape 170"/>
          <p:cNvSpPr/>
          <p:nvPr/>
        </p:nvSpPr>
        <p:spPr>
          <a:xfrm>
            <a:off x="469900" y="939800"/>
            <a:ext cx="11252200" cy="5384799"/>
          </a:xfrm>
          <a:prstGeom prst="roundRect">
            <a:avLst>
              <a:gd fmla="val 16667" name="adj"/>
            </a:avLst>
          </a:prstGeom>
          <a:solidFill>
            <a:schemeClr val="accent1"/>
          </a:solidFill>
          <a:ln cap="flat" cmpd="sng" w="12700">
            <a:solidFill>
              <a:srgbClr val="31538F"/>
            </a:solidFill>
            <a:prstDash val="solid"/>
            <a:miter lim="800000"/>
            <a:headEnd len="med" w="med" type="none"/>
            <a:tailEnd len="med" w="med" type="none"/>
          </a:ln>
        </p:spPr>
        <p:txBody>
          <a:bodyPr anchorCtr="0" anchor="ctr" bIns="45700" lIns="91425" rIns="91425" tIns="45700">
            <a:noAutofit/>
          </a:bodyPr>
          <a:lstStyle/>
          <a:p>
            <a:pPr indent="-571500" lvl="0" marL="571500" marR="0" rtl="0" algn="ctr">
              <a:spcBef>
                <a:spcPts val="0"/>
              </a:spcBef>
              <a:buClr>
                <a:schemeClr val="lt1"/>
              </a:buClr>
              <a:buSzPct val="100000"/>
              <a:buFont typeface="Calibri"/>
              <a:buChar char="-"/>
            </a:pPr>
            <a:r>
              <a:rPr lang="pt-BR" sz="3600">
                <a:solidFill>
                  <a:schemeClr val="lt1"/>
                </a:solidFill>
                <a:latin typeface="Calibri"/>
                <a:ea typeface="Calibri"/>
                <a:cs typeface="Calibri"/>
                <a:sym typeface="Calibri"/>
              </a:rPr>
              <a:t>Resolução computacional de equações diferenciais</a:t>
            </a:r>
          </a:p>
          <a:p>
            <a:pPr indent="-571500" lvl="0" marL="571500" marR="0" rtl="0" algn="ctr">
              <a:spcBef>
                <a:spcPts val="0"/>
              </a:spcBef>
              <a:buClr>
                <a:schemeClr val="lt1"/>
              </a:buClr>
              <a:buSzPct val="100000"/>
              <a:buFont typeface="Calibri"/>
              <a:buChar char="-"/>
            </a:pPr>
            <a:r>
              <a:rPr lang="pt-BR" sz="3600">
                <a:solidFill>
                  <a:schemeClr val="lt1"/>
                </a:solidFill>
                <a:latin typeface="Calibri"/>
                <a:ea typeface="Calibri"/>
                <a:cs typeface="Calibri"/>
                <a:sym typeface="Calibri"/>
              </a:rPr>
              <a:t>Modelagem de sistemas físicos</a:t>
            </a:r>
          </a:p>
          <a:p>
            <a:pPr indent="0" lvl="0" marL="0" marR="0" rtl="0" algn="ctr">
              <a:spcBef>
                <a:spcPts val="0"/>
              </a:spcBef>
              <a:buSzPct val="25000"/>
              <a:buNone/>
            </a:pPr>
            <a:r>
              <a:rPr lang="pt-BR" sz="3600">
                <a:solidFill>
                  <a:schemeClr val="lt1"/>
                </a:solidFill>
                <a:latin typeface="Calibri"/>
                <a:ea typeface="Calibri"/>
                <a:cs typeface="Calibri"/>
                <a:sym typeface="Calibri"/>
              </a:rPr>
              <a:t> </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ph type="title"/>
          </p:nvPr>
        </p:nvSpPr>
        <p:spPr>
          <a:xfrm>
            <a:off x="266700" y="-10477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pt-BR" sz="2800" u="none" cap="none" strike="noStrike">
                <a:solidFill>
                  <a:schemeClr val="dk1"/>
                </a:solidFill>
                <a:latin typeface="Calibri"/>
                <a:ea typeface="Calibri"/>
                <a:cs typeface="Calibri"/>
                <a:sym typeface="Calibri"/>
              </a:rPr>
              <a:t>Construção de circuitos para Arduino:</a:t>
            </a:r>
          </a:p>
        </p:txBody>
      </p:sp>
      <p:sp>
        <p:nvSpPr>
          <p:cNvPr id="176" name="Shape 176"/>
          <p:cNvSpPr txBox="1"/>
          <p:nvPr>
            <p:ph idx="1" type="body"/>
          </p:nvPr>
        </p:nvSpPr>
        <p:spPr>
          <a:xfrm>
            <a:off x="838200" y="1825625"/>
            <a:ext cx="10515599" cy="4351338"/>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sp>
        <p:nvSpPr>
          <p:cNvPr id="177" name="Shape 177"/>
          <p:cNvSpPr/>
          <p:nvPr/>
        </p:nvSpPr>
        <p:spPr>
          <a:xfrm>
            <a:off x="469900" y="939800"/>
            <a:ext cx="11252200" cy="5384799"/>
          </a:xfrm>
          <a:prstGeom prst="roundRect">
            <a:avLst>
              <a:gd fmla="val 16667" name="adj"/>
            </a:avLst>
          </a:prstGeom>
          <a:solidFill>
            <a:schemeClr val="accent1"/>
          </a:solidFill>
          <a:ln cap="flat" cmpd="sng" w="12700">
            <a:solidFill>
              <a:srgbClr val="31538F"/>
            </a:solidFill>
            <a:prstDash val="solid"/>
            <a:miter lim="800000"/>
            <a:headEnd len="med" w="med" type="none"/>
            <a:tailEnd len="med" w="med" type="none"/>
          </a:ln>
        </p:spPr>
        <p:txBody>
          <a:bodyPr anchorCtr="0" anchor="ctr" bIns="45700" lIns="91425" rIns="91425" tIns="45700">
            <a:noAutofit/>
          </a:bodyPr>
          <a:lstStyle/>
          <a:p>
            <a:pPr indent="-457200" lvl="0" marL="457200" marR="0" rtl="0" algn="ctr">
              <a:spcBef>
                <a:spcPts val="0"/>
              </a:spcBef>
              <a:buClr>
                <a:schemeClr val="lt1"/>
              </a:buClr>
              <a:buSzPct val="100000"/>
              <a:buFont typeface="Calibri"/>
              <a:buChar char="-"/>
            </a:pPr>
            <a:r>
              <a:rPr lang="pt-BR" sz="3600">
                <a:solidFill>
                  <a:schemeClr val="lt1"/>
                </a:solidFill>
                <a:latin typeface="Calibri"/>
                <a:ea typeface="Calibri"/>
                <a:cs typeface="Calibri"/>
                <a:sym typeface="Calibri"/>
              </a:rPr>
              <a:t>Brinquedo para crianças do ensino fundamental </a:t>
            </a:r>
          </a:p>
          <a:p>
            <a:pPr indent="-457200" lvl="0" marL="457200" marR="0" rtl="0" algn="ctr">
              <a:spcBef>
                <a:spcPts val="0"/>
              </a:spcBef>
              <a:buClr>
                <a:schemeClr val="lt1"/>
              </a:buClr>
              <a:buSzPct val="100000"/>
              <a:buFont typeface="Calibri"/>
              <a:buChar char="-"/>
            </a:pPr>
            <a:r>
              <a:rPr lang="pt-BR" sz="3600">
                <a:solidFill>
                  <a:schemeClr val="lt1"/>
                </a:solidFill>
                <a:latin typeface="Calibri"/>
                <a:ea typeface="Calibri"/>
                <a:cs typeface="Calibri"/>
                <a:sym typeface="Calibri"/>
              </a:rPr>
              <a:t>Construção de estação meteorológica com uma placa fabricada em laboratório</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o Office">
  <a:themeElements>
    <a:clrScheme name="Tema do 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