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69" r:id="rId3"/>
    <p:sldId id="270" r:id="rId4"/>
    <p:sldId id="263" r:id="rId5"/>
    <p:sldId id="265" r:id="rId6"/>
    <p:sldId id="272" r:id="rId7"/>
    <p:sldId id="271"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99"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7336-D84B-979F-178C-9954E4D25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BE46E0-6E7D-6EC8-D8F5-E39749940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65894-1260-FEB0-F7D5-41B894D868DA}"/>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5" name="Footer Placeholder 4">
            <a:extLst>
              <a:ext uri="{FF2B5EF4-FFF2-40B4-BE49-F238E27FC236}">
                <a16:creationId xmlns:a16="http://schemas.microsoft.com/office/drawing/2014/main" id="{8A272CCD-EBD2-924E-B847-A7BFD3ED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475EC-1B8E-97D9-E735-424FBC7161B4}"/>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333269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CA43-A0A3-98D0-6A53-44E890CE4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7558C-C6F9-40C0-186D-7FC146C3C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2FAF4-DCF8-5669-F5A1-6B75B52FB541}"/>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5" name="Footer Placeholder 4">
            <a:extLst>
              <a:ext uri="{FF2B5EF4-FFF2-40B4-BE49-F238E27FC236}">
                <a16:creationId xmlns:a16="http://schemas.microsoft.com/office/drawing/2014/main" id="{BA66571C-3A57-146D-230E-7D8491B98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9E198-A132-AFEB-2D86-944A5EF0E22E}"/>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404100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37107-C297-6225-F154-813C5E36AF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333F6-79D7-C8FF-85DD-C1FA4EFAA2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9DF0D-9827-8E21-DD6D-746078532CC8}"/>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5" name="Footer Placeholder 4">
            <a:extLst>
              <a:ext uri="{FF2B5EF4-FFF2-40B4-BE49-F238E27FC236}">
                <a16:creationId xmlns:a16="http://schemas.microsoft.com/office/drawing/2014/main" id="{25EF1C0D-B854-E340-1C48-25FA73681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5419B-4B23-8401-C9AB-3FF2FF2667F2}"/>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280008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6DDB-81A2-C31A-1623-F2C9067DD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9EA5D-15A6-531E-B44E-5968BB0F3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B9FA1-81D2-9C08-1C9A-EE5A10EBA7B2}"/>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5" name="Footer Placeholder 4">
            <a:extLst>
              <a:ext uri="{FF2B5EF4-FFF2-40B4-BE49-F238E27FC236}">
                <a16:creationId xmlns:a16="http://schemas.microsoft.com/office/drawing/2014/main" id="{56788EA4-1283-5640-4644-245FFB792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92711-C147-012B-5DD5-A8D5DA7EFDE7}"/>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69714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CB1-69BE-984E-4A06-AD0BEC64B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07007-9107-59B7-49FA-7BA6978A7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DD176-BC17-7825-8BE2-440FB9FF51DE}"/>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5" name="Footer Placeholder 4">
            <a:extLst>
              <a:ext uri="{FF2B5EF4-FFF2-40B4-BE49-F238E27FC236}">
                <a16:creationId xmlns:a16="http://schemas.microsoft.com/office/drawing/2014/main" id="{F96D2458-6292-AF92-8516-CD62EC099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BB51-6BCD-936B-CABD-5D26BE92E07B}"/>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282404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0DB9-97B7-A54E-C517-623403A0D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469AD-BA91-E161-CCA7-E474A135D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BB16B6-74D1-812F-48DB-DC8DC17A4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5F903E-1B6D-42DF-73C8-245A75138908}"/>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6" name="Footer Placeholder 5">
            <a:extLst>
              <a:ext uri="{FF2B5EF4-FFF2-40B4-BE49-F238E27FC236}">
                <a16:creationId xmlns:a16="http://schemas.microsoft.com/office/drawing/2014/main" id="{812786A7-7D65-D8FD-F08E-8533EF0BC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B937E-615F-1978-62E0-44B834F3328B}"/>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163638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468A-31BB-0074-067F-F045A4D2B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3F94E-CA52-80BF-AEB7-30E1D863C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C3D68-7C19-A442-E4B0-6B8E3B298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AB1FAC-3F77-E11E-85F8-25278D2D6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F2E79-1C1A-69F8-C0D1-26EF4F7CD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A28A8-CCE6-AFCF-FA58-A690EB3003C5}"/>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8" name="Footer Placeholder 7">
            <a:extLst>
              <a:ext uri="{FF2B5EF4-FFF2-40B4-BE49-F238E27FC236}">
                <a16:creationId xmlns:a16="http://schemas.microsoft.com/office/drawing/2014/main" id="{32D1CE2B-998D-BEAA-DF68-88AC508DB6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DBFBD-8AF6-9CDE-679D-2357AFF8B969}"/>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281380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DB22-E0B3-F44B-FAE2-B893356E80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B94A33-864F-A8E7-56B1-4879CA338C7B}"/>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4" name="Footer Placeholder 3">
            <a:extLst>
              <a:ext uri="{FF2B5EF4-FFF2-40B4-BE49-F238E27FC236}">
                <a16:creationId xmlns:a16="http://schemas.microsoft.com/office/drawing/2014/main" id="{D5B59F1C-51AA-3810-8E3B-751560AEC7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17424-EA3C-B601-E6A1-5A58DBE9C070}"/>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315483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3A7BC-2517-6657-5500-3BF043DD66A4}"/>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3" name="Footer Placeholder 2">
            <a:extLst>
              <a:ext uri="{FF2B5EF4-FFF2-40B4-BE49-F238E27FC236}">
                <a16:creationId xmlns:a16="http://schemas.microsoft.com/office/drawing/2014/main" id="{E86F938D-5014-410C-CF95-A8A525B3C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31971-1F6B-B02C-CD76-DC842151B1CA}"/>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126218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5075-EA12-0F8B-2055-C72B50FE0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3302E1-C245-D8D8-8E70-79B91529B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E25AC-9E98-D18D-2FAA-9B6049B66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7BA91-CC4C-DA86-6F2A-AD181B9F433D}"/>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6" name="Footer Placeholder 5">
            <a:extLst>
              <a:ext uri="{FF2B5EF4-FFF2-40B4-BE49-F238E27FC236}">
                <a16:creationId xmlns:a16="http://schemas.microsoft.com/office/drawing/2014/main" id="{0B6995A8-6726-4F9B-0A12-C7CB9380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7A0D2-A504-FAF1-8014-8F01C0294315}"/>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203060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5064-6566-1D96-AFC5-19D9DB076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479AB3-07C0-EE0C-A09F-B04F7B7A8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58472E-2E0A-F19A-A7F6-C5338B18D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D4DC1-6185-C75E-F150-9FDF2B67F3E5}"/>
              </a:ext>
            </a:extLst>
          </p:cNvPr>
          <p:cNvSpPr>
            <a:spLocks noGrp="1"/>
          </p:cNvSpPr>
          <p:nvPr>
            <p:ph type="dt" sz="half" idx="10"/>
          </p:nvPr>
        </p:nvSpPr>
        <p:spPr/>
        <p:txBody>
          <a:bodyPr/>
          <a:lstStyle/>
          <a:p>
            <a:fld id="{1134745E-CE17-4B81-B30D-C122B44D27C7}" type="datetimeFigureOut">
              <a:rPr lang="en-US" smtClean="0"/>
              <a:t>23/01/28</a:t>
            </a:fld>
            <a:endParaRPr lang="en-US"/>
          </a:p>
        </p:txBody>
      </p:sp>
      <p:sp>
        <p:nvSpPr>
          <p:cNvPr id="6" name="Footer Placeholder 5">
            <a:extLst>
              <a:ext uri="{FF2B5EF4-FFF2-40B4-BE49-F238E27FC236}">
                <a16:creationId xmlns:a16="http://schemas.microsoft.com/office/drawing/2014/main" id="{5F418956-50DD-8EA4-679A-0550A981B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C70FD-5231-468A-E7AD-C42E9DE0403E}"/>
              </a:ext>
            </a:extLst>
          </p:cNvPr>
          <p:cNvSpPr>
            <a:spLocks noGrp="1"/>
          </p:cNvSpPr>
          <p:nvPr>
            <p:ph type="sldNum" sz="quarter" idx="12"/>
          </p:nvPr>
        </p:nvSpPr>
        <p:spPr/>
        <p:txBody>
          <a:bodyPr/>
          <a:lstStyle/>
          <a:p>
            <a:fld id="{74D858FB-E9DD-40C6-B190-2E88D548F993}" type="slidenum">
              <a:rPr lang="en-US" smtClean="0"/>
              <a:t>‹#›</a:t>
            </a:fld>
            <a:endParaRPr lang="en-US"/>
          </a:p>
        </p:txBody>
      </p:sp>
    </p:spTree>
    <p:extLst>
      <p:ext uri="{BB962C8B-B14F-4D97-AF65-F5344CB8AC3E}">
        <p14:creationId xmlns:p14="http://schemas.microsoft.com/office/powerpoint/2010/main" val="201596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D4AEC-7691-EB6D-5786-12AB8F82F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DBBA7-C2ED-B985-13F0-3C28D21D7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9234E-E0A1-F7C4-5C84-0D008AA74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4745E-CE17-4B81-B30D-C122B44D27C7}" type="datetimeFigureOut">
              <a:rPr lang="en-US" smtClean="0"/>
              <a:t>23/01/28</a:t>
            </a:fld>
            <a:endParaRPr lang="en-US"/>
          </a:p>
        </p:txBody>
      </p:sp>
      <p:sp>
        <p:nvSpPr>
          <p:cNvPr id="5" name="Footer Placeholder 4">
            <a:extLst>
              <a:ext uri="{FF2B5EF4-FFF2-40B4-BE49-F238E27FC236}">
                <a16:creationId xmlns:a16="http://schemas.microsoft.com/office/drawing/2014/main" id="{AE7A6402-EAF1-2524-E79F-63A0F4A31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ED1419-6016-A27D-8A76-0CA7A56D5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858FB-E9DD-40C6-B190-2E88D548F993}" type="slidenum">
              <a:rPr lang="en-US" smtClean="0"/>
              <a:t>‹#›</a:t>
            </a:fld>
            <a:endParaRPr lang="en-US"/>
          </a:p>
        </p:txBody>
      </p:sp>
    </p:spTree>
    <p:extLst>
      <p:ext uri="{BB962C8B-B14F-4D97-AF65-F5344CB8AC3E}">
        <p14:creationId xmlns:p14="http://schemas.microsoft.com/office/powerpoint/2010/main" val="28309422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7FF6-3388-1FCC-9F64-8A67C4271923}"/>
              </a:ext>
            </a:extLst>
          </p:cNvPr>
          <p:cNvSpPr>
            <a:spLocks noGrp="1"/>
          </p:cNvSpPr>
          <p:nvPr>
            <p:ph type="ctrTitle"/>
          </p:nvPr>
        </p:nvSpPr>
        <p:spPr/>
        <p:txBody>
          <a:bodyPr/>
          <a:lstStyle/>
          <a:p>
            <a:r>
              <a:rPr lang="en-US" dirty="0"/>
              <a:t>Secure V2V Channel</a:t>
            </a:r>
          </a:p>
        </p:txBody>
      </p:sp>
      <p:sp>
        <p:nvSpPr>
          <p:cNvPr id="3" name="Subtitle 2">
            <a:extLst>
              <a:ext uri="{FF2B5EF4-FFF2-40B4-BE49-F238E27FC236}">
                <a16:creationId xmlns:a16="http://schemas.microsoft.com/office/drawing/2014/main" id="{3EFEAB73-B8DF-D35F-563A-C25770615B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166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8E24A-F76D-853D-8462-50560501D153}"/>
              </a:ext>
            </a:extLst>
          </p:cNvPr>
          <p:cNvSpPr>
            <a:spLocks noGrp="1"/>
          </p:cNvSpPr>
          <p:nvPr>
            <p:ph idx="1"/>
          </p:nvPr>
        </p:nvSpPr>
        <p:spPr>
          <a:xfrm>
            <a:off x="838200" y="1449970"/>
            <a:ext cx="10515600" cy="3958059"/>
          </a:xfrm>
        </p:spPr>
        <p:txBody>
          <a:bodyPr>
            <a:normAutofit lnSpcReduction="10000"/>
          </a:bodyPr>
          <a:lstStyle/>
          <a:p>
            <a:r>
              <a:rPr lang="en-US" dirty="0"/>
              <a:t>Vehicle-to-Vehicle (V2V) communications among nearby vehicles in the form of continuous broadcast of Basic Safety Messages (BSMs) has the potential to prevent up to 75% of all roadway crashes through safety applications.</a:t>
            </a:r>
          </a:p>
          <a:p>
            <a:r>
              <a:rPr lang="en-US" dirty="0"/>
              <a:t>Basically, BSM(basic safety messages) are share using V2V communication to provide a safer driving journey. The correctness and reliability of BSMs, which contain information like sender's position, speed, brakes, etc., are of prime importance as they directly affect the outcome and effectiveness of safety applications based on them</a:t>
            </a:r>
          </a:p>
        </p:txBody>
      </p:sp>
    </p:spTree>
    <p:extLst>
      <p:ext uri="{BB962C8B-B14F-4D97-AF65-F5344CB8AC3E}">
        <p14:creationId xmlns:p14="http://schemas.microsoft.com/office/powerpoint/2010/main" val="217984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2C78-66FC-FBA1-0553-77471AADAD37}"/>
              </a:ext>
            </a:extLst>
          </p:cNvPr>
          <p:cNvSpPr>
            <a:spLocks noGrp="1"/>
          </p:cNvSpPr>
          <p:nvPr>
            <p:ph type="ctrTitle"/>
          </p:nvPr>
        </p:nvSpPr>
        <p:spPr/>
        <p:txBody>
          <a:bodyPr/>
          <a:lstStyle/>
          <a:p>
            <a:r>
              <a:rPr lang="en-US" dirty="0"/>
              <a:t>Threads facing V2V</a:t>
            </a:r>
          </a:p>
        </p:txBody>
      </p:sp>
      <p:sp>
        <p:nvSpPr>
          <p:cNvPr id="3" name="Subtitle 2">
            <a:extLst>
              <a:ext uri="{FF2B5EF4-FFF2-40B4-BE49-F238E27FC236}">
                <a16:creationId xmlns:a16="http://schemas.microsoft.com/office/drawing/2014/main" id="{C099DE1A-A000-94B8-AE1D-238C09315F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603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5E9F7A-B64C-4192-8930-A05D1E23F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and white sign&#10;&#10;Description automatically generated with low confidence">
            <a:extLst>
              <a:ext uri="{FF2B5EF4-FFF2-40B4-BE49-F238E27FC236}">
                <a16:creationId xmlns:a16="http://schemas.microsoft.com/office/drawing/2014/main" id="{78AD5230-CF2F-1CEE-CC2D-41D3BF975A9D}"/>
              </a:ext>
            </a:extLst>
          </p:cNvPr>
          <p:cNvPicPr>
            <a:picLocks noChangeAspect="1"/>
          </p:cNvPicPr>
          <p:nvPr/>
        </p:nvPicPr>
        <p:blipFill rotWithShape="1">
          <a:blip r:embed="rId2">
            <a:extLst>
              <a:ext uri="{28A0092B-C50C-407E-A947-70E740481C1C}">
                <a14:useLocalDpi xmlns:a14="http://schemas.microsoft.com/office/drawing/2010/main" val="0"/>
              </a:ext>
            </a:extLst>
          </a:blip>
          <a:srcRect l="13835" r="23239" b="2"/>
          <a:stretch/>
        </p:blipFill>
        <p:spPr>
          <a:xfrm>
            <a:off x="20" y="853"/>
            <a:ext cx="2743179" cy="3417511"/>
          </a:xfrm>
          <a:prstGeom prst="rect">
            <a:avLst/>
          </a:prstGeom>
        </p:spPr>
      </p:pic>
      <p:pic>
        <p:nvPicPr>
          <p:cNvPr id="10" name="Picture 9" descr="Icon&#10;&#10;Description automatically generated">
            <a:extLst>
              <a:ext uri="{FF2B5EF4-FFF2-40B4-BE49-F238E27FC236}">
                <a16:creationId xmlns:a16="http://schemas.microsoft.com/office/drawing/2014/main" id="{6E599965-2771-E776-3E36-2DA9C9E56D88}"/>
              </a:ext>
            </a:extLst>
          </p:cNvPr>
          <p:cNvPicPr>
            <a:picLocks noChangeAspect="1"/>
          </p:cNvPicPr>
          <p:nvPr/>
        </p:nvPicPr>
        <p:blipFill rotWithShape="1">
          <a:blip r:embed="rId3">
            <a:extLst>
              <a:ext uri="{28A0092B-C50C-407E-A947-70E740481C1C}">
                <a14:useLocalDpi xmlns:a14="http://schemas.microsoft.com/office/drawing/2010/main" val="0"/>
              </a:ext>
            </a:extLst>
          </a:blip>
          <a:srcRect l="18624" r="19920" b="-1"/>
          <a:stretch/>
        </p:blipFill>
        <p:spPr>
          <a:xfrm>
            <a:off x="20" y="3417677"/>
            <a:ext cx="2743179" cy="3440324"/>
          </a:xfrm>
          <a:prstGeom prst="rect">
            <a:avLst/>
          </a:prstGeom>
        </p:spPr>
      </p:pic>
      <p:sp>
        <p:nvSpPr>
          <p:cNvPr id="17" name="Rectangle 16">
            <a:extLst>
              <a:ext uri="{FF2B5EF4-FFF2-40B4-BE49-F238E27FC236}">
                <a16:creationId xmlns:a16="http://schemas.microsoft.com/office/drawing/2014/main" id="{793EB161-5CFE-4D7E-B34B-06C90F9B1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1"/>
            <a:ext cx="6744336" cy="68771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8147C2-BF02-44AA-81D8-FD7776FA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5964" y="685799"/>
            <a:ext cx="5358808"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D253C-4F63-B563-5278-C310541D058B}"/>
              </a:ext>
            </a:extLst>
          </p:cNvPr>
          <p:cNvSpPr>
            <a:spLocks noGrp="1"/>
          </p:cNvSpPr>
          <p:nvPr>
            <p:ph type="title"/>
          </p:nvPr>
        </p:nvSpPr>
        <p:spPr>
          <a:xfrm>
            <a:off x="4040372" y="1015409"/>
            <a:ext cx="4231758" cy="1125102"/>
          </a:xfrm>
        </p:spPr>
        <p:txBody>
          <a:bodyPr anchor="b">
            <a:normAutofit/>
          </a:bodyPr>
          <a:lstStyle/>
          <a:p>
            <a:pPr algn="ctr"/>
            <a:r>
              <a:rPr lang="en-US" sz="3200">
                <a:solidFill>
                  <a:schemeClr val="tx1">
                    <a:lumMod val="65000"/>
                    <a:lumOff val="35000"/>
                  </a:schemeClr>
                </a:solidFill>
              </a:rPr>
              <a:t>Red light violation</a:t>
            </a:r>
            <a:br>
              <a:rPr lang="en-US" sz="3200">
                <a:solidFill>
                  <a:schemeClr val="tx1">
                    <a:lumMod val="65000"/>
                    <a:lumOff val="35000"/>
                  </a:schemeClr>
                </a:solidFill>
              </a:rPr>
            </a:br>
            <a:endParaRPr lang="en-US" sz="32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51D507FD-69EC-767D-FD5D-7B2B4A41F350}"/>
              </a:ext>
            </a:extLst>
          </p:cNvPr>
          <p:cNvSpPr>
            <a:spLocks noGrp="1"/>
          </p:cNvSpPr>
          <p:nvPr>
            <p:ph idx="1"/>
          </p:nvPr>
        </p:nvSpPr>
        <p:spPr>
          <a:xfrm>
            <a:off x="4040372" y="2427382"/>
            <a:ext cx="4231758" cy="3234456"/>
          </a:xfrm>
        </p:spPr>
        <p:txBody>
          <a:bodyPr anchor="t">
            <a:normAutofit/>
          </a:bodyPr>
          <a:lstStyle/>
          <a:p>
            <a:pPr marL="457200" indent="-457200">
              <a:buFont typeface="+mj-lt"/>
              <a:buAutoNum type="arabicPeriod"/>
            </a:pPr>
            <a:r>
              <a:rPr lang="en-US" sz="2000" dirty="0">
                <a:solidFill>
                  <a:schemeClr val="tx1">
                    <a:lumMod val="65000"/>
                    <a:lumOff val="35000"/>
                  </a:schemeClr>
                </a:solidFill>
              </a:rPr>
              <a:t>Hacker creates a “fake” traffic light</a:t>
            </a:r>
          </a:p>
          <a:p>
            <a:pPr marL="457200" indent="-457200">
              <a:buFont typeface="+mj-lt"/>
              <a:buAutoNum type="arabicPeriod"/>
            </a:pPr>
            <a:r>
              <a:rPr lang="en-US" sz="2000" dirty="0">
                <a:solidFill>
                  <a:schemeClr val="tx1">
                    <a:lumMod val="65000"/>
                    <a:lumOff val="35000"/>
                  </a:schemeClr>
                </a:solidFill>
              </a:rPr>
              <a:t>The fake traffic light sends a red violation warning</a:t>
            </a:r>
          </a:p>
          <a:p>
            <a:pPr marL="457200" indent="-457200">
              <a:buFont typeface="+mj-lt"/>
              <a:buAutoNum type="arabicPeriod"/>
            </a:pPr>
            <a:r>
              <a:rPr lang="en-US" sz="2000" dirty="0">
                <a:solidFill>
                  <a:schemeClr val="tx1">
                    <a:lumMod val="65000"/>
                    <a:lumOff val="35000"/>
                  </a:schemeClr>
                </a:solidFill>
              </a:rPr>
              <a:t>Vehicles receives the fake warning and driver brakes immediately</a:t>
            </a:r>
          </a:p>
          <a:p>
            <a:pPr marL="457200" indent="-457200">
              <a:buFont typeface="+mj-lt"/>
              <a:buAutoNum type="arabicPeriod"/>
            </a:pPr>
            <a:r>
              <a:rPr lang="en-US" sz="2000" dirty="0">
                <a:solidFill>
                  <a:schemeClr val="tx1">
                    <a:lumMod val="65000"/>
                    <a:lumOff val="35000"/>
                  </a:schemeClr>
                </a:solidFill>
              </a:rPr>
              <a:t>Full braking causes a rear-end collision</a:t>
            </a:r>
          </a:p>
        </p:txBody>
      </p:sp>
      <p:pic>
        <p:nvPicPr>
          <p:cNvPr id="6" name="Picture 5" descr="A picture containing clipart&#10;&#10;Description automatically generated">
            <a:extLst>
              <a:ext uri="{FF2B5EF4-FFF2-40B4-BE49-F238E27FC236}">
                <a16:creationId xmlns:a16="http://schemas.microsoft.com/office/drawing/2014/main" id="{B8452EDF-FE97-D26B-C673-EB08BBA353D8}"/>
              </a:ext>
            </a:extLst>
          </p:cNvPr>
          <p:cNvPicPr>
            <a:picLocks noChangeAspect="1"/>
          </p:cNvPicPr>
          <p:nvPr/>
        </p:nvPicPr>
        <p:blipFill rotWithShape="1">
          <a:blip r:embed="rId4">
            <a:extLst>
              <a:ext uri="{28A0092B-C50C-407E-A947-70E740481C1C}">
                <a14:useLocalDpi xmlns:a14="http://schemas.microsoft.com/office/drawing/2010/main" val="0"/>
              </a:ext>
            </a:extLst>
          </a:blip>
          <a:srcRect l="2202" r="4426" b="-1"/>
          <a:stretch/>
        </p:blipFill>
        <p:spPr>
          <a:xfrm>
            <a:off x="9487538" y="10"/>
            <a:ext cx="2704462" cy="3418353"/>
          </a:xfrm>
          <a:prstGeom prst="rect">
            <a:avLst/>
          </a:prstGeom>
        </p:spPr>
      </p:pic>
      <p:pic>
        <p:nvPicPr>
          <p:cNvPr id="4" name="Picture 3" descr="Icon&#10;&#10;Description automatically generated">
            <a:extLst>
              <a:ext uri="{FF2B5EF4-FFF2-40B4-BE49-F238E27FC236}">
                <a16:creationId xmlns:a16="http://schemas.microsoft.com/office/drawing/2014/main" id="{A3300E4B-A8F2-EE3D-EB84-54225432FEA8}"/>
              </a:ext>
            </a:extLst>
          </p:cNvPr>
          <p:cNvPicPr>
            <a:picLocks noChangeAspect="1"/>
          </p:cNvPicPr>
          <p:nvPr/>
        </p:nvPicPr>
        <p:blipFill rotWithShape="1">
          <a:blip r:embed="rId5">
            <a:extLst>
              <a:ext uri="{28A0092B-C50C-407E-A947-70E740481C1C}">
                <a14:useLocalDpi xmlns:a14="http://schemas.microsoft.com/office/drawing/2010/main" val="0"/>
              </a:ext>
            </a:extLst>
          </a:blip>
          <a:srcRect t="4554" r="2" b="9348"/>
          <a:stretch/>
        </p:blipFill>
        <p:spPr>
          <a:xfrm>
            <a:off x="9487536" y="3417676"/>
            <a:ext cx="2704463" cy="3440324"/>
          </a:xfrm>
          <a:prstGeom prst="rect">
            <a:avLst/>
          </a:prstGeom>
        </p:spPr>
      </p:pic>
    </p:spTree>
    <p:extLst>
      <p:ext uri="{BB962C8B-B14F-4D97-AF65-F5344CB8AC3E}">
        <p14:creationId xmlns:p14="http://schemas.microsoft.com/office/powerpoint/2010/main" val="109836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4C385DA-AA15-46C5-8C56-351730F4A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lipart&#10;&#10;Description automatically generated">
            <a:extLst>
              <a:ext uri="{FF2B5EF4-FFF2-40B4-BE49-F238E27FC236}">
                <a16:creationId xmlns:a16="http://schemas.microsoft.com/office/drawing/2014/main" id="{F89ABE47-EFB1-970A-A939-D6E254229104}"/>
              </a:ext>
            </a:extLst>
          </p:cNvPr>
          <p:cNvPicPr>
            <a:picLocks noChangeAspect="1"/>
          </p:cNvPicPr>
          <p:nvPr/>
        </p:nvPicPr>
        <p:blipFill rotWithShape="1">
          <a:blip r:embed="rId2">
            <a:extLst>
              <a:ext uri="{28A0092B-C50C-407E-A947-70E740481C1C}">
                <a14:useLocalDpi xmlns:a14="http://schemas.microsoft.com/office/drawing/2010/main" val="0"/>
              </a:ext>
            </a:extLst>
          </a:blip>
          <a:srcRect t="79" b="1271"/>
          <a:stretch/>
        </p:blipFill>
        <p:spPr>
          <a:xfrm>
            <a:off x="725384" y="675166"/>
            <a:ext cx="2356195" cy="2743198"/>
          </a:xfrm>
          <a:prstGeom prst="rect">
            <a:avLst/>
          </a:prstGeom>
        </p:spPr>
      </p:pic>
      <p:pic>
        <p:nvPicPr>
          <p:cNvPr id="7" name="Picture 6" descr="Icon&#10;&#10;Description automatically generated">
            <a:extLst>
              <a:ext uri="{FF2B5EF4-FFF2-40B4-BE49-F238E27FC236}">
                <a16:creationId xmlns:a16="http://schemas.microsoft.com/office/drawing/2014/main" id="{329CB139-F9CA-C54E-498C-4393D0D8A52F}"/>
              </a:ext>
            </a:extLst>
          </p:cNvPr>
          <p:cNvPicPr>
            <a:picLocks noChangeAspect="1"/>
          </p:cNvPicPr>
          <p:nvPr/>
        </p:nvPicPr>
        <p:blipFill rotWithShape="1">
          <a:blip r:embed="rId3">
            <a:extLst>
              <a:ext uri="{28A0092B-C50C-407E-A947-70E740481C1C}">
                <a14:useLocalDpi xmlns:a14="http://schemas.microsoft.com/office/drawing/2010/main" val="0"/>
              </a:ext>
            </a:extLst>
          </a:blip>
          <a:srcRect t="8084" b="12876"/>
          <a:stretch/>
        </p:blipFill>
        <p:spPr>
          <a:xfrm>
            <a:off x="725381" y="3417677"/>
            <a:ext cx="2356195" cy="2751579"/>
          </a:xfrm>
          <a:prstGeom prst="rect">
            <a:avLst/>
          </a:prstGeom>
        </p:spPr>
      </p:pic>
      <p:sp>
        <p:nvSpPr>
          <p:cNvPr id="25" name="Rectangle 24">
            <a:extLst>
              <a:ext uri="{FF2B5EF4-FFF2-40B4-BE49-F238E27FC236}">
                <a16:creationId xmlns:a16="http://schemas.microsoft.com/office/drawing/2014/main" id="{B1D440A5-AAE0-485D-8787-418395E5E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674482"/>
            <a:ext cx="6057900" cy="54863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D253C-4F63-B563-5278-C310541D058B}"/>
              </a:ext>
            </a:extLst>
          </p:cNvPr>
          <p:cNvSpPr>
            <a:spLocks noGrp="1"/>
          </p:cNvSpPr>
          <p:nvPr>
            <p:ph type="title"/>
          </p:nvPr>
        </p:nvSpPr>
        <p:spPr>
          <a:xfrm>
            <a:off x="6096001" y="1111101"/>
            <a:ext cx="4740110" cy="1029409"/>
          </a:xfrm>
        </p:spPr>
        <p:txBody>
          <a:bodyPr anchor="b">
            <a:normAutofit/>
          </a:bodyPr>
          <a:lstStyle/>
          <a:p>
            <a:pPr algn="ctr"/>
            <a:r>
              <a:rPr lang="en-US" sz="3200" dirty="0">
                <a:solidFill>
                  <a:srgbClr val="595959"/>
                </a:solidFill>
              </a:rPr>
              <a:t>Traffic Chaos Attack</a:t>
            </a:r>
          </a:p>
        </p:txBody>
      </p:sp>
      <p:pic>
        <p:nvPicPr>
          <p:cNvPr id="5" name="Picture 4" descr="A red and white sign&#10;&#10;Description automatically generated with low confidence">
            <a:extLst>
              <a:ext uri="{FF2B5EF4-FFF2-40B4-BE49-F238E27FC236}">
                <a16:creationId xmlns:a16="http://schemas.microsoft.com/office/drawing/2014/main" id="{425F2534-3876-A08F-9892-AAC4BF0B417C}"/>
              </a:ext>
            </a:extLst>
          </p:cNvPr>
          <p:cNvPicPr>
            <a:picLocks noChangeAspect="1"/>
          </p:cNvPicPr>
          <p:nvPr/>
        </p:nvPicPr>
        <p:blipFill rotWithShape="1">
          <a:blip r:embed="rId4">
            <a:extLst>
              <a:ext uri="{28A0092B-C50C-407E-A947-70E740481C1C}">
                <a14:useLocalDpi xmlns:a14="http://schemas.microsoft.com/office/drawing/2010/main" val="0"/>
              </a:ext>
            </a:extLst>
          </a:blip>
          <a:srcRect l="11399" r="20800" b="-2"/>
          <a:stretch/>
        </p:blipFill>
        <p:spPr>
          <a:xfrm>
            <a:off x="3081574" y="674481"/>
            <a:ext cx="2373024" cy="2743882"/>
          </a:xfrm>
          <a:prstGeom prst="rect">
            <a:avLst/>
          </a:prstGeom>
        </p:spPr>
      </p:pic>
      <p:pic>
        <p:nvPicPr>
          <p:cNvPr id="9" name="Picture 8" descr="Icon&#10;&#10;Description automatically generated">
            <a:extLst>
              <a:ext uri="{FF2B5EF4-FFF2-40B4-BE49-F238E27FC236}">
                <a16:creationId xmlns:a16="http://schemas.microsoft.com/office/drawing/2014/main" id="{733A7F55-E8D1-E7C3-7A70-04C110EEAF27}"/>
              </a:ext>
            </a:extLst>
          </p:cNvPr>
          <p:cNvPicPr>
            <a:picLocks noChangeAspect="1"/>
          </p:cNvPicPr>
          <p:nvPr/>
        </p:nvPicPr>
        <p:blipFill rotWithShape="1">
          <a:blip r:embed="rId5">
            <a:extLst>
              <a:ext uri="{28A0092B-C50C-407E-A947-70E740481C1C}">
                <a14:useLocalDpi xmlns:a14="http://schemas.microsoft.com/office/drawing/2010/main" val="0"/>
              </a:ext>
            </a:extLst>
          </a:blip>
          <a:srcRect l="16116" r="17414"/>
          <a:stretch/>
        </p:blipFill>
        <p:spPr>
          <a:xfrm>
            <a:off x="3081575" y="3417676"/>
            <a:ext cx="2373025" cy="2751579"/>
          </a:xfrm>
          <a:prstGeom prst="rect">
            <a:avLst/>
          </a:prstGeom>
        </p:spPr>
      </p:pic>
      <p:sp>
        <p:nvSpPr>
          <p:cNvPr id="3" name="Content Placeholder 2">
            <a:extLst>
              <a:ext uri="{FF2B5EF4-FFF2-40B4-BE49-F238E27FC236}">
                <a16:creationId xmlns:a16="http://schemas.microsoft.com/office/drawing/2014/main" id="{51D507FD-69EC-767D-FD5D-7B2B4A41F350}"/>
              </a:ext>
            </a:extLst>
          </p:cNvPr>
          <p:cNvSpPr>
            <a:spLocks noGrp="1"/>
          </p:cNvSpPr>
          <p:nvPr>
            <p:ph idx="1"/>
          </p:nvPr>
        </p:nvSpPr>
        <p:spPr>
          <a:xfrm>
            <a:off x="6096000" y="2427382"/>
            <a:ext cx="4740111" cy="3154711"/>
          </a:xfrm>
        </p:spPr>
        <p:txBody>
          <a:bodyPr anchor="t">
            <a:normAutofit/>
          </a:bodyPr>
          <a:lstStyle/>
          <a:p>
            <a:pPr marL="457200" indent="-457200">
              <a:buFont typeface="+mj-lt"/>
              <a:buAutoNum type="arabicPeriod"/>
            </a:pPr>
            <a:r>
              <a:rPr lang="en-US" sz="2000" dirty="0">
                <a:solidFill>
                  <a:srgbClr val="595959"/>
                </a:solidFill>
              </a:rPr>
              <a:t>Hacker creates fake cars</a:t>
            </a:r>
          </a:p>
          <a:p>
            <a:pPr marL="457200" indent="-457200">
              <a:buFont typeface="+mj-lt"/>
              <a:buAutoNum type="arabicPeriod"/>
            </a:pPr>
            <a:r>
              <a:rPr lang="en-US" sz="2000" dirty="0">
                <a:solidFill>
                  <a:srgbClr val="595959"/>
                </a:solidFill>
              </a:rPr>
              <a:t>Fake cars send a lot of fake signals</a:t>
            </a:r>
          </a:p>
          <a:p>
            <a:pPr marL="457200" indent="-457200">
              <a:buFont typeface="+mj-lt"/>
              <a:buAutoNum type="arabicPeriod"/>
            </a:pPr>
            <a:r>
              <a:rPr lang="en-US" sz="2000" dirty="0">
                <a:solidFill>
                  <a:srgbClr val="595959"/>
                </a:solidFill>
              </a:rPr>
              <a:t>Traffic light reacts to intense traffic and turns green</a:t>
            </a:r>
          </a:p>
          <a:p>
            <a:pPr marL="457200" indent="-457200">
              <a:buFont typeface="+mj-lt"/>
              <a:buAutoNum type="arabicPeriod"/>
            </a:pPr>
            <a:r>
              <a:rPr lang="en-US" sz="2000" dirty="0">
                <a:solidFill>
                  <a:srgbClr val="595959"/>
                </a:solidFill>
              </a:rPr>
              <a:t>All other cars must wait which causes a traffic jam</a:t>
            </a:r>
          </a:p>
        </p:txBody>
      </p:sp>
    </p:spTree>
    <p:extLst>
      <p:ext uri="{BB962C8B-B14F-4D97-AF65-F5344CB8AC3E}">
        <p14:creationId xmlns:p14="http://schemas.microsoft.com/office/powerpoint/2010/main" val="269986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253C-4F63-B563-5278-C310541D058B}"/>
              </a:ext>
            </a:extLst>
          </p:cNvPr>
          <p:cNvSpPr>
            <a:spLocks noGrp="1"/>
          </p:cNvSpPr>
          <p:nvPr>
            <p:ph type="title"/>
          </p:nvPr>
        </p:nvSpPr>
        <p:spPr>
          <a:xfrm>
            <a:off x="838200" y="365125"/>
            <a:ext cx="10549128" cy="1212315"/>
          </a:xfrm>
        </p:spPr>
        <p:txBody>
          <a:bodyPr anchor="b">
            <a:normAutofit/>
          </a:bodyPr>
          <a:lstStyle/>
          <a:p>
            <a:r>
              <a:rPr lang="en-US" sz="4000" dirty="0"/>
              <a:t>Safety Applications Attack</a:t>
            </a:r>
          </a:p>
        </p:txBody>
      </p:sp>
      <p:cxnSp>
        <p:nvCxnSpPr>
          <p:cNvPr id="36" name="Straight Connector 29">
            <a:extLst>
              <a:ext uri="{FF2B5EF4-FFF2-40B4-BE49-F238E27FC236}">
                <a16:creationId xmlns:a16="http://schemas.microsoft.com/office/drawing/2014/main" id="{F3287A50-A906-45D1-ACBD-D36BC9C788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3614" y="1701532"/>
            <a:ext cx="10413714" cy="0"/>
          </a:xfrm>
          <a:prstGeom prst="line">
            <a:avLst/>
          </a:prstGeom>
          <a:ln w="19050">
            <a:solidFill>
              <a:srgbClr val="FF066B"/>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D507FD-69EC-767D-FD5D-7B2B4A41F350}"/>
              </a:ext>
            </a:extLst>
          </p:cNvPr>
          <p:cNvSpPr>
            <a:spLocks noGrp="1"/>
          </p:cNvSpPr>
          <p:nvPr>
            <p:ph idx="1"/>
          </p:nvPr>
        </p:nvSpPr>
        <p:spPr>
          <a:xfrm>
            <a:off x="838200" y="1825625"/>
            <a:ext cx="4981734" cy="4351338"/>
          </a:xfrm>
        </p:spPr>
        <p:txBody>
          <a:bodyPr>
            <a:normAutofit/>
          </a:bodyPr>
          <a:lstStyle/>
          <a:p>
            <a:pPr marL="457200" indent="-457200">
              <a:buClr>
                <a:srgbClr val="913F60"/>
              </a:buClr>
              <a:buFont typeface="+mj-lt"/>
              <a:buAutoNum type="arabicPeriod"/>
            </a:pPr>
            <a:r>
              <a:rPr lang="en-US" sz="2000" dirty="0"/>
              <a:t>Hacker creates fake cars</a:t>
            </a:r>
          </a:p>
          <a:p>
            <a:pPr marL="457200" indent="-457200">
              <a:buClr>
                <a:srgbClr val="913F60"/>
              </a:buClr>
              <a:buFont typeface="+mj-lt"/>
              <a:buAutoNum type="arabicPeriod"/>
            </a:pPr>
            <a:r>
              <a:rPr lang="en-US" sz="2000" dirty="0"/>
              <a:t>Fake cars send a lot of fake signals</a:t>
            </a:r>
          </a:p>
          <a:p>
            <a:pPr marL="457200" indent="-457200">
              <a:buClr>
                <a:srgbClr val="913F60"/>
              </a:buClr>
              <a:buFont typeface="+mj-lt"/>
              <a:buAutoNum type="arabicPeriod"/>
            </a:pPr>
            <a:r>
              <a:rPr lang="en-US" sz="2000" dirty="0"/>
              <a:t>Safety applications of receiving vehicles act upon the received fake BSM signals and takes mis-led decisions</a:t>
            </a:r>
          </a:p>
          <a:p>
            <a:pPr marL="457200" indent="-457200">
              <a:buClr>
                <a:srgbClr val="913F60"/>
              </a:buClr>
              <a:buFont typeface="+mj-lt"/>
              <a:buAutoNum type="arabicPeriod"/>
            </a:pPr>
            <a:r>
              <a:rPr lang="en-US" sz="2000" dirty="0"/>
              <a:t>Fake decisions and warnings lead to put driver and passengers of the mis-led vehicle in danger and its the surrounding vehicles and passengers.</a:t>
            </a:r>
          </a:p>
        </p:txBody>
      </p:sp>
      <p:pic>
        <p:nvPicPr>
          <p:cNvPr id="7" name="Picture 6" descr="Icon&#10;&#10;Description automatically generated">
            <a:extLst>
              <a:ext uri="{FF2B5EF4-FFF2-40B4-BE49-F238E27FC236}">
                <a16:creationId xmlns:a16="http://schemas.microsoft.com/office/drawing/2014/main" id="{329CB139-F9CA-C54E-498C-4393D0D8A52F}"/>
              </a:ext>
            </a:extLst>
          </p:cNvPr>
          <p:cNvPicPr>
            <a:picLocks noChangeAspect="1"/>
          </p:cNvPicPr>
          <p:nvPr/>
        </p:nvPicPr>
        <p:blipFill rotWithShape="1">
          <a:blip r:embed="rId2">
            <a:extLst>
              <a:ext uri="{28A0092B-C50C-407E-A947-70E740481C1C}">
                <a14:useLocalDpi xmlns:a14="http://schemas.microsoft.com/office/drawing/2010/main" val="0"/>
              </a:ext>
            </a:extLst>
          </a:blip>
          <a:srcRect l="8101" r="14079" b="-1"/>
          <a:stretch/>
        </p:blipFill>
        <p:spPr>
          <a:xfrm>
            <a:off x="6277258" y="1962150"/>
            <a:ext cx="1757314" cy="3336444"/>
          </a:xfrm>
          <a:prstGeom prst="rect">
            <a:avLst/>
          </a:prstGeom>
        </p:spPr>
      </p:pic>
      <p:pic>
        <p:nvPicPr>
          <p:cNvPr id="5" name="Picture 4" descr="A red and white sign&#10;&#10;Description automatically generated with low confidence">
            <a:extLst>
              <a:ext uri="{FF2B5EF4-FFF2-40B4-BE49-F238E27FC236}">
                <a16:creationId xmlns:a16="http://schemas.microsoft.com/office/drawing/2014/main" id="{425F2534-3876-A08F-9892-AAC4BF0B417C}"/>
              </a:ext>
            </a:extLst>
          </p:cNvPr>
          <p:cNvPicPr>
            <a:picLocks noChangeAspect="1"/>
          </p:cNvPicPr>
          <p:nvPr/>
        </p:nvPicPr>
        <p:blipFill rotWithShape="1">
          <a:blip r:embed="rId3">
            <a:extLst>
              <a:ext uri="{28A0092B-C50C-407E-A947-70E740481C1C}">
                <a14:useLocalDpi xmlns:a14="http://schemas.microsoft.com/office/drawing/2010/main" val="0"/>
              </a:ext>
            </a:extLst>
          </a:blip>
          <a:srcRect t="19353"/>
          <a:stretch/>
        </p:blipFill>
        <p:spPr>
          <a:xfrm>
            <a:off x="8198297" y="1962150"/>
            <a:ext cx="2689201" cy="1700206"/>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F89ABE47-EFB1-970A-A939-D6E254229104}"/>
              </a:ext>
            </a:extLst>
          </p:cNvPr>
          <p:cNvPicPr>
            <a:picLocks noChangeAspect="1"/>
          </p:cNvPicPr>
          <p:nvPr/>
        </p:nvPicPr>
        <p:blipFill rotWithShape="1">
          <a:blip r:embed="rId4">
            <a:extLst>
              <a:ext uri="{28A0092B-C50C-407E-A947-70E740481C1C}">
                <a14:useLocalDpi xmlns:a14="http://schemas.microsoft.com/office/drawing/2010/main" val="0"/>
              </a:ext>
            </a:extLst>
          </a:blip>
          <a:srcRect r="3" b="1184"/>
          <a:stretch/>
        </p:blipFill>
        <p:spPr>
          <a:xfrm>
            <a:off x="8198298" y="3824977"/>
            <a:ext cx="1264591" cy="1474805"/>
          </a:xfrm>
          <a:prstGeom prst="rect">
            <a:avLst/>
          </a:prstGeom>
        </p:spPr>
      </p:pic>
      <p:pic>
        <p:nvPicPr>
          <p:cNvPr id="9" name="Picture 8" descr="Icon&#10;&#10;Description automatically generated">
            <a:extLst>
              <a:ext uri="{FF2B5EF4-FFF2-40B4-BE49-F238E27FC236}">
                <a16:creationId xmlns:a16="http://schemas.microsoft.com/office/drawing/2014/main" id="{733A7F55-E8D1-E7C3-7A70-04C110EEAF27}"/>
              </a:ext>
            </a:extLst>
          </p:cNvPr>
          <p:cNvPicPr>
            <a:picLocks noChangeAspect="1"/>
          </p:cNvPicPr>
          <p:nvPr/>
        </p:nvPicPr>
        <p:blipFill rotWithShape="1">
          <a:blip r:embed="rId5">
            <a:extLst>
              <a:ext uri="{28A0092B-C50C-407E-A947-70E740481C1C}">
                <a14:useLocalDpi xmlns:a14="http://schemas.microsoft.com/office/drawing/2010/main" val="0"/>
              </a:ext>
            </a:extLst>
          </a:blip>
          <a:srcRect l="16308" r="17603" b="-2"/>
          <a:stretch/>
        </p:blipFill>
        <p:spPr>
          <a:xfrm>
            <a:off x="9622907" y="3824977"/>
            <a:ext cx="1264591" cy="1474805"/>
          </a:xfrm>
          <a:prstGeom prst="rect">
            <a:avLst/>
          </a:prstGeom>
        </p:spPr>
      </p:pic>
    </p:spTree>
    <p:extLst>
      <p:ext uri="{BB962C8B-B14F-4D97-AF65-F5344CB8AC3E}">
        <p14:creationId xmlns:p14="http://schemas.microsoft.com/office/powerpoint/2010/main" val="185899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8389-C970-122E-9C92-F072F58F094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415B68C-DBBD-2409-D20F-B1B9D3664750}"/>
              </a:ext>
            </a:extLst>
          </p:cNvPr>
          <p:cNvSpPr>
            <a:spLocks noGrp="1"/>
          </p:cNvSpPr>
          <p:nvPr>
            <p:ph idx="1"/>
          </p:nvPr>
        </p:nvSpPr>
        <p:spPr/>
        <p:txBody>
          <a:bodyPr/>
          <a:lstStyle/>
          <a:p>
            <a:r>
              <a:rPr lang="en-US" dirty="0"/>
              <a:t>To prevent an attacker from inserting false messages, most studies recommend that the sending vehicles digitally sign each BSM, and the receiving vehicles verify the signature before acting on it.</a:t>
            </a:r>
          </a:p>
          <a:p>
            <a:endParaRPr lang="en-US" dirty="0"/>
          </a:p>
          <a:p>
            <a:r>
              <a:rPr lang="en-US" dirty="0"/>
              <a:t>Basically, this topic is very important for our application. However, it is not our main concern currently in our project. we may later work on applying a security solution to try to solve threads facing V2V communication.</a:t>
            </a:r>
          </a:p>
          <a:p>
            <a:endParaRPr lang="en-US" dirty="0"/>
          </a:p>
        </p:txBody>
      </p:sp>
    </p:spTree>
    <p:extLst>
      <p:ext uri="{BB962C8B-B14F-4D97-AF65-F5344CB8AC3E}">
        <p14:creationId xmlns:p14="http://schemas.microsoft.com/office/powerpoint/2010/main" val="26059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35FF-3EA7-DF39-2517-1F41654AD73B}"/>
              </a:ext>
            </a:extLst>
          </p:cNvPr>
          <p:cNvSpPr>
            <a:spLocks noGrp="1"/>
          </p:cNvSpPr>
          <p:nvPr>
            <p:ph type="title"/>
          </p:nvPr>
        </p:nvSpPr>
        <p:spPr/>
        <p:txBody>
          <a:bodyPr/>
          <a:lstStyle/>
          <a:p>
            <a:r>
              <a:rPr lang="en-US" dirty="0"/>
              <a:t>Security challenge</a:t>
            </a:r>
          </a:p>
        </p:txBody>
      </p:sp>
      <p:sp>
        <p:nvSpPr>
          <p:cNvPr id="3" name="Content Placeholder 2">
            <a:extLst>
              <a:ext uri="{FF2B5EF4-FFF2-40B4-BE49-F238E27FC236}">
                <a16:creationId xmlns:a16="http://schemas.microsoft.com/office/drawing/2014/main" id="{5C3B0644-4FA4-C20E-6B2B-E6CDA549AA0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8307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TotalTime>
  <Words>305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Secure V2V Channel</vt:lpstr>
      <vt:lpstr>PowerPoint Presentation</vt:lpstr>
      <vt:lpstr>Threads facing V2V</vt:lpstr>
      <vt:lpstr>Red light violation </vt:lpstr>
      <vt:lpstr>Traffic Chaos Attack</vt:lpstr>
      <vt:lpstr>Safety Applications Attack</vt:lpstr>
      <vt:lpstr>Solution</vt:lpstr>
      <vt:lpstr>Security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v2v communications</dc:title>
  <dc:creator>MOHAMED SHALABY</dc:creator>
  <cp:lastModifiedBy>AHMED ALY</cp:lastModifiedBy>
  <cp:revision>9</cp:revision>
  <dcterms:created xsi:type="dcterms:W3CDTF">2023-01-28T02:19:08Z</dcterms:created>
  <dcterms:modified xsi:type="dcterms:W3CDTF">2023-01-28T08:35:11Z</dcterms:modified>
</cp:coreProperties>
</file>