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56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蒙特卡洛树游戏应用" id="{AC50BCD0-01D4-4D92-BB52-55B67104B10B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深度学习-构建的两个网络示意图" id="{1B4AE5D8-FE18-4449-B3BD-BE25439D939C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50" d="100"/>
          <a:sy n="50" d="100"/>
        </p:scale>
        <p:origin x="124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24506-7683-27E4-39D9-541D7EB72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A6AE99-DBF9-C9BE-A343-E3C4C9B50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27093-AFF8-C9D0-E36F-75E2A76E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07F3-AE8D-4590-9E8C-FF464613B5BB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3C384-C400-28CB-6723-1D12B60A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D7DA4-C34E-9A28-DE28-449B601A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888B-CE45-4886-A97A-FE63F6352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1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D6417-12AC-589D-0920-DC2FCD5C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DB29EB-E16F-E734-B794-40F20393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79A0E-93BF-27A6-0893-2E125791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07F3-AE8D-4590-9E8C-FF464613B5BB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0D61B-7479-D6E5-F81B-F0D86D95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5DA37-F602-10FA-A2EC-D0EFD99F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888B-CE45-4886-A97A-FE63F6352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F84334-10A5-FB00-8501-E85471C8C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A1CFBA-355F-67AF-9040-1620DB644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F30DA-4BB7-6CA7-38DE-BE5DF6C3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07F3-AE8D-4590-9E8C-FF464613B5BB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7B9516-00A5-023C-12F8-DED0BB89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D6799-EFA4-73A4-AC8E-A42E7A34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888B-CE45-4886-A97A-FE63F6352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4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1BD68-5C91-BDE8-9338-9AB2A174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0FB44-9789-1C3F-71C0-27A513ED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73C5C-EE1D-A422-E4DB-120261A8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07F3-AE8D-4590-9E8C-FF464613B5BB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409E5-4636-1724-FC43-34DEF470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6D0B4-7C93-9E4E-7B76-D6A96723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888B-CE45-4886-A97A-FE63F6352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8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28365-6261-7248-5A79-37AA2760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7200C-7AB1-CBF8-D1F2-BF27DFC8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C614B-E400-298D-8FE4-76B9D490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07F3-AE8D-4590-9E8C-FF464613B5BB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A78F1-59C5-9BA6-4E60-0DAC52AB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370FF-1687-4D9C-A3AF-4FFEFC4A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888B-CE45-4886-A97A-FE63F6352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35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DD83E-93A5-563C-8745-4BDCBE26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FA472-D932-C8E5-E90C-0489E750B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1C4E38-B7F4-F028-2BCA-62F466AB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9E60F1-F603-0E56-EF37-76231076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07F3-AE8D-4590-9E8C-FF464613B5BB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0D98B-00FD-0FA3-A7B9-C0432DF6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FF8E1-D473-69FF-B238-EFCDB9D5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888B-CE45-4886-A97A-FE63F6352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1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46D59-4C5E-BC20-C949-95627E07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E8610-2BA3-7DA1-4133-84797AE7B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5AD75-77B4-5BA5-F1E1-DA30686DC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7B5A05-1FA2-20B1-3CE6-BD95F1AEC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7C60A-E8A2-94A8-DB07-77EC11E34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3BF337-8F33-9ED8-558A-E4AA3880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07F3-AE8D-4590-9E8C-FF464613B5BB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12112D-9CCC-FD92-E8F9-7A77A47A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D58DE2-C563-F59B-12B7-4C2A20C5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888B-CE45-4886-A97A-FE63F6352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7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AFDAB-6BA8-3A7F-2C94-56AC13BE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838A52-D535-4B7B-84B2-CFB882A5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07F3-AE8D-4590-9E8C-FF464613B5BB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94B87C-A1D9-38AD-71BE-747022C3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952F6C-FF4D-0899-A4E1-EE336C64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888B-CE45-4886-A97A-FE63F6352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3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A9CDB0-FB1E-9FF7-EC2B-B213DFDA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07F3-AE8D-4590-9E8C-FF464613B5BB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07E1E2-3A90-265F-19B5-EF33BDB1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B095C5-B266-FC37-0371-28DCFB42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888B-CE45-4886-A97A-FE63F6352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60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5247F-B768-9A2F-CEF4-B03CB2D4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0140B-83AF-AC2D-F386-6C3BD8DE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20010-DD45-6F5C-FA92-6AB703254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D34EB-0F65-A504-58B7-8B9FCABE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07F3-AE8D-4590-9E8C-FF464613B5BB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D1D0B9-28B6-87AB-3685-6C74A0D4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0AB799-E8EC-6257-4307-2DD26FD9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888B-CE45-4886-A97A-FE63F6352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0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C5FE1-1B36-8881-A72D-0F45718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F83460-F50F-6C1C-03B0-E8DA39C60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5FFC71-DB43-C72E-35CC-FC38CE49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86C8D1-372D-39B1-3B5B-16DF4794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07F3-AE8D-4590-9E8C-FF464613B5BB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5D044-8A9A-2233-681E-E5BCC97F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5AAB5-CA49-38FC-68D2-CB1F64C2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888B-CE45-4886-A97A-FE63F6352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2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B2E20E-B8F4-E2C4-C7CE-96384C27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A71DD-A829-7D75-2694-783B39AE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1ECC5-8864-8C50-9211-66F123188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D07F3-AE8D-4590-9E8C-FF464613B5BB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36E13-E36D-CC88-A08C-47DEF828C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5092C7-4837-A530-55DB-605175EC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888B-CE45-4886-A97A-FE63F6352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0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66.png"/><Relationship Id="rId12" Type="http://schemas.openxmlformats.org/officeDocument/2006/relationships/image" Target="../media/image11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150.png"/><Relationship Id="rId7" Type="http://schemas.openxmlformats.org/officeDocument/2006/relationships/image" Target="../media/image180.png"/><Relationship Id="rId12" Type="http://schemas.openxmlformats.org/officeDocument/2006/relationships/image" Target="../media/image110.png"/><Relationship Id="rId17" Type="http://schemas.openxmlformats.org/officeDocument/2006/relationships/image" Target="../media/image260.png"/><Relationship Id="rId2" Type="http://schemas.openxmlformats.org/officeDocument/2006/relationships/image" Target="../media/image65.png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11.png"/><Relationship Id="rId5" Type="http://schemas.openxmlformats.org/officeDocument/2006/relationships/image" Target="../media/image160.png"/><Relationship Id="rId15" Type="http://schemas.openxmlformats.org/officeDocument/2006/relationships/image" Target="../media/image240.png"/><Relationship Id="rId10" Type="http://schemas.openxmlformats.org/officeDocument/2006/relationships/image" Target="../media/image200.png"/><Relationship Id="rId19" Type="http://schemas.openxmlformats.org/officeDocument/2006/relationships/image" Target="../media/image280.png"/><Relationship Id="rId4" Type="http://schemas.openxmlformats.org/officeDocument/2006/relationships/image" Target="../media/image310.png"/><Relationship Id="rId9" Type="http://schemas.openxmlformats.org/officeDocument/2006/relationships/image" Target="../media/image190.png"/><Relationship Id="rId1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2E45E4-D078-27AE-82E2-187F955EC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" y="1095769"/>
            <a:ext cx="2452705" cy="16716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696EE0-226D-E171-2311-6D13D75D8D0D}"/>
              </a:ext>
            </a:extLst>
          </p:cNvPr>
          <p:cNvSpPr txBox="1"/>
          <p:nvPr/>
        </p:nvSpPr>
        <p:spPr>
          <a:xfrm>
            <a:off x="3260128" y="422475"/>
            <a:ext cx="567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</a:rPr>
              <a:t>游戏</a:t>
            </a:r>
            <a:r>
              <a:rPr lang="en-US" altLang="zh-CN" sz="2400" b="1" dirty="0">
                <a:solidFill>
                  <a:srgbClr val="FF0000"/>
                </a:solidFill>
              </a:rPr>
              <a:t>1.1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AI</a:t>
            </a:r>
            <a:r>
              <a:rPr lang="zh-CN" altLang="en-US" sz="2400" b="1" dirty="0"/>
              <a:t>对</a:t>
            </a:r>
            <a:r>
              <a:rPr lang="en-US" altLang="zh-CN" sz="2400" b="1" dirty="0"/>
              <a:t>AI</a:t>
            </a:r>
            <a:r>
              <a:rPr lang="zh-CN" altLang="en-US" sz="2400" b="1" dirty="0"/>
              <a:t>玩五子棋游戏，棋盘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7</a:t>
            </a:r>
            <a:endParaRPr lang="zh-CN" altLang="en-US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4A0712-5740-1D8F-1917-96F35A862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7" y="2947671"/>
            <a:ext cx="2452705" cy="17047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6AB43A7-F0CD-5E58-1247-1F5E60384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" y="4832675"/>
            <a:ext cx="2455033" cy="17047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DA435E-8A29-E4A7-FECF-7E5933C8C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946" y="1109762"/>
            <a:ext cx="2452706" cy="16856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770A9EA-8D6E-E091-0C8C-B2836D974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477" y="2961664"/>
            <a:ext cx="2462175" cy="16856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B0F3B83-D40F-535C-8E2C-FE8632EBA9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0008" y="4827559"/>
            <a:ext cx="2462175" cy="171533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0B254C6-6A5B-516D-1224-DE87176993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7477" y="1095769"/>
            <a:ext cx="2385213" cy="16922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A46AF80-7533-1739-16E2-C39435B9FF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7477" y="2979937"/>
            <a:ext cx="2415936" cy="164022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E611B16-2A1E-6F39-63BB-200B7C61D8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7478" y="4826503"/>
            <a:ext cx="2441600" cy="171533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4C35D67-EAB7-A899-7635-1C9DFDA5C4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41283" y="1094954"/>
            <a:ext cx="2464701" cy="16914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666B609-675A-B9A0-CA62-E7B6585FD5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43555" y="2979937"/>
            <a:ext cx="2452705" cy="167689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6E5070E-79A9-15B6-EB9B-B82959D025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68878" y="4860528"/>
            <a:ext cx="2455630" cy="167689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B290A5F-8788-8816-A19D-E76BD8354F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47535" y="1104068"/>
            <a:ext cx="2222987" cy="1671651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6BE1C550-0198-1830-29DD-20EA93D804A9}"/>
              </a:ext>
            </a:extLst>
          </p:cNvPr>
          <p:cNvSpPr/>
          <p:nvPr/>
        </p:nvSpPr>
        <p:spPr>
          <a:xfrm>
            <a:off x="7701997" y="5300318"/>
            <a:ext cx="171522" cy="270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D00EB98C-5A83-046F-846A-21128EB3ACFA}"/>
              </a:ext>
            </a:extLst>
          </p:cNvPr>
          <p:cNvSpPr/>
          <p:nvPr/>
        </p:nvSpPr>
        <p:spPr>
          <a:xfrm>
            <a:off x="7860368" y="3583126"/>
            <a:ext cx="171522" cy="270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D79A79DB-3BF2-6E30-792D-44818AB7D356}"/>
              </a:ext>
            </a:extLst>
          </p:cNvPr>
          <p:cNvSpPr/>
          <p:nvPr/>
        </p:nvSpPr>
        <p:spPr>
          <a:xfrm>
            <a:off x="8300006" y="1858152"/>
            <a:ext cx="171522" cy="270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29D39C2-52B1-9EBF-D767-0CAA9E071B8E}"/>
              </a:ext>
            </a:extLst>
          </p:cNvPr>
          <p:cNvSpPr/>
          <p:nvPr/>
        </p:nvSpPr>
        <p:spPr>
          <a:xfrm>
            <a:off x="11138306" y="2270745"/>
            <a:ext cx="171522" cy="270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622AC09-7A9B-A6FF-9462-2A634D55DA43}"/>
              </a:ext>
            </a:extLst>
          </p:cNvPr>
          <p:cNvSpPr txBox="1"/>
          <p:nvPr/>
        </p:nvSpPr>
        <p:spPr>
          <a:xfrm>
            <a:off x="4343991" y="1074248"/>
            <a:ext cx="460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两个</a:t>
            </a:r>
            <a:r>
              <a:rPr lang="en-US" altLang="zh-CN" sz="1400" dirty="0">
                <a:solidFill>
                  <a:schemeClr val="bg1"/>
                </a:solidFill>
              </a:rPr>
              <a:t>AI</a:t>
            </a:r>
            <a:r>
              <a:rPr lang="zh-CN" altLang="en-US" sz="1400" dirty="0">
                <a:solidFill>
                  <a:schemeClr val="bg1"/>
                </a:solidFill>
              </a:rPr>
              <a:t>布局棋局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49FC752-1A69-04B0-C47F-2D7C629314CC}"/>
              </a:ext>
            </a:extLst>
          </p:cNvPr>
          <p:cNvSpPr txBox="1"/>
          <p:nvPr/>
        </p:nvSpPr>
        <p:spPr>
          <a:xfrm>
            <a:off x="4320298" y="4797642"/>
            <a:ext cx="459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AI2</a:t>
            </a:r>
            <a:r>
              <a:rPr lang="zh-CN" altLang="en-US" sz="1200" dirty="0">
                <a:solidFill>
                  <a:schemeClr val="bg1"/>
                </a:solidFill>
              </a:rPr>
              <a:t>开始堵住</a:t>
            </a:r>
            <a:r>
              <a:rPr lang="en-US" altLang="zh-CN" sz="1200" dirty="0">
                <a:solidFill>
                  <a:schemeClr val="bg1"/>
                </a:solidFill>
              </a:rPr>
              <a:t>AI1</a:t>
            </a:r>
            <a:r>
              <a:rPr lang="zh-CN" altLang="en-US" sz="1200" dirty="0">
                <a:solidFill>
                  <a:schemeClr val="bg1"/>
                </a:solidFill>
              </a:rPr>
              <a:t>的路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5566596-846E-4150-9790-8B98C2493B1E}"/>
              </a:ext>
            </a:extLst>
          </p:cNvPr>
          <p:cNvSpPr/>
          <p:nvPr/>
        </p:nvSpPr>
        <p:spPr>
          <a:xfrm>
            <a:off x="3549573" y="5478214"/>
            <a:ext cx="171522" cy="270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1EC5191-528B-4F2A-3879-5375930EBB1F}"/>
              </a:ext>
            </a:extLst>
          </p:cNvPr>
          <p:cNvSpPr txBox="1"/>
          <p:nvPr/>
        </p:nvSpPr>
        <p:spPr>
          <a:xfrm>
            <a:off x="6806807" y="1063604"/>
            <a:ext cx="459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AI1</a:t>
            </a:r>
            <a:r>
              <a:rPr lang="zh-CN" altLang="en-US" sz="1200" b="1" dirty="0">
                <a:solidFill>
                  <a:schemeClr val="bg1"/>
                </a:solidFill>
              </a:rPr>
              <a:t>放弃纵向发展横向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EAFEB2F-1E2D-A39F-7CA9-F54C029195F7}"/>
              </a:ext>
            </a:extLst>
          </p:cNvPr>
          <p:cNvCxnSpPr/>
          <p:nvPr/>
        </p:nvCxnSpPr>
        <p:spPr>
          <a:xfrm flipH="1">
            <a:off x="5808356" y="2270745"/>
            <a:ext cx="3817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023023F-76D3-75D4-027A-2BAB937DB954}"/>
              </a:ext>
            </a:extLst>
          </p:cNvPr>
          <p:cNvSpPr/>
          <p:nvPr/>
        </p:nvSpPr>
        <p:spPr>
          <a:xfrm>
            <a:off x="5636834" y="3891800"/>
            <a:ext cx="171522" cy="270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53C3732-0C47-46A2-5115-32AC6DC2A9A3}"/>
              </a:ext>
            </a:extLst>
          </p:cNvPr>
          <p:cNvSpPr txBox="1"/>
          <p:nvPr/>
        </p:nvSpPr>
        <p:spPr>
          <a:xfrm>
            <a:off x="6788839" y="2902510"/>
            <a:ext cx="459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AI2</a:t>
            </a:r>
            <a:r>
              <a:rPr lang="zh-CN" altLang="en-US" sz="1200" b="1" dirty="0">
                <a:solidFill>
                  <a:schemeClr val="bg1"/>
                </a:solidFill>
              </a:rPr>
              <a:t>继续堵住</a:t>
            </a:r>
            <a:r>
              <a:rPr lang="en-US" altLang="zh-CN" sz="1200" b="1" dirty="0">
                <a:solidFill>
                  <a:schemeClr val="bg1"/>
                </a:solidFill>
              </a:rPr>
              <a:t>AI1</a:t>
            </a:r>
            <a:r>
              <a:rPr lang="zh-CN" altLang="en-US" sz="1200" b="1" dirty="0">
                <a:solidFill>
                  <a:schemeClr val="bg1"/>
                </a:solidFill>
              </a:rPr>
              <a:t>的路！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CEBECF8-F0C7-3C4D-0E72-31A4AB9544FC}"/>
              </a:ext>
            </a:extLst>
          </p:cNvPr>
          <p:cNvSpPr txBox="1"/>
          <p:nvPr/>
        </p:nvSpPr>
        <p:spPr>
          <a:xfrm>
            <a:off x="6838868" y="4758641"/>
            <a:ext cx="459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AI1</a:t>
            </a:r>
            <a:r>
              <a:rPr lang="zh-CN" altLang="en-US" sz="1200" b="1" dirty="0">
                <a:solidFill>
                  <a:schemeClr val="bg1"/>
                </a:solidFill>
              </a:rPr>
              <a:t>放弃横向发展对角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E7D9438-6DCD-2B3D-1633-8E14A3651E44}"/>
              </a:ext>
            </a:extLst>
          </p:cNvPr>
          <p:cNvCxnSpPr>
            <a:cxnSpLocks/>
          </p:cNvCxnSpPr>
          <p:nvPr/>
        </p:nvCxnSpPr>
        <p:spPr>
          <a:xfrm flipH="1" flipV="1">
            <a:off x="5722595" y="5782917"/>
            <a:ext cx="577330" cy="3908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1819876C-127C-73D5-1054-074AB4EA8FA6}"/>
              </a:ext>
            </a:extLst>
          </p:cNvPr>
          <p:cNvSpPr/>
          <p:nvPr/>
        </p:nvSpPr>
        <p:spPr>
          <a:xfrm>
            <a:off x="5613416" y="5618414"/>
            <a:ext cx="171522" cy="270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EA5826C-FAB2-CDBF-B91C-2DD630263B66}"/>
              </a:ext>
            </a:extLst>
          </p:cNvPr>
          <p:cNvCxnSpPr>
            <a:cxnSpLocks/>
          </p:cNvCxnSpPr>
          <p:nvPr/>
        </p:nvCxnSpPr>
        <p:spPr>
          <a:xfrm flipH="1" flipV="1">
            <a:off x="8031890" y="3860847"/>
            <a:ext cx="577330" cy="3908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94B30A6-361E-CF8C-4F25-029B1A69F25A}"/>
              </a:ext>
            </a:extLst>
          </p:cNvPr>
          <p:cNvCxnSpPr>
            <a:cxnSpLocks/>
          </p:cNvCxnSpPr>
          <p:nvPr/>
        </p:nvCxnSpPr>
        <p:spPr>
          <a:xfrm>
            <a:off x="10289378" y="1748322"/>
            <a:ext cx="934689" cy="792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227E7CF7-DDD4-0341-1C45-B8AAB09A50DD}"/>
              </a:ext>
            </a:extLst>
          </p:cNvPr>
          <p:cNvSpPr txBox="1"/>
          <p:nvPr/>
        </p:nvSpPr>
        <p:spPr>
          <a:xfrm>
            <a:off x="9155257" y="1089637"/>
            <a:ext cx="459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AI2</a:t>
            </a:r>
            <a:r>
              <a:rPr lang="zh-CN" altLang="en-US" sz="1200" b="1" dirty="0">
                <a:solidFill>
                  <a:schemeClr val="bg1"/>
                </a:solidFill>
              </a:rPr>
              <a:t>布局斜对角线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5DC655D-646D-CD5B-6060-3DA900D88417}"/>
              </a:ext>
            </a:extLst>
          </p:cNvPr>
          <p:cNvCxnSpPr>
            <a:cxnSpLocks/>
          </p:cNvCxnSpPr>
          <p:nvPr/>
        </p:nvCxnSpPr>
        <p:spPr>
          <a:xfrm flipH="1">
            <a:off x="8456663" y="1683556"/>
            <a:ext cx="240030" cy="21382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28B2AD1-13E3-E419-3B42-57DB3FBF3F8F}"/>
              </a:ext>
            </a:extLst>
          </p:cNvPr>
          <p:cNvCxnSpPr>
            <a:cxnSpLocks/>
          </p:cNvCxnSpPr>
          <p:nvPr/>
        </p:nvCxnSpPr>
        <p:spPr>
          <a:xfrm flipV="1">
            <a:off x="8091027" y="1995926"/>
            <a:ext cx="188204" cy="1761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94EB8C5D-72BC-2F9F-46FD-E6568E116194}"/>
              </a:ext>
            </a:extLst>
          </p:cNvPr>
          <p:cNvSpPr txBox="1"/>
          <p:nvPr/>
        </p:nvSpPr>
        <p:spPr>
          <a:xfrm>
            <a:off x="9325763" y="4836582"/>
            <a:ext cx="459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AI2</a:t>
            </a:r>
            <a:r>
              <a:rPr lang="zh-CN" altLang="en-US" sz="1200" b="1" dirty="0">
                <a:solidFill>
                  <a:schemeClr val="bg1"/>
                </a:solidFill>
              </a:rPr>
              <a:t>继续堵住</a:t>
            </a:r>
            <a:r>
              <a:rPr lang="en-US" altLang="zh-CN" sz="1200" b="1" dirty="0">
                <a:solidFill>
                  <a:schemeClr val="bg1"/>
                </a:solidFill>
              </a:rPr>
              <a:t>AI1</a:t>
            </a:r>
            <a:r>
              <a:rPr lang="zh-CN" altLang="en-US" sz="1200" b="1" dirty="0">
                <a:solidFill>
                  <a:schemeClr val="bg1"/>
                </a:solidFill>
              </a:rPr>
              <a:t>的路！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0494055-ADB4-BA94-0217-892D10DA5A8D}"/>
              </a:ext>
            </a:extLst>
          </p:cNvPr>
          <p:cNvSpPr txBox="1"/>
          <p:nvPr/>
        </p:nvSpPr>
        <p:spPr>
          <a:xfrm>
            <a:off x="9233133" y="3025640"/>
            <a:ext cx="459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AI1</a:t>
            </a:r>
            <a:r>
              <a:rPr lang="zh-CN" altLang="en-US" sz="1200" b="1" dirty="0">
                <a:solidFill>
                  <a:schemeClr val="bg1"/>
                </a:solidFill>
              </a:rPr>
              <a:t>继续斜向扩张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977C12B-E65D-458F-D9BF-C46A60DC99F0}"/>
              </a:ext>
            </a:extLst>
          </p:cNvPr>
          <p:cNvSpPr txBox="1"/>
          <p:nvPr/>
        </p:nvSpPr>
        <p:spPr>
          <a:xfrm>
            <a:off x="11415854" y="1165654"/>
            <a:ext cx="710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AI1</a:t>
            </a:r>
            <a:r>
              <a:rPr lang="zh-CN" altLang="en-US" sz="1200" b="1" dirty="0">
                <a:solidFill>
                  <a:schemeClr val="bg1"/>
                </a:solidFill>
              </a:rPr>
              <a:t>继续斜向扩张。</a:t>
            </a:r>
            <a:endParaRPr lang="en-US" altLang="zh-CN" sz="1200" b="1" dirty="0">
              <a:solidFill>
                <a:schemeClr val="bg1"/>
              </a:solidFill>
            </a:endParaRPr>
          </a:p>
          <a:p>
            <a:endParaRPr lang="en-US" altLang="zh-CN" sz="1200" b="1" dirty="0">
              <a:solidFill>
                <a:schemeClr val="bg1"/>
              </a:solidFill>
            </a:endParaRPr>
          </a:p>
          <a:p>
            <a:r>
              <a:rPr lang="zh-CN" altLang="en-US" sz="1200" b="1" u="sng" dirty="0">
                <a:solidFill>
                  <a:schemeClr val="bg1"/>
                </a:solidFill>
              </a:rPr>
              <a:t>胜利！！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E7FAAD4-7B67-E964-EC80-B2889D8B5014}"/>
              </a:ext>
            </a:extLst>
          </p:cNvPr>
          <p:cNvSpPr txBox="1"/>
          <p:nvPr/>
        </p:nvSpPr>
        <p:spPr>
          <a:xfrm>
            <a:off x="10059749" y="3185023"/>
            <a:ext cx="18656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/>
              <a:t>参数：</a:t>
            </a:r>
            <a:endParaRPr lang="en-US" altLang="zh-CN" b="1" dirty="0"/>
          </a:p>
          <a:p>
            <a:pPr algn="just"/>
            <a:r>
              <a:rPr lang="en-US" altLang="zh-CN" b="1" dirty="0"/>
              <a:t>1.</a:t>
            </a:r>
            <a:r>
              <a:rPr lang="zh-CN" altLang="en-US" b="1" dirty="0"/>
              <a:t>每次蒙特卡洛搜索次数为</a:t>
            </a:r>
            <a:r>
              <a:rPr lang="en-US" altLang="zh-CN" b="1" dirty="0"/>
              <a:t>5000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algn="just"/>
            <a:r>
              <a:rPr lang="en-US" altLang="zh-CN" b="1" dirty="0"/>
              <a:t>2.player1</a:t>
            </a:r>
            <a:r>
              <a:rPr lang="zh-CN" altLang="en-US" b="1" dirty="0"/>
              <a:t>、</a:t>
            </a:r>
            <a:r>
              <a:rPr lang="en-US" altLang="zh-CN" b="1" dirty="0"/>
              <a:t>2</a:t>
            </a:r>
            <a:r>
              <a:rPr lang="zh-CN" altLang="en-US" b="1" dirty="0"/>
              <a:t>均为以蒙特卡洛搜索树模型构建的</a:t>
            </a:r>
            <a:r>
              <a:rPr lang="en-US" altLang="zh-CN" b="1" dirty="0"/>
              <a:t>AI</a:t>
            </a:r>
            <a:r>
              <a:rPr lang="zh-CN" altLang="en-US" b="1" dirty="0"/>
              <a:t>玩家。</a:t>
            </a:r>
            <a:endParaRPr lang="en-US" altLang="zh-CN" b="1" dirty="0"/>
          </a:p>
          <a:p>
            <a:pPr algn="just"/>
            <a:r>
              <a:rPr lang="en-US" altLang="zh-CN" b="1" dirty="0"/>
              <a:t>3.</a:t>
            </a:r>
            <a:r>
              <a:rPr lang="zh-CN" altLang="en-US" b="1" dirty="0"/>
              <a:t>五子棋规则。</a:t>
            </a:r>
            <a:endParaRPr lang="en-US" altLang="zh-CN" b="1" dirty="0"/>
          </a:p>
          <a:p>
            <a:pPr algn="just"/>
            <a:endParaRPr lang="en-US" altLang="zh-CN" b="1" dirty="0"/>
          </a:p>
          <a:p>
            <a:pPr algn="just"/>
            <a:r>
              <a:rPr lang="zh-CN" altLang="en-US" b="1" dirty="0"/>
              <a:t>问题：</a:t>
            </a:r>
            <a:endParaRPr lang="en-US" altLang="zh-CN" b="1" dirty="0"/>
          </a:p>
          <a:p>
            <a:pPr algn="just"/>
            <a:r>
              <a:rPr lang="zh-CN" altLang="en-US" b="1" dirty="0"/>
              <a:t>搜索耗时太长。</a:t>
            </a:r>
          </a:p>
        </p:txBody>
      </p:sp>
    </p:spTree>
    <p:extLst>
      <p:ext uri="{BB962C8B-B14F-4D97-AF65-F5344CB8AC3E}">
        <p14:creationId xmlns:p14="http://schemas.microsoft.com/office/powerpoint/2010/main" val="165346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4D2E45-C280-40B3-31AF-2ABBCCD64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72" y="547199"/>
            <a:ext cx="2815916" cy="19373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6AD34B-1A7B-40BC-AA0C-3FF6B1DE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362" y="483097"/>
            <a:ext cx="2881299" cy="198294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BEDCF65-851D-EC9B-66E9-2E97BE6CA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666" y="4712611"/>
            <a:ext cx="2908689" cy="190625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CA8CBE9-974B-1FDE-35EE-47A07050A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707" y="2564019"/>
            <a:ext cx="2854317" cy="205061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1E7A622-58AD-6A5E-0237-E7C5CE2FA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2467" y="483097"/>
            <a:ext cx="2652791" cy="19373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F39CA18-9515-D6AF-CB01-AADC028DA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1956" y="2564018"/>
            <a:ext cx="2916969" cy="193730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51BA1EC-166D-6AA9-92D3-E4597E3E0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1956" y="4552264"/>
            <a:ext cx="2853911" cy="190625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2020F96-7A90-4443-D762-58CB0A0F741E}"/>
              </a:ext>
            </a:extLst>
          </p:cNvPr>
          <p:cNvSpPr txBox="1"/>
          <p:nvPr/>
        </p:nvSpPr>
        <p:spPr>
          <a:xfrm>
            <a:off x="76200" y="483097"/>
            <a:ext cx="293408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</a:rPr>
              <a:t>游戏</a:t>
            </a:r>
            <a:r>
              <a:rPr lang="en-US" altLang="zh-CN" sz="2400" b="1" dirty="0">
                <a:solidFill>
                  <a:srgbClr val="FF0000"/>
                </a:solidFill>
              </a:rPr>
              <a:t>1.2 </a:t>
            </a:r>
            <a:r>
              <a:rPr lang="en-US" altLang="zh-CN" sz="2400" b="1" dirty="0"/>
              <a:t>AI</a:t>
            </a:r>
            <a:r>
              <a:rPr lang="zh-CN" altLang="en-US" sz="2400" b="1" dirty="0"/>
              <a:t>玩家与人类玩家对决五子棋 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棋盘</a:t>
            </a:r>
            <a:endParaRPr lang="en-US" altLang="zh-CN" sz="2400" b="1" dirty="0"/>
          </a:p>
          <a:p>
            <a:pPr algn="just"/>
            <a:endParaRPr lang="en-US" altLang="zh-CN" sz="2400" b="1" dirty="0"/>
          </a:p>
          <a:p>
            <a:pPr algn="just"/>
            <a:r>
              <a:rPr lang="zh-CN" altLang="en-US" sz="2400" b="1" dirty="0"/>
              <a:t>参数：</a:t>
            </a:r>
            <a:endParaRPr lang="en-US" altLang="zh-CN" sz="2400" b="1" dirty="0"/>
          </a:p>
          <a:p>
            <a:pPr algn="just"/>
            <a:r>
              <a:rPr lang="en-US" altLang="zh-CN" sz="2400" b="1" dirty="0"/>
              <a:t>1.</a:t>
            </a:r>
            <a:r>
              <a:rPr lang="zh-CN" altLang="en-US" sz="2400" b="1" dirty="0"/>
              <a:t>每次蒙特卡洛搜索次数为</a:t>
            </a:r>
            <a:r>
              <a:rPr lang="en-US" altLang="zh-CN" sz="2400" b="1" dirty="0"/>
              <a:t>2500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algn="just"/>
            <a:r>
              <a:rPr lang="en-US" altLang="zh-CN" sz="2400" b="1" dirty="0"/>
              <a:t>2.player1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分别为以蒙特卡洛搜索树模型构建的</a:t>
            </a:r>
            <a:r>
              <a:rPr lang="en-US" altLang="zh-CN" sz="2400" b="1" dirty="0"/>
              <a:t>AI</a:t>
            </a:r>
            <a:r>
              <a:rPr lang="zh-CN" altLang="en-US" sz="2400" b="1" dirty="0"/>
              <a:t>玩家、人类玩家（</a:t>
            </a:r>
            <a:r>
              <a:rPr lang="en-US" altLang="zh-CN" sz="2400" b="1" dirty="0"/>
              <a:t>input</a:t>
            </a:r>
            <a:r>
              <a:rPr lang="zh-CN" altLang="en-US" sz="2400" b="1" dirty="0"/>
              <a:t>交互）。</a:t>
            </a:r>
            <a:endParaRPr lang="en-US" altLang="zh-CN" sz="2400" b="1" dirty="0"/>
          </a:p>
          <a:p>
            <a:pPr algn="just"/>
            <a:r>
              <a:rPr lang="en-US" altLang="zh-CN" sz="2400" b="1" dirty="0"/>
              <a:t>3.</a:t>
            </a:r>
            <a:r>
              <a:rPr lang="zh-CN" altLang="en-US" sz="2400" b="1" dirty="0"/>
              <a:t>五子棋规则。</a:t>
            </a:r>
            <a:endParaRPr lang="en-US" altLang="zh-CN" sz="2400" b="1" dirty="0"/>
          </a:p>
          <a:p>
            <a:pPr algn="just"/>
            <a:endParaRPr lang="en-US" altLang="zh-CN" sz="2400" b="1" dirty="0"/>
          </a:p>
          <a:p>
            <a:pPr algn="just"/>
            <a:r>
              <a:rPr lang="zh-CN" altLang="en-US" sz="2400" b="1" dirty="0"/>
              <a:t>问题：</a:t>
            </a:r>
            <a:endParaRPr lang="en-US" altLang="zh-CN" sz="2400" b="1" dirty="0"/>
          </a:p>
          <a:p>
            <a:pPr algn="just"/>
            <a:r>
              <a:rPr lang="zh-CN" altLang="en-US" sz="2400" b="1" dirty="0"/>
              <a:t>搜索耗时较长。</a:t>
            </a:r>
          </a:p>
          <a:p>
            <a:pPr algn="just"/>
            <a:endParaRPr lang="en-US" altLang="zh-CN" sz="2400" b="1" dirty="0"/>
          </a:p>
          <a:p>
            <a:pPr algn="just"/>
            <a:endParaRPr lang="zh-CN" altLang="en-US" sz="2400" b="1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74742F0-8563-EE7B-1949-3C1C6F0B52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3808" y="2549731"/>
            <a:ext cx="2874027" cy="193730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CDC60EF-18BA-C564-988D-D6DB6A0AF9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14375" y="4552263"/>
            <a:ext cx="2881625" cy="20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7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D88823B-E2FB-CD8F-9853-727BB60B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33" y="455973"/>
            <a:ext cx="3090264" cy="20504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3B6945-1543-3BEC-C129-D596D82F1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942" y="2506413"/>
            <a:ext cx="2827387" cy="20212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D7D4A93-1F4D-1873-9B86-A37E5BAD2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933" y="4563592"/>
            <a:ext cx="2196485" cy="18751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27E42E9-E296-30AB-3FCF-C226E9298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959" y="475027"/>
            <a:ext cx="2961748" cy="20270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B3474D7-D54B-11C0-DBFF-1F2E32BB5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347" y="2506413"/>
            <a:ext cx="3207098" cy="208549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C3D3EEB-7EB4-1E52-60C0-36BA342D0C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7338" y="4563591"/>
            <a:ext cx="2920856" cy="205628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E300E1D-154B-E971-13FC-FAA9E0F46D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3318" y="455973"/>
            <a:ext cx="3148682" cy="206212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F71B226-8C6A-A793-D402-0BD3A633B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9327" y="2554044"/>
            <a:ext cx="2932538" cy="200370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E0BA2FE-FD5B-2FDF-A85C-9426C6DA4B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00707" y="4635218"/>
            <a:ext cx="3131158" cy="200370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BD3A5407-7C80-8B20-5E7C-5090A88556CA}"/>
              </a:ext>
            </a:extLst>
          </p:cNvPr>
          <p:cNvSpPr txBox="1"/>
          <p:nvPr/>
        </p:nvSpPr>
        <p:spPr>
          <a:xfrm>
            <a:off x="76200" y="361950"/>
            <a:ext cx="240549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</a:rPr>
              <a:t>游戏</a:t>
            </a:r>
            <a:r>
              <a:rPr lang="en-US" altLang="zh-CN" sz="2400" b="1" dirty="0">
                <a:solidFill>
                  <a:srgbClr val="FF0000"/>
                </a:solidFill>
              </a:rPr>
              <a:t>1.2 </a:t>
            </a:r>
            <a:r>
              <a:rPr lang="en-US" altLang="zh-CN" sz="2400" b="1" dirty="0"/>
              <a:t>AI</a:t>
            </a:r>
            <a:r>
              <a:rPr lang="zh-CN" altLang="en-US" sz="2400" b="1" dirty="0"/>
              <a:t>玩家与人类玩家对决五子棋 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棋盘</a:t>
            </a:r>
            <a:endParaRPr lang="en-US" altLang="zh-CN" sz="2400" b="1" dirty="0"/>
          </a:p>
          <a:p>
            <a:pPr algn="just"/>
            <a:endParaRPr lang="en-US" altLang="zh-CN" sz="2400" b="1" dirty="0"/>
          </a:p>
          <a:p>
            <a:pPr algn="just"/>
            <a:r>
              <a:rPr lang="zh-CN" altLang="en-US" sz="2400" b="1" dirty="0"/>
              <a:t>参数：</a:t>
            </a:r>
            <a:endParaRPr lang="en-US" altLang="zh-CN" sz="2400" b="1" dirty="0"/>
          </a:p>
          <a:p>
            <a:pPr algn="just"/>
            <a:r>
              <a:rPr lang="en-US" altLang="zh-CN" sz="2400" b="1" dirty="0"/>
              <a:t>1.</a:t>
            </a:r>
            <a:r>
              <a:rPr lang="zh-CN" altLang="en-US" sz="2400" b="1" dirty="0"/>
              <a:t>每次蒙特卡洛搜索次数为</a:t>
            </a:r>
            <a:r>
              <a:rPr lang="en-US" altLang="zh-CN" sz="2400" b="1" dirty="0"/>
              <a:t>2500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algn="just"/>
            <a:r>
              <a:rPr lang="en-US" altLang="zh-CN" sz="2400" b="1" dirty="0"/>
              <a:t>2.player1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分别为以蒙特卡洛搜索树模型构建的</a:t>
            </a:r>
            <a:r>
              <a:rPr lang="en-US" altLang="zh-CN" sz="2400" b="1" dirty="0"/>
              <a:t>AI</a:t>
            </a:r>
            <a:r>
              <a:rPr lang="zh-CN" altLang="en-US" sz="2400" b="1" dirty="0"/>
              <a:t>玩家、人类玩家（</a:t>
            </a:r>
            <a:r>
              <a:rPr lang="en-US" altLang="zh-CN" sz="2400" b="1" dirty="0"/>
              <a:t>input</a:t>
            </a:r>
            <a:r>
              <a:rPr lang="zh-CN" altLang="en-US" sz="2400" b="1" dirty="0"/>
              <a:t>交互）。</a:t>
            </a:r>
            <a:endParaRPr lang="en-US" altLang="zh-CN" sz="2400" b="1" dirty="0"/>
          </a:p>
          <a:p>
            <a:pPr algn="just"/>
            <a:r>
              <a:rPr lang="en-US" altLang="zh-CN" sz="2400" b="1" dirty="0"/>
              <a:t>3.</a:t>
            </a:r>
            <a:r>
              <a:rPr lang="zh-CN" altLang="en-US" sz="2400" b="1" dirty="0"/>
              <a:t>五子棋规则。</a:t>
            </a:r>
            <a:endParaRPr lang="en-US" altLang="zh-CN" sz="2400" b="1" dirty="0"/>
          </a:p>
          <a:p>
            <a:pPr algn="just"/>
            <a:endParaRPr lang="en-US" altLang="zh-CN" sz="2400" b="1" dirty="0"/>
          </a:p>
          <a:p>
            <a:pPr algn="just"/>
            <a:r>
              <a:rPr lang="zh-CN" altLang="en-US" sz="2400" b="1" dirty="0"/>
              <a:t>问题：</a:t>
            </a:r>
            <a:endParaRPr lang="en-US" altLang="zh-CN" sz="2400" b="1" dirty="0"/>
          </a:p>
          <a:p>
            <a:pPr algn="just"/>
            <a:r>
              <a:rPr lang="zh-CN" altLang="en-US" sz="2400" b="1" dirty="0"/>
              <a:t>搜索耗时较长。</a:t>
            </a:r>
          </a:p>
          <a:p>
            <a:pPr algn="just"/>
            <a:endParaRPr lang="en-US" altLang="zh-CN" sz="2400" b="1" dirty="0"/>
          </a:p>
          <a:p>
            <a:pPr algn="just"/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9203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95CA7E-CD0B-AD38-C03F-66ED3008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691" y="272622"/>
            <a:ext cx="2785644" cy="19461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47D336-DE21-79EC-9E8B-EA71040D2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944" y="2512892"/>
            <a:ext cx="2894672" cy="19297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1D8365-45D5-8F28-7E34-A89347C5C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692" y="4772692"/>
            <a:ext cx="2703874" cy="19243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4F2D37-003F-65E6-9EA8-57D2FCCFA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329" y="253091"/>
            <a:ext cx="2856512" cy="19297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3A890C-F1D8-70FD-4A28-FA3F852F5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602" y="2512892"/>
            <a:ext cx="2671166" cy="18861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AF01FDB-E4FA-01A2-4E41-98D07B54B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0602" y="4696482"/>
            <a:ext cx="2894672" cy="19297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F93FEBD-6D42-1CE8-24E6-0567A3E57E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6033" y="1983503"/>
            <a:ext cx="3458844" cy="271462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E73DE4B-FAFA-70C1-E547-5308102370C4}"/>
              </a:ext>
            </a:extLst>
          </p:cNvPr>
          <p:cNvSpPr txBox="1"/>
          <p:nvPr/>
        </p:nvSpPr>
        <p:spPr>
          <a:xfrm>
            <a:off x="76200" y="361950"/>
            <a:ext cx="240549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</a:rPr>
              <a:t>游戏</a:t>
            </a:r>
            <a:r>
              <a:rPr lang="en-US" altLang="zh-CN" sz="2400" b="1" dirty="0">
                <a:solidFill>
                  <a:srgbClr val="FF0000"/>
                </a:solidFill>
              </a:rPr>
              <a:t>1.2 </a:t>
            </a:r>
            <a:r>
              <a:rPr lang="en-US" altLang="zh-CN" sz="2400" b="1" dirty="0"/>
              <a:t>AI</a:t>
            </a:r>
            <a:r>
              <a:rPr lang="zh-CN" altLang="en-US" sz="2400" b="1" dirty="0"/>
              <a:t>玩家与人类玩家对决五子棋 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棋盘</a:t>
            </a:r>
            <a:endParaRPr lang="en-US" altLang="zh-CN" sz="2400" b="1" dirty="0"/>
          </a:p>
          <a:p>
            <a:pPr algn="just"/>
            <a:endParaRPr lang="en-US" altLang="zh-CN" sz="2400" b="1" dirty="0"/>
          </a:p>
          <a:p>
            <a:pPr algn="just"/>
            <a:r>
              <a:rPr lang="zh-CN" altLang="en-US" sz="2400" b="1" dirty="0"/>
              <a:t>参数：</a:t>
            </a:r>
            <a:endParaRPr lang="en-US" altLang="zh-CN" sz="2400" b="1" dirty="0"/>
          </a:p>
          <a:p>
            <a:pPr algn="just"/>
            <a:r>
              <a:rPr lang="en-US" altLang="zh-CN" sz="2400" b="1" dirty="0"/>
              <a:t>1.</a:t>
            </a:r>
            <a:r>
              <a:rPr lang="zh-CN" altLang="en-US" sz="2400" b="1" dirty="0"/>
              <a:t>每次蒙特卡洛搜索次数为</a:t>
            </a:r>
            <a:r>
              <a:rPr lang="en-US" altLang="zh-CN" sz="2400" b="1" dirty="0"/>
              <a:t>2500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algn="just"/>
            <a:r>
              <a:rPr lang="en-US" altLang="zh-CN" sz="2400" b="1" dirty="0"/>
              <a:t>2.player1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分别为以蒙特卡洛搜索树模型构建的</a:t>
            </a:r>
            <a:r>
              <a:rPr lang="en-US" altLang="zh-CN" sz="2400" b="1" dirty="0"/>
              <a:t>AI</a:t>
            </a:r>
            <a:r>
              <a:rPr lang="zh-CN" altLang="en-US" sz="2400" b="1" dirty="0"/>
              <a:t>玩家、人类玩家（</a:t>
            </a:r>
            <a:r>
              <a:rPr lang="en-US" altLang="zh-CN" sz="2400" b="1" dirty="0"/>
              <a:t>input</a:t>
            </a:r>
            <a:r>
              <a:rPr lang="zh-CN" altLang="en-US" sz="2400" b="1" dirty="0"/>
              <a:t>交互）。</a:t>
            </a:r>
            <a:endParaRPr lang="en-US" altLang="zh-CN" sz="2400" b="1" dirty="0"/>
          </a:p>
          <a:p>
            <a:pPr algn="just"/>
            <a:r>
              <a:rPr lang="en-US" altLang="zh-CN" sz="2400" b="1" dirty="0"/>
              <a:t>3.</a:t>
            </a:r>
            <a:r>
              <a:rPr lang="zh-CN" altLang="en-US" sz="2400" b="1" dirty="0"/>
              <a:t>五子棋规则。</a:t>
            </a:r>
            <a:endParaRPr lang="en-US" altLang="zh-CN" sz="2400" b="1" dirty="0"/>
          </a:p>
          <a:p>
            <a:pPr algn="just"/>
            <a:endParaRPr lang="en-US" altLang="zh-CN" sz="2400" b="1" dirty="0"/>
          </a:p>
          <a:p>
            <a:pPr algn="just"/>
            <a:r>
              <a:rPr lang="zh-CN" altLang="en-US" sz="2400" b="1" dirty="0"/>
              <a:t>问题：</a:t>
            </a:r>
            <a:endParaRPr lang="en-US" altLang="zh-CN" sz="2400" b="1" dirty="0"/>
          </a:p>
          <a:p>
            <a:pPr algn="just"/>
            <a:r>
              <a:rPr lang="zh-CN" altLang="en-US" sz="2400" b="1" dirty="0"/>
              <a:t>搜索耗时较长。</a:t>
            </a:r>
          </a:p>
          <a:p>
            <a:pPr algn="just"/>
            <a:endParaRPr lang="en-US" altLang="zh-CN" sz="2400" b="1" dirty="0"/>
          </a:p>
          <a:p>
            <a:pPr algn="just"/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205CFF-2594-3187-65CC-BBD5557F90CA}"/>
              </a:ext>
            </a:extLst>
          </p:cNvPr>
          <p:cNvSpPr txBox="1"/>
          <p:nvPr/>
        </p:nvSpPr>
        <p:spPr>
          <a:xfrm>
            <a:off x="9106724" y="4863244"/>
            <a:ext cx="2973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结果：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我（人类玩家）失败！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AI</a:t>
            </a:r>
            <a:r>
              <a:rPr lang="zh-CN" altLang="en-US" sz="2400" b="1" dirty="0">
                <a:solidFill>
                  <a:srgbClr val="FF0000"/>
                </a:solidFill>
              </a:rPr>
              <a:t>获胜！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DF62EEF-0F18-41BF-1554-DD368E0B48EA}"/>
              </a:ext>
            </a:extLst>
          </p:cNvPr>
          <p:cNvCxnSpPr>
            <a:cxnSpLocks/>
          </p:cNvCxnSpPr>
          <p:nvPr/>
        </p:nvCxnSpPr>
        <p:spPr>
          <a:xfrm flipH="1">
            <a:off x="7672826" y="518697"/>
            <a:ext cx="759974" cy="10490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F0259F9-D3B4-ADAC-A12E-9163726F15FD}"/>
              </a:ext>
            </a:extLst>
          </p:cNvPr>
          <p:cNvSpPr/>
          <p:nvPr/>
        </p:nvSpPr>
        <p:spPr>
          <a:xfrm>
            <a:off x="7463208" y="1582588"/>
            <a:ext cx="209618" cy="2355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70E2273-4C33-3445-AC82-2F324C2277A5}"/>
              </a:ext>
            </a:extLst>
          </p:cNvPr>
          <p:cNvSpPr txBox="1"/>
          <p:nvPr/>
        </p:nvSpPr>
        <p:spPr>
          <a:xfrm>
            <a:off x="7181687" y="-44587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/>
              <a:t>我当时没观察到</a:t>
            </a:r>
            <a:r>
              <a:rPr lang="en-US" altLang="zh-CN" b="1" i="1" dirty="0"/>
              <a:t>AI</a:t>
            </a:r>
            <a:r>
              <a:rPr lang="zh-CN" altLang="en-US" b="1" i="1" dirty="0"/>
              <a:t>对角线！失误一次就彻底失败！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7B658C-96BA-34C0-198C-35ED04CAACFD}"/>
              </a:ext>
            </a:extLst>
          </p:cNvPr>
          <p:cNvSpPr txBox="1"/>
          <p:nvPr/>
        </p:nvSpPr>
        <p:spPr>
          <a:xfrm>
            <a:off x="8749807" y="334031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/>
              <a:t>说明</a:t>
            </a:r>
            <a:r>
              <a:rPr lang="en-US" altLang="zh-CN" b="1" i="1" dirty="0"/>
              <a:t>MCTS-AI</a:t>
            </a:r>
            <a:r>
              <a:rPr lang="zh-CN" altLang="en-US" b="1" i="1" dirty="0"/>
              <a:t>能力已经足够强了！</a:t>
            </a:r>
          </a:p>
        </p:txBody>
      </p:sp>
    </p:spTree>
    <p:extLst>
      <p:ext uri="{BB962C8B-B14F-4D97-AF65-F5344CB8AC3E}">
        <p14:creationId xmlns:p14="http://schemas.microsoft.com/office/powerpoint/2010/main" val="82884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0B80FD-CDAD-9BEF-96E7-CE95B187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11"/>
            <a:ext cx="2998302" cy="16291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4AD240-F786-E049-A38F-EE3D0E37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" y="1763546"/>
            <a:ext cx="2986748" cy="16349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D134A7-EC06-F5D0-F8D6-02393A4D5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94939"/>
            <a:ext cx="2992525" cy="16464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38FA8EF-428C-48FF-CCE7-227262BC3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9" y="4929851"/>
            <a:ext cx="2952086" cy="16233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418439-B8C8-2D53-B49B-2C45EAAF0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6583" y="119967"/>
            <a:ext cx="2969417" cy="165802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61E4229-3FCC-81A7-9DAF-2A8FAD7A98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029" y="1780877"/>
            <a:ext cx="2980971" cy="161758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BBF90BE-33E2-CECF-13BE-FDED5EBF2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5029" y="3347310"/>
            <a:ext cx="2986748" cy="16175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010B055-F959-6696-97F2-AFC67C390F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6621" y="4929851"/>
            <a:ext cx="3015634" cy="171001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2485435-3B03-0591-0AD5-197382D1B2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4038" y="93971"/>
            <a:ext cx="2957863" cy="16695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C344D75-527C-E669-67B9-2D17E553E3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8504" y="1740437"/>
            <a:ext cx="2957863" cy="165802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FA0E6D2-7012-29BD-4898-4FC94E9557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2727" y="3369571"/>
            <a:ext cx="2952086" cy="16753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365A65C-8252-B4C5-2C03-8732708325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8504" y="5027592"/>
            <a:ext cx="2957863" cy="163491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1B6D3CA-DA5B-828C-83D9-DADF4C41A8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47435" y="79532"/>
            <a:ext cx="3080367" cy="168401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EDADE6ED-2149-8A7C-60B1-E4620286E20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47435" y="1754886"/>
            <a:ext cx="2980099" cy="1629121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2C72829-4FAB-AB94-733D-FA7903F4FDAF}"/>
              </a:ext>
            </a:extLst>
          </p:cNvPr>
          <p:cNvSpPr txBox="1"/>
          <p:nvPr/>
        </p:nvSpPr>
        <p:spPr>
          <a:xfrm>
            <a:off x="9247435" y="3523183"/>
            <a:ext cx="27596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FF0000"/>
                </a:solidFill>
              </a:rPr>
              <a:t>游戏</a:t>
            </a:r>
            <a:r>
              <a:rPr lang="en-US" altLang="zh-CN" b="1" dirty="0">
                <a:solidFill>
                  <a:srgbClr val="FF0000"/>
                </a:solidFill>
              </a:rPr>
              <a:t>2.1 </a:t>
            </a:r>
          </a:p>
          <a:p>
            <a:pPr algn="just"/>
            <a:r>
              <a:rPr lang="en-US" altLang="zh-CN" b="1" dirty="0"/>
              <a:t>AI</a:t>
            </a:r>
            <a:r>
              <a:rPr lang="zh-CN" altLang="en-US" b="1" dirty="0"/>
              <a:t>对</a:t>
            </a:r>
            <a:r>
              <a:rPr lang="en-US" altLang="zh-CN" b="1" dirty="0"/>
              <a:t>AI</a:t>
            </a:r>
            <a:r>
              <a:rPr lang="zh-CN" altLang="en-US" b="1" dirty="0"/>
              <a:t>玩</a:t>
            </a:r>
            <a:r>
              <a:rPr lang="en-US" altLang="zh-CN" b="1" dirty="0"/>
              <a:t>5*5</a:t>
            </a:r>
            <a:r>
              <a:rPr lang="zh-CN" altLang="en-US" b="1" dirty="0"/>
              <a:t>井字棋游戏</a:t>
            </a:r>
            <a:endParaRPr lang="en-US" altLang="zh-CN" b="1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参数：</a:t>
            </a:r>
            <a:endParaRPr lang="en-US" altLang="zh-CN" dirty="0"/>
          </a:p>
          <a:p>
            <a:pPr algn="just"/>
            <a:r>
              <a:rPr lang="en-US" altLang="zh-CN" sz="1800" b="1" dirty="0"/>
              <a:t>1.</a:t>
            </a:r>
            <a:r>
              <a:rPr lang="zh-CN" altLang="en-US" sz="1800" b="1" dirty="0"/>
              <a:t>每次蒙特卡洛搜索次数为</a:t>
            </a:r>
            <a:r>
              <a:rPr lang="en-US" altLang="zh-CN" b="1" dirty="0"/>
              <a:t>500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algn="just"/>
            <a:r>
              <a:rPr lang="en-US" altLang="zh-CN" sz="1800" b="1" dirty="0"/>
              <a:t>2.player1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2</a:t>
            </a:r>
            <a:r>
              <a:rPr lang="zh-CN" altLang="en-US" b="1" dirty="0"/>
              <a:t>均</a:t>
            </a:r>
            <a:r>
              <a:rPr lang="zh-CN" altLang="en-US" sz="1800" b="1" dirty="0"/>
              <a:t>为以蒙特卡洛搜索树模型构建的</a:t>
            </a:r>
            <a:r>
              <a:rPr lang="en-US" altLang="zh-CN" sz="1800" b="1" dirty="0"/>
              <a:t>AI</a:t>
            </a:r>
            <a:r>
              <a:rPr lang="zh-CN" altLang="en-US" sz="1800" b="1" dirty="0"/>
              <a:t>玩家。</a:t>
            </a:r>
            <a:endParaRPr lang="en-US" altLang="zh-CN" sz="1800" b="1" dirty="0"/>
          </a:p>
          <a:p>
            <a:pPr algn="just"/>
            <a:r>
              <a:rPr lang="en-US" altLang="zh-CN" sz="1800" b="1" dirty="0"/>
              <a:t>3.</a:t>
            </a:r>
            <a:r>
              <a:rPr lang="zh-CN" altLang="en-US" b="1" dirty="0"/>
              <a:t>井字棋</a:t>
            </a:r>
            <a:r>
              <a:rPr lang="zh-CN" altLang="en-US" sz="1800" b="1" dirty="0"/>
              <a:t>规则。</a:t>
            </a:r>
            <a:endParaRPr lang="en-US" altLang="zh-CN" dirty="0"/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44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AC7AD0-F283-74D0-CFC8-E1B426C2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0"/>
            <a:ext cx="3183415" cy="1735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CDBBAC-10C0-2B75-A90A-59909E727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1705602"/>
            <a:ext cx="2974160" cy="16291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BECA83-0CE6-8395-4AD6-3091C78A3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3334723"/>
            <a:ext cx="2974160" cy="16878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CAB18A-07C3-A8F6-FA8C-874B3F9A3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169" y="5022603"/>
            <a:ext cx="3171984" cy="17358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7BAC68-25F7-DB82-8F51-9AF3E9A0C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861" y="0"/>
            <a:ext cx="3254430" cy="18469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46C4B0-6358-7C32-5F65-3C94A287F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5084" y="1846937"/>
            <a:ext cx="3171984" cy="17842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E8A45A7-730E-6CCE-69BA-4991529CE7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6087" y="3582787"/>
            <a:ext cx="3362204" cy="184693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BE17085-2E2F-D450-F396-67944B1108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7050" y="0"/>
            <a:ext cx="3552129" cy="199113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AC89343-7E09-3DDE-681E-F20C517934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8529" y="1933771"/>
            <a:ext cx="3611988" cy="199113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020B789-9F60-0769-C238-A0E5E7DCD8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8291" y="3924906"/>
            <a:ext cx="3928139" cy="2523184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E91DA1E-3F48-C2B1-139A-CA97BB3BD9CA}"/>
              </a:ext>
            </a:extLst>
          </p:cNvPr>
          <p:cNvSpPr txBox="1"/>
          <p:nvPr/>
        </p:nvSpPr>
        <p:spPr>
          <a:xfrm>
            <a:off x="85725" y="304800"/>
            <a:ext cx="16811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FF0000"/>
                </a:solidFill>
              </a:rPr>
              <a:t>游戏</a:t>
            </a:r>
            <a:r>
              <a:rPr lang="en-US" altLang="zh-CN" b="1" dirty="0">
                <a:solidFill>
                  <a:srgbClr val="FF0000"/>
                </a:solidFill>
              </a:rPr>
              <a:t>2.1 </a:t>
            </a:r>
          </a:p>
          <a:p>
            <a:pPr algn="just"/>
            <a:r>
              <a:rPr lang="en-US" altLang="zh-CN" b="1" dirty="0"/>
              <a:t>AI</a:t>
            </a:r>
            <a:r>
              <a:rPr lang="zh-CN" altLang="en-US" b="1" dirty="0"/>
              <a:t>对</a:t>
            </a:r>
            <a:r>
              <a:rPr lang="en-US" altLang="zh-CN" b="1" dirty="0"/>
              <a:t>AI</a:t>
            </a:r>
            <a:r>
              <a:rPr lang="zh-CN" altLang="en-US" b="1" dirty="0"/>
              <a:t>玩</a:t>
            </a:r>
            <a:r>
              <a:rPr lang="en-US" altLang="zh-CN" b="1" dirty="0"/>
              <a:t>5*5</a:t>
            </a:r>
            <a:r>
              <a:rPr lang="zh-CN" altLang="en-US" b="1" dirty="0"/>
              <a:t>井字棋游戏</a:t>
            </a:r>
            <a:endParaRPr lang="en-US" altLang="zh-CN" b="1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参数：</a:t>
            </a:r>
            <a:endParaRPr lang="en-US" altLang="zh-CN" dirty="0"/>
          </a:p>
          <a:p>
            <a:pPr algn="just"/>
            <a:r>
              <a:rPr lang="en-US" altLang="zh-CN" sz="1800" b="1" dirty="0"/>
              <a:t>1.</a:t>
            </a:r>
            <a:r>
              <a:rPr lang="zh-CN" altLang="en-US" sz="1800" b="1" dirty="0"/>
              <a:t>每次蒙特卡洛搜索次数为</a:t>
            </a:r>
            <a:r>
              <a:rPr lang="en-US" altLang="zh-CN" b="1" dirty="0"/>
              <a:t>500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algn="just"/>
            <a:r>
              <a:rPr lang="en-US" altLang="zh-CN" sz="1800" b="1" dirty="0"/>
              <a:t>2.player1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2</a:t>
            </a:r>
            <a:r>
              <a:rPr lang="zh-CN" altLang="en-US" b="1" dirty="0"/>
              <a:t>均</a:t>
            </a:r>
            <a:r>
              <a:rPr lang="zh-CN" altLang="en-US" sz="1800" b="1" dirty="0"/>
              <a:t>为以蒙特卡洛搜索树模型构建的</a:t>
            </a:r>
            <a:r>
              <a:rPr lang="en-US" altLang="zh-CN" sz="1800" b="1" dirty="0"/>
              <a:t>AI</a:t>
            </a:r>
            <a:r>
              <a:rPr lang="zh-CN" altLang="en-US" sz="1800" b="1" dirty="0"/>
              <a:t>玩家。</a:t>
            </a:r>
            <a:endParaRPr lang="en-US" altLang="zh-CN" sz="1800" b="1" dirty="0"/>
          </a:p>
          <a:p>
            <a:pPr algn="just"/>
            <a:endParaRPr lang="en-US" altLang="zh-CN" sz="1800" b="1" dirty="0"/>
          </a:p>
          <a:p>
            <a:pPr algn="just"/>
            <a:r>
              <a:rPr lang="en-US" altLang="zh-CN" sz="1800" b="1" dirty="0"/>
              <a:t>3.</a:t>
            </a:r>
            <a:r>
              <a:rPr lang="zh-CN" altLang="en-US" b="1" dirty="0"/>
              <a:t>井字棋</a:t>
            </a:r>
            <a:r>
              <a:rPr lang="zh-CN" altLang="en-US" sz="1800" b="1" dirty="0"/>
              <a:t>规则。</a:t>
            </a:r>
            <a:endParaRPr lang="en-US" altLang="zh-CN" dirty="0"/>
          </a:p>
          <a:p>
            <a:pPr algn="just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F75A02-E01A-92B1-6E42-81E931600A96}"/>
              </a:ext>
            </a:extLst>
          </p:cNvPr>
          <p:cNvSpPr txBox="1"/>
          <p:nvPr/>
        </p:nvSpPr>
        <p:spPr>
          <a:xfrm>
            <a:off x="5164244" y="5863256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个</a:t>
            </a:r>
            <a:r>
              <a:rPr lang="en-US" altLang="zh-CN" sz="2400" b="1" dirty="0">
                <a:solidFill>
                  <a:srgbClr val="FF0000"/>
                </a:solidFill>
              </a:rPr>
              <a:t>AI</a:t>
            </a:r>
            <a:r>
              <a:rPr lang="zh-CN" altLang="en-US" sz="2400" b="1" dirty="0">
                <a:solidFill>
                  <a:srgbClr val="FF0000"/>
                </a:solidFill>
              </a:rPr>
              <a:t>打成了平局！！</a:t>
            </a:r>
          </a:p>
        </p:txBody>
      </p:sp>
    </p:spTree>
    <p:extLst>
      <p:ext uri="{BB962C8B-B14F-4D97-AF65-F5344CB8AC3E}">
        <p14:creationId xmlns:p14="http://schemas.microsoft.com/office/powerpoint/2010/main" val="266873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6FF21F2-C13B-D836-E0F3-600F7851A39D}"/>
              </a:ext>
            </a:extLst>
          </p:cNvPr>
          <p:cNvSpPr txBox="1"/>
          <p:nvPr/>
        </p:nvSpPr>
        <p:spPr>
          <a:xfrm>
            <a:off x="85725" y="304800"/>
            <a:ext cx="39528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</a:rPr>
              <a:t>游戏</a:t>
            </a:r>
            <a:r>
              <a:rPr lang="en-US" altLang="zh-CN" sz="2400" b="1" dirty="0">
                <a:solidFill>
                  <a:srgbClr val="FF0000"/>
                </a:solidFill>
              </a:rPr>
              <a:t>2.2 </a:t>
            </a:r>
          </a:p>
          <a:p>
            <a:pPr algn="just"/>
            <a:r>
              <a:rPr lang="en-US" altLang="zh-CN" sz="2400" b="1" dirty="0"/>
              <a:t>AI</a:t>
            </a:r>
            <a:r>
              <a:rPr lang="zh-CN" altLang="en-US" sz="2400" b="1" dirty="0"/>
              <a:t>与人类玩家玩</a:t>
            </a:r>
            <a:r>
              <a:rPr lang="en-US" altLang="zh-CN" sz="2400" b="1" dirty="0"/>
              <a:t>7*7</a:t>
            </a:r>
            <a:r>
              <a:rPr lang="zh-CN" altLang="en-US" sz="2400" b="1" dirty="0"/>
              <a:t>井字棋游戏</a:t>
            </a:r>
            <a:endParaRPr lang="en-US" altLang="zh-CN" sz="2400" b="1" dirty="0"/>
          </a:p>
          <a:p>
            <a:pPr algn="just"/>
            <a:endParaRPr lang="en-US" altLang="zh-CN" sz="2400" dirty="0"/>
          </a:p>
          <a:p>
            <a:pPr algn="just"/>
            <a:r>
              <a:rPr lang="zh-CN" altLang="en-US" sz="2400" dirty="0"/>
              <a:t>参数：</a:t>
            </a:r>
            <a:endParaRPr lang="en-US" altLang="zh-CN" sz="2400" dirty="0"/>
          </a:p>
          <a:p>
            <a:pPr algn="just"/>
            <a:r>
              <a:rPr lang="en-US" altLang="zh-CN" sz="2400" b="1" dirty="0"/>
              <a:t>1.</a:t>
            </a:r>
            <a:r>
              <a:rPr lang="zh-CN" altLang="en-US" sz="2400" b="1" dirty="0"/>
              <a:t>每次蒙特卡洛搜索次数为</a:t>
            </a:r>
            <a:r>
              <a:rPr lang="en-US" altLang="zh-CN" sz="2400" b="1" dirty="0"/>
              <a:t>3000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algn="just"/>
            <a:r>
              <a:rPr lang="en-US" altLang="zh-CN" sz="2400" b="1" dirty="0"/>
              <a:t>2.player1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分别为以蒙特卡洛搜索树模型构建的</a:t>
            </a:r>
            <a:r>
              <a:rPr lang="en-US" altLang="zh-CN" sz="2400" b="1" dirty="0"/>
              <a:t>AI</a:t>
            </a:r>
            <a:r>
              <a:rPr lang="zh-CN" altLang="en-US" sz="2400" b="1" dirty="0"/>
              <a:t>玩家、人类玩家。</a:t>
            </a:r>
            <a:endParaRPr lang="en-US" altLang="zh-CN" sz="2400" b="1" dirty="0"/>
          </a:p>
          <a:p>
            <a:pPr algn="just"/>
            <a:endParaRPr lang="en-US" altLang="zh-CN" sz="2400" b="1" dirty="0"/>
          </a:p>
          <a:p>
            <a:pPr algn="just"/>
            <a:r>
              <a:rPr lang="en-US" altLang="zh-CN" sz="2400" b="1" dirty="0"/>
              <a:t>3.</a:t>
            </a:r>
            <a:r>
              <a:rPr lang="zh-CN" altLang="en-US" sz="2400" b="1" dirty="0"/>
              <a:t>井字棋规则。</a:t>
            </a:r>
            <a:endParaRPr lang="en-US" altLang="zh-CN" sz="2400" dirty="0"/>
          </a:p>
          <a:p>
            <a:pPr algn="just"/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DD6DEF-736D-DBAC-DB66-71A7D79A2386}"/>
              </a:ext>
            </a:extLst>
          </p:cNvPr>
          <p:cNvSpPr txBox="1"/>
          <p:nvPr/>
        </p:nvSpPr>
        <p:spPr>
          <a:xfrm>
            <a:off x="4928833" y="4988897"/>
            <a:ext cx="6736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AI</a:t>
            </a:r>
            <a:r>
              <a:rPr lang="zh-CN" altLang="en-US" sz="3200" b="1" dirty="0">
                <a:solidFill>
                  <a:srgbClr val="FF0000"/>
                </a:solidFill>
              </a:rPr>
              <a:t>与我（人类玩家）打成了平局！！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72D65C-6E3C-1F9B-7CFF-69A48CD4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93" y="495023"/>
            <a:ext cx="496321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5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D231BD-798A-73E3-3009-7CDFC6E1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73" y="963348"/>
            <a:ext cx="7532670" cy="58374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B55E90-E83A-D079-46DA-94ACB0E8E6B1}"/>
              </a:ext>
            </a:extLst>
          </p:cNvPr>
          <p:cNvSpPr txBox="1"/>
          <p:nvPr/>
        </p:nvSpPr>
        <p:spPr>
          <a:xfrm>
            <a:off x="2112073" y="594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输入层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157EF8-F2EF-3F41-D317-42B3B6C1E6A6}"/>
              </a:ext>
            </a:extLst>
          </p:cNvPr>
          <p:cNvSpPr txBox="1"/>
          <p:nvPr/>
        </p:nvSpPr>
        <p:spPr>
          <a:xfrm>
            <a:off x="3639842" y="503366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Hidden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Layer 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2C77E2-73EC-6EEE-8429-C41870A05CEB}"/>
              </a:ext>
            </a:extLst>
          </p:cNvPr>
          <p:cNvSpPr txBox="1"/>
          <p:nvPr/>
        </p:nvSpPr>
        <p:spPr>
          <a:xfrm>
            <a:off x="7060341" y="501683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Hidden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Layer 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03E85B-C821-ADB7-66F8-02BFA8E45877}"/>
              </a:ext>
            </a:extLst>
          </p:cNvPr>
          <p:cNvSpPr txBox="1"/>
          <p:nvPr/>
        </p:nvSpPr>
        <p:spPr>
          <a:xfrm>
            <a:off x="5576997" y="475767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Hidden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Layer 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12D4E3-F63B-5459-D4C9-C80A0C6922F4}"/>
              </a:ext>
            </a:extLst>
          </p:cNvPr>
          <p:cNvSpPr txBox="1"/>
          <p:nvPr/>
        </p:nvSpPr>
        <p:spPr>
          <a:xfrm>
            <a:off x="8767580" y="6401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输出层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7C157C-337A-ABC1-6D7B-64527F45ADAB}"/>
                  </a:ext>
                </a:extLst>
              </p:cNvPr>
              <p:cNvSpPr txBox="1"/>
              <p:nvPr/>
            </p:nvSpPr>
            <p:spPr>
              <a:xfrm>
                <a:off x="2547257" y="3410451"/>
                <a:ext cx="1340723" cy="53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:785</a:t>
                </a:r>
              </a:p>
              <a:p>
                <a:r>
                  <a:rPr lang="en-US" altLang="zh-CN" sz="1400" b="1" dirty="0"/>
                  <a:t>(784+1)</a:t>
                </a:r>
                <a:endParaRPr lang="zh-CN" altLang="en-US" sz="14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7C157C-337A-ABC1-6D7B-64527F45A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3410451"/>
                <a:ext cx="1340723" cy="532133"/>
              </a:xfrm>
              <a:prstGeom prst="rect">
                <a:avLst/>
              </a:prstGeom>
              <a:blipFill>
                <a:blip r:embed="rId3"/>
                <a:stretch>
                  <a:fillRect l="-1364" b="-1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0E0938-2CB0-DB41-D803-428EE1386E34}"/>
                  </a:ext>
                </a:extLst>
              </p:cNvPr>
              <p:cNvSpPr txBox="1"/>
              <p:nvPr/>
            </p:nvSpPr>
            <p:spPr>
              <a:xfrm>
                <a:off x="2634377" y="1009514"/>
                <a:ext cx="1858586" cy="36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400" dirty="0"/>
                  <a:t>（</a:t>
                </a:r>
                <a:r>
                  <a:rPr lang="zh-CN" altLang="en-US" sz="1400" b="1" dirty="0"/>
                  <a:t>因为</a:t>
                </a:r>
                <a:r>
                  <a:rPr lang="en-US" altLang="zh-CN" sz="1400" b="1" dirty="0"/>
                  <a:t>bias</a:t>
                </a:r>
                <a:r>
                  <a:rPr lang="zh-CN" altLang="en-US" sz="1400" dirty="0"/>
                  <a:t>）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0E0938-2CB0-DB41-D803-428EE138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77" y="1009514"/>
                <a:ext cx="1858586" cy="362920"/>
              </a:xfrm>
              <a:prstGeom prst="rect">
                <a:avLst/>
              </a:prstGeom>
              <a:blipFill>
                <a:blip r:embed="rId4"/>
                <a:stretch>
                  <a:fillRect r="-984" b="-15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7681B6C-86FB-BD1F-C4DD-0DC92D75BE38}"/>
                  </a:ext>
                </a:extLst>
              </p:cNvPr>
              <p:cNvSpPr txBox="1"/>
              <p:nvPr/>
            </p:nvSpPr>
            <p:spPr>
              <a:xfrm>
                <a:off x="4272677" y="1294242"/>
                <a:ext cx="883960" cy="36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7681B6C-86FB-BD1F-C4DD-0DC92D75B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677" y="1294242"/>
                <a:ext cx="883960" cy="362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AEB9A73-D944-A7F0-107D-A65D0EFD052D}"/>
                  </a:ext>
                </a:extLst>
              </p:cNvPr>
              <p:cNvSpPr txBox="1"/>
              <p:nvPr/>
            </p:nvSpPr>
            <p:spPr>
              <a:xfrm>
                <a:off x="5925961" y="1542276"/>
                <a:ext cx="883960" cy="36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AEB9A73-D944-A7F0-107D-A65D0EFD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61" y="1542276"/>
                <a:ext cx="883960" cy="36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D520BF-A1C3-E92C-12E1-4A8F529CC854}"/>
                  </a:ext>
                </a:extLst>
              </p:cNvPr>
              <p:cNvSpPr txBox="1"/>
              <p:nvPr/>
            </p:nvSpPr>
            <p:spPr>
              <a:xfrm>
                <a:off x="7570866" y="1989803"/>
                <a:ext cx="883960" cy="36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D520BF-A1C3-E92C-12E1-4A8F529C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866" y="1989803"/>
                <a:ext cx="883960" cy="36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1706E68-DB37-B1DB-7258-865B6E8C95A6}"/>
                  </a:ext>
                </a:extLst>
              </p:cNvPr>
              <p:cNvSpPr txBox="1"/>
              <p:nvPr/>
            </p:nvSpPr>
            <p:spPr>
              <a:xfrm>
                <a:off x="4199494" y="3416366"/>
                <a:ext cx="1340723" cy="53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:513</a:t>
                </a:r>
              </a:p>
              <a:p>
                <a:r>
                  <a:rPr lang="en-US" altLang="zh-CN" sz="1400" b="1" dirty="0"/>
                  <a:t>(512+1)</a:t>
                </a:r>
                <a:endParaRPr lang="zh-CN" altLang="en-US" sz="14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1706E68-DB37-B1DB-7258-865B6E8C9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94" y="3416366"/>
                <a:ext cx="1340723" cy="532133"/>
              </a:xfrm>
              <a:prstGeom prst="rect">
                <a:avLst/>
              </a:prstGeom>
              <a:blipFill>
                <a:blip r:embed="rId8"/>
                <a:stretch>
                  <a:fillRect l="-1364" b="-1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1FF639-C169-0682-E192-7D6DD5BECE8C}"/>
                  </a:ext>
                </a:extLst>
              </p:cNvPr>
              <p:cNvSpPr txBox="1"/>
              <p:nvPr/>
            </p:nvSpPr>
            <p:spPr>
              <a:xfrm>
                <a:off x="5859140" y="3416366"/>
                <a:ext cx="1340723" cy="53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:257</a:t>
                </a:r>
              </a:p>
              <a:p>
                <a:r>
                  <a:rPr lang="en-US" altLang="zh-CN" sz="1400" b="1" dirty="0"/>
                  <a:t>(256+1)</a:t>
                </a:r>
                <a:endParaRPr lang="zh-CN" altLang="en-US" sz="14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1FF639-C169-0682-E192-7D6DD5BEC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140" y="3416366"/>
                <a:ext cx="1340723" cy="532133"/>
              </a:xfrm>
              <a:prstGeom prst="rect">
                <a:avLst/>
              </a:prstGeom>
              <a:blipFill>
                <a:blip r:embed="rId9"/>
                <a:stretch>
                  <a:fillRect l="-1364" b="-1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130F72E-16BC-D1D9-54D3-9236C4D2869A}"/>
                  </a:ext>
                </a:extLst>
              </p:cNvPr>
              <p:cNvSpPr txBox="1"/>
              <p:nvPr/>
            </p:nvSpPr>
            <p:spPr>
              <a:xfrm>
                <a:off x="7536593" y="3442282"/>
                <a:ext cx="1340723" cy="53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:65</a:t>
                </a:r>
              </a:p>
              <a:p>
                <a:r>
                  <a:rPr lang="en-US" altLang="zh-CN" sz="1400" b="1" dirty="0"/>
                  <a:t>(64+1)</a:t>
                </a:r>
                <a:endParaRPr lang="zh-CN" altLang="en-US" sz="14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130F72E-16BC-D1D9-54D3-9236C4D28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593" y="3442282"/>
                <a:ext cx="1340723" cy="532133"/>
              </a:xfrm>
              <a:prstGeom prst="rect">
                <a:avLst/>
              </a:prstGeom>
              <a:blipFill>
                <a:blip r:embed="rId10"/>
                <a:stretch>
                  <a:fillRect l="-1364" b="-11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7861537B-4251-3F52-9331-D9C31D7EBA70}"/>
              </a:ext>
            </a:extLst>
          </p:cNvPr>
          <p:cNvSpPr txBox="1"/>
          <p:nvPr/>
        </p:nvSpPr>
        <p:spPr>
          <a:xfrm>
            <a:off x="9285895" y="3442282"/>
            <a:ext cx="1340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Y:10</a:t>
            </a:r>
            <a:endParaRPr lang="zh-CN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AC6D25C-575D-B94B-E8B9-CBE6DC103712}"/>
                  </a:ext>
                </a:extLst>
              </p:cNvPr>
              <p:cNvSpPr txBox="1"/>
              <p:nvPr/>
            </p:nvSpPr>
            <p:spPr>
              <a:xfrm>
                <a:off x="3373934" y="4008235"/>
                <a:ext cx="1340723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1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:512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AC6D25C-575D-B94B-E8B9-CBE6DC103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934" y="4008235"/>
                <a:ext cx="1340723" cy="316690"/>
              </a:xfrm>
              <a:prstGeom prst="rect">
                <a:avLst/>
              </a:prstGeom>
              <a:blipFill>
                <a:blip r:embed="rId11"/>
                <a:stretch>
                  <a:fillRect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5AD018C-671D-62FE-637C-AA8CFE1B3AC7}"/>
                  </a:ext>
                </a:extLst>
              </p:cNvPr>
              <p:cNvSpPr txBox="1"/>
              <p:nvPr/>
            </p:nvSpPr>
            <p:spPr>
              <a:xfrm>
                <a:off x="5027218" y="4034489"/>
                <a:ext cx="1340723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1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:256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5AD018C-671D-62FE-637C-AA8CFE1B3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218" y="4034489"/>
                <a:ext cx="1340723" cy="316690"/>
              </a:xfrm>
              <a:prstGeom prst="rect">
                <a:avLst/>
              </a:prstGeom>
              <a:blipFill>
                <a:blip r:embed="rId12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3F91D83-FF86-F25D-98AD-53C388A5C88E}"/>
                  </a:ext>
                </a:extLst>
              </p:cNvPr>
              <p:cNvSpPr txBox="1"/>
              <p:nvPr/>
            </p:nvSpPr>
            <p:spPr>
              <a:xfrm>
                <a:off x="6680502" y="4041524"/>
                <a:ext cx="1340723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1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:64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3F91D83-FF86-F25D-98AD-53C388A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502" y="4041524"/>
                <a:ext cx="1340723" cy="316690"/>
              </a:xfrm>
              <a:prstGeom prst="rect">
                <a:avLst/>
              </a:prstGeom>
              <a:blipFill>
                <a:blip r:embed="rId13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91AA553-2739-A7B4-C459-797FC96F8346}"/>
                  </a:ext>
                </a:extLst>
              </p:cNvPr>
              <p:cNvSpPr txBox="1"/>
              <p:nvPr/>
            </p:nvSpPr>
            <p:spPr>
              <a:xfrm>
                <a:off x="8429804" y="3746820"/>
                <a:ext cx="1340723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1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:10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91AA553-2739-A7B4-C459-797FC96F8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804" y="3746820"/>
                <a:ext cx="1340723" cy="316690"/>
              </a:xfrm>
              <a:prstGeom prst="rect">
                <a:avLst/>
              </a:prstGeom>
              <a:blipFill>
                <a:blip r:embed="rId14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98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3E72313-13EA-B161-7E18-BBD5D9D1D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189" y="575872"/>
            <a:ext cx="7749622" cy="58439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05590E-AAE2-D127-57B8-8DF7C5A006CE}"/>
              </a:ext>
            </a:extLst>
          </p:cNvPr>
          <p:cNvSpPr txBox="1"/>
          <p:nvPr/>
        </p:nvSpPr>
        <p:spPr>
          <a:xfrm>
            <a:off x="2112073" y="2534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输入层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2AEFF2-7E37-4030-3889-092AEB87B54A}"/>
              </a:ext>
            </a:extLst>
          </p:cNvPr>
          <p:cNvSpPr txBox="1"/>
          <p:nvPr/>
        </p:nvSpPr>
        <p:spPr>
          <a:xfrm>
            <a:off x="3246989" y="157202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Hidden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Layer 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3C6D9B-9198-9F90-C455-96DA3126A574}"/>
              </a:ext>
            </a:extLst>
          </p:cNvPr>
          <p:cNvSpPr txBox="1"/>
          <p:nvPr/>
        </p:nvSpPr>
        <p:spPr>
          <a:xfrm>
            <a:off x="6809921" y="169268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Hidden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Layer 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DBE24E-B5AD-5051-3CFF-B94837C62B6A}"/>
              </a:ext>
            </a:extLst>
          </p:cNvPr>
          <p:cNvSpPr txBox="1"/>
          <p:nvPr/>
        </p:nvSpPr>
        <p:spPr>
          <a:xfrm>
            <a:off x="4457247" y="169268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Hidden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Layer 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786119-8477-8743-904C-63EE350AD13F}"/>
              </a:ext>
            </a:extLst>
          </p:cNvPr>
          <p:cNvSpPr txBox="1"/>
          <p:nvPr/>
        </p:nvSpPr>
        <p:spPr>
          <a:xfrm>
            <a:off x="8767580" y="299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输出层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451AFE-287C-1A3D-1063-1B11304271EF}"/>
                  </a:ext>
                </a:extLst>
              </p:cNvPr>
              <p:cNvSpPr txBox="1"/>
              <p:nvPr/>
            </p:nvSpPr>
            <p:spPr>
              <a:xfrm>
                <a:off x="2421201" y="2893631"/>
                <a:ext cx="1340723" cy="53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:785</a:t>
                </a:r>
              </a:p>
              <a:p>
                <a:r>
                  <a:rPr lang="en-US" altLang="zh-CN" sz="1400" b="1" dirty="0"/>
                  <a:t>(784+1)</a:t>
                </a:r>
                <a:endParaRPr lang="zh-CN" altLang="en-US" sz="14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451AFE-287C-1A3D-1063-1B1130427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201" y="2893631"/>
                <a:ext cx="1340723" cy="532133"/>
              </a:xfrm>
              <a:prstGeom prst="rect">
                <a:avLst/>
              </a:prstGeom>
              <a:blipFill>
                <a:blip r:embed="rId3"/>
                <a:stretch>
                  <a:fillRect l="-1364" b="-11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38907D-9326-8C3C-B43D-859416BB747A}"/>
                  </a:ext>
                </a:extLst>
              </p:cNvPr>
              <p:cNvSpPr txBox="1"/>
              <p:nvPr/>
            </p:nvSpPr>
            <p:spPr>
              <a:xfrm>
                <a:off x="1778759" y="682552"/>
                <a:ext cx="1858586" cy="36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400" dirty="0"/>
                  <a:t>（</a:t>
                </a:r>
                <a:r>
                  <a:rPr lang="zh-CN" altLang="en-US" sz="1400" b="1" dirty="0"/>
                  <a:t>因为</a:t>
                </a:r>
                <a:r>
                  <a:rPr lang="en-US" altLang="zh-CN" sz="1400" b="1" dirty="0"/>
                  <a:t>bias</a:t>
                </a:r>
                <a:r>
                  <a:rPr lang="zh-CN" altLang="en-US" sz="1400" dirty="0"/>
                  <a:t>）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38907D-9326-8C3C-B43D-859416BB7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59" y="682552"/>
                <a:ext cx="1858586" cy="362920"/>
              </a:xfrm>
              <a:prstGeom prst="rect">
                <a:avLst/>
              </a:prstGeom>
              <a:blipFill>
                <a:blip r:embed="rId4"/>
                <a:stretch>
                  <a:fillRect r="-98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35D9F2-D707-24C0-90CA-38B43A0BF74E}"/>
                  </a:ext>
                </a:extLst>
              </p:cNvPr>
              <p:cNvSpPr txBox="1"/>
              <p:nvPr/>
            </p:nvSpPr>
            <p:spPr>
              <a:xfrm>
                <a:off x="3327203" y="882632"/>
                <a:ext cx="883960" cy="36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35D9F2-D707-24C0-90CA-38B43A0BF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203" y="882632"/>
                <a:ext cx="883960" cy="362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DD6A75D-8767-89C0-6CD0-0ABB8E2B109C}"/>
                  </a:ext>
                </a:extLst>
              </p:cNvPr>
              <p:cNvSpPr txBox="1"/>
              <p:nvPr/>
            </p:nvSpPr>
            <p:spPr>
              <a:xfrm>
                <a:off x="4525792" y="1063876"/>
                <a:ext cx="883960" cy="36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DD6A75D-8767-89C0-6CD0-0ABB8E2B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792" y="1063876"/>
                <a:ext cx="883960" cy="36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8D636F5-3C2E-2D3D-318A-10062DF9F613}"/>
                  </a:ext>
                </a:extLst>
              </p:cNvPr>
              <p:cNvSpPr txBox="1"/>
              <p:nvPr/>
            </p:nvSpPr>
            <p:spPr>
              <a:xfrm>
                <a:off x="5654020" y="1329836"/>
                <a:ext cx="883960" cy="36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8D636F5-3C2E-2D3D-318A-10062DF9F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020" y="1329836"/>
                <a:ext cx="883960" cy="36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8AB80DD-79F2-749F-3A02-1A9A1CE56695}"/>
                  </a:ext>
                </a:extLst>
              </p:cNvPr>
              <p:cNvSpPr txBox="1"/>
              <p:nvPr/>
            </p:nvSpPr>
            <p:spPr>
              <a:xfrm>
                <a:off x="3469808" y="2970654"/>
                <a:ext cx="1340723" cy="53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:513</a:t>
                </a:r>
              </a:p>
              <a:p>
                <a:r>
                  <a:rPr lang="en-US" altLang="zh-CN" sz="1400" b="1" dirty="0"/>
                  <a:t>(512+1)</a:t>
                </a:r>
                <a:endParaRPr lang="zh-CN" altLang="en-US" sz="14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8AB80DD-79F2-749F-3A02-1A9A1CE56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808" y="2970654"/>
                <a:ext cx="1340723" cy="532133"/>
              </a:xfrm>
              <a:prstGeom prst="rect">
                <a:avLst/>
              </a:prstGeom>
              <a:blipFill>
                <a:blip r:embed="rId8"/>
                <a:stretch>
                  <a:fillRect l="-1364" b="-1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7FD4B4C-98F0-B9CA-4B52-3FF6BF41E3B0}"/>
                  </a:ext>
                </a:extLst>
              </p:cNvPr>
              <p:cNvSpPr txBox="1"/>
              <p:nvPr/>
            </p:nvSpPr>
            <p:spPr>
              <a:xfrm>
                <a:off x="4709459" y="2948765"/>
                <a:ext cx="1340723" cy="53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:257</a:t>
                </a:r>
              </a:p>
              <a:p>
                <a:r>
                  <a:rPr lang="en-US" altLang="zh-CN" sz="1400" b="1" dirty="0"/>
                  <a:t>(256+1)</a:t>
                </a:r>
                <a:endParaRPr lang="zh-CN" altLang="en-US" sz="14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7FD4B4C-98F0-B9CA-4B52-3FF6BF41E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459" y="2948765"/>
                <a:ext cx="1340723" cy="532133"/>
              </a:xfrm>
              <a:prstGeom prst="rect">
                <a:avLst/>
              </a:prstGeom>
              <a:blipFill>
                <a:blip r:embed="rId9"/>
                <a:stretch>
                  <a:fillRect l="-1370" b="-11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4B8AC7B-C831-EB14-4FFE-4A24CAA99AB0}"/>
                  </a:ext>
                </a:extLst>
              </p:cNvPr>
              <p:cNvSpPr txBox="1"/>
              <p:nvPr/>
            </p:nvSpPr>
            <p:spPr>
              <a:xfrm>
                <a:off x="5822250" y="2958320"/>
                <a:ext cx="1340723" cy="53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:129</a:t>
                </a:r>
              </a:p>
              <a:p>
                <a:r>
                  <a:rPr lang="en-US" altLang="zh-CN" sz="1400" b="1" dirty="0"/>
                  <a:t>(128+1)</a:t>
                </a:r>
                <a:endParaRPr lang="zh-CN" altLang="en-US" sz="14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4B8AC7B-C831-EB14-4FFE-4A24CAA99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250" y="2958320"/>
                <a:ext cx="1340723" cy="532133"/>
              </a:xfrm>
              <a:prstGeom prst="rect">
                <a:avLst/>
              </a:prstGeom>
              <a:blipFill>
                <a:blip r:embed="rId10"/>
                <a:stretch>
                  <a:fillRect l="-1364" b="-1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62E5D6C-391F-F7D7-FCF6-39286328634E}"/>
                  </a:ext>
                </a:extLst>
              </p:cNvPr>
              <p:cNvSpPr txBox="1"/>
              <p:nvPr/>
            </p:nvSpPr>
            <p:spPr>
              <a:xfrm>
                <a:off x="2880723" y="3535612"/>
                <a:ext cx="1340723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1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:512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62E5D6C-391F-F7D7-FCF6-392863286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723" y="3535612"/>
                <a:ext cx="1340723" cy="316690"/>
              </a:xfrm>
              <a:prstGeom prst="rect">
                <a:avLst/>
              </a:prstGeom>
              <a:blipFill>
                <a:blip r:embed="rId11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222D78B-2DB3-9812-2F28-CD397914AF96}"/>
                  </a:ext>
                </a:extLst>
              </p:cNvPr>
              <p:cNvSpPr txBox="1"/>
              <p:nvPr/>
            </p:nvSpPr>
            <p:spPr>
              <a:xfrm>
                <a:off x="4272677" y="3693957"/>
                <a:ext cx="1340723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1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:256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222D78B-2DB3-9812-2F28-CD397914A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677" y="3693957"/>
                <a:ext cx="1340723" cy="316690"/>
              </a:xfrm>
              <a:prstGeom prst="rect">
                <a:avLst/>
              </a:prstGeom>
              <a:blipFill>
                <a:blip r:embed="rId12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8F4E0F4-A07A-F8BC-CCC3-3DDE3EDB4444}"/>
                  </a:ext>
                </a:extLst>
              </p:cNvPr>
              <p:cNvSpPr txBox="1"/>
              <p:nvPr/>
            </p:nvSpPr>
            <p:spPr>
              <a:xfrm>
                <a:off x="5409752" y="3721231"/>
                <a:ext cx="1340723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1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:128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8F4E0F4-A07A-F8BC-CCC3-3DDE3EDB4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752" y="3721231"/>
                <a:ext cx="1340723" cy="316690"/>
              </a:xfrm>
              <a:prstGeom prst="rect">
                <a:avLst/>
              </a:prstGeom>
              <a:blipFill>
                <a:blip r:embed="rId13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0F494A6-6715-EFC5-0F8A-ABFED35B20A3}"/>
                  </a:ext>
                </a:extLst>
              </p:cNvPr>
              <p:cNvSpPr txBox="1"/>
              <p:nvPr/>
            </p:nvSpPr>
            <p:spPr>
              <a:xfrm>
                <a:off x="7762426" y="3693957"/>
                <a:ext cx="1340723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1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:32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0F494A6-6715-EFC5-0F8A-ABFED35B2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426" y="3693957"/>
                <a:ext cx="1340723" cy="316690"/>
              </a:xfrm>
              <a:prstGeom prst="rect">
                <a:avLst/>
              </a:prstGeom>
              <a:blipFill>
                <a:blip r:embed="rId14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8630086E-A5FC-1AC6-262A-FDD227B92E34}"/>
              </a:ext>
            </a:extLst>
          </p:cNvPr>
          <p:cNvSpPr txBox="1"/>
          <p:nvPr/>
        </p:nvSpPr>
        <p:spPr>
          <a:xfrm>
            <a:off x="5727997" y="185735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Hidden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Layer 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10C9439-D1FC-E547-9BEB-0884C9C28B9A}"/>
              </a:ext>
            </a:extLst>
          </p:cNvPr>
          <p:cNvSpPr txBox="1"/>
          <p:nvPr/>
        </p:nvSpPr>
        <p:spPr>
          <a:xfrm>
            <a:off x="7914113" y="183030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Hidden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Layer 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9EED456-E19E-9AE2-7F6D-C352A6568F5D}"/>
                  </a:ext>
                </a:extLst>
              </p:cNvPr>
              <p:cNvSpPr txBox="1"/>
              <p:nvPr/>
            </p:nvSpPr>
            <p:spPr>
              <a:xfrm>
                <a:off x="7092064" y="2948765"/>
                <a:ext cx="1340723" cy="53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:65</a:t>
                </a:r>
              </a:p>
              <a:p>
                <a:r>
                  <a:rPr lang="en-US" altLang="zh-CN" sz="1400" b="1" dirty="0"/>
                  <a:t>(64+1)</a:t>
                </a:r>
                <a:endParaRPr lang="zh-CN" altLang="en-US" sz="14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9EED456-E19E-9AE2-7F6D-C352A6568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064" y="2948765"/>
                <a:ext cx="1340723" cy="532133"/>
              </a:xfrm>
              <a:prstGeom prst="rect">
                <a:avLst/>
              </a:prstGeom>
              <a:blipFill>
                <a:blip r:embed="rId15"/>
                <a:stretch>
                  <a:fillRect l="-1364" b="-11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346ECA1-0B84-BBDE-2FC5-406F8938490B}"/>
                  </a:ext>
                </a:extLst>
              </p:cNvPr>
              <p:cNvSpPr txBox="1"/>
              <p:nvPr/>
            </p:nvSpPr>
            <p:spPr>
              <a:xfrm>
                <a:off x="6615811" y="3730786"/>
                <a:ext cx="1340723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1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:64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346ECA1-0B84-BBDE-2FC5-406F89384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811" y="3730786"/>
                <a:ext cx="1340723" cy="316690"/>
              </a:xfrm>
              <a:prstGeom prst="rect">
                <a:avLst/>
              </a:prstGeom>
              <a:blipFill>
                <a:blip r:embed="rId16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5275554-9F60-06CE-D72B-0D28549FB5C3}"/>
                  </a:ext>
                </a:extLst>
              </p:cNvPr>
              <p:cNvSpPr txBox="1"/>
              <p:nvPr/>
            </p:nvSpPr>
            <p:spPr>
              <a:xfrm>
                <a:off x="8454826" y="2964160"/>
                <a:ext cx="1340723" cy="53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:33</a:t>
                </a:r>
              </a:p>
              <a:p>
                <a:r>
                  <a:rPr lang="en-US" altLang="zh-CN" sz="1400" b="1" dirty="0"/>
                  <a:t>(32+1)</a:t>
                </a:r>
                <a:endParaRPr lang="zh-CN" altLang="en-US" sz="1400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5275554-9F60-06CE-D72B-0D28549FB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826" y="2964160"/>
                <a:ext cx="1340723" cy="532133"/>
              </a:xfrm>
              <a:prstGeom prst="rect">
                <a:avLst/>
              </a:prstGeom>
              <a:blipFill>
                <a:blip r:embed="rId17"/>
                <a:stretch>
                  <a:fillRect l="-1364" b="-1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C318843-32E9-8C0B-37DD-928187156789}"/>
                  </a:ext>
                </a:extLst>
              </p:cNvPr>
              <p:cNvSpPr txBox="1"/>
              <p:nvPr/>
            </p:nvSpPr>
            <p:spPr>
              <a:xfrm>
                <a:off x="8966865" y="3716654"/>
                <a:ext cx="1340723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1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b="1" dirty="0"/>
                  <a:t>:10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C318843-32E9-8C0B-37DD-9281871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65" y="3716654"/>
                <a:ext cx="1340723" cy="316690"/>
              </a:xfrm>
              <a:prstGeom prst="rect">
                <a:avLst/>
              </a:prstGeom>
              <a:blipFill>
                <a:blip r:embed="rId18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66CD1F4-E79C-4696-53D7-092B2497D56B}"/>
                  </a:ext>
                </a:extLst>
              </p:cNvPr>
              <p:cNvSpPr txBox="1"/>
              <p:nvPr/>
            </p:nvSpPr>
            <p:spPr>
              <a:xfrm>
                <a:off x="6878465" y="1747454"/>
                <a:ext cx="883960" cy="36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66CD1F4-E79C-4696-53D7-092B2497D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465" y="1747454"/>
                <a:ext cx="883960" cy="3629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896674E-E99B-3FDA-03B1-B4CD4EA784C3}"/>
                  </a:ext>
                </a:extLst>
              </p:cNvPr>
              <p:cNvSpPr txBox="1"/>
              <p:nvPr/>
            </p:nvSpPr>
            <p:spPr>
              <a:xfrm>
                <a:off x="8082905" y="1898739"/>
                <a:ext cx="883960" cy="36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(6)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896674E-E99B-3FDA-03B1-B4CD4EA78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905" y="1898739"/>
                <a:ext cx="883960" cy="3629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右大括号 32">
            <a:extLst>
              <a:ext uri="{FF2B5EF4-FFF2-40B4-BE49-F238E27FC236}">
                <a16:creationId xmlns:a16="http://schemas.microsoft.com/office/drawing/2014/main" id="{ED476B87-1A49-A386-2CBD-11B9F59B879C}"/>
              </a:ext>
            </a:extLst>
          </p:cNvPr>
          <p:cNvSpPr/>
          <p:nvPr/>
        </p:nvSpPr>
        <p:spPr>
          <a:xfrm>
            <a:off x="9861550" y="2349500"/>
            <a:ext cx="355600" cy="2108200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49F1BA2-9ABB-38A7-3ECB-316FDF67446D}"/>
              </a:ext>
            </a:extLst>
          </p:cNvPr>
          <p:cNvSpPr txBox="1"/>
          <p:nvPr/>
        </p:nvSpPr>
        <p:spPr>
          <a:xfrm>
            <a:off x="9639445" y="2873435"/>
            <a:ext cx="461665" cy="10974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SOFTMAX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2BE5BE-86F5-66CD-51DC-B13003AD392C}"/>
              </a:ext>
            </a:extLst>
          </p:cNvPr>
          <p:cNvSpPr txBox="1"/>
          <p:nvPr/>
        </p:nvSpPr>
        <p:spPr>
          <a:xfrm>
            <a:off x="10208734" y="3243640"/>
            <a:ext cx="1340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Y:10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6664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642</Words>
  <Application>Microsoft Office PowerPoint</Application>
  <PresentationFormat>宽屏</PresentationFormat>
  <Paragraphs>139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魏少杭</dc:creator>
  <cp:lastModifiedBy>魏少杭</cp:lastModifiedBy>
  <cp:revision>38</cp:revision>
  <dcterms:created xsi:type="dcterms:W3CDTF">2022-12-26T02:00:17Z</dcterms:created>
  <dcterms:modified xsi:type="dcterms:W3CDTF">2022-12-29T03:45:54Z</dcterms:modified>
</cp:coreProperties>
</file>