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64" r:id="rId5"/>
    <p:sldId id="260" r:id="rId6"/>
    <p:sldId id="265" r:id="rId7"/>
    <p:sldId id="259" r:id="rId8"/>
    <p:sldId id="272" r:id="rId9"/>
    <p:sldId id="266" r:id="rId10"/>
    <p:sldId id="263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3" y="57"/>
      </p:cViewPr>
      <p:guideLst>
        <p:guide orient="horz" pos="2160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7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5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9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0" Type="http://schemas.openxmlformats.org/officeDocument/2006/relationships/tags" Target="../tags/tag148.xml"/><Relationship Id="rId4" Type="http://schemas.openxmlformats.org/officeDocument/2006/relationships/tags" Target="../tags/tag142.xml"/><Relationship Id="rId9" Type="http://schemas.openxmlformats.org/officeDocument/2006/relationships/tags" Target="../tags/tag1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7.xml"/><Relationship Id="rId7" Type="http://schemas.openxmlformats.org/officeDocument/2006/relationships/image" Target="../media/image1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72.xml"/><Relationship Id="rId7" Type="http://schemas.openxmlformats.org/officeDocument/2006/relationships/image" Target="../media/image4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7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420129"/>
            <a:ext cx="9799200" cy="2570400"/>
          </a:xfrm>
        </p:spPr>
        <p:txBody>
          <a:bodyPr>
            <a:normAutofit/>
          </a:bodyPr>
          <a:lstStyle/>
          <a:p>
            <a:r>
              <a:rPr lang="zh-CN" altLang="zh-CN" dirty="0"/>
              <a:t>实践二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中文分词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797442" y="1143052"/>
            <a:ext cx="10324214" cy="56648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sz="3200" dirty="0" err="1">
                <a:solidFill>
                  <a:schemeClr val="tx1"/>
                </a:solidFill>
                <a:sym typeface="+mn-ea"/>
              </a:rPr>
              <a:t>问题</a:t>
            </a:r>
            <a:r>
              <a:rPr sz="3200" spc="325" dirty="0" err="1">
                <a:solidFill>
                  <a:schemeClr val="tx1"/>
                </a:solidFill>
                <a:sym typeface="+mn-ea"/>
              </a:rPr>
              <a:t>:</a:t>
            </a:r>
            <a:r>
              <a:rPr sz="3200" dirty="0" err="1">
                <a:solidFill>
                  <a:schemeClr val="tx1"/>
                </a:solidFill>
                <a:sym typeface="+mn-ea"/>
              </a:rPr>
              <a:t>日期与数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字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1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日期和数字出现规律较为单一</a:t>
            </a:r>
          </a:p>
          <a:p>
            <a:pPr marL="914400" lvl="2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令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疑惑 的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 </a:t>
            </a:r>
            <a:r>
              <a:rPr sz="2400" spc="7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直到 </a:t>
            </a:r>
            <a:r>
              <a:rPr sz="2400" b="1" spc="15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sz="2400" b="1" spc="10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b="1" spc="15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sz="2400" b="1" spc="10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b="1" spc="40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</a:t>
            </a:r>
            <a:r>
              <a:rPr sz="2400" b="1" spc="15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3</a:t>
            </a:r>
            <a:r>
              <a:rPr sz="2400" b="1" spc="10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b="1" spc="15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 </a:t>
            </a:r>
            <a:r>
              <a:rPr sz="2400" b="1" spc="40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日</a:t>
            </a:r>
            <a:r>
              <a:rPr sz="2400" b="1" spc="10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还 坚持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罢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免 书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无效 的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乡政府 </a:t>
            </a:r>
            <a:r>
              <a:rPr sz="2400" spc="7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突然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来 了 个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b="1" spc="15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1 8</a:t>
            </a:r>
            <a:r>
              <a:rPr sz="2400" b="1" spc="10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b="1" spc="15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度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 大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转弯 </a:t>
            </a:r>
            <a:r>
              <a:rPr sz="2400" spc="7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不再 提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核实 问题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spc="7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仓促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决定 于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b="1" spc="15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1 2</a:t>
            </a:r>
            <a:r>
              <a:rPr sz="2400" b="1" spc="10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b="1" spc="40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月</a:t>
            </a:r>
            <a:r>
              <a:rPr sz="2400" b="1" spc="15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5</a:t>
            </a:r>
            <a:r>
              <a:rPr sz="2400" b="1" spc="10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b="1" spc="40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日</a:t>
            </a:r>
            <a:r>
              <a:rPr sz="2400" b="1" spc="15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召开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罢 免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大 会</a:t>
            </a:r>
            <a:r>
              <a:rPr sz="2400" spc="-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微软雅黑" panose="020B0503020204020204" pitchFamily="34" charset="-122"/>
              <a:cs typeface="幼圆" panose="02010509060101010101" pitchFamily="49" charset="-122"/>
            </a:endParaRPr>
          </a:p>
          <a:p>
            <a:pPr lvl="1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人工定义规则</a:t>
            </a:r>
            <a:endParaRPr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微软雅黑" panose="020B0503020204020204" pitchFamily="34" charset="-122"/>
              <a:cs typeface="幼圆" panose="02010509060101010101" pitchFamily="49" charset="-122"/>
            </a:endParaRPr>
          </a:p>
          <a:p>
            <a:pPr marL="1085850" lvl="2" indent="-3429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Ø"/>
            </a:pPr>
            <a:r>
              <a:rPr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所有数字单独分做一个词</a:t>
            </a:r>
            <a:endParaRPr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幼圆" panose="02010509060101010101" pitchFamily="49" charset="-122"/>
              <a:ea typeface="微软雅黑" panose="020B0503020204020204" pitchFamily="34" charset="-122"/>
              <a:cs typeface="幼圆" panose="02010509060101010101" pitchFamily="49" charset="-122"/>
            </a:endParaRPr>
          </a:p>
          <a:p>
            <a:pPr marL="1085850" lvl="2" indent="-3429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Ø"/>
            </a:pPr>
            <a:r>
              <a:rPr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若数字末尾有</a:t>
            </a:r>
            <a:r>
              <a:rPr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"年","月","日",和其合并成一个词</a:t>
            </a:r>
            <a:r>
              <a:rPr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。</a:t>
            </a:r>
            <a:endParaRPr sz="2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微软雅黑" panose="020B0503020204020204" pitchFamily="34" charset="-122"/>
              <a:cs typeface="幼圆" panose="02010509060101010101" pitchFamily="49" charset="-122"/>
            </a:endParaRPr>
          </a:p>
          <a:p>
            <a:pPr marL="1308100" lvl="3" indent="-3429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Ø"/>
            </a:pPr>
            <a:r>
              <a:rPr sz="21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缺点:</a:t>
            </a:r>
            <a:r>
              <a:rPr sz="21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不能覆盖所有情况,以文字出现的日期和数字情况多样,难以用规则描述。如,上千,一两等等</a:t>
            </a:r>
            <a:endParaRPr sz="21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幼圆" panose="02010509060101010101" pitchFamily="49" charset="-122"/>
              <a:ea typeface="微软雅黑" panose="020B0503020204020204" pitchFamily="34" charset="-122"/>
              <a:cs typeface="幼圆" panose="02010509060101010101" pitchFamily="49" charset="-122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5235" y="75760"/>
            <a:ext cx="10969200" cy="70560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实践一分析</a:t>
            </a:r>
          </a:p>
        </p:txBody>
      </p: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608330" y="923428"/>
            <a:ext cx="2953577" cy="0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040755" y="1948180"/>
            <a:ext cx="1875790" cy="856615"/>
            <a:chOff x="9513" y="3068"/>
            <a:chExt cx="2954" cy="1349"/>
          </a:xfrm>
        </p:grpSpPr>
        <p:sp>
          <p:nvSpPr>
            <p:cNvPr id="5" name="文本框 4"/>
            <p:cNvSpPr txBox="1"/>
            <p:nvPr/>
          </p:nvSpPr>
          <p:spPr>
            <a:xfrm>
              <a:off x="9513" y="3068"/>
              <a:ext cx="29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u="sng">
                  <a:solidFill>
                    <a:srgbClr val="00B050"/>
                  </a:solidFill>
                </a:rPr>
                <a:t>11</a:t>
              </a:r>
              <a:r>
                <a:rPr lang="zh-CN" altLang="en-US" sz="2400" b="1" u="sng">
                  <a:solidFill>
                    <a:srgbClr val="00B050"/>
                  </a:solidFill>
                </a:rPr>
                <a:t>月</a:t>
              </a:r>
              <a:r>
                <a:rPr lang="en-US" altLang="zh-CN" sz="2400" b="1" u="sng">
                  <a:solidFill>
                    <a:srgbClr val="00B050"/>
                  </a:solidFill>
                </a:rPr>
                <a:t> 30</a:t>
              </a:r>
              <a:r>
                <a:rPr lang="zh-CN" altLang="en-US" sz="2400" b="1" u="sng">
                  <a:solidFill>
                    <a:srgbClr val="00B050"/>
                  </a:solidFill>
                </a:rPr>
                <a:t>日</a:t>
              </a:r>
            </a:p>
          </p:txBody>
        </p:sp>
        <p:cxnSp>
          <p:nvCxnSpPr>
            <p:cNvPr id="6" name="曲线连接符 5"/>
            <p:cNvCxnSpPr>
              <a:endCxn id="5" idx="2"/>
            </p:cNvCxnSpPr>
            <p:nvPr/>
          </p:nvCxnSpPr>
          <p:spPr>
            <a:xfrm rot="16200000">
              <a:off x="10513" y="3940"/>
              <a:ext cx="624" cy="33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7379335" y="2120900"/>
            <a:ext cx="2548890" cy="1184275"/>
            <a:chOff x="11621" y="3340"/>
            <a:chExt cx="4014" cy="1865"/>
          </a:xfrm>
        </p:grpSpPr>
        <p:sp>
          <p:nvSpPr>
            <p:cNvPr id="7" name="文本框 6"/>
            <p:cNvSpPr txBox="1"/>
            <p:nvPr/>
          </p:nvSpPr>
          <p:spPr>
            <a:xfrm>
              <a:off x="12681" y="3340"/>
              <a:ext cx="29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>
                  <a:solidFill>
                    <a:srgbClr val="00B050"/>
                  </a:solidFill>
                </a:rPr>
                <a:t>180</a:t>
              </a:r>
            </a:p>
          </p:txBody>
        </p:sp>
        <p:cxnSp>
          <p:nvCxnSpPr>
            <p:cNvPr id="9" name="曲线连接符 8"/>
            <p:cNvCxnSpPr/>
            <p:nvPr/>
          </p:nvCxnSpPr>
          <p:spPr>
            <a:xfrm flipV="1">
              <a:off x="11621" y="4015"/>
              <a:ext cx="1520" cy="1191"/>
            </a:xfrm>
            <a:prstGeom prst="curvedConnector3">
              <a:avLst>
                <a:gd name="adj1" fmla="val 500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458585" y="3969385"/>
            <a:ext cx="1875790" cy="777875"/>
            <a:chOff x="10171" y="6251"/>
            <a:chExt cx="2954" cy="1225"/>
          </a:xfrm>
        </p:grpSpPr>
        <p:sp>
          <p:nvSpPr>
            <p:cNvPr id="8" name="文本框 7"/>
            <p:cNvSpPr txBox="1"/>
            <p:nvPr/>
          </p:nvSpPr>
          <p:spPr>
            <a:xfrm>
              <a:off x="10171" y="6752"/>
              <a:ext cx="29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>
                  <a:solidFill>
                    <a:srgbClr val="00B050"/>
                  </a:solidFill>
                </a:rPr>
                <a:t>12</a:t>
              </a:r>
              <a:r>
                <a:rPr lang="zh-CN" altLang="en-US" sz="2400" b="1" u="sng">
                  <a:solidFill>
                    <a:srgbClr val="00B050"/>
                  </a:solidFill>
                </a:rPr>
                <a:t>月</a:t>
              </a:r>
              <a:r>
                <a:rPr lang="en-US" altLang="zh-CN" sz="2400" b="1" u="sng">
                  <a:solidFill>
                    <a:srgbClr val="00B050"/>
                  </a:solidFill>
                </a:rPr>
                <a:t> 5</a:t>
              </a:r>
              <a:r>
                <a:rPr lang="zh-CN" altLang="en-US" sz="2400" b="1" u="sng">
                  <a:solidFill>
                    <a:srgbClr val="00B050"/>
                  </a:solidFill>
                </a:rPr>
                <a:t>日</a:t>
              </a:r>
            </a:p>
          </p:txBody>
        </p:sp>
        <p:cxnSp>
          <p:nvCxnSpPr>
            <p:cNvPr id="10" name="曲线连接符 9"/>
            <p:cNvCxnSpPr/>
            <p:nvPr/>
          </p:nvCxnSpPr>
          <p:spPr>
            <a:xfrm rot="5400000">
              <a:off x="10967" y="6302"/>
              <a:ext cx="560" cy="459"/>
            </a:xfrm>
            <a:prstGeom prst="curvedConnector3">
              <a:avLst>
                <a:gd name="adj1" fmla="val 5008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768975" y="213359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878955" y="213359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中文分词的重要性</a:t>
            </a: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5768975" y="341884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6878955" y="341884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使用场景</a:t>
            </a: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5768975" y="470407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6878955" y="470407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实践二分析</a:t>
            </a:r>
          </a:p>
        </p:txBody>
      </p:sp>
      <p:cxnSp>
        <p:nvCxnSpPr>
          <p:cNvPr id="38" name="直接连接符 37"/>
          <p:cNvCxnSpPr/>
          <p:nvPr>
            <p:custDataLst>
              <p:tags r:id="rId1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768975" y="213359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878955" y="213359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中文分词的重要性</a:t>
            </a: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5768975" y="341884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6878955" y="341884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使用场景</a:t>
            </a: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5768975" y="470407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6878955" y="470407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实践二分析</a:t>
            </a:r>
          </a:p>
        </p:txBody>
      </p:sp>
      <p:cxnSp>
        <p:nvCxnSpPr>
          <p:cNvPr id="38" name="直接连接符 37"/>
          <p:cNvCxnSpPr/>
          <p:nvPr>
            <p:custDataLst>
              <p:tags r:id="rId1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288401"/>
            <a:ext cx="10969200" cy="70560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中文分词的重要性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虽然现在大家基本都用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字粒度</a:t>
            </a:r>
            <a:r>
              <a:rPr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的BERT隐式地进行词法分析，但分词依旧是很多系统中重要的一环，BERT之前的经典浅层模型大都以词向量作为输入。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中文分词是中文文本处理的一个基础步骤，成熟的中文分词算法能够达到更好的自然语言处理效果，帮助计算机理解复杂的中文语言。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不同于英文的是，</a:t>
            </a:r>
            <a:r>
              <a:rPr sz="24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中文句子中没有词的界限</a:t>
            </a:r>
            <a:r>
              <a:rPr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，</a:t>
            </a:r>
            <a:r>
              <a:rPr sz="24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因此在进行中文自然语言处理时</a:t>
            </a:r>
            <a:r>
              <a:rPr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，通常需要先进行分词，</a:t>
            </a:r>
            <a:r>
              <a:rPr sz="24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</a:rPr>
              <a:t>分词效果将直接影响词性、句法树等模块的效果</a:t>
            </a:r>
            <a:r>
              <a:rPr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当然分词只是一个工具，场景不同，要求也不同。</a:t>
            </a:r>
          </a:p>
        </p:txBody>
      </p: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608330" y="1242398"/>
            <a:ext cx="2804721" cy="0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768975" y="213359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878955" y="213359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中文分词的重要性</a:t>
            </a: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5768975" y="341884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6878955" y="341884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使用场景</a:t>
            </a: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5768975" y="470407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6878955" y="470407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实践一分析</a:t>
            </a:r>
          </a:p>
        </p:txBody>
      </p:sp>
      <p:cxnSp>
        <p:nvCxnSpPr>
          <p:cNvPr id="38" name="直接连接符 37"/>
          <p:cNvCxnSpPr/>
          <p:nvPr>
            <p:custDataLst>
              <p:tags r:id="rId1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55320" y="1163955"/>
            <a:ext cx="10881360" cy="499999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统计文章词频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3336" y="65127"/>
            <a:ext cx="10969200" cy="705600"/>
          </a:xfrm>
        </p:spPr>
        <p:txBody>
          <a:bodyPr>
            <a:noAutofit/>
          </a:bodyPr>
          <a:lstStyle/>
          <a:p>
            <a:r>
              <a:rPr sz="4000" dirty="0">
                <a:solidFill>
                  <a:schemeClr val="tx1"/>
                </a:solidFill>
              </a:rPr>
              <a:t>使用场景</a:t>
            </a:r>
          </a:p>
        </p:txBody>
      </p: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608330" y="923428"/>
            <a:ext cx="2953577" cy="0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pingfa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 l="21734" t="10576" r="19162" b="9693"/>
          <a:stretch>
            <a:fillRect/>
          </a:stretch>
        </p:blipFill>
        <p:spPr>
          <a:xfrm>
            <a:off x="995045" y="2007235"/>
            <a:ext cx="4683125" cy="4739005"/>
          </a:xfrm>
          <a:prstGeom prst="rect">
            <a:avLst/>
          </a:prstGeom>
        </p:spPr>
      </p:pic>
      <p:pic>
        <p:nvPicPr>
          <p:cNvPr id="8" name="图片 7" descr="wordclou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685" y="2091690"/>
            <a:ext cx="4564380" cy="4569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55320" y="1221105"/>
            <a:ext cx="10881360" cy="499999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统计文章词频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3336" y="65127"/>
            <a:ext cx="10969200" cy="705600"/>
          </a:xfrm>
        </p:spPr>
        <p:txBody>
          <a:bodyPr>
            <a:noAutofit/>
          </a:bodyPr>
          <a:lstStyle/>
          <a:p>
            <a:r>
              <a:rPr sz="4000" dirty="0">
                <a:solidFill>
                  <a:schemeClr val="tx1"/>
                </a:solidFill>
              </a:rPr>
              <a:t>使用场景</a:t>
            </a:r>
          </a:p>
        </p:txBody>
      </p: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608330" y="923428"/>
            <a:ext cx="2953577" cy="0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说凶宅笔记词云双向匹配"/>
          <p:cNvPicPr>
            <a:picLocks noChangeAspect="1"/>
          </p:cNvPicPr>
          <p:nvPr/>
        </p:nvPicPr>
        <p:blipFill>
          <a:blip r:embed="rId6"/>
          <a:srcRect l="24338" t="17752" r="20378" b="9462"/>
          <a:stretch>
            <a:fillRect/>
          </a:stretch>
        </p:blipFill>
        <p:spPr>
          <a:xfrm>
            <a:off x="4092575" y="2012950"/>
            <a:ext cx="4260850" cy="4208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rcRect l="21289" t="11024" r="18815" b="9670"/>
          <a:stretch>
            <a:fillRect/>
          </a:stretch>
        </p:blipFill>
        <p:spPr>
          <a:xfrm>
            <a:off x="137795" y="2353945"/>
            <a:ext cx="3894455" cy="3867150"/>
          </a:xfrm>
          <a:prstGeom prst="rect">
            <a:avLst/>
          </a:prstGeom>
        </p:spPr>
      </p:pic>
      <p:pic>
        <p:nvPicPr>
          <p:cNvPr id="7" name="图片 6" descr="龙族1，七宗罪章"/>
          <p:cNvPicPr>
            <a:picLocks noChangeAspect="1"/>
          </p:cNvPicPr>
          <p:nvPr/>
        </p:nvPicPr>
        <p:blipFill>
          <a:blip r:embed="rId8"/>
          <a:srcRect l="21734" t="11039" r="19336" b="9925"/>
          <a:stretch>
            <a:fillRect/>
          </a:stretch>
        </p:blipFill>
        <p:spPr>
          <a:xfrm>
            <a:off x="8289925" y="2381250"/>
            <a:ext cx="3739515" cy="37617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768975" y="213359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878955" y="213359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概念实例化</a:t>
            </a: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5768975" y="341884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6878955" y="341884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HMM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模型表示</a:t>
            </a: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5768975" y="470407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6878955" y="470407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实践二分析</a:t>
            </a:r>
          </a:p>
        </p:txBody>
      </p:sp>
      <p:cxnSp>
        <p:nvCxnSpPr>
          <p:cNvPr id="38" name="直接连接符 37"/>
          <p:cNvCxnSpPr/>
          <p:nvPr>
            <p:custDataLst>
              <p:tags r:id="rId1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797442" y="1178612"/>
            <a:ext cx="10324214" cy="56648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基于词典的中文分词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双向最大匹配算法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正向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反向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最短路径法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基于字的中文分词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HMM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CRF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条件随机场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神经网络分词算法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5235" y="75760"/>
            <a:ext cx="10969200" cy="70560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实践一分析</a:t>
            </a:r>
          </a:p>
        </p:txBody>
      </p: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608330" y="923428"/>
            <a:ext cx="2953577" cy="0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3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3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3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3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3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3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3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3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3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3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3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3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3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3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3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3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3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3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5081_15*f*2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12,&quot;width&quot;:9216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5081_15*f*2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3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3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3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3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3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3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5081_15*f*2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5081_15*f*2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242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仿宋</vt:lpstr>
      <vt:lpstr>微软雅黑</vt:lpstr>
      <vt:lpstr>幼圆</vt:lpstr>
      <vt:lpstr>Arial</vt:lpstr>
      <vt:lpstr>Wingdings</vt:lpstr>
      <vt:lpstr>Office 主题​​</vt:lpstr>
      <vt:lpstr>1_Office 主题​​</vt:lpstr>
      <vt:lpstr>实践二</vt:lpstr>
      <vt:lpstr>PowerPoint 演示文稿</vt:lpstr>
      <vt:lpstr>PowerPoint 演示文稿</vt:lpstr>
      <vt:lpstr>中文分词的重要性</vt:lpstr>
      <vt:lpstr>PowerPoint 演示文稿</vt:lpstr>
      <vt:lpstr>使用场景</vt:lpstr>
      <vt:lpstr>使用场景</vt:lpstr>
      <vt:lpstr>PowerPoint 演示文稿</vt:lpstr>
      <vt:lpstr>实践一分析</vt:lpstr>
      <vt:lpstr>实践一分析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魏少杭</cp:lastModifiedBy>
  <cp:revision>175</cp:revision>
  <dcterms:created xsi:type="dcterms:W3CDTF">2019-06-19T02:08:00Z</dcterms:created>
  <dcterms:modified xsi:type="dcterms:W3CDTF">2022-10-11T02:16:28Z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8CA0CF36F65B430D8B9304D76CD5F21F</vt:lpwstr>
  </property>
</Properties>
</file>