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58"/>
  </p:notesMasterIdLst>
  <p:handoutMasterIdLst>
    <p:handoutMasterId r:id="rId59"/>
  </p:handoutMasterIdLst>
  <p:sldIdLst>
    <p:sldId id="259" r:id="rId2"/>
    <p:sldId id="316" r:id="rId3"/>
    <p:sldId id="343"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61" r:id="rId28"/>
    <p:sldId id="342"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17" r:id="rId47"/>
    <p:sldId id="265" r:id="rId48"/>
    <p:sldId id="288" r:id="rId49"/>
    <p:sldId id="287" r:id="rId50"/>
    <p:sldId id="289" r:id="rId51"/>
    <p:sldId id="290" r:id="rId52"/>
    <p:sldId id="291" r:id="rId53"/>
    <p:sldId id="292" r:id="rId54"/>
    <p:sldId id="293" r:id="rId55"/>
    <p:sldId id="285" r:id="rId56"/>
    <p:sldId id="282"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73" d="100"/>
          <a:sy n="73" d="100"/>
        </p:scale>
        <p:origin x="912" y="40"/>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2017/12/14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2017/12/14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16.tmp"/></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tmp"/></Relationships>
</file>

<file path=ppt/slides/_rels/slide1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 Id="rId5" Type="http://schemas.openxmlformats.org/officeDocument/2006/relationships/image" Target="../media/image37.tmp"/><Relationship Id="rId4" Type="http://schemas.openxmlformats.org/officeDocument/2006/relationships/image" Target="../media/image36.tmp"/></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hyperlink" Target="http://www.cs.unb.ca/~hzhang/publications/FLAIRS04ZhangH.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0.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hyperlink" Target="http://vision.stanford.edu/teaching/cs231n-demos/kn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4" y="4080223"/>
            <a:ext cx="8325019" cy="1114192"/>
          </a:xfrm>
        </p:spPr>
        <p:txBody>
          <a:bodyPr/>
          <a:lstStyle/>
          <a:p>
            <a:r>
              <a:rPr lang="zh-CN" altLang="en-US" dirty="0"/>
              <a:t>机器学习</a:t>
            </a:r>
            <a:r>
              <a:rPr lang="en-US" altLang="zh-CN" sz="3200" dirty="0"/>
              <a:t>——</a:t>
            </a:r>
            <a:r>
              <a:rPr lang="zh-CN" altLang="en-US" sz="3200" dirty="0"/>
              <a:t>分类</a:t>
            </a:r>
            <a:r>
              <a:rPr lang="en-US" altLang="zh-CN" sz="3200" dirty="0"/>
              <a:t>(SVM </a:t>
            </a:r>
            <a:r>
              <a:rPr lang="zh-CN" altLang="en-US" sz="3200" dirty="0"/>
              <a:t>朴素贝叶斯 </a:t>
            </a:r>
            <a:r>
              <a:rPr lang="en-US" altLang="zh-CN" sz="3200" dirty="0"/>
              <a:t>KNN)</a:t>
            </a:r>
            <a:endParaRPr lang="zh-CN" altLang="en-US" sz="2400" dirty="0"/>
          </a:p>
        </p:txBody>
      </p:sp>
      <p:sp>
        <p:nvSpPr>
          <p:cNvPr id="5" name="副标题 4"/>
          <p:cNvSpPr>
            <a:spLocks noGrp="1"/>
          </p:cNvSpPr>
          <p:nvPr>
            <p:ph type="subTitle" idx="1"/>
          </p:nvPr>
        </p:nvSpPr>
        <p:spPr/>
        <p:txBody>
          <a:bodyPr/>
          <a:lstStyle/>
          <a:p>
            <a:r>
              <a:rPr lang="en-US" altLang="zh-CN" dirty="0"/>
              <a:t>78</a:t>
            </a:r>
            <a:r>
              <a:rPr lang="zh-CN" altLang="en-US" dirty="0"/>
              <a:t>组 李东岳 王崇焕 方荣耀</a:t>
            </a:r>
          </a:p>
        </p:txBody>
      </p:sp>
      <p:sp>
        <p:nvSpPr>
          <p:cNvPr id="6" name="文本占位符 5"/>
          <p:cNvSpPr>
            <a:spLocks noGrp="1"/>
          </p:cNvSpPr>
          <p:nvPr>
            <p:ph type="body" sz="quarter" idx="10"/>
          </p:nvPr>
        </p:nvSpPr>
        <p:spPr/>
        <p:txBody>
          <a:bodyPr/>
          <a:lstStyle/>
          <a:p>
            <a:r>
              <a:rPr lang="en-US" altLang="zh-CN" dirty="0"/>
              <a:t>2017</a:t>
            </a:r>
            <a:r>
              <a:rPr lang="zh-CN" altLang="en-US" dirty="0"/>
              <a:t>年</a:t>
            </a:r>
            <a:r>
              <a:rPr lang="en-US" altLang="zh-CN" dirty="0"/>
              <a:t>12</a:t>
            </a:r>
            <a:r>
              <a:rPr lang="zh-CN" altLang="en-US" dirty="0"/>
              <a:t>月</a:t>
            </a:r>
            <a:r>
              <a:rPr lang="en-US" altLang="zh-CN" dirty="0"/>
              <a:t>14</a:t>
            </a:r>
            <a:r>
              <a:rPr lang="zh-CN" altLang="en-US" dirty="0"/>
              <a:t>日</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55D12B-AF0F-4D46-859B-7AAFCC92EE3A}"/>
              </a:ext>
            </a:extLst>
          </p:cNvPr>
          <p:cNvSpPr>
            <a:spLocks noGrp="1"/>
          </p:cNvSpPr>
          <p:nvPr>
            <p:ph sz="quarter" idx="10"/>
          </p:nvPr>
        </p:nvSpPr>
        <p:spPr>
          <a:xfrm>
            <a:off x="494023" y="1694387"/>
            <a:ext cx="8372163" cy="4921498"/>
          </a:xfrm>
        </p:spPr>
        <p:txBody>
          <a:bodyPr/>
          <a:lstStyle/>
          <a:p>
            <a:r>
              <a:rPr lang="zh-CN" altLang="en-US" dirty="0"/>
              <a:t>超平面</a:t>
            </a:r>
            <a:endParaRPr lang="en-US" altLang="zh-CN" dirty="0"/>
          </a:p>
          <a:p>
            <a:endParaRPr lang="en-US" altLang="zh-CN" dirty="0">
              <a:latin typeface="+mn-ea"/>
            </a:endParaRPr>
          </a:p>
          <a:p>
            <a:r>
              <a:rPr lang="zh-CN" altLang="en-US" dirty="0"/>
              <a:t>样本点</a:t>
            </a:r>
            <a:endParaRPr lang="en-US" altLang="zh-CN" dirty="0"/>
          </a:p>
          <a:p>
            <a:endParaRPr lang="en-US" altLang="zh-CN" dirty="0"/>
          </a:p>
          <a:p>
            <a:r>
              <a:rPr lang="zh-CN" altLang="en-US" dirty="0"/>
              <a:t>分类器</a:t>
            </a:r>
            <a:endParaRPr lang="en-US" altLang="zh-CN" dirty="0"/>
          </a:p>
          <a:p>
            <a:endParaRPr lang="en-US" altLang="zh-CN" dirty="0"/>
          </a:p>
          <a:p>
            <a:endParaRPr lang="en-US" altLang="zh-CN" dirty="0"/>
          </a:p>
          <a:p>
            <a:r>
              <a:rPr lang="zh-CN" altLang="en-US" dirty="0"/>
              <a:t>间隔（</a:t>
            </a:r>
            <a:r>
              <a:rPr lang="en-US" altLang="zh-CN" b="1" dirty="0"/>
              <a:t>margin</a:t>
            </a:r>
            <a:r>
              <a:rPr lang="zh-CN" altLang="en-US" dirty="0"/>
              <a:t>）：支持向量到平面的距离</a:t>
            </a:r>
            <a:endParaRPr lang="en-US" altLang="zh-CN" dirty="0"/>
          </a:p>
        </p:txBody>
      </p:sp>
      <p:sp>
        <p:nvSpPr>
          <p:cNvPr id="3" name="标题 2">
            <a:extLst>
              <a:ext uri="{FF2B5EF4-FFF2-40B4-BE49-F238E27FC236}">
                <a16:creationId xmlns:a16="http://schemas.microsoft.com/office/drawing/2014/main" id="{4CEB9C03-E518-4141-A451-267FA3D85D57}"/>
              </a:ext>
            </a:extLst>
          </p:cNvPr>
          <p:cNvSpPr>
            <a:spLocks noGrp="1"/>
          </p:cNvSpPr>
          <p:nvPr>
            <p:ph type="title"/>
          </p:nvPr>
        </p:nvSpPr>
        <p:spPr/>
        <p:txBody>
          <a:bodyPr/>
          <a:lstStyle/>
          <a:p>
            <a:r>
              <a:rPr lang="zh-CN" altLang="en-US" dirty="0"/>
              <a:t>支持向量机的基本型</a:t>
            </a:r>
          </a:p>
        </p:txBody>
      </p:sp>
      <p:pic>
        <p:nvPicPr>
          <p:cNvPr id="7" name="图片 6" descr="屏幕剪辑">
            <a:extLst>
              <a:ext uri="{FF2B5EF4-FFF2-40B4-BE49-F238E27FC236}">
                <a16:creationId xmlns:a16="http://schemas.microsoft.com/office/drawing/2014/main" id="{7E813008-3DE2-4D75-BBE8-BF61E896B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669" y="2147098"/>
            <a:ext cx="2076557" cy="717587"/>
          </a:xfrm>
          <a:prstGeom prst="rect">
            <a:avLst/>
          </a:prstGeom>
        </p:spPr>
      </p:pic>
      <p:pic>
        <p:nvPicPr>
          <p:cNvPr id="9" name="图片 8" descr="屏幕剪辑">
            <a:extLst>
              <a:ext uri="{FF2B5EF4-FFF2-40B4-BE49-F238E27FC236}">
                <a16:creationId xmlns:a16="http://schemas.microsoft.com/office/drawing/2014/main" id="{0C0826CE-2079-4AF7-954F-EEFF6A3F1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592" y="3203563"/>
            <a:ext cx="1295467" cy="450873"/>
          </a:xfrm>
          <a:prstGeom prst="rect">
            <a:avLst/>
          </a:prstGeom>
        </p:spPr>
      </p:pic>
      <p:pic>
        <p:nvPicPr>
          <p:cNvPr id="11" name="图片 10" descr="屏幕剪辑">
            <a:extLst>
              <a:ext uri="{FF2B5EF4-FFF2-40B4-BE49-F238E27FC236}">
                <a16:creationId xmlns:a16="http://schemas.microsoft.com/office/drawing/2014/main" id="{78593978-6874-4E8F-892C-6FDDD2F7B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9029" y="3993314"/>
            <a:ext cx="3708591" cy="1206562"/>
          </a:xfrm>
          <a:prstGeom prst="rect">
            <a:avLst/>
          </a:prstGeom>
        </p:spPr>
      </p:pic>
      <p:pic>
        <p:nvPicPr>
          <p:cNvPr id="13" name="图片 12" descr="屏幕剪辑">
            <a:extLst>
              <a:ext uri="{FF2B5EF4-FFF2-40B4-BE49-F238E27FC236}">
                <a16:creationId xmlns:a16="http://schemas.microsoft.com/office/drawing/2014/main" id="{FBE625E1-FBCD-4B71-A9F8-A998993990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6669" y="5538754"/>
            <a:ext cx="2540131" cy="952549"/>
          </a:xfrm>
          <a:prstGeom prst="rect">
            <a:avLst/>
          </a:prstGeom>
        </p:spPr>
      </p:pic>
    </p:spTree>
    <p:extLst>
      <p:ext uri="{BB962C8B-B14F-4D97-AF65-F5344CB8AC3E}">
        <p14:creationId xmlns:p14="http://schemas.microsoft.com/office/powerpoint/2010/main" val="364260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9BDB7A-476E-4DA1-B9B1-A19F72C721B2}"/>
              </a:ext>
            </a:extLst>
          </p:cNvPr>
          <p:cNvSpPr>
            <a:spLocks noGrp="1"/>
          </p:cNvSpPr>
          <p:nvPr>
            <p:ph sz="quarter" idx="10"/>
          </p:nvPr>
        </p:nvSpPr>
        <p:spPr/>
        <p:txBody>
          <a:bodyPr/>
          <a:lstStyle/>
          <a:p>
            <a:r>
              <a:rPr lang="zh-CN" altLang="en-US" dirty="0"/>
              <a:t>我们的问题是找到最大间隔，即找到一个超平面使得</a:t>
            </a:r>
            <a:r>
              <a:rPr lang="en-US" altLang="zh-CN" b="1" dirty="0"/>
              <a:t>γ</a:t>
            </a:r>
            <a:r>
              <a:rPr lang="zh-CN" altLang="en-US" dirty="0"/>
              <a:t>最大</a:t>
            </a:r>
            <a:endParaRPr lang="en-US" altLang="zh-CN" dirty="0"/>
          </a:p>
          <a:p>
            <a:r>
              <a:rPr lang="zh-CN" altLang="en-US" dirty="0"/>
              <a:t>问题描述：</a:t>
            </a:r>
            <a:endParaRPr lang="en-US" altLang="zh-CN" dirty="0"/>
          </a:p>
          <a:p>
            <a:endParaRPr lang="en-US" altLang="zh-CN" dirty="0"/>
          </a:p>
          <a:p>
            <a:endParaRPr lang="en-US" altLang="zh-CN" dirty="0"/>
          </a:p>
          <a:p>
            <a:endParaRPr lang="en-US" altLang="zh-CN" dirty="0"/>
          </a:p>
          <a:p>
            <a:r>
              <a:rPr lang="zh-CN" altLang="en-US" dirty="0"/>
              <a:t>问题可转换成：</a:t>
            </a:r>
            <a:endParaRPr lang="en-US" altLang="zh-CN" dirty="0"/>
          </a:p>
        </p:txBody>
      </p:sp>
      <p:sp>
        <p:nvSpPr>
          <p:cNvPr id="3" name="标题 2">
            <a:extLst>
              <a:ext uri="{FF2B5EF4-FFF2-40B4-BE49-F238E27FC236}">
                <a16:creationId xmlns:a16="http://schemas.microsoft.com/office/drawing/2014/main" id="{7E6C7056-B55C-4113-BBE0-D00BADC673B0}"/>
              </a:ext>
            </a:extLst>
          </p:cNvPr>
          <p:cNvSpPr>
            <a:spLocks noGrp="1"/>
          </p:cNvSpPr>
          <p:nvPr>
            <p:ph type="title"/>
          </p:nvPr>
        </p:nvSpPr>
        <p:spPr/>
        <p:txBody>
          <a:bodyPr/>
          <a:lstStyle/>
          <a:p>
            <a:r>
              <a:rPr lang="zh-CN" altLang="en-US" dirty="0"/>
              <a:t>支持向量机的基本型</a:t>
            </a:r>
          </a:p>
        </p:txBody>
      </p:sp>
      <p:pic>
        <p:nvPicPr>
          <p:cNvPr id="5" name="图片 4" descr="屏幕剪辑">
            <a:extLst>
              <a:ext uri="{FF2B5EF4-FFF2-40B4-BE49-F238E27FC236}">
                <a16:creationId xmlns:a16="http://schemas.microsoft.com/office/drawing/2014/main" id="{B210B72E-BD44-467D-8BE5-A49127231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608" y="2648912"/>
            <a:ext cx="5524784" cy="1403422"/>
          </a:xfrm>
          <a:prstGeom prst="rect">
            <a:avLst/>
          </a:prstGeom>
        </p:spPr>
      </p:pic>
      <p:pic>
        <p:nvPicPr>
          <p:cNvPr id="7" name="图片 6" descr="屏幕剪辑">
            <a:extLst>
              <a:ext uri="{FF2B5EF4-FFF2-40B4-BE49-F238E27FC236}">
                <a16:creationId xmlns:a16="http://schemas.microsoft.com/office/drawing/2014/main" id="{490B8C82-6483-4374-8C3F-06883D28B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643" y="4728719"/>
            <a:ext cx="4997707" cy="1371670"/>
          </a:xfrm>
          <a:prstGeom prst="rect">
            <a:avLst/>
          </a:prstGeom>
        </p:spPr>
      </p:pic>
    </p:spTree>
    <p:extLst>
      <p:ext uri="{BB962C8B-B14F-4D97-AF65-F5344CB8AC3E}">
        <p14:creationId xmlns:p14="http://schemas.microsoft.com/office/powerpoint/2010/main" val="398748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449F86-087F-4E01-BBEB-5E0FAB00E7D9}"/>
              </a:ext>
            </a:extLst>
          </p:cNvPr>
          <p:cNvSpPr>
            <a:spLocks noGrp="1"/>
          </p:cNvSpPr>
          <p:nvPr>
            <p:ph sz="quarter" idx="10"/>
          </p:nvPr>
        </p:nvSpPr>
        <p:spPr/>
        <p:txBody>
          <a:bodyPr/>
          <a:lstStyle/>
          <a:p>
            <a:r>
              <a:rPr lang="zh-CN" altLang="en-US" dirty="0"/>
              <a:t>用拉格朗日乘子法可得到其对偶问题</a:t>
            </a:r>
            <a:endParaRPr lang="en-US" altLang="zh-CN" dirty="0"/>
          </a:p>
          <a:p>
            <a:r>
              <a:rPr lang="zh-CN" altLang="en-US" dirty="0"/>
              <a:t>拉格朗日函数</a:t>
            </a:r>
            <a:endParaRPr lang="en-US" altLang="zh-CN" dirty="0"/>
          </a:p>
          <a:p>
            <a:endParaRPr lang="en-US" altLang="zh-CN" dirty="0"/>
          </a:p>
          <a:p>
            <a:endParaRPr lang="en-US" altLang="zh-CN" dirty="0"/>
          </a:p>
          <a:p>
            <a:endParaRPr lang="en-US" altLang="zh-CN" dirty="0"/>
          </a:p>
          <a:p>
            <a:r>
              <a:rPr lang="zh-CN" altLang="en-US" dirty="0"/>
              <a:t>对</a:t>
            </a:r>
            <a:r>
              <a:rPr lang="en-US" altLang="zh-CN" b="1" dirty="0"/>
              <a:t>ω</a:t>
            </a:r>
            <a:r>
              <a:rPr lang="zh-CN" altLang="en-US" dirty="0"/>
              <a:t>和</a:t>
            </a:r>
            <a:r>
              <a:rPr lang="en-US" altLang="zh-CN" b="1" dirty="0"/>
              <a:t>α</a:t>
            </a:r>
            <a:r>
              <a:rPr lang="zh-CN" altLang="en-US" dirty="0"/>
              <a:t>求导为</a:t>
            </a:r>
            <a:r>
              <a:rPr lang="en-US" altLang="zh-CN" b="1" dirty="0"/>
              <a:t>0</a:t>
            </a:r>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1F3CEE51-378E-484E-8A9D-EAD30C0A67FC}"/>
              </a:ext>
            </a:extLst>
          </p:cNvPr>
          <p:cNvSpPr>
            <a:spLocks noGrp="1"/>
          </p:cNvSpPr>
          <p:nvPr>
            <p:ph type="title"/>
          </p:nvPr>
        </p:nvSpPr>
        <p:spPr/>
        <p:txBody>
          <a:bodyPr/>
          <a:lstStyle/>
          <a:p>
            <a:r>
              <a:rPr lang="zh-CN" altLang="en-US" dirty="0"/>
              <a:t>对偶问题</a:t>
            </a:r>
          </a:p>
        </p:txBody>
      </p:sp>
      <p:pic>
        <p:nvPicPr>
          <p:cNvPr id="5" name="图片 4" descr="屏幕剪辑">
            <a:extLst>
              <a:ext uri="{FF2B5EF4-FFF2-40B4-BE49-F238E27FC236}">
                <a16:creationId xmlns:a16="http://schemas.microsoft.com/office/drawing/2014/main" id="{BAD57B63-8A4F-4A9D-9BE2-B28253C7A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003" y="2661351"/>
            <a:ext cx="5727994" cy="977950"/>
          </a:xfrm>
          <a:prstGeom prst="rect">
            <a:avLst/>
          </a:prstGeom>
        </p:spPr>
      </p:pic>
      <p:pic>
        <p:nvPicPr>
          <p:cNvPr id="7" name="图片 6" descr="屏幕剪辑">
            <a:extLst>
              <a:ext uri="{FF2B5EF4-FFF2-40B4-BE49-F238E27FC236}">
                <a16:creationId xmlns:a16="http://schemas.microsoft.com/office/drawing/2014/main" id="{3F5ECBF3-0693-4695-84BC-670975B18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517" y="3639301"/>
            <a:ext cx="2228965" cy="330217"/>
          </a:xfrm>
          <a:prstGeom prst="rect">
            <a:avLst/>
          </a:prstGeom>
        </p:spPr>
      </p:pic>
      <p:pic>
        <p:nvPicPr>
          <p:cNvPr id="11" name="图片 10" descr="屏幕剪辑">
            <a:extLst>
              <a:ext uri="{FF2B5EF4-FFF2-40B4-BE49-F238E27FC236}">
                <a16:creationId xmlns:a16="http://schemas.microsoft.com/office/drawing/2014/main" id="{19040314-409F-44DD-B582-6F08DDA90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07" y="4614974"/>
            <a:ext cx="2432175" cy="1708238"/>
          </a:xfrm>
          <a:prstGeom prst="rect">
            <a:avLst/>
          </a:prstGeom>
        </p:spPr>
      </p:pic>
    </p:spTree>
    <p:extLst>
      <p:ext uri="{BB962C8B-B14F-4D97-AF65-F5344CB8AC3E}">
        <p14:creationId xmlns:p14="http://schemas.microsoft.com/office/powerpoint/2010/main" val="376335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E4156E-8B17-47A3-BED7-8C477A25F01A}"/>
              </a:ext>
            </a:extLst>
          </p:cNvPr>
          <p:cNvSpPr>
            <a:spLocks noGrp="1"/>
          </p:cNvSpPr>
          <p:nvPr>
            <p:ph sz="quarter" idx="10"/>
          </p:nvPr>
        </p:nvSpPr>
        <p:spPr/>
        <p:txBody>
          <a:bodyPr/>
          <a:lstStyle/>
          <a:p>
            <a:r>
              <a:rPr lang="zh-CN" altLang="en-US" dirty="0"/>
              <a:t>将式子带入原来的优化问题得到对偶问题</a:t>
            </a:r>
            <a:endParaRPr lang="en-US" altLang="zh-CN" dirty="0"/>
          </a:p>
          <a:p>
            <a:endParaRPr lang="en-US" altLang="zh-CN" dirty="0"/>
          </a:p>
          <a:p>
            <a:endParaRPr lang="en-US" altLang="zh-CN" dirty="0"/>
          </a:p>
          <a:p>
            <a:endParaRPr lang="en-US" altLang="zh-CN" dirty="0"/>
          </a:p>
          <a:p>
            <a:endParaRPr lang="en-US" altLang="zh-CN" dirty="0"/>
          </a:p>
          <a:p>
            <a:r>
              <a:rPr lang="zh-CN" altLang="en-US" dirty="0"/>
              <a:t>解出</a:t>
            </a:r>
            <a:r>
              <a:rPr lang="en-US" altLang="zh-CN" b="1" dirty="0"/>
              <a:t>α</a:t>
            </a:r>
            <a:r>
              <a:rPr lang="zh-CN" altLang="en-US" dirty="0"/>
              <a:t>之后带入模型</a:t>
            </a:r>
          </a:p>
        </p:txBody>
      </p:sp>
      <p:sp>
        <p:nvSpPr>
          <p:cNvPr id="3" name="标题 2">
            <a:extLst>
              <a:ext uri="{FF2B5EF4-FFF2-40B4-BE49-F238E27FC236}">
                <a16:creationId xmlns:a16="http://schemas.microsoft.com/office/drawing/2014/main" id="{C00FA0B1-7A7A-4EB5-B659-D1910E851EDB}"/>
              </a:ext>
            </a:extLst>
          </p:cNvPr>
          <p:cNvSpPr>
            <a:spLocks noGrp="1"/>
          </p:cNvSpPr>
          <p:nvPr>
            <p:ph type="title"/>
          </p:nvPr>
        </p:nvSpPr>
        <p:spPr/>
        <p:txBody>
          <a:bodyPr/>
          <a:lstStyle/>
          <a:p>
            <a:r>
              <a:rPr lang="zh-CN" altLang="en-US" dirty="0"/>
              <a:t>对偶问题</a:t>
            </a:r>
          </a:p>
        </p:txBody>
      </p:sp>
      <p:pic>
        <p:nvPicPr>
          <p:cNvPr id="5" name="图片 4" descr="屏幕剪辑">
            <a:extLst>
              <a:ext uri="{FF2B5EF4-FFF2-40B4-BE49-F238E27FC236}">
                <a16:creationId xmlns:a16="http://schemas.microsoft.com/office/drawing/2014/main" id="{E69EC16A-5B24-402B-BC1E-8C513EEED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086" y="2161123"/>
            <a:ext cx="4419827" cy="2082907"/>
          </a:xfrm>
          <a:prstGeom prst="rect">
            <a:avLst/>
          </a:prstGeom>
        </p:spPr>
      </p:pic>
      <p:pic>
        <p:nvPicPr>
          <p:cNvPr id="7" name="图片 6" descr="屏幕剪辑">
            <a:extLst>
              <a:ext uri="{FF2B5EF4-FFF2-40B4-BE49-F238E27FC236}">
                <a16:creationId xmlns:a16="http://schemas.microsoft.com/office/drawing/2014/main" id="{58062CFA-6773-465E-AB67-C9AC12742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902" y="4746118"/>
            <a:ext cx="3016405" cy="1358970"/>
          </a:xfrm>
          <a:prstGeom prst="rect">
            <a:avLst/>
          </a:prstGeom>
        </p:spPr>
      </p:pic>
    </p:spTree>
    <p:extLst>
      <p:ext uri="{BB962C8B-B14F-4D97-AF65-F5344CB8AC3E}">
        <p14:creationId xmlns:p14="http://schemas.microsoft.com/office/powerpoint/2010/main" val="218170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891E4D-9465-4497-B57D-E627F44ED996}"/>
              </a:ext>
            </a:extLst>
          </p:cNvPr>
          <p:cNvSpPr>
            <a:spLocks noGrp="1"/>
          </p:cNvSpPr>
          <p:nvPr>
            <p:ph sz="quarter" idx="10"/>
          </p:nvPr>
        </p:nvSpPr>
        <p:spPr/>
        <p:txBody>
          <a:bodyPr/>
          <a:lstStyle/>
          <a:p>
            <a:r>
              <a:rPr lang="zh-CN" altLang="en-US" dirty="0"/>
              <a:t>拉格朗日乘子法主要思路是将原问题的约束条件转化为</a:t>
            </a:r>
            <a:r>
              <a:rPr lang="en-US" altLang="zh-CN" b="1" dirty="0"/>
              <a:t>KKT</a:t>
            </a:r>
            <a:r>
              <a:rPr lang="zh-CN" altLang="en-US" dirty="0"/>
              <a:t>条件，然后对拉格朗日函数进行优化。</a:t>
            </a:r>
            <a:endParaRPr lang="en-US" altLang="zh-CN" dirty="0"/>
          </a:p>
          <a:p>
            <a:r>
              <a:rPr lang="en-US" altLang="zh-CN" dirty="0"/>
              <a:t>SVM</a:t>
            </a:r>
            <a:r>
              <a:rPr lang="zh-CN" altLang="en-US" dirty="0"/>
              <a:t>优化问题的对偶问题的</a:t>
            </a:r>
            <a:r>
              <a:rPr lang="en-US" altLang="zh-CN" b="1" dirty="0"/>
              <a:t>KKT</a:t>
            </a:r>
            <a:r>
              <a:rPr lang="zh-CN" altLang="en-US" dirty="0"/>
              <a:t>条件</a:t>
            </a:r>
            <a:endParaRPr lang="en-US" altLang="zh-CN" dirty="0"/>
          </a:p>
          <a:p>
            <a:endParaRPr lang="en-US" altLang="zh-CN" dirty="0"/>
          </a:p>
          <a:p>
            <a:endParaRPr lang="en-US" altLang="zh-CN" dirty="0"/>
          </a:p>
          <a:p>
            <a:endParaRPr lang="en-US" altLang="zh-CN" dirty="0"/>
          </a:p>
          <a:p>
            <a:r>
              <a:rPr lang="zh-CN" altLang="en-US" dirty="0"/>
              <a:t>由</a:t>
            </a:r>
            <a:r>
              <a:rPr lang="en-US" altLang="zh-CN" b="1" dirty="0"/>
              <a:t>KKT</a:t>
            </a:r>
            <a:r>
              <a:rPr lang="zh-CN" altLang="en-US" dirty="0"/>
              <a:t>条件得到的主要性质：训练完成后，大部分的训练样本都不需要保留，最终模型只和⽀持向量有关。</a:t>
            </a:r>
            <a:endParaRPr lang="en-US" altLang="zh-CN" dirty="0"/>
          </a:p>
        </p:txBody>
      </p:sp>
      <p:sp>
        <p:nvSpPr>
          <p:cNvPr id="3" name="标题 2">
            <a:extLst>
              <a:ext uri="{FF2B5EF4-FFF2-40B4-BE49-F238E27FC236}">
                <a16:creationId xmlns:a16="http://schemas.microsoft.com/office/drawing/2014/main" id="{1B981E06-ABBE-4A2B-9FDD-0E91F31058DB}"/>
              </a:ext>
            </a:extLst>
          </p:cNvPr>
          <p:cNvSpPr>
            <a:spLocks noGrp="1"/>
          </p:cNvSpPr>
          <p:nvPr>
            <p:ph type="title"/>
          </p:nvPr>
        </p:nvSpPr>
        <p:spPr>
          <a:xfrm>
            <a:off x="494024" y="974279"/>
            <a:ext cx="8372163" cy="574183"/>
          </a:xfrm>
        </p:spPr>
        <p:txBody>
          <a:bodyPr/>
          <a:lstStyle/>
          <a:p>
            <a:r>
              <a:rPr lang="en-US" altLang="zh-CN" dirty="0"/>
              <a:t>KKT</a:t>
            </a:r>
            <a:r>
              <a:rPr lang="zh-CN" altLang="en-US" dirty="0"/>
              <a:t>条件</a:t>
            </a:r>
          </a:p>
        </p:txBody>
      </p:sp>
      <p:pic>
        <p:nvPicPr>
          <p:cNvPr id="5" name="图片 4" descr="屏幕剪辑">
            <a:extLst>
              <a:ext uri="{FF2B5EF4-FFF2-40B4-BE49-F238E27FC236}">
                <a16:creationId xmlns:a16="http://schemas.microsoft.com/office/drawing/2014/main" id="{BAAE0FAB-154A-4477-BDCB-768F1E849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219" y="3071949"/>
            <a:ext cx="4391561" cy="1485193"/>
          </a:xfrm>
          <a:prstGeom prst="rect">
            <a:avLst/>
          </a:prstGeom>
        </p:spPr>
      </p:pic>
    </p:spTree>
    <p:extLst>
      <p:ext uri="{BB962C8B-B14F-4D97-AF65-F5344CB8AC3E}">
        <p14:creationId xmlns:p14="http://schemas.microsoft.com/office/powerpoint/2010/main" val="221788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⽀持向量</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求解过程</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核函数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软间隔和正则化</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模型运用</a:t>
            </a:r>
          </a:p>
        </p:txBody>
      </p:sp>
    </p:spTree>
    <p:extLst>
      <p:ext uri="{BB962C8B-B14F-4D97-AF65-F5344CB8AC3E}">
        <p14:creationId xmlns:p14="http://schemas.microsoft.com/office/powerpoint/2010/main" val="37829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CDBE7F-E795-402A-B0EE-596B9362B0C6}"/>
              </a:ext>
            </a:extLst>
          </p:cNvPr>
          <p:cNvSpPr>
            <a:spLocks noGrp="1"/>
          </p:cNvSpPr>
          <p:nvPr>
            <p:ph sz="quarter" idx="10"/>
          </p:nvPr>
        </p:nvSpPr>
        <p:spPr/>
        <p:txBody>
          <a:bodyPr/>
          <a:lstStyle/>
          <a:p>
            <a:r>
              <a:rPr lang="zh-CN" altLang="en-US" dirty="0"/>
              <a:t>线性可分</a:t>
            </a:r>
            <a:endParaRPr lang="en-US" altLang="zh-CN" dirty="0"/>
          </a:p>
          <a:p>
            <a:endParaRPr lang="en-US" altLang="zh-CN" dirty="0"/>
          </a:p>
          <a:p>
            <a:endParaRPr lang="en-US" altLang="zh-CN" dirty="0"/>
          </a:p>
          <a:p>
            <a:endParaRPr lang="en-US" altLang="zh-CN" dirty="0"/>
          </a:p>
          <a:p>
            <a:endParaRPr lang="en-US" altLang="zh-CN" dirty="0"/>
          </a:p>
          <a:p>
            <a:r>
              <a:rPr lang="zh-CN" altLang="en-US" dirty="0"/>
              <a:t>线性不可分</a:t>
            </a:r>
          </a:p>
        </p:txBody>
      </p:sp>
      <p:sp>
        <p:nvSpPr>
          <p:cNvPr id="3" name="标题 2">
            <a:extLst>
              <a:ext uri="{FF2B5EF4-FFF2-40B4-BE49-F238E27FC236}">
                <a16:creationId xmlns:a16="http://schemas.microsoft.com/office/drawing/2014/main" id="{FDA177C6-27EB-47CD-BC16-F1BD74898568}"/>
              </a:ext>
            </a:extLst>
          </p:cNvPr>
          <p:cNvSpPr>
            <a:spLocks noGrp="1"/>
          </p:cNvSpPr>
          <p:nvPr>
            <p:ph type="title"/>
          </p:nvPr>
        </p:nvSpPr>
        <p:spPr/>
        <p:txBody>
          <a:bodyPr/>
          <a:lstStyle/>
          <a:p>
            <a:r>
              <a:rPr lang="zh-CN" altLang="en-US" dirty="0"/>
              <a:t>线性不可分</a:t>
            </a:r>
          </a:p>
        </p:txBody>
      </p:sp>
      <p:pic>
        <p:nvPicPr>
          <p:cNvPr id="5" name="图片 4">
            <a:extLst>
              <a:ext uri="{FF2B5EF4-FFF2-40B4-BE49-F238E27FC236}">
                <a16:creationId xmlns:a16="http://schemas.microsoft.com/office/drawing/2014/main" id="{F6E14E6D-36C9-4419-87A7-A60866F40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994" y="2010241"/>
            <a:ext cx="2848248" cy="2136186"/>
          </a:xfrm>
          <a:prstGeom prst="rect">
            <a:avLst/>
          </a:prstGeom>
        </p:spPr>
      </p:pic>
      <p:pic>
        <p:nvPicPr>
          <p:cNvPr id="7" name="图片 6">
            <a:extLst>
              <a:ext uri="{FF2B5EF4-FFF2-40B4-BE49-F238E27FC236}">
                <a16:creationId xmlns:a16="http://schemas.microsoft.com/office/drawing/2014/main" id="{283E9DA9-DE6D-4CE9-9BCA-0C26E962D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742" y="4476425"/>
            <a:ext cx="2857500" cy="2143125"/>
          </a:xfrm>
          <a:prstGeom prst="rect">
            <a:avLst/>
          </a:prstGeom>
        </p:spPr>
      </p:pic>
    </p:spTree>
    <p:extLst>
      <p:ext uri="{BB962C8B-B14F-4D97-AF65-F5344CB8AC3E}">
        <p14:creationId xmlns:p14="http://schemas.microsoft.com/office/powerpoint/2010/main" val="535466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3EE2536-7668-4549-9C1D-68D5C14DB1F1}"/>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00087" y="3230245"/>
            <a:ext cx="7743825" cy="3114675"/>
          </a:xfrm>
        </p:spPr>
      </p:pic>
      <p:sp>
        <p:nvSpPr>
          <p:cNvPr id="3" name="标题 2">
            <a:extLst>
              <a:ext uri="{FF2B5EF4-FFF2-40B4-BE49-F238E27FC236}">
                <a16:creationId xmlns:a16="http://schemas.microsoft.com/office/drawing/2014/main" id="{E17DC04E-18B0-468E-8A34-651B79795DD9}"/>
              </a:ext>
            </a:extLst>
          </p:cNvPr>
          <p:cNvSpPr>
            <a:spLocks noGrp="1"/>
          </p:cNvSpPr>
          <p:nvPr>
            <p:ph type="title"/>
          </p:nvPr>
        </p:nvSpPr>
        <p:spPr/>
        <p:txBody>
          <a:bodyPr/>
          <a:lstStyle/>
          <a:p>
            <a:r>
              <a:rPr lang="zh-CN" altLang="en-US" dirty="0"/>
              <a:t>高维映射</a:t>
            </a:r>
          </a:p>
        </p:txBody>
      </p:sp>
      <p:sp>
        <p:nvSpPr>
          <p:cNvPr id="7" name="矩形 6">
            <a:extLst>
              <a:ext uri="{FF2B5EF4-FFF2-40B4-BE49-F238E27FC236}">
                <a16:creationId xmlns:a16="http://schemas.microsoft.com/office/drawing/2014/main" id="{C03799A4-2A94-47CF-9481-BFB57EE44E54}"/>
              </a:ext>
            </a:extLst>
          </p:cNvPr>
          <p:cNvSpPr/>
          <p:nvPr/>
        </p:nvSpPr>
        <p:spPr>
          <a:xfrm>
            <a:off x="700086" y="1927688"/>
            <a:ext cx="7743825" cy="923330"/>
          </a:xfrm>
          <a:prstGeom prst="rect">
            <a:avLst/>
          </a:prstGeom>
        </p:spPr>
        <p:txBody>
          <a:bodyPr wrap="square">
            <a:spAutoFit/>
          </a:bodyPr>
          <a:lstStyle/>
          <a:p>
            <a:r>
              <a:rPr lang="zh-CN" altLang="en-US" dirty="0"/>
              <a:t>如果原空间不是线性可分的，那么我们可以将原空间映射到一个更高维的空间，让这个空间存在一个超平面把这些点分开。而且有人证明，</a:t>
            </a:r>
            <a:r>
              <a:rPr lang="zh-CN" altLang="en-US" b="1" dirty="0"/>
              <a:t>一定存在一个有限维的高维空间使样本点可分</a:t>
            </a:r>
            <a:r>
              <a:rPr lang="zh-CN" altLang="en-US" dirty="0"/>
              <a:t>。</a:t>
            </a:r>
            <a:endParaRPr lang="en-US" altLang="zh-CN" dirty="0"/>
          </a:p>
        </p:txBody>
      </p:sp>
    </p:spTree>
    <p:extLst>
      <p:ext uri="{BB962C8B-B14F-4D97-AF65-F5344CB8AC3E}">
        <p14:creationId xmlns:p14="http://schemas.microsoft.com/office/powerpoint/2010/main" val="153831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EC6FADEE-1D8E-4458-AD4C-3D38C1E4171D}"/>
                  </a:ext>
                </a:extLst>
              </p:cNvPr>
              <p:cNvSpPr>
                <a:spLocks noGrp="1"/>
              </p:cNvSpPr>
              <p:nvPr>
                <p:ph sz="quarter" idx="10"/>
              </p:nvPr>
            </p:nvSpPr>
            <p:spPr/>
            <p:txBody>
              <a:bodyPr/>
              <a:lstStyle/>
              <a:p>
                <a:r>
                  <a:rPr lang="zh-CN" altLang="en-US" dirty="0"/>
                  <a:t>用</a:t>
                </a:r>
                <a14:m>
                  <m:oMath xmlns:m="http://schemas.openxmlformats.org/officeDocument/2006/math">
                    <m:r>
                      <a:rPr lang="en-US" altLang="zh-CN" i="1" dirty="0" smtClean="0">
                        <a:latin typeface="Cambria Math" panose="02040503050406030204" pitchFamily="18" charset="0"/>
                      </a:rPr>
                      <m:t>𝜑</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𝑥</m:t>
                        </m:r>
                      </m:e>
                    </m:d>
                  </m:oMath>
                </a14:m>
                <a:r>
                  <a:rPr lang="zh-CN" altLang="en-US" dirty="0"/>
                  <a:t>表示映射过后的样本点</a:t>
                </a:r>
                <a:endParaRPr lang="en-US" altLang="zh-CN" dirty="0"/>
              </a:p>
              <a:p>
                <a:r>
                  <a:rPr lang="zh-CN" altLang="en-US" dirty="0"/>
                  <a:t>对于的超平面模型</a:t>
                </a:r>
                <a:endParaRPr lang="en-US" altLang="zh-CN" dirty="0"/>
              </a:p>
              <a:p>
                <a:endParaRPr lang="en-US" altLang="zh-CN" dirty="0"/>
              </a:p>
              <a:p>
                <a:r>
                  <a:rPr lang="zh-CN" altLang="en-US" dirty="0"/>
                  <a:t>对应的优化问题</a:t>
                </a:r>
                <a:endParaRPr lang="en-US" altLang="zh-CN" dirty="0"/>
              </a:p>
            </p:txBody>
          </p:sp>
        </mc:Choice>
        <mc:Fallback xmlns="">
          <p:sp>
            <p:nvSpPr>
              <p:cNvPr id="2" name="内容占位符 1">
                <a:extLst>
                  <a:ext uri="{FF2B5EF4-FFF2-40B4-BE49-F238E27FC236}">
                    <a16:creationId xmlns:a16="http://schemas.microsoft.com/office/drawing/2014/main" id="{EC6FADEE-1D8E-4458-AD4C-3D38C1E4171D}"/>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90D86432-93B4-4EBE-A952-F2E0764B8033}"/>
              </a:ext>
            </a:extLst>
          </p:cNvPr>
          <p:cNvSpPr>
            <a:spLocks noGrp="1"/>
          </p:cNvSpPr>
          <p:nvPr>
            <p:ph type="title"/>
          </p:nvPr>
        </p:nvSpPr>
        <p:spPr/>
        <p:txBody>
          <a:bodyPr/>
          <a:lstStyle/>
          <a:p>
            <a:r>
              <a:rPr lang="zh-CN" altLang="en-US" dirty="0"/>
              <a:t>高维映射</a:t>
            </a:r>
          </a:p>
        </p:txBody>
      </p:sp>
      <p:pic>
        <p:nvPicPr>
          <p:cNvPr id="5" name="图片 4" descr="屏幕剪辑">
            <a:extLst>
              <a:ext uri="{FF2B5EF4-FFF2-40B4-BE49-F238E27FC236}">
                <a16:creationId xmlns:a16="http://schemas.microsoft.com/office/drawing/2014/main" id="{C820C723-464D-456D-A62E-9E4F7007D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533" y="2722864"/>
            <a:ext cx="2590933" cy="558829"/>
          </a:xfrm>
          <a:prstGeom prst="rect">
            <a:avLst/>
          </a:prstGeom>
        </p:spPr>
      </p:pic>
      <p:pic>
        <p:nvPicPr>
          <p:cNvPr id="7" name="图片 6" descr="屏幕剪辑">
            <a:extLst>
              <a:ext uri="{FF2B5EF4-FFF2-40B4-BE49-F238E27FC236}">
                <a16:creationId xmlns:a16="http://schemas.microsoft.com/office/drawing/2014/main" id="{46FDE098-2C44-4ACB-9FB4-92EDE1C99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14" y="3801376"/>
            <a:ext cx="5473981" cy="2286117"/>
          </a:xfrm>
          <a:prstGeom prst="rect">
            <a:avLst/>
          </a:prstGeom>
        </p:spPr>
      </p:pic>
    </p:spTree>
    <p:extLst>
      <p:ext uri="{BB962C8B-B14F-4D97-AF65-F5344CB8AC3E}">
        <p14:creationId xmlns:p14="http://schemas.microsoft.com/office/powerpoint/2010/main" val="2475455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D579DF-F629-4C8C-B0F3-770B74DDAD19}"/>
              </a:ext>
            </a:extLst>
          </p:cNvPr>
          <p:cNvSpPr>
            <a:spLocks noGrp="1"/>
          </p:cNvSpPr>
          <p:nvPr>
            <p:ph sz="quarter" idx="10"/>
          </p:nvPr>
        </p:nvSpPr>
        <p:spPr/>
        <p:txBody>
          <a:bodyPr/>
          <a:lstStyle/>
          <a:p>
            <a:r>
              <a:rPr lang="zh-CN" altLang="en-US" dirty="0"/>
              <a:t>由于变换到高维空间后求取内积很困难，我们构想了一个核函数来表示用原始空间中的点求取高维空间的内积</a:t>
            </a:r>
            <a:endParaRPr lang="en-US" altLang="zh-CN" dirty="0"/>
          </a:p>
          <a:p>
            <a:endParaRPr lang="en-US" altLang="zh-CN" dirty="0"/>
          </a:p>
          <a:p>
            <a:endParaRPr lang="en-US" altLang="zh-CN" dirty="0"/>
          </a:p>
          <a:p>
            <a:r>
              <a:rPr lang="zh-CN" altLang="en-US" dirty="0"/>
              <a:t>对于每个样本点与样本点之间有核矩阵</a:t>
            </a:r>
          </a:p>
        </p:txBody>
      </p:sp>
      <p:sp>
        <p:nvSpPr>
          <p:cNvPr id="3" name="标题 2">
            <a:extLst>
              <a:ext uri="{FF2B5EF4-FFF2-40B4-BE49-F238E27FC236}">
                <a16:creationId xmlns:a16="http://schemas.microsoft.com/office/drawing/2014/main" id="{BB61B04F-8A68-4069-AB84-3032DFF704B3}"/>
              </a:ext>
            </a:extLst>
          </p:cNvPr>
          <p:cNvSpPr>
            <a:spLocks noGrp="1"/>
          </p:cNvSpPr>
          <p:nvPr>
            <p:ph type="title"/>
          </p:nvPr>
        </p:nvSpPr>
        <p:spPr/>
        <p:txBody>
          <a:bodyPr/>
          <a:lstStyle/>
          <a:p>
            <a:r>
              <a:rPr lang="zh-CN" altLang="en-US" dirty="0"/>
              <a:t>核函数</a:t>
            </a:r>
          </a:p>
        </p:txBody>
      </p:sp>
      <p:pic>
        <p:nvPicPr>
          <p:cNvPr id="5" name="图片 4" descr="屏幕剪辑">
            <a:extLst>
              <a:ext uri="{FF2B5EF4-FFF2-40B4-BE49-F238E27FC236}">
                <a16:creationId xmlns:a16="http://schemas.microsoft.com/office/drawing/2014/main" id="{863F4DC8-7DD9-43DA-883A-2E29C5FBC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694" y="2641312"/>
            <a:ext cx="5086611" cy="565179"/>
          </a:xfrm>
          <a:prstGeom prst="rect">
            <a:avLst/>
          </a:prstGeom>
        </p:spPr>
      </p:pic>
      <p:pic>
        <p:nvPicPr>
          <p:cNvPr id="7" name="图片 6" descr="屏幕剪辑">
            <a:extLst>
              <a:ext uri="{FF2B5EF4-FFF2-40B4-BE49-F238E27FC236}">
                <a16:creationId xmlns:a16="http://schemas.microsoft.com/office/drawing/2014/main" id="{98F36AB7-64F9-43EC-9E59-B55FCE3E8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515" y="4146427"/>
            <a:ext cx="7061563" cy="2425825"/>
          </a:xfrm>
          <a:prstGeom prst="rect">
            <a:avLst/>
          </a:prstGeom>
        </p:spPr>
      </p:pic>
    </p:spTree>
    <p:extLst>
      <p:ext uri="{BB962C8B-B14F-4D97-AF65-F5344CB8AC3E}">
        <p14:creationId xmlns:p14="http://schemas.microsoft.com/office/powerpoint/2010/main" val="367884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4" y="4080223"/>
            <a:ext cx="8325019" cy="1114192"/>
          </a:xfrm>
        </p:spPr>
        <p:txBody>
          <a:bodyPr/>
          <a:lstStyle/>
          <a:p>
            <a:r>
              <a:rPr lang="zh-CN" altLang="en-US" dirty="0"/>
              <a:t>支持向量机模型（</a:t>
            </a:r>
            <a:r>
              <a:rPr lang="en-US" altLang="zh-CN" dirty="0"/>
              <a:t>SVM</a:t>
            </a:r>
            <a:r>
              <a:rPr lang="zh-CN" altLang="en-US" dirty="0"/>
              <a:t>）</a:t>
            </a:r>
            <a:endParaRPr lang="zh-CN" altLang="en-US" sz="2400" dirty="0"/>
          </a:p>
        </p:txBody>
      </p:sp>
      <p:sp>
        <p:nvSpPr>
          <p:cNvPr id="5" name="副标题 4"/>
          <p:cNvSpPr>
            <a:spLocks noGrp="1"/>
          </p:cNvSpPr>
          <p:nvPr>
            <p:ph type="subTitle" idx="1"/>
          </p:nvPr>
        </p:nvSpPr>
        <p:spPr>
          <a:xfrm>
            <a:off x="469124" y="5271639"/>
            <a:ext cx="5820358" cy="468179"/>
          </a:xfrm>
        </p:spPr>
        <p:txBody>
          <a:bodyPr/>
          <a:lstStyle/>
          <a:p>
            <a:r>
              <a:rPr lang="en-US" altLang="zh-CN" dirty="0"/>
              <a:t>78</a:t>
            </a:r>
            <a:r>
              <a:rPr lang="zh-CN" altLang="en-US" dirty="0"/>
              <a:t>组 李东岳</a:t>
            </a:r>
          </a:p>
        </p:txBody>
      </p:sp>
      <p:sp>
        <p:nvSpPr>
          <p:cNvPr id="6" name="文本占位符 5"/>
          <p:cNvSpPr>
            <a:spLocks noGrp="1"/>
          </p:cNvSpPr>
          <p:nvPr>
            <p:ph type="body" sz="quarter" idx="10"/>
          </p:nvPr>
        </p:nvSpPr>
        <p:spPr/>
        <p:txBody>
          <a:bodyPr/>
          <a:lstStyle/>
          <a:p>
            <a:r>
              <a:rPr lang="en-US" altLang="zh-CN" dirty="0"/>
              <a:t>2017</a:t>
            </a:r>
            <a:r>
              <a:rPr lang="zh-CN" altLang="en-US" dirty="0"/>
              <a:t>年</a:t>
            </a:r>
            <a:r>
              <a:rPr lang="en-US" altLang="zh-CN" dirty="0"/>
              <a:t>12</a:t>
            </a:r>
            <a:r>
              <a:rPr lang="zh-CN" altLang="en-US" dirty="0"/>
              <a:t>月</a:t>
            </a:r>
            <a:r>
              <a:rPr lang="en-US" altLang="zh-CN" dirty="0"/>
              <a:t>14</a:t>
            </a:r>
            <a:r>
              <a:rPr lang="zh-CN" altLang="en-US" dirty="0"/>
              <a:t>日</a:t>
            </a:r>
          </a:p>
        </p:txBody>
      </p:sp>
    </p:spTree>
    <p:extLst>
      <p:ext uri="{BB962C8B-B14F-4D97-AF65-F5344CB8AC3E}">
        <p14:creationId xmlns:p14="http://schemas.microsoft.com/office/powerpoint/2010/main" val="385757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E5A2C662-C1A0-4C54-8860-7652BF27D1FC}"/>
                  </a:ext>
                </a:extLst>
              </p:cNvPr>
              <p:cNvSpPr>
                <a:spLocks noGrp="1"/>
              </p:cNvSpPr>
              <p:nvPr>
                <p:ph sz="quarter" idx="10"/>
              </p:nvPr>
            </p:nvSpPr>
            <p:spPr/>
            <p:txBody>
              <a:bodyPr/>
              <a:lstStyle/>
              <a:p>
                <a:r>
                  <a:rPr lang="zh-CN" altLang="en-US" dirty="0"/>
                  <a:t>由于：</a:t>
                </a:r>
                <a:endParaRPr lang="en-US" altLang="zh-CN" dirty="0"/>
              </a:p>
              <a:p>
                <a:pPr lvl="1"/>
                <a:r>
                  <a:rPr lang="zh-CN" altLang="en-US" dirty="0"/>
                  <a:t>核矩阵是半正定的</a:t>
                </a:r>
                <a:endParaRPr lang="en-US" altLang="zh-CN" dirty="0"/>
              </a:p>
              <a:p>
                <a:pPr lvl="1"/>
                <a:r>
                  <a:rPr lang="zh-CN" altLang="en-US" dirty="0"/>
                  <a:t>每一个半正定的核矩阵对于一个映射</a:t>
                </a:r>
                <a14:m>
                  <m:oMath xmlns:m="http://schemas.openxmlformats.org/officeDocument/2006/math">
                    <m:r>
                      <a:rPr lang="zh-CN" altLang="en-US" i="1">
                        <a:latin typeface="Cambria Math" panose="02040503050406030204" pitchFamily="18" charset="0"/>
                      </a:rPr>
                      <m:t>𝜑</m:t>
                    </m:r>
                  </m:oMath>
                </a14:m>
                <a:endParaRPr lang="en-US" altLang="zh-CN" dirty="0"/>
              </a:p>
              <a:p>
                <a:r>
                  <a:rPr lang="zh-CN" altLang="en-US" dirty="0"/>
                  <a:t>满足条件的核函数</a:t>
                </a:r>
                <a:endParaRPr lang="en-US" altLang="zh-CN" dirty="0"/>
              </a:p>
              <a:p>
                <a:pPr lvl="1"/>
                <a:endParaRPr lang="en-US" altLang="zh-CN" dirty="0"/>
              </a:p>
            </p:txBody>
          </p:sp>
        </mc:Choice>
        <mc:Fallback xmlns="">
          <p:sp>
            <p:nvSpPr>
              <p:cNvPr id="2" name="内容占位符 1">
                <a:extLst>
                  <a:ext uri="{FF2B5EF4-FFF2-40B4-BE49-F238E27FC236}">
                    <a16:creationId xmlns:a16="http://schemas.microsoft.com/office/drawing/2014/main" id="{E5A2C662-C1A0-4C54-8860-7652BF27D1FC}"/>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0E54853-9815-4C0D-BE29-725B2A4E872B}"/>
              </a:ext>
            </a:extLst>
          </p:cNvPr>
          <p:cNvSpPr>
            <a:spLocks noGrp="1"/>
          </p:cNvSpPr>
          <p:nvPr>
            <p:ph type="title"/>
          </p:nvPr>
        </p:nvSpPr>
        <p:spPr/>
        <p:txBody>
          <a:bodyPr/>
          <a:lstStyle/>
          <a:p>
            <a:r>
              <a:rPr lang="zh-CN" altLang="en-US" dirty="0"/>
              <a:t>核函数的选取</a:t>
            </a:r>
          </a:p>
        </p:txBody>
      </p:sp>
      <p:pic>
        <p:nvPicPr>
          <p:cNvPr id="5" name="图片 4" descr="屏幕剪辑">
            <a:extLst>
              <a:ext uri="{FF2B5EF4-FFF2-40B4-BE49-F238E27FC236}">
                <a16:creationId xmlns:a16="http://schemas.microsoft.com/office/drawing/2014/main" id="{FC0065CA-DA5C-406D-BC9A-40F0EA156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3061815"/>
          </a:xfrm>
          <a:prstGeom prst="rect">
            <a:avLst/>
          </a:prstGeom>
        </p:spPr>
      </p:pic>
    </p:spTree>
    <p:extLst>
      <p:ext uri="{BB962C8B-B14F-4D97-AF65-F5344CB8AC3E}">
        <p14:creationId xmlns:p14="http://schemas.microsoft.com/office/powerpoint/2010/main" val="351630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支持向量</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求解过程</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核函数</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软间隔和正则化</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模型运用</a:t>
            </a:r>
          </a:p>
        </p:txBody>
      </p:sp>
    </p:spTree>
    <p:extLst>
      <p:ext uri="{BB962C8B-B14F-4D97-AF65-F5344CB8AC3E}">
        <p14:creationId xmlns:p14="http://schemas.microsoft.com/office/powerpoint/2010/main" val="126483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0FC4184C-44A3-4CD2-9D01-82DF764D6387}"/>
                  </a:ext>
                </a:extLst>
              </p:cNvPr>
              <p:cNvSpPr>
                <a:spLocks noGrp="1"/>
              </p:cNvSpPr>
              <p:nvPr>
                <p:ph sz="quarter" idx="10"/>
              </p:nvPr>
            </p:nvSpPr>
            <p:spPr/>
            <p:txBody>
              <a:bodyPr/>
              <a:lstStyle/>
              <a:p>
                <a:r>
                  <a:rPr lang="zh-CN" altLang="en-US" dirty="0"/>
                  <a:t>实际的分隔过程中我们比较难确定能否</a:t>
                </a:r>
                <a:r>
                  <a:rPr lang="zh-CN" altLang="en-US" b="1" dirty="0"/>
                  <a:t>线性可分</a:t>
                </a:r>
                <a:r>
                  <a:rPr lang="zh-CN" altLang="en-US" dirty="0"/>
                  <a:t>，也很难确定核函数，即使核函数达到线性可分的目的我们还可能遇到</a:t>
                </a:r>
                <a:r>
                  <a:rPr lang="zh-CN" altLang="en-US" b="1" dirty="0"/>
                  <a:t>过拟合</a:t>
                </a:r>
                <a:r>
                  <a:rPr lang="zh-CN" altLang="en-US" dirty="0"/>
                  <a:t>问题。</a:t>
                </a:r>
                <a:endParaRPr lang="en-US" altLang="zh-CN" dirty="0"/>
              </a:p>
              <a:p>
                <a:r>
                  <a:rPr lang="zh-CN" altLang="en-US" dirty="0"/>
                  <a:t>软间隔是允许一定样本处于我们划分的支持向量中间的间隔区域内，但要使在间隔区域内的点尽可能小。</a:t>
                </a:r>
                <a:endParaRPr lang="en-US" altLang="zh-CN" dirty="0"/>
              </a:p>
              <a:p>
                <a:r>
                  <a:rPr lang="zh-CN" altLang="en-US" dirty="0"/>
                  <a:t>软间隔对优化函数的修正</a:t>
                </a:r>
                <a:endParaRPr lang="en-US" altLang="zh-CN" dirty="0"/>
              </a:p>
              <a:p>
                <a:endParaRPr lang="en-US" altLang="zh-CN" dirty="0"/>
              </a:p>
              <a:p>
                <a:endParaRPr lang="en-US" altLang="zh-CN" dirty="0"/>
              </a:p>
              <a:p>
                <a:endParaRPr lang="en-US" altLang="zh-CN" dirty="0"/>
              </a:p>
              <a:p>
                <a:r>
                  <a:rPr lang="zh-CN" altLang="en-US" dirty="0"/>
                  <a:t>其中</a:t>
                </a:r>
                <a14:m>
                  <m:oMath xmlns:m="http://schemas.openxmlformats.org/officeDocument/2006/math">
                    <m:r>
                      <a:rPr lang="zh-CN" altLang="en-US" i="1" smtClean="0">
                        <a:latin typeface="Cambria Math" panose="02040503050406030204" pitchFamily="18" charset="0"/>
                      </a:rPr>
                      <m:t>𝑙</m:t>
                    </m:r>
                  </m:oMath>
                </a14:m>
                <a:r>
                  <a:rPr lang="zh-CN" altLang="en-US" dirty="0"/>
                  <a:t>为我们的每个样本点如果处于间隔内带来的损失函数，</a:t>
                </a:r>
                <a14:m>
                  <m:oMath xmlns:m="http://schemas.openxmlformats.org/officeDocument/2006/math">
                    <m:r>
                      <a:rPr lang="zh-CN" altLang="en-US" i="1" smtClean="0">
                        <a:latin typeface="Cambria Math" panose="02040503050406030204" pitchFamily="18" charset="0"/>
                      </a:rPr>
                      <m:t>𝐶</m:t>
                    </m:r>
                  </m:oMath>
                </a14:m>
                <a:r>
                  <a:rPr lang="zh-CN" altLang="en-US"/>
                  <a:t>是常数。</a:t>
                </a:r>
                <a:endParaRPr lang="zh-CN" altLang="en-US" dirty="0"/>
              </a:p>
            </p:txBody>
          </p:sp>
        </mc:Choice>
        <mc:Fallback xmlns="">
          <p:sp>
            <p:nvSpPr>
              <p:cNvPr id="2" name="内容占位符 1">
                <a:extLst>
                  <a:ext uri="{FF2B5EF4-FFF2-40B4-BE49-F238E27FC236}">
                    <a16:creationId xmlns:a16="http://schemas.microsoft.com/office/drawing/2014/main" id="{0FC4184C-44A3-4CD2-9D01-82DF764D6387}"/>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73"/>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0C3C59E-3FE6-4F5D-808B-A04E49E3521D}"/>
              </a:ext>
            </a:extLst>
          </p:cNvPr>
          <p:cNvSpPr>
            <a:spLocks noGrp="1"/>
          </p:cNvSpPr>
          <p:nvPr>
            <p:ph type="title"/>
          </p:nvPr>
        </p:nvSpPr>
        <p:spPr/>
        <p:txBody>
          <a:bodyPr/>
          <a:lstStyle/>
          <a:p>
            <a:r>
              <a:rPr lang="zh-CN" altLang="en-US" dirty="0"/>
              <a:t>软间隔</a:t>
            </a:r>
          </a:p>
        </p:txBody>
      </p:sp>
      <p:pic>
        <p:nvPicPr>
          <p:cNvPr id="5" name="图片 4" descr="屏幕剪辑">
            <a:extLst>
              <a:ext uri="{FF2B5EF4-FFF2-40B4-BE49-F238E27FC236}">
                <a16:creationId xmlns:a16="http://schemas.microsoft.com/office/drawing/2014/main" id="{9462F1EE-DE0C-44E8-9863-852441B25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898" y="3933991"/>
            <a:ext cx="3404204" cy="1426524"/>
          </a:xfrm>
          <a:prstGeom prst="rect">
            <a:avLst/>
          </a:prstGeom>
        </p:spPr>
      </p:pic>
    </p:spTree>
    <p:extLst>
      <p:ext uri="{BB962C8B-B14F-4D97-AF65-F5344CB8AC3E}">
        <p14:creationId xmlns:p14="http://schemas.microsoft.com/office/powerpoint/2010/main" val="177207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B8DD0B-E644-4F5B-9711-4FC3464D317F}"/>
              </a:ext>
            </a:extLst>
          </p:cNvPr>
          <p:cNvSpPr>
            <a:spLocks noGrp="1"/>
          </p:cNvSpPr>
          <p:nvPr>
            <p:ph sz="quarter" idx="10"/>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r>
              <a:rPr lang="en-US" altLang="zh-CN" dirty="0"/>
              <a:t>Hinge</a:t>
            </a:r>
            <a:r>
              <a:rPr lang="zh-CN" altLang="en-US" dirty="0"/>
              <a:t>损失函数</a:t>
            </a:r>
            <a:endParaRPr lang="en-US" altLang="zh-CN" dirty="0"/>
          </a:p>
          <a:p>
            <a:endParaRPr lang="en-US" altLang="zh-CN" dirty="0"/>
          </a:p>
          <a:p>
            <a:r>
              <a:rPr lang="zh-CN" altLang="en-US" dirty="0"/>
              <a:t>指数损失函数</a:t>
            </a:r>
            <a:endParaRPr lang="en-US" altLang="zh-CN" dirty="0"/>
          </a:p>
          <a:p>
            <a:endParaRPr lang="en-US" altLang="zh-CN" dirty="0"/>
          </a:p>
          <a:p>
            <a:r>
              <a:rPr lang="zh-CN" altLang="en-US" dirty="0"/>
              <a:t>对率损失函数</a:t>
            </a:r>
          </a:p>
        </p:txBody>
      </p:sp>
      <p:sp>
        <p:nvSpPr>
          <p:cNvPr id="3" name="标题 2">
            <a:extLst>
              <a:ext uri="{FF2B5EF4-FFF2-40B4-BE49-F238E27FC236}">
                <a16:creationId xmlns:a16="http://schemas.microsoft.com/office/drawing/2014/main" id="{859663ED-9FF3-437E-839E-EDCE9DC17044}"/>
              </a:ext>
            </a:extLst>
          </p:cNvPr>
          <p:cNvSpPr>
            <a:spLocks noGrp="1"/>
          </p:cNvSpPr>
          <p:nvPr>
            <p:ph type="title"/>
          </p:nvPr>
        </p:nvSpPr>
        <p:spPr/>
        <p:txBody>
          <a:bodyPr/>
          <a:lstStyle/>
          <a:p>
            <a:r>
              <a:rPr lang="zh-CN" altLang="en-US" dirty="0"/>
              <a:t>损失函数</a:t>
            </a:r>
          </a:p>
        </p:txBody>
      </p:sp>
      <p:pic>
        <p:nvPicPr>
          <p:cNvPr id="5" name="图片 4" descr="屏幕剪辑">
            <a:extLst>
              <a:ext uri="{FF2B5EF4-FFF2-40B4-BE49-F238E27FC236}">
                <a16:creationId xmlns:a16="http://schemas.microsoft.com/office/drawing/2014/main" id="{4B8665C4-F943-433B-BD9E-F40F3F5DA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661" y="2068856"/>
            <a:ext cx="3980888" cy="1181273"/>
          </a:xfrm>
          <a:prstGeom prst="rect">
            <a:avLst/>
          </a:prstGeom>
        </p:spPr>
      </p:pic>
      <p:pic>
        <p:nvPicPr>
          <p:cNvPr id="7" name="图片 6" descr="屏幕剪辑">
            <a:extLst>
              <a:ext uri="{FF2B5EF4-FFF2-40B4-BE49-F238E27FC236}">
                <a16:creationId xmlns:a16="http://schemas.microsoft.com/office/drawing/2014/main" id="{7632284D-56CB-4E86-9428-43892BBC1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5456" y="3633307"/>
            <a:ext cx="2879976" cy="433167"/>
          </a:xfrm>
          <a:prstGeom prst="rect">
            <a:avLst/>
          </a:prstGeom>
        </p:spPr>
      </p:pic>
      <p:pic>
        <p:nvPicPr>
          <p:cNvPr id="13" name="图片 12" descr="屏幕剪辑">
            <a:extLst>
              <a:ext uri="{FF2B5EF4-FFF2-40B4-BE49-F238E27FC236}">
                <a16:creationId xmlns:a16="http://schemas.microsoft.com/office/drawing/2014/main" id="{85CF9B08-BB0C-4475-8AA4-31C12E27D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5456" y="4683758"/>
            <a:ext cx="2835271" cy="433167"/>
          </a:xfrm>
          <a:prstGeom prst="rect">
            <a:avLst/>
          </a:prstGeom>
        </p:spPr>
      </p:pic>
      <p:pic>
        <p:nvPicPr>
          <p:cNvPr id="15" name="图片 14" descr="屏幕剪辑">
            <a:extLst>
              <a:ext uri="{FF2B5EF4-FFF2-40B4-BE49-F238E27FC236}">
                <a16:creationId xmlns:a16="http://schemas.microsoft.com/office/drawing/2014/main" id="{BD041131-A9AC-4DB8-85ED-F83D09406D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5456" y="5734210"/>
            <a:ext cx="3325607" cy="433167"/>
          </a:xfrm>
          <a:prstGeom prst="rect">
            <a:avLst/>
          </a:prstGeom>
        </p:spPr>
      </p:pic>
    </p:spTree>
    <p:extLst>
      <p:ext uri="{BB962C8B-B14F-4D97-AF65-F5344CB8AC3E}">
        <p14:creationId xmlns:p14="http://schemas.microsoft.com/office/powerpoint/2010/main" val="2815734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69449AC-4D4E-486A-A0EB-3D03D5568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04" y="738045"/>
            <a:ext cx="7805792" cy="5854344"/>
          </a:xfrm>
          <a:prstGeom prst="rect">
            <a:avLst/>
          </a:prstGeom>
        </p:spPr>
      </p:pic>
    </p:spTree>
    <p:extLst>
      <p:ext uri="{BB962C8B-B14F-4D97-AF65-F5344CB8AC3E}">
        <p14:creationId xmlns:p14="http://schemas.microsoft.com/office/powerpoint/2010/main" val="1033277599"/>
      </p:ext>
    </p:extLst>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375E9256-5542-4687-87EC-39A7C8A16823}"/>
                  </a:ext>
                </a:extLst>
              </p:cNvPr>
              <p:cNvSpPr>
                <a:spLocks noGrp="1"/>
              </p:cNvSpPr>
              <p:nvPr>
                <p:ph sz="quarter" idx="10"/>
              </p:nvPr>
            </p:nvSpPr>
            <p:spPr/>
            <p:txBody>
              <a:bodyPr/>
              <a:lstStyle/>
              <a:p>
                <a:r>
                  <a:rPr lang="zh-CN" altLang="en-US" dirty="0"/>
                  <a:t>在软间隔模型中，我们运用了优化模型的方法：</a:t>
                </a:r>
                <a:r>
                  <a:rPr lang="zh-CN" altLang="en-US" b="1" dirty="0"/>
                  <a:t>正则化</a:t>
                </a:r>
                <a:r>
                  <a:rPr lang="zh-CN" altLang="en-US" dirty="0"/>
                  <a:t>。</a:t>
                </a:r>
                <a:endParaRPr lang="en-US" altLang="zh-CN" dirty="0"/>
              </a:p>
              <a:p>
                <a:r>
                  <a:rPr lang="zh-CN" altLang="en-US" dirty="0"/>
                  <a:t>优化问题一般的形式</a:t>
                </a:r>
                <a:endParaRPr lang="en-US" altLang="zh-CN" dirty="0"/>
              </a:p>
              <a:p>
                <a:endParaRPr lang="en-US" altLang="zh-CN" dirty="0"/>
              </a:p>
              <a:p>
                <a:endParaRPr lang="en-US" altLang="zh-CN" dirty="0"/>
              </a:p>
              <a:p>
                <a14:m>
                  <m:oMath xmlns:m="http://schemas.openxmlformats.org/officeDocument/2006/math">
                    <m:r>
                      <a:rPr lang="zh-CN" altLang="en-US" i="1" dirty="0" smtClean="0">
                        <a:latin typeface="Cambria Math" panose="02040503050406030204" pitchFamily="18" charset="0"/>
                      </a:rPr>
                      <m:t>𝛺</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𝑓</m:t>
                        </m:r>
                      </m:e>
                    </m:d>
                    <m:r>
                      <a:rPr lang="zh-CN" altLang="en-US" i="1" dirty="0" smtClean="0">
                        <a:latin typeface="Cambria Math" panose="02040503050406030204" pitchFamily="18" charset="0"/>
                      </a:rPr>
                      <m:t>称为</m:t>
                    </m:r>
                  </m:oMath>
                </a14:m>
                <a:r>
                  <a:rPr lang="zh-CN" altLang="en-US" dirty="0"/>
                  <a:t>“结构风险”，描述模型的某些性质</a:t>
                </a:r>
                <a:endParaRPr lang="en-US" altLang="zh-CN" dirty="0"/>
              </a:p>
              <a:p>
                <a14:m>
                  <m:oMath xmlns:m="http://schemas.openxmlformats.org/officeDocument/2006/math">
                    <m:nary>
                      <m:naryPr>
                        <m:chr m:val="∑"/>
                        <m:ctrlPr>
                          <a:rPr lang="zh-CN" altLang="en-US"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smtClean="0">
                            <a:latin typeface="Cambria Math" panose="02040503050406030204" pitchFamily="18" charset="0"/>
                          </a:rPr>
                          <m:t>=</m:t>
                        </m:r>
                        <m:r>
                          <a:rPr lang="en-US" altLang="zh-CN" i="1">
                            <a:latin typeface="Cambria Math" panose="02040503050406030204" pitchFamily="18" charset="0"/>
                          </a:rPr>
                          <m:t>1</m:t>
                        </m:r>
                      </m:sub>
                      <m:sup>
                        <m:r>
                          <m:rPr>
                            <m:sty m:val="p"/>
                          </m:rPr>
                          <a:rPr lang="en-US" altLang="zh-CN" i="1">
                            <a:latin typeface="Cambria Math" panose="02040503050406030204" pitchFamily="18" charset="0"/>
                          </a:rPr>
                          <m:t>m</m:t>
                        </m:r>
                      </m:sup>
                      <m:e>
                        <m:r>
                          <a:rPr lang="en-US" altLang="zh-CN" i="1" smtClean="0">
                            <a:latin typeface="Cambria Math" panose="02040503050406030204" pitchFamily="18" charset="0"/>
                          </a:rPr>
                          <m:t>𝑙</m:t>
                        </m:r>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𝑖</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𝑦</m:t>
                                    </m:r>
                                  </m:e>
                                  <m:sub>
                                    <m:r>
                                      <a:rPr lang="en-US" altLang="zh-CN" i="1" smtClean="0">
                                        <a:latin typeface="Cambria Math" panose="02040503050406030204" pitchFamily="18" charset="0"/>
                                      </a:rPr>
                                      <m:t>𝑖</m:t>
                                    </m:r>
                                  </m:sub>
                                </m:sSub>
                              </m:e>
                            </m:d>
                          </m:e>
                        </m:d>
                      </m:e>
                    </m:nary>
                  </m:oMath>
                </a14:m>
                <a:r>
                  <a:rPr lang="zh-CN" altLang="en-US" dirty="0"/>
                  <a:t>是被称为“经验风险”，用于描述模型与训练数据的契合程度。</a:t>
                </a:r>
                <a:endParaRPr lang="en-US" altLang="zh-CN" dirty="0"/>
              </a:p>
              <a:p>
                <a14:m>
                  <m:oMath xmlns:m="http://schemas.openxmlformats.org/officeDocument/2006/math">
                    <m:r>
                      <a:rPr lang="zh-CN" altLang="en-US" i="1" smtClean="0">
                        <a:latin typeface="Cambria Math" panose="02040503050406030204" pitchFamily="18" charset="0"/>
                      </a:rPr>
                      <m:t>𝐶</m:t>
                    </m:r>
                  </m:oMath>
                </a14:m>
                <a:r>
                  <a:rPr lang="zh-CN" altLang="en-US" dirty="0"/>
                  <a:t>则用于折中，如果</a:t>
                </a:r>
                <a14:m>
                  <m:oMath xmlns:m="http://schemas.openxmlformats.org/officeDocument/2006/math">
                    <m:r>
                      <a:rPr lang="zh-CN" altLang="en-US">
                        <a:latin typeface="Cambria Math" panose="02040503050406030204" pitchFamily="18" charset="0"/>
                      </a:rPr>
                      <m:t>𝐶</m:t>
                    </m:r>
                  </m:oMath>
                </a14:m>
                <a:r>
                  <a:rPr lang="zh-CN" altLang="en-US" dirty="0"/>
                  <a:t>趋于无穷大，意味着对误差的非常严格，在软间隔模型中意味着几乎不允许样本点出现间隔中；</a:t>
                </a:r>
                <a14:m>
                  <m:oMath xmlns:m="http://schemas.openxmlformats.org/officeDocument/2006/math">
                    <m:r>
                      <a:rPr lang="zh-CN" altLang="en-US">
                        <a:latin typeface="Cambria Math" panose="02040503050406030204" pitchFamily="18" charset="0"/>
                      </a:rPr>
                      <m:t>𝐶</m:t>
                    </m:r>
                  </m:oMath>
                </a14:m>
                <a:r>
                  <a:rPr lang="zh-CN" altLang="en-US" dirty="0"/>
                  <a:t>取有限值时意味着我们可以允许某些样本不处于模型的规范中。</a:t>
                </a:r>
              </a:p>
            </p:txBody>
          </p:sp>
        </mc:Choice>
        <mc:Fallback xmlns="">
          <p:sp>
            <p:nvSpPr>
              <p:cNvPr id="2" name="内容占位符 1">
                <a:extLst>
                  <a:ext uri="{FF2B5EF4-FFF2-40B4-BE49-F238E27FC236}">
                    <a16:creationId xmlns:a16="http://schemas.microsoft.com/office/drawing/2014/main" id="{375E9256-5542-4687-87EC-39A7C8A16823}"/>
                  </a:ext>
                </a:extLst>
              </p:cNvPr>
              <p:cNvSpPr>
                <a:spLocks noGrp="1" noRot="1" noChangeAspect="1" noMove="1" noResize="1" noEditPoints="1" noAdjustHandles="1" noChangeArrowheads="1" noChangeShapeType="1" noTextEdit="1"/>
              </p:cNvSpPr>
              <p:nvPr>
                <p:ph sz="quarter" idx="10"/>
              </p:nvPr>
            </p:nvSpPr>
            <p:spPr>
              <a:blipFill>
                <a:blip r:embed="rId2"/>
                <a:stretch>
                  <a:fillRect l="-1675" t="-124" r="-80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E3CBD12-C7F7-47F3-8924-2099E5D11302}"/>
              </a:ext>
            </a:extLst>
          </p:cNvPr>
          <p:cNvSpPr>
            <a:spLocks noGrp="1"/>
          </p:cNvSpPr>
          <p:nvPr>
            <p:ph type="title"/>
          </p:nvPr>
        </p:nvSpPr>
        <p:spPr/>
        <p:txBody>
          <a:bodyPr/>
          <a:lstStyle/>
          <a:p>
            <a:r>
              <a:rPr lang="zh-CN" altLang="en-US" dirty="0"/>
              <a:t>正则化</a:t>
            </a:r>
          </a:p>
        </p:txBody>
      </p:sp>
      <p:pic>
        <p:nvPicPr>
          <p:cNvPr id="5" name="图片 4" descr="屏幕剪辑">
            <a:extLst>
              <a:ext uri="{FF2B5EF4-FFF2-40B4-BE49-F238E27FC236}">
                <a16:creationId xmlns:a16="http://schemas.microsoft.com/office/drawing/2014/main" id="{22397544-975E-43B5-8FD6-9DF82E244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514" y="2699010"/>
            <a:ext cx="3156971" cy="729990"/>
          </a:xfrm>
          <a:prstGeom prst="rect">
            <a:avLst/>
          </a:prstGeom>
        </p:spPr>
      </p:pic>
    </p:spTree>
    <p:extLst>
      <p:ext uri="{BB962C8B-B14F-4D97-AF65-F5344CB8AC3E}">
        <p14:creationId xmlns:p14="http://schemas.microsoft.com/office/powerpoint/2010/main" val="437077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支持向量</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求解过程</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核函数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软间隔和正则化</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模型运用</a:t>
            </a:r>
          </a:p>
        </p:txBody>
      </p:sp>
    </p:spTree>
    <p:extLst>
      <p:ext uri="{BB962C8B-B14F-4D97-AF65-F5344CB8AC3E}">
        <p14:creationId xmlns:p14="http://schemas.microsoft.com/office/powerpoint/2010/main" val="2312849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27B140C-0419-4168-A9FB-6637B552E7B1}"/>
              </a:ext>
            </a:extLst>
          </p:cNvPr>
          <p:cNvSpPr>
            <a:spLocks noGrp="1"/>
          </p:cNvSpPr>
          <p:nvPr>
            <p:ph sz="quarter" idx="10"/>
          </p:nvPr>
        </p:nvSpPr>
        <p:spPr/>
        <p:txBody>
          <a:bodyPr/>
          <a:lstStyle/>
          <a:p>
            <a:r>
              <a:rPr lang="zh-CN" altLang="en-US" dirty="0"/>
              <a:t>构建</a:t>
            </a:r>
            <a:r>
              <a:rPr lang="en-US" altLang="zh-CN" dirty="0"/>
              <a:t>HOG</a:t>
            </a:r>
            <a:r>
              <a:rPr lang="zh-CN" altLang="en-US" dirty="0"/>
              <a:t>方向梯度直方图描述子</a:t>
            </a:r>
            <a:endParaRPr lang="en-US" altLang="zh-CN" dirty="0"/>
          </a:p>
          <a:p>
            <a:pPr lvl="1"/>
            <a:r>
              <a:rPr lang="zh-CN" altLang="en-US" dirty="0"/>
              <a:t>梯度计算</a:t>
            </a:r>
            <a:endParaRPr lang="en-US" altLang="zh-CN" dirty="0"/>
          </a:p>
          <a:p>
            <a:pPr lvl="1"/>
            <a:r>
              <a:rPr lang="zh-CN" altLang="en-US" dirty="0"/>
              <a:t>描述器分区块</a:t>
            </a:r>
            <a:endParaRPr lang="en-US" altLang="zh-CN" dirty="0"/>
          </a:p>
          <a:p>
            <a:pPr lvl="1"/>
            <a:r>
              <a:rPr lang="zh-CN" altLang="en-US" dirty="0"/>
              <a:t>直方图统计的方向单元划分</a:t>
            </a:r>
          </a:p>
          <a:p>
            <a:pPr lvl="1"/>
            <a:r>
              <a:rPr lang="zh-CN" altLang="en-US" dirty="0"/>
              <a:t>归一化</a:t>
            </a:r>
            <a:endParaRPr lang="en-US" altLang="zh-CN" dirty="0"/>
          </a:p>
          <a:p>
            <a:pPr marL="457200" lvl="1" indent="0">
              <a:buNone/>
            </a:pPr>
            <a:endParaRPr lang="en-US" altLang="zh-CN" dirty="0"/>
          </a:p>
          <a:p>
            <a:r>
              <a:rPr lang="zh-CN" altLang="en-US" dirty="0"/>
              <a:t>利用</a:t>
            </a:r>
            <a:r>
              <a:rPr lang="en-US" altLang="zh-CN" dirty="0"/>
              <a:t>SVM</a:t>
            </a:r>
            <a:r>
              <a:rPr lang="zh-CN" altLang="en-US" dirty="0"/>
              <a:t>进行多分类</a:t>
            </a:r>
            <a:endParaRPr lang="en-US" altLang="zh-CN" dirty="0"/>
          </a:p>
          <a:p>
            <a:pPr lvl="1"/>
            <a:r>
              <a:rPr lang="zh-CN" altLang="en-US" dirty="0"/>
              <a:t>一对多（一对其余）</a:t>
            </a:r>
            <a:endParaRPr lang="en-US" altLang="zh-CN" dirty="0"/>
          </a:p>
          <a:p>
            <a:pPr lvl="1"/>
            <a:r>
              <a:rPr lang="zh-CN" altLang="en-US" dirty="0"/>
              <a:t>一对一</a:t>
            </a:r>
            <a:endParaRPr lang="en-US" altLang="zh-CN" dirty="0"/>
          </a:p>
          <a:p>
            <a:pPr lvl="1"/>
            <a:r>
              <a:rPr lang="en-US" altLang="zh-CN" dirty="0"/>
              <a:t>DAG SVM</a:t>
            </a:r>
            <a:r>
              <a:rPr lang="zh-CN" altLang="en-US" dirty="0"/>
              <a:t>（有向无环的</a:t>
            </a:r>
            <a:r>
              <a:rPr lang="en-US" altLang="zh-CN" dirty="0"/>
              <a:t>SVM)</a:t>
            </a:r>
          </a:p>
          <a:p>
            <a:endParaRPr lang="zh-CN" altLang="en-US" dirty="0"/>
          </a:p>
        </p:txBody>
      </p:sp>
      <p:sp>
        <p:nvSpPr>
          <p:cNvPr id="3" name="标题 2">
            <a:extLst>
              <a:ext uri="{FF2B5EF4-FFF2-40B4-BE49-F238E27FC236}">
                <a16:creationId xmlns:a16="http://schemas.microsoft.com/office/drawing/2014/main" id="{C3662AA9-1AAB-470E-94DE-5C8DA6965251}"/>
              </a:ext>
            </a:extLst>
          </p:cNvPr>
          <p:cNvSpPr>
            <a:spLocks noGrp="1"/>
          </p:cNvSpPr>
          <p:nvPr>
            <p:ph type="title"/>
          </p:nvPr>
        </p:nvSpPr>
        <p:spPr/>
        <p:txBody>
          <a:bodyPr/>
          <a:lstStyle/>
          <a:p>
            <a:r>
              <a:rPr lang="en-US" altLang="zh-CN" dirty="0"/>
              <a:t>SVM</a:t>
            </a:r>
            <a:r>
              <a:rPr lang="zh-CN" altLang="en-US" dirty="0"/>
              <a:t>在手写识别数字的运用</a:t>
            </a:r>
          </a:p>
        </p:txBody>
      </p:sp>
      <p:pic>
        <p:nvPicPr>
          <p:cNvPr id="5" name="图片 4">
            <a:extLst>
              <a:ext uri="{FF2B5EF4-FFF2-40B4-BE49-F238E27FC236}">
                <a16:creationId xmlns:a16="http://schemas.microsoft.com/office/drawing/2014/main" id="{7C857EC3-74F6-48D2-BC65-A1ECBC170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547" y="3942256"/>
            <a:ext cx="3192235" cy="2205323"/>
          </a:xfrm>
          <a:prstGeom prst="rect">
            <a:avLst/>
          </a:prstGeom>
        </p:spPr>
      </p:pic>
    </p:spTree>
    <p:extLst>
      <p:ext uri="{BB962C8B-B14F-4D97-AF65-F5344CB8AC3E}">
        <p14:creationId xmlns:p14="http://schemas.microsoft.com/office/powerpoint/2010/main" val="308264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A553C3-0DC4-4C67-A76E-EDFCC6FFC338}"/>
              </a:ext>
            </a:extLst>
          </p:cNvPr>
          <p:cNvSpPr>
            <a:spLocks noGrp="1"/>
          </p:cNvSpPr>
          <p:nvPr>
            <p:ph sz="quarter" idx="10"/>
          </p:nvPr>
        </p:nvSpPr>
        <p:spPr/>
        <p:txBody>
          <a:bodyPr/>
          <a:lstStyle/>
          <a:p>
            <a:r>
              <a:rPr lang="zh-CN" altLang="en-US" dirty="0"/>
              <a:t>缺点</a:t>
            </a:r>
            <a:endParaRPr lang="en-US" altLang="zh-CN" dirty="0"/>
          </a:p>
          <a:p>
            <a:pPr lvl="1"/>
            <a:r>
              <a:rPr lang="zh-CN" altLang="en-US" dirty="0"/>
              <a:t>当观测样本很多时，效率并不是很⾼ </a:t>
            </a:r>
            <a:endParaRPr lang="en-US" altLang="zh-CN" dirty="0"/>
          </a:p>
          <a:p>
            <a:pPr lvl="1"/>
            <a:r>
              <a:rPr lang="zh-CN" altLang="en-US" dirty="0"/>
              <a:t>对缺失数据敏感</a:t>
            </a:r>
            <a:endParaRPr lang="en-US" altLang="zh-CN" dirty="0"/>
          </a:p>
          <a:p>
            <a:pPr lvl="1"/>
            <a:r>
              <a:rPr lang="zh-CN" altLang="en-US" dirty="0"/>
              <a:t>对于核的选择也是有技巧，依赖经验地调参</a:t>
            </a:r>
            <a:endParaRPr lang="en-US" altLang="zh-CN" dirty="0"/>
          </a:p>
          <a:p>
            <a:pPr marL="457200" lvl="1" indent="0">
              <a:buNone/>
            </a:pPr>
            <a:endParaRPr lang="en-US" altLang="zh-CN" dirty="0"/>
          </a:p>
          <a:p>
            <a:r>
              <a:rPr lang="zh-CN" altLang="en-US" dirty="0"/>
              <a:t>参考资料：</a:t>
            </a:r>
            <a:endParaRPr lang="en-US" altLang="zh-CN" dirty="0"/>
          </a:p>
          <a:p>
            <a:pPr lvl="1"/>
            <a:r>
              <a:rPr lang="en-US" altLang="zh-CN" dirty="0"/>
              <a:t>《</a:t>
            </a:r>
            <a:r>
              <a:rPr lang="zh-CN" altLang="en-US" dirty="0"/>
              <a:t>机器学习</a:t>
            </a:r>
            <a:r>
              <a:rPr lang="en-US" altLang="zh-CN" dirty="0"/>
              <a:t>》 </a:t>
            </a:r>
            <a:r>
              <a:rPr lang="zh-CN" altLang="en-US" dirty="0"/>
              <a:t>周志华</a:t>
            </a:r>
          </a:p>
          <a:p>
            <a:pPr lvl="1"/>
            <a:r>
              <a:rPr lang="en-US" altLang="zh-CN" dirty="0"/>
              <a:t>《SVM⽀</a:t>
            </a:r>
            <a:r>
              <a:rPr lang="zh-CN" altLang="en-US" dirty="0"/>
              <a:t>持向量机</a:t>
            </a:r>
            <a:r>
              <a:rPr lang="en-US" altLang="zh-CN" dirty="0"/>
              <a:t>》  </a:t>
            </a:r>
            <a:r>
              <a:rPr lang="zh-CN" altLang="en-US" dirty="0"/>
              <a:t>常瑞恒</a:t>
            </a:r>
            <a:r>
              <a:rPr lang="en-US" altLang="zh-CN" dirty="0"/>
              <a:t>,</a:t>
            </a:r>
            <a:r>
              <a:rPr lang="zh-CN" altLang="en-US" dirty="0"/>
              <a:t>孙建凯</a:t>
            </a:r>
            <a:r>
              <a:rPr lang="en-US" altLang="zh-CN" dirty="0"/>
              <a:t>,</a:t>
            </a:r>
            <a:r>
              <a:rPr lang="zh-CN" altLang="en-US" dirty="0"/>
              <a:t>陈翔宇</a:t>
            </a:r>
          </a:p>
        </p:txBody>
      </p:sp>
      <p:sp>
        <p:nvSpPr>
          <p:cNvPr id="3" name="标题 2">
            <a:extLst>
              <a:ext uri="{FF2B5EF4-FFF2-40B4-BE49-F238E27FC236}">
                <a16:creationId xmlns:a16="http://schemas.microsoft.com/office/drawing/2014/main" id="{212E97D8-7DB9-405A-8C6A-3FA85E5D5EBB}"/>
              </a:ext>
            </a:extLst>
          </p:cNvPr>
          <p:cNvSpPr>
            <a:spLocks noGrp="1"/>
          </p:cNvSpPr>
          <p:nvPr>
            <p:ph type="title"/>
          </p:nvPr>
        </p:nvSpPr>
        <p:spPr/>
        <p:txBody>
          <a:bodyPr/>
          <a:lstStyle/>
          <a:p>
            <a:r>
              <a:rPr lang="zh-CN" altLang="en-US" dirty="0"/>
              <a:t>模型缺点</a:t>
            </a:r>
            <a:r>
              <a:rPr lang="en-US" altLang="zh-CN" dirty="0"/>
              <a:t>&amp;</a:t>
            </a:r>
            <a:r>
              <a:rPr lang="zh-CN" altLang="en-US" dirty="0"/>
              <a:t>参考资料</a:t>
            </a:r>
          </a:p>
        </p:txBody>
      </p:sp>
    </p:spTree>
    <p:extLst>
      <p:ext uri="{BB962C8B-B14F-4D97-AF65-F5344CB8AC3E}">
        <p14:creationId xmlns:p14="http://schemas.microsoft.com/office/powerpoint/2010/main" val="304250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4" y="4080223"/>
            <a:ext cx="8325019" cy="1114192"/>
          </a:xfrm>
        </p:spPr>
        <p:txBody>
          <a:bodyPr/>
          <a:lstStyle/>
          <a:p>
            <a:r>
              <a:rPr lang="zh-CN" altLang="en-US" dirty="0"/>
              <a:t>朴素贝叶斯（</a:t>
            </a:r>
            <a:r>
              <a:rPr lang="en-US" altLang="zh-CN" dirty="0"/>
              <a:t>Naïve Bayes</a:t>
            </a:r>
            <a:r>
              <a:rPr lang="zh-CN" altLang="en-US" dirty="0"/>
              <a:t>）</a:t>
            </a:r>
            <a:endParaRPr lang="zh-CN" altLang="en-US" sz="2400" dirty="0"/>
          </a:p>
        </p:txBody>
      </p:sp>
      <p:sp>
        <p:nvSpPr>
          <p:cNvPr id="5" name="副标题 4"/>
          <p:cNvSpPr>
            <a:spLocks noGrp="1"/>
          </p:cNvSpPr>
          <p:nvPr>
            <p:ph type="subTitle" idx="1"/>
          </p:nvPr>
        </p:nvSpPr>
        <p:spPr>
          <a:xfrm>
            <a:off x="469124" y="5204271"/>
            <a:ext cx="5820358" cy="468179"/>
          </a:xfrm>
        </p:spPr>
        <p:txBody>
          <a:bodyPr/>
          <a:lstStyle/>
          <a:p>
            <a:r>
              <a:rPr lang="en-US" altLang="zh-CN" dirty="0"/>
              <a:t>78</a:t>
            </a:r>
            <a:r>
              <a:rPr lang="zh-CN" altLang="en-US" dirty="0"/>
              <a:t>组 王崇焕</a:t>
            </a:r>
          </a:p>
        </p:txBody>
      </p:sp>
      <p:sp>
        <p:nvSpPr>
          <p:cNvPr id="6" name="文本占位符 5"/>
          <p:cNvSpPr>
            <a:spLocks noGrp="1"/>
          </p:cNvSpPr>
          <p:nvPr>
            <p:ph type="body" sz="quarter" idx="10"/>
          </p:nvPr>
        </p:nvSpPr>
        <p:spPr/>
        <p:txBody>
          <a:bodyPr/>
          <a:lstStyle/>
          <a:p>
            <a:r>
              <a:rPr lang="en-US" altLang="zh-CN" dirty="0"/>
              <a:t>2017</a:t>
            </a:r>
            <a:r>
              <a:rPr lang="zh-CN" altLang="en-US" dirty="0"/>
              <a:t>年</a:t>
            </a:r>
            <a:r>
              <a:rPr lang="en-US" altLang="zh-CN" dirty="0"/>
              <a:t>12</a:t>
            </a:r>
            <a:r>
              <a:rPr lang="zh-CN" altLang="en-US" dirty="0"/>
              <a:t>月</a:t>
            </a:r>
            <a:r>
              <a:rPr lang="en-US" altLang="zh-CN" dirty="0"/>
              <a:t>14</a:t>
            </a:r>
            <a:r>
              <a:rPr lang="zh-CN" altLang="en-US" dirty="0"/>
              <a:t>日</a:t>
            </a:r>
          </a:p>
        </p:txBody>
      </p:sp>
    </p:spTree>
    <p:extLst>
      <p:ext uri="{BB962C8B-B14F-4D97-AF65-F5344CB8AC3E}">
        <p14:creationId xmlns:p14="http://schemas.microsoft.com/office/powerpoint/2010/main" val="278469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⽀持向量</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求解过程</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核函数</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软间隔和正则化</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模型运用</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569320" cy="4921498"/>
          </a:xfrm>
        </p:spPr>
        <p:txBody>
          <a:bodyPr/>
          <a:lstStyle/>
          <a:p>
            <a:pPr marL="0" indent="0">
              <a:lnSpc>
                <a:spcPct val="150000"/>
              </a:lnSpc>
              <a:buNone/>
            </a:pPr>
            <a:r>
              <a:rPr lang="en-US" altLang="zh-CN" dirty="0"/>
              <a:t>1.1 </a:t>
            </a:r>
            <a:r>
              <a:rPr lang="zh-CN" altLang="en-US" dirty="0"/>
              <a:t>条件概率公式</a:t>
            </a:r>
            <a:endParaRPr lang="en-US" altLang="zh-CN" dirty="0"/>
          </a:p>
          <a:p>
            <a:pPr marL="0" indent="0">
              <a:lnSpc>
                <a:spcPct val="150000"/>
              </a:lnSpc>
              <a:buNone/>
            </a:pPr>
            <a:r>
              <a:rPr lang="en-US" altLang="zh-CN" dirty="0"/>
              <a:t>1.2 </a:t>
            </a:r>
            <a:r>
              <a:rPr lang="zh-CN" altLang="en-US" dirty="0"/>
              <a:t>概率乘法公式</a:t>
            </a:r>
            <a:endParaRPr lang="en-US" altLang="zh-CN" dirty="0"/>
          </a:p>
          <a:p>
            <a:pPr marL="0" indent="0">
              <a:lnSpc>
                <a:spcPct val="150000"/>
              </a:lnSpc>
              <a:buNone/>
            </a:pPr>
            <a:r>
              <a:rPr lang="en-US" altLang="zh-CN" dirty="0"/>
              <a:t>      </a:t>
            </a:r>
          </a:p>
          <a:p>
            <a:pPr marL="0" indent="0">
              <a:lnSpc>
                <a:spcPct val="150000"/>
              </a:lnSpc>
              <a:buNone/>
            </a:pPr>
            <a:r>
              <a:rPr lang="zh-CN" altLang="en-US" dirty="0"/>
              <a:t>概率乘法公式的一般形式             </a:t>
            </a:r>
            <a:endParaRPr lang="en-US" altLang="zh-CN" dirty="0"/>
          </a:p>
          <a:p>
            <a:pPr marL="0" indent="0">
              <a:lnSpc>
                <a:spcPct val="150000"/>
              </a:lnSpc>
              <a:buNone/>
            </a:pPr>
            <a:endParaRPr lang="en-US" altLang="zh-CN" dirty="0"/>
          </a:p>
          <a:p>
            <a:pPr marL="0" indent="0">
              <a:lnSpc>
                <a:spcPct val="150000"/>
              </a:lnSpc>
              <a:buNone/>
            </a:pPr>
            <a:r>
              <a:rPr lang="en-US" altLang="zh-CN" dirty="0"/>
              <a:t>1.3 </a:t>
            </a:r>
            <a:r>
              <a:rPr lang="zh-CN" altLang="en-US" dirty="0"/>
              <a:t>全概率公式</a:t>
            </a:r>
            <a:endParaRPr lang="en-US" altLang="zh-CN" dirty="0"/>
          </a:p>
          <a:p>
            <a:pPr marL="0" indent="0">
              <a:lnSpc>
                <a:spcPct val="150000"/>
              </a:lnSpc>
              <a:buNone/>
            </a:pPr>
            <a:r>
              <a:rPr lang="en-US" altLang="zh-CN" dirty="0"/>
              <a:t>     </a:t>
            </a:r>
          </a:p>
          <a:p>
            <a:pPr marL="0" indent="0">
              <a:lnSpc>
                <a:spcPct val="150000"/>
              </a:lnSpc>
              <a:buNone/>
            </a:pPr>
            <a:r>
              <a:rPr lang="en-US" altLang="zh-CN" dirty="0"/>
              <a:t>     </a:t>
            </a:r>
            <a:r>
              <a:rPr lang="zh-CN" altLang="en-US" dirty="0"/>
              <a:t>全概率公式的一般形式               </a:t>
            </a:r>
            <a:endParaRPr lang="en-US" altLang="zh-CN" dirty="0"/>
          </a:p>
        </p:txBody>
      </p:sp>
      <p:sp>
        <p:nvSpPr>
          <p:cNvPr id="3" name="标题 2"/>
          <p:cNvSpPr>
            <a:spLocks noGrp="1"/>
          </p:cNvSpPr>
          <p:nvPr>
            <p:ph type="title"/>
          </p:nvPr>
        </p:nvSpPr>
        <p:spPr/>
        <p:txBody>
          <a:bodyPr/>
          <a:lstStyle/>
          <a:p>
            <a:r>
              <a:rPr lang="en-US" altLang="zh-CN" dirty="0"/>
              <a:t>1.</a:t>
            </a:r>
            <a:r>
              <a:rPr lang="zh-CN" altLang="en-US" dirty="0"/>
              <a:t>概率论基本知识</a:t>
            </a:r>
          </a:p>
        </p:txBody>
      </p:sp>
      <mc:AlternateContent xmlns:mc="http://schemas.openxmlformats.org/markup-compatibility/2006" xmlns:a14="http://schemas.microsoft.com/office/drawing/2010/main">
        <mc:Choice Requires="a14">
          <p:sp>
            <p:nvSpPr>
              <p:cNvPr id="5" name="文本框 4"/>
              <p:cNvSpPr txBox="1"/>
              <p:nvPr/>
            </p:nvSpPr>
            <p:spPr>
              <a:xfrm>
                <a:off x="3303298" y="1739814"/>
                <a:ext cx="2531181" cy="6408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𝐵</m:t>
                          </m:r>
                        </m:e>
                        <m:e>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𝐴𝐵</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den>
                      </m:f>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303298" y="1739814"/>
                <a:ext cx="2531181" cy="64081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065400" y="2930402"/>
                <a:ext cx="41469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𝐴𝐵</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𝐵</m:t>
                          </m:r>
                        </m:e>
                      </m:d>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e>
                          <m:r>
                            <a:rPr lang="en-US" altLang="zh-CN" sz="2000" b="0" i="1" smtClean="0">
                              <a:latin typeface="Cambria Math" panose="02040503050406030204" pitchFamily="18" charset="0"/>
                            </a:rPr>
                            <m:t>𝐵</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3065400" y="2930402"/>
                <a:ext cx="4146969" cy="307777"/>
              </a:xfrm>
              <a:prstGeom prst="rect">
                <a:avLst/>
              </a:prstGeom>
              <a:blipFill>
                <a:blip r:embed="rId3"/>
                <a:stretch>
                  <a:fillRect l="-882" t="-4000" r="-1618"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992140" y="4176336"/>
                <a:ext cx="73759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𝐴</m:t>
                              </m:r>
                            </m:e>
                            <m:sub>
                              <m:r>
                                <a:rPr lang="en-US" altLang="zh-CN" sz="2000" b="0" i="1" smtClean="0">
                                  <a:latin typeface="Cambria Math" panose="02040503050406030204" pitchFamily="18" charset="0"/>
                                  <a:ea typeface="Cambria Math" panose="02040503050406030204" pitchFamily="18" charset="0"/>
                                </a:rPr>
                                <m:t>𝑛</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𝑃</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𝐴</m:t>
                          </m:r>
                        </m:e>
                        <m:sub>
                          <m:r>
                            <a:rPr lang="en-US" altLang="zh-CN" sz="2000" b="0" i="1" smtClean="0">
                              <a:latin typeface="Cambria Math" panose="02040503050406030204" pitchFamily="18" charset="0"/>
                              <a:ea typeface="Cambria Math" panose="02040503050406030204" pitchFamily="18" charset="0"/>
                            </a:rPr>
                            <m:t>𝑛</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𝐴</m:t>
                          </m:r>
                        </m:e>
                        <m:sub>
                          <m:r>
                            <a:rPr lang="en-US" altLang="zh-CN" sz="2000" b="0" i="1" smtClean="0">
                              <a:latin typeface="Cambria Math" panose="02040503050406030204" pitchFamily="18" charset="0"/>
                              <a:ea typeface="Cambria Math" panose="02040503050406030204" pitchFamily="18" charset="0"/>
                            </a:rPr>
                            <m:t>1</m:t>
                          </m:r>
                        </m:sub>
                      </m:sSub>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𝐴</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𝐴</m:t>
                          </m:r>
                        </m:e>
                        <m:sub>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992140" y="4176336"/>
                <a:ext cx="7375929" cy="307777"/>
              </a:xfrm>
              <a:prstGeom prst="rect">
                <a:avLst/>
              </a:prstGeom>
              <a:blipFill>
                <a:blip r:embed="rId4"/>
                <a:stretch>
                  <a:fillRect l="-248" t="-1961" r="-744"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846295" y="5341662"/>
                <a:ext cx="5943935" cy="366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𝐴𝐵</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bar>
                            <m:barPr>
                              <m:pos m:val="top"/>
                              <m:ctrlPr>
                                <a:rPr lang="en-US" altLang="zh-CN" sz="2000" b="0" i="1" smtClean="0">
                                  <a:latin typeface="Cambria Math" panose="02040503050406030204" pitchFamily="18" charset="0"/>
                                </a:rPr>
                              </m:ctrlPr>
                            </m:barPr>
                            <m:e>
                              <m:r>
                                <a:rPr lang="en-US" altLang="zh-CN" sz="2000" b="0" i="1" smtClean="0">
                                  <a:latin typeface="Cambria Math" panose="02040503050406030204" pitchFamily="18" charset="0"/>
                                </a:rPr>
                                <m:t>𝐵</m:t>
                              </m:r>
                            </m:e>
                          </m:bar>
                        </m:e>
                      </m:d>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P</m:t>
                      </m:r>
                      <m:d>
                        <m:dPr>
                          <m:ctrlPr>
                            <a:rPr lang="en-US" altLang="zh-CN" sz="2000" b="0" i="1" smtClean="0">
                              <a:latin typeface="Cambria Math" panose="02040503050406030204" pitchFamily="18" charset="0"/>
                            </a:rPr>
                          </m:ctrlPr>
                        </m:dPr>
                        <m:e>
                          <m:r>
                            <m:rPr>
                              <m:sty m:val="p"/>
                            </m:rPr>
                            <a:rPr lang="en-US" altLang="zh-CN" sz="2000" b="0" i="0" smtClean="0">
                              <a:latin typeface="Cambria Math" panose="02040503050406030204" pitchFamily="18" charset="0"/>
                            </a:rPr>
                            <m:t>A</m:t>
                          </m:r>
                        </m:e>
                        <m:e>
                          <m:r>
                            <m:rPr>
                              <m:sty m:val="p"/>
                            </m:rPr>
                            <a:rPr lang="en-US" altLang="zh-CN" sz="2000" b="0" i="0" smtClean="0">
                              <a:latin typeface="Cambria Math" panose="02040503050406030204" pitchFamily="18" charset="0"/>
                            </a:rPr>
                            <m:t>B</m:t>
                          </m:r>
                        </m:e>
                      </m:d>
                      <m:r>
                        <m:rPr>
                          <m:sty m:val="p"/>
                        </m:rPr>
                        <a:rPr lang="en-US" altLang="zh-CN" sz="2000" b="0" i="0" smtClean="0">
                          <a:latin typeface="Cambria Math" panose="02040503050406030204" pitchFamily="18" charset="0"/>
                        </a:rPr>
                        <m:t>P</m:t>
                      </m:r>
                      <m:d>
                        <m:dPr>
                          <m:ctrlPr>
                            <a:rPr lang="en-US" altLang="zh-CN" sz="2000" b="0" i="1" smtClean="0">
                              <a:latin typeface="Cambria Math" panose="02040503050406030204" pitchFamily="18" charset="0"/>
                            </a:rPr>
                          </m:ctrlPr>
                        </m:dPr>
                        <m:e>
                          <m:r>
                            <m:rPr>
                              <m:sty m:val="p"/>
                            </m:rPr>
                            <a:rPr lang="en-US" altLang="zh-CN" sz="2000" b="0" i="0" smtClean="0">
                              <a:latin typeface="Cambria Math" panose="02040503050406030204" pitchFamily="18" charset="0"/>
                            </a:rPr>
                            <m:t>B</m:t>
                          </m:r>
                        </m:e>
                      </m:d>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P</m:t>
                      </m:r>
                      <m:d>
                        <m:dPr>
                          <m:ctrlPr>
                            <a:rPr lang="en-US" altLang="zh-CN" sz="2000" b="0" i="1" smtClean="0">
                              <a:latin typeface="Cambria Math" panose="02040503050406030204" pitchFamily="18" charset="0"/>
                            </a:rPr>
                          </m:ctrlPr>
                        </m:dPr>
                        <m:e>
                          <m:r>
                            <m:rPr>
                              <m:sty m:val="p"/>
                            </m:rPr>
                            <a:rPr lang="en-US" altLang="zh-CN" sz="2000" b="0" i="0" smtClean="0">
                              <a:latin typeface="Cambria Math" panose="02040503050406030204" pitchFamily="18" charset="0"/>
                            </a:rPr>
                            <m:t>A</m:t>
                          </m:r>
                        </m:e>
                        <m:e>
                          <m:bar>
                            <m:barPr>
                              <m:pos m:val="top"/>
                              <m:ctrlPr>
                                <a:rPr lang="en-US" altLang="zh-CN" sz="2000" i="1">
                                  <a:latin typeface="Cambria Math" panose="02040503050406030204" pitchFamily="18" charset="0"/>
                                </a:rPr>
                              </m:ctrlPr>
                            </m:barPr>
                            <m:e>
                              <m:r>
                                <a:rPr lang="en-US" altLang="zh-CN" sz="2000" i="1">
                                  <a:latin typeface="Cambria Math" panose="02040503050406030204" pitchFamily="18" charset="0"/>
                                </a:rPr>
                                <m:t>𝐵</m:t>
                              </m:r>
                            </m:e>
                          </m:bar>
                        </m:e>
                      </m:d>
                      <m:r>
                        <m:rPr>
                          <m:sty m:val="p"/>
                        </m:rPr>
                        <a:rPr lang="en-US" altLang="zh-CN" sz="2000" b="0" i="0" smtClean="0">
                          <a:latin typeface="Cambria Math" panose="02040503050406030204" pitchFamily="18" charset="0"/>
                        </a:rPr>
                        <m:t>P</m:t>
                      </m:r>
                      <m:r>
                        <a:rPr lang="en-US" altLang="zh-CN" sz="2000" b="0" i="0" smtClean="0">
                          <a:latin typeface="Cambria Math" panose="02040503050406030204" pitchFamily="18" charset="0"/>
                        </a:rPr>
                        <m:t>(</m:t>
                      </m:r>
                      <m:bar>
                        <m:barPr>
                          <m:pos m:val="top"/>
                          <m:ctrlPr>
                            <a:rPr lang="en-US" altLang="zh-CN" sz="2000" i="1">
                              <a:latin typeface="Cambria Math" panose="02040503050406030204" pitchFamily="18" charset="0"/>
                            </a:rPr>
                          </m:ctrlPr>
                        </m:barPr>
                        <m:e>
                          <m:r>
                            <a:rPr lang="en-US" altLang="zh-CN" sz="2000" i="1">
                              <a:latin typeface="Cambria Math" panose="02040503050406030204" pitchFamily="18" charset="0"/>
                            </a:rPr>
                            <m:t>𝐵</m:t>
                          </m:r>
                        </m:e>
                      </m:bar>
                      <m:r>
                        <a:rPr lang="en-US" altLang="zh-CN" sz="2000" b="0" i="0" smtClean="0">
                          <a:latin typeface="Cambria Math" panose="02040503050406030204" pitchFamily="18" charset="0"/>
                        </a:rPr>
                        <m:t>)</m:t>
                      </m:r>
                    </m:oMath>
                  </m:oMathPara>
                </a14:m>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846295" y="5341662"/>
                <a:ext cx="5943935" cy="366703"/>
              </a:xfrm>
              <a:prstGeom prst="rect">
                <a:avLst/>
              </a:prstGeom>
              <a:blipFill>
                <a:blip r:embed="rId5"/>
                <a:stretch>
                  <a:fillRect l="-513" r="-1026"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680105" y="5708365"/>
                <a:ext cx="2853410"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b="0" i="1" smtClean="0">
                                      <a:latin typeface="Cambria Math" panose="02040503050406030204" pitchFamily="18" charset="0"/>
                                    </a:rPr>
                                    <m:t>𝑖</m:t>
                                  </m:r>
                                </m:sub>
                              </m:sSub>
                            </m:e>
                          </m:d>
                        </m:e>
                      </m:nary>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680105" y="5708365"/>
                <a:ext cx="2853410" cy="84029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054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0"/>
              </p:nvPr>
            </p:nvSpPr>
            <p:spPr/>
            <p:txBody>
              <a:bodyPr>
                <a:normAutofit/>
              </a:bodyPr>
              <a:lstStyle/>
              <a:p>
                <a:pPr marL="0" indent="0">
                  <a:buNone/>
                </a:pPr>
                <a:r>
                  <a:rPr lang="en-US" altLang="zh-CN" dirty="0"/>
                  <a:t>1.4 </a:t>
                </a:r>
                <a:r>
                  <a:rPr lang="zh-CN" altLang="en-US" dirty="0"/>
                  <a:t>贝叶斯定理</a:t>
                </a:r>
                <a:endParaRPr lang="en-US" altLang="zh-CN" dirty="0"/>
              </a:p>
              <a:p>
                <a:pPr marL="0" indent="0">
                  <a:buNone/>
                </a:pPr>
                <a:r>
                  <a:rPr lang="en-US" altLang="zh-CN" dirty="0"/>
                  <a:t>      </a:t>
                </a:r>
              </a:p>
              <a:p>
                <a:pPr marL="0" indent="0">
                  <a:buNone/>
                </a:pPr>
                <a:endParaRPr lang="en-US" altLang="zh-CN" dirty="0"/>
              </a:p>
              <a:p>
                <a:pPr marL="0" indent="0">
                  <a:buNone/>
                </a:pPr>
                <a:r>
                  <a:rPr lang="zh-CN" altLang="en-US" dirty="0"/>
                  <a:t>我们可以轻易的改写为：</a:t>
                </a:r>
                <a:endParaRPr lang="en-US" altLang="zh-CN" dirty="0"/>
              </a:p>
              <a:p>
                <a:pPr marL="0" indent="0">
                  <a:buNone/>
                </a:pPr>
                <a:endParaRPr lang="en-US" altLang="zh-CN" dirty="0"/>
              </a:p>
              <a:p>
                <a:pPr marL="0" indent="0">
                  <a:buNone/>
                </a:pPr>
                <a:r>
                  <a:rPr lang="en-US" altLang="zh-CN" dirty="0"/>
                  <a:t>  </a:t>
                </a:r>
              </a:p>
              <a:p>
                <a:pPr marL="0" indent="0">
                  <a:buNone/>
                </a:pPr>
                <a:endParaRPr lang="en-US" altLang="zh-CN" dirty="0"/>
              </a:p>
              <a:p>
                <a:pPr marL="0" indent="0">
                  <a:buNone/>
                </a:pP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r>
                  <a:rPr lang="zh-CN" altLang="en-US" dirty="0"/>
                  <a:t>为先验概率，</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e>
                      <m:e>
                        <m:r>
                          <a:rPr lang="en-US" altLang="zh-CN" i="1">
                            <a:latin typeface="Cambria Math" panose="02040503050406030204" pitchFamily="18" charset="0"/>
                          </a:rPr>
                          <m:t>𝐴</m:t>
                        </m:r>
                      </m:e>
                    </m:d>
                  </m:oMath>
                </a14:m>
                <a:r>
                  <a:rPr lang="zh-CN" altLang="en-US" dirty="0"/>
                  <a:t>为后验概率，即在事件</a:t>
                </a:r>
                <a14:m>
                  <m:oMath xmlns:m="http://schemas.openxmlformats.org/officeDocument/2006/math">
                    <m:r>
                      <a:rPr lang="en-US" altLang="zh-CN" i="1">
                        <a:latin typeface="Cambria Math" panose="02040503050406030204" pitchFamily="18" charset="0"/>
                      </a:rPr>
                      <m:t>𝐴</m:t>
                    </m:r>
                  </m:oMath>
                </a14:m>
                <a:r>
                  <a:rPr lang="zh-CN" altLang="en-US" dirty="0"/>
                  <a:t>发生后，对事件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dirty="0"/>
                  <a:t>事件可能性的重新评估，调整因子可能大于</a:t>
                </a:r>
                <a:r>
                  <a:rPr lang="en-US" altLang="zh-CN" dirty="0"/>
                  <a:t>1</a:t>
                </a:r>
                <a:r>
                  <a:rPr lang="zh-CN" altLang="en-US" dirty="0"/>
                  <a:t>，也可能小于</a:t>
                </a:r>
                <a:r>
                  <a:rPr lang="en-US" altLang="zh-CN" dirty="0"/>
                  <a:t>1</a:t>
                </a:r>
                <a:r>
                  <a:rPr lang="zh-CN" altLang="en-US" dirty="0"/>
                  <a:t>，也就是对可能性的增强或削弱。</a:t>
                </a:r>
                <a:endParaRPr lang="zh-CN" altLang="en-US" sz="2400" dirty="0"/>
              </a:p>
            </p:txBody>
          </p:sp>
        </mc:Choice>
        <mc:Fallback xmlns="">
          <p:sp>
            <p:nvSpPr>
              <p:cNvPr id="2" name="内容占位符 1"/>
              <p:cNvSpPr>
                <a:spLocks noGrp="1" noRot="1" noChangeAspect="1" noMove="1" noResize="1" noEditPoints="1" noAdjustHandles="1" noChangeArrowheads="1" noChangeShapeType="1" noTextEdit="1"/>
              </p:cNvSpPr>
              <p:nvPr>
                <p:ph sz="quarter" idx="10"/>
              </p:nvPr>
            </p:nvSpPr>
            <p:spPr>
              <a:blipFill>
                <a:blip r:embed="rId2"/>
                <a:stretch>
                  <a:fillRect l="-728" r="-36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1.</a:t>
            </a:r>
            <a:r>
              <a:rPr lang="zh-CN" altLang="en-US" dirty="0"/>
              <a:t>概率论基本知识</a:t>
            </a:r>
          </a:p>
        </p:txBody>
      </p:sp>
      <mc:AlternateContent xmlns:mc="http://schemas.openxmlformats.org/markup-compatibility/2006" xmlns:a14="http://schemas.microsoft.com/office/drawing/2010/main">
        <mc:Choice Requires="a14">
          <p:sp>
            <p:nvSpPr>
              <p:cNvPr id="5" name="文本框 4"/>
              <p:cNvSpPr txBox="1"/>
              <p:nvPr/>
            </p:nvSpPr>
            <p:spPr>
              <a:xfrm>
                <a:off x="2634903" y="3711917"/>
                <a:ext cx="4163061" cy="9347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e>
                        <m:e>
                          <m:r>
                            <a:rPr lang="en-US" altLang="zh-CN" sz="2000" i="1">
                              <a:latin typeface="Cambria Math" panose="02040503050406030204" pitchFamily="18" charset="0"/>
                            </a:rPr>
                            <m:t>𝐴</m:t>
                          </m:r>
                        </m:e>
                      </m:d>
                      <m:r>
                        <a:rPr lang="en-US" altLang="zh-CN" sz="2000" i="1">
                          <a:latin typeface="Cambria Math" panose="02040503050406030204" pitchFamily="18" charset="0"/>
                        </a:rPr>
                        <m:t>=</m:t>
                      </m:r>
                      <m:r>
                        <a:rPr lang="en-US" altLang="zh-CN" sz="2000" i="1">
                          <a:latin typeface="Cambria Math" panose="02040503050406030204" pitchFamily="18" charset="0"/>
                        </a:rPr>
                        <m:t>𝑃</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um>
                        <m:den>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den>
                      </m:f>
                    </m:oMath>
                  </m:oMathPara>
                </a14:m>
                <a:endParaRPr lang="zh-CN" altLang="en-US" sz="2000" dirty="0"/>
              </a:p>
              <a:p>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634903" y="3711917"/>
                <a:ext cx="4163061" cy="9347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99558" y="2186540"/>
                <a:ext cx="3475375" cy="750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e>
                        <m:e>
                          <m:r>
                            <a:rPr lang="en-US" altLang="zh-CN" sz="2000" i="1">
                              <a:latin typeface="Cambria Math" panose="02040503050406030204" pitchFamily="18" charset="0"/>
                            </a:rPr>
                            <m:t>𝐴</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𝑃</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um>
                        <m:den>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den>
                      </m:f>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2699558" y="2186540"/>
                <a:ext cx="3475375" cy="750077"/>
              </a:xfrm>
              <a:prstGeom prst="rect">
                <a:avLst/>
              </a:prstGeom>
              <a:blipFill>
                <a:blip r:embed="rId4"/>
                <a:stretch>
                  <a:fillRect/>
                </a:stretch>
              </a:blipFill>
            </p:spPr>
            <p:txBody>
              <a:bodyPr/>
              <a:lstStyle/>
              <a:p>
                <a:r>
                  <a:rPr lang="zh-CN" altLang="en-US">
                    <a:noFill/>
                  </a:rPr>
                  <a:t> </a:t>
                </a:r>
              </a:p>
            </p:txBody>
          </p:sp>
        </mc:Fallback>
      </mc:AlternateContent>
      <p:sp>
        <p:nvSpPr>
          <p:cNvPr id="7" name="文本框 6"/>
          <p:cNvSpPr txBox="1"/>
          <p:nvPr/>
        </p:nvSpPr>
        <p:spPr>
          <a:xfrm>
            <a:off x="3080949" y="4657421"/>
            <a:ext cx="3539752" cy="400110"/>
          </a:xfrm>
          <a:prstGeom prst="rect">
            <a:avLst/>
          </a:prstGeom>
          <a:noFill/>
        </p:spPr>
        <p:txBody>
          <a:bodyPr wrap="none" rtlCol="0">
            <a:spAutoFit/>
          </a:bodyPr>
          <a:lstStyle/>
          <a:p>
            <a:r>
              <a:rPr lang="zh-CN" altLang="en-US" sz="2000" dirty="0">
                <a:latin typeface="+mj-lt"/>
              </a:rPr>
              <a:t>后验概率</a:t>
            </a:r>
            <a:r>
              <a:rPr lang="en-US" altLang="zh-CN" sz="2000" dirty="0">
                <a:latin typeface="+mj-lt"/>
              </a:rPr>
              <a:t>=</a:t>
            </a:r>
            <a:r>
              <a:rPr lang="zh-CN" altLang="en-US" sz="2000" dirty="0">
                <a:latin typeface="+mj-lt"/>
              </a:rPr>
              <a:t>先验概率*调整因子</a:t>
            </a:r>
            <a:endParaRPr lang="en-US" altLang="zh-CN" sz="2000" dirty="0">
              <a:latin typeface="+mj-lt"/>
            </a:endParaRPr>
          </a:p>
        </p:txBody>
      </p:sp>
    </p:spTree>
    <p:extLst>
      <p:ext uri="{BB962C8B-B14F-4D97-AF65-F5344CB8AC3E}">
        <p14:creationId xmlns:p14="http://schemas.microsoft.com/office/powerpoint/2010/main" val="2737213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1.</a:t>
            </a:r>
            <a:r>
              <a:rPr lang="zh-CN" altLang="en-US" dirty="0"/>
              <a:t>概率论基本知识</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25" y="1899515"/>
            <a:ext cx="5191125" cy="4019550"/>
          </a:xfrm>
          <a:prstGeom prst="rect">
            <a:avLst/>
          </a:prstGeom>
        </p:spPr>
      </p:pic>
      <p:sp>
        <p:nvSpPr>
          <p:cNvPr id="3" name="文本框 2"/>
          <p:cNvSpPr txBox="1"/>
          <p:nvPr/>
        </p:nvSpPr>
        <p:spPr>
          <a:xfrm>
            <a:off x="5685150" y="1899515"/>
            <a:ext cx="2991861" cy="3785652"/>
          </a:xfrm>
          <a:prstGeom prst="rect">
            <a:avLst/>
          </a:prstGeom>
          <a:noFill/>
        </p:spPr>
        <p:txBody>
          <a:bodyPr wrap="square" rtlCol="0">
            <a:spAutoFit/>
          </a:bodyPr>
          <a:lstStyle/>
          <a:p>
            <a:r>
              <a:rPr lang="zh-CN" altLang="en-US" sz="2000" dirty="0"/>
              <a:t>如图，有两个完全一样的盘子，一号盘子里有</a:t>
            </a:r>
            <a:r>
              <a:rPr lang="en-US" altLang="zh-CN" sz="2000" dirty="0"/>
              <a:t>30</a:t>
            </a:r>
            <a:r>
              <a:rPr lang="zh-CN" altLang="en-US" sz="2000" dirty="0"/>
              <a:t>颗白糖，</a:t>
            </a:r>
            <a:r>
              <a:rPr lang="en-US" altLang="zh-CN" sz="2000" dirty="0"/>
              <a:t>10</a:t>
            </a:r>
            <a:r>
              <a:rPr lang="zh-CN" altLang="en-US" sz="2000" dirty="0"/>
              <a:t>颗黄糖，二号盘子里有</a:t>
            </a:r>
            <a:r>
              <a:rPr lang="en-US" altLang="zh-CN" sz="2000" dirty="0"/>
              <a:t>20</a:t>
            </a:r>
            <a:r>
              <a:rPr lang="zh-CN" altLang="en-US" sz="2000" dirty="0"/>
              <a:t>颗白糖和</a:t>
            </a:r>
            <a:r>
              <a:rPr lang="en-US" altLang="zh-CN" sz="2000" dirty="0"/>
              <a:t>20</a:t>
            </a:r>
            <a:r>
              <a:rPr lang="zh-CN" altLang="en-US" sz="2000" dirty="0"/>
              <a:t>颗黄糖。现在我们任意选一个盘子：</a:t>
            </a:r>
            <a:endParaRPr lang="en-US" altLang="zh-CN" sz="2000" dirty="0"/>
          </a:p>
          <a:p>
            <a:pPr marL="342900" indent="-342900">
              <a:buAutoNum type="arabicPeriod"/>
            </a:pPr>
            <a:r>
              <a:rPr lang="zh-CN" altLang="en-US" sz="2000" dirty="0"/>
              <a:t>问选中的盘子是</a:t>
            </a:r>
            <a:r>
              <a:rPr lang="en-US" altLang="zh-CN" sz="2000" dirty="0"/>
              <a:t>1</a:t>
            </a:r>
            <a:r>
              <a:rPr lang="zh-CN" altLang="en-US" sz="2000" dirty="0"/>
              <a:t>号概率有多大？</a:t>
            </a:r>
            <a:endParaRPr lang="en-US" altLang="zh-CN" sz="2000" dirty="0"/>
          </a:p>
          <a:p>
            <a:pPr marL="342900" indent="-342900">
              <a:buAutoNum type="arabicPeriod"/>
            </a:pPr>
            <a:r>
              <a:rPr lang="zh-CN" altLang="en-US" sz="2000" dirty="0"/>
              <a:t>从中摸出一颗糖，它是白色的，问选中的盘子是</a:t>
            </a:r>
            <a:r>
              <a:rPr lang="en-US" altLang="zh-CN" sz="2000" dirty="0"/>
              <a:t>1</a:t>
            </a:r>
            <a:r>
              <a:rPr lang="zh-CN" altLang="en-US" sz="2000" dirty="0"/>
              <a:t>号的概率有多大？</a:t>
            </a:r>
          </a:p>
        </p:txBody>
      </p:sp>
    </p:spTree>
    <p:extLst>
      <p:ext uri="{BB962C8B-B14F-4D97-AF65-F5344CB8AC3E}">
        <p14:creationId xmlns:p14="http://schemas.microsoft.com/office/powerpoint/2010/main" val="3624108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0"/>
              </p:nvPr>
            </p:nvSpPr>
            <p:spPr>
              <a:xfrm>
                <a:off x="3417455" y="1791854"/>
                <a:ext cx="5448733" cy="4815321"/>
              </a:xfrm>
            </p:spPr>
            <p:txBody>
              <a:bodyPr/>
              <a:lstStyle/>
              <a:p>
                <a:pPr marL="0" indent="0">
                  <a:buNone/>
                </a:pPr>
                <a:r>
                  <a:rPr lang="zh-CN" altLang="en-US" dirty="0"/>
                  <a:t>记事件</a:t>
                </a:r>
                <a:r>
                  <a:rPr lang="en-US" altLang="zh-CN" dirty="0"/>
                  <a:t>A</a:t>
                </a:r>
                <a:r>
                  <a:rPr lang="zh-CN" altLang="en-US" dirty="0"/>
                  <a:t>为：选中的盘子是</a:t>
                </a:r>
                <a:r>
                  <a:rPr lang="en-US" altLang="zh-CN" dirty="0"/>
                  <a:t>1</a:t>
                </a:r>
                <a:r>
                  <a:rPr lang="zh-CN" altLang="en-US" dirty="0"/>
                  <a:t>号</a:t>
                </a:r>
                <a:endParaRPr lang="en-US" altLang="zh-CN" dirty="0"/>
              </a:p>
              <a:p>
                <a:pPr marL="0" indent="0">
                  <a:buNone/>
                </a:pPr>
                <a:r>
                  <a:rPr lang="zh-CN" altLang="en-US" dirty="0"/>
                  <a:t>记事件</a:t>
                </a:r>
                <a:r>
                  <a:rPr lang="en-US" altLang="zh-CN" dirty="0"/>
                  <a:t>B</a:t>
                </a:r>
                <a:r>
                  <a:rPr lang="zh-CN" altLang="en-US" dirty="0"/>
                  <a:t>为：从盘子中摸出一颗糖，它是白色的</a:t>
                </a:r>
                <a:endParaRPr lang="en-US" altLang="zh-CN" dirty="0"/>
              </a:p>
              <a:p>
                <a:pPr marL="0" indent="0">
                  <a:buNone/>
                </a:pPr>
                <a:r>
                  <a:rPr lang="zh-CN" altLang="en-US" dirty="0"/>
                  <a:t>第一问需要求 </a:t>
                </a:r>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b="0" i="1" smtClean="0">
                        <a:latin typeface="Cambria Math" panose="02040503050406030204" pitchFamily="18" charset="0"/>
                      </a:rPr>
                      <m:t>𝐴</m:t>
                    </m:r>
                    <m:r>
                      <a:rPr lang="en-US" altLang="zh-CN" i="1">
                        <a:latin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0.5</a:t>
                </a:r>
              </a:p>
              <a:p>
                <a:pPr marL="0" indent="0">
                  <a:buNone/>
                </a:pPr>
                <a:r>
                  <a:rPr lang="zh-CN" altLang="en-US" dirty="0"/>
                  <a:t>第二问需要求</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e>
                          <m:r>
                            <a:rPr lang="en-US" altLang="zh-CN" b="0" i="1" smtClean="0">
                              <a:latin typeface="Cambria Math" panose="02040503050406030204" pitchFamily="18" charset="0"/>
                            </a:rPr>
                            <m:t>𝐵</m:t>
                          </m:r>
                        </m:e>
                      </m:d>
                      <m:r>
                        <a:rPr lang="en-US" altLang="zh-CN" i="1">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bar>
                                <m:barPr>
                                  <m:pos m:val="top"/>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𝐴</m:t>
                                  </m:r>
                                </m:e>
                              </m:ba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bar>
                                <m:barPr>
                                  <m:pos m:val="top"/>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𝐴</m:t>
                                  </m:r>
                                </m:e>
                              </m:bar>
                            </m:e>
                          </m:d>
                        </m:den>
                      </m:f>
                    </m:oMath>
                  </m:oMathPara>
                </a14:m>
                <a:endParaRPr lang="en-US" altLang="zh-CN" b="0" dirty="0"/>
              </a:p>
              <a:p>
                <a:pPr marL="0" indent="0">
                  <a:buNone/>
                </a:pPr>
                <a:r>
                  <a:rPr lang="en-US" altLang="zh-CN" dirty="0"/>
                  <a:t>                </a:t>
                </a:r>
                <a:r>
                  <a:rPr lang="en-US" altLang="zh-CN" dirty="0">
                    <a:latin typeface="Cambria Math" panose="02040503050406030204" pitchFamily="18" charset="0"/>
                    <a:ea typeface="Cambria Math" panose="02040503050406030204" pitchFamily="18" charset="0"/>
                  </a:rPr>
                  <a:t>=0.6</a:t>
                </a:r>
                <a:endParaRPr lang="zh-CN" altLang="en-US" dirty="0">
                  <a:latin typeface="Cambria Math" panose="020405030504060302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0"/>
              </p:nvPr>
            </p:nvSpPr>
            <p:spPr>
              <a:xfrm>
                <a:off x="3417455" y="1791854"/>
                <a:ext cx="5448733" cy="4815321"/>
              </a:xfrm>
              <a:blipFill>
                <a:blip r:embed="rId2"/>
                <a:stretch>
                  <a:fillRect l="-1232" r="-67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1.</a:t>
            </a:r>
            <a:r>
              <a:rPr lang="zh-CN" altLang="en-US" dirty="0"/>
              <a:t>概率论基本知识</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79" y="1724024"/>
            <a:ext cx="3061976" cy="2370925"/>
          </a:xfrm>
          <a:prstGeom prst="rect">
            <a:avLst/>
          </a:prstGeom>
        </p:spPr>
      </p:pic>
    </p:spTree>
    <p:extLst>
      <p:ext uri="{BB962C8B-B14F-4D97-AF65-F5344CB8AC3E}">
        <p14:creationId xmlns:p14="http://schemas.microsoft.com/office/powerpoint/2010/main" val="565831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328" y="1799648"/>
            <a:ext cx="4048125" cy="2686050"/>
          </a:xfrm>
          <a:prstGeom prst="rect">
            <a:avLst/>
          </a:prstGeom>
        </p:spPr>
      </p:pic>
      <p:sp>
        <p:nvSpPr>
          <p:cNvPr id="2" name="内容占位符 1"/>
          <p:cNvSpPr>
            <a:spLocks noGrp="1"/>
          </p:cNvSpPr>
          <p:nvPr>
            <p:ph sz="quarter" idx="10"/>
          </p:nvPr>
        </p:nvSpPr>
        <p:spPr>
          <a:xfrm>
            <a:off x="494026" y="1685678"/>
            <a:ext cx="4364302" cy="4921498"/>
          </a:xfrm>
        </p:spPr>
        <p:txBody>
          <a:bodyPr>
            <a:normAutofit lnSpcReduction="10000"/>
          </a:bodyPr>
          <a:lstStyle/>
          <a:p>
            <a:pPr marL="0" indent="0">
              <a:buNone/>
            </a:pPr>
            <a:r>
              <a:rPr lang="zh-CN" altLang="en-US" dirty="0"/>
              <a:t>实例：</a:t>
            </a:r>
            <a:endParaRPr lang="en-US" altLang="zh-CN" dirty="0"/>
          </a:p>
          <a:p>
            <a:pPr marL="0" indent="0">
              <a:buNone/>
            </a:pPr>
            <a:r>
              <a:rPr lang="en-US" altLang="zh-CN" dirty="0"/>
              <a:t>   </a:t>
            </a:r>
            <a:r>
              <a:rPr lang="zh-CN" altLang="en-US" dirty="0"/>
              <a:t>垃圾邮件的分类</a:t>
            </a:r>
            <a:r>
              <a:rPr lang="en-US" altLang="zh-CN" dirty="0"/>
              <a:t>spam filtering</a:t>
            </a:r>
          </a:p>
          <a:p>
            <a:pPr marL="0" indent="0">
              <a:buNone/>
            </a:pPr>
            <a:r>
              <a:rPr lang="en-US" altLang="zh-CN" dirty="0"/>
              <a:t>   </a:t>
            </a:r>
            <a:r>
              <a:rPr lang="zh-CN" altLang="en-US" dirty="0"/>
              <a:t>正确识别垃圾邮件的技术难度非常大。传统的垃圾邮件过滤方法，主要有</a:t>
            </a:r>
            <a:r>
              <a:rPr lang="en-US" altLang="zh-CN" dirty="0"/>
              <a:t>"</a:t>
            </a:r>
            <a:r>
              <a:rPr lang="zh-CN" altLang="en-US" dirty="0"/>
              <a:t>关键词法</a:t>
            </a:r>
            <a:r>
              <a:rPr lang="en-US" altLang="zh-CN" dirty="0"/>
              <a:t>"</a:t>
            </a:r>
            <a:r>
              <a:rPr lang="zh-CN" altLang="en-US" dirty="0"/>
              <a:t>和</a:t>
            </a:r>
            <a:r>
              <a:rPr lang="en-US" altLang="zh-CN" dirty="0"/>
              <a:t>"</a:t>
            </a:r>
            <a:r>
              <a:rPr lang="zh-CN" altLang="en-US" dirty="0"/>
              <a:t>校验码法</a:t>
            </a:r>
            <a:r>
              <a:rPr lang="en-US" altLang="zh-CN" dirty="0"/>
              <a:t>"</a:t>
            </a:r>
            <a:r>
              <a:rPr lang="zh-CN" altLang="en-US" dirty="0"/>
              <a:t>等。前者的过滤依据是特定的词语；后者则是计算邮件文本的校验码，再与已知的垃圾邮件进行对比。它们的识别效果都不理想，而且很容易规避。</a:t>
            </a:r>
            <a:endParaRPr lang="en-US" altLang="zh-CN" dirty="0"/>
          </a:p>
          <a:p>
            <a:pPr marL="0" indent="0">
              <a:buNone/>
            </a:pPr>
            <a:r>
              <a:rPr lang="en-US" altLang="zh-CN" dirty="0"/>
              <a:t>    </a:t>
            </a:r>
            <a:r>
              <a:rPr lang="zh-CN" altLang="en-US" dirty="0"/>
              <a:t>比如说关键词“金三胖”是一个要被识别出来的关键词，那么我改成“鑫胖”就规避了这个关键词，所以还是没能有效规避这个问题。</a:t>
            </a:r>
          </a:p>
        </p:txBody>
      </p:sp>
      <p:sp>
        <p:nvSpPr>
          <p:cNvPr id="3" name="标题 2"/>
          <p:cNvSpPr>
            <a:spLocks noGrp="1"/>
          </p:cNvSpPr>
          <p:nvPr>
            <p:ph type="title"/>
          </p:nvPr>
        </p:nvSpPr>
        <p:spPr/>
        <p:txBody>
          <a:bodyPr/>
          <a:lstStyle/>
          <a:p>
            <a:r>
              <a:rPr lang="en-US" altLang="zh-CN" dirty="0"/>
              <a:t>2.</a:t>
            </a:r>
            <a:r>
              <a:rPr lang="zh-CN" altLang="en-US" dirty="0"/>
              <a:t>朴素贝叶斯分类</a:t>
            </a:r>
          </a:p>
        </p:txBody>
      </p:sp>
      <p:sp>
        <p:nvSpPr>
          <p:cNvPr id="5" name="文本框 4"/>
          <p:cNvSpPr txBox="1"/>
          <p:nvPr/>
        </p:nvSpPr>
        <p:spPr>
          <a:xfrm>
            <a:off x="5098473" y="4978401"/>
            <a:ext cx="3767714" cy="1323439"/>
          </a:xfrm>
          <a:prstGeom prst="rect">
            <a:avLst/>
          </a:prstGeom>
          <a:noFill/>
        </p:spPr>
        <p:txBody>
          <a:bodyPr wrap="square" rtlCol="0">
            <a:spAutoFit/>
          </a:bodyPr>
          <a:lstStyle/>
          <a:p>
            <a:r>
              <a:rPr lang="en-US" altLang="zh-CN" sz="2000" dirty="0">
                <a:latin typeface="+mj-lt"/>
              </a:rPr>
              <a:t>02</a:t>
            </a:r>
            <a:r>
              <a:rPr lang="zh-CN" altLang="en-US" sz="2000" dirty="0">
                <a:latin typeface="+mj-lt"/>
              </a:rPr>
              <a:t>年，</a:t>
            </a:r>
            <a:r>
              <a:rPr lang="en-US" altLang="zh-CN" sz="2000" dirty="0">
                <a:latin typeface="+mj-lt"/>
              </a:rPr>
              <a:t>Paul Graham</a:t>
            </a:r>
            <a:r>
              <a:rPr lang="zh-CN" altLang="en-US" sz="2000" dirty="0">
                <a:latin typeface="+mj-lt"/>
              </a:rPr>
              <a:t>使用朴素贝叶斯分类过滤垃圾邮件。</a:t>
            </a:r>
            <a:r>
              <a:rPr lang="en-US" altLang="zh-CN" sz="2000" dirty="0">
                <a:latin typeface="+mj-lt"/>
              </a:rPr>
              <a:t>1000</a:t>
            </a:r>
            <a:r>
              <a:rPr lang="zh-CN" altLang="en-US" sz="2000" dirty="0">
                <a:latin typeface="+mj-lt"/>
              </a:rPr>
              <a:t>封垃圾邮件可以过滤掉</a:t>
            </a:r>
            <a:r>
              <a:rPr lang="en-US" altLang="zh-CN" sz="2000" dirty="0">
                <a:latin typeface="+mj-lt"/>
              </a:rPr>
              <a:t>995</a:t>
            </a:r>
            <a:r>
              <a:rPr lang="zh-CN" altLang="en-US" sz="2000" dirty="0">
                <a:latin typeface="+mj-lt"/>
              </a:rPr>
              <a:t>封，且没有一个误判。</a:t>
            </a:r>
          </a:p>
        </p:txBody>
      </p:sp>
    </p:spTree>
    <p:extLst>
      <p:ext uri="{BB962C8B-B14F-4D97-AF65-F5344CB8AC3E}">
        <p14:creationId xmlns:p14="http://schemas.microsoft.com/office/powerpoint/2010/main" val="3414908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dirty="0">
                <a:latin typeface="+mj-lt"/>
              </a:rPr>
              <a:t>1.</a:t>
            </a:r>
            <a:r>
              <a:rPr lang="zh-CN" altLang="en-US" dirty="0">
                <a:latin typeface="+mj-lt"/>
              </a:rPr>
              <a:t>训练一个朴素贝叶斯垃圾邮件过滤器</a:t>
            </a:r>
            <a:endParaRPr lang="en-US" altLang="zh-CN" dirty="0">
              <a:latin typeface="+mj-lt"/>
            </a:endParaRPr>
          </a:p>
          <a:p>
            <a:pPr marL="0" indent="0">
              <a:buNone/>
            </a:pPr>
            <a:r>
              <a:rPr lang="en-US" altLang="zh-CN" dirty="0">
                <a:latin typeface="+mj-lt"/>
              </a:rPr>
              <a:t>     </a:t>
            </a:r>
            <a:r>
              <a:rPr lang="zh-CN" altLang="zh-CN" dirty="0">
                <a:latin typeface="+mj-lt"/>
              </a:rPr>
              <a:t>朴素贝叶斯是一个监督式（</a:t>
            </a:r>
            <a:r>
              <a:rPr lang="en-US" altLang="zh-CN" dirty="0">
                <a:latin typeface="+mj-lt"/>
              </a:rPr>
              <a:t>supervised</a:t>
            </a:r>
            <a:r>
              <a:rPr lang="zh-CN" altLang="zh-CN" dirty="0">
                <a:latin typeface="+mj-lt"/>
              </a:rPr>
              <a:t>）的学习，当然就需要一些经过严格区分的垃圾邮件和非垃圾邮件，</a:t>
            </a:r>
            <a:r>
              <a:rPr lang="en-US" altLang="zh-CN" dirty="0">
                <a:latin typeface="+mj-lt"/>
              </a:rPr>
              <a:t>Paul Graham</a:t>
            </a:r>
            <a:r>
              <a:rPr lang="zh-CN" altLang="en-US" dirty="0">
                <a:latin typeface="+mj-lt"/>
              </a:rPr>
              <a:t>使用的邮件规模，是正常邮件和垃圾邮件各</a:t>
            </a:r>
            <a:r>
              <a:rPr lang="en-US" altLang="zh-CN" dirty="0">
                <a:latin typeface="+mj-lt"/>
              </a:rPr>
              <a:t>4000</a:t>
            </a:r>
            <a:r>
              <a:rPr lang="zh-CN" altLang="en-US" dirty="0">
                <a:latin typeface="+mj-lt"/>
              </a:rPr>
              <a:t>封。</a:t>
            </a:r>
            <a:endParaRPr lang="en-US" altLang="zh-CN" dirty="0">
              <a:latin typeface="+mj-lt"/>
            </a:endParaRPr>
          </a:p>
          <a:p>
            <a:pPr marL="0" indent="0">
              <a:buNone/>
            </a:pPr>
            <a:r>
              <a:rPr lang="en-US" altLang="zh-CN" dirty="0">
                <a:latin typeface="+mj-lt"/>
              </a:rPr>
              <a:t>     </a:t>
            </a:r>
            <a:r>
              <a:rPr lang="zh-CN" altLang="en-US" dirty="0">
                <a:latin typeface="+mj-lt"/>
              </a:rPr>
              <a:t>“训练”的过程其实非常简单，</a:t>
            </a:r>
            <a:r>
              <a:rPr lang="zh-CN" altLang="zh-CN" dirty="0">
                <a:latin typeface="+mj-lt"/>
              </a:rPr>
              <a:t>每一封邮件一个词一个词的读，然后统计这个词分别在垃圾邮件和非垃圾邮件中出现的频率</a:t>
            </a:r>
            <a:r>
              <a:rPr lang="zh-CN" altLang="en-US" dirty="0">
                <a:latin typeface="+mj-lt"/>
              </a:rPr>
              <a:t>。</a:t>
            </a:r>
            <a:r>
              <a:rPr lang="zh-CN" altLang="zh-CN" dirty="0">
                <a:latin typeface="+mj-lt"/>
              </a:rPr>
              <a:t>这一步就类似于之前讲的那个糖果问题，每个袋子里有几种糖，每种糖有几个。这就达到了我们训练的目的。</a:t>
            </a:r>
            <a:endParaRPr lang="en-US" altLang="zh-CN" dirty="0">
              <a:latin typeface="+mj-lt"/>
            </a:endParaRPr>
          </a:p>
          <a:p>
            <a:pPr marL="0" indent="0">
              <a:buNone/>
            </a:pPr>
            <a:r>
              <a:rPr lang="en-US" altLang="zh-CN" dirty="0">
                <a:latin typeface="+mj-lt"/>
              </a:rPr>
              <a:t>       </a:t>
            </a:r>
            <a:r>
              <a:rPr lang="zh-CN" altLang="zh-CN" dirty="0">
                <a:latin typeface="+mj-lt"/>
              </a:rPr>
              <a:t>比如说，我们分到了</a:t>
            </a:r>
            <a:r>
              <a:rPr lang="en-US" altLang="zh-CN" dirty="0">
                <a:latin typeface="+mj-lt"/>
              </a:rPr>
              <a:t>"sex"</a:t>
            </a:r>
            <a:r>
              <a:rPr lang="zh-CN" altLang="zh-CN" dirty="0">
                <a:latin typeface="+mj-lt"/>
              </a:rPr>
              <a:t>这个词，在</a:t>
            </a:r>
            <a:r>
              <a:rPr lang="en-US" altLang="zh-CN" dirty="0">
                <a:latin typeface="+mj-lt"/>
              </a:rPr>
              <a:t>4000</a:t>
            </a:r>
            <a:r>
              <a:rPr lang="zh-CN" altLang="zh-CN" dirty="0">
                <a:latin typeface="+mj-lt"/>
              </a:rPr>
              <a:t>封垃圾邮件中，有</a:t>
            </a:r>
            <a:r>
              <a:rPr lang="en-US" altLang="zh-CN" dirty="0">
                <a:latin typeface="+mj-lt"/>
              </a:rPr>
              <a:t>200</a:t>
            </a:r>
            <a:r>
              <a:rPr lang="zh-CN" altLang="zh-CN" dirty="0">
                <a:latin typeface="+mj-lt"/>
              </a:rPr>
              <a:t>封包含这个词，那么它的出现频率就是</a:t>
            </a:r>
            <a:r>
              <a:rPr lang="en-US" altLang="zh-CN" dirty="0">
                <a:latin typeface="+mj-lt"/>
              </a:rPr>
              <a:t>5%</a:t>
            </a:r>
            <a:r>
              <a:rPr lang="zh-CN" altLang="zh-CN" dirty="0">
                <a:latin typeface="+mj-lt"/>
              </a:rPr>
              <a:t>；而在</a:t>
            </a:r>
            <a:r>
              <a:rPr lang="en-US" altLang="zh-CN" dirty="0">
                <a:latin typeface="+mj-lt"/>
              </a:rPr>
              <a:t>4000</a:t>
            </a:r>
            <a:r>
              <a:rPr lang="zh-CN" altLang="zh-CN" dirty="0">
                <a:latin typeface="+mj-lt"/>
              </a:rPr>
              <a:t>封正常邮件中，只有</a:t>
            </a:r>
            <a:r>
              <a:rPr lang="en-US" altLang="zh-CN" dirty="0">
                <a:latin typeface="+mj-lt"/>
              </a:rPr>
              <a:t>2</a:t>
            </a:r>
            <a:r>
              <a:rPr lang="zh-CN" altLang="zh-CN" dirty="0">
                <a:latin typeface="+mj-lt"/>
              </a:rPr>
              <a:t>封包含这个词，那么出现频率就是</a:t>
            </a:r>
            <a:r>
              <a:rPr lang="en-US" altLang="zh-CN" dirty="0">
                <a:latin typeface="+mj-lt"/>
              </a:rPr>
              <a:t>0.05%</a:t>
            </a:r>
            <a:r>
              <a:rPr lang="zh-CN" altLang="zh-CN" dirty="0">
                <a:latin typeface="+mj-lt"/>
              </a:rPr>
              <a:t>。</a:t>
            </a:r>
          </a:p>
          <a:p>
            <a:pPr marL="0" indent="0">
              <a:buNone/>
            </a:pPr>
            <a:endParaRPr lang="zh-CN" altLang="en-US" dirty="0"/>
          </a:p>
        </p:txBody>
      </p:sp>
      <p:sp>
        <p:nvSpPr>
          <p:cNvPr id="3" name="标题 2"/>
          <p:cNvSpPr>
            <a:spLocks noGrp="1"/>
          </p:cNvSpPr>
          <p:nvPr>
            <p:ph type="title"/>
          </p:nvPr>
        </p:nvSpPr>
        <p:spPr/>
        <p:txBody>
          <a:bodyPr/>
          <a:lstStyle/>
          <a:p>
            <a:r>
              <a:rPr lang="en-US" altLang="zh-CN" dirty="0"/>
              <a:t>2.</a:t>
            </a:r>
            <a:r>
              <a:rPr lang="zh-CN" altLang="en-US" dirty="0"/>
              <a:t>朴素贝叶斯分类</a:t>
            </a:r>
          </a:p>
        </p:txBody>
      </p:sp>
    </p:spTree>
    <p:extLst>
      <p:ext uri="{BB962C8B-B14F-4D97-AF65-F5344CB8AC3E}">
        <p14:creationId xmlns:p14="http://schemas.microsoft.com/office/powerpoint/2010/main" val="725665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dirty="0"/>
              <a:t>2.</a:t>
            </a:r>
            <a:r>
              <a:rPr lang="zh-CN" altLang="en-US" dirty="0"/>
              <a:t>过滤器的使用</a:t>
            </a:r>
            <a:endParaRPr lang="en-US" altLang="zh-CN" dirty="0"/>
          </a:p>
          <a:p>
            <a:pPr marL="0" indent="0">
              <a:buNone/>
            </a:pPr>
            <a:r>
              <a:rPr lang="en-US" altLang="zh-CN" dirty="0"/>
              <a:t>     </a:t>
            </a:r>
            <a:r>
              <a:rPr lang="zh-CN" altLang="en-US" dirty="0"/>
              <a:t>我们首先可以容易统计之前邮件中有多少是垃圾邮件，比如说，有</a:t>
            </a:r>
            <a:r>
              <a:rPr lang="en-US" altLang="zh-CN" dirty="0"/>
              <a:t>50%</a:t>
            </a:r>
            <a:r>
              <a:rPr lang="zh-CN" altLang="en-US" dirty="0"/>
              <a:t>的垃圾邮件，</a:t>
            </a:r>
            <a:r>
              <a:rPr lang="en-US" altLang="zh-CN" dirty="0"/>
              <a:t>50%</a:t>
            </a:r>
            <a:r>
              <a:rPr lang="zh-CN" altLang="en-US" dirty="0"/>
              <a:t>的正常邮件。那么，这个时候来了一封邮件，我们在对这个邮件进行分析之前，我们就可以预测，它有</a:t>
            </a:r>
            <a:r>
              <a:rPr lang="en-US" altLang="zh-CN" dirty="0"/>
              <a:t>50%</a:t>
            </a:r>
            <a:r>
              <a:rPr lang="zh-CN" altLang="en-US" dirty="0"/>
              <a:t>的概率是垃圾邮件，这就得到了我们之前所说的先验概率。</a:t>
            </a:r>
            <a:endParaRPr lang="en-US" altLang="zh-CN" dirty="0"/>
          </a:p>
          <a:p>
            <a:pPr marL="0" indent="0">
              <a:buNone/>
            </a:pPr>
            <a:r>
              <a:rPr lang="en-US" altLang="zh-CN" dirty="0"/>
              <a:t>     </a:t>
            </a:r>
            <a:r>
              <a:rPr lang="zh-CN" altLang="en-US" dirty="0"/>
              <a:t>接下来，过滤器开始对这个文章进行分析，比如说，读到了“</a:t>
            </a:r>
            <a:r>
              <a:rPr lang="en-US" altLang="zh-CN" dirty="0"/>
              <a:t>sex</a:t>
            </a:r>
            <a:r>
              <a:rPr lang="zh-CN" altLang="en-US" dirty="0"/>
              <a:t>”这个词，根据贝叶斯定理，我们就可以根据之前建立的数据库，也就是我们训练好的分类器，可以得出后验概率，经过计算就有，是垃圾邮件的后验概率就上升为</a:t>
            </a:r>
            <a:r>
              <a:rPr lang="en-US" altLang="zh-CN" dirty="0"/>
              <a:t>99%</a:t>
            </a:r>
            <a:r>
              <a:rPr lang="zh-CN" altLang="en-US" dirty="0"/>
              <a:t>，普通邮件的后验概率就急剧下降为</a:t>
            </a:r>
            <a:r>
              <a:rPr lang="en-US" altLang="zh-CN" dirty="0"/>
              <a:t>1%</a:t>
            </a:r>
            <a:r>
              <a:rPr lang="zh-CN" altLang="en-US" dirty="0"/>
              <a:t>。</a:t>
            </a:r>
            <a:endParaRPr lang="en-US" altLang="zh-CN" dirty="0"/>
          </a:p>
          <a:p>
            <a:pPr marL="0" indent="0">
              <a:buNone/>
            </a:pPr>
            <a:r>
              <a:rPr lang="en-US" altLang="zh-CN" dirty="0"/>
              <a:t>     </a:t>
            </a:r>
            <a:r>
              <a:rPr lang="zh-CN" altLang="en-US" dirty="0"/>
              <a:t>那么，这样是不是就可以判断，这封邮件就一定是垃圾邮件呢？</a:t>
            </a:r>
          </a:p>
        </p:txBody>
      </p:sp>
      <p:sp>
        <p:nvSpPr>
          <p:cNvPr id="3" name="标题 2"/>
          <p:cNvSpPr>
            <a:spLocks noGrp="1"/>
          </p:cNvSpPr>
          <p:nvPr>
            <p:ph type="title"/>
          </p:nvPr>
        </p:nvSpPr>
        <p:spPr/>
        <p:txBody>
          <a:bodyPr/>
          <a:lstStyle/>
          <a:p>
            <a:r>
              <a:rPr lang="en-US" altLang="zh-CN" dirty="0"/>
              <a:t>2.</a:t>
            </a:r>
            <a:r>
              <a:rPr lang="zh-CN" altLang="en-US" dirty="0"/>
              <a:t>朴素贝叶斯分类</a:t>
            </a:r>
          </a:p>
        </p:txBody>
      </p:sp>
    </p:spTree>
    <p:extLst>
      <p:ext uri="{BB962C8B-B14F-4D97-AF65-F5344CB8AC3E}">
        <p14:creationId xmlns:p14="http://schemas.microsoft.com/office/powerpoint/2010/main" val="40330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0"/>
              </p:nvPr>
            </p:nvSpPr>
            <p:spPr/>
            <p:txBody>
              <a:bodyPr>
                <a:normAutofit/>
              </a:bodyPr>
              <a:lstStyle/>
              <a:p>
                <a:pPr marL="0" indent="0">
                  <a:buNone/>
                </a:pPr>
                <a:r>
                  <a:rPr lang="en-US" altLang="zh-CN" dirty="0"/>
                  <a:t>3.</a:t>
                </a:r>
                <a:r>
                  <a:rPr lang="zh-CN" altLang="en-US" dirty="0"/>
                  <a:t>联合概率的计算</a:t>
                </a:r>
                <a:endParaRPr lang="en-US" altLang="zh-CN" dirty="0"/>
              </a:p>
              <a:p>
                <a:pPr marL="0" indent="0">
                  <a:buNone/>
                </a:pPr>
                <a:r>
                  <a:rPr lang="en-US" altLang="zh-CN" dirty="0"/>
                  <a:t>   </a:t>
                </a:r>
                <a:r>
                  <a:rPr lang="zh-CN" altLang="en-US" dirty="0"/>
                  <a:t>显然，根据一个词就判定这封邮件是不是垃圾邮件是不靠谱的。</a:t>
                </a:r>
                <a:endParaRPr lang="en-US" altLang="zh-CN" dirty="0"/>
              </a:p>
              <a:p>
                <a:pPr marL="0" indent="0">
                  <a:buNone/>
                </a:pPr>
                <a:r>
                  <a:rPr lang="en-US" altLang="zh-CN" dirty="0"/>
                  <a:t>   </a:t>
                </a:r>
                <a:r>
                  <a:rPr lang="zh-CN" altLang="en-US" dirty="0"/>
                  <a:t>那么我们继续考虑，</a:t>
                </a:r>
                <a:r>
                  <a:rPr lang="zh-CN" altLang="zh-CN" dirty="0"/>
                  <a:t>任何一封邮件我假设它有</a:t>
                </a:r>
                <a:r>
                  <a:rPr lang="en-US" altLang="zh-CN" dirty="0"/>
                  <a:t>n</a:t>
                </a:r>
                <a:r>
                  <a:rPr lang="zh-CN" altLang="zh-CN" dirty="0"/>
                  <a:t>个词，这</a:t>
                </a:r>
                <a:r>
                  <a:rPr lang="en-US" altLang="zh-CN" dirty="0"/>
                  <a:t>n</a:t>
                </a:r>
                <a:r>
                  <a:rPr lang="zh-CN" altLang="zh-CN" dirty="0"/>
                  <a:t>个词构成了一个集合或者字典，假设为</a:t>
                </a:r>
                <a:r>
                  <a:rPr lang="en-US" altLang="zh-CN" dirty="0"/>
                  <a:t>D</a:t>
                </a:r>
                <a:r>
                  <a:rPr lang="zh-CN" altLang="zh-CN" dirty="0"/>
                  <a:t>，用</a:t>
                </a:r>
                <a:r>
                  <a:rPr lang="en-US" altLang="zh-CN" dirty="0"/>
                  <a:t>A</a:t>
                </a:r>
                <a:r>
                  <a:rPr lang="zh-CN" altLang="zh-CN" dirty="0"/>
                  <a:t>表示正常邮件，</a:t>
                </a:r>
                <a:r>
                  <a:rPr lang="en-US" altLang="zh-CN" dirty="0"/>
                  <a:t>B</a:t>
                </a:r>
                <a:r>
                  <a:rPr lang="zh-CN" altLang="zh-CN" dirty="0"/>
                  <a:t>表示垃圾邮件，最</a:t>
                </a:r>
                <a:r>
                  <a:rPr lang="zh-CN" altLang="en-US" dirty="0"/>
                  <a:t>精准</a:t>
                </a:r>
                <a:r>
                  <a:rPr lang="zh-CN" altLang="zh-CN" dirty="0"/>
                  <a:t>的概率</a:t>
                </a:r>
                <a:r>
                  <a:rPr lang="zh-CN" altLang="en-US" dirty="0"/>
                  <a:t>应该</a:t>
                </a:r>
                <a:r>
                  <a:rPr lang="zh-CN" altLang="zh-CN" dirty="0"/>
                  <a:t>是</a:t>
                </a:r>
                <a:r>
                  <a:rPr lang="zh-CN" altLang="en-US" dirty="0"/>
                  <a:t>计算</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𝐷</m:t>
                        </m:r>
                      </m:e>
                    </m:d>
                  </m:oMath>
                </a14:m>
                <a:r>
                  <a:rPr lang="zh-CN" altLang="zh-CN" dirty="0"/>
                  <a:t>，先验概率</a:t>
                </a:r>
                <a14:m>
                  <m:oMath xmlns:m="http://schemas.openxmlformats.org/officeDocument/2006/math">
                    <m:r>
                      <a:rPr lang="en-US" altLang="zh-CN" i="1">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zh-CN" altLang="zh-CN" dirty="0"/>
                  <a:t>根据上面说的，统计一个邮件库中的</a:t>
                </a:r>
                <a:r>
                  <a:rPr lang="zh-CN" altLang="en-US" dirty="0"/>
                  <a:t>垃圾</a:t>
                </a:r>
                <a:r>
                  <a:rPr lang="zh-CN" altLang="zh-CN" dirty="0"/>
                  <a:t>邮件比例就行</a:t>
                </a:r>
                <a:r>
                  <a:rPr lang="zh-CN" altLang="en-US" dirty="0"/>
                  <a:t>。</a:t>
                </a:r>
                <a:endParaRPr lang="en-US" altLang="zh-CN" dirty="0"/>
              </a:p>
              <a:p>
                <a:pPr marL="0" indent="0">
                  <a:buNone/>
                </a:pPr>
                <a:r>
                  <a:rPr lang="en-US" altLang="zh-CN" dirty="0"/>
                  <a:t>   </a:t>
                </a:r>
                <a:r>
                  <a:rPr lang="zh-CN" altLang="zh-CN" dirty="0"/>
                  <a:t>那么需要计算这</a:t>
                </a:r>
                <a:r>
                  <a:rPr lang="en-US" altLang="zh-CN" dirty="0"/>
                  <a:t>n</a:t>
                </a:r>
                <a:r>
                  <a:rPr lang="zh-CN" altLang="zh-CN" dirty="0"/>
                  <a:t>个词的联合概率就需要计算</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𝐷</m:t>
                        </m:r>
                      </m:e>
                      <m:e>
                        <m:r>
                          <a:rPr lang="en-US" altLang="zh-CN" i="1">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𝑛</m:t>
                            </m:r>
                          </m:sub>
                        </m:sSub>
                      </m:e>
                      <m:e>
                        <m:r>
                          <a:rPr lang="en-US" altLang="zh-CN" b="0" i="1" smtClean="0">
                            <a:latin typeface="Cambria Math" panose="02040503050406030204" pitchFamily="18" charset="0"/>
                          </a:rPr>
                          <m:t>𝐵</m:t>
                        </m:r>
                      </m:e>
                    </m:d>
                  </m:oMath>
                </a14:m>
                <a:r>
                  <a:rPr lang="zh-CN" altLang="en-US" dirty="0"/>
                  <a:t>那这样做有没有什么问题？</a:t>
                </a:r>
                <a:endParaRPr lang="en-US" altLang="zh-CN" dirty="0"/>
              </a:p>
              <a:p>
                <a:pPr marL="0" indent="0">
                  <a:buNone/>
                </a:pPr>
                <a:r>
                  <a:rPr lang="en-US" altLang="zh-CN" dirty="0"/>
                  <a:t>    </a:t>
                </a:r>
                <a:r>
                  <a:rPr lang="zh-CN" altLang="en-US" dirty="0"/>
                  <a:t>有，问题在于数据的稀疏性！用词可能是千变万化的，不太可能有一封邮件和目前正在识别的这封邮件一模一样。我们就可能不太容易能找到合适用于邮件区分的这个概率。</a:t>
                </a:r>
              </a:p>
            </p:txBody>
          </p:sp>
        </mc:Choice>
        <mc:Fallback xmlns="">
          <p:sp>
            <p:nvSpPr>
              <p:cNvPr id="2" name="内容占位符 1"/>
              <p:cNvSpPr>
                <a:spLocks noGrp="1" noRot="1" noChangeAspect="1" noMove="1" noResize="1" noEditPoints="1" noAdjustHandles="1" noChangeArrowheads="1" noChangeShapeType="1" noTextEdit="1"/>
              </p:cNvSpPr>
              <p:nvPr>
                <p:ph sz="quarter" idx="10"/>
              </p:nvPr>
            </p:nvSpPr>
            <p:spPr>
              <a:blipFill>
                <a:blip r:embed="rId2"/>
                <a:stretch>
                  <a:fillRect l="-728" r="-65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2.</a:t>
            </a:r>
            <a:r>
              <a:rPr lang="zh-CN" altLang="en-US" dirty="0"/>
              <a:t>朴素贝叶斯分类</a:t>
            </a:r>
          </a:p>
        </p:txBody>
      </p:sp>
    </p:spTree>
    <p:extLst>
      <p:ext uri="{BB962C8B-B14F-4D97-AF65-F5344CB8AC3E}">
        <p14:creationId xmlns:p14="http://schemas.microsoft.com/office/powerpoint/2010/main" val="276911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dirty="0"/>
              <a:t>3.</a:t>
            </a:r>
            <a:r>
              <a:rPr lang="zh-CN" altLang="en-US" dirty="0"/>
              <a:t>联合概率的计算</a:t>
            </a:r>
            <a:endParaRPr lang="en-US" altLang="zh-CN" dirty="0"/>
          </a:p>
          <a:p>
            <a:pPr marL="0" indent="0">
              <a:buNone/>
            </a:pPr>
            <a:r>
              <a:rPr lang="en-US" altLang="zh-CN" dirty="0"/>
              <a:t>   </a:t>
            </a:r>
            <a:r>
              <a:rPr lang="zh-CN" altLang="en-US" dirty="0"/>
              <a:t>这样的话，我们可以首先选取一定数量的词语，</a:t>
            </a:r>
            <a:r>
              <a:rPr lang="en-US" altLang="zh-CN" dirty="0"/>
              <a:t>2002</a:t>
            </a:r>
            <a:r>
              <a:rPr lang="zh-CN" altLang="en-US" dirty="0"/>
              <a:t>年</a:t>
            </a:r>
            <a:r>
              <a:rPr lang="en-US" altLang="zh-CN" dirty="0"/>
              <a:t>Paul Graham</a:t>
            </a:r>
            <a:r>
              <a:rPr lang="zh-CN" altLang="en-US" dirty="0"/>
              <a:t>就是选取了单个出现概率最大的</a:t>
            </a:r>
            <a:r>
              <a:rPr lang="en-US" altLang="zh-CN" dirty="0"/>
              <a:t>15</a:t>
            </a:r>
            <a:r>
              <a:rPr lang="zh-CN" altLang="en-US" dirty="0"/>
              <a:t>个词，进行联合概率的计算。</a:t>
            </a:r>
            <a:endParaRPr lang="en-US" altLang="zh-CN" dirty="0"/>
          </a:p>
          <a:p>
            <a:pPr marL="0" indent="0">
              <a:buNone/>
            </a:pPr>
            <a:r>
              <a:rPr lang="en-US" altLang="zh-CN" dirty="0"/>
              <a:t>   </a:t>
            </a:r>
            <a:r>
              <a:rPr lang="zh-CN" altLang="en-US" dirty="0"/>
              <a:t>即便如此，这个概率还是不太好算，我们引入了一个非常</a:t>
            </a:r>
            <a:r>
              <a:rPr lang="en-US" altLang="zh-CN" b="1" dirty="0">
                <a:solidFill>
                  <a:srgbClr val="FF0000"/>
                </a:solidFill>
              </a:rPr>
              <a:t>Naïve</a:t>
            </a:r>
            <a:r>
              <a:rPr lang="zh-CN" altLang="en-US" dirty="0"/>
              <a:t>的想法，就是每个词出现之间是条件无关的，这个就是所谓的</a:t>
            </a:r>
            <a:r>
              <a:rPr lang="zh-CN" altLang="en-US" dirty="0">
                <a:solidFill>
                  <a:srgbClr val="FF0000"/>
                </a:solidFill>
              </a:rPr>
              <a:t>条件独立假设</a:t>
            </a:r>
            <a:r>
              <a:rPr lang="zh-CN" altLang="en-US" dirty="0"/>
              <a:t>，也正是朴素贝叶斯为什么朴素的原因。因此，我们有</a:t>
            </a:r>
            <a:endParaRPr lang="en-US" altLang="zh-CN" dirty="0"/>
          </a:p>
          <a:p>
            <a:pPr marL="0" indent="0">
              <a:buNone/>
            </a:pPr>
            <a:endParaRPr lang="en-US" altLang="zh-CN" dirty="0"/>
          </a:p>
          <a:p>
            <a:pPr marL="0" indent="0">
              <a:buNone/>
            </a:pPr>
            <a:r>
              <a:rPr lang="zh-CN" altLang="en-US" dirty="0"/>
              <a:t>又根据贝叶斯定理，我们可以有：</a:t>
            </a:r>
            <a:endParaRPr lang="en-US" altLang="zh-CN" dirty="0"/>
          </a:p>
          <a:p>
            <a:pPr marL="0" indent="0">
              <a:buNone/>
            </a:pPr>
            <a:r>
              <a:rPr lang="en-US" altLang="zh-CN" dirty="0"/>
              <a:t>                             </a:t>
            </a:r>
            <a:endParaRPr lang="zh-CN" altLang="en-US" dirty="0"/>
          </a:p>
        </p:txBody>
      </p:sp>
      <p:sp>
        <p:nvSpPr>
          <p:cNvPr id="3" name="标题 2"/>
          <p:cNvSpPr>
            <a:spLocks noGrp="1"/>
          </p:cNvSpPr>
          <p:nvPr>
            <p:ph type="title"/>
          </p:nvPr>
        </p:nvSpPr>
        <p:spPr/>
        <p:txBody>
          <a:bodyPr/>
          <a:lstStyle/>
          <a:p>
            <a:r>
              <a:rPr lang="en-US" altLang="zh-CN" dirty="0"/>
              <a:t>2.</a:t>
            </a:r>
            <a:r>
              <a:rPr lang="zh-CN" altLang="en-US" dirty="0"/>
              <a:t>朴素贝叶斯分类</a:t>
            </a:r>
          </a:p>
        </p:txBody>
      </p:sp>
      <mc:AlternateContent xmlns:mc="http://schemas.openxmlformats.org/markup-compatibility/2006" xmlns:a14="http://schemas.microsoft.com/office/drawing/2010/main">
        <mc:Choice Requires="a14">
          <p:sp>
            <p:nvSpPr>
              <p:cNvPr id="4" name="文本框 3"/>
              <p:cNvSpPr txBox="1"/>
              <p:nvPr/>
            </p:nvSpPr>
            <p:spPr>
              <a:xfrm>
                <a:off x="2535382" y="4322619"/>
                <a:ext cx="46606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m:t>
                      </m:r>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e>
                        <m:e>
                          <m:r>
                            <a:rPr lang="en-US" altLang="zh-CN" i="1">
                              <a:latin typeface="Cambria Math" panose="02040503050406030204" pitchFamily="18" charset="0"/>
                            </a:rPr>
                            <m:t>𝐵</m:t>
                          </m:r>
                        </m:e>
                      </m:d>
                      <m:r>
                        <a:rPr lang="en-US" altLang="zh-CN"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535382" y="4322619"/>
                <a:ext cx="4660699" cy="276999"/>
              </a:xfrm>
              <a:prstGeom prst="rect">
                <a:avLst/>
              </a:prstGeom>
              <a:blipFill>
                <a:blip r:embed="rId2"/>
                <a:stretch>
                  <a:fillRect l="-654" t="-2174" r="-1309"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46565" y="5315177"/>
                <a:ext cx="8219622" cy="576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𝐵</m:t>
                          </m:r>
                        </m:e>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1</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𝑑</m:t>
                              </m:r>
                            </m:e>
                            <m:sub>
                              <m:r>
                                <a:rPr lang="en-US" altLang="zh-CN" sz="1600" b="0" i="1" smtClean="0">
                                  <a:latin typeface="Cambria Math" panose="02040503050406030204" pitchFamily="18" charset="0"/>
                                  <a:ea typeface="Cambria Math" panose="02040503050406030204" pitchFamily="18" charset="0"/>
                                </a:rPr>
                                <m:t>𝑛</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1</m:t>
                                  </m:r>
                                </m:sub>
                              </m:sSub>
                            </m:e>
                            <m:e>
                              <m:r>
                                <a:rPr lang="en-US" altLang="zh-CN" sz="1600" i="1">
                                  <a:latin typeface="Cambria Math" panose="02040503050406030204" pitchFamily="18" charset="0"/>
                                </a:rPr>
                                <m:t>𝐵</m:t>
                              </m:r>
                            </m:e>
                          </m:d>
                          <m:r>
                            <a:rPr lang="en-US" altLang="zh-CN" sz="1600" i="1">
                              <a:latin typeface="Cambria Math" panose="02040503050406030204" pitchFamily="18" charset="0"/>
                            </a:rPr>
                            <m:t>𝑃</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r>
                            <a:rPr lang="en-US" altLang="zh-CN" sz="1600" i="1">
                              <a:latin typeface="Cambria Math" panose="02040503050406030204" pitchFamily="18" charset="0"/>
                            </a:rPr>
                            <m:t>𝐵</m:t>
                          </m:r>
                          <m:r>
                            <a:rPr lang="en-US" altLang="zh-CN"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𝑃</m:t>
                          </m:r>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𝑑</m:t>
                              </m:r>
                            </m:e>
                            <m:sub>
                              <m:r>
                                <a:rPr lang="en-US" altLang="zh-CN" sz="1600" i="1">
                                  <a:latin typeface="Cambria Math" panose="02040503050406030204" pitchFamily="18" charset="0"/>
                                  <a:ea typeface="Cambria Math" panose="02040503050406030204" pitchFamily="18" charset="0"/>
                                </a:rPr>
                                <m:t>𝑛</m:t>
                              </m:r>
                            </m:sub>
                          </m:sSub>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𝐵</m:t>
                          </m:r>
                          <m:r>
                            <a:rPr lang="en-US" altLang="zh-CN" sz="1600" i="1">
                              <a:latin typeface="Cambria Math" panose="02040503050406030204" pitchFamily="18" charset="0"/>
                              <a:ea typeface="Cambria Math" panose="02040503050406030204" pitchFamily="18" charset="0"/>
                            </a:rPr>
                            <m:t>)</m:t>
                          </m:r>
                          <m:r>
                            <m:rPr>
                              <m:nor/>
                            </m:rPr>
                            <a:rPr lang="zh-CN" altLang="en-US" sz="1600" dirty="0"/>
                            <m:t> </m:t>
                          </m:r>
                        </m:num>
                        <m:den>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𝐵</m:t>
                              </m: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1</m:t>
                                  </m:r>
                                </m:sub>
                              </m:sSub>
                            </m:e>
                            <m:e>
                              <m:r>
                                <a:rPr lang="en-US" altLang="zh-CN" sz="1600" i="1">
                                  <a:latin typeface="Cambria Math" panose="02040503050406030204" pitchFamily="18" charset="0"/>
                                </a:rPr>
                                <m:t>𝐵</m:t>
                              </m: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𝐵</m:t>
                              </m:r>
                            </m:e>
                          </m:d>
                          <m:r>
                            <a:rPr lang="en-US" altLang="zh-CN"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𝑃</m:t>
                          </m:r>
                          <m:d>
                            <m:dPr>
                              <m:ctrlPr>
                                <a:rPr lang="en-US" altLang="zh-CN" sz="1600" i="1">
                                  <a:latin typeface="Cambria Math" panose="02040503050406030204" pitchFamily="18" charset="0"/>
                                  <a:ea typeface="Cambria Math" panose="02040503050406030204" pitchFamily="18" charset="0"/>
                                </a:rPr>
                              </m:ctrlPr>
                            </m:dPr>
                            <m:e>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𝑑</m:t>
                                  </m:r>
                                </m:e>
                                <m:sub>
                                  <m:r>
                                    <a:rPr lang="en-US" altLang="zh-CN" sz="1600" i="1">
                                      <a:latin typeface="Cambria Math" panose="02040503050406030204" pitchFamily="18" charset="0"/>
                                      <a:ea typeface="Cambria Math" panose="02040503050406030204" pitchFamily="18" charset="0"/>
                                    </a:rPr>
                                    <m:t>𝑛</m:t>
                                  </m:r>
                                </m:sub>
                              </m:sSub>
                            </m:e>
                            <m:e>
                              <m:r>
                                <a:rPr lang="en-US" altLang="zh-CN" sz="1600" i="1">
                                  <a:latin typeface="Cambria Math" panose="02040503050406030204" pitchFamily="18" charset="0"/>
                                  <a:ea typeface="Cambria Math" panose="02040503050406030204" pitchFamily="18" charset="0"/>
                                </a:rPr>
                                <m:t>𝐵</m:t>
                              </m:r>
                            </m:e>
                          </m:d>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bar>
                                <m:barPr>
                                  <m:pos m:val="top"/>
                                  <m:ctrlPr>
                                    <a:rPr lang="en-US" altLang="zh-CN" sz="1600" i="1" smtClean="0">
                                      <a:latin typeface="Cambria Math" panose="02040503050406030204" pitchFamily="18" charset="0"/>
                                    </a:rPr>
                                  </m:ctrlPr>
                                </m:barPr>
                                <m:e>
                                  <m:r>
                                    <a:rPr lang="en-US" altLang="zh-CN" sz="1600" b="0" i="1" smtClean="0">
                                      <a:latin typeface="Cambria Math" panose="02040503050406030204" pitchFamily="18" charset="0"/>
                                    </a:rPr>
                                    <m:t>𝐵</m:t>
                                  </m:r>
                                </m:e>
                              </m:ba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1</m:t>
                                  </m:r>
                                </m:sub>
                              </m:sSub>
                            </m:e>
                            <m:e>
                              <m:bar>
                                <m:barPr>
                                  <m:pos m:val="top"/>
                                  <m:ctrlPr>
                                    <a:rPr lang="en-US"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2</m:t>
                                  </m:r>
                                </m:sub>
                              </m:sSub>
                            </m:e>
                            <m:e>
                              <m:bar>
                                <m:barPr>
                                  <m:pos m:val="top"/>
                                  <m:ctrlPr>
                                    <a:rPr lang="en-US"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en-US" altLang="zh-CN"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𝑃</m:t>
                          </m:r>
                          <m:d>
                            <m:dPr>
                              <m:ctrlPr>
                                <a:rPr lang="en-US" altLang="zh-CN" sz="1600" i="1">
                                  <a:latin typeface="Cambria Math" panose="02040503050406030204" pitchFamily="18" charset="0"/>
                                  <a:ea typeface="Cambria Math" panose="02040503050406030204" pitchFamily="18" charset="0"/>
                                </a:rPr>
                              </m:ctrlPr>
                            </m:dPr>
                            <m:e>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𝑑</m:t>
                                  </m:r>
                                </m:e>
                                <m:sub>
                                  <m:r>
                                    <a:rPr lang="en-US" altLang="zh-CN" sz="1600" i="1">
                                      <a:latin typeface="Cambria Math" panose="02040503050406030204" pitchFamily="18" charset="0"/>
                                      <a:ea typeface="Cambria Math" panose="02040503050406030204" pitchFamily="18" charset="0"/>
                                    </a:rPr>
                                    <m:t>𝑛</m:t>
                                  </m:r>
                                </m:sub>
                              </m:sSub>
                            </m:e>
                            <m:e>
                              <m:bar>
                                <m:barPr>
                                  <m:pos m:val="top"/>
                                  <m:ctrlPr>
                                    <a:rPr lang="en-US" altLang="zh-CN" sz="1600" i="1">
                                      <a:latin typeface="Cambria Math" panose="02040503050406030204" pitchFamily="18" charset="0"/>
                                    </a:rPr>
                                  </m:ctrlPr>
                                </m:barPr>
                                <m:e>
                                  <m:r>
                                    <a:rPr lang="en-US" altLang="zh-CN" sz="1600" i="1">
                                      <a:latin typeface="Cambria Math" panose="02040503050406030204" pitchFamily="18" charset="0"/>
                                    </a:rPr>
                                    <m:t>𝐵</m:t>
                                  </m:r>
                                </m:e>
                              </m:bar>
                            </m:e>
                          </m:d>
                        </m:den>
                      </m:f>
                    </m:oMath>
                  </m:oMathPara>
                </a14:m>
                <a:endParaRPr lang="zh-CN" altLang="en-US" sz="16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46565" y="5315177"/>
                <a:ext cx="8219622" cy="57644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876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0"/>
              </p:nvPr>
            </p:nvSpPr>
            <p:spPr>
              <a:xfrm>
                <a:off x="494023" y="1676441"/>
                <a:ext cx="8372163" cy="4921498"/>
              </a:xfrm>
            </p:spPr>
            <p:txBody>
              <a:bodyPr>
                <a:normAutofit/>
              </a:bodyPr>
              <a:lstStyle/>
              <a:p>
                <a:pPr marL="0" indent="0">
                  <a:buNone/>
                </a:pPr>
                <a:r>
                  <a:rPr lang="en-US" altLang="zh-CN" dirty="0"/>
                  <a:t>4.</a:t>
                </a:r>
                <a:r>
                  <a:rPr lang="zh-CN" altLang="en-US" dirty="0"/>
                  <a:t>最终计算公式的提出</a:t>
                </a:r>
                <a:endParaRPr lang="en-US" altLang="zh-CN" dirty="0"/>
              </a:p>
              <a:p>
                <a:pPr marL="0" indent="0">
                  <a:buNone/>
                </a:pPr>
                <a:r>
                  <a:rPr lang="en-US" altLang="zh-CN" dirty="0"/>
                  <a:t>  </a:t>
                </a:r>
                <a:r>
                  <a:rPr lang="zh-CN" altLang="en-US" dirty="0"/>
                  <a:t>  </a:t>
                </a:r>
                <a:endParaRPr lang="en-US" altLang="zh-CN" dirty="0"/>
              </a:p>
              <a:p>
                <a:pPr marL="0" indent="0">
                  <a:buNone/>
                </a:pPr>
                <a:endParaRPr lang="en-US" altLang="zh-CN" dirty="0"/>
              </a:p>
              <a:p>
                <a:pPr marL="0" indent="0">
                  <a:buNone/>
                </a:pPr>
                <a:r>
                  <a:rPr lang="zh-CN" altLang="en-US" dirty="0"/>
                  <a:t>上面这个式子，其实已经可以进行计算，作为分类的依据，但是我们还可以对这个式子进行进一步的变形，得到另一种形式。</a:t>
                </a:r>
                <a:endParaRPr lang="en-US" altLang="zh-CN" dirty="0"/>
              </a:p>
              <a:p>
                <a:pPr marL="0" indent="0">
                  <a:buNone/>
                </a:pPr>
                <a:r>
                  <a:rPr lang="zh-CN" altLang="en-US" dirty="0"/>
                  <a:t>我们再利用一次贝叶斯定理，</a:t>
                </a:r>
                <a:endParaRPr lang="en-US" altLang="zh-CN" dirty="0"/>
              </a:p>
              <a:p>
                <a:pPr marL="0" indent="0">
                  <a:buNone/>
                </a:pPr>
                <a:endParaRPr lang="en-US" altLang="zh-CN" dirty="0"/>
              </a:p>
              <a:p>
                <a:pPr marL="0" indent="0">
                  <a:buNone/>
                </a:pPr>
                <a:r>
                  <a:rPr lang="zh-CN" altLang="en-US" dirty="0"/>
                  <a:t>代入上式中，再取</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a:t>
                </a:r>
                <a:r>
                  <a:rPr lang="en-US" altLang="zh-CN" dirty="0"/>
                  <a:t>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𝐵</m:t>
                        </m:r>
                      </m:e>
                    </m:bar>
                    <m:r>
                      <a:rPr lang="en-US" altLang="zh-CN" i="1">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=0.5</a:t>
                </a:r>
                <a:r>
                  <a:rPr lang="zh-CN" altLang="en-US" dirty="0">
                    <a:latin typeface="+mn-ea"/>
                  </a:rPr>
                  <a:t>，这样我们就可以得到</a:t>
                </a:r>
                <a:endParaRPr lang="en-US" altLang="zh-CN" dirty="0">
                  <a:latin typeface="+mn-ea"/>
                </a:endParaRPr>
              </a:p>
              <a:p>
                <a:pPr marL="0" indent="0">
                  <a:buNone/>
                </a:pPr>
                <a:endParaRPr lang="en-US" altLang="zh-CN" dirty="0">
                  <a:latin typeface="+mn-ea"/>
                </a:endParaRPr>
              </a:p>
              <a:p>
                <a:pPr marL="0" indent="0">
                  <a:buNone/>
                </a:pPr>
                <a:endParaRPr lang="en-US" altLang="zh-CN" dirty="0">
                  <a:latin typeface="Cambria Math" panose="02040503050406030204" pitchFamily="18" charset="0"/>
                  <a:ea typeface="Cambria Math" panose="020405030504060302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0"/>
              </p:nvPr>
            </p:nvSpPr>
            <p:spPr>
              <a:xfrm>
                <a:off x="494023" y="1676441"/>
                <a:ext cx="8372163" cy="4921498"/>
              </a:xfrm>
              <a:blipFill>
                <a:blip r:embed="rId2"/>
                <a:stretch>
                  <a:fillRect l="-728" r="-29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2.</a:t>
            </a:r>
            <a:r>
              <a:rPr lang="zh-CN" altLang="en-US" dirty="0"/>
              <a:t>朴素贝叶斯分类</a:t>
            </a:r>
          </a:p>
        </p:txBody>
      </p:sp>
      <mc:AlternateContent xmlns:mc="http://schemas.openxmlformats.org/markup-compatibility/2006" xmlns:a14="http://schemas.microsoft.com/office/drawing/2010/main">
        <mc:Choice Requires="a14">
          <p:sp>
            <p:nvSpPr>
              <p:cNvPr id="5" name="文本框 4"/>
              <p:cNvSpPr txBox="1"/>
              <p:nvPr/>
            </p:nvSpPr>
            <p:spPr>
              <a:xfrm>
                <a:off x="946728" y="4493627"/>
                <a:ext cx="2600840"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𝑖</m:t>
                              </m:r>
                            </m:sub>
                          </m:sSub>
                        </m:e>
                        <m:e>
                          <m:r>
                            <a:rPr lang="en-US" altLang="zh-CN" i="1">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946728" y="4493627"/>
                <a:ext cx="2600840" cy="57676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70293" y="2219823"/>
                <a:ext cx="8219622" cy="576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𝐵</m:t>
                          </m:r>
                        </m:e>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1</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𝑑</m:t>
                              </m:r>
                            </m:e>
                            <m:sub>
                              <m:r>
                                <a:rPr lang="en-US" altLang="zh-CN" sz="1600" b="0" i="1" smtClean="0">
                                  <a:latin typeface="Cambria Math" panose="02040503050406030204" pitchFamily="18" charset="0"/>
                                  <a:ea typeface="Cambria Math" panose="02040503050406030204" pitchFamily="18" charset="0"/>
                                </a:rPr>
                                <m:t>𝑛</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1</m:t>
                                  </m:r>
                                </m:sub>
                              </m:sSub>
                            </m:e>
                            <m:e>
                              <m:r>
                                <a:rPr lang="en-US" altLang="zh-CN" sz="1600" i="1">
                                  <a:latin typeface="Cambria Math" panose="02040503050406030204" pitchFamily="18" charset="0"/>
                                </a:rPr>
                                <m:t>𝐵</m:t>
                              </m:r>
                            </m:e>
                          </m:d>
                          <m:r>
                            <a:rPr lang="en-US" altLang="zh-CN" sz="1600" i="1">
                              <a:latin typeface="Cambria Math" panose="02040503050406030204" pitchFamily="18" charset="0"/>
                            </a:rPr>
                            <m:t>𝑃</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r>
                            <a:rPr lang="en-US" altLang="zh-CN" sz="1600" i="1">
                              <a:latin typeface="Cambria Math" panose="02040503050406030204" pitchFamily="18" charset="0"/>
                            </a:rPr>
                            <m:t>𝐵</m:t>
                          </m:r>
                          <m:r>
                            <a:rPr lang="en-US" altLang="zh-CN"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𝑃</m:t>
                          </m:r>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𝑑</m:t>
                              </m:r>
                            </m:e>
                            <m:sub>
                              <m:r>
                                <a:rPr lang="en-US" altLang="zh-CN" sz="1600" i="1">
                                  <a:latin typeface="Cambria Math" panose="02040503050406030204" pitchFamily="18" charset="0"/>
                                  <a:ea typeface="Cambria Math" panose="02040503050406030204" pitchFamily="18" charset="0"/>
                                </a:rPr>
                                <m:t>𝑛</m:t>
                              </m:r>
                            </m:sub>
                          </m:sSub>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𝐵</m:t>
                          </m:r>
                          <m:r>
                            <a:rPr lang="en-US" altLang="zh-CN" sz="1600" i="1">
                              <a:latin typeface="Cambria Math" panose="02040503050406030204" pitchFamily="18" charset="0"/>
                              <a:ea typeface="Cambria Math" panose="02040503050406030204" pitchFamily="18" charset="0"/>
                            </a:rPr>
                            <m:t>)</m:t>
                          </m:r>
                          <m:r>
                            <m:rPr>
                              <m:nor/>
                            </m:rPr>
                            <a:rPr lang="zh-CN" altLang="en-US" sz="1600" dirty="0"/>
                            <m:t> </m:t>
                          </m:r>
                        </m:num>
                        <m:den>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𝐵</m:t>
                              </m: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1</m:t>
                                  </m:r>
                                </m:sub>
                              </m:sSub>
                            </m:e>
                            <m:e>
                              <m:r>
                                <a:rPr lang="en-US" altLang="zh-CN" sz="1600" i="1">
                                  <a:latin typeface="Cambria Math" panose="02040503050406030204" pitchFamily="18" charset="0"/>
                                </a:rPr>
                                <m:t>𝐵</m:t>
                              </m: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𝐵</m:t>
                              </m:r>
                            </m:e>
                          </m:d>
                          <m:r>
                            <a:rPr lang="en-US" altLang="zh-CN"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𝑃</m:t>
                          </m:r>
                          <m:d>
                            <m:dPr>
                              <m:ctrlPr>
                                <a:rPr lang="en-US" altLang="zh-CN" sz="1600" i="1">
                                  <a:latin typeface="Cambria Math" panose="02040503050406030204" pitchFamily="18" charset="0"/>
                                  <a:ea typeface="Cambria Math" panose="02040503050406030204" pitchFamily="18" charset="0"/>
                                </a:rPr>
                              </m:ctrlPr>
                            </m:dPr>
                            <m:e>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𝑑</m:t>
                                  </m:r>
                                </m:e>
                                <m:sub>
                                  <m:r>
                                    <a:rPr lang="en-US" altLang="zh-CN" sz="1600" i="1">
                                      <a:latin typeface="Cambria Math" panose="02040503050406030204" pitchFamily="18" charset="0"/>
                                      <a:ea typeface="Cambria Math" panose="02040503050406030204" pitchFamily="18" charset="0"/>
                                    </a:rPr>
                                    <m:t>𝑛</m:t>
                                  </m:r>
                                </m:sub>
                              </m:sSub>
                            </m:e>
                            <m:e>
                              <m:r>
                                <a:rPr lang="en-US" altLang="zh-CN" sz="1600" i="1">
                                  <a:latin typeface="Cambria Math" panose="02040503050406030204" pitchFamily="18" charset="0"/>
                                  <a:ea typeface="Cambria Math" panose="02040503050406030204" pitchFamily="18" charset="0"/>
                                </a:rPr>
                                <m:t>𝐵</m:t>
                              </m:r>
                            </m:e>
                          </m:d>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bar>
                                <m:barPr>
                                  <m:pos m:val="top"/>
                                  <m:ctrlPr>
                                    <a:rPr lang="en-US" altLang="zh-CN" sz="1600" i="1" smtClean="0">
                                      <a:latin typeface="Cambria Math" panose="02040503050406030204" pitchFamily="18" charset="0"/>
                                    </a:rPr>
                                  </m:ctrlPr>
                                </m:barPr>
                                <m:e>
                                  <m:r>
                                    <a:rPr lang="en-US" altLang="zh-CN" sz="1600" b="0" i="1" smtClean="0">
                                      <a:latin typeface="Cambria Math" panose="02040503050406030204" pitchFamily="18" charset="0"/>
                                    </a:rPr>
                                    <m:t>𝐵</m:t>
                                  </m:r>
                                </m:e>
                              </m:ba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1</m:t>
                                  </m:r>
                                </m:sub>
                              </m:sSub>
                            </m:e>
                            <m:e>
                              <m:bar>
                                <m:barPr>
                                  <m:pos m:val="top"/>
                                  <m:ctrlPr>
                                    <a:rPr lang="en-US"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2</m:t>
                                  </m:r>
                                </m:sub>
                              </m:sSub>
                            </m:e>
                            <m:e>
                              <m:bar>
                                <m:barPr>
                                  <m:pos m:val="top"/>
                                  <m:ctrlPr>
                                    <a:rPr lang="en-US"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en-US" altLang="zh-CN" sz="1600" i="1">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𝑃</m:t>
                          </m:r>
                          <m:d>
                            <m:dPr>
                              <m:ctrlPr>
                                <a:rPr lang="en-US" altLang="zh-CN" sz="1600" i="1">
                                  <a:latin typeface="Cambria Math" panose="02040503050406030204" pitchFamily="18" charset="0"/>
                                  <a:ea typeface="Cambria Math" panose="02040503050406030204" pitchFamily="18" charset="0"/>
                                </a:rPr>
                              </m:ctrlPr>
                            </m:dPr>
                            <m:e>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𝑑</m:t>
                                  </m:r>
                                </m:e>
                                <m:sub>
                                  <m:r>
                                    <a:rPr lang="en-US" altLang="zh-CN" sz="1600" i="1">
                                      <a:latin typeface="Cambria Math" panose="02040503050406030204" pitchFamily="18" charset="0"/>
                                      <a:ea typeface="Cambria Math" panose="02040503050406030204" pitchFamily="18" charset="0"/>
                                    </a:rPr>
                                    <m:t>𝑛</m:t>
                                  </m:r>
                                </m:sub>
                              </m:sSub>
                            </m:e>
                            <m:e>
                              <m:bar>
                                <m:barPr>
                                  <m:pos m:val="top"/>
                                  <m:ctrlPr>
                                    <a:rPr lang="en-US" altLang="zh-CN" sz="1600" i="1">
                                      <a:latin typeface="Cambria Math" panose="02040503050406030204" pitchFamily="18" charset="0"/>
                                    </a:rPr>
                                  </m:ctrlPr>
                                </m:barPr>
                                <m:e>
                                  <m:r>
                                    <a:rPr lang="en-US" altLang="zh-CN" sz="1600" i="1">
                                      <a:latin typeface="Cambria Math" panose="02040503050406030204" pitchFamily="18" charset="0"/>
                                    </a:rPr>
                                    <m:t>𝐵</m:t>
                                  </m:r>
                                </m:e>
                              </m:bar>
                            </m:e>
                          </m:d>
                        </m:den>
                      </m:f>
                    </m:oMath>
                  </m:oMathPara>
                </a14:m>
                <a:endParaRPr lang="zh-CN" alt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570293" y="2219823"/>
                <a:ext cx="8219622" cy="5764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257964" y="4444126"/>
                <a:ext cx="2526204" cy="6757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𝑖</m:t>
                              </m:r>
                            </m:sub>
                          </m:sSub>
                        </m:e>
                        <m:e>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𝐵</m:t>
                              </m:r>
                            </m:e>
                          </m:ba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r>
                            <a:rPr lang="en-US" altLang="zh-CN" b="0" i="1" smtClean="0">
                              <a:latin typeface="Cambria Math" panose="02040503050406030204" pitchFamily="18" charset="0"/>
                            </a:rPr>
                            <m: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𝐵</m:t>
                              </m:r>
                            </m:e>
                          </m:ba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𝐵</m:t>
                              </m:r>
                            </m:e>
                          </m:bar>
                          <m:r>
                            <a:rPr lang="en-US" altLang="zh-CN" b="0" i="1" smtClean="0">
                              <a:latin typeface="Cambria Math" panose="02040503050406030204" pitchFamily="18" charset="0"/>
                            </a:rPr>
                            <m:t>)</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257964" y="4444126"/>
                <a:ext cx="2526204" cy="67576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856897" y="5647609"/>
                <a:ext cx="5493875"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m:rPr>
                                  <m:sty m:val="p"/>
                                </m:rPr>
                                <a:rPr lang="en-US" altLang="zh-CN" i="1">
                                  <a:latin typeface="Cambria Math" panose="02040503050406030204" pitchFamily="18" charset="0"/>
                                  <a:ea typeface="Cambria Math" panose="02040503050406030204" pitchFamily="18" charset="0"/>
                                </a:rPr>
                                <m:t>n</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m:rPr>
                                  <m:sty m:val="p"/>
                                </m:rPr>
                                <a:rPr lang="en-US" altLang="zh-CN" i="1">
                                  <a:latin typeface="Cambria Math" panose="02040503050406030204" pitchFamily="18" charset="0"/>
                                  <a:ea typeface="Cambria Math" panose="02040503050406030204" pitchFamily="18" charset="0"/>
                                </a:rPr>
                                <m:t>n</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den>
                      </m:f>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856897" y="5647609"/>
                <a:ext cx="5493875" cy="567720"/>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p:cNvSpPr txBox="1"/>
          <p:nvPr/>
        </p:nvSpPr>
        <p:spPr>
          <a:xfrm>
            <a:off x="4114800" y="6307801"/>
            <a:ext cx="4461478" cy="369332"/>
          </a:xfrm>
          <a:prstGeom prst="rect">
            <a:avLst/>
          </a:prstGeom>
          <a:noFill/>
        </p:spPr>
        <p:txBody>
          <a:bodyPr wrap="none" rtlCol="0">
            <a:spAutoFit/>
          </a:bodyPr>
          <a:lstStyle/>
          <a:p>
            <a:r>
              <a:rPr lang="en-US" altLang="zh-CN" dirty="0"/>
              <a:t>From Wikipedia</a:t>
            </a:r>
            <a:r>
              <a:rPr lang="zh-CN" altLang="en-US" dirty="0"/>
              <a:t>：</a:t>
            </a:r>
            <a:r>
              <a:rPr lang="en-US" altLang="zh-CN" dirty="0"/>
              <a:t>Naive Bayes spam filtering</a:t>
            </a:r>
            <a:endParaRPr lang="zh-CN" altLang="en-US" dirty="0"/>
          </a:p>
        </p:txBody>
      </p:sp>
    </p:spTree>
    <p:extLst>
      <p:ext uri="{BB962C8B-B14F-4D97-AF65-F5344CB8AC3E}">
        <p14:creationId xmlns:p14="http://schemas.microsoft.com/office/powerpoint/2010/main" val="38726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fade">
                                      <p:cBhvr>
                                        <p:cTn id="20" dur="500"/>
                                        <p:tgtEl>
                                          <p:spTgt spid="2">
                                            <p:txEl>
                                              <p:pRg st="6" end="6"/>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⽀持向量</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求解过程</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核函数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软间隔和正则化</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模型运用</a:t>
            </a:r>
          </a:p>
        </p:txBody>
      </p:sp>
    </p:spTree>
    <p:extLst>
      <p:ext uri="{BB962C8B-B14F-4D97-AF65-F5344CB8AC3E}">
        <p14:creationId xmlns:p14="http://schemas.microsoft.com/office/powerpoint/2010/main" val="3117537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0"/>
              </p:nvPr>
            </p:nvSpPr>
            <p:spPr/>
            <p:txBody>
              <a:bodyPr/>
              <a:lstStyle/>
              <a:p>
                <a:pPr marL="0" indent="0">
                  <a:buNone/>
                </a:pPr>
                <a:r>
                  <a:rPr lang="zh-CN" altLang="en-US" dirty="0"/>
                  <a:t>对于任意问题的抽象：</a:t>
                </a:r>
                <a:endParaRPr lang="en-US" altLang="zh-CN" dirty="0"/>
              </a:p>
              <a:p>
                <a:pPr marL="0" indent="0">
                  <a:buNone/>
                </a:pPr>
                <a:r>
                  <a:rPr lang="zh-CN" altLang="en-US" dirty="0"/>
                  <a:t>设</a:t>
                </a:r>
                <a14:m>
                  <m:oMath xmlns:m="http://schemas.openxmlformats.org/officeDocument/2006/math">
                    <m:r>
                      <m:rPr>
                        <m:sty m:val="p"/>
                      </m:rPr>
                      <a:rPr lang="en-US" altLang="zh-CN" b="0" i="0" smtClean="0">
                        <a:latin typeface="Cambria Math" panose="02040503050406030204" pitchFamily="18" charset="0"/>
                      </a:rPr>
                      <m:t>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为一个待分类的样本，其中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m:rPr>
                            <m:sty m:val="p"/>
                          </m:rPr>
                          <a:rPr lang="en-US" altLang="zh-CN" i="1">
                            <a:latin typeface="Cambria Math" panose="02040503050406030204" pitchFamily="18" charset="0"/>
                          </a:rPr>
                          <m:t>i</m:t>
                        </m:r>
                      </m:sub>
                    </m:sSub>
                  </m:oMath>
                </a14:m>
                <a:r>
                  <a:rPr lang="zh-CN" altLang="en-US" dirty="0"/>
                  <a:t>为 </a:t>
                </a:r>
                <a:r>
                  <a:rPr lang="en-US" altLang="zh-CN" dirty="0">
                    <a:latin typeface="Cambria Math" panose="02040503050406030204" pitchFamily="18" charset="0"/>
                    <a:ea typeface="Cambria Math" panose="02040503050406030204" pitchFamily="18" charset="0"/>
                  </a:rPr>
                  <a:t>x </a:t>
                </a:r>
                <a:r>
                  <a:rPr lang="zh-CN" altLang="en-US" dirty="0"/>
                  <a:t>这个样本的一个特征属性。设</a:t>
                </a:r>
                <a14:m>
                  <m:oMath xmlns:m="http://schemas.openxmlformats.org/officeDocument/2006/math">
                    <m:r>
                      <a:rPr lang="en-US" altLang="zh-CN" b="0" i="1" dirty="0" smtClean="0">
                        <a:latin typeface="Cambria Math" panose="02040503050406030204" pitchFamily="18" charset="0"/>
                      </a:rPr>
                      <m:t>𝐶</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oMath>
                </a14:m>
                <a:r>
                  <a:rPr lang="zh-CN" altLang="en-US" dirty="0"/>
                  <a:t>为类别集合，即任意样本</a:t>
                </a:r>
                <a:r>
                  <a:rPr lang="en-US" altLang="zh-CN" dirty="0">
                    <a:latin typeface="Cambria Math" panose="02040503050406030204" pitchFamily="18" charset="0"/>
                    <a:ea typeface="Cambria Math" panose="02040503050406030204" pitchFamily="18" charset="0"/>
                  </a:rPr>
                  <a:t>y</a:t>
                </a:r>
                <a:r>
                  <a:rPr lang="zh-CN" altLang="en-US" dirty="0"/>
                  <a:t>属于这</a:t>
                </a:r>
                <a:r>
                  <a:rPr lang="en-US" altLang="zh-CN" dirty="0">
                    <a:latin typeface="Cambria Math" panose="02040503050406030204" pitchFamily="18" charset="0"/>
                    <a:ea typeface="Cambria Math" panose="02040503050406030204" pitchFamily="18" charset="0"/>
                  </a:rPr>
                  <a:t>n</a:t>
                </a:r>
                <a:r>
                  <a:rPr lang="zh-CN" altLang="en-US" dirty="0"/>
                  <a:t>个类别中的一个。</a:t>
                </a:r>
                <a:endParaRPr lang="en-US" altLang="zh-CN" dirty="0"/>
              </a:p>
              <a:p>
                <a:pPr marL="0" indent="0">
                  <a:buNone/>
                </a:pPr>
                <a:r>
                  <a:rPr lang="zh-CN" altLang="en-US" dirty="0"/>
                  <a:t>计算后验概率               </a:t>
                </a:r>
                <a:r>
                  <a:rPr lang="en-US" altLang="zh-CN" dirty="0"/>
                  <a:t>,              ,               </a:t>
                </a:r>
                <a:r>
                  <a:rPr lang="zh-CN" altLang="en-US" dirty="0"/>
                  <a:t>。</a:t>
                </a:r>
                <a:endParaRPr lang="en-US" altLang="zh-CN" dirty="0"/>
              </a:p>
              <a:p>
                <a:pPr marL="0" indent="0">
                  <a:buNone/>
                </a:pPr>
                <a:r>
                  <a:rPr lang="zh-CN" altLang="en-US" dirty="0"/>
                  <a:t>最后，若                                                                  ，则判定</a:t>
                </a:r>
                <a:r>
                  <a:rPr lang="en-US" altLang="zh-CN" dirty="0">
                    <a:latin typeface="Cambria Math" panose="02040503050406030204" pitchFamily="18" charset="0"/>
                    <a:ea typeface="Cambria Math" panose="02040503050406030204" pitchFamily="18" charset="0"/>
                  </a:rPr>
                  <a:t>x</a:t>
                </a:r>
                <a:r>
                  <a:rPr lang="zh-CN" altLang="en-US" dirty="0">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oMath>
                </a14:m>
                <a:endParaRPr lang="en-US" altLang="zh-CN" dirty="0">
                  <a:latin typeface="Cambria Math" panose="02040503050406030204" pitchFamily="18" charset="0"/>
                </a:endParaRPr>
              </a:p>
              <a:p>
                <a:pPr marL="0" indent="0">
                  <a:buNone/>
                </a:pPr>
                <a:endParaRPr lang="en-US" altLang="zh-CN" dirty="0">
                  <a:latin typeface="Cambria Math" panose="020405030504060302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0"/>
              </p:nvPr>
            </p:nvSpPr>
            <p:spPr>
              <a:blipFill>
                <a:blip r:embed="rId2"/>
                <a:stretch>
                  <a:fillRect l="-728" r="-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2.</a:t>
            </a:r>
            <a:r>
              <a:rPr lang="zh-CN" altLang="en-US" dirty="0"/>
              <a:t>朴素贝叶斯分类</a:t>
            </a:r>
          </a:p>
        </p:txBody>
      </p:sp>
      <mc:AlternateContent xmlns:mc="http://schemas.openxmlformats.org/markup-compatibility/2006" xmlns:a14="http://schemas.microsoft.com/office/drawing/2010/main">
        <mc:Choice Requires="a14">
          <p:sp>
            <p:nvSpPr>
              <p:cNvPr id="4" name="文本框 3"/>
              <p:cNvSpPr txBox="1"/>
              <p:nvPr/>
            </p:nvSpPr>
            <p:spPr>
              <a:xfrm>
                <a:off x="2185816" y="3472873"/>
                <a:ext cx="8322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185816" y="3472873"/>
                <a:ext cx="832216" cy="276999"/>
              </a:xfrm>
              <a:prstGeom prst="rect">
                <a:avLst/>
              </a:prstGeom>
              <a:blipFill>
                <a:blip r:embed="rId3"/>
                <a:stretch>
                  <a:fillRect l="-5882" t="-4444" r="-9559"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271088" y="3500581"/>
                <a:ext cx="8375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3271088" y="3500581"/>
                <a:ext cx="837537" cy="276999"/>
              </a:xfrm>
              <a:prstGeom prst="rect">
                <a:avLst/>
              </a:prstGeom>
              <a:blipFill>
                <a:blip r:embed="rId4"/>
                <a:stretch>
                  <a:fillRect l="-5839" t="-2174" r="-9489"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361681" y="3500581"/>
                <a:ext cx="8375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361681" y="3500581"/>
                <a:ext cx="837537" cy="276999"/>
              </a:xfrm>
              <a:prstGeom prst="rect">
                <a:avLst/>
              </a:prstGeom>
              <a:blipFill>
                <a:blip r:embed="rId5"/>
                <a:stretch>
                  <a:fillRect l="-5072" t="-2174" r="-8696"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450108" y="3997925"/>
                <a:ext cx="507076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m:t>
                      </m:r>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𝑘</m:t>
                              </m:r>
                            </m:sub>
                          </m:sSub>
                        </m:e>
                        <m:e>
                          <m:r>
                            <a:rPr lang="en-US" altLang="zh-CN" i="1">
                              <a:latin typeface="Cambria Math" panose="02040503050406030204" pitchFamily="18" charset="0"/>
                            </a:rPr>
                            <m:t>𝑥</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m:oMathPara>
                </a14:m>
                <a:endParaRPr lang="zh-CN" altLang="en-US" dirty="0"/>
              </a:p>
              <a:p>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450108" y="3997925"/>
                <a:ext cx="5070764" cy="553998"/>
              </a:xfrm>
              <a:prstGeom prst="rect">
                <a:avLst/>
              </a:prstGeom>
              <a:blipFill>
                <a:blip r:embed="rId6"/>
                <a:stretch>
                  <a:fillRect t="-2198"/>
                </a:stretch>
              </a:blipFill>
            </p:spPr>
            <p:txBody>
              <a:bodyPr/>
              <a:lstStyle/>
              <a:p>
                <a:r>
                  <a:rPr lang="zh-CN" altLang="en-US">
                    <a:noFill/>
                  </a:rPr>
                  <a:t> </a:t>
                </a:r>
              </a:p>
            </p:txBody>
          </p:sp>
        </mc:Fallback>
      </mc:AlternateContent>
      <p:sp>
        <p:nvSpPr>
          <p:cNvPr id="8" name="文本框 7"/>
          <p:cNvSpPr txBox="1"/>
          <p:nvPr/>
        </p:nvSpPr>
        <p:spPr>
          <a:xfrm>
            <a:off x="914400" y="4708599"/>
            <a:ext cx="7398327" cy="1815882"/>
          </a:xfrm>
          <a:prstGeom prst="rect">
            <a:avLst/>
          </a:prstGeom>
          <a:noFill/>
        </p:spPr>
        <p:txBody>
          <a:bodyPr wrap="square" rtlCol="0">
            <a:spAutoFit/>
          </a:bodyPr>
          <a:lstStyle/>
          <a:p>
            <a:r>
              <a:rPr lang="zh-CN" altLang="en-US" sz="2800" dirty="0">
                <a:latin typeface="Cambria Math" panose="02040503050406030204" pitchFamily="18" charset="0"/>
              </a:rPr>
              <a:t>问题的关键在：</a:t>
            </a:r>
            <a:endParaRPr lang="en-US" altLang="zh-CN" sz="2800" dirty="0">
              <a:latin typeface="Cambria Math" panose="02040503050406030204" pitchFamily="18" charset="0"/>
            </a:endParaRPr>
          </a:p>
          <a:p>
            <a:r>
              <a:rPr lang="en-US" altLang="zh-CN" sz="2800" dirty="0">
                <a:solidFill>
                  <a:srgbClr val="FF0000"/>
                </a:solidFill>
                <a:latin typeface="Cambria Math" panose="02040503050406030204" pitchFamily="18" charset="0"/>
              </a:rPr>
              <a:t>                          </a:t>
            </a:r>
            <a:r>
              <a:rPr lang="zh-CN" altLang="en-US" sz="2800" dirty="0">
                <a:solidFill>
                  <a:srgbClr val="FF0000"/>
                </a:solidFill>
                <a:latin typeface="Cambria Math" panose="02040503050406030204" pitchFamily="18" charset="0"/>
              </a:rPr>
              <a:t>如何计算后验概率？</a:t>
            </a:r>
            <a:endParaRPr lang="en-US" altLang="zh-CN" sz="2800" dirty="0">
              <a:solidFill>
                <a:srgbClr val="FF0000"/>
              </a:solidFill>
              <a:latin typeface="Cambria Math" panose="02040503050406030204" pitchFamily="18" charset="0"/>
            </a:endParaRPr>
          </a:p>
          <a:p>
            <a:r>
              <a:rPr lang="zh-CN" altLang="en-US" sz="2800" dirty="0">
                <a:latin typeface="Cambria Math" panose="02040503050406030204" pitchFamily="18" charset="0"/>
              </a:rPr>
              <a:t>这也就是朴素贝叶斯之所以被称之为朴素。</a:t>
            </a:r>
          </a:p>
          <a:p>
            <a:endParaRPr lang="zh-CN" altLang="en-US" sz="2800" dirty="0"/>
          </a:p>
        </p:txBody>
      </p:sp>
    </p:spTree>
    <p:extLst>
      <p:ext uri="{BB962C8B-B14F-4D97-AF65-F5344CB8AC3E}">
        <p14:creationId xmlns:p14="http://schemas.microsoft.com/office/powerpoint/2010/main" val="115258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685678"/>
            <a:ext cx="8372163" cy="1103704"/>
          </a:xfrm>
        </p:spPr>
        <p:txBody>
          <a:bodyPr/>
          <a:lstStyle/>
          <a:p>
            <a:pPr marL="0" indent="0">
              <a:buNone/>
            </a:pPr>
            <a:r>
              <a:rPr lang="en-US" altLang="zh-CN" dirty="0"/>
              <a:t>     </a:t>
            </a:r>
            <a:endParaRPr lang="zh-CN" altLang="en-US" dirty="0"/>
          </a:p>
        </p:txBody>
      </p:sp>
      <p:sp>
        <p:nvSpPr>
          <p:cNvPr id="3" name="标题 2"/>
          <p:cNvSpPr>
            <a:spLocks noGrp="1"/>
          </p:cNvSpPr>
          <p:nvPr>
            <p:ph type="title"/>
          </p:nvPr>
        </p:nvSpPr>
        <p:spPr/>
        <p:txBody>
          <a:bodyPr/>
          <a:lstStyle/>
          <a:p>
            <a:r>
              <a:rPr lang="en-US" altLang="zh-CN" dirty="0"/>
              <a:t>2.</a:t>
            </a:r>
            <a:r>
              <a:rPr lang="zh-CN" altLang="en-US" dirty="0"/>
              <a:t>朴素贝叶斯分类</a:t>
            </a:r>
          </a:p>
        </p:txBody>
      </p:sp>
      <p:sp>
        <p:nvSpPr>
          <p:cNvPr id="4" name="文本框 3"/>
          <p:cNvSpPr txBox="1"/>
          <p:nvPr/>
        </p:nvSpPr>
        <p:spPr>
          <a:xfrm>
            <a:off x="494024" y="1865744"/>
            <a:ext cx="8151212" cy="1938992"/>
          </a:xfrm>
          <a:prstGeom prst="rect">
            <a:avLst/>
          </a:prstGeom>
          <a:noFill/>
        </p:spPr>
        <p:txBody>
          <a:bodyPr wrap="square" rtlCol="0">
            <a:spAutoFit/>
          </a:bodyPr>
          <a:lstStyle/>
          <a:p>
            <a:r>
              <a:rPr lang="zh-CN" altLang="en-US" sz="2400" dirty="0">
                <a:latin typeface="+mn-ea"/>
              </a:rPr>
              <a:t>朴素贝叶斯（</a:t>
            </a:r>
            <a:r>
              <a:rPr lang="en-US" altLang="zh-CN" sz="2400" dirty="0">
                <a:latin typeface="+mn-ea"/>
              </a:rPr>
              <a:t>naive Bayes</a:t>
            </a:r>
            <a:r>
              <a:rPr lang="zh-CN" altLang="en-US" sz="2400" dirty="0">
                <a:latin typeface="+mn-ea"/>
              </a:rPr>
              <a:t>）法是是基于</a:t>
            </a:r>
            <a:r>
              <a:rPr lang="zh-CN" altLang="en-US" sz="2400" b="1" dirty="0">
                <a:solidFill>
                  <a:srgbClr val="FF0000"/>
                </a:solidFill>
                <a:latin typeface="+mn-ea"/>
              </a:rPr>
              <a:t>贝叶斯定理</a:t>
            </a:r>
            <a:r>
              <a:rPr lang="zh-CN" altLang="en-US" sz="2400" b="1" dirty="0">
                <a:latin typeface="+mn-ea"/>
              </a:rPr>
              <a:t> </a:t>
            </a:r>
            <a:r>
              <a:rPr lang="zh-CN" altLang="en-US" sz="2400" dirty="0">
                <a:latin typeface="+mn-ea"/>
              </a:rPr>
              <a:t>和 </a:t>
            </a:r>
            <a:r>
              <a:rPr lang="zh-CN" altLang="en-US" sz="2400" b="1" dirty="0">
                <a:solidFill>
                  <a:srgbClr val="FF0000"/>
                </a:solidFill>
                <a:latin typeface="+mn-ea"/>
              </a:rPr>
              <a:t>特征条件独立假设</a:t>
            </a:r>
            <a:r>
              <a:rPr lang="zh-CN" altLang="en-US" sz="2400" dirty="0">
                <a:latin typeface="+mn-ea"/>
              </a:rPr>
              <a:t>的分类方法，对于给定的训练数据集，首先基于特征条件独立假设学习输入</a:t>
            </a:r>
            <a:r>
              <a:rPr lang="en-US" altLang="zh-CN" sz="2400" dirty="0">
                <a:latin typeface="+mn-ea"/>
              </a:rPr>
              <a:t>/</a:t>
            </a:r>
            <a:r>
              <a:rPr lang="zh-CN" altLang="en-US" sz="2400" dirty="0">
                <a:latin typeface="+mn-ea"/>
              </a:rPr>
              <a:t>输出的联合分布概率；然后基于此模型，对给定的输入</a:t>
            </a:r>
            <a:r>
              <a:rPr lang="en-US" altLang="zh-CN" sz="2400" dirty="0">
                <a:latin typeface="+mn-ea"/>
              </a:rPr>
              <a:t>x</a:t>
            </a:r>
            <a:r>
              <a:rPr lang="zh-CN" altLang="en-US" sz="2400" dirty="0">
                <a:latin typeface="+mn-ea"/>
              </a:rPr>
              <a:t>，再利用贝叶斯定理求出其</a:t>
            </a:r>
            <a:r>
              <a:rPr lang="zh-CN" altLang="en-US" sz="2400" b="1" dirty="0">
                <a:solidFill>
                  <a:srgbClr val="FF0000"/>
                </a:solidFill>
                <a:latin typeface="+mn-ea"/>
              </a:rPr>
              <a:t>后验概率</a:t>
            </a:r>
            <a:r>
              <a:rPr lang="zh-CN" altLang="en-US" sz="2400" dirty="0">
                <a:latin typeface="+mn-ea"/>
              </a:rPr>
              <a:t>最大的输出</a:t>
            </a:r>
            <a:r>
              <a:rPr lang="en-US" altLang="zh-CN" sz="2400" dirty="0">
                <a:latin typeface="+mn-ea"/>
              </a:rPr>
              <a:t>y</a:t>
            </a:r>
            <a:r>
              <a:rPr lang="zh-CN" altLang="en-US" sz="2400" dirty="0">
                <a:latin typeface="+mn-ea"/>
              </a:rPr>
              <a:t>。</a:t>
            </a:r>
          </a:p>
        </p:txBody>
      </p:sp>
      <p:sp>
        <p:nvSpPr>
          <p:cNvPr id="5" name="文本框 4"/>
          <p:cNvSpPr txBox="1"/>
          <p:nvPr/>
        </p:nvSpPr>
        <p:spPr>
          <a:xfrm>
            <a:off x="604499" y="4329641"/>
            <a:ext cx="8151212" cy="1754326"/>
          </a:xfrm>
          <a:prstGeom prst="rect">
            <a:avLst/>
          </a:prstGeom>
          <a:noFill/>
        </p:spPr>
        <p:txBody>
          <a:bodyPr wrap="square" rtlCol="0">
            <a:spAutoFit/>
          </a:bodyPr>
          <a:lstStyle/>
          <a:p>
            <a:r>
              <a:rPr lang="en-US" altLang="zh-CN" dirty="0"/>
              <a:t> An open question is: what is the true reason for the surprisingly good performance of naive Bayes in classification? </a:t>
            </a:r>
          </a:p>
          <a:p>
            <a:endParaRPr lang="en-US" altLang="zh-CN" dirty="0"/>
          </a:p>
          <a:p>
            <a:r>
              <a:rPr lang="en-US" altLang="zh-CN" dirty="0">
                <a:hlinkClick r:id="rId2"/>
              </a:rPr>
              <a:t>http://www.cs.unb.ca/~hzhang/publications/FLAIRS04ZhangH.pdf</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35172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4" y="3272521"/>
            <a:ext cx="8372163" cy="3254376"/>
          </a:xfrm>
        </p:spPr>
        <p:txBody>
          <a:bodyPr/>
          <a:lstStyle/>
          <a:p>
            <a:pPr marL="0" indent="0">
              <a:buNone/>
            </a:pPr>
            <a:r>
              <a:rPr lang="en-US" altLang="zh-CN" dirty="0"/>
              <a:t>  </a:t>
            </a:r>
            <a:r>
              <a:rPr lang="zh-CN" altLang="en-US" dirty="0"/>
              <a:t>这里根据朴素贝叶斯的思想来提一种分词方式。</a:t>
            </a:r>
            <a:endParaRPr lang="en-US" altLang="zh-CN" dirty="0"/>
          </a:p>
          <a:p>
            <a:pPr marL="0" indent="0">
              <a:buNone/>
            </a:pPr>
            <a:r>
              <a:rPr lang="en-US" altLang="zh-CN" dirty="0"/>
              <a:t>  </a:t>
            </a:r>
            <a:r>
              <a:rPr lang="zh-CN" altLang="en-US" dirty="0"/>
              <a:t>比如：“武汉市长江大桥”</a:t>
            </a:r>
            <a:endParaRPr lang="en-US" altLang="zh-CN" dirty="0"/>
          </a:p>
          <a:p>
            <a:pPr marL="0" indent="0">
              <a:buNone/>
            </a:pPr>
            <a:r>
              <a:rPr lang="zh-CN" altLang="en-US" dirty="0"/>
              <a:t>  分词</a:t>
            </a:r>
            <a:r>
              <a:rPr lang="en-US" altLang="zh-CN" dirty="0"/>
              <a:t>1</a:t>
            </a:r>
            <a:r>
              <a:rPr lang="zh-CN" altLang="en-US" dirty="0"/>
              <a:t>：“武汉市长 江大桥”</a:t>
            </a:r>
            <a:endParaRPr lang="en-US" altLang="zh-CN" dirty="0"/>
          </a:p>
          <a:p>
            <a:pPr marL="0" indent="0">
              <a:buNone/>
            </a:pPr>
            <a:r>
              <a:rPr lang="en-US" altLang="zh-CN" dirty="0"/>
              <a:t>  </a:t>
            </a:r>
            <a:r>
              <a:rPr lang="zh-CN" altLang="en-US" dirty="0"/>
              <a:t>分词</a:t>
            </a:r>
            <a:r>
              <a:rPr lang="en-US" altLang="zh-CN" dirty="0"/>
              <a:t>2</a:t>
            </a:r>
            <a:r>
              <a:rPr lang="zh-CN" altLang="en-US" dirty="0"/>
              <a:t>：“武汉市 长江大桥”</a:t>
            </a:r>
            <a:endParaRPr lang="en-US" altLang="zh-CN" dirty="0"/>
          </a:p>
          <a:p>
            <a:pPr marL="0" indent="0">
              <a:buNone/>
            </a:pPr>
            <a:r>
              <a:rPr lang="en-US" altLang="zh-CN" dirty="0"/>
              <a:t>  </a:t>
            </a:r>
            <a:r>
              <a:rPr lang="zh-CN" altLang="en-US" dirty="0"/>
              <a:t>到底哪一种分词方式是合理的，我们需要仍然采用概率推断的方式进行，即概率最大的分词方式就是最终确定的分词方式，和之前的贝叶斯分类差别不大。</a:t>
            </a:r>
          </a:p>
        </p:txBody>
      </p:sp>
      <p:sp>
        <p:nvSpPr>
          <p:cNvPr id="3" name="标题 2"/>
          <p:cNvSpPr>
            <a:spLocks noGrp="1"/>
          </p:cNvSpPr>
          <p:nvPr>
            <p:ph type="title"/>
          </p:nvPr>
        </p:nvSpPr>
        <p:spPr/>
        <p:txBody>
          <a:bodyPr/>
          <a:lstStyle/>
          <a:p>
            <a:r>
              <a:rPr lang="en-US" altLang="zh-CN" dirty="0"/>
              <a:t>3.</a:t>
            </a:r>
            <a:r>
              <a:rPr lang="zh-CN" altLang="en-US" dirty="0"/>
              <a:t>基于朴素思想的贝叶斯推断的汉语分词</a:t>
            </a:r>
          </a:p>
        </p:txBody>
      </p:sp>
      <p:sp>
        <p:nvSpPr>
          <p:cNvPr id="4" name="文本框 3"/>
          <p:cNvSpPr txBox="1"/>
          <p:nvPr/>
        </p:nvSpPr>
        <p:spPr>
          <a:xfrm>
            <a:off x="494024" y="1810326"/>
            <a:ext cx="7767782" cy="1323439"/>
          </a:xfrm>
          <a:prstGeom prst="rect">
            <a:avLst/>
          </a:prstGeom>
          <a:noFill/>
        </p:spPr>
        <p:txBody>
          <a:bodyPr wrap="square" rtlCol="0">
            <a:spAutoFit/>
          </a:bodyPr>
          <a:lstStyle/>
          <a:p>
            <a:r>
              <a:rPr lang="zh-CN" altLang="en-US" dirty="0"/>
              <a:t>  </a:t>
            </a:r>
            <a:r>
              <a:rPr lang="zh-CN" altLang="en-US" sz="2000" dirty="0"/>
              <a:t>刚刚我们在训练垃圾邮件分类器的时候，谈到了要进行分词，统计词频，那么，尤其是对于中文，中文分词是</a:t>
            </a:r>
            <a:r>
              <a:rPr lang="en-US" altLang="zh-CN" sz="2000" dirty="0"/>
              <a:t>NLP</a:t>
            </a:r>
            <a:r>
              <a:rPr lang="zh-CN" altLang="en-US" sz="2000" dirty="0"/>
              <a:t>的重要任务，也是就非常基本的任务之一。分词的算法有很多，工具也很多，比如目前非常常用的汉语分词工具</a:t>
            </a:r>
            <a:r>
              <a:rPr lang="en-US" altLang="zh-CN" sz="2000" dirty="0" err="1"/>
              <a:t>jieba</a:t>
            </a:r>
            <a:r>
              <a:rPr lang="zh-CN" altLang="en-US" sz="2000" dirty="0"/>
              <a:t>分词</a:t>
            </a:r>
            <a:r>
              <a:rPr lang="en-US" altLang="zh-CN" sz="2000" dirty="0"/>
              <a:t>(github.com/</a:t>
            </a:r>
            <a:r>
              <a:rPr lang="en-US" altLang="zh-CN" sz="2000" dirty="0" err="1"/>
              <a:t>yanyiwu</a:t>
            </a:r>
            <a:r>
              <a:rPr lang="en-US" altLang="zh-CN" sz="2000" dirty="0"/>
              <a:t>/</a:t>
            </a:r>
            <a:r>
              <a:rPr lang="en-US" altLang="zh-CN" sz="2000" dirty="0" err="1"/>
              <a:t>cppjieba</a:t>
            </a:r>
            <a:r>
              <a:rPr lang="zh-CN" altLang="en-US" sz="2000" dirty="0"/>
              <a:t>）。</a:t>
            </a:r>
          </a:p>
        </p:txBody>
      </p:sp>
    </p:spTree>
    <p:extLst>
      <p:ext uri="{BB962C8B-B14F-4D97-AF65-F5344CB8AC3E}">
        <p14:creationId xmlns:p14="http://schemas.microsoft.com/office/powerpoint/2010/main" val="33303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0"/>
              </p:nvPr>
            </p:nvSpPr>
            <p:spPr/>
            <p:txBody>
              <a:bodyPr>
                <a:normAutofit fontScale="92500"/>
              </a:bodyPr>
              <a:lstStyle/>
              <a:p>
                <a:pPr marL="0" indent="0">
                  <a:buNone/>
                </a:pPr>
                <a:r>
                  <a:rPr lang="zh-CN" altLang="en-US" dirty="0"/>
                  <a:t>我们用贝叶斯公式来形式化地描述这个问题，令 </a:t>
                </a:r>
                <a:r>
                  <a:rPr lang="en-US" altLang="zh-CN" dirty="0">
                    <a:latin typeface="Cambria Math" panose="02040503050406030204" pitchFamily="18" charset="0"/>
                    <a:ea typeface="Cambria Math" panose="02040503050406030204" pitchFamily="18" charset="0"/>
                  </a:rPr>
                  <a:t>X</a:t>
                </a:r>
                <a:r>
                  <a:rPr lang="en-US" altLang="zh-CN" dirty="0"/>
                  <a:t> </a:t>
                </a:r>
                <a:r>
                  <a:rPr lang="zh-CN" altLang="en-US" dirty="0"/>
                  <a:t>为字串（句子），</a:t>
                </a:r>
                <a:r>
                  <a:rPr lang="en-US" altLang="zh-CN" dirty="0">
                    <a:latin typeface="Cambria Math" panose="02040503050406030204" pitchFamily="18" charset="0"/>
                    <a:ea typeface="Cambria Math" panose="02040503050406030204" pitchFamily="18" charset="0"/>
                  </a:rPr>
                  <a:t>Y </a:t>
                </a:r>
                <a:r>
                  <a:rPr lang="zh-CN" altLang="en-US" dirty="0"/>
                  <a:t>为词串（一种特定的分词假设）。我们就是需要寻找使得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r>
                  <a:rPr lang="zh-CN" altLang="en-US" dirty="0"/>
                  <a:t>最大的 </a:t>
                </a:r>
                <a:r>
                  <a:rPr lang="en-US" altLang="zh-CN" dirty="0">
                    <a:latin typeface="Cambria Math" panose="02040503050406030204" pitchFamily="18" charset="0"/>
                    <a:ea typeface="Cambria Math" panose="02040503050406030204" pitchFamily="18" charset="0"/>
                  </a:rPr>
                  <a:t>Y</a:t>
                </a:r>
                <a:r>
                  <a:rPr lang="en-US" altLang="zh-CN" dirty="0"/>
                  <a:t> </a:t>
                </a:r>
                <a:r>
                  <a:rPr lang="zh-CN" altLang="en-US" dirty="0"/>
                  <a:t>，使用一次贝叶斯可得：</a:t>
                </a:r>
              </a:p>
              <a:p>
                <a:pPr marL="0" indent="0">
                  <a:buNone/>
                </a:pPr>
                <a:endParaRPr lang="en-US" altLang="zh-CN" dirty="0"/>
              </a:p>
              <a:p>
                <a:pPr marL="0" indent="0">
                  <a:buNone/>
                </a:pPr>
                <a:endParaRPr lang="en-US" altLang="zh-CN" dirty="0"/>
              </a:p>
              <a:p>
                <a:pPr marL="0" indent="0">
                  <a:buNone/>
                </a:pPr>
                <a:r>
                  <a:rPr lang="zh-CN" altLang="en-US" dirty="0"/>
                  <a:t>因为对于任何一种分词方式分母</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oMath>
                </a14:m>
                <a:r>
                  <a:rPr lang="zh-CN" altLang="en-US" dirty="0"/>
                  <a:t>是一个定值，那么我们就可以得到：</a:t>
                </a:r>
                <a:endParaRPr lang="en-US" altLang="zh-CN" dirty="0"/>
              </a:p>
              <a:p>
                <a:pPr marL="0" indent="0">
                  <a:buNone/>
                </a:pPr>
                <a:endParaRPr lang="zh-CN" altLang="en-US" dirty="0"/>
              </a:p>
              <a:p>
                <a:pPr marL="0" indent="0">
                  <a:buNone/>
                </a:pPr>
                <a:endParaRPr lang="en-US" altLang="zh-CN" dirty="0"/>
              </a:p>
              <a:p>
                <a:pPr marL="0" indent="0">
                  <a:buNone/>
                </a:pPr>
                <a:r>
                  <a:rPr lang="zh-CN" altLang="en-US" dirty="0"/>
                  <a:t>又有</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𝑋</m:t>
                        </m:r>
                      </m:e>
                      <m:e>
                        <m:r>
                          <a:rPr lang="en-US" altLang="zh-CN" i="1">
                            <a:latin typeface="Cambria Math" panose="02040503050406030204" pitchFamily="18" charset="0"/>
                          </a:rPr>
                          <m:t>𝑌</m:t>
                        </m:r>
                      </m:e>
                    </m:d>
                    <m:r>
                      <a:rPr lang="zh-CN" altLang="en-US" i="1" smtClean="0">
                        <a:latin typeface="Cambria Math" panose="02040503050406030204" pitchFamily="18" charset="0"/>
                      </a:rPr>
                      <m:t>是</m:t>
                    </m:r>
                  </m:oMath>
                </a14:m>
                <a:r>
                  <a:rPr lang="zh-CN" altLang="en-US" dirty="0"/>
                  <a:t>显然接近于</a:t>
                </a:r>
                <a:r>
                  <a:rPr lang="en-US" altLang="zh-CN" dirty="0"/>
                  <a:t>1</a:t>
                </a:r>
                <a:r>
                  <a:rPr lang="zh-CN" altLang="en-US" dirty="0"/>
                  <a:t>的，因为任意假想的一种分词方式之下生成我们的句子总是精准地生成的，把分词的分界符去掉，即可生成一个句子。那么问题就转化为求：</a:t>
                </a: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sz="quarter" idx="10"/>
              </p:nvPr>
            </p:nvSpPr>
            <p:spPr>
              <a:blipFill>
                <a:blip r:embed="rId2"/>
                <a:stretch>
                  <a:fillRect l="-655" t="-124" r="-72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3.</a:t>
            </a:r>
            <a:r>
              <a:rPr lang="zh-CN" altLang="en-US" dirty="0"/>
              <a:t>基于朴素思想的贝叶斯推断的汉语分词</a:t>
            </a:r>
          </a:p>
        </p:txBody>
      </p:sp>
      <mc:AlternateContent xmlns:mc="http://schemas.openxmlformats.org/markup-compatibility/2006" xmlns:a14="http://schemas.microsoft.com/office/drawing/2010/main">
        <mc:Choice Requires="a14">
          <p:sp>
            <p:nvSpPr>
              <p:cNvPr id="4" name="文本框 3"/>
              <p:cNvSpPr txBox="1"/>
              <p:nvPr/>
            </p:nvSpPr>
            <p:spPr>
              <a:xfrm>
                <a:off x="3277058" y="4504197"/>
                <a:ext cx="22646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e>
                          <m:r>
                            <a:rPr lang="en-US" altLang="zh-CN" i="1">
                              <a:latin typeface="Cambria Math" panose="02040503050406030204" pitchFamily="18" charset="0"/>
                            </a:rPr>
                            <m:t>𝑋</m:t>
                          </m:r>
                        </m:e>
                      </m:d>
                      <m:r>
                        <a:rPr lang="en-US" altLang="zh-CN" i="1" smtClean="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277058" y="4504197"/>
                <a:ext cx="2264659" cy="276999"/>
              </a:xfrm>
              <a:prstGeom prst="rect">
                <a:avLst/>
              </a:prstGeom>
              <a:blipFill>
                <a:blip r:embed="rId3"/>
                <a:stretch>
                  <a:fillRect l="-1887" t="-2222" r="-323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227365" y="2852410"/>
                <a:ext cx="2314352"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e>
                          <m:r>
                            <a:rPr lang="en-US" altLang="zh-CN" i="1">
                              <a:latin typeface="Cambria Math" panose="02040503050406030204" pitchFamily="18" charset="0"/>
                            </a:rPr>
                            <m:t>𝑋</m:t>
                          </m:r>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𝑌</m:t>
                          </m:r>
                        </m:e>
                      </m:d>
                      <m:f>
                        <m:fPr>
                          <m:ctrlPr>
                            <a:rPr lang="en-US" altLang="zh-CN" i="1">
                              <a:latin typeface="Cambria Math" panose="02040503050406030204" pitchFamily="18" charset="0"/>
                            </a:rPr>
                          </m:ctrlPr>
                        </m:fPr>
                        <m:num>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num>
                        <m:den>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den>
                      </m:f>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3227365" y="2852410"/>
                <a:ext cx="2314352" cy="57676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812236" y="6086764"/>
                <a:ext cx="11446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3812236" y="6086764"/>
                <a:ext cx="1144609" cy="276999"/>
              </a:xfrm>
              <a:prstGeom prst="rect">
                <a:avLst/>
              </a:prstGeom>
              <a:blipFill>
                <a:blip r:embed="rId5"/>
                <a:stretch>
                  <a:fillRect l="-2128" t="-2174" r="-7447" b="-369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162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sz="quarter" idx="10"/>
              </p:nvPr>
            </p:nvSpPr>
            <p:spPr/>
            <p:txBody>
              <a:bodyPr/>
              <a:lstStyle/>
              <a:p>
                <a:pPr marL="0" indent="0">
                  <a:buNone/>
                </a:pPr>
                <a:r>
                  <a:rPr lang="en-US" altLang="zh-CN" dirty="0"/>
                  <a:t>  </a:t>
                </a:r>
                <a:r>
                  <a:rPr lang="zh-CN" altLang="en-US" dirty="0"/>
                  <a:t>下面计算一个词串，</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oMath>
                </a14:m>
                <a:r>
                  <a:rPr lang="zh-CN" altLang="en-US" dirty="0"/>
                  <a:t>的概率</a:t>
                </a:r>
                <a:endParaRPr lang="en-US" altLang="zh-CN" dirty="0"/>
              </a:p>
              <a:p>
                <a:pPr marL="0" indent="0">
                  <a:buNone/>
                </a:pPr>
                <a:r>
                  <a:rPr lang="en-US" altLang="zh-CN" dirty="0"/>
                  <a:t>   </a:t>
                </a:r>
                <a:r>
                  <a:rPr lang="zh-CN" altLang="en-US" dirty="0"/>
                  <a:t>根据概率乘法公式，我们有</a:t>
                </a:r>
                <a:r>
                  <a:rPr lang="en-US" altLang="zh-CN" dirty="0"/>
                  <a:t>:</a:t>
                </a:r>
              </a:p>
              <a:p>
                <a:pPr marL="0" indent="0">
                  <a:buNone/>
                </a:pPr>
                <a:endParaRPr lang="en-US" altLang="zh-CN" dirty="0"/>
              </a:p>
              <a:p>
                <a:pPr marL="0" indent="0">
                  <a:buNone/>
                </a:pPr>
                <a:r>
                  <a:rPr lang="en-US" altLang="zh-CN" dirty="0"/>
                  <a:t> Q:</a:t>
                </a:r>
                <a:r>
                  <a:rPr lang="zh-CN" altLang="en-US" dirty="0"/>
                  <a:t>会出现什么问题？</a:t>
                </a:r>
                <a:endParaRPr lang="en-US" altLang="zh-CN" dirty="0"/>
              </a:p>
              <a:p>
                <a:pPr marL="0" indent="0">
                  <a:buNone/>
                </a:pPr>
                <a:r>
                  <a:rPr lang="en-US" altLang="zh-CN" dirty="0"/>
                  <a:t>        </a:t>
                </a:r>
                <a:r>
                  <a:rPr lang="zh-CN" altLang="en-US" dirty="0"/>
                  <a:t>和之前的问题一样，数据的稀疏性，随着</a:t>
                </a:r>
                <a:r>
                  <a:rPr lang="en-US" altLang="zh-CN" dirty="0">
                    <a:latin typeface="Cambria Math" panose="02040503050406030204" pitchFamily="18" charset="0"/>
                    <a:ea typeface="Cambria Math" panose="02040503050406030204" pitchFamily="18" charset="0"/>
                  </a:rPr>
                  <a:t>n</a:t>
                </a:r>
                <a:r>
                  <a:rPr lang="zh-CN" altLang="en-US" dirty="0">
                    <a:latin typeface="Cambria Math" panose="02040503050406030204" pitchFamily="18" charset="0"/>
                    <a:ea typeface="Cambria Math" panose="02040503050406030204" pitchFamily="18" charset="0"/>
                  </a:rPr>
                  <a:t>数目的增大，</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m:rPr>
                            <m:sty m:val="p"/>
                          </m:rPr>
                          <a:rPr lang="en-US" altLang="zh-CN" i="1" dirty="0">
                            <a:latin typeface="Cambria Math" panose="02040503050406030204" pitchFamily="18" charset="0"/>
                            <a:ea typeface="Cambria Math" panose="02040503050406030204" pitchFamily="18" charset="0"/>
                          </a:rPr>
                          <m:t>n</m:t>
                        </m:r>
                      </m:sub>
                    </m:sSub>
                  </m:oMath>
                </a14:m>
                <a:r>
                  <a:rPr lang="zh-CN" altLang="en-US" dirty="0">
                    <a:latin typeface="Cambria Math" panose="02040503050406030204" pitchFamily="18" charset="0"/>
                  </a:rPr>
                  <a:t>的条件也就越来越多，语料库再大也无法统计出一个靠谱的 </a:t>
                </a:r>
                <a:endParaRPr lang="en-US" altLang="zh-CN" dirty="0">
                  <a:latin typeface="Cambria Math" panose="02040503050406030204" pitchFamily="18" charset="0"/>
                </a:endParaRPr>
              </a:p>
              <a:p>
                <a:pPr marL="0" indent="0">
                  <a:buNone/>
                </a:pPr>
                <a:r>
                  <a:rPr lang="zh-CN" altLang="en-US" dirty="0">
                    <a:latin typeface="Cambria Math" panose="02040503050406030204" pitchFamily="18" charset="0"/>
                  </a:rPr>
                  <a:t>来。</a:t>
                </a:r>
              </a:p>
            </p:txBody>
          </p:sp>
        </mc:Choice>
        <mc:Fallback xmlns="">
          <p:sp>
            <p:nvSpPr>
              <p:cNvPr id="2" name="内容占位符 1"/>
              <p:cNvSpPr>
                <a:spLocks noGrp="1" noRot="1" noChangeAspect="1" noMove="1" noResize="1" noEditPoints="1" noAdjustHandles="1" noChangeArrowheads="1" noChangeShapeType="1" noTextEdit="1"/>
              </p:cNvSpPr>
              <p:nvPr>
                <p:ph sz="quarter" idx="10"/>
              </p:nvPr>
            </p:nvSpPr>
            <p:spPr>
              <a:blipFill>
                <a:blip r:embed="rId2"/>
                <a:stretch>
                  <a:fillRect l="-728" r="-29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3.</a:t>
            </a:r>
            <a:r>
              <a:rPr lang="zh-CN" altLang="en-US" dirty="0"/>
              <a:t>基于朴素思想的贝叶斯推断的汉语分词</a:t>
            </a:r>
          </a:p>
        </p:txBody>
      </p:sp>
      <mc:AlternateContent xmlns:mc="http://schemas.openxmlformats.org/markup-compatibility/2006" xmlns:a14="http://schemas.microsoft.com/office/drawing/2010/main">
        <mc:Choice Requires="a14">
          <p:sp>
            <p:nvSpPr>
              <p:cNvPr id="4" name="文本框 3"/>
              <p:cNvSpPr txBox="1"/>
              <p:nvPr/>
            </p:nvSpPr>
            <p:spPr>
              <a:xfrm>
                <a:off x="1492909" y="2789382"/>
                <a:ext cx="67421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dirty="0" smtClean="0">
                          <a:latin typeface="Cambria Math" panose="02040503050406030204" pitchFamily="18" charset="0"/>
                          <a:ea typeface="Cambria Math" panose="02040503050406030204" pitchFamily="18" charset="0"/>
                        </a:rPr>
                        <m:t>P</m:t>
                      </m:r>
                      <m:r>
                        <m:rPr>
                          <m:nor/>
                        </m:rPr>
                        <a:rPr lang="en-US" altLang="zh-CN" dirty="0" smtClean="0">
                          <a:latin typeface="Cambria Math" panose="02040503050406030204" pitchFamily="18" charset="0"/>
                          <a:ea typeface="Cambria Math" panose="02040503050406030204" pitchFamily="18" charset="0"/>
                        </a:rPr>
                        <m:t>(</m:t>
                      </m:r>
                      <m:sSub>
                        <m:sSubPr>
                          <m:ctrlPr>
                            <a:rPr lang="en-US" altLang="zh-CN"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1</m:t>
                          </m:r>
                        </m:sub>
                      </m:sSub>
                      <m:r>
                        <m:rPr>
                          <m:nor/>
                        </m:rPr>
                        <a:rPr lang="en-US" altLang="zh-CN" b="0" i="0"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2</m:t>
                          </m:r>
                        </m:sub>
                      </m:sSub>
                      <m:r>
                        <m:rPr>
                          <m:nor/>
                        </m:rPr>
                        <a:rPr lang="en-US" altLang="zh-CN" b="0" i="0"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3</m:t>
                          </m:r>
                        </m:sub>
                      </m:sSub>
                      <m:r>
                        <m:rPr>
                          <m:nor/>
                        </m:rPr>
                        <a:rPr lang="en-US" altLang="zh-CN" b="0" i="0"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4</m:t>
                          </m:r>
                        </m:sub>
                      </m:sSub>
                      <m:r>
                        <m:rPr>
                          <m:nor/>
                        </m:rPr>
                        <a:rPr lang="en-US" altLang="zh-CN" dirty="0" smtClean="0">
                          <a:latin typeface="Cambria Math" panose="02040503050406030204" pitchFamily="18" charset="0"/>
                          <a:ea typeface="Cambria Math" panose="02040503050406030204" pitchFamily="18" charset="0"/>
                        </a:rPr>
                        <m:t>⋯</m:t>
                      </m:r>
                      <m:r>
                        <m:rPr>
                          <m:nor/>
                        </m:rPr>
                        <a:rPr lang="en-US" altLang="zh-CN" dirty="0">
                          <a:latin typeface="Cambria Math" panose="02040503050406030204" pitchFamily="18" charset="0"/>
                          <a:ea typeface="Cambria Math" panose="02040503050406030204" pitchFamily="18" charset="0"/>
                        </a:rPr>
                        <m:t>)</m:t>
                      </m:r>
                      <m:r>
                        <m:rPr>
                          <m:nor/>
                        </m:rPr>
                        <a:rPr lang="en-US" altLang="zh-CN" b="0" i="0" dirty="0" smtClean="0">
                          <a:latin typeface="Cambria Math" panose="02040503050406030204" pitchFamily="18" charset="0"/>
                          <a:ea typeface="Cambria Math" panose="02040503050406030204" pitchFamily="18" charset="0"/>
                        </a:rPr>
                        <m:t>=</m:t>
                      </m:r>
                      <m:r>
                        <m:rPr>
                          <m:nor/>
                        </m:rPr>
                        <a:rPr lang="en-US" altLang="zh-CN" b="0" i="0" dirty="0" smtClean="0">
                          <a:latin typeface="Cambria Math" panose="02040503050406030204" pitchFamily="18" charset="0"/>
                          <a:ea typeface="Cambria Math" panose="02040503050406030204" pitchFamily="18" charset="0"/>
                        </a:rPr>
                        <m:t>P</m:t>
                      </m:r>
                      <m:r>
                        <m:rPr>
                          <m:nor/>
                        </m:rPr>
                        <a:rPr lang="en-US" altLang="zh-CN" b="0" i="0"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i="1" dirty="0">
                              <a:latin typeface="Cambria Math" panose="02040503050406030204" pitchFamily="18" charset="0"/>
                              <a:ea typeface="Cambria Math" panose="02040503050406030204" pitchFamily="18" charset="0"/>
                            </a:rPr>
                            <m:t>1</m:t>
                          </m:r>
                        </m:sub>
                      </m:sSub>
                      <m:r>
                        <m:rPr>
                          <m:nor/>
                        </m:rPr>
                        <a:rPr lang="en-US" altLang="zh-CN" b="0" i="0" dirty="0" smtClean="0">
                          <a:latin typeface="Cambria Math" panose="02040503050406030204" pitchFamily="18" charset="0"/>
                          <a:ea typeface="Cambria Math" panose="02040503050406030204" pitchFamily="18" charset="0"/>
                        </a:rPr>
                        <m:t>)</m:t>
                      </m:r>
                      <m:r>
                        <m:rPr>
                          <m:nor/>
                        </m:rPr>
                        <a:rPr lang="en-US" altLang="zh-CN" b="0" i="0" dirty="0" smtClean="0">
                          <a:latin typeface="Cambria Math" panose="02040503050406030204" pitchFamily="18" charset="0"/>
                          <a:ea typeface="Cambria Math" panose="02040503050406030204" pitchFamily="18" charset="0"/>
                        </a:rPr>
                        <m:t>P</m:t>
                      </m:r>
                      <m:r>
                        <m:rPr>
                          <m:nor/>
                        </m:rPr>
                        <a:rPr lang="en-US" altLang="zh-CN" b="0" i="0"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2</m:t>
                          </m:r>
                        </m:sub>
                      </m:sSub>
                      <m:d>
                        <m:dPr>
                          <m:begChr m:val="|"/>
                          <m:endChr m:val="|"/>
                          <m:ctrlPr>
                            <a:rPr lang="en-US" altLang="zh-CN" b="0" i="1" dirty="0" smtClean="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i="1" dirty="0">
                                  <a:latin typeface="Cambria Math" panose="02040503050406030204" pitchFamily="18" charset="0"/>
                                  <a:ea typeface="Cambria Math" panose="02040503050406030204" pitchFamily="18" charset="0"/>
                                </a:rPr>
                                <m:t>1</m:t>
                              </m:r>
                            </m:sub>
                          </m:sSub>
                          <m:r>
                            <m:rPr>
                              <m:nor/>
                            </m:rPr>
                            <a:rPr lang="en-US" altLang="zh-CN" b="0" i="0" dirty="0" smtClean="0">
                              <a:latin typeface="Cambria Math" panose="02040503050406030204" pitchFamily="18" charset="0"/>
                              <a:ea typeface="Cambria Math" panose="02040503050406030204" pitchFamily="18" charset="0"/>
                            </a:rPr>
                            <m:t>)</m:t>
                          </m:r>
                          <m:r>
                            <m:rPr>
                              <m:nor/>
                            </m:rPr>
                            <a:rPr lang="en-US" altLang="zh-CN" b="0" i="0" dirty="0" smtClean="0">
                              <a:latin typeface="Cambria Math" panose="02040503050406030204" pitchFamily="18" charset="0"/>
                              <a:ea typeface="Cambria Math" panose="02040503050406030204" pitchFamily="18" charset="0"/>
                            </a:rPr>
                            <m:t>P</m:t>
                          </m:r>
                          <m:r>
                            <m:rPr>
                              <m:nor/>
                            </m:rPr>
                            <a:rPr lang="en-US" altLang="zh-CN" b="0" i="0"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3</m:t>
                              </m:r>
                            </m:sub>
                          </m:sSub>
                        </m:e>
                      </m:d>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2</m:t>
                          </m:r>
                        </m:sub>
                      </m:sSub>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i="1" dirty="0">
                              <a:latin typeface="Cambria Math" panose="02040503050406030204" pitchFamily="18" charset="0"/>
                              <a:ea typeface="Cambria Math" panose="02040503050406030204" pitchFamily="18" charset="0"/>
                            </a:rPr>
                            <m:t>1</m:t>
                          </m:r>
                        </m:sub>
                      </m:sSub>
                      <m:r>
                        <m:rPr>
                          <m:nor/>
                        </m:rPr>
                        <a:rPr lang="en-US" altLang="zh-CN" b="0" i="0" dirty="0" smtClean="0">
                          <a:latin typeface="Cambria Math" panose="02040503050406030204" pitchFamily="18" charset="0"/>
                          <a:ea typeface="Cambria Math" panose="02040503050406030204" pitchFamily="18" charset="0"/>
                        </a:rPr>
                        <m:t>)</m:t>
                      </m:r>
                      <m:r>
                        <m:rPr>
                          <m:nor/>
                        </m:rPr>
                        <a:rPr lang="en-US" altLang="zh-CN" b="0" i="0" dirty="0" smtClean="0">
                          <a:latin typeface="Cambria Math" panose="02040503050406030204" pitchFamily="18" charset="0"/>
                          <a:ea typeface="Cambria Math" panose="02040503050406030204" pitchFamily="18" charset="0"/>
                        </a:rPr>
                        <m:t>P</m:t>
                      </m:r>
                      <m:r>
                        <m:rPr>
                          <m:nor/>
                        </m:rPr>
                        <a:rPr lang="en-US" altLang="zh-CN" b="0" i="0"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4</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3</m:t>
                          </m:r>
                        </m:sub>
                      </m:sSub>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b="0" i="1" dirty="0" smtClean="0">
                              <a:latin typeface="Cambria Math" panose="02040503050406030204" pitchFamily="18" charset="0"/>
                              <a:ea typeface="Cambria Math" panose="02040503050406030204" pitchFamily="18" charset="0"/>
                            </a:rPr>
                            <m:t>2</m:t>
                          </m:r>
                        </m:sub>
                      </m:sSub>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𝑊</m:t>
                          </m:r>
                        </m:e>
                        <m:sub>
                          <m:r>
                            <a:rPr lang="en-US" altLang="zh-CN" i="1" dirty="0">
                              <a:latin typeface="Cambria Math" panose="02040503050406030204" pitchFamily="18" charset="0"/>
                              <a:ea typeface="Cambria Math" panose="02040503050406030204" pitchFamily="18" charset="0"/>
                            </a:rPr>
                            <m:t>1</m:t>
                          </m:r>
                        </m:sub>
                      </m:sSub>
                      <m:r>
                        <m:rPr>
                          <m:nor/>
                        </m:rPr>
                        <a:rPr lang="en-US" altLang="zh-CN" b="0" i="0"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oMath>
                  </m:oMathPara>
                </a14:m>
                <a:endParaRPr lang="zh-CN" altLang="en-US" dirty="0">
                  <a:latin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492909" y="2789382"/>
                <a:ext cx="6742167" cy="276999"/>
              </a:xfrm>
              <a:prstGeom prst="rect">
                <a:avLst/>
              </a:prstGeom>
              <a:blipFill>
                <a:blip r:embed="rId3"/>
                <a:stretch>
                  <a:fillRect l="-723" t="-222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272700" y="4146427"/>
                <a:ext cx="24833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dirty="0" smtClean="0">
                          <a:latin typeface="Cambria Math" panose="02040503050406030204" pitchFamily="18" charset="0"/>
                        </a:rPr>
                        <m:t>P</m:t>
                      </m:r>
                      <m:r>
                        <m:rPr>
                          <m:nor/>
                        </m:rPr>
                        <a:rPr lang="en-US" altLang="zh-CN" dirty="0" smtClean="0">
                          <a:latin typeface="Cambria Math" panose="02040503050406030204" pitchFamily="18" charset="0"/>
                        </a:rPr>
                        <m:t>(</m:t>
                      </m:r>
                      <m:r>
                        <m:rPr>
                          <m:nor/>
                        </m:rPr>
                        <a:rPr lang="en-US" altLang="zh-CN" dirty="0" smtClean="0">
                          <a:latin typeface="Cambria Math" panose="02040503050406030204" pitchFamily="18" charset="0"/>
                        </a:rPr>
                        <m:t>Wn</m:t>
                      </m:r>
                      <m:r>
                        <m:rPr>
                          <m:nor/>
                        </m:rPr>
                        <a:rPr lang="en-US" altLang="zh-CN"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𝑊</m:t>
                          </m:r>
                        </m:e>
                        <m:sub>
                          <m:r>
                            <m:rPr>
                              <m:sty m:val="p"/>
                            </m:rPr>
                            <a:rPr lang="en-US" altLang="zh-CN" i="1" dirty="0">
                              <a:latin typeface="Cambria Math" panose="02040503050406030204" pitchFamily="18" charset="0"/>
                            </a:rPr>
                            <m:t>n</m:t>
                          </m:r>
                          <m:r>
                            <a:rPr lang="en-US" altLang="zh-CN" i="1" dirty="0">
                              <a:latin typeface="Cambria Math" panose="02040503050406030204" pitchFamily="18" charset="0"/>
                            </a:rPr>
                            <m:t>−1</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m:rPr>
                              <m:sty m:val="p"/>
                            </m:rPr>
                            <a:rPr lang="en-US" altLang="zh-CN" i="1" dirty="0">
                              <a:latin typeface="Cambria Math" panose="02040503050406030204" pitchFamily="18" charset="0"/>
                            </a:rPr>
                            <m:t>n</m:t>
                          </m:r>
                          <m:r>
                            <a:rPr lang="en-US" altLang="zh-CN" i="1" dirty="0">
                              <a:latin typeface="Cambria Math" panose="02040503050406030204" pitchFamily="18" charset="0"/>
                            </a:rPr>
                            <m:t>−2</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b="0" i="1" dirty="0" smtClean="0">
                              <a:latin typeface="Cambria Math" panose="02040503050406030204" pitchFamily="18" charset="0"/>
                            </a:rPr>
                            <m:t>1</m:t>
                          </m:r>
                        </m:sub>
                      </m:sSub>
                      <m:r>
                        <m:rPr>
                          <m:nor/>
                        </m:rPr>
                        <a:rPr lang="en-US" altLang="zh-CN" dirty="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272700" y="4146427"/>
                <a:ext cx="2483372" cy="276999"/>
              </a:xfrm>
              <a:prstGeom prst="rect">
                <a:avLst/>
              </a:prstGeom>
              <a:blipFill>
                <a:blip r:embed="rId4"/>
                <a:stretch>
                  <a:fillRect l="-2703" t="-2174" r="-2948" b="-32609"/>
                </a:stretch>
              </a:blipFill>
            </p:spPr>
            <p:txBody>
              <a:bodyPr/>
              <a:lstStyle/>
              <a:p>
                <a:r>
                  <a:rPr lang="zh-CN" altLang="en-US">
                    <a:noFill/>
                  </a:rPr>
                  <a:t> </a:t>
                </a:r>
              </a:p>
            </p:txBody>
          </p:sp>
        </mc:Fallback>
      </mc:AlternateContent>
      <p:sp>
        <p:nvSpPr>
          <p:cNvPr id="6" name="文本框 5"/>
          <p:cNvSpPr txBox="1"/>
          <p:nvPr/>
        </p:nvSpPr>
        <p:spPr>
          <a:xfrm>
            <a:off x="572655" y="5043053"/>
            <a:ext cx="8063345" cy="1477328"/>
          </a:xfrm>
          <a:prstGeom prst="rect">
            <a:avLst/>
          </a:prstGeom>
          <a:noFill/>
        </p:spPr>
        <p:txBody>
          <a:bodyPr wrap="square" rtlCol="0">
            <a:spAutoFit/>
          </a:bodyPr>
          <a:lstStyle/>
          <a:p>
            <a:r>
              <a:rPr lang="en-US" altLang="zh-CN" dirty="0"/>
              <a:t>  </a:t>
            </a:r>
            <a:r>
              <a:rPr lang="zh-CN" altLang="zh-CN" dirty="0">
                <a:latin typeface="+mn-ea"/>
              </a:rPr>
              <a:t>为了缓解这个问题，计算机科学家们一如既往地使用了</a:t>
            </a:r>
            <a:r>
              <a:rPr lang="en-US" altLang="zh-CN" dirty="0">
                <a:latin typeface="+mn-ea"/>
              </a:rPr>
              <a:t>Naïve</a:t>
            </a:r>
            <a:r>
              <a:rPr lang="zh-CN" altLang="en-US" dirty="0">
                <a:latin typeface="+mn-ea"/>
              </a:rPr>
              <a:t>的</a:t>
            </a:r>
            <a:r>
              <a:rPr lang="zh-CN" altLang="zh-CN" dirty="0">
                <a:latin typeface="+mn-ea"/>
              </a:rPr>
              <a:t>假设：我们假设句子中一个词的出现概率只依赖于它前面的有限的 </a:t>
            </a:r>
            <a:r>
              <a:rPr lang="en-US" altLang="zh-CN" dirty="0">
                <a:latin typeface="+mn-ea"/>
              </a:rPr>
              <a:t>k </a:t>
            </a:r>
            <a:r>
              <a:rPr lang="zh-CN" altLang="zh-CN" dirty="0">
                <a:latin typeface="+mn-ea"/>
              </a:rPr>
              <a:t>个词（</a:t>
            </a:r>
            <a:r>
              <a:rPr lang="en-US" altLang="zh-CN" dirty="0">
                <a:latin typeface="+mn-ea"/>
              </a:rPr>
              <a:t>k </a:t>
            </a:r>
            <a:r>
              <a:rPr lang="zh-CN" altLang="zh-CN" dirty="0">
                <a:latin typeface="+mn-ea"/>
              </a:rPr>
              <a:t>一般不超过</a:t>
            </a:r>
            <a:r>
              <a:rPr lang="en-US" altLang="zh-CN" dirty="0">
                <a:latin typeface="+mn-ea"/>
              </a:rPr>
              <a:t> 3</a:t>
            </a:r>
            <a:r>
              <a:rPr lang="zh-CN" altLang="zh-CN" dirty="0">
                <a:latin typeface="+mn-ea"/>
              </a:rPr>
              <a:t>，如果只依赖于前面的一个词，就是</a:t>
            </a:r>
            <a:r>
              <a:rPr lang="en-US" altLang="zh-CN" dirty="0">
                <a:latin typeface="+mn-ea"/>
              </a:rPr>
              <a:t>2</a:t>
            </a:r>
            <a:r>
              <a:rPr lang="zh-CN" altLang="zh-CN" dirty="0">
                <a:latin typeface="+mn-ea"/>
              </a:rPr>
              <a:t>元语言模型（</a:t>
            </a:r>
            <a:r>
              <a:rPr lang="en-US" altLang="zh-CN" dirty="0">
                <a:latin typeface="+mn-ea"/>
              </a:rPr>
              <a:t>2-gram</a:t>
            </a:r>
            <a:r>
              <a:rPr lang="zh-CN" altLang="zh-CN" dirty="0">
                <a:latin typeface="+mn-ea"/>
              </a:rPr>
              <a:t>），同理有</a:t>
            </a:r>
            <a:r>
              <a:rPr lang="en-US" altLang="zh-CN" dirty="0">
                <a:latin typeface="+mn-ea"/>
              </a:rPr>
              <a:t> 3-gram </a:t>
            </a:r>
            <a:r>
              <a:rPr lang="zh-CN" altLang="zh-CN" dirty="0">
                <a:latin typeface="+mn-ea"/>
              </a:rPr>
              <a:t>、</a:t>
            </a:r>
            <a:r>
              <a:rPr lang="en-US" altLang="zh-CN" dirty="0">
                <a:latin typeface="+mn-ea"/>
              </a:rPr>
              <a:t> 4-gram </a:t>
            </a:r>
            <a:r>
              <a:rPr lang="zh-CN" altLang="zh-CN" dirty="0">
                <a:latin typeface="+mn-ea"/>
              </a:rPr>
              <a:t>等），这个就是所谓的</a:t>
            </a:r>
            <a:r>
              <a:rPr lang="en-US" altLang="zh-CN" dirty="0">
                <a:latin typeface="+mn-ea"/>
              </a:rPr>
              <a:t>“</a:t>
            </a:r>
            <a:r>
              <a:rPr lang="zh-CN" altLang="zh-CN" dirty="0">
                <a:latin typeface="+mn-ea"/>
              </a:rPr>
              <a:t>有限地平线</a:t>
            </a:r>
            <a:r>
              <a:rPr lang="en-US" altLang="zh-CN" dirty="0">
                <a:latin typeface="+mn-ea"/>
              </a:rPr>
              <a:t>”</a:t>
            </a:r>
            <a:r>
              <a:rPr lang="zh-CN" altLang="zh-CN" dirty="0">
                <a:latin typeface="+mn-ea"/>
              </a:rPr>
              <a:t>假设。</a:t>
            </a:r>
            <a:r>
              <a:rPr lang="zh-CN" altLang="en-US" dirty="0">
                <a:latin typeface="+mn-ea"/>
              </a:rPr>
              <a:t>这个和我们之前的条件独立假设已经有些不同，但出发点和思想都是一致的。</a:t>
            </a:r>
          </a:p>
        </p:txBody>
      </p:sp>
    </p:spTree>
    <p:extLst>
      <p:ext uri="{BB962C8B-B14F-4D97-AF65-F5344CB8AC3E}">
        <p14:creationId xmlns:p14="http://schemas.microsoft.com/office/powerpoint/2010/main" val="324164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dirty="0"/>
              <a:t>这样的话，我们就可以得到，当</a:t>
            </a:r>
            <a:r>
              <a:rPr lang="en-US" altLang="zh-CN" dirty="0">
                <a:latin typeface="Cambria Math" panose="02040503050406030204" pitchFamily="18" charset="0"/>
                <a:ea typeface="Cambria Math" panose="02040503050406030204" pitchFamily="18" charset="0"/>
              </a:rPr>
              <a:t>k=1</a:t>
            </a:r>
            <a:r>
              <a:rPr lang="zh-CN" altLang="en-US" dirty="0"/>
              <a:t>，即只依赖于前面一个词时，有：</a:t>
            </a:r>
            <a:endParaRPr lang="en-US" altLang="zh-CN" dirty="0"/>
          </a:p>
          <a:p>
            <a:pPr marL="0" indent="0">
              <a:buNone/>
            </a:pPr>
            <a:endParaRPr lang="en-US" altLang="zh-CN" dirty="0"/>
          </a:p>
          <a:p>
            <a:pPr marL="0" indent="0">
              <a:buNone/>
            </a:pPr>
            <a:endParaRPr lang="en-US" altLang="zh-CN" dirty="0"/>
          </a:p>
          <a:p>
            <a:pPr marL="0" indent="0">
              <a:buNone/>
            </a:pPr>
            <a:r>
              <a:rPr lang="zh-CN" altLang="en-US" dirty="0"/>
              <a:t>现在，</a:t>
            </a:r>
            <a:r>
              <a:rPr lang="zh-CN" altLang="zh-CN" dirty="0"/>
              <a:t>统计</a:t>
            </a:r>
            <a:r>
              <a:rPr lang="en-US" altLang="zh-CN" dirty="0"/>
              <a:t> P(W2|W1) </a:t>
            </a:r>
            <a:r>
              <a:rPr lang="zh-CN" altLang="zh-CN" dirty="0"/>
              <a:t>就不再受到数据稀疏问题的困扰了。</a:t>
            </a:r>
            <a:endParaRPr lang="en-US" altLang="zh-CN" dirty="0"/>
          </a:p>
          <a:p>
            <a:pPr marL="0" indent="0">
              <a:buNone/>
            </a:pPr>
            <a:endParaRPr lang="en-US" altLang="zh-CN" dirty="0">
              <a:latin typeface="+mn-ea"/>
            </a:endParaRPr>
          </a:p>
          <a:p>
            <a:pPr marL="0" indent="0">
              <a:buNone/>
            </a:pPr>
            <a:r>
              <a:rPr lang="zh-CN" altLang="en-US" dirty="0">
                <a:latin typeface="+mn-ea"/>
              </a:rPr>
              <a:t>对于我们上面提到的例子“武汉市长江大桥”，如果按照自左到右的贪婪方法分词的话（寻找最大意义单元），结果就成了“武汉市长</a:t>
            </a:r>
            <a:r>
              <a:rPr lang="en-US" altLang="zh-CN" dirty="0">
                <a:latin typeface="+mn-ea"/>
              </a:rPr>
              <a:t>/</a:t>
            </a:r>
            <a:r>
              <a:rPr lang="zh-CN" altLang="en-US" dirty="0">
                <a:latin typeface="+mn-ea"/>
              </a:rPr>
              <a:t>江大桥”。</a:t>
            </a:r>
            <a:endParaRPr lang="en-US" altLang="zh-CN" dirty="0">
              <a:latin typeface="+mn-ea"/>
            </a:endParaRPr>
          </a:p>
          <a:p>
            <a:pPr marL="0" indent="0">
              <a:buNone/>
            </a:pPr>
            <a:r>
              <a:rPr lang="zh-CN" altLang="en-US" dirty="0">
                <a:latin typeface="+mn-ea"/>
              </a:rPr>
              <a:t>但如果按照贝叶斯分词的话（假设使用 </a:t>
            </a:r>
            <a:r>
              <a:rPr lang="en-US" altLang="zh-CN" dirty="0">
                <a:latin typeface="+mn-ea"/>
              </a:rPr>
              <a:t>3-gram</a:t>
            </a:r>
            <a:r>
              <a:rPr lang="zh-CN" altLang="en-US" dirty="0">
                <a:latin typeface="+mn-ea"/>
              </a:rPr>
              <a:t>），由于“武汉市长”和“江大桥”在语料库中一起出现的频率为 </a:t>
            </a:r>
            <a:r>
              <a:rPr lang="en-US" altLang="zh-CN" dirty="0">
                <a:latin typeface="+mn-ea"/>
              </a:rPr>
              <a:t>0 </a:t>
            </a:r>
            <a:r>
              <a:rPr lang="zh-CN" altLang="en-US" dirty="0">
                <a:latin typeface="+mn-ea"/>
              </a:rPr>
              <a:t>，这个整句的概率便会被判定为 </a:t>
            </a:r>
            <a:r>
              <a:rPr lang="en-US" altLang="zh-CN" dirty="0">
                <a:latin typeface="+mn-ea"/>
              </a:rPr>
              <a:t>0 </a:t>
            </a:r>
            <a:r>
              <a:rPr lang="zh-CN" altLang="en-US" dirty="0">
                <a:latin typeface="+mn-ea"/>
              </a:rPr>
              <a:t>。 从而使得“武汉市</a:t>
            </a:r>
            <a:r>
              <a:rPr lang="en-US" altLang="zh-CN" dirty="0">
                <a:latin typeface="+mn-ea"/>
              </a:rPr>
              <a:t>/</a:t>
            </a:r>
            <a:r>
              <a:rPr lang="zh-CN" altLang="en-US" dirty="0">
                <a:latin typeface="+mn-ea"/>
              </a:rPr>
              <a:t>长江大桥”这一分词方式胜出。</a:t>
            </a:r>
            <a:endParaRPr lang="en-US" altLang="zh-CN" dirty="0">
              <a:latin typeface="+mn-ea"/>
            </a:endParaRPr>
          </a:p>
        </p:txBody>
      </p:sp>
      <p:sp>
        <p:nvSpPr>
          <p:cNvPr id="3" name="标题 2"/>
          <p:cNvSpPr>
            <a:spLocks noGrp="1"/>
          </p:cNvSpPr>
          <p:nvPr>
            <p:ph type="title"/>
          </p:nvPr>
        </p:nvSpPr>
        <p:spPr/>
        <p:txBody>
          <a:bodyPr/>
          <a:lstStyle/>
          <a:p>
            <a:r>
              <a:rPr lang="en-US" altLang="zh-CN" dirty="0"/>
              <a:t>3.</a:t>
            </a:r>
            <a:r>
              <a:rPr lang="zh-CN" altLang="en-US" dirty="0"/>
              <a:t>基于朴素思想的贝叶斯推断的汉语分词</a:t>
            </a:r>
          </a:p>
        </p:txBody>
      </p:sp>
      <mc:AlternateContent xmlns:mc="http://schemas.openxmlformats.org/markup-compatibility/2006" xmlns:a14="http://schemas.microsoft.com/office/drawing/2010/main">
        <mc:Choice Requires="a14">
          <p:sp>
            <p:nvSpPr>
              <p:cNvPr id="4" name="文本框 3"/>
              <p:cNvSpPr txBox="1"/>
              <p:nvPr/>
            </p:nvSpPr>
            <p:spPr>
              <a:xfrm>
                <a:off x="2603313" y="2484582"/>
                <a:ext cx="43690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2</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1</m:t>
                              </m:r>
                            </m:sub>
                          </m:sSub>
                        </m:e>
                      </m:d>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3</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603313" y="2484582"/>
                <a:ext cx="4369081" cy="307777"/>
              </a:xfrm>
              <a:prstGeom prst="rect">
                <a:avLst/>
              </a:prstGeom>
              <a:blipFill>
                <a:blip r:embed="rId2"/>
                <a:stretch>
                  <a:fillRect l="-697" t="-4000" b="-3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986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4" y="4080223"/>
            <a:ext cx="8325019" cy="1114192"/>
          </a:xfrm>
        </p:spPr>
        <p:txBody>
          <a:bodyPr/>
          <a:lstStyle/>
          <a:p>
            <a:r>
              <a:rPr lang="en-US" altLang="zh-CN" dirty="0"/>
              <a:t>K</a:t>
            </a:r>
            <a:r>
              <a:rPr lang="zh-CN" altLang="en-US" dirty="0"/>
              <a:t>最近邻分类算法（</a:t>
            </a:r>
            <a:r>
              <a:rPr lang="en-US" altLang="zh-CN" dirty="0"/>
              <a:t>KNN</a:t>
            </a:r>
            <a:r>
              <a:rPr lang="zh-CN" altLang="en-US" dirty="0"/>
              <a:t>）</a:t>
            </a:r>
            <a:endParaRPr lang="zh-CN" altLang="en-US" sz="2400" dirty="0"/>
          </a:p>
        </p:txBody>
      </p:sp>
      <p:sp>
        <p:nvSpPr>
          <p:cNvPr id="5" name="副标题 4"/>
          <p:cNvSpPr>
            <a:spLocks noGrp="1"/>
          </p:cNvSpPr>
          <p:nvPr>
            <p:ph type="subTitle" idx="1"/>
          </p:nvPr>
        </p:nvSpPr>
        <p:spPr>
          <a:xfrm>
            <a:off x="469124" y="5204271"/>
            <a:ext cx="5820358" cy="468179"/>
          </a:xfrm>
        </p:spPr>
        <p:txBody>
          <a:bodyPr/>
          <a:lstStyle/>
          <a:p>
            <a:r>
              <a:rPr lang="en-US" altLang="zh-CN" dirty="0"/>
              <a:t>78</a:t>
            </a:r>
            <a:r>
              <a:rPr lang="zh-CN" altLang="en-US" dirty="0"/>
              <a:t>组 方荣耀</a:t>
            </a:r>
          </a:p>
        </p:txBody>
      </p:sp>
      <p:sp>
        <p:nvSpPr>
          <p:cNvPr id="6" name="文本占位符 5"/>
          <p:cNvSpPr>
            <a:spLocks noGrp="1"/>
          </p:cNvSpPr>
          <p:nvPr>
            <p:ph type="body" sz="quarter" idx="10"/>
          </p:nvPr>
        </p:nvSpPr>
        <p:spPr/>
        <p:txBody>
          <a:bodyPr/>
          <a:lstStyle/>
          <a:p>
            <a:r>
              <a:rPr lang="en-US" altLang="zh-CN" dirty="0"/>
              <a:t>2017</a:t>
            </a:r>
            <a:r>
              <a:rPr lang="zh-CN" altLang="en-US" dirty="0"/>
              <a:t>年</a:t>
            </a:r>
            <a:r>
              <a:rPr lang="en-US" altLang="zh-CN" dirty="0"/>
              <a:t>12</a:t>
            </a:r>
            <a:r>
              <a:rPr lang="zh-CN" altLang="en-US" dirty="0"/>
              <a:t>月</a:t>
            </a:r>
            <a:r>
              <a:rPr lang="en-US" altLang="zh-CN" dirty="0"/>
              <a:t>14</a:t>
            </a:r>
            <a:r>
              <a:rPr lang="zh-CN" altLang="en-US" dirty="0"/>
              <a:t>日</a:t>
            </a:r>
          </a:p>
        </p:txBody>
      </p:sp>
    </p:spTree>
    <p:extLst>
      <p:ext uri="{BB962C8B-B14F-4D97-AF65-F5344CB8AC3E}">
        <p14:creationId xmlns:p14="http://schemas.microsoft.com/office/powerpoint/2010/main" val="2182495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176003" y="1738944"/>
            <a:ext cx="4504102" cy="4741755"/>
          </a:xfrm>
        </p:spPr>
        <p:txBody>
          <a:bodyPr>
            <a:noAutofit/>
          </a:bodyPr>
          <a:lstStyle/>
          <a:p>
            <a:r>
              <a:rPr lang="en-US" altLang="zh-CN" sz="2800" b="1" dirty="0"/>
              <a:t>1</a:t>
            </a:r>
            <a:r>
              <a:rPr lang="zh-CN" altLang="en-US" sz="2800" b="1" dirty="0"/>
              <a:t>、分类问题</a:t>
            </a:r>
            <a:endParaRPr lang="en-US" altLang="zh-CN" sz="2800" b="1" dirty="0"/>
          </a:p>
          <a:p>
            <a:pPr lvl="1"/>
            <a:r>
              <a:rPr lang="zh-CN" altLang="en-US" sz="2200" dirty="0"/>
              <a:t>假设样本数据点包含两种信息：本身的数据属性与所属的类别</a:t>
            </a:r>
            <a:endParaRPr lang="en-US" altLang="zh-CN" sz="2200" dirty="0"/>
          </a:p>
          <a:p>
            <a:pPr lvl="1"/>
            <a:r>
              <a:rPr lang="zh-CN" altLang="en-US" sz="2400" dirty="0"/>
              <a:t>所需解决的问题：</a:t>
            </a:r>
            <a:endParaRPr lang="en-US" altLang="zh-CN" sz="2400" dirty="0"/>
          </a:p>
          <a:p>
            <a:pPr lvl="1"/>
            <a:r>
              <a:rPr lang="zh-CN" altLang="en-US" sz="2200" dirty="0"/>
              <a:t>已知一组已知类型的样本（称之为训练样本）。</a:t>
            </a:r>
            <a:endParaRPr lang="en-US" altLang="zh-CN" sz="2200" dirty="0"/>
          </a:p>
          <a:p>
            <a:pPr lvl="1"/>
            <a:r>
              <a:rPr lang="zh-CN" altLang="en-US" sz="2200" dirty="0"/>
              <a:t>当得到一个未知类型的样本（称之为测试样本），求该测试样本的所属类别。</a:t>
            </a:r>
            <a:endParaRPr lang="en-US" altLang="zh-CN" sz="2200"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r>
              <a:rPr lang="en-US" altLang="zh-CN" dirty="0"/>
              <a:t>KNN</a:t>
            </a:r>
            <a:r>
              <a:rPr lang="zh-CN" altLang="en-US" dirty="0"/>
              <a:t>）</a:t>
            </a:r>
          </a:p>
        </p:txBody>
      </p:sp>
      <p:pic>
        <p:nvPicPr>
          <p:cNvPr id="2" name="图片 1">
            <a:extLst>
              <a:ext uri="{FF2B5EF4-FFF2-40B4-BE49-F238E27FC236}">
                <a16:creationId xmlns:a16="http://schemas.microsoft.com/office/drawing/2014/main" id="{2C74E1F7-75D3-4CA1-87F7-A2E8275AE0FA}"/>
              </a:ext>
            </a:extLst>
          </p:cNvPr>
          <p:cNvPicPr>
            <a:picLocks noChangeAspect="1"/>
          </p:cNvPicPr>
          <p:nvPr/>
        </p:nvPicPr>
        <p:blipFill>
          <a:blip r:embed="rId2"/>
          <a:stretch>
            <a:fillRect/>
          </a:stretch>
        </p:blipFill>
        <p:spPr>
          <a:xfrm>
            <a:off x="4872896" y="2150651"/>
            <a:ext cx="3850006" cy="3468913"/>
          </a:xfrm>
          <a:prstGeom prst="rect">
            <a:avLst/>
          </a:prstGeom>
        </p:spPr>
      </p:pic>
    </p:spTree>
    <p:extLst>
      <p:ext uri="{BB962C8B-B14F-4D97-AF65-F5344CB8AC3E}">
        <p14:creationId xmlns:p14="http://schemas.microsoft.com/office/powerpoint/2010/main" val="1753666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C50CCF1-42BA-49C7-B4A4-2CA239DB8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23" y="2144582"/>
            <a:ext cx="4642523" cy="3801849"/>
          </a:xfrm>
          <a:prstGeom prst="rect">
            <a:avLst/>
          </a:prstGeom>
        </p:spPr>
      </p:pic>
      <p:sp>
        <p:nvSpPr>
          <p:cNvPr id="5" name="内容占位符 4"/>
          <p:cNvSpPr>
            <a:spLocks noGrp="1"/>
          </p:cNvSpPr>
          <p:nvPr>
            <p:ph sz="quarter" idx="10"/>
          </p:nvPr>
        </p:nvSpPr>
        <p:spPr>
          <a:xfrm>
            <a:off x="0" y="2089671"/>
            <a:ext cx="4572000" cy="3801849"/>
          </a:xfrm>
        </p:spPr>
        <p:txBody>
          <a:bodyPr>
            <a:noAutofit/>
          </a:bodyPr>
          <a:lstStyle/>
          <a:p>
            <a:r>
              <a:rPr lang="en-US" altLang="zh-CN" sz="2800" b="1" dirty="0"/>
              <a:t>2</a:t>
            </a:r>
            <a:r>
              <a:rPr lang="zh-CN" altLang="en-US" sz="2800" b="1" dirty="0"/>
              <a:t>、分类问题实例</a:t>
            </a:r>
            <a:endParaRPr lang="en-US" altLang="zh-CN" sz="2200" dirty="0"/>
          </a:p>
          <a:p>
            <a:r>
              <a:rPr lang="zh-CN" altLang="en-US" sz="2200" dirty="0"/>
              <a:t>假设面临一个图片分类问题：</a:t>
            </a:r>
            <a:endParaRPr lang="en-US" altLang="zh-CN" sz="2200" dirty="0"/>
          </a:p>
          <a:p>
            <a:pPr lvl="1"/>
            <a:r>
              <a:rPr lang="zh-CN" altLang="en-US" sz="2200" dirty="0"/>
              <a:t>现有一个已知图片种类的图片集，即训练样本。（箭头右边的图片）</a:t>
            </a:r>
            <a:endParaRPr lang="en-US" altLang="zh-CN" sz="2200" dirty="0"/>
          </a:p>
          <a:p>
            <a:pPr lvl="1"/>
            <a:r>
              <a:rPr lang="zh-CN" altLang="en-US" sz="2200" dirty="0"/>
              <a:t>求对一个未知图片种类的图片集进行分类，即测试样本。（箭头左边图片）</a:t>
            </a:r>
            <a:endParaRPr lang="en-US" altLang="zh-CN" sz="2200"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r>
              <a:rPr lang="en-US" altLang="zh-CN" dirty="0"/>
              <a:t>KNN</a:t>
            </a:r>
            <a:r>
              <a:rPr lang="zh-CN" altLang="en-US" dirty="0"/>
              <a:t>）</a:t>
            </a:r>
          </a:p>
        </p:txBody>
      </p:sp>
    </p:spTree>
    <p:extLst>
      <p:ext uri="{BB962C8B-B14F-4D97-AF65-F5344CB8AC3E}">
        <p14:creationId xmlns:p14="http://schemas.microsoft.com/office/powerpoint/2010/main" val="3727189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176003" y="1632412"/>
            <a:ext cx="4504102" cy="4741755"/>
          </a:xfrm>
        </p:spPr>
        <p:txBody>
          <a:bodyPr>
            <a:noAutofit/>
          </a:bodyPr>
          <a:lstStyle/>
          <a:p>
            <a:r>
              <a:rPr lang="en-US" altLang="zh-CN" sz="2800" b="1" dirty="0"/>
              <a:t>3</a:t>
            </a:r>
            <a:r>
              <a:rPr lang="zh-CN" altLang="en-US" sz="2800" b="1" dirty="0"/>
              <a:t>、</a:t>
            </a:r>
            <a:r>
              <a:rPr lang="en-US" altLang="zh-CN" sz="2800" b="1" dirty="0"/>
              <a:t>KNN</a:t>
            </a:r>
            <a:r>
              <a:rPr lang="zh-CN" altLang="en-US" sz="2800" b="1" dirty="0"/>
              <a:t>算法</a:t>
            </a:r>
            <a:endParaRPr lang="en-US" altLang="zh-CN" sz="2800" b="1" dirty="0"/>
          </a:p>
          <a:p>
            <a:r>
              <a:rPr lang="zh-CN" altLang="en-US" sz="2200" dirty="0"/>
              <a:t>步骤一：</a:t>
            </a:r>
            <a:endParaRPr lang="en-US" altLang="zh-CN" sz="2200" dirty="0"/>
          </a:p>
          <a:p>
            <a:r>
              <a:rPr lang="zh-CN" altLang="en-US" sz="2200" dirty="0"/>
              <a:t>记录下所有训练样本的数据信息与类别信息。（数据信息</a:t>
            </a:r>
            <a:r>
              <a:rPr lang="en-US" altLang="zh-CN" sz="2200" dirty="0"/>
              <a:t>——x-y</a:t>
            </a:r>
            <a:r>
              <a:rPr lang="zh-CN" altLang="en-US" sz="2200" dirty="0"/>
              <a:t>坐标，类别信息</a:t>
            </a:r>
            <a:r>
              <a:rPr lang="en-US" altLang="zh-CN" sz="2200" dirty="0"/>
              <a:t>——</a:t>
            </a:r>
            <a:r>
              <a:rPr lang="zh-CN" altLang="en-US" sz="2200" dirty="0"/>
              <a:t>点的颜色）</a:t>
            </a:r>
            <a:endParaRPr lang="en-US" altLang="zh-CN" sz="2200" dirty="0"/>
          </a:p>
          <a:p>
            <a:r>
              <a:rPr lang="zh-CN" altLang="en-US" sz="2200" dirty="0"/>
              <a:t>步骤二：</a:t>
            </a:r>
            <a:endParaRPr lang="en-US" altLang="zh-CN" sz="2200" dirty="0"/>
          </a:p>
          <a:p>
            <a:r>
              <a:rPr lang="zh-CN" altLang="en-US" sz="2200" dirty="0"/>
              <a:t>记录下待分类的测试样本的数据信息，将该样本的数据信息依次与每个训练样本求“距离”，选出距离最近的</a:t>
            </a:r>
            <a:r>
              <a:rPr lang="en-US" altLang="zh-CN" sz="2200" dirty="0"/>
              <a:t>K</a:t>
            </a:r>
            <a:r>
              <a:rPr lang="zh-CN" altLang="en-US" sz="2200" dirty="0"/>
              <a:t>个训练样本。</a:t>
            </a:r>
            <a:endParaRPr lang="en-US" altLang="zh-CN" sz="2200"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r>
              <a:rPr lang="en-US" altLang="zh-CN" dirty="0"/>
              <a:t>KNN</a:t>
            </a:r>
            <a:r>
              <a:rPr lang="zh-CN" altLang="en-US" dirty="0"/>
              <a:t>）</a:t>
            </a:r>
          </a:p>
        </p:txBody>
      </p:sp>
      <p:pic>
        <p:nvPicPr>
          <p:cNvPr id="2" name="图片 1">
            <a:extLst>
              <a:ext uri="{FF2B5EF4-FFF2-40B4-BE49-F238E27FC236}">
                <a16:creationId xmlns:a16="http://schemas.microsoft.com/office/drawing/2014/main" id="{2C74E1F7-75D3-4CA1-87F7-A2E8275AE0FA}"/>
              </a:ext>
            </a:extLst>
          </p:cNvPr>
          <p:cNvPicPr>
            <a:picLocks noChangeAspect="1"/>
          </p:cNvPicPr>
          <p:nvPr/>
        </p:nvPicPr>
        <p:blipFill>
          <a:blip r:embed="rId2"/>
          <a:stretch>
            <a:fillRect/>
          </a:stretch>
        </p:blipFill>
        <p:spPr>
          <a:xfrm>
            <a:off x="4872896" y="2150651"/>
            <a:ext cx="3850006" cy="3468913"/>
          </a:xfrm>
          <a:prstGeom prst="rect">
            <a:avLst/>
          </a:prstGeom>
        </p:spPr>
      </p:pic>
    </p:spTree>
    <p:extLst>
      <p:ext uri="{BB962C8B-B14F-4D97-AF65-F5344CB8AC3E}">
        <p14:creationId xmlns:p14="http://schemas.microsoft.com/office/powerpoint/2010/main" val="152405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D322B5-41AE-42F6-9771-AAC9036FA396}"/>
              </a:ext>
            </a:extLst>
          </p:cNvPr>
          <p:cNvSpPr>
            <a:spLocks noGrp="1"/>
          </p:cNvSpPr>
          <p:nvPr>
            <p:ph sz="quarter" idx="10"/>
          </p:nvPr>
        </p:nvSpPr>
        <p:spPr/>
        <p:txBody>
          <a:bodyPr/>
          <a:lstStyle/>
          <a:p>
            <a:r>
              <a:rPr lang="en-US" altLang="zh-CN" dirty="0"/>
              <a:t>SVM</a:t>
            </a:r>
            <a:r>
              <a:rPr lang="zh-CN" altLang="en-US" dirty="0"/>
              <a:t>的本质上就是⼀个</a:t>
            </a:r>
            <a:r>
              <a:rPr lang="zh-CN" altLang="en-US" b="1" dirty="0"/>
              <a:t>分类器</a:t>
            </a:r>
            <a:endParaRPr lang="en-US" altLang="zh-CN" b="1" dirty="0"/>
          </a:p>
          <a:p>
            <a:pPr marL="0" indent="0">
              <a:buNone/>
            </a:pPr>
            <a:r>
              <a:rPr lang="zh-CN" altLang="en-US" b="1" dirty="0"/>
              <a:t>   考虑一个二维情况：</a:t>
            </a:r>
            <a:endParaRPr lang="en-US" altLang="zh-CN" b="1" dirty="0"/>
          </a:p>
          <a:p>
            <a:r>
              <a:rPr lang="zh-CN" altLang="en-US" dirty="0"/>
              <a:t>问题：怎么放置⼀根棍⼦把点给分开？</a:t>
            </a:r>
            <a:endParaRPr lang="en-US" altLang="zh-CN" dirty="0"/>
          </a:p>
          <a:p>
            <a:r>
              <a:rPr lang="zh-CN" altLang="en-US" dirty="0"/>
              <a:t>当然是将棍⼦插⼊两个类别点的中间部分。</a:t>
            </a:r>
            <a:endParaRPr lang="en-US" altLang="zh-CN" dirty="0"/>
          </a:p>
        </p:txBody>
      </p:sp>
      <p:sp>
        <p:nvSpPr>
          <p:cNvPr id="3" name="标题 2">
            <a:extLst>
              <a:ext uri="{FF2B5EF4-FFF2-40B4-BE49-F238E27FC236}">
                <a16:creationId xmlns:a16="http://schemas.microsoft.com/office/drawing/2014/main" id="{901038CE-0093-43B0-8EF5-FCCF55D3C6E8}"/>
              </a:ext>
            </a:extLst>
          </p:cNvPr>
          <p:cNvSpPr>
            <a:spLocks noGrp="1"/>
          </p:cNvSpPr>
          <p:nvPr>
            <p:ph type="title"/>
          </p:nvPr>
        </p:nvSpPr>
        <p:spPr/>
        <p:txBody>
          <a:bodyPr/>
          <a:lstStyle/>
          <a:p>
            <a:r>
              <a:rPr lang="zh-CN" altLang="en-US" dirty="0"/>
              <a:t>构想一个分类器</a:t>
            </a:r>
          </a:p>
        </p:txBody>
      </p:sp>
      <p:pic>
        <p:nvPicPr>
          <p:cNvPr id="5" name="图片 4">
            <a:extLst>
              <a:ext uri="{FF2B5EF4-FFF2-40B4-BE49-F238E27FC236}">
                <a16:creationId xmlns:a16="http://schemas.microsoft.com/office/drawing/2014/main" id="{35F9A9DC-2AF2-4F02-9E4F-236AC34D8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0" y="3740596"/>
            <a:ext cx="2857500" cy="2143125"/>
          </a:xfrm>
          <a:prstGeom prst="rect">
            <a:avLst/>
          </a:prstGeom>
        </p:spPr>
      </p:pic>
      <p:pic>
        <p:nvPicPr>
          <p:cNvPr id="7" name="图片 6">
            <a:extLst>
              <a:ext uri="{FF2B5EF4-FFF2-40B4-BE49-F238E27FC236}">
                <a16:creationId xmlns:a16="http://schemas.microsoft.com/office/drawing/2014/main" id="{09BCB9BF-FE28-42AC-904A-0F2FA0128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370" y="3740595"/>
            <a:ext cx="2857500" cy="2143125"/>
          </a:xfrm>
          <a:prstGeom prst="rect">
            <a:avLst/>
          </a:prstGeom>
        </p:spPr>
      </p:pic>
    </p:spTree>
    <p:extLst>
      <p:ext uri="{BB962C8B-B14F-4D97-AF65-F5344CB8AC3E}">
        <p14:creationId xmlns:p14="http://schemas.microsoft.com/office/powerpoint/2010/main" val="14723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176003" y="1632413"/>
            <a:ext cx="4504102" cy="3099385"/>
          </a:xfrm>
        </p:spPr>
        <p:txBody>
          <a:bodyPr>
            <a:noAutofit/>
          </a:bodyPr>
          <a:lstStyle/>
          <a:p>
            <a:r>
              <a:rPr lang="en-US" altLang="zh-CN" sz="2800" b="1" dirty="0"/>
              <a:t>3</a:t>
            </a:r>
            <a:r>
              <a:rPr lang="zh-CN" altLang="en-US" sz="2800" b="1" dirty="0"/>
              <a:t>、</a:t>
            </a:r>
            <a:r>
              <a:rPr lang="en-US" altLang="zh-CN" sz="2800" b="1" dirty="0"/>
              <a:t>KNN</a:t>
            </a:r>
            <a:r>
              <a:rPr lang="zh-CN" altLang="en-US" sz="2800" b="1" dirty="0"/>
              <a:t>算法</a:t>
            </a:r>
            <a:endParaRPr lang="en-US" altLang="zh-CN" sz="2200" dirty="0"/>
          </a:p>
          <a:p>
            <a:endParaRPr lang="en-US" altLang="zh-CN" sz="2200" dirty="0"/>
          </a:p>
          <a:p>
            <a:r>
              <a:rPr lang="zh-CN" altLang="en-US" sz="2200" dirty="0"/>
              <a:t>步骤三：</a:t>
            </a:r>
            <a:endParaRPr lang="en-US" altLang="zh-CN" sz="2200" dirty="0"/>
          </a:p>
          <a:p>
            <a:r>
              <a:rPr lang="en-US" altLang="zh-CN" sz="2200" dirty="0"/>
              <a:t>K</a:t>
            </a:r>
            <a:r>
              <a:rPr lang="zh-CN" altLang="en-US" sz="2200" dirty="0"/>
              <a:t>个最近的训练样本中， 出现次数最多的类别信息作为对该未知 的测试样本的预测分类。</a:t>
            </a:r>
            <a:endParaRPr lang="en-US" altLang="zh-CN" sz="2200"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r>
              <a:rPr lang="en-US" altLang="zh-CN" dirty="0"/>
              <a:t>KNN</a:t>
            </a:r>
            <a:r>
              <a:rPr lang="zh-CN" altLang="en-US" dirty="0"/>
              <a:t>）</a:t>
            </a:r>
          </a:p>
        </p:txBody>
      </p:sp>
      <p:pic>
        <p:nvPicPr>
          <p:cNvPr id="2" name="图片 1">
            <a:extLst>
              <a:ext uri="{FF2B5EF4-FFF2-40B4-BE49-F238E27FC236}">
                <a16:creationId xmlns:a16="http://schemas.microsoft.com/office/drawing/2014/main" id="{2C74E1F7-75D3-4CA1-87F7-A2E8275AE0FA}"/>
              </a:ext>
            </a:extLst>
          </p:cNvPr>
          <p:cNvPicPr>
            <a:picLocks noChangeAspect="1"/>
          </p:cNvPicPr>
          <p:nvPr/>
        </p:nvPicPr>
        <p:blipFill>
          <a:blip r:embed="rId2"/>
          <a:stretch>
            <a:fillRect/>
          </a:stretch>
        </p:blipFill>
        <p:spPr>
          <a:xfrm>
            <a:off x="4872896" y="2150651"/>
            <a:ext cx="3850006" cy="3468913"/>
          </a:xfrm>
          <a:prstGeom prst="rect">
            <a:avLst/>
          </a:prstGeom>
        </p:spPr>
      </p:pic>
    </p:spTree>
    <p:extLst>
      <p:ext uri="{BB962C8B-B14F-4D97-AF65-F5344CB8AC3E}">
        <p14:creationId xmlns:p14="http://schemas.microsoft.com/office/powerpoint/2010/main" val="2309043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E7AC3C-9581-498E-95CE-18A511A89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808" y="2212111"/>
            <a:ext cx="5243171" cy="3906810"/>
          </a:xfrm>
          <a:prstGeom prst="rect">
            <a:avLst/>
          </a:prstGeom>
        </p:spPr>
      </p:pic>
      <p:sp>
        <p:nvSpPr>
          <p:cNvPr id="5" name="内容占位符 4"/>
          <p:cNvSpPr>
            <a:spLocks noGrp="1"/>
          </p:cNvSpPr>
          <p:nvPr>
            <p:ph sz="quarter" idx="10"/>
          </p:nvPr>
        </p:nvSpPr>
        <p:spPr>
          <a:xfrm>
            <a:off x="0" y="1752320"/>
            <a:ext cx="3923930" cy="3801849"/>
          </a:xfrm>
        </p:spPr>
        <p:txBody>
          <a:bodyPr>
            <a:noAutofit/>
          </a:bodyPr>
          <a:lstStyle/>
          <a:p>
            <a:r>
              <a:rPr lang="en-US" altLang="zh-CN" sz="2800" b="1" dirty="0"/>
              <a:t>4</a:t>
            </a:r>
            <a:r>
              <a:rPr lang="zh-CN" altLang="en-US" sz="2800" b="1" dirty="0"/>
              <a:t>、图片分类问题解决</a:t>
            </a:r>
            <a:endParaRPr lang="en-US" altLang="zh-CN" sz="2800" b="1" dirty="0"/>
          </a:p>
          <a:p>
            <a:endParaRPr lang="en-US" altLang="zh-CN" sz="2200" dirty="0"/>
          </a:p>
          <a:p>
            <a:r>
              <a:rPr lang="zh-CN" altLang="en-US" sz="2200" dirty="0"/>
              <a:t>步骤一：</a:t>
            </a:r>
            <a:endParaRPr lang="en-US" altLang="zh-CN" sz="2200" dirty="0"/>
          </a:p>
          <a:p>
            <a:r>
              <a:rPr lang="zh-CN" altLang="en-US" sz="2200" dirty="0"/>
              <a:t>记录每个已知类型的训练样本的</a:t>
            </a:r>
            <a:r>
              <a:rPr lang="en-US" altLang="zh-CN" sz="2200" dirty="0"/>
              <a:t>RGB</a:t>
            </a:r>
            <a:r>
              <a:rPr lang="zh-CN" altLang="en-US" sz="2200" dirty="0"/>
              <a:t>数据和类型。</a:t>
            </a:r>
            <a:endParaRPr lang="en-US" altLang="zh-CN" sz="2200" dirty="0"/>
          </a:p>
          <a:p>
            <a:r>
              <a:rPr lang="zh-CN" altLang="en-US" sz="2200" dirty="0"/>
              <a:t>算法复杂度为</a:t>
            </a:r>
            <a:r>
              <a:rPr lang="en-US" altLang="zh-CN" sz="2200" dirty="0"/>
              <a:t>O</a:t>
            </a:r>
            <a:r>
              <a:rPr lang="zh-CN" altLang="en-US" sz="2200" dirty="0"/>
              <a:t>（</a:t>
            </a:r>
            <a:r>
              <a:rPr lang="en-US" altLang="zh-CN" sz="2200" dirty="0"/>
              <a:t>1</a:t>
            </a:r>
            <a:r>
              <a:rPr lang="zh-CN" altLang="en-US" sz="2200" dirty="0"/>
              <a:t>）。</a:t>
            </a:r>
            <a:endParaRPr lang="en-US" altLang="zh-CN" sz="2200"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r>
              <a:rPr lang="en-US" altLang="zh-CN" dirty="0"/>
              <a:t>KNN</a:t>
            </a:r>
            <a:r>
              <a:rPr lang="zh-CN" altLang="en-US" dirty="0"/>
              <a:t>）</a:t>
            </a:r>
          </a:p>
        </p:txBody>
      </p:sp>
    </p:spTree>
    <p:extLst>
      <p:ext uri="{BB962C8B-B14F-4D97-AF65-F5344CB8AC3E}">
        <p14:creationId xmlns:p14="http://schemas.microsoft.com/office/powerpoint/2010/main" val="1702180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360363E-E7BD-46B9-A4D8-ECEDC6114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72726"/>
            <a:ext cx="9144000" cy="2654231"/>
          </a:xfrm>
          <a:prstGeom prst="rect">
            <a:avLst/>
          </a:prstGeom>
        </p:spPr>
      </p:pic>
      <p:sp>
        <p:nvSpPr>
          <p:cNvPr id="5" name="内容占位符 4"/>
          <p:cNvSpPr>
            <a:spLocks noGrp="1"/>
          </p:cNvSpPr>
          <p:nvPr>
            <p:ph sz="quarter" idx="10"/>
          </p:nvPr>
        </p:nvSpPr>
        <p:spPr>
          <a:xfrm>
            <a:off x="-1" y="1548460"/>
            <a:ext cx="9144001" cy="2446818"/>
          </a:xfrm>
        </p:spPr>
        <p:txBody>
          <a:bodyPr>
            <a:noAutofit/>
          </a:bodyPr>
          <a:lstStyle/>
          <a:p>
            <a:r>
              <a:rPr lang="en-US" altLang="zh-CN" sz="2800" b="1" dirty="0"/>
              <a:t>4</a:t>
            </a:r>
            <a:r>
              <a:rPr lang="zh-CN" altLang="en-US" sz="2800" b="1" dirty="0"/>
              <a:t>、图片分类问题解决</a:t>
            </a:r>
            <a:endParaRPr lang="en-US" altLang="zh-CN" sz="2200" dirty="0"/>
          </a:p>
          <a:p>
            <a:r>
              <a:rPr lang="zh-CN" altLang="en-US" sz="2200" dirty="0"/>
              <a:t>步骤二：</a:t>
            </a:r>
            <a:endParaRPr lang="en-US" altLang="zh-CN" sz="2200" dirty="0"/>
          </a:p>
          <a:p>
            <a:r>
              <a:rPr lang="zh-CN" altLang="en-US" sz="2200" dirty="0"/>
              <a:t>记录下需要分类的测试样本的</a:t>
            </a:r>
            <a:r>
              <a:rPr lang="en-US" altLang="zh-CN" sz="2200" dirty="0"/>
              <a:t>RGB</a:t>
            </a:r>
            <a:r>
              <a:rPr lang="zh-CN" altLang="en-US" sz="2200" dirty="0"/>
              <a:t>值，与每个训练样本的</a:t>
            </a:r>
            <a:r>
              <a:rPr lang="en-US" altLang="zh-CN" sz="2200" dirty="0"/>
              <a:t>RGB</a:t>
            </a:r>
            <a:r>
              <a:rPr lang="zh-CN" altLang="en-US" sz="2200" dirty="0"/>
              <a:t>值作差并将每个像素点的差求和得到两张图片间的“距离”（求距离）。</a:t>
            </a:r>
            <a:endParaRPr lang="en-US" altLang="zh-CN" sz="2200" dirty="0"/>
          </a:p>
          <a:p>
            <a:r>
              <a:rPr lang="zh-CN" altLang="en-US" sz="2200" dirty="0"/>
              <a:t>算法复杂度为</a:t>
            </a:r>
            <a:r>
              <a:rPr lang="en-US" altLang="zh-CN" sz="2200" dirty="0"/>
              <a:t>O</a:t>
            </a:r>
            <a:r>
              <a:rPr lang="zh-CN" altLang="en-US" sz="2200" dirty="0"/>
              <a:t>（</a:t>
            </a:r>
            <a:r>
              <a:rPr lang="en-US" altLang="zh-CN" sz="2200" dirty="0"/>
              <a:t>N</a:t>
            </a:r>
            <a:r>
              <a:rPr lang="zh-CN" altLang="en-US" sz="2200" dirty="0"/>
              <a:t>）。</a:t>
            </a:r>
            <a:endParaRPr lang="en-US" altLang="zh-CN" sz="2200"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r>
              <a:rPr lang="en-US" altLang="zh-CN" dirty="0"/>
              <a:t>KNN</a:t>
            </a:r>
            <a:r>
              <a:rPr lang="zh-CN" altLang="en-US" dirty="0"/>
              <a:t>）</a:t>
            </a:r>
          </a:p>
        </p:txBody>
      </p:sp>
    </p:spTree>
    <p:extLst>
      <p:ext uri="{BB962C8B-B14F-4D97-AF65-F5344CB8AC3E}">
        <p14:creationId xmlns:p14="http://schemas.microsoft.com/office/powerpoint/2010/main" val="1447281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C50CCF1-42BA-49C7-B4A4-2CA239DB8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23" y="2224481"/>
            <a:ext cx="4642523" cy="3801849"/>
          </a:xfrm>
          <a:prstGeom prst="rect">
            <a:avLst/>
          </a:prstGeom>
        </p:spPr>
      </p:pic>
      <p:sp>
        <p:nvSpPr>
          <p:cNvPr id="5" name="内容占位符 4"/>
          <p:cNvSpPr>
            <a:spLocks noGrp="1"/>
          </p:cNvSpPr>
          <p:nvPr>
            <p:ph sz="quarter" idx="10"/>
          </p:nvPr>
        </p:nvSpPr>
        <p:spPr>
          <a:xfrm>
            <a:off x="0" y="2089671"/>
            <a:ext cx="4403823" cy="3856760"/>
          </a:xfrm>
        </p:spPr>
        <p:txBody>
          <a:bodyPr>
            <a:noAutofit/>
          </a:bodyPr>
          <a:lstStyle/>
          <a:p>
            <a:r>
              <a:rPr lang="en-US" altLang="zh-CN" sz="2800" b="1" dirty="0"/>
              <a:t>4</a:t>
            </a:r>
            <a:r>
              <a:rPr lang="zh-CN" altLang="en-US" sz="2800" b="1" dirty="0"/>
              <a:t>、图片分类问题解决</a:t>
            </a:r>
            <a:endParaRPr lang="en-US" altLang="zh-CN" sz="2200" dirty="0"/>
          </a:p>
          <a:p>
            <a:r>
              <a:rPr lang="zh-CN" altLang="en-US" sz="2200" dirty="0"/>
              <a:t>步骤三：</a:t>
            </a:r>
            <a:endParaRPr lang="en-US" altLang="zh-CN" sz="2200" dirty="0"/>
          </a:p>
          <a:p>
            <a:r>
              <a:rPr lang="zh-CN" altLang="en-US" sz="2200" dirty="0"/>
              <a:t>得到与需要分类的测试图片“距离”最近的</a:t>
            </a:r>
            <a:r>
              <a:rPr lang="en-US" altLang="zh-CN" sz="2200" dirty="0"/>
              <a:t>K</a:t>
            </a:r>
            <a:r>
              <a:rPr lang="zh-CN" altLang="en-US" sz="2200" dirty="0"/>
              <a:t>张训练样本图片。</a:t>
            </a:r>
            <a:endParaRPr lang="en-US" altLang="zh-CN" sz="2200" dirty="0"/>
          </a:p>
          <a:p>
            <a:r>
              <a:rPr lang="zh-CN" altLang="en-US" sz="2200" dirty="0"/>
              <a:t>选择</a:t>
            </a:r>
            <a:r>
              <a:rPr lang="en-US" altLang="zh-CN" sz="2200" dirty="0"/>
              <a:t>K</a:t>
            </a:r>
            <a:r>
              <a:rPr lang="zh-CN" altLang="en-US" sz="2200" dirty="0"/>
              <a:t>张图片中出现次数最多的类型作为测试样本图片的预测类型。</a:t>
            </a:r>
            <a:endParaRPr lang="en-US" altLang="zh-CN" sz="2200"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r>
              <a:rPr lang="en-US" altLang="zh-CN" dirty="0"/>
              <a:t>KNN</a:t>
            </a:r>
            <a:r>
              <a:rPr lang="zh-CN" altLang="en-US" dirty="0"/>
              <a:t>）</a:t>
            </a:r>
          </a:p>
        </p:txBody>
      </p:sp>
    </p:spTree>
    <p:extLst>
      <p:ext uri="{BB962C8B-B14F-4D97-AF65-F5344CB8AC3E}">
        <p14:creationId xmlns:p14="http://schemas.microsoft.com/office/powerpoint/2010/main" val="3893394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D52D9981-D999-4A17-AA30-E38A989D7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144" y="3045467"/>
            <a:ext cx="3396610" cy="3474918"/>
          </a:xfrm>
          <a:prstGeom prst="rect">
            <a:avLst/>
          </a:prstGeom>
        </p:spPr>
      </p:pic>
      <p:pic>
        <p:nvPicPr>
          <p:cNvPr id="4" name="图片 3">
            <a:extLst>
              <a:ext uri="{FF2B5EF4-FFF2-40B4-BE49-F238E27FC236}">
                <a16:creationId xmlns:a16="http://schemas.microsoft.com/office/drawing/2014/main" id="{94D4F4CE-F0CE-437B-96D8-B8119858C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62" y="3045467"/>
            <a:ext cx="3426922" cy="3474918"/>
          </a:xfrm>
          <a:prstGeom prst="rect">
            <a:avLst/>
          </a:prstGeom>
        </p:spPr>
      </p:pic>
      <p:sp>
        <p:nvSpPr>
          <p:cNvPr id="5" name="内容占位符 4"/>
          <p:cNvSpPr>
            <a:spLocks noGrp="1"/>
          </p:cNvSpPr>
          <p:nvPr>
            <p:ph sz="quarter" idx="10"/>
          </p:nvPr>
        </p:nvSpPr>
        <p:spPr>
          <a:xfrm>
            <a:off x="0" y="1548460"/>
            <a:ext cx="7572652" cy="688713"/>
          </a:xfrm>
        </p:spPr>
        <p:txBody>
          <a:bodyPr>
            <a:noAutofit/>
          </a:bodyPr>
          <a:lstStyle/>
          <a:p>
            <a:r>
              <a:rPr lang="en-US" altLang="zh-CN" sz="2800" b="1" dirty="0"/>
              <a:t>5</a:t>
            </a:r>
            <a:r>
              <a:rPr lang="zh-CN" altLang="en-US" sz="2800" b="1" dirty="0"/>
              <a:t>、两种距离计算方式</a:t>
            </a:r>
            <a:endParaRPr lang="en-US" altLang="zh-CN" sz="2800" b="1"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r>
              <a:rPr lang="en-US" altLang="zh-CN" dirty="0"/>
              <a:t>KNN</a:t>
            </a:r>
            <a:r>
              <a:rPr lang="zh-CN" altLang="en-US" dirty="0"/>
              <a:t>）</a:t>
            </a:r>
          </a:p>
        </p:txBody>
      </p:sp>
      <p:sp>
        <p:nvSpPr>
          <p:cNvPr id="7" name="内容占位符 2">
            <a:extLst>
              <a:ext uri="{FF2B5EF4-FFF2-40B4-BE49-F238E27FC236}">
                <a16:creationId xmlns:a16="http://schemas.microsoft.com/office/drawing/2014/main" id="{3A5C9611-5BB5-4C8B-B90E-8171A4E680E2}"/>
              </a:ext>
            </a:extLst>
          </p:cNvPr>
          <p:cNvSpPr txBox="1">
            <a:spLocks/>
          </p:cNvSpPr>
          <p:nvPr/>
        </p:nvSpPr>
        <p:spPr>
          <a:xfrm>
            <a:off x="0" y="2207704"/>
            <a:ext cx="4032000" cy="6036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400" dirty="0"/>
              <a:t>曼哈顿距离</a:t>
            </a:r>
          </a:p>
        </p:txBody>
      </p:sp>
      <p:sp>
        <p:nvSpPr>
          <p:cNvPr id="8" name="内容占位符 3">
            <a:extLst>
              <a:ext uri="{FF2B5EF4-FFF2-40B4-BE49-F238E27FC236}">
                <a16:creationId xmlns:a16="http://schemas.microsoft.com/office/drawing/2014/main" id="{6A3409C9-5D4D-4E5A-89F6-804391F3F2BA}"/>
              </a:ext>
            </a:extLst>
          </p:cNvPr>
          <p:cNvSpPr txBox="1">
            <a:spLocks/>
          </p:cNvSpPr>
          <p:nvPr/>
        </p:nvSpPr>
        <p:spPr>
          <a:xfrm>
            <a:off x="4375324" y="2237173"/>
            <a:ext cx="4032250" cy="574184"/>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400" dirty="0"/>
              <a:t>欧氏距离</a:t>
            </a:r>
          </a:p>
        </p:txBody>
      </p:sp>
    </p:spTree>
    <p:extLst>
      <p:ext uri="{BB962C8B-B14F-4D97-AF65-F5344CB8AC3E}">
        <p14:creationId xmlns:p14="http://schemas.microsoft.com/office/powerpoint/2010/main" val="2948080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5" y="1685678"/>
            <a:ext cx="8372163" cy="1403751"/>
          </a:xfrm>
        </p:spPr>
        <p:txBody>
          <a:bodyPr>
            <a:normAutofit/>
          </a:bodyPr>
          <a:lstStyle/>
          <a:p>
            <a:r>
              <a:rPr lang="en-US" altLang="zh-CN" sz="2800" b="1" dirty="0"/>
              <a:t>6</a:t>
            </a:r>
            <a:r>
              <a:rPr lang="zh-CN" altLang="en-US" sz="2800" b="1" dirty="0"/>
              <a:t>、</a:t>
            </a:r>
            <a:r>
              <a:rPr lang="en-US" altLang="zh-CN" sz="2800" b="1" dirty="0"/>
              <a:t>K</a:t>
            </a:r>
            <a:r>
              <a:rPr lang="zh-CN" altLang="en-US" sz="2800" b="1" dirty="0"/>
              <a:t>最近邻分类模拟演示</a:t>
            </a:r>
            <a:endParaRPr lang="en-US" altLang="zh-CN" sz="2800" b="1" dirty="0"/>
          </a:p>
          <a:p>
            <a:r>
              <a:rPr lang="en-US" altLang="zh-CN" dirty="0">
                <a:hlinkClick r:id="rId2"/>
              </a:rPr>
              <a:t>http://vision.stanford.edu/teaching/cs231n-demos/knn/</a:t>
            </a:r>
            <a:endParaRPr lang="en-US" altLang="zh-CN" dirty="0"/>
          </a:p>
        </p:txBody>
      </p:sp>
      <p:sp>
        <p:nvSpPr>
          <p:cNvPr id="3" name="标题 2"/>
          <p:cNvSpPr>
            <a:spLocks noGrp="1"/>
          </p:cNvSpPr>
          <p:nvPr>
            <p:ph type="title"/>
          </p:nvPr>
        </p:nvSpPr>
        <p:spPr/>
        <p:txBody>
          <a:bodyPr>
            <a:normAutofit/>
          </a:bodyPr>
          <a:lstStyle/>
          <a:p>
            <a:r>
              <a:rPr lang="en-US" altLang="zh-CN" dirty="0"/>
              <a:t>K</a:t>
            </a:r>
            <a:r>
              <a:rPr lang="zh-CN" altLang="en-US" dirty="0"/>
              <a:t>最近邻分类算法</a:t>
            </a:r>
          </a:p>
        </p:txBody>
      </p:sp>
      <p:pic>
        <p:nvPicPr>
          <p:cNvPr id="4" name="图片 3">
            <a:extLst>
              <a:ext uri="{FF2B5EF4-FFF2-40B4-BE49-F238E27FC236}">
                <a16:creationId xmlns:a16="http://schemas.microsoft.com/office/drawing/2014/main" id="{C8437B9B-103B-4D67-84D6-B0243A968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68" y="2796466"/>
            <a:ext cx="6492702" cy="3781888"/>
          </a:xfrm>
          <a:prstGeom prst="rect">
            <a:avLst/>
          </a:prstGeom>
        </p:spPr>
      </p:pic>
    </p:spTree>
    <p:extLst>
      <p:ext uri="{BB962C8B-B14F-4D97-AF65-F5344CB8AC3E}">
        <p14:creationId xmlns:p14="http://schemas.microsoft.com/office/powerpoint/2010/main" val="305482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45E1591-7D46-4985-9A54-67C7B2BCBFB9}"/>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5750" y="2669033"/>
            <a:ext cx="4286250" cy="3214688"/>
          </a:xfrm>
        </p:spPr>
      </p:pic>
      <p:sp>
        <p:nvSpPr>
          <p:cNvPr id="3" name="标题 2">
            <a:extLst>
              <a:ext uri="{FF2B5EF4-FFF2-40B4-BE49-F238E27FC236}">
                <a16:creationId xmlns:a16="http://schemas.microsoft.com/office/drawing/2014/main" id="{748ABD54-63B6-4673-B8C5-D50169F8D1EC}"/>
              </a:ext>
            </a:extLst>
          </p:cNvPr>
          <p:cNvSpPr>
            <a:spLocks noGrp="1"/>
          </p:cNvSpPr>
          <p:nvPr>
            <p:ph type="title"/>
          </p:nvPr>
        </p:nvSpPr>
        <p:spPr/>
        <p:txBody>
          <a:bodyPr>
            <a:normAutofit/>
          </a:bodyPr>
          <a:lstStyle/>
          <a:p>
            <a:r>
              <a:rPr lang="zh-CN" altLang="en-US" dirty="0"/>
              <a:t>用棍子分类的麻烦：新加入的节点</a:t>
            </a:r>
          </a:p>
        </p:txBody>
      </p:sp>
      <p:pic>
        <p:nvPicPr>
          <p:cNvPr id="7" name="图片 6">
            <a:extLst>
              <a:ext uri="{FF2B5EF4-FFF2-40B4-BE49-F238E27FC236}">
                <a16:creationId xmlns:a16="http://schemas.microsoft.com/office/drawing/2014/main" id="{A37AD29E-0EA7-4573-9480-9710A8486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314" y="2514365"/>
            <a:ext cx="4286250" cy="3369356"/>
          </a:xfrm>
          <a:prstGeom prst="rect">
            <a:avLst/>
          </a:prstGeom>
        </p:spPr>
      </p:pic>
      <p:sp>
        <p:nvSpPr>
          <p:cNvPr id="11" name="内容占位符 9">
            <a:extLst>
              <a:ext uri="{FF2B5EF4-FFF2-40B4-BE49-F238E27FC236}">
                <a16:creationId xmlns:a16="http://schemas.microsoft.com/office/drawing/2014/main" id="{4AD3E401-FB3F-4B64-87F7-24C8C8E730CE}"/>
              </a:ext>
            </a:extLst>
          </p:cNvPr>
          <p:cNvSpPr txBox="1">
            <a:spLocks/>
          </p:cNvSpPr>
          <p:nvPr/>
        </p:nvSpPr>
        <p:spPr>
          <a:xfrm>
            <a:off x="539750" y="1717675"/>
            <a:ext cx="4032250" cy="48262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内容占位符 9">
            <a:extLst>
              <a:ext uri="{FF2B5EF4-FFF2-40B4-BE49-F238E27FC236}">
                <a16:creationId xmlns:a16="http://schemas.microsoft.com/office/drawing/2014/main" id="{65119658-34AC-4DEB-97A9-5AF4CDADCEC3}"/>
              </a:ext>
            </a:extLst>
          </p:cNvPr>
          <p:cNvSpPr txBox="1">
            <a:spLocks/>
          </p:cNvSpPr>
          <p:nvPr/>
        </p:nvSpPr>
        <p:spPr>
          <a:xfrm>
            <a:off x="325436" y="1717550"/>
            <a:ext cx="8722769" cy="48262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Tree>
    <p:extLst>
      <p:ext uri="{BB962C8B-B14F-4D97-AF65-F5344CB8AC3E}">
        <p14:creationId xmlns:p14="http://schemas.microsoft.com/office/powerpoint/2010/main" val="145770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EB71CF-5148-451E-947A-7370BDE33997}"/>
              </a:ext>
            </a:extLst>
          </p:cNvPr>
          <p:cNvSpPr>
            <a:spLocks noGrp="1"/>
          </p:cNvSpPr>
          <p:nvPr>
            <p:ph sz="quarter" idx="10"/>
          </p:nvPr>
        </p:nvSpPr>
        <p:spPr/>
        <p:txBody>
          <a:bodyPr>
            <a:normAutofit/>
          </a:bodyPr>
          <a:lstStyle/>
          <a:p>
            <a:r>
              <a:rPr lang="en-US" altLang="zh-CN" dirty="0"/>
              <a:t>SVM</a:t>
            </a:r>
            <a:r>
              <a:rPr lang="zh-CN" altLang="en-US" dirty="0"/>
              <a:t>提供了一种方法：</a:t>
            </a:r>
            <a:endParaRPr lang="en-US" altLang="zh-CN" dirty="0"/>
          </a:p>
          <a:p>
            <a:pPr marL="0" indent="0">
              <a:buNone/>
            </a:pPr>
            <a:r>
              <a:rPr lang="zh-CN" altLang="en-US" dirty="0"/>
              <a:t>我们应该去找两类训练样本“正中间”的划分线。离所有样本都相对较远。</a:t>
            </a:r>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r>
              <a:rPr lang="zh-CN" altLang="en-US" dirty="0"/>
              <a:t>找位于两类训练样本“正中间”的超平⾯，因为这样的划分的超平面对训练样本局部绕动的“容忍性”最好。换言之，这个超平面所产生的分类结果是</a:t>
            </a:r>
            <a:r>
              <a:rPr lang="zh-CN" altLang="en-US" b="1" dirty="0"/>
              <a:t>最鲁棒的</a:t>
            </a:r>
            <a:r>
              <a:rPr lang="zh-CN" altLang="en-US" dirty="0"/>
              <a:t>，</a:t>
            </a:r>
            <a:r>
              <a:rPr lang="zh-CN" altLang="en-US"/>
              <a:t>对未见示例</a:t>
            </a:r>
            <a:r>
              <a:rPr lang="zh-CN" altLang="en-US" dirty="0"/>
              <a:t>的</a:t>
            </a:r>
            <a:r>
              <a:rPr lang="zh-CN" altLang="en-US" b="1" dirty="0"/>
              <a:t>泛化能⼒</a:t>
            </a:r>
            <a:r>
              <a:rPr lang="zh-CN" altLang="en-US" dirty="0"/>
              <a:t>最强。</a:t>
            </a:r>
            <a:endParaRPr lang="en-US" altLang="zh-CN" b="1"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A76A60BC-E778-4F03-B636-B02CA94886DC}"/>
              </a:ext>
            </a:extLst>
          </p:cNvPr>
          <p:cNvSpPr>
            <a:spLocks noGrp="1"/>
          </p:cNvSpPr>
          <p:nvPr>
            <p:ph type="title"/>
          </p:nvPr>
        </p:nvSpPr>
        <p:spPr/>
        <p:txBody>
          <a:bodyPr/>
          <a:lstStyle/>
          <a:p>
            <a:r>
              <a:rPr lang="zh-CN" altLang="en-US" dirty="0"/>
              <a:t>支持向量的原始思想</a:t>
            </a:r>
          </a:p>
        </p:txBody>
      </p:sp>
      <p:pic>
        <p:nvPicPr>
          <p:cNvPr id="5" name="图片 4">
            <a:extLst>
              <a:ext uri="{FF2B5EF4-FFF2-40B4-BE49-F238E27FC236}">
                <a16:creationId xmlns:a16="http://schemas.microsoft.com/office/drawing/2014/main" id="{CFF82D21-410B-4C79-A3A3-3B8CDB147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559" y="2853825"/>
            <a:ext cx="2857500" cy="2143125"/>
          </a:xfrm>
          <a:prstGeom prst="rect">
            <a:avLst/>
          </a:prstGeom>
        </p:spPr>
      </p:pic>
    </p:spTree>
    <p:extLst>
      <p:ext uri="{BB962C8B-B14F-4D97-AF65-F5344CB8AC3E}">
        <p14:creationId xmlns:p14="http://schemas.microsoft.com/office/powerpoint/2010/main" val="372883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621D36B-4DD0-4EBA-8152-71CBFC8D984D}"/>
              </a:ext>
            </a:extLst>
          </p:cNvPr>
          <p:cNvSpPr>
            <a:spLocks noGrp="1"/>
          </p:cNvSpPr>
          <p:nvPr>
            <p:ph sz="quarter" idx="10"/>
          </p:nvPr>
        </p:nvSpPr>
        <p:spPr/>
        <p:txBody>
          <a:bodyPr/>
          <a:lstStyle/>
          <a:p>
            <a:r>
              <a:rPr lang="zh-CN" altLang="en-US" dirty="0"/>
              <a:t>超平⾯：超平面是</a:t>
            </a:r>
            <a:r>
              <a:rPr lang="en-US" altLang="zh-CN" dirty="0"/>
              <a:t>n</a:t>
            </a:r>
            <a:r>
              <a:rPr lang="zh-CN" altLang="en-US" dirty="0"/>
              <a:t>维欧氏空间中余维度等于一的线性子空间，也就是必须是</a:t>
            </a:r>
            <a:r>
              <a:rPr lang="en-US" altLang="zh-CN" dirty="0"/>
              <a:t>(n-1)</a:t>
            </a:r>
            <a:r>
              <a:rPr lang="zh-CN" altLang="en-US" dirty="0"/>
              <a:t>维度。这是平面中的直线、空间中的平面之推广（</a:t>
            </a:r>
            <a:r>
              <a:rPr lang="en-US" altLang="zh-CN" dirty="0"/>
              <a:t>n</a:t>
            </a:r>
            <a:r>
              <a:rPr lang="zh-CN" altLang="en-US" dirty="0"/>
              <a:t>大于</a:t>
            </a:r>
            <a:r>
              <a:rPr lang="en-US" altLang="zh-CN" dirty="0"/>
              <a:t>3</a:t>
            </a:r>
            <a:r>
              <a:rPr lang="zh-CN" altLang="en-US" dirty="0"/>
              <a:t>才被称为“超”平面）。而我们二维情况中的超平面就是分类“棍子” 。</a:t>
            </a:r>
            <a:endParaRPr lang="en-US" altLang="zh-CN" dirty="0"/>
          </a:p>
          <a:p>
            <a:r>
              <a:rPr lang="zh-CN" altLang="en-US" dirty="0"/>
              <a:t>支持向量（</a:t>
            </a:r>
            <a:r>
              <a:rPr lang="en-US" altLang="zh-CN" dirty="0"/>
              <a:t>Support Vector</a:t>
            </a:r>
            <a:r>
              <a:rPr lang="zh-CN" altLang="en-US" dirty="0"/>
              <a:t>）：支持向量是指那些在间隔区边缘的训练样本点。也就是离超平面最近的那些样本点。</a:t>
            </a:r>
            <a:endParaRPr lang="en-US" altLang="zh-CN" dirty="0"/>
          </a:p>
        </p:txBody>
      </p:sp>
      <p:sp>
        <p:nvSpPr>
          <p:cNvPr id="3" name="标题 2">
            <a:extLst>
              <a:ext uri="{FF2B5EF4-FFF2-40B4-BE49-F238E27FC236}">
                <a16:creationId xmlns:a16="http://schemas.microsoft.com/office/drawing/2014/main" id="{26609E7E-1A9E-4366-B012-149E24A59D17}"/>
              </a:ext>
            </a:extLst>
          </p:cNvPr>
          <p:cNvSpPr>
            <a:spLocks noGrp="1"/>
          </p:cNvSpPr>
          <p:nvPr>
            <p:ph type="title"/>
          </p:nvPr>
        </p:nvSpPr>
        <p:spPr/>
        <p:txBody>
          <a:bodyPr/>
          <a:lstStyle/>
          <a:p>
            <a:r>
              <a:rPr lang="zh-CN" altLang="en-US" dirty="0"/>
              <a:t>相关名词</a:t>
            </a:r>
          </a:p>
        </p:txBody>
      </p:sp>
    </p:spTree>
    <p:extLst>
      <p:ext uri="{BB962C8B-B14F-4D97-AF65-F5344CB8AC3E}">
        <p14:creationId xmlns:p14="http://schemas.microsoft.com/office/powerpoint/2010/main" val="55122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⽀持向量</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求解过程</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核函数</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软间隔和正则化</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模型运用</a:t>
            </a:r>
          </a:p>
        </p:txBody>
      </p:sp>
    </p:spTree>
    <p:extLst>
      <p:ext uri="{BB962C8B-B14F-4D97-AF65-F5344CB8AC3E}">
        <p14:creationId xmlns:p14="http://schemas.microsoft.com/office/powerpoint/2010/main" val="4281082532"/>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1159</TotalTime>
  <Words>3693</Words>
  <Application>Microsoft Office PowerPoint</Application>
  <PresentationFormat>全屏显示(4:3)</PresentationFormat>
  <Paragraphs>391</Paragraphs>
  <Slides>56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56</vt:i4>
      </vt:variant>
    </vt:vector>
  </HeadingPairs>
  <TitlesOfParts>
    <vt:vector size="63" baseType="lpstr">
      <vt:lpstr>等线</vt:lpstr>
      <vt:lpstr>等线 Light</vt:lpstr>
      <vt:lpstr>微软雅黑</vt:lpstr>
      <vt:lpstr>Arial</vt:lpstr>
      <vt:lpstr>Calibri</vt:lpstr>
      <vt:lpstr>Cambria Math</vt:lpstr>
      <vt:lpstr>2016-VI主题-蓝</vt:lpstr>
      <vt:lpstr>机器学习——分类(SVM 朴素贝叶斯 KNN)</vt:lpstr>
      <vt:lpstr>支持向量机模型（SVM）</vt:lpstr>
      <vt:lpstr>目录 Contents</vt:lpstr>
      <vt:lpstr>目录 Contents</vt:lpstr>
      <vt:lpstr>构想一个分类器</vt:lpstr>
      <vt:lpstr>用棍子分类的麻烦：新加入的节点</vt:lpstr>
      <vt:lpstr>支持向量的原始思想</vt:lpstr>
      <vt:lpstr>相关名词</vt:lpstr>
      <vt:lpstr>目录 Contents</vt:lpstr>
      <vt:lpstr>支持向量机的基本型</vt:lpstr>
      <vt:lpstr>支持向量机的基本型</vt:lpstr>
      <vt:lpstr>对偶问题</vt:lpstr>
      <vt:lpstr>对偶问题</vt:lpstr>
      <vt:lpstr>KKT条件</vt:lpstr>
      <vt:lpstr>目录 Contents</vt:lpstr>
      <vt:lpstr>线性不可分</vt:lpstr>
      <vt:lpstr>高维映射</vt:lpstr>
      <vt:lpstr>高维映射</vt:lpstr>
      <vt:lpstr>核函数</vt:lpstr>
      <vt:lpstr>核函数的选取</vt:lpstr>
      <vt:lpstr>目录 Contents</vt:lpstr>
      <vt:lpstr>软间隔</vt:lpstr>
      <vt:lpstr>损失函数</vt:lpstr>
      <vt:lpstr>PowerPoint 演示文稿</vt:lpstr>
      <vt:lpstr>正则化</vt:lpstr>
      <vt:lpstr>目录 Contents</vt:lpstr>
      <vt:lpstr>SVM在手写识别数字的运用</vt:lpstr>
      <vt:lpstr>模型缺点&amp;参考资料</vt:lpstr>
      <vt:lpstr>朴素贝叶斯（Naïve Bayes）</vt:lpstr>
      <vt:lpstr>1.概率论基本知识</vt:lpstr>
      <vt:lpstr>1.概率论基本知识</vt:lpstr>
      <vt:lpstr>1.概率论基本知识</vt:lpstr>
      <vt:lpstr>1.概率论基本知识</vt:lpstr>
      <vt:lpstr>2.朴素贝叶斯分类</vt:lpstr>
      <vt:lpstr>2.朴素贝叶斯分类</vt:lpstr>
      <vt:lpstr>2.朴素贝叶斯分类</vt:lpstr>
      <vt:lpstr>2.朴素贝叶斯分类</vt:lpstr>
      <vt:lpstr>2.朴素贝叶斯分类</vt:lpstr>
      <vt:lpstr>2.朴素贝叶斯分类</vt:lpstr>
      <vt:lpstr>2.朴素贝叶斯分类</vt:lpstr>
      <vt:lpstr>2.朴素贝叶斯分类</vt:lpstr>
      <vt:lpstr>3.基于朴素思想的贝叶斯推断的汉语分词</vt:lpstr>
      <vt:lpstr>3.基于朴素思想的贝叶斯推断的汉语分词</vt:lpstr>
      <vt:lpstr>3.基于朴素思想的贝叶斯推断的汉语分词</vt:lpstr>
      <vt:lpstr>3.基于朴素思想的贝叶斯推断的汉语分词</vt:lpstr>
      <vt:lpstr>K最近邻分类算法（KNN）</vt:lpstr>
      <vt:lpstr>K最近邻分类算法（KNN）</vt:lpstr>
      <vt:lpstr>K最近邻分类算法（KNN）</vt:lpstr>
      <vt:lpstr>K最近邻分类算法（KNN）</vt:lpstr>
      <vt:lpstr>K最近邻分类算法（KNN）</vt:lpstr>
      <vt:lpstr>K最近邻分类算法（KNN）</vt:lpstr>
      <vt:lpstr>K最近邻分类算法（KNN）</vt:lpstr>
      <vt:lpstr>K最近邻分类算法（KNN）</vt:lpstr>
      <vt:lpstr>K最近邻分类算法（KNN）</vt:lpstr>
      <vt:lpstr>K最近邻分类算法</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李东岳</cp:lastModifiedBy>
  <cp:revision>71</cp:revision>
  <dcterms:created xsi:type="dcterms:W3CDTF">2016-04-20T02:59:17Z</dcterms:created>
  <dcterms:modified xsi:type="dcterms:W3CDTF">2017-12-14T11:27:36Z</dcterms:modified>
</cp:coreProperties>
</file>